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311" r:id="rId3"/>
    <p:sldId id="312" r:id="rId4"/>
    <p:sldId id="318" r:id="rId5"/>
    <p:sldId id="292" r:id="rId6"/>
    <p:sldId id="313" r:id="rId7"/>
    <p:sldId id="314" r:id="rId8"/>
    <p:sldId id="315" r:id="rId9"/>
    <p:sldId id="316" r:id="rId10"/>
    <p:sldId id="320" r:id="rId11"/>
    <p:sldId id="321" r:id="rId12"/>
    <p:sldId id="290" r:id="rId13"/>
    <p:sldId id="319" r:id="rId14"/>
    <p:sldId id="322" r:id="rId1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4700"/>
    <a:srgbClr val="00D500"/>
    <a:srgbClr val="02AE00"/>
    <a:srgbClr val="029C00"/>
    <a:srgbClr val="0080FF"/>
    <a:srgbClr val="EAEAEA"/>
    <a:srgbClr val="E0E0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 autoAdjust="0"/>
    <p:restoredTop sz="94660"/>
  </p:normalViewPr>
  <p:slideViewPr>
    <p:cSldViewPr>
      <p:cViewPr varScale="1">
        <p:scale>
          <a:sx n="107" d="100"/>
          <a:sy n="107" d="100"/>
        </p:scale>
        <p:origin x="-108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952"/>
    </p:cViewPr>
  </p:sorterViewPr>
  <p:notesViewPr>
    <p:cSldViewPr>
      <p:cViewPr varScale="1">
        <p:scale>
          <a:sx n="80" d="100"/>
          <a:sy n="80" d="100"/>
        </p:scale>
        <p:origin x="-148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39457AD4-1394-D544-BE72-BE757AF243A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7152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E147F517-DC3E-0E45-A370-ABD39CB6F77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9187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47F517-DC3E-0E45-A370-ABD39CB6F77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460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2204864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www.cma-science.nl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54FC35-7B4E-C94C-9F8C-F24A442A7EC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923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www.cma-science.nl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FF54E1-1BC7-964D-9727-96E80623B26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297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5113" y="1628775"/>
            <a:ext cx="2071687" cy="44973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1628775"/>
            <a:ext cx="6067425" cy="44973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www.cma-science.nl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C8E4B-1DBB-3843-B52B-EFF1FCDFB5F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307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www.cma-science.nl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28945-2DCC-804E-A5CA-BBD4ED1DD0D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963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www.cma-science.nl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5918B-F073-8A4C-80CC-ED20A585CF6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706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213100"/>
            <a:ext cx="4038600" cy="2913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213100"/>
            <a:ext cx="4038600" cy="2913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www.cma-science.nl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A5401-4695-9047-8578-C0F22CE1C40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149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www.cma-science.nl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10D34-9D67-DD4B-BE38-FE37B5DE4B5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582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www.cma-science.nl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974D98-F3AB-CC46-9812-3F70F138E47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167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www.cma-science.nl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3527D-AA54-A84B-BE8C-EB2D49D2E32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720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www.cma-science.nl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FA789-531A-404B-9E7E-22F6D3207E0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73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www.cma-science.nl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AC17B-D4A5-9C42-A858-ACE4EF1288B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39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0"/>
            <a:ext cx="8207375" cy="94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84313"/>
            <a:ext cx="8229600" cy="464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81763"/>
            <a:ext cx="2895600" cy="33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r>
              <a:rPr lang="en-US"/>
              <a:t>www.cma-science.nl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7303E8D4-16AF-FD40-8281-1935CFC57D2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0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1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mailto:merelcollenteur@gmail.com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emf"/><Relationship Id="rId4" Type="http://schemas.openxmlformats.org/officeDocument/2006/relationships/package" Target="../embeddings/Microsoft_Excel_Worksheet1.xlsx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humanbenchmark.com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210426"/>
            <a:ext cx="9144000" cy="1728788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rgbClr val="FF6600"/>
                </a:solidFill>
                <a:cs typeface="+mj-cs"/>
              </a:rPr>
              <a:t>Merel Collenteur (CMA </a:t>
            </a:r>
            <a:r>
              <a:rPr lang="en-US" sz="4000" dirty="0" err="1" smtClean="0">
                <a:solidFill>
                  <a:srgbClr val="FF6600"/>
                </a:solidFill>
                <a:cs typeface="+mj-cs"/>
              </a:rPr>
              <a:t>A’dam</a:t>
            </a:r>
            <a:r>
              <a:rPr lang="en-US" sz="4000" dirty="0">
                <a:solidFill>
                  <a:srgbClr val="FF6600"/>
                </a:solidFill>
                <a:cs typeface="+mj-cs"/>
              </a:rPr>
              <a:t>)</a:t>
            </a:r>
            <a:r>
              <a:rPr lang="en-US" sz="4000" dirty="0" smtClean="0">
                <a:solidFill>
                  <a:srgbClr val="FF6600"/>
                </a:solidFill>
                <a:cs typeface="+mj-cs"/>
              </a:rPr>
              <a:t/>
            </a:r>
            <a:br>
              <a:rPr lang="en-US" sz="4000" dirty="0" smtClean="0">
                <a:solidFill>
                  <a:srgbClr val="FF6600"/>
                </a:solidFill>
                <a:cs typeface="+mj-cs"/>
              </a:rPr>
            </a:br>
            <a:r>
              <a:rPr lang="en-US" sz="4000" dirty="0" smtClean="0">
                <a:solidFill>
                  <a:srgbClr val="FF6600"/>
                </a:solidFill>
                <a:cs typeface="+mj-cs"/>
              </a:rPr>
              <a:t>René Westra (Bio-Education </a:t>
            </a:r>
            <a:r>
              <a:rPr lang="en-US" sz="4000" dirty="0" err="1" smtClean="0">
                <a:solidFill>
                  <a:srgbClr val="FF6600"/>
                </a:solidFill>
                <a:cs typeface="+mj-cs"/>
              </a:rPr>
              <a:t>Öland</a:t>
            </a:r>
            <a:r>
              <a:rPr lang="en-US" sz="4000" dirty="0" smtClean="0">
                <a:solidFill>
                  <a:srgbClr val="FF6600"/>
                </a:solidFill>
                <a:cs typeface="+mj-cs"/>
              </a:rPr>
              <a:t>)</a:t>
            </a:r>
            <a:endParaRPr lang="en-US" sz="4000" b="1" dirty="0" smtClean="0">
              <a:cs typeface="+mj-cs"/>
            </a:endParaRP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0" y="692150"/>
            <a:ext cx="9144000" cy="18732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>
                <a:solidFill>
                  <a:schemeClr val="bg1"/>
                </a:solidFill>
                <a:cs typeface="+mn-cs"/>
              </a:rPr>
              <a:t/>
            </a:r>
            <a:br>
              <a:rPr lang="en-US" sz="2000" b="1" dirty="0">
                <a:solidFill>
                  <a:schemeClr val="bg1"/>
                </a:solidFill>
                <a:cs typeface="+mn-cs"/>
              </a:rPr>
            </a:br>
            <a:endParaRPr lang="en-US" sz="3600" b="1" dirty="0">
              <a:solidFill>
                <a:schemeClr val="bg1"/>
              </a:solidFill>
              <a:cs typeface="+mn-cs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430588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Nibi 2016</a:t>
            </a:r>
            <a:endParaRPr lang="en-US" dirty="0"/>
          </a:p>
        </p:txBody>
      </p:sp>
      <p:sp>
        <p:nvSpPr>
          <p:cNvPr id="15367" name="TextBox 2"/>
          <p:cNvSpPr txBox="1">
            <a:spLocks noChangeArrowheads="1"/>
          </p:cNvSpPr>
          <p:nvPr/>
        </p:nvSpPr>
        <p:spPr bwMode="auto">
          <a:xfrm>
            <a:off x="0" y="813167"/>
            <a:ext cx="91440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 dirty="0">
                <a:solidFill>
                  <a:schemeClr val="bg1"/>
                </a:solidFill>
              </a:rPr>
              <a:t>M</a:t>
            </a:r>
            <a:r>
              <a:rPr lang="en-US" sz="4000" b="1" dirty="0" smtClean="0">
                <a:solidFill>
                  <a:schemeClr val="bg1"/>
                </a:solidFill>
              </a:rPr>
              <a:t>odelleren met reactietijd en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4000" b="1" dirty="0" smtClean="0">
                <a:solidFill>
                  <a:schemeClr val="bg1"/>
                </a:solidFill>
              </a:rPr>
              <a:t>reactiesnelheid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9" name="Picture 7" descr="CMA-logo-400x400-RGB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4822284"/>
            <a:ext cx="1538018" cy="1536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9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4840480"/>
            <a:ext cx="1698571" cy="1581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Zelf aan de slag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>
              <a:xfrm>
                <a:off x="446088" y="1520825"/>
                <a:ext cx="8229600" cy="4641850"/>
              </a:xfrm>
            </p:spPr>
            <p:txBody>
              <a:bodyPr/>
              <a:lstStyle/>
              <a:p>
                <a:r>
                  <a:rPr lang="nl-NL" sz="2400" dirty="0" smtClean="0"/>
                  <a:t>Experiment met reactiesnelheid: Mensencirkel</a:t>
                </a:r>
              </a:p>
              <a:p>
                <a:r>
                  <a:rPr lang="nl-NL" sz="2400" dirty="0" smtClean="0"/>
                  <a:t>Vorm een cirkel</a:t>
                </a:r>
              </a:p>
              <a:p>
                <a:r>
                  <a:rPr lang="nl-NL" sz="2400" dirty="0" smtClean="0"/>
                  <a:t>Meet de diameter </a:t>
                </a:r>
              </a:p>
              <a:p>
                <a:r>
                  <a:rPr lang="nl-NL" sz="2400" dirty="0" smtClean="0"/>
                  <a:t>Omtrek = </a:t>
                </a:r>
                <a14:m>
                  <m:oMath xmlns:m="http://schemas.openxmlformats.org/officeDocument/2006/math">
                    <m:r>
                      <a:rPr lang="nl-NL" sz="2400" i="1" smtClean="0">
                        <a:latin typeface="Cambria Math" panose="02040503050406030204" pitchFamily="18" charset="0"/>
                      </a:rPr>
                      <m:t>∏</m:t>
                    </m:r>
                  </m:oMath>
                </a14:m>
                <a:r>
                  <a:rPr lang="nl-NL" sz="2400" dirty="0"/>
                  <a:t> </a:t>
                </a:r>
                <a:r>
                  <a:rPr lang="nl-NL" sz="2400" dirty="0" smtClean="0"/>
                  <a:t>x diameter (2</a:t>
                </a:r>
                <a14:m>
                  <m:oMath xmlns:m="http://schemas.openxmlformats.org/officeDocument/2006/math">
                    <m:r>
                      <a:rPr lang="nl-NL" sz="2400" i="1">
                        <a:latin typeface="Cambria Math" panose="02040503050406030204" pitchFamily="18" charset="0"/>
                      </a:rPr>
                      <m:t>∏</m:t>
                    </m:r>
                  </m:oMath>
                </a14:m>
                <a:r>
                  <a:rPr lang="nl-NL" sz="2400" dirty="0" smtClean="0"/>
                  <a:t>r) </a:t>
                </a:r>
                <a14:m>
                  <m:oMath xmlns:m="http://schemas.openxmlformats.org/officeDocument/2006/math">
                    <m:r>
                      <a:rPr lang="nl-NL" sz="2400" i="1">
                        <a:latin typeface="Cambria Math" panose="02040503050406030204" pitchFamily="18" charset="0"/>
                      </a:rPr>
                      <m:t>∏</m:t>
                    </m:r>
                  </m:oMath>
                </a14:m>
                <a:r>
                  <a:rPr lang="nl-NL" sz="2400" dirty="0" smtClean="0"/>
                  <a:t> = 22/7</a:t>
                </a:r>
              </a:p>
              <a:p>
                <a:r>
                  <a:rPr lang="nl-NL" sz="2400" dirty="0" smtClean="0"/>
                  <a:t>Geef elkaar de hand; een aangewezen persoon knijpt met de rechterhand in de linkerhand van de rechterbuur, de tijd begint te lopen</a:t>
                </a:r>
              </a:p>
              <a:p>
                <a:r>
                  <a:rPr lang="nl-NL" sz="2400" dirty="0" smtClean="0"/>
                  <a:t>Deze doet hetzelfde bij diens rechterbuur</a:t>
                </a:r>
              </a:p>
              <a:p>
                <a:r>
                  <a:rPr lang="nl-NL" sz="2400" dirty="0" smtClean="0"/>
                  <a:t>Ga door tot de aangewezen een knijp in de linkerhand voelt: stop!</a:t>
                </a:r>
              </a:p>
              <a:p>
                <a:r>
                  <a:rPr lang="nl-NL" sz="2400" dirty="0" smtClean="0"/>
                  <a:t>Reactiesnelheid = omtrek (m) / tijd (s)</a:t>
                </a:r>
              </a:p>
              <a:p>
                <a:endParaRPr lang="nl-NL" sz="2400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6088" y="1520825"/>
                <a:ext cx="8229600" cy="4641850"/>
              </a:xfrm>
              <a:blipFill rotWithShape="0">
                <a:blip r:embed="rId2"/>
                <a:stretch>
                  <a:fillRect l="-963" t="-919" r="-1111" b="-2756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Nibi</a:t>
            </a:r>
            <a:r>
              <a:rPr lang="en-US" dirty="0" smtClean="0"/>
              <a:t>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85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Zelf aan de slag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46088" y="1520825"/>
            <a:ext cx="8229600" cy="4641850"/>
          </a:xfrm>
        </p:spPr>
        <p:txBody>
          <a:bodyPr/>
          <a:lstStyle/>
          <a:p>
            <a:r>
              <a:rPr lang="nl-NL" sz="2400" dirty="0" smtClean="0"/>
              <a:t>Experiment met reactiesnelheid: Mensencirkel</a:t>
            </a:r>
          </a:p>
          <a:p>
            <a:r>
              <a:rPr lang="nl-NL" sz="2400" dirty="0" smtClean="0"/>
              <a:t>Uitkomst (berekenen met calculator op telefoon of laptop)</a:t>
            </a:r>
          </a:p>
          <a:p>
            <a:r>
              <a:rPr lang="nl-NL" sz="2400" dirty="0" smtClean="0"/>
              <a:t>Vergelijk de uitkomst met de literatuurwaarde van zenuwgeleidingssnelheid bij de mens (50-60 m/s)</a:t>
            </a:r>
          </a:p>
          <a:p>
            <a:r>
              <a:rPr lang="nl-NL" sz="2400" dirty="0" smtClean="0"/>
              <a:t>Bedenk verklaringen voor een verschil in uitkomst tussen de proef en de theorie</a:t>
            </a:r>
            <a:endParaRPr lang="nl-NL" sz="2400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Nibi</a:t>
            </a:r>
            <a:r>
              <a:rPr lang="en-US" dirty="0" smtClean="0"/>
              <a:t>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85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 err="1" smtClean="0"/>
              <a:t>Modellen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11188" y="1196975"/>
            <a:ext cx="8037512" cy="1800225"/>
          </a:xfrm>
        </p:spPr>
        <p:txBody>
          <a:bodyPr>
            <a:noAutofit/>
          </a:bodyPr>
          <a:lstStyle/>
          <a:p>
            <a:pPr marL="0" indent="0">
              <a:buFontTx/>
              <a:buNone/>
              <a:defRPr/>
            </a:pPr>
            <a:r>
              <a:rPr lang="en-GB" sz="2800" dirty="0" smtClean="0"/>
              <a:t/>
            </a:r>
            <a:br>
              <a:rPr lang="en-GB" sz="2800" dirty="0" smtClean="0"/>
            </a:br>
            <a:endParaRPr lang="en-GB" sz="2800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Nibi</a:t>
            </a:r>
            <a:r>
              <a:rPr lang="en-US" dirty="0" smtClean="0"/>
              <a:t> 2016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11188" y="1125538"/>
            <a:ext cx="79930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7187269"/>
              </p:ext>
            </p:extLst>
          </p:nvPr>
        </p:nvGraphicFramePr>
        <p:xfrm>
          <a:off x="3124199" y="2997200"/>
          <a:ext cx="3224663" cy="9692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Packager Shell-object" showAsIcon="1" r:id="rId3" imgW="1631880" imgH="491040" progId="Package">
                  <p:embed/>
                </p:oleObj>
              </mc:Choice>
              <mc:Fallback>
                <p:oleObj name="Packager Shell-object" showAsIcon="1" r:id="rId3" imgW="1631880" imgH="4910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24199" y="2997200"/>
                        <a:ext cx="3224663" cy="9692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 err="1" smtClean="0"/>
              <a:t>Modellen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11188" y="1196975"/>
            <a:ext cx="8037512" cy="1800225"/>
          </a:xfrm>
        </p:spPr>
        <p:txBody>
          <a:bodyPr>
            <a:noAutofit/>
          </a:bodyPr>
          <a:lstStyle/>
          <a:p>
            <a:pPr marL="0" indent="0">
              <a:buFontTx/>
              <a:buNone/>
              <a:defRPr/>
            </a:pPr>
            <a:r>
              <a:rPr lang="en-GB" sz="2800" dirty="0" smtClean="0"/>
              <a:t/>
            </a:r>
            <a:br>
              <a:rPr lang="en-GB" sz="2800" dirty="0" smtClean="0"/>
            </a:br>
            <a:endParaRPr lang="en-GB" sz="2800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Nibi</a:t>
            </a:r>
            <a:r>
              <a:rPr lang="en-US" dirty="0" smtClean="0"/>
              <a:t> 2016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11188" y="1125538"/>
            <a:ext cx="79930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0741978"/>
              </p:ext>
            </p:extLst>
          </p:nvPr>
        </p:nvGraphicFramePr>
        <p:xfrm>
          <a:off x="3275856" y="2924944"/>
          <a:ext cx="3934306" cy="10088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Packager Shell-object" showAsIcon="1" r:id="rId3" imgW="1913040" imgH="491040" progId="Package">
                  <p:embed/>
                </p:oleObj>
              </mc:Choice>
              <mc:Fallback>
                <p:oleObj name="Packager Shell-object" showAsIcon="1" r:id="rId3" imgW="1913040" imgH="4910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75856" y="2924944"/>
                        <a:ext cx="3934306" cy="10088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0395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Nascholing Modelleren in Biologie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27mei 10:00-16;00</a:t>
            </a:r>
          </a:p>
          <a:p>
            <a:r>
              <a:rPr lang="nl-NL" dirty="0" smtClean="0">
                <a:hlinkClick r:id="rId2"/>
              </a:rPr>
              <a:t>merelcollenteur@gmail.com</a:t>
            </a:r>
            <a:endParaRPr lang="nl-NL" dirty="0" smtClean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www.cma-science.nl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342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210426"/>
            <a:ext cx="9144000" cy="2892778"/>
          </a:xfrm>
        </p:spPr>
        <p:txBody>
          <a:bodyPr/>
          <a:lstStyle/>
          <a:p>
            <a:pPr marL="571500" indent="-571500" algn="l" eaLnBrk="1" hangingPunct="1">
              <a:buFont typeface="Arial" panose="020B0604020202020204" pitchFamily="34" charset="0"/>
              <a:buChar char="•"/>
              <a:defRPr/>
            </a:pPr>
            <a:r>
              <a:rPr lang="en-US" sz="4000" dirty="0" smtClean="0">
                <a:solidFill>
                  <a:srgbClr val="FF6600"/>
                </a:solidFill>
                <a:cs typeface="+mj-cs"/>
              </a:rPr>
              <a:t/>
            </a:r>
            <a:br>
              <a:rPr lang="en-US" sz="4000" dirty="0" smtClean="0">
                <a:solidFill>
                  <a:srgbClr val="FF6600"/>
                </a:solidFill>
                <a:cs typeface="+mj-cs"/>
              </a:rPr>
            </a:br>
            <a:r>
              <a:rPr lang="en-US" sz="4000" dirty="0" smtClean="0">
                <a:solidFill>
                  <a:srgbClr val="FF6600"/>
                </a:solidFill>
                <a:cs typeface="+mj-cs"/>
              </a:rPr>
              <a:t/>
            </a:r>
            <a:br>
              <a:rPr lang="en-US" sz="4000" dirty="0" smtClean="0">
                <a:solidFill>
                  <a:srgbClr val="FF6600"/>
                </a:solidFill>
                <a:cs typeface="+mj-cs"/>
              </a:rPr>
            </a:br>
            <a:r>
              <a:rPr lang="en-US" sz="4000" dirty="0">
                <a:solidFill>
                  <a:srgbClr val="FF6600"/>
                </a:solidFill>
                <a:cs typeface="+mj-cs"/>
              </a:rPr>
              <a:t/>
            </a:r>
            <a:br>
              <a:rPr lang="en-US" sz="4000" dirty="0">
                <a:solidFill>
                  <a:srgbClr val="FF6600"/>
                </a:solidFill>
                <a:cs typeface="+mj-cs"/>
              </a:rPr>
            </a:br>
            <a:r>
              <a:rPr lang="en-US" sz="4000" dirty="0" smtClean="0">
                <a:solidFill>
                  <a:srgbClr val="FF6600"/>
                </a:solidFill>
                <a:cs typeface="+mj-cs"/>
              </a:rPr>
              <a:t/>
            </a:r>
            <a:br>
              <a:rPr lang="en-US" sz="4000" dirty="0" smtClean="0">
                <a:solidFill>
                  <a:srgbClr val="FF6600"/>
                </a:solidFill>
                <a:cs typeface="+mj-cs"/>
              </a:rPr>
            </a:br>
            <a:r>
              <a:rPr lang="en-US" sz="4000" dirty="0">
                <a:solidFill>
                  <a:srgbClr val="FF6600"/>
                </a:solidFill>
                <a:cs typeface="+mj-cs"/>
              </a:rPr>
              <a:t/>
            </a:r>
            <a:br>
              <a:rPr lang="en-US" sz="4000" dirty="0">
                <a:solidFill>
                  <a:srgbClr val="FF6600"/>
                </a:solidFill>
                <a:cs typeface="+mj-cs"/>
              </a:rPr>
            </a:br>
            <a:r>
              <a:rPr lang="en-US" sz="4000" dirty="0" err="1" smtClean="0">
                <a:solidFill>
                  <a:srgbClr val="FF6600"/>
                </a:solidFill>
                <a:cs typeface="+mj-cs"/>
              </a:rPr>
              <a:t>Reactietijd</a:t>
            </a:r>
            <a:r>
              <a:rPr lang="en-US" sz="4000" dirty="0" smtClean="0">
                <a:solidFill>
                  <a:srgbClr val="FF6600"/>
                </a:solidFill>
                <a:cs typeface="+mj-cs"/>
              </a:rPr>
              <a:t> en </a:t>
            </a:r>
            <a:r>
              <a:rPr lang="en-US" sz="4000" dirty="0" err="1" smtClean="0">
                <a:solidFill>
                  <a:srgbClr val="FF6600"/>
                </a:solidFill>
                <a:cs typeface="+mj-cs"/>
              </a:rPr>
              <a:t>reactiesnelheid</a:t>
            </a:r>
            <a:r>
              <a:rPr lang="en-US" sz="4000" dirty="0" smtClean="0">
                <a:solidFill>
                  <a:srgbClr val="FF6600"/>
                </a:solidFill>
                <a:cs typeface="+mj-cs"/>
              </a:rPr>
              <a:t/>
            </a:r>
            <a:br>
              <a:rPr lang="en-US" sz="4000" dirty="0" smtClean="0">
                <a:solidFill>
                  <a:srgbClr val="FF6600"/>
                </a:solidFill>
                <a:cs typeface="+mj-cs"/>
              </a:rPr>
            </a:br>
            <a:r>
              <a:rPr lang="en-US" sz="4000" dirty="0" err="1" smtClean="0">
                <a:solidFill>
                  <a:srgbClr val="FF6600"/>
                </a:solidFill>
                <a:cs typeface="+mj-cs"/>
              </a:rPr>
              <a:t>Zelf</a:t>
            </a:r>
            <a:r>
              <a:rPr lang="en-US" sz="4000" dirty="0" smtClean="0">
                <a:solidFill>
                  <a:srgbClr val="FF6600"/>
                </a:solidFill>
                <a:cs typeface="+mj-cs"/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  <a:cs typeface="+mj-cs"/>
              </a:rPr>
              <a:t>aan</a:t>
            </a:r>
            <a:r>
              <a:rPr lang="en-US" sz="4000" dirty="0">
                <a:solidFill>
                  <a:srgbClr val="FF6600"/>
                </a:solidFill>
                <a:cs typeface="+mj-cs"/>
              </a:rPr>
              <a:t> </a:t>
            </a:r>
            <a:r>
              <a:rPr lang="en-US" sz="4000" dirty="0" smtClean="0">
                <a:solidFill>
                  <a:srgbClr val="FF6600"/>
                </a:solidFill>
                <a:cs typeface="+mj-cs"/>
              </a:rPr>
              <a:t>de slag </a:t>
            </a:r>
            <a:br>
              <a:rPr lang="en-US" sz="4000" dirty="0" smtClean="0">
                <a:solidFill>
                  <a:srgbClr val="FF6600"/>
                </a:solidFill>
                <a:cs typeface="+mj-cs"/>
              </a:rPr>
            </a:br>
            <a:r>
              <a:rPr lang="en-US" sz="4000" dirty="0" err="1" smtClean="0">
                <a:solidFill>
                  <a:srgbClr val="FF6600"/>
                </a:solidFill>
                <a:cs typeface="+mj-cs"/>
              </a:rPr>
              <a:t>Modellen</a:t>
            </a:r>
            <a:r>
              <a:rPr lang="en-US" sz="4000" dirty="0" smtClean="0">
                <a:solidFill>
                  <a:srgbClr val="FF6600"/>
                </a:solidFill>
                <a:cs typeface="+mj-cs"/>
              </a:rPr>
              <a:t/>
            </a:r>
            <a:br>
              <a:rPr lang="en-US" sz="4000" dirty="0" smtClean="0">
                <a:solidFill>
                  <a:srgbClr val="FF6600"/>
                </a:solidFill>
                <a:cs typeface="+mj-cs"/>
              </a:rPr>
            </a:br>
            <a:r>
              <a:rPr lang="en-US" sz="4000" dirty="0" err="1" smtClean="0">
                <a:solidFill>
                  <a:srgbClr val="FF6600"/>
                </a:solidFill>
                <a:cs typeface="+mj-cs"/>
              </a:rPr>
              <a:t>Videometen</a:t>
            </a:r>
            <a:r>
              <a:rPr lang="en-US" sz="4000" dirty="0" smtClean="0">
                <a:solidFill>
                  <a:srgbClr val="FF6600"/>
                </a:solidFill>
                <a:cs typeface="+mj-cs"/>
              </a:rPr>
              <a:t/>
            </a:r>
            <a:br>
              <a:rPr lang="en-US" sz="4000" dirty="0" smtClean="0">
                <a:solidFill>
                  <a:srgbClr val="FF6600"/>
                </a:solidFill>
                <a:cs typeface="+mj-cs"/>
              </a:rPr>
            </a:br>
            <a:r>
              <a:rPr lang="en-US" sz="4000" dirty="0" smtClean="0">
                <a:solidFill>
                  <a:srgbClr val="FF6600"/>
                </a:solidFill>
                <a:cs typeface="+mj-cs"/>
              </a:rPr>
              <a:t/>
            </a:r>
            <a:br>
              <a:rPr lang="en-US" sz="4000" dirty="0" smtClean="0">
                <a:solidFill>
                  <a:srgbClr val="FF6600"/>
                </a:solidFill>
                <a:cs typeface="+mj-cs"/>
              </a:rPr>
            </a:br>
            <a:r>
              <a:rPr lang="en-US" sz="4000" dirty="0" smtClean="0">
                <a:solidFill>
                  <a:srgbClr val="FF6600"/>
                </a:solidFill>
                <a:cs typeface="+mj-cs"/>
              </a:rPr>
              <a:t/>
            </a:r>
            <a:br>
              <a:rPr lang="en-US" sz="4000" dirty="0" smtClean="0">
                <a:solidFill>
                  <a:srgbClr val="FF6600"/>
                </a:solidFill>
                <a:cs typeface="+mj-cs"/>
              </a:rPr>
            </a:br>
            <a:r>
              <a:rPr lang="en-US" sz="4000" dirty="0" smtClean="0">
                <a:solidFill>
                  <a:srgbClr val="FF6600"/>
                </a:solidFill>
                <a:cs typeface="+mj-cs"/>
              </a:rPr>
              <a:t/>
            </a:r>
            <a:br>
              <a:rPr lang="en-US" sz="4000" dirty="0" smtClean="0">
                <a:solidFill>
                  <a:srgbClr val="FF6600"/>
                </a:solidFill>
                <a:cs typeface="+mj-cs"/>
              </a:rPr>
            </a:br>
            <a:r>
              <a:rPr lang="en-US" sz="4000" dirty="0" smtClean="0">
                <a:solidFill>
                  <a:srgbClr val="FF6600"/>
                </a:solidFill>
                <a:cs typeface="+mj-cs"/>
              </a:rPr>
              <a:t/>
            </a:r>
            <a:br>
              <a:rPr lang="en-US" sz="4000" dirty="0" smtClean="0">
                <a:solidFill>
                  <a:srgbClr val="FF6600"/>
                </a:solidFill>
                <a:cs typeface="+mj-cs"/>
              </a:rPr>
            </a:br>
            <a:endParaRPr lang="en-US" sz="4000" b="1" dirty="0" smtClean="0">
              <a:cs typeface="+mj-cs"/>
            </a:endParaRP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0" y="254251"/>
            <a:ext cx="9171585" cy="257761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>
                <a:solidFill>
                  <a:schemeClr val="bg1"/>
                </a:solidFill>
                <a:cs typeface="+mn-cs"/>
              </a:rPr>
              <a:t/>
            </a:r>
            <a:br>
              <a:rPr lang="en-US" sz="2000" b="1" dirty="0">
                <a:solidFill>
                  <a:schemeClr val="bg1"/>
                </a:solidFill>
                <a:cs typeface="+mn-cs"/>
              </a:rPr>
            </a:br>
            <a:endParaRPr lang="en-US" sz="3600" b="1" dirty="0">
              <a:solidFill>
                <a:schemeClr val="bg1"/>
              </a:solidFill>
              <a:cs typeface="+mn-cs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430588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Nibi 2016</a:t>
            </a:r>
            <a:endParaRPr lang="en-US" dirty="0"/>
          </a:p>
        </p:txBody>
      </p:sp>
      <p:sp>
        <p:nvSpPr>
          <p:cNvPr id="15367" name="TextBox 2"/>
          <p:cNvSpPr txBox="1">
            <a:spLocks noChangeArrowheads="1"/>
          </p:cNvSpPr>
          <p:nvPr/>
        </p:nvSpPr>
        <p:spPr bwMode="auto">
          <a:xfrm>
            <a:off x="-180528" y="908050"/>
            <a:ext cx="9324528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 dirty="0">
                <a:solidFill>
                  <a:schemeClr val="bg1"/>
                </a:solidFill>
              </a:rPr>
              <a:t>M</a:t>
            </a:r>
            <a:r>
              <a:rPr lang="en-US" sz="4000" b="1" dirty="0" smtClean="0">
                <a:solidFill>
                  <a:schemeClr val="bg1"/>
                </a:solidFill>
              </a:rPr>
              <a:t>odelleren met reactietijd en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4000" b="1" dirty="0" err="1" smtClean="0">
                <a:solidFill>
                  <a:schemeClr val="bg1"/>
                </a:solidFill>
              </a:rPr>
              <a:t>reactiesnelheid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89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Reactietijd </a:t>
            </a:r>
            <a:r>
              <a:rPr lang="nl-NL" smtClean="0"/>
              <a:t>en reactiesnelheid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1306" y="1484313"/>
            <a:ext cx="3481387" cy="4641850"/>
          </a:xfrm>
        </p:spPr>
      </p:pic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Nibi</a:t>
            </a:r>
            <a:r>
              <a:rPr lang="en-US" dirty="0" smtClean="0"/>
              <a:t>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28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Reactietijd en reactiesnelheid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smtClean="0"/>
              <a:t>	</a:t>
            </a:r>
            <a:r>
              <a:rPr lang="nl-NL" b="1" dirty="0" smtClean="0"/>
              <a:t>Neurale integratie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smtClean="0"/>
              <a:t>	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Nibi</a:t>
            </a:r>
            <a:r>
              <a:rPr lang="en-US" dirty="0" smtClean="0"/>
              <a:t> 2016</a:t>
            </a:r>
            <a:endParaRPr lang="en-US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2132856"/>
            <a:ext cx="6186385" cy="414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8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 err="1" smtClean="0"/>
              <a:t>Reactietijd</a:t>
            </a:r>
            <a:r>
              <a:rPr lang="en-US" dirty="0" smtClean="0"/>
              <a:t> en </a:t>
            </a:r>
            <a:r>
              <a:rPr lang="en-US" dirty="0" err="1" smtClean="0"/>
              <a:t>reactiesnelheid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9750" y="2060575"/>
            <a:ext cx="3384550" cy="3455988"/>
          </a:xfrm>
        </p:spPr>
        <p:txBody>
          <a:bodyPr>
            <a:noAutofit/>
          </a:bodyPr>
          <a:lstStyle/>
          <a:p>
            <a:pPr marL="0" indent="0">
              <a:buFontTx/>
              <a:buNone/>
              <a:defRPr/>
            </a:pPr>
            <a:r>
              <a:rPr lang="en-US" sz="2800" b="1" dirty="0" err="1" smtClean="0"/>
              <a:t>Reactietijd</a:t>
            </a:r>
            <a:r>
              <a:rPr lang="en-US" sz="2800" dirty="0" smtClean="0"/>
              <a:t> </a:t>
            </a:r>
          </a:p>
          <a:p>
            <a:pPr marL="0" indent="0">
              <a:buFontTx/>
              <a:buNone/>
              <a:defRPr/>
            </a:pPr>
            <a:endParaRPr lang="en-US" sz="2800" dirty="0" smtClean="0"/>
          </a:p>
          <a:p>
            <a:pPr marL="0" indent="0">
              <a:buFontTx/>
              <a:buNone/>
              <a:defRPr/>
            </a:pPr>
            <a:endParaRPr lang="en-US" sz="2800" dirty="0" smtClean="0"/>
          </a:p>
        </p:txBody>
      </p:sp>
      <p:cxnSp>
        <p:nvCxnSpPr>
          <p:cNvPr id="4" name="Straight Connector 3"/>
          <p:cNvCxnSpPr/>
          <p:nvPr/>
        </p:nvCxnSpPr>
        <p:spPr>
          <a:xfrm>
            <a:off x="611188" y="1125538"/>
            <a:ext cx="79930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Nibi</a:t>
            </a:r>
            <a:r>
              <a:rPr lang="en-US" dirty="0" smtClean="0"/>
              <a:t> 2016</a:t>
            </a:r>
            <a:endParaRPr lang="en-US" dirty="0"/>
          </a:p>
        </p:txBody>
      </p:sp>
      <p:pic>
        <p:nvPicPr>
          <p:cNvPr id="3" name="Shelly Ann Fraser Pryce wins 100m women final 10.76s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9712" y="2708920"/>
            <a:ext cx="6096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Reactietijd en reactiesnelheid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412" y="2352675"/>
            <a:ext cx="6353175" cy="2905125"/>
          </a:xfrm>
        </p:spPr>
      </p:pic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Nibi</a:t>
            </a:r>
            <a:r>
              <a:rPr lang="en-US" dirty="0" smtClean="0"/>
              <a:t>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0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Reactietijd en reactiesnelheid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smtClean="0"/>
              <a:t>	</a:t>
            </a:r>
            <a:r>
              <a:rPr lang="nl-NL" b="1" dirty="0" smtClean="0"/>
              <a:t>Neurale integratie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smtClean="0"/>
              <a:t>	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Nibi</a:t>
            </a:r>
            <a:r>
              <a:rPr lang="en-US" dirty="0" smtClean="0"/>
              <a:t> 2016</a:t>
            </a:r>
            <a:endParaRPr lang="en-US" dirty="0"/>
          </a:p>
        </p:txBody>
      </p:sp>
      <p:pic>
        <p:nvPicPr>
          <p:cNvPr id="6" name="Tess Wester gewinnt die Wahl zum DKB Tor der Sais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7828" y="2095294"/>
            <a:ext cx="7668344" cy="431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85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Reactietijd en reactiesnelheid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smtClean="0"/>
              <a:t>   </a:t>
            </a:r>
            <a:r>
              <a:rPr lang="nl-NL" b="1" dirty="0" smtClean="0"/>
              <a:t>In een Excelmodel</a:t>
            </a:r>
            <a:endParaRPr lang="nl-NL" b="1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Nibi</a:t>
            </a:r>
            <a:r>
              <a:rPr lang="en-US" dirty="0" smtClean="0"/>
              <a:t> 2016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7114665"/>
              </p:ext>
            </p:extLst>
          </p:nvPr>
        </p:nvGraphicFramePr>
        <p:xfrm>
          <a:off x="1824037" y="2062163"/>
          <a:ext cx="4195763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Worksheet" r:id="rId4" imgW="12201357" imgH="11820458" progId="Excel.Sheet.12">
                  <p:embed/>
                </p:oleObj>
              </mc:Choice>
              <mc:Fallback>
                <p:oleObj name="Worksheet" r:id="rId4" imgW="12201357" imgH="1182045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24037" y="2062163"/>
                        <a:ext cx="4195763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42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Zelf aan de slag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46088" y="1520825"/>
            <a:ext cx="8229600" cy="4641850"/>
          </a:xfrm>
        </p:spPr>
        <p:txBody>
          <a:bodyPr/>
          <a:lstStyle/>
          <a:p>
            <a:r>
              <a:rPr lang="nl-NL" sz="4400" dirty="0"/>
              <a:t>Experiment met </a:t>
            </a:r>
            <a:r>
              <a:rPr lang="nl-NL" sz="4400" dirty="0" err="1"/>
              <a:t>Reaction</a:t>
            </a:r>
            <a:r>
              <a:rPr lang="nl-NL" sz="4400" dirty="0"/>
              <a:t> time:</a:t>
            </a:r>
          </a:p>
          <a:p>
            <a:pPr marL="0" indent="0">
              <a:buNone/>
            </a:pPr>
            <a:r>
              <a:rPr lang="nl-NL" sz="4400" dirty="0"/>
              <a:t>  </a:t>
            </a:r>
            <a:r>
              <a:rPr lang="nl-NL" sz="4400" dirty="0">
                <a:hlinkClick r:id="rId2"/>
              </a:rPr>
              <a:t>www.humanbenchmark.com</a:t>
            </a:r>
            <a:endParaRPr lang="nl-NL" sz="4400" dirty="0"/>
          </a:p>
          <a:p>
            <a:r>
              <a:rPr lang="nl-NL" sz="4400" dirty="0" smtClean="0"/>
              <a:t>Experiment met reactietijd: Red Bulltester</a:t>
            </a:r>
          </a:p>
          <a:p>
            <a:r>
              <a:rPr lang="nl-NL" sz="4400" dirty="0" smtClean="0"/>
              <a:t>Experiment met reactiesnelheid: Mensencirkel</a:t>
            </a:r>
            <a:endParaRPr lang="nl-NL" sz="4400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Nibi</a:t>
            </a:r>
            <a:r>
              <a:rPr lang="en-US" dirty="0" smtClean="0"/>
              <a:t>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49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5">
      <a:dk1>
        <a:srgbClr val="000000"/>
      </a:dk1>
      <a:lt1>
        <a:srgbClr val="EAEAEA"/>
      </a:lt1>
      <a:dk2>
        <a:srgbClr val="FF6600"/>
      </a:dk2>
      <a:lt2>
        <a:srgbClr val="808080"/>
      </a:lt2>
      <a:accent1>
        <a:srgbClr val="FF6600"/>
      </a:accent1>
      <a:accent2>
        <a:srgbClr val="333399"/>
      </a:accent2>
      <a:accent3>
        <a:srgbClr val="F3F3F3"/>
      </a:accent3>
      <a:accent4>
        <a:srgbClr val="000000"/>
      </a:accent4>
      <a:accent5>
        <a:srgbClr val="FFB8AA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DDDDDD"/>
        </a:lt1>
        <a:dk2>
          <a:srgbClr val="FF9933"/>
        </a:dk2>
        <a:lt2>
          <a:srgbClr val="808080"/>
        </a:lt2>
        <a:accent1>
          <a:srgbClr val="ECAD3C"/>
        </a:accent1>
        <a:accent2>
          <a:srgbClr val="333399"/>
        </a:accent2>
        <a:accent3>
          <a:srgbClr val="EBEBEB"/>
        </a:accent3>
        <a:accent4>
          <a:srgbClr val="000000"/>
        </a:accent4>
        <a:accent5>
          <a:srgbClr val="F4D3A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DDDDDD"/>
        </a:lt1>
        <a:dk2>
          <a:srgbClr val="FF6600"/>
        </a:dk2>
        <a:lt2>
          <a:srgbClr val="808080"/>
        </a:lt2>
        <a:accent1>
          <a:srgbClr val="FF6600"/>
        </a:accent1>
        <a:accent2>
          <a:srgbClr val="333399"/>
        </a:accent2>
        <a:accent3>
          <a:srgbClr val="EBEBEB"/>
        </a:accent3>
        <a:accent4>
          <a:srgbClr val="000000"/>
        </a:accent4>
        <a:accent5>
          <a:srgbClr val="FFB8AA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00"/>
        </a:dk1>
        <a:lt1>
          <a:srgbClr val="EAEAEA"/>
        </a:lt1>
        <a:dk2>
          <a:srgbClr val="FF6600"/>
        </a:dk2>
        <a:lt2>
          <a:srgbClr val="808080"/>
        </a:lt2>
        <a:accent1>
          <a:srgbClr val="FF6600"/>
        </a:accent1>
        <a:accent2>
          <a:srgbClr val="333399"/>
        </a:accent2>
        <a:accent3>
          <a:srgbClr val="F3F3F3"/>
        </a:accent3>
        <a:accent4>
          <a:srgbClr val="000000"/>
        </a:accent4>
        <a:accent5>
          <a:srgbClr val="FFB8AA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Summer.thmx</Template>
  <TotalTime>1858</TotalTime>
  <Words>228</Words>
  <Application>Microsoft Office PowerPoint</Application>
  <PresentationFormat>Diavoorstelling (4:3)</PresentationFormat>
  <Paragraphs>63</Paragraphs>
  <Slides>14</Slides>
  <Notes>1</Notes>
  <HiddenSlides>0</HiddenSlides>
  <MMClips>2</MMClips>
  <ScaleCrop>false</ScaleCrop>
  <HeadingPairs>
    <vt:vector size="6" baseType="variant">
      <vt:variant>
        <vt:lpstr>Thema</vt:lpstr>
      </vt:variant>
      <vt:variant>
        <vt:i4>1</vt:i4>
      </vt:variant>
      <vt:variant>
        <vt:lpstr>Ingesloten OLE-bronprogramma's</vt:lpstr>
      </vt:variant>
      <vt:variant>
        <vt:i4>2</vt:i4>
      </vt:variant>
      <vt:variant>
        <vt:lpstr>Diatitels</vt:lpstr>
      </vt:variant>
      <vt:variant>
        <vt:i4>14</vt:i4>
      </vt:variant>
    </vt:vector>
  </HeadingPairs>
  <TitlesOfParts>
    <vt:vector size="17" baseType="lpstr">
      <vt:lpstr>Default Design</vt:lpstr>
      <vt:lpstr>Worksheet</vt:lpstr>
      <vt:lpstr>Packager Shell-object</vt:lpstr>
      <vt:lpstr>Merel Collenteur (CMA A’dam) René Westra (Bio-Education Öland)</vt:lpstr>
      <vt:lpstr>     Reactietijd en reactiesnelheid Zelf aan de slag  Modellen Videometen     </vt:lpstr>
      <vt:lpstr>Reactietijd en reactiesnelheid</vt:lpstr>
      <vt:lpstr>Reactietijd en reactiesnelheid</vt:lpstr>
      <vt:lpstr>Reactietijd en reactiesnelheid</vt:lpstr>
      <vt:lpstr>Reactietijd en reactiesnelheid</vt:lpstr>
      <vt:lpstr>Reactietijd en reactiesnelheid</vt:lpstr>
      <vt:lpstr>Reactietijd en reactiesnelheid</vt:lpstr>
      <vt:lpstr>Zelf aan de slag</vt:lpstr>
      <vt:lpstr>Zelf aan de slag</vt:lpstr>
      <vt:lpstr>Zelf aan de slag</vt:lpstr>
      <vt:lpstr>Modellen </vt:lpstr>
      <vt:lpstr>Modellen </vt:lpstr>
      <vt:lpstr>Nascholing Modelleren in Biologie</vt:lpstr>
    </vt:vector>
  </TitlesOfParts>
  <Company>Universiteit van Amsterdam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CMA products</dc:title>
  <dc:creator>miodus</dc:creator>
  <cp:lastModifiedBy>Tycho Malmberg</cp:lastModifiedBy>
  <cp:revision>202</cp:revision>
  <dcterms:created xsi:type="dcterms:W3CDTF">2009-02-19T13:45:19Z</dcterms:created>
  <dcterms:modified xsi:type="dcterms:W3CDTF">2016-02-09T13:27:15Z</dcterms:modified>
</cp:coreProperties>
</file>