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98" r:id="rId5"/>
    <p:sldId id="302" r:id="rId6"/>
    <p:sldId id="260" r:id="rId7"/>
    <p:sldId id="263" r:id="rId8"/>
    <p:sldId id="315" r:id="rId9"/>
    <p:sldId id="300" r:id="rId10"/>
    <p:sldId id="312" r:id="rId11"/>
    <p:sldId id="299" r:id="rId12"/>
    <p:sldId id="301" r:id="rId13"/>
    <p:sldId id="304" r:id="rId14"/>
    <p:sldId id="305" r:id="rId15"/>
    <p:sldId id="306" r:id="rId16"/>
    <p:sldId id="309" r:id="rId17"/>
    <p:sldId id="272" r:id="rId18"/>
  </p:sldIdLst>
  <p:sldSz cx="9144000" cy="6858000" type="screen4x3"/>
  <p:notesSz cx="6742113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EB8"/>
    <a:srgbClr val="00CC99"/>
    <a:srgbClr val="E83D6A"/>
    <a:srgbClr val="129BD8"/>
    <a:srgbClr val="8AC062"/>
    <a:srgbClr val="6AB1B3"/>
    <a:srgbClr val="282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2"/>
    <p:restoredTop sz="51483" autoAdjust="0"/>
  </p:normalViewPr>
  <p:slideViewPr>
    <p:cSldViewPr snapToGrid="0">
      <p:cViewPr varScale="1">
        <p:scale>
          <a:sx n="22" d="100"/>
          <a:sy n="22" d="100"/>
        </p:scale>
        <p:origin x="181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F4BC4403-2B74-49CB-99DB-F6D4F782F299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222" y="9378477"/>
            <a:ext cx="2922317" cy="494186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86ADCE06-BCEB-4878-B3AE-C73CDF8224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3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582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8971" y="0"/>
            <a:ext cx="2921582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lang="nl-N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954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25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30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68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174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111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372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4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3" name="Google Shape;283;p14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899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39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c346ce0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4c346ce0c1_0_0:notes"/>
          <p:cNvSpPr txBox="1">
            <a:spLocks noGrp="1"/>
          </p:cNvSpPr>
          <p:nvPr>
            <p:ph type="body" idx="1"/>
          </p:nvPr>
        </p:nvSpPr>
        <p:spPr>
          <a:xfrm>
            <a:off x="674212" y="4751219"/>
            <a:ext cx="5393651" cy="388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43" name="Google Shape;143;g4c346ce0c1_0_0:notes"/>
          <p:cNvSpPr txBox="1">
            <a:spLocks noGrp="1"/>
          </p:cNvSpPr>
          <p:nvPr>
            <p:ph type="sldNum" idx="12"/>
          </p:nvPr>
        </p:nvSpPr>
        <p:spPr>
          <a:xfrm>
            <a:off x="3818971" y="9377317"/>
            <a:ext cx="2921623" cy="49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7" name="Google Shape;187;p4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tr-T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tr-T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73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t" anchorCtr="0">
            <a:noAutofit/>
          </a:bodyPr>
          <a:lstStyle/>
          <a:p>
            <a:pPr marL="0" indent="0"/>
            <a:endParaRPr lang="nl-NL" baseline="0" dirty="0" smtClean="0"/>
          </a:p>
        </p:txBody>
      </p:sp>
      <p:sp>
        <p:nvSpPr>
          <p:cNvPr id="95" name="Google Shape;95;p13:notes"/>
          <p:cNvSpPr txBox="1">
            <a:spLocks noGrp="1"/>
          </p:cNvSpPr>
          <p:nvPr>
            <p:ph type="sldNum" idx="12"/>
          </p:nvPr>
        </p:nvSpPr>
        <p:spPr>
          <a:xfrm>
            <a:off x="3818971" y="9377319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19" tIns="45197" rIns="90419" bIns="45197" anchor="b" anchorCtr="0">
            <a:noAutofit/>
          </a:bodyPr>
          <a:lstStyle/>
          <a:p>
            <a:pPr algn="r"/>
            <a:fld id="{00000000-1234-1234-1234-123412341234}" type="slidenum">
              <a:rPr lang="nl-NL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49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61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-8561" y="973393"/>
            <a:ext cx="9159535" cy="58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Welke kennis en vaardigheden vinden jullie belangrijk vanuit je vak biologie? Schrijf deze op post-</a:t>
            </a:r>
            <a:r>
              <a:rPr lang="nl-NL" sz="2000" dirty="0" err="1" smtClean="0">
                <a:latin typeface="Avenir"/>
                <a:ea typeface="Avenir Book" charset="0"/>
                <a:cs typeface="Avenir Book" charset="0"/>
              </a:rPr>
              <a:t>its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. </a:t>
            </a:r>
          </a:p>
          <a:p>
            <a:pPr marL="628650" indent="-514350">
              <a:buFont typeface="+mj-lt"/>
              <a:buAutoNum type="arabicPeriod"/>
            </a:pPr>
            <a:endParaRPr lang="nl-NL" sz="2000" dirty="0">
              <a:latin typeface="Avenir"/>
              <a:ea typeface="Avenir Book" charset="0"/>
              <a:cs typeface="Avenir Book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Pak een set GO kaarten. </a:t>
            </a:r>
          </a:p>
          <a:p>
            <a:pPr marL="628650" indent="-514350">
              <a:buFont typeface="+mj-lt"/>
              <a:buAutoNum type="arabicPeriod"/>
            </a:pPr>
            <a:endParaRPr lang="nl-NL" sz="2000" dirty="0">
              <a:latin typeface="Avenir"/>
              <a:ea typeface="Avenir Book" charset="0"/>
              <a:cs typeface="Avenir Book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Bij welke GO passen jullie post-</a:t>
            </a:r>
            <a:r>
              <a:rPr lang="nl-NL" sz="2000" dirty="0" err="1" smtClean="0">
                <a:latin typeface="Avenir"/>
                <a:ea typeface="Avenir Book" charset="0"/>
                <a:cs typeface="Avenir Book" charset="0"/>
              </a:rPr>
              <a:t>its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? Plak je post-</a:t>
            </a:r>
            <a:r>
              <a:rPr lang="nl-NL" sz="2000" dirty="0" err="1" smtClean="0">
                <a:latin typeface="Avenir"/>
                <a:ea typeface="Avenir Book" charset="0"/>
                <a:cs typeface="Avenir Book" charset="0"/>
              </a:rPr>
              <a:t>it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 op die GO.</a:t>
            </a:r>
          </a:p>
          <a:p>
            <a:pPr marL="628650" indent="-514350">
              <a:buFont typeface="+mj-lt"/>
              <a:buAutoNum type="arabicPeriod"/>
            </a:pPr>
            <a:endParaRPr lang="nl-NL" sz="2000" dirty="0" smtClean="0">
              <a:latin typeface="Avenir"/>
              <a:ea typeface="Avenir Book" charset="0"/>
              <a:cs typeface="Avenir Book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Opmerkingen / vragen </a:t>
            </a:r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		</a:t>
            </a:r>
            <a:endParaRPr lang="nl-NL" sz="2000" dirty="0" smtClean="0">
              <a:latin typeface="Avenir"/>
              <a:ea typeface="Avenir Book" charset="0"/>
              <a:cs typeface="Avenir Book" charset="0"/>
            </a:endParaRPr>
          </a:p>
          <a:p>
            <a:endParaRPr lang="nl-NL" sz="2000" b="1" dirty="0">
              <a:latin typeface="Avenir"/>
              <a:ea typeface="Avenir Book" charset="0"/>
              <a:cs typeface="Avenir Book" charset="0"/>
            </a:endParaRPr>
          </a:p>
        </p:txBody>
      </p:sp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ctiviteit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3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01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-6974" y="365126"/>
            <a:ext cx="9144000" cy="631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 </a:t>
            </a:r>
            <a:endParaRPr lang="en-GB" sz="2000" dirty="0">
              <a:latin typeface="Avenir"/>
              <a:ea typeface="Avenir Book" charset="0"/>
              <a:cs typeface="Avenir Book" charset="0"/>
            </a:endParaRPr>
          </a:p>
          <a:p>
            <a:r>
              <a:rPr lang="nl-NL" sz="2000" b="1" u="sng" dirty="0" smtClean="0">
                <a:latin typeface="Avenir"/>
                <a:ea typeface="Avenir Book" charset="0"/>
                <a:cs typeface="Avenir Book" charset="0"/>
              </a:rPr>
              <a:t>Visie</a:t>
            </a:r>
          </a:p>
          <a:p>
            <a:endParaRPr lang="nl-NL" sz="2000" b="1" dirty="0">
              <a:latin typeface="Avenir"/>
              <a:ea typeface="Avenir Book" charset="0"/>
              <a:cs typeface="Avenir Book" charset="0"/>
            </a:endParaRPr>
          </a:p>
          <a:p>
            <a:r>
              <a:rPr lang="nl-NL" sz="2000" b="1" u="sng" dirty="0" smtClean="0">
                <a:latin typeface="Avenir"/>
                <a:ea typeface="Avenir Book" charset="0"/>
                <a:cs typeface="Avenir Book" charset="0"/>
              </a:rPr>
              <a:t>Grote opdrachten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MNGO1       	Aard van natuurwetenschappen &amp; technologie	</a:t>
            </a:r>
          </a:p>
          <a:p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MNGO2           </a:t>
            </a:r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Maatschappelijke vraagstukken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MNGO3           	Werkwijzen 		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MNGO4           	Denkwijzen 		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MNGO5             Signalen &amp; informatie	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MNGO6     	Energie &amp; wisselwerking	 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MNGO7	Overleven van organismen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MNGO8	Natuurlijke grondstoffen &amp; materialen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MNGO9	Aarde &amp; Klimaat	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MNGO10	Heelal &amp; tijd						</a:t>
            </a:r>
            <a:endParaRPr lang="nl-NL" sz="2000" dirty="0" smtClean="0">
              <a:latin typeface="Avenir"/>
              <a:ea typeface="Avenir Book" charset="0"/>
              <a:cs typeface="Avenir Book" charset="0"/>
            </a:endParaRPr>
          </a:p>
          <a:p>
            <a:endParaRPr lang="nl-NL" sz="2000" b="1" dirty="0">
              <a:latin typeface="Avenir"/>
              <a:ea typeface="Avenir Book" charset="0"/>
              <a:cs typeface="Avenir Book" charset="0"/>
            </a:endParaRPr>
          </a:p>
          <a:p>
            <a:r>
              <a:rPr lang="nl-NL" sz="2000" b="1" u="sng" dirty="0" smtClean="0">
                <a:latin typeface="Avenir"/>
                <a:ea typeface="Avenir Book" charset="0"/>
                <a:cs typeface="Avenir Book" charset="0"/>
              </a:rPr>
              <a:t>Bouwstenen:</a:t>
            </a:r>
            <a:r>
              <a:rPr lang="nl-NL" sz="2000" b="1" dirty="0" smtClean="0">
                <a:latin typeface="Avenir"/>
                <a:ea typeface="Avenir Book" charset="0"/>
                <a:cs typeface="Avenir Book" charset="0"/>
              </a:rPr>
              <a:t> 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deze </a:t>
            </a:r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vormen uiteindelijk input voor de herziening van de kerndoelen en eindtermen. </a:t>
            </a:r>
          </a:p>
          <a:p>
            <a:endParaRPr lang="nl-NL" sz="2000" b="1" dirty="0" smtClean="0">
              <a:latin typeface="Avenir"/>
              <a:ea typeface="Avenir Book" charset="0"/>
              <a:cs typeface="Avenir Book" charset="0"/>
            </a:endParaRPr>
          </a:p>
          <a:p>
            <a:endParaRPr lang="nl-NL" sz="2000" b="1" dirty="0">
              <a:latin typeface="Avenir"/>
              <a:ea typeface="Avenir Book" charset="0"/>
              <a:cs typeface="Avenir Book" charset="0"/>
            </a:endParaRPr>
          </a:p>
          <a:p>
            <a:r>
              <a:rPr lang="nl-NL" sz="2000" b="1" dirty="0" smtClean="0">
                <a:latin typeface="Avenir"/>
                <a:ea typeface="Avenir Book" charset="0"/>
                <a:cs typeface="Avenir Book" charset="0"/>
                <a:sym typeface="Wingdings"/>
              </a:rPr>
              <a:t> Vanaf 07 mei alles online, consultatiefase is gestart!</a:t>
            </a:r>
            <a:endParaRPr lang="nl-NL" sz="2000" b="1" dirty="0" smtClean="0">
              <a:latin typeface="Avenir"/>
              <a:ea typeface="Avenir Book" charset="0"/>
              <a:cs typeface="Avenir Book" charset="0"/>
            </a:endParaRPr>
          </a:p>
        </p:txBody>
      </p:sp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Opgeleverde producten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3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61" y="0"/>
            <a:ext cx="9145587" cy="73164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Visualisatie ontwikkelkader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32619" y="1455175"/>
            <a:ext cx="8357420" cy="45326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05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01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6974" y="973393"/>
            <a:ext cx="9144000" cy="58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 MNGO1       </a:t>
            </a:r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	Aard van natuurwetenschappen &amp; technologie	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Wetenschap</a:t>
            </a:r>
          </a:p>
          <a:p>
            <a:pPr marL="342900" lvl="2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Technologie</a:t>
            </a:r>
          </a:p>
          <a:p>
            <a:pPr marL="342900" lvl="2" indent="-342900">
              <a:buFont typeface="Arial" charset="0"/>
              <a:buChar char="•"/>
            </a:pPr>
            <a:endParaRPr lang="nl-NL" sz="1900" dirty="0" smtClean="0">
              <a:latin typeface="Avenir"/>
              <a:ea typeface="Avenir Book" charset="0"/>
              <a:cs typeface="Avenir Book" charset="0"/>
            </a:endParaRPr>
          </a:p>
          <a:p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MNGO2           </a:t>
            </a:r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	Maatschappelijke </a:t>
            </a: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vraagstukken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Duurzaamheid 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Gezondheid</a:t>
            </a:r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		</a:t>
            </a:r>
            <a:endParaRPr lang="nl-NL" sz="1900" dirty="0" smtClean="0">
              <a:latin typeface="Avenir"/>
              <a:ea typeface="Avenir Book" charset="0"/>
              <a:cs typeface="Avenir Book" charset="0"/>
            </a:endParaRPr>
          </a:p>
          <a:p>
            <a:pPr marL="342900" indent="-342900">
              <a:buFont typeface="Arial" charset="0"/>
              <a:buChar char="•"/>
            </a:pPr>
            <a:endParaRPr lang="nl-NL" sz="1900" dirty="0">
              <a:latin typeface="Avenir"/>
              <a:ea typeface="Avenir Book" charset="0"/>
              <a:cs typeface="Avenir Book" charset="0"/>
            </a:endParaRPr>
          </a:p>
          <a:p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MNGO3           	</a:t>
            </a: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Werkwijzen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Onderzoeken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Ontwerpen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Modelgebruik- en ontwerp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Praktisch handelen</a:t>
            </a:r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	</a:t>
            </a:r>
          </a:p>
          <a:p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			</a:t>
            </a:r>
          </a:p>
          <a:p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MNGO4           	Denkwijzen </a:t>
            </a:r>
            <a:endParaRPr lang="nl-NL" sz="1900" dirty="0" smtClean="0">
              <a:latin typeface="Avenir"/>
              <a:ea typeface="Avenir Book" charset="0"/>
              <a:cs typeface="Avenir Book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Patronen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Systemen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Schaal, verhouding en hoeveelheid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Gevolg en oorzaak</a:t>
            </a:r>
          </a:p>
          <a:p>
            <a:pPr marL="342900" indent="-342900">
              <a:buFont typeface="Arial" charset="0"/>
              <a:buChar char="•"/>
            </a:pPr>
            <a:r>
              <a:rPr lang="nl-NL" sz="1900" dirty="0" smtClean="0">
                <a:latin typeface="Avenir"/>
                <a:ea typeface="Avenir Book" charset="0"/>
                <a:cs typeface="Avenir Book" charset="0"/>
              </a:rPr>
              <a:t>Doel-middel</a:t>
            </a:r>
            <a:r>
              <a:rPr lang="nl-NL" sz="1900" dirty="0">
                <a:latin typeface="Avenir"/>
                <a:ea typeface="Avenir Book" charset="0"/>
                <a:cs typeface="Avenir Book" charset="0"/>
              </a:rPr>
              <a:t>			</a:t>
            </a:r>
          </a:p>
        </p:txBody>
      </p:sp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Bouwstenen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4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01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6974" y="973393"/>
            <a:ext cx="9144000" cy="58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MNGO5             Signalen &amp; 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informatie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Golven en straling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Signaalverwerking in het organisme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Automatische systemen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MNGO6     	Energie &amp; 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wisselwerking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Kracht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Energie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Voedsel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 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MNGO7	Overleven van organismen	</a:t>
            </a:r>
            <a:endParaRPr lang="nl-NL" sz="2000" dirty="0" smtClean="0">
              <a:latin typeface="Avenir"/>
              <a:ea typeface="Avenir Book" charset="0"/>
              <a:cs typeface="Avenir Book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Instandhouding van een organisme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Relaties tussen organismen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Leefomgeving en biodiversiteit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		</a:t>
            </a:r>
          </a:p>
          <a:p>
            <a:endParaRPr lang="nl-NL" sz="2000" b="1" dirty="0">
              <a:latin typeface="Avenir"/>
              <a:ea typeface="Avenir Book" charset="0"/>
              <a:cs typeface="Avenir Book" charset="0"/>
            </a:endParaRPr>
          </a:p>
        </p:txBody>
      </p:sp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Bouwstenen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9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01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6974" y="973393"/>
            <a:ext cx="9144000" cy="58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MNGO8</a:t>
            </a:r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Natuurlijke grondstoffen &amp; 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materialen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Stoffen en reacties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Winning, productie en bewerking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MNGO9	Aarde &amp; </a:t>
            </a: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Klimaat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Aarde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Weer en klimaat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b="1" dirty="0" smtClean="0">
                <a:solidFill>
                  <a:srgbClr val="00B050"/>
                </a:solidFill>
                <a:latin typeface="Avenir"/>
                <a:ea typeface="Avenir Book" charset="0"/>
                <a:cs typeface="Avenir Book" charset="0"/>
              </a:rPr>
              <a:t>Leefomgeving en biodiversiteit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				</a:t>
            </a:r>
          </a:p>
          <a:p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MNGO10	Heelal &amp; tijd	</a:t>
            </a:r>
            <a:endParaRPr lang="nl-NL" sz="2000" dirty="0" smtClean="0">
              <a:latin typeface="Avenir"/>
              <a:ea typeface="Avenir Book" charset="0"/>
              <a:cs typeface="Avenir Book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Heelal, oorsprong en hemellichamen</a:t>
            </a:r>
          </a:p>
          <a:p>
            <a:pPr marL="342900" indent="-342900">
              <a:buFont typeface="Arial" charset="0"/>
              <a:buChar char="•"/>
            </a:pPr>
            <a:r>
              <a:rPr lang="nl-NL" sz="2000" dirty="0" smtClean="0">
                <a:latin typeface="Avenir"/>
                <a:ea typeface="Avenir Book" charset="0"/>
                <a:cs typeface="Avenir Book" charset="0"/>
              </a:rPr>
              <a:t>Tijd en ritmes</a:t>
            </a:r>
            <a:r>
              <a:rPr lang="nl-NL" sz="2000" dirty="0">
                <a:latin typeface="Avenir"/>
                <a:ea typeface="Avenir Book" charset="0"/>
                <a:cs typeface="Avenir Book" charset="0"/>
              </a:rPr>
              <a:t>			</a:t>
            </a:r>
            <a:endParaRPr lang="nl-NL" sz="2000" dirty="0" smtClean="0">
              <a:latin typeface="Avenir"/>
              <a:ea typeface="Avenir Book" charset="0"/>
              <a:cs typeface="Avenir Book" charset="0"/>
            </a:endParaRPr>
          </a:p>
          <a:p>
            <a:endParaRPr lang="nl-NL" sz="2000" b="1" dirty="0">
              <a:latin typeface="Avenir"/>
              <a:ea typeface="Avenir Book" charset="0"/>
              <a:cs typeface="Avenir Book" charset="0"/>
            </a:endParaRPr>
          </a:p>
        </p:txBody>
      </p:sp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Bouwstenen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5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61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6974" y="973393"/>
            <a:ext cx="9144000" cy="58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nl-NL" sz="2000" dirty="0">
                <a:latin typeface="Avenir Book" charset="0"/>
                <a:ea typeface="Avenir Book" charset="0"/>
                <a:cs typeface="Avenir Book" charset="0"/>
              </a:rPr>
              <a:t>Kies een </a:t>
            </a:r>
            <a:r>
              <a:rPr lang="nl-NL" sz="2000" dirty="0" smtClean="0">
                <a:latin typeface="Avenir Book" charset="0"/>
                <a:ea typeface="Avenir Book" charset="0"/>
                <a:cs typeface="Avenir Book" charset="0"/>
              </a:rPr>
              <a:t>conceptuele bouwsteen </a:t>
            </a:r>
            <a:r>
              <a:rPr lang="nl-NL" sz="2000" dirty="0">
                <a:latin typeface="Avenir Book" charset="0"/>
                <a:ea typeface="Avenir Book" charset="0"/>
                <a:cs typeface="Avenir Book" charset="0"/>
              </a:rPr>
              <a:t>uit </a:t>
            </a:r>
            <a:r>
              <a:rPr lang="nl-NL" sz="2000" dirty="0" smtClean="0">
                <a:latin typeface="Avenir Book" charset="0"/>
                <a:ea typeface="Avenir Book" charset="0"/>
                <a:cs typeface="Avenir Book" charset="0"/>
              </a:rPr>
              <a:t>die </a:t>
            </a:r>
            <a:r>
              <a:rPr lang="nl-NL" sz="2000" dirty="0">
                <a:latin typeface="Avenir Book" charset="0"/>
                <a:ea typeface="Avenir Book" charset="0"/>
                <a:cs typeface="Avenir Book" charset="0"/>
              </a:rPr>
              <a:t>je interessant lijkt </a:t>
            </a:r>
          </a:p>
          <a:p>
            <a:pPr marL="628650" indent="-514350">
              <a:buFont typeface="+mj-lt"/>
              <a:buAutoNum type="arabicPeriod"/>
            </a:pPr>
            <a:endParaRPr lang="nl-NL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nl-NL" sz="2000" dirty="0">
                <a:latin typeface="Avenir Book" charset="0"/>
                <a:ea typeface="Avenir Book" charset="0"/>
                <a:cs typeface="Avenir Book" charset="0"/>
              </a:rPr>
              <a:t>Zoek </a:t>
            </a:r>
            <a:r>
              <a:rPr lang="nl-NL" sz="2000" dirty="0" smtClean="0">
                <a:latin typeface="Avenir Book" charset="0"/>
                <a:ea typeface="Avenir Book" charset="0"/>
                <a:cs typeface="Avenir Book" charset="0"/>
              </a:rPr>
              <a:t>van ieder type bouwsteen daarbij een kaartje</a:t>
            </a:r>
          </a:p>
          <a:p>
            <a:pPr marL="628650" indent="-514350">
              <a:buFont typeface="+mj-lt"/>
              <a:buAutoNum type="arabicPeriod"/>
            </a:pPr>
            <a:endParaRPr lang="nl-NL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nl-NL" sz="2000" dirty="0" smtClean="0">
                <a:latin typeface="Avenir Book" charset="0"/>
                <a:ea typeface="Avenir Book" charset="0"/>
                <a:cs typeface="Avenir Book" charset="0"/>
              </a:rPr>
              <a:t>Bespreek </a:t>
            </a:r>
            <a:r>
              <a:rPr lang="nl-NL" sz="2000" dirty="0">
                <a:latin typeface="Avenir Book" charset="0"/>
                <a:ea typeface="Avenir Book" charset="0"/>
                <a:cs typeface="Avenir Book" charset="0"/>
              </a:rPr>
              <a:t>met elkaar hoe je onderwijs </a:t>
            </a:r>
            <a:r>
              <a:rPr lang="nl-NL" sz="2000" dirty="0" smtClean="0">
                <a:latin typeface="Avenir Book" charset="0"/>
                <a:ea typeface="Avenir Book" charset="0"/>
                <a:cs typeface="Avenir Book" charset="0"/>
              </a:rPr>
              <a:t>er dan uit gaat zien / Welk </a:t>
            </a:r>
            <a:r>
              <a:rPr lang="nl-NL" sz="2000" dirty="0">
                <a:latin typeface="Avenir Book" charset="0"/>
                <a:ea typeface="Avenir Book" charset="0"/>
                <a:cs typeface="Avenir Book" charset="0"/>
              </a:rPr>
              <a:t>doel zou je met dit onderwijs willen bereiken?  </a:t>
            </a:r>
            <a:endParaRPr lang="nl-NL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628650" indent="-514350">
              <a:buFont typeface="+mj-lt"/>
              <a:buAutoNum type="arabicPeriod"/>
            </a:pPr>
            <a:endParaRPr lang="nl-NL" sz="2000" dirty="0">
              <a:latin typeface="Avenir Book" charset="0"/>
              <a:ea typeface="Avenir Book" charset="0"/>
              <a:cs typeface="Avenir Book" charset="0"/>
            </a:endParaRPr>
          </a:p>
          <a:p>
            <a:pPr marL="628650" indent="-514350">
              <a:buFont typeface="+mj-lt"/>
              <a:buAutoNum type="arabicPeriod"/>
            </a:pPr>
            <a:r>
              <a:rPr lang="nl-NL" sz="2000" dirty="0" smtClean="0">
                <a:latin typeface="Avenir Book" charset="0"/>
                <a:ea typeface="Avenir Book" charset="0"/>
                <a:cs typeface="Avenir Book" charset="0"/>
              </a:rPr>
              <a:t>Opmerkingen / vragen</a:t>
            </a:r>
            <a:r>
              <a:rPr lang="nl-NL" sz="2000" dirty="0">
                <a:latin typeface="Avenir Book" charset="0"/>
                <a:ea typeface="Avenir Book" charset="0"/>
                <a:cs typeface="Avenir Book" charset="0"/>
              </a:rPr>
              <a:t>			</a:t>
            </a:r>
            <a:endParaRPr lang="nl-NL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nl-NL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Activiteit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3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5588" cy="731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121" y="1409853"/>
            <a:ext cx="8291128" cy="286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684"/>
            <a:ext cx="9145587" cy="7316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0" y="1073126"/>
            <a:ext cx="9144000" cy="473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l-NL" sz="20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GB" sz="20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nl-NL" sz="2000" b="1" dirty="0" smtClean="0">
                <a:latin typeface="Avenir"/>
                <a:ea typeface="Avenir Book" charset="0"/>
                <a:cs typeface="Avenir Book" charset="0"/>
              </a:rPr>
              <a:t>Introductie van jezelf</a:t>
            </a:r>
          </a:p>
          <a:p>
            <a:pPr lvl="0"/>
            <a:endParaRPr lang="nl-NL" sz="2000" dirty="0" smtClean="0">
              <a:latin typeface="Avenir"/>
              <a:ea typeface="Avenir Book" charset="0"/>
              <a:cs typeface="Avenir Book" charset="0"/>
            </a:endParaRPr>
          </a:p>
          <a:p>
            <a:pPr lvl="0"/>
            <a:r>
              <a:rPr lang="nl-NL" sz="2000" b="1" dirty="0" smtClean="0">
                <a:latin typeface="Avenir"/>
                <a:ea typeface="Avenir Book" charset="0"/>
                <a:cs typeface="Avenir Book" charset="0"/>
              </a:rPr>
              <a:t>Samen voor een nieuw curriculum</a:t>
            </a:r>
          </a:p>
          <a:p>
            <a:pPr lvl="0"/>
            <a:endParaRPr lang="nl-NL" sz="2000" b="1" dirty="0">
              <a:latin typeface="Avenir"/>
              <a:ea typeface="Avenir Book" charset="0"/>
              <a:cs typeface="Avenir Book" charset="0"/>
            </a:endParaRPr>
          </a:p>
          <a:p>
            <a:pPr lvl="0"/>
            <a:r>
              <a:rPr lang="nl-NL" sz="2000" b="1" dirty="0" smtClean="0">
                <a:latin typeface="Avenir"/>
                <a:ea typeface="Avenir Book" charset="0"/>
                <a:cs typeface="Avenir Book" charset="0"/>
              </a:rPr>
              <a:t>Activiteit 1</a:t>
            </a:r>
          </a:p>
          <a:p>
            <a:pPr lvl="0"/>
            <a:endParaRPr lang="nl-NL" sz="2000" b="1" dirty="0">
              <a:latin typeface="Avenir"/>
              <a:ea typeface="Avenir Book" charset="0"/>
              <a:cs typeface="Avenir Book" charset="0"/>
            </a:endParaRPr>
          </a:p>
          <a:p>
            <a:pPr lvl="0"/>
            <a:r>
              <a:rPr lang="nl-NL" sz="2000" b="1" dirty="0" smtClean="0">
                <a:latin typeface="Avenir"/>
                <a:ea typeface="Avenir Book" charset="0"/>
                <a:cs typeface="Avenir Book" charset="0"/>
              </a:rPr>
              <a:t>Uitleg opgeleverde producten</a:t>
            </a:r>
          </a:p>
          <a:p>
            <a:pPr lvl="0"/>
            <a:endParaRPr lang="nl-NL" sz="2000" b="1" dirty="0">
              <a:latin typeface="Avenir"/>
              <a:ea typeface="Avenir Book" charset="0"/>
              <a:cs typeface="Avenir Book" charset="0"/>
            </a:endParaRPr>
          </a:p>
          <a:p>
            <a:pPr lvl="0"/>
            <a:r>
              <a:rPr lang="nl-NL" sz="2000" b="1" dirty="0" smtClean="0">
                <a:latin typeface="Avenir"/>
                <a:ea typeface="Avenir Book" charset="0"/>
                <a:cs typeface="Avenir Book" charset="0"/>
              </a:rPr>
              <a:t>Activiteit 2</a:t>
            </a:r>
          </a:p>
          <a:p>
            <a:pPr lvl="0"/>
            <a:endParaRPr lang="nl-NL" sz="2000" b="1" dirty="0">
              <a:latin typeface="Avenir"/>
              <a:ea typeface="Avenir Book" charset="0"/>
              <a:cs typeface="Avenir Book" charset="0"/>
            </a:endParaRPr>
          </a:p>
          <a:p>
            <a:pPr lvl="0"/>
            <a:r>
              <a:rPr lang="nl-NL" sz="2000" b="1" dirty="0" smtClean="0">
                <a:latin typeface="Avenir"/>
                <a:ea typeface="Avenir Book" charset="0"/>
                <a:cs typeface="Avenir Book" charset="0"/>
              </a:rPr>
              <a:t>(Activiteit 3)</a:t>
            </a:r>
          </a:p>
          <a:p>
            <a:pPr lvl="0"/>
            <a:endParaRPr lang="nl-NL" sz="2000" b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nl-NL" sz="2000" b="1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r>
              <a:rPr lang="nl-NL" sz="2000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Programma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" y="-19202"/>
            <a:ext cx="9145588" cy="731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Doelen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16"/>
          <p:cNvGrpSpPr/>
          <p:nvPr/>
        </p:nvGrpSpPr>
        <p:grpSpPr>
          <a:xfrm>
            <a:off x="1517425" y="2630810"/>
            <a:ext cx="6109149" cy="3825375"/>
            <a:chOff x="1778490" y="1845721"/>
            <a:chExt cx="6109149" cy="3825375"/>
          </a:xfrm>
        </p:grpSpPr>
        <p:sp>
          <p:nvSpPr>
            <p:cNvPr id="120" name="Google Shape;120;p16"/>
            <p:cNvSpPr/>
            <p:nvPr/>
          </p:nvSpPr>
          <p:spPr>
            <a:xfrm>
              <a:off x="4232462" y="1845721"/>
              <a:ext cx="1241946" cy="1243580"/>
            </a:xfrm>
            <a:prstGeom prst="ellipse">
              <a:avLst/>
            </a:prstGeom>
            <a:solidFill>
              <a:srgbClr val="107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376239" y="1845721"/>
              <a:ext cx="1241946" cy="1243580"/>
            </a:xfrm>
            <a:prstGeom prst="ellipse">
              <a:avLst/>
            </a:prstGeom>
            <a:solidFill>
              <a:srgbClr val="2CB4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034180" y="3947068"/>
              <a:ext cx="1241946" cy="1243580"/>
            </a:xfrm>
            <a:prstGeom prst="ellipse">
              <a:avLst/>
            </a:prstGeom>
            <a:solidFill>
              <a:srgbClr val="73C1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218489" y="3927693"/>
              <a:ext cx="1241946" cy="1243580"/>
            </a:xfrm>
            <a:prstGeom prst="ellipse">
              <a:avLst/>
            </a:prstGeom>
            <a:solidFill>
              <a:srgbClr val="8EC6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24;p16"/>
            <p:cNvGrpSpPr/>
            <p:nvPr/>
          </p:nvGrpSpPr>
          <p:grpSpPr>
            <a:xfrm>
              <a:off x="1997885" y="1845721"/>
              <a:ext cx="1290780" cy="1972629"/>
              <a:chOff x="1997885" y="1845721"/>
              <a:chExt cx="1290780" cy="1972629"/>
            </a:xfrm>
          </p:grpSpPr>
          <p:grpSp>
            <p:nvGrpSpPr>
              <p:cNvPr id="125" name="Google Shape;125;p16"/>
              <p:cNvGrpSpPr/>
              <p:nvPr/>
            </p:nvGrpSpPr>
            <p:grpSpPr>
              <a:xfrm>
                <a:off x="2046719" y="1845721"/>
                <a:ext cx="1241946" cy="1243580"/>
                <a:chOff x="2046719" y="1845721"/>
                <a:chExt cx="1241946" cy="1243580"/>
              </a:xfrm>
            </p:grpSpPr>
            <p:sp>
              <p:nvSpPr>
                <p:cNvPr id="126" name="Google Shape;126;p16"/>
                <p:cNvSpPr/>
                <p:nvPr/>
              </p:nvSpPr>
              <p:spPr>
                <a:xfrm>
                  <a:off x="2046719" y="1845721"/>
                  <a:ext cx="1241946" cy="1243580"/>
                </a:xfrm>
                <a:prstGeom prst="ellipse">
                  <a:avLst/>
                </a:prstGeom>
                <a:solidFill>
                  <a:srgbClr val="F7446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27" name="Google Shape;127;p1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205513" y="2001515"/>
                  <a:ext cx="899280" cy="10028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28" name="Google Shape;128;p16"/>
              <p:cNvSpPr txBox="1"/>
              <p:nvPr/>
            </p:nvSpPr>
            <p:spPr>
              <a:xfrm>
                <a:off x="1997885" y="3172019"/>
                <a:ext cx="124194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KENNEN &amp; KUNNEN</a:t>
                </a:r>
                <a:endParaRPr/>
              </a:p>
            </p:txBody>
          </p:sp>
        </p:grpSp>
        <p:pic>
          <p:nvPicPr>
            <p:cNvPr id="129" name="Google Shape;129;p16" descr="Afbeeldingsresultaat voor chain icon transparen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36642" y="1950719"/>
              <a:ext cx="1033585" cy="10335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6"/>
            <p:cNvSpPr/>
            <p:nvPr/>
          </p:nvSpPr>
          <p:spPr>
            <a:xfrm>
              <a:off x="4075006" y="3150871"/>
              <a:ext cx="15289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SAMENHANG</a:t>
              </a:r>
              <a:endParaRPr/>
            </a:p>
          </p:txBody>
        </p:sp>
        <p:pic>
          <p:nvPicPr>
            <p:cNvPr id="131" name="Google Shape;131;p16" descr="Afbeeldingsresultaat voor grow icon transparen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46597" y="2001515"/>
              <a:ext cx="901229" cy="901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6"/>
            <p:cNvSpPr txBox="1"/>
            <p:nvPr/>
          </p:nvSpPr>
          <p:spPr>
            <a:xfrm>
              <a:off x="6158783" y="3150871"/>
              <a:ext cx="17288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DOORLOPENDE LEERLIJN</a:t>
              </a:r>
              <a:endParaRPr/>
            </a:p>
          </p:txBody>
        </p:sp>
        <p:pic>
          <p:nvPicPr>
            <p:cNvPr id="133" name="Google Shape;133;p16" descr="Afbeeldingsresultaat voor overload image transparen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00920" y="4090584"/>
              <a:ext cx="835876" cy="9565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6"/>
            <p:cNvSpPr txBox="1"/>
            <p:nvPr/>
          </p:nvSpPr>
          <p:spPr>
            <a:xfrm>
              <a:off x="1778490" y="5273034"/>
              <a:ext cx="18269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OVERLADENHEID</a:t>
              </a:r>
              <a:endParaRPr/>
            </a:p>
          </p:txBody>
        </p:sp>
        <p:pic>
          <p:nvPicPr>
            <p:cNvPr id="135" name="Google Shape;135;p16" descr="Afbeeldingsresultaat voor atom icon transparent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05782" y="4069846"/>
              <a:ext cx="895303" cy="895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6"/>
            <p:cNvSpPr/>
            <p:nvPr/>
          </p:nvSpPr>
          <p:spPr>
            <a:xfrm>
              <a:off x="4141089" y="5278875"/>
              <a:ext cx="15921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EIGEN RUIMTE</a:t>
              </a: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6376239" y="3927693"/>
              <a:ext cx="1241946" cy="1243580"/>
            </a:xfrm>
            <a:prstGeom prst="ellipse">
              <a:avLst/>
            </a:prstGeom>
            <a:solidFill>
              <a:srgbClr val="2C26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16" descr="Afbeeldingsresultaat voor balance icon transparent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94968" y="4015254"/>
              <a:ext cx="1004485" cy="1004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6"/>
            <p:cNvSpPr/>
            <p:nvPr/>
          </p:nvSpPr>
          <p:spPr>
            <a:xfrm>
              <a:off x="6518996" y="5301764"/>
              <a:ext cx="9502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BALANS</a:t>
              </a:r>
              <a:endParaRPr/>
            </a:p>
          </p:txBody>
        </p:sp>
      </p:grpSp>
      <p:sp>
        <p:nvSpPr>
          <p:cNvPr id="25" name="Google Shape;100;p14"/>
          <p:cNvSpPr/>
          <p:nvPr/>
        </p:nvSpPr>
        <p:spPr>
          <a:xfrm>
            <a:off x="21162" y="1121135"/>
            <a:ext cx="9144000" cy="66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nl-NL" sz="4000" b="1" dirty="0" smtClean="0">
                <a:solidFill>
                  <a:srgbClr val="1F6EB8"/>
                </a:solidFill>
                <a:latin typeface="Avenir Book" charset="0"/>
                <a:ea typeface="Avenir Book" charset="0"/>
                <a:cs typeface="Avenir Book" charset="0"/>
              </a:rPr>
              <a:t>Sa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me</a:t>
            </a:r>
            <a:r>
              <a:rPr lang="nl-NL" sz="4000" b="1" dirty="0" smtClean="0">
                <a:solidFill>
                  <a:srgbClr val="6AB1B3"/>
                </a:solidFill>
                <a:latin typeface="Avenir Book" charset="0"/>
                <a:ea typeface="Avenir Book" charset="0"/>
                <a:cs typeface="Avenir Book" charset="0"/>
              </a:rPr>
              <a:t>n v</a:t>
            </a:r>
            <a:r>
              <a:rPr lang="nl-NL" sz="4000" b="1" dirty="0" smtClean="0">
                <a:solidFill>
                  <a:srgbClr val="E83D6A"/>
                </a:solidFill>
                <a:latin typeface="Avenir Book" charset="0"/>
                <a:ea typeface="Avenir Book" charset="0"/>
                <a:cs typeface="Avenir Book" charset="0"/>
              </a:rPr>
              <a:t>oo</a:t>
            </a:r>
            <a:r>
              <a:rPr lang="nl-NL" sz="4000" b="1" dirty="0" smtClean="0">
                <a:solidFill>
                  <a:srgbClr val="129BD8"/>
                </a:solidFill>
                <a:latin typeface="Avenir Book" charset="0"/>
                <a:ea typeface="Avenir Book" charset="0"/>
                <a:cs typeface="Avenir Book" charset="0"/>
              </a:rPr>
              <a:t>r e</a:t>
            </a:r>
            <a:r>
              <a:rPr lang="nl-NL" sz="4000" b="1" dirty="0" smtClean="0">
                <a:solidFill>
                  <a:srgbClr val="282759"/>
                </a:solidFill>
                <a:latin typeface="Avenir Book" charset="0"/>
                <a:ea typeface="Avenir Book" charset="0"/>
                <a:cs typeface="Avenir Book" charset="0"/>
              </a:rPr>
              <a:t>en n</a:t>
            </a:r>
            <a:r>
              <a:rPr lang="nl-NL" sz="4000" b="1" dirty="0" smtClean="0">
                <a:solidFill>
                  <a:srgbClr val="1F6EB8"/>
                </a:solidFill>
                <a:latin typeface="Avenir Book" charset="0"/>
                <a:ea typeface="Avenir Book" charset="0"/>
                <a:cs typeface="Avenir Book" charset="0"/>
              </a:rPr>
              <a:t>ie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uw</a:t>
            </a:r>
            <a:r>
              <a:rPr lang="nl-NL" sz="4000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nl-NL" sz="4000" b="1" dirty="0" smtClean="0">
                <a:solidFill>
                  <a:srgbClr val="6AB1B3"/>
                </a:solidFill>
                <a:latin typeface="Avenir Book" charset="0"/>
                <a:ea typeface="Avenir Book" charset="0"/>
                <a:cs typeface="Avenir Book" charset="0"/>
              </a:rPr>
              <a:t>cu</a:t>
            </a:r>
            <a:r>
              <a:rPr lang="nl-NL" sz="4000" b="1" dirty="0" smtClean="0">
                <a:solidFill>
                  <a:srgbClr val="E83D6A"/>
                </a:solidFill>
                <a:latin typeface="Avenir Book" charset="0"/>
                <a:ea typeface="Avenir Book" charset="0"/>
                <a:cs typeface="Avenir Book" charset="0"/>
              </a:rPr>
              <a:t>rr</a:t>
            </a:r>
            <a:r>
              <a:rPr lang="nl-NL" sz="4000" b="1" dirty="0" smtClean="0">
                <a:solidFill>
                  <a:srgbClr val="129BD8"/>
                </a:solidFill>
                <a:latin typeface="Avenir Book" charset="0"/>
                <a:ea typeface="Avenir Book" charset="0"/>
                <a:cs typeface="Avenir Book" charset="0"/>
              </a:rPr>
              <a:t>ic</a:t>
            </a:r>
            <a:r>
              <a:rPr lang="nl-NL" sz="4000" b="1" dirty="0" smtClean="0">
                <a:solidFill>
                  <a:srgbClr val="282759"/>
                </a:solidFill>
                <a:latin typeface="Avenir Book" charset="0"/>
                <a:ea typeface="Avenir Book" charset="0"/>
                <a:cs typeface="Avenir Book" charset="0"/>
              </a:rPr>
              <a:t>ul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um</a:t>
            </a: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" y="-19202"/>
            <a:ext cx="9145588" cy="731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Leergebieden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4"/>
          <p:cNvSpPr/>
          <p:nvPr/>
        </p:nvSpPr>
        <p:spPr>
          <a:xfrm>
            <a:off x="21162" y="1121135"/>
            <a:ext cx="9144000" cy="66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nl-NL" sz="4000" b="1" dirty="0" smtClean="0">
                <a:solidFill>
                  <a:srgbClr val="1F6EB8"/>
                </a:solidFill>
                <a:latin typeface="Avenir Book" charset="0"/>
                <a:ea typeface="Avenir Book" charset="0"/>
                <a:cs typeface="Avenir Book" charset="0"/>
              </a:rPr>
              <a:t>Sa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me</a:t>
            </a:r>
            <a:r>
              <a:rPr lang="nl-NL" sz="4000" b="1" dirty="0" smtClean="0">
                <a:solidFill>
                  <a:srgbClr val="6AB1B3"/>
                </a:solidFill>
                <a:latin typeface="Avenir Book" charset="0"/>
                <a:ea typeface="Avenir Book" charset="0"/>
                <a:cs typeface="Avenir Book" charset="0"/>
              </a:rPr>
              <a:t>n v</a:t>
            </a:r>
            <a:r>
              <a:rPr lang="nl-NL" sz="4000" b="1" dirty="0" smtClean="0">
                <a:solidFill>
                  <a:srgbClr val="E83D6A"/>
                </a:solidFill>
                <a:latin typeface="Avenir Book" charset="0"/>
                <a:ea typeface="Avenir Book" charset="0"/>
                <a:cs typeface="Avenir Book" charset="0"/>
              </a:rPr>
              <a:t>oo</a:t>
            </a:r>
            <a:r>
              <a:rPr lang="nl-NL" sz="4000" b="1" dirty="0" smtClean="0">
                <a:solidFill>
                  <a:srgbClr val="129BD8"/>
                </a:solidFill>
                <a:latin typeface="Avenir Book" charset="0"/>
                <a:ea typeface="Avenir Book" charset="0"/>
                <a:cs typeface="Avenir Book" charset="0"/>
              </a:rPr>
              <a:t>r e</a:t>
            </a:r>
            <a:r>
              <a:rPr lang="nl-NL" sz="4000" b="1" dirty="0" smtClean="0">
                <a:solidFill>
                  <a:srgbClr val="282759"/>
                </a:solidFill>
                <a:latin typeface="Avenir Book" charset="0"/>
                <a:ea typeface="Avenir Book" charset="0"/>
                <a:cs typeface="Avenir Book" charset="0"/>
              </a:rPr>
              <a:t>en n</a:t>
            </a:r>
            <a:r>
              <a:rPr lang="nl-NL" sz="4000" b="1" dirty="0" smtClean="0">
                <a:solidFill>
                  <a:srgbClr val="1F6EB8"/>
                </a:solidFill>
                <a:latin typeface="Avenir Book" charset="0"/>
                <a:ea typeface="Avenir Book" charset="0"/>
                <a:cs typeface="Avenir Book" charset="0"/>
              </a:rPr>
              <a:t>ie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uw</a:t>
            </a:r>
            <a:r>
              <a:rPr lang="nl-NL" sz="4000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nl-NL" sz="4000" b="1" dirty="0" smtClean="0">
                <a:solidFill>
                  <a:srgbClr val="6AB1B3"/>
                </a:solidFill>
                <a:latin typeface="Avenir Book" charset="0"/>
                <a:ea typeface="Avenir Book" charset="0"/>
                <a:cs typeface="Avenir Book" charset="0"/>
              </a:rPr>
              <a:t>cu</a:t>
            </a:r>
            <a:r>
              <a:rPr lang="nl-NL" sz="4000" b="1" dirty="0" smtClean="0">
                <a:solidFill>
                  <a:srgbClr val="E83D6A"/>
                </a:solidFill>
                <a:latin typeface="Avenir Book" charset="0"/>
                <a:ea typeface="Avenir Book" charset="0"/>
                <a:cs typeface="Avenir Book" charset="0"/>
              </a:rPr>
              <a:t>rr</a:t>
            </a:r>
            <a:r>
              <a:rPr lang="nl-NL" sz="4000" b="1" dirty="0" smtClean="0">
                <a:solidFill>
                  <a:srgbClr val="129BD8"/>
                </a:solidFill>
                <a:latin typeface="Avenir Book" charset="0"/>
                <a:ea typeface="Avenir Book" charset="0"/>
                <a:cs typeface="Avenir Book" charset="0"/>
              </a:rPr>
              <a:t>ic</a:t>
            </a:r>
            <a:r>
              <a:rPr lang="nl-NL" sz="4000" b="1" dirty="0" smtClean="0">
                <a:solidFill>
                  <a:srgbClr val="282759"/>
                </a:solidFill>
                <a:latin typeface="Avenir Book" charset="0"/>
                <a:ea typeface="Avenir Book" charset="0"/>
                <a:cs typeface="Avenir Book" charset="0"/>
              </a:rPr>
              <a:t>ul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um</a:t>
            </a: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4"/>
          <a:srcRect l="27501" t="6995" r="28124" b="49447"/>
          <a:stretch/>
        </p:blipFill>
        <p:spPr>
          <a:xfrm>
            <a:off x="471375" y="1937471"/>
            <a:ext cx="8201250" cy="4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" y="-19202"/>
            <a:ext cx="9145588" cy="73164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Leergebieden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4"/>
          <p:cNvSpPr/>
          <p:nvPr/>
        </p:nvSpPr>
        <p:spPr>
          <a:xfrm>
            <a:off x="21162" y="1121135"/>
            <a:ext cx="9144000" cy="66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nl-NL" sz="4000" b="1" dirty="0" smtClean="0">
                <a:solidFill>
                  <a:srgbClr val="1F6EB8"/>
                </a:solidFill>
                <a:latin typeface="Avenir Book" charset="0"/>
                <a:ea typeface="Avenir Book" charset="0"/>
                <a:cs typeface="Avenir Book" charset="0"/>
              </a:rPr>
              <a:t>Sa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me</a:t>
            </a:r>
            <a:r>
              <a:rPr lang="nl-NL" sz="4000" b="1" dirty="0" smtClean="0">
                <a:solidFill>
                  <a:srgbClr val="6AB1B3"/>
                </a:solidFill>
                <a:latin typeface="Avenir Book" charset="0"/>
                <a:ea typeface="Avenir Book" charset="0"/>
                <a:cs typeface="Avenir Book" charset="0"/>
              </a:rPr>
              <a:t>n v</a:t>
            </a:r>
            <a:r>
              <a:rPr lang="nl-NL" sz="4000" b="1" dirty="0" smtClean="0">
                <a:solidFill>
                  <a:srgbClr val="E83D6A"/>
                </a:solidFill>
                <a:latin typeface="Avenir Book" charset="0"/>
                <a:ea typeface="Avenir Book" charset="0"/>
                <a:cs typeface="Avenir Book" charset="0"/>
              </a:rPr>
              <a:t>oo</a:t>
            </a:r>
            <a:r>
              <a:rPr lang="nl-NL" sz="4000" b="1" dirty="0" smtClean="0">
                <a:solidFill>
                  <a:srgbClr val="129BD8"/>
                </a:solidFill>
                <a:latin typeface="Avenir Book" charset="0"/>
                <a:ea typeface="Avenir Book" charset="0"/>
                <a:cs typeface="Avenir Book" charset="0"/>
              </a:rPr>
              <a:t>r e</a:t>
            </a:r>
            <a:r>
              <a:rPr lang="nl-NL" sz="4000" b="1" dirty="0" smtClean="0">
                <a:solidFill>
                  <a:srgbClr val="282759"/>
                </a:solidFill>
                <a:latin typeface="Avenir Book" charset="0"/>
                <a:ea typeface="Avenir Book" charset="0"/>
                <a:cs typeface="Avenir Book" charset="0"/>
              </a:rPr>
              <a:t>en n</a:t>
            </a:r>
            <a:r>
              <a:rPr lang="nl-NL" sz="4000" b="1" dirty="0" smtClean="0">
                <a:solidFill>
                  <a:srgbClr val="1F6EB8"/>
                </a:solidFill>
                <a:latin typeface="Avenir Book" charset="0"/>
                <a:ea typeface="Avenir Book" charset="0"/>
                <a:cs typeface="Avenir Book" charset="0"/>
              </a:rPr>
              <a:t>ie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uw</a:t>
            </a:r>
            <a:r>
              <a:rPr lang="nl-NL" sz="4000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nl-NL" sz="4000" b="1" dirty="0" smtClean="0">
                <a:solidFill>
                  <a:srgbClr val="6AB1B3"/>
                </a:solidFill>
                <a:latin typeface="Avenir Book" charset="0"/>
                <a:ea typeface="Avenir Book" charset="0"/>
                <a:cs typeface="Avenir Book" charset="0"/>
              </a:rPr>
              <a:t>cu</a:t>
            </a:r>
            <a:r>
              <a:rPr lang="nl-NL" sz="4000" b="1" dirty="0" smtClean="0">
                <a:solidFill>
                  <a:srgbClr val="E83D6A"/>
                </a:solidFill>
                <a:latin typeface="Avenir Book" charset="0"/>
                <a:ea typeface="Avenir Book" charset="0"/>
                <a:cs typeface="Avenir Book" charset="0"/>
              </a:rPr>
              <a:t>rr</a:t>
            </a:r>
            <a:r>
              <a:rPr lang="nl-NL" sz="4000" b="1" dirty="0" smtClean="0">
                <a:solidFill>
                  <a:srgbClr val="129BD8"/>
                </a:solidFill>
                <a:latin typeface="Avenir Book" charset="0"/>
                <a:ea typeface="Avenir Book" charset="0"/>
                <a:cs typeface="Avenir Book" charset="0"/>
              </a:rPr>
              <a:t>ic</a:t>
            </a:r>
            <a:r>
              <a:rPr lang="nl-NL" sz="4000" b="1" dirty="0" smtClean="0">
                <a:solidFill>
                  <a:srgbClr val="282759"/>
                </a:solidFill>
                <a:latin typeface="Avenir Book" charset="0"/>
                <a:ea typeface="Avenir Book" charset="0"/>
                <a:cs typeface="Avenir Book" charset="0"/>
              </a:rPr>
              <a:t>ul</a:t>
            </a:r>
            <a:r>
              <a:rPr lang="nl-NL" sz="4000" b="1" dirty="0" smtClean="0">
                <a:solidFill>
                  <a:srgbClr val="8AC062"/>
                </a:solidFill>
                <a:latin typeface="Avenir Book" charset="0"/>
                <a:ea typeface="Avenir Book" charset="0"/>
                <a:cs typeface="Avenir Book" charset="0"/>
              </a:rPr>
              <a:t>um</a:t>
            </a: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6" y="1866738"/>
            <a:ext cx="7986532" cy="53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4569"/>
            <a:ext cx="9145587" cy="731647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/>
          <p:nvPr/>
        </p:nvSpPr>
        <p:spPr>
          <a:xfrm>
            <a:off x="365760" y="1394460"/>
            <a:ext cx="3852000" cy="4968300"/>
          </a:xfrm>
          <a:prstGeom prst="rect">
            <a:avLst/>
          </a:prstGeom>
          <a:solidFill>
            <a:srgbClr val="2CB4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PRIMAIR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ONDERWIJS</a:t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4857750" y="1409700"/>
            <a:ext cx="3863400" cy="4968300"/>
          </a:xfrm>
          <a:prstGeom prst="rect">
            <a:avLst/>
          </a:prstGeom>
          <a:solidFill>
            <a:srgbClr val="F7446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VOORTGEZET ONDERWIJS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579120" y="3272790"/>
            <a:ext cx="1615500" cy="2042100"/>
          </a:xfrm>
          <a:prstGeom prst="rect">
            <a:avLst/>
          </a:prstGeom>
          <a:solidFill>
            <a:srgbClr val="8EC66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2400300" y="3265170"/>
            <a:ext cx="1615500" cy="2042100"/>
          </a:xfrm>
          <a:prstGeom prst="rect">
            <a:avLst/>
          </a:prstGeom>
          <a:solidFill>
            <a:srgbClr val="8EC66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BB</a:t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1813560" y="3794760"/>
            <a:ext cx="1078200" cy="533400"/>
          </a:xfrm>
          <a:prstGeom prst="curvedDownArrow">
            <a:avLst>
              <a:gd name="adj1" fmla="val 37115"/>
              <a:gd name="adj2" fmla="val 88769"/>
              <a:gd name="adj3" fmla="val 25000"/>
            </a:avLst>
          </a:prstGeom>
          <a:solidFill>
            <a:srgbClr val="016CB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5086350" y="3288030"/>
            <a:ext cx="1615500" cy="2042100"/>
          </a:xfrm>
          <a:prstGeom prst="rect">
            <a:avLst/>
          </a:prstGeom>
          <a:solidFill>
            <a:srgbClr val="8EC66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Basis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6907530" y="3280410"/>
            <a:ext cx="1615500" cy="2042100"/>
          </a:xfrm>
          <a:prstGeom prst="rect">
            <a:avLst/>
          </a:prstGeom>
          <a:solidFill>
            <a:srgbClr val="8EC66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BB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Keuze</a:t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3729990" y="3375660"/>
            <a:ext cx="1836300" cy="727800"/>
          </a:xfrm>
          <a:prstGeom prst="curvedDownArrow">
            <a:avLst>
              <a:gd name="adj1" fmla="val 37115"/>
              <a:gd name="adj2" fmla="val 88769"/>
              <a:gd name="adj3" fmla="val 25000"/>
            </a:avLst>
          </a:prstGeom>
          <a:solidFill>
            <a:srgbClr val="016CB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6389370" y="3775710"/>
            <a:ext cx="1078200" cy="533400"/>
          </a:xfrm>
          <a:prstGeom prst="curvedDownArrow">
            <a:avLst>
              <a:gd name="adj1" fmla="val 37115"/>
              <a:gd name="adj2" fmla="val 88769"/>
              <a:gd name="adj3" fmla="val 25000"/>
            </a:avLst>
          </a:prstGeom>
          <a:solidFill>
            <a:srgbClr val="016CBA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Doorlopende leerlijn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17" y="0"/>
            <a:ext cx="9144001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-4233" y="1187400"/>
            <a:ext cx="9148233" cy="497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b="1" dirty="0">
                <a:latin typeface="Avenir"/>
                <a:ea typeface="Calibri"/>
                <a:cs typeface="Calibri"/>
                <a:sym typeface="Calibri"/>
              </a:rPr>
              <a:t>Niveaus van curriculum ontwikkeling</a:t>
            </a:r>
            <a:endParaRPr sz="2400" b="1" dirty="0">
              <a:latin typeface="Avenir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rgbClr val="C7007D"/>
                </a:solidFill>
                <a:latin typeface="Avenir"/>
                <a:ea typeface="Calibri"/>
                <a:cs typeface="Calibri"/>
                <a:sym typeface="Calibri"/>
              </a:rPr>
              <a:t>SUPRA:</a:t>
            </a: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 internationaal - verdragen en vergelijkingen</a:t>
            </a:r>
            <a:b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</a:b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	  </a:t>
            </a:r>
            <a:r>
              <a:rPr lang="nl-NL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(</a:t>
            </a:r>
            <a:r>
              <a:rPr lang="nl-NL" sz="2000" i="1" dirty="0" err="1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bijv</a:t>
            </a:r>
            <a:r>
              <a:rPr lang="nl-NL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 Bologna, Lissabon, ERK, PISA/TIMSS)</a:t>
            </a:r>
            <a:endParaRPr sz="2000" dirty="0">
              <a:solidFill>
                <a:schemeClr val="dk1"/>
              </a:solidFill>
              <a:latin typeface="Avenir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rgbClr val="C7007D"/>
                </a:solidFill>
                <a:latin typeface="Avenir"/>
                <a:ea typeface="Calibri"/>
                <a:cs typeface="Calibri"/>
                <a:sym typeface="Calibri"/>
              </a:rPr>
              <a:t>MACRO</a:t>
            </a: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: landelijk - </a:t>
            </a:r>
            <a:r>
              <a:rPr lang="nl-NL" sz="2400" dirty="0" err="1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kaderstellend</a:t>
            </a: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, al dan niet prescriptief</a:t>
            </a:r>
            <a:b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</a:b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	 </a:t>
            </a:r>
            <a:r>
              <a:rPr lang="nl-NL" sz="20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 </a:t>
            </a:r>
            <a:r>
              <a:rPr lang="nl-NL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(bijv. kerndoelen, eindtermen, examenprogramma’s, syllabi)</a:t>
            </a:r>
            <a:endParaRPr sz="2000" dirty="0">
              <a:solidFill>
                <a:schemeClr val="dk1"/>
              </a:solidFill>
              <a:latin typeface="Avenir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rgbClr val="C7007D"/>
                </a:solidFill>
                <a:latin typeface="Avenir"/>
                <a:ea typeface="Calibri"/>
                <a:cs typeface="Calibri"/>
                <a:sym typeface="Calibri"/>
              </a:rPr>
              <a:t>MESO</a:t>
            </a: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: school/instituut/opleiding - in- en aanvulling door school</a:t>
            </a:r>
            <a:b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</a:b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	  </a:t>
            </a:r>
            <a:r>
              <a:rPr lang="nl-NL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(school-leerplan, opleidingsprogramma)</a:t>
            </a:r>
            <a:endParaRPr sz="2000" dirty="0">
              <a:solidFill>
                <a:schemeClr val="dk1"/>
              </a:solidFill>
              <a:latin typeface="Avenir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rgbClr val="C7007D"/>
                </a:solidFill>
                <a:latin typeface="Avenir"/>
                <a:ea typeface="Calibri"/>
                <a:cs typeface="Calibri"/>
                <a:sym typeface="Calibri"/>
              </a:rPr>
              <a:t>MICRO</a:t>
            </a: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: klas, groep, docent</a:t>
            </a:r>
            <a:b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</a:b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	</a:t>
            </a:r>
            <a:r>
              <a:rPr lang="nl-NL" sz="20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  </a:t>
            </a:r>
            <a:r>
              <a:rPr lang="nl-NL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(les, lessenreeks, module, lesmateriaal, schoolboek, methode)</a:t>
            </a:r>
            <a:endParaRPr sz="2000" i="1" dirty="0">
              <a:solidFill>
                <a:schemeClr val="dk1"/>
              </a:solidFill>
              <a:latin typeface="Avenir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dirty="0">
                <a:solidFill>
                  <a:srgbClr val="C7007D"/>
                </a:solidFill>
                <a:latin typeface="Avenir"/>
                <a:ea typeface="Calibri"/>
                <a:cs typeface="Calibri"/>
                <a:sym typeface="Calibri"/>
              </a:rPr>
              <a:t>NANO</a:t>
            </a: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: leerling, individu</a:t>
            </a:r>
            <a:b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</a:br>
            <a:r>
              <a:rPr lang="nl-NL" sz="2400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	  </a:t>
            </a:r>
            <a:r>
              <a:rPr lang="nl-NL" sz="2000" i="1" dirty="0">
                <a:solidFill>
                  <a:schemeClr val="dk1"/>
                </a:solidFill>
                <a:latin typeface="Avenir"/>
                <a:ea typeface="Calibri"/>
                <a:cs typeface="Calibri"/>
                <a:sym typeface="Calibri"/>
              </a:rPr>
              <a:t>(persoonlijke leerplan, individuele leerroutes; vgl. leven lang leren)</a:t>
            </a:r>
            <a:endParaRPr sz="2000" dirty="0">
              <a:solidFill>
                <a:srgbClr val="000000"/>
              </a:solidFill>
              <a:latin typeface="Avenir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-119921" y="90518"/>
            <a:ext cx="9263921" cy="5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Curriculum ontwikkeling</a:t>
            </a:r>
            <a:endParaRPr sz="36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4" y="240018"/>
            <a:ext cx="8680096" cy="60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61" y="1"/>
            <a:ext cx="914558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8;p16"/>
          <p:cNvSpPr/>
          <p:nvPr/>
        </p:nvSpPr>
        <p:spPr>
          <a:xfrm>
            <a:off x="6974" y="147484"/>
            <a:ext cx="9130052" cy="8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i="0" u="none" strike="noStrike" cap="none" dirty="0" smtClean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Tijdlijn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03" y="1"/>
            <a:ext cx="9175469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192</Words>
  <Application>Microsoft Office PowerPoint</Application>
  <PresentationFormat>Diavoorstelling (4:3)</PresentationFormat>
  <Paragraphs>151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Avenir</vt:lpstr>
      <vt:lpstr>Avenir Book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Sijbers</dc:creator>
  <cp:lastModifiedBy>E.C. Schutte</cp:lastModifiedBy>
  <cp:revision>79</cp:revision>
  <cp:lastPrinted>2019-05-08T09:47:24Z</cp:lastPrinted>
  <dcterms:modified xsi:type="dcterms:W3CDTF">2019-05-10T10:52:24Z</dcterms:modified>
</cp:coreProperties>
</file>