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63" r:id="rId6"/>
    <p:sldId id="258" r:id="rId7"/>
    <p:sldId id="267" r:id="rId8"/>
    <p:sldId id="260" r:id="rId9"/>
    <p:sldId id="264" r:id="rId10"/>
    <p:sldId id="266" r:id="rId11"/>
    <p:sldId id="265" r:id="rId12"/>
    <p:sldId id="269" r:id="rId13"/>
    <p:sldId id="268" r:id="rId14"/>
    <p:sldId id="261" r:id="rId15"/>
    <p:sldId id="270" r:id="rId16"/>
    <p:sldId id="271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712E05"/>
    <a:srgbClr val="D45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20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39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38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7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99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09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6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407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79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74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06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7BEE9-2762-409B-A58D-A495E9D6C499}" type="datetimeFigureOut">
              <a:rPr lang="nl-NL" smtClean="0"/>
              <a:t>4-6-2023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34615-332A-4361-AA68-E6287E403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63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09GBtRxF_NI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microsoft.com/office/2007/relationships/hdphoto" Target="../media/hdphoto4.wdp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-9117507" y="6028982"/>
            <a:ext cx="9108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 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endParaRPr lang="nl-NL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9117507" y="6021288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  <a:sym typeface="Wingdings"/>
              </a:rPr>
              <a:t>  BIOLOGIE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LES: DOCENT EET OOG SCHAAP  </a:t>
            </a:r>
            <a:r>
              <a:rPr lang="nl-NL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dirty="0" smtClean="0">
                <a:solidFill>
                  <a:schemeClr val="bg1"/>
                </a:solidFill>
                <a:latin typeface="Franklin Gothic Heavy" panose="020B0903020102020204" pitchFamily="34" charset="0"/>
                <a:sym typeface="Wingdings"/>
              </a:rPr>
              <a:t>    </a:t>
            </a:r>
            <a:endParaRPr lang="nl-NL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21966"/>
            <a:ext cx="5616623" cy="3744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vak 8"/>
          <p:cNvSpPr txBox="1"/>
          <p:nvPr/>
        </p:nvSpPr>
        <p:spPr>
          <a:xfrm>
            <a:off x="6228184" y="4505941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Roberto Cristofoli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Het Hooghuis, Oss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 smtClean="0">
                <a:solidFill>
                  <a:srgbClr val="002060"/>
                </a:solidFill>
              </a:rPr>
              <a:t>VMBO-TL / HAVO</a:t>
            </a:r>
          </a:p>
        </p:txBody>
      </p:sp>
      <p:sp>
        <p:nvSpPr>
          <p:cNvPr id="11" name="Rechthoek 10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3156"/>
            <a:ext cx="3384376" cy="90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64916" y="605879"/>
            <a:ext cx="707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“Mag het ook eens om de herinnering gaan?”</a:t>
            </a:r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ogen-practicum-202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9922" y="1169994"/>
            <a:ext cx="2828923" cy="50291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kstvak 9"/>
          <p:cNvSpPr txBox="1"/>
          <p:nvPr/>
        </p:nvSpPr>
        <p:spPr>
          <a:xfrm>
            <a:off x="164916" y="1345490"/>
            <a:ext cx="430118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600" dirty="0" smtClean="0">
                <a:solidFill>
                  <a:srgbClr val="002060"/>
                </a:solidFill>
              </a:rPr>
              <a:t>We moeten een beetje van die prestatiedruk af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600" dirty="0" smtClean="0">
                <a:solidFill>
                  <a:srgbClr val="002060"/>
                </a:solidFill>
              </a:rPr>
              <a:t>Minder kennisoverdracht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600" dirty="0" smtClean="0">
                <a:solidFill>
                  <a:srgbClr val="002060"/>
                </a:solidFill>
              </a:rPr>
              <a:t>Minder toetsen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600" dirty="0" smtClean="0">
                <a:solidFill>
                  <a:srgbClr val="002060"/>
                </a:solidFill>
              </a:rPr>
              <a:t>Meer in de actualiteit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600" dirty="0" smtClean="0">
                <a:solidFill>
                  <a:srgbClr val="002060"/>
                </a:solidFill>
              </a:rPr>
              <a:t>Meer in de beleving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600" dirty="0" smtClean="0">
                <a:solidFill>
                  <a:srgbClr val="002060"/>
                </a:solidFill>
              </a:rPr>
              <a:t>Meer vaardigheden: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600" dirty="0" smtClean="0">
                <a:solidFill>
                  <a:srgbClr val="002060"/>
                </a:solidFill>
              </a:rPr>
              <a:t>Praktisch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600" dirty="0" smtClean="0">
                <a:solidFill>
                  <a:srgbClr val="002060"/>
                </a:solidFill>
              </a:rPr>
              <a:t>Tekenen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600" dirty="0" smtClean="0">
                <a:solidFill>
                  <a:srgbClr val="002060"/>
                </a:solidFill>
              </a:rPr>
              <a:t>Samenwerken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600" dirty="0" smtClean="0">
                <a:solidFill>
                  <a:srgbClr val="002060"/>
                </a:solidFill>
              </a:rPr>
              <a:t>Plannen (binnen de les)</a:t>
            </a:r>
          </a:p>
        </p:txBody>
      </p:sp>
    </p:spTree>
    <p:extLst>
      <p:ext uri="{BB962C8B-B14F-4D97-AF65-F5344CB8AC3E}">
        <p14:creationId xmlns:p14="http://schemas.microsoft.com/office/powerpoint/2010/main" val="194505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92165" y="692696"/>
            <a:ext cx="89644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En dan nu …… aan de slag 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De uiteindelijke opdracht verzin je zelf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Dit is wel een handige: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400" dirty="0" smtClean="0">
                <a:solidFill>
                  <a:srgbClr val="002060"/>
                </a:solidFill>
              </a:rPr>
              <a:t>Maak het oog rondom schoon maar laat de zenuw met rust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400" dirty="0" smtClean="0">
                <a:solidFill>
                  <a:srgbClr val="002060"/>
                </a:solidFill>
              </a:rPr>
              <a:t>Teken het oog van voren (schematisch)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400" dirty="0" smtClean="0">
                <a:solidFill>
                  <a:srgbClr val="002060"/>
                </a:solidFill>
              </a:rPr>
              <a:t>Zet het oog rechtop, prik het aan, knip het overlangs door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400" dirty="0" smtClean="0">
                <a:solidFill>
                  <a:srgbClr val="002060"/>
                </a:solidFill>
              </a:rPr>
              <a:t>Teken </a:t>
            </a:r>
            <a:r>
              <a:rPr lang="nl-NL" sz="2400" i="1" dirty="0" smtClean="0">
                <a:solidFill>
                  <a:srgbClr val="0070C0"/>
                </a:solidFill>
              </a:rPr>
              <a:t>de lens – lensbandjes – glasachtig lichaam </a:t>
            </a:r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475" y="958496"/>
            <a:ext cx="1177784" cy="93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7" y="4610606"/>
            <a:ext cx="1675563" cy="1256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49869"/>
            <a:ext cx="2473081" cy="2327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03" y="3549869"/>
            <a:ext cx="2352035" cy="1352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536336"/>
            <a:ext cx="1755616" cy="2340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0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92165" y="692696"/>
            <a:ext cx="89644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Keuzestress?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200" i="1" dirty="0">
                <a:solidFill>
                  <a:srgbClr val="002060"/>
                </a:solidFill>
              </a:rPr>
              <a:t>Steriel / niet steriel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200" i="1" dirty="0" smtClean="0">
                <a:solidFill>
                  <a:srgbClr val="002060"/>
                </a:solidFill>
              </a:rPr>
              <a:t>Met latex / zonder latex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200" i="1" dirty="0" smtClean="0">
                <a:solidFill>
                  <a:srgbClr val="002060"/>
                </a:solidFill>
              </a:rPr>
              <a:t>Elastisch / niet elastisch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200" i="1" dirty="0" smtClean="0">
                <a:solidFill>
                  <a:srgbClr val="002060"/>
                </a:solidFill>
              </a:rPr>
              <a:t>Doorzichtig / niet doorzichtig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200" i="1" dirty="0" smtClean="0">
                <a:solidFill>
                  <a:srgbClr val="002060"/>
                </a:solidFill>
              </a:rPr>
              <a:t>Mat talkpoeder / zonder talkpoeder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200" i="1" dirty="0" smtClean="0">
                <a:solidFill>
                  <a:srgbClr val="002060"/>
                </a:solidFill>
              </a:rPr>
              <a:t>Biologisch afbreekbaar / niet biologisch afbreekbaar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sz="2400" i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sz="2400" i="1" dirty="0" smtClean="0">
              <a:solidFill>
                <a:srgbClr val="0070C0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299704"/>
            <a:ext cx="3888432" cy="29163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41" y="812992"/>
            <a:ext cx="1864675" cy="106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1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92165" y="692696"/>
            <a:ext cx="89644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Wat leerlingen altijd wel leuke info vinden: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Parelmoer-laagje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err="1" smtClean="0">
                <a:solidFill>
                  <a:srgbClr val="002060"/>
                </a:solidFill>
              </a:rPr>
              <a:t>Tapetum</a:t>
            </a:r>
            <a:r>
              <a:rPr lang="nl-NL" sz="2400" dirty="0" smtClean="0">
                <a:solidFill>
                  <a:srgbClr val="002060"/>
                </a:solidFill>
              </a:rPr>
              <a:t> </a:t>
            </a:r>
            <a:r>
              <a:rPr lang="nl-NL" sz="2400" dirty="0" err="1" smtClean="0">
                <a:solidFill>
                  <a:srgbClr val="002060"/>
                </a:solidFill>
              </a:rPr>
              <a:t>lucidum</a:t>
            </a:r>
            <a:r>
              <a:rPr lang="nl-NL" sz="2400" dirty="0">
                <a:solidFill>
                  <a:srgbClr val="002060"/>
                </a:solidFill>
              </a:rPr>
              <a:t> </a:t>
            </a:r>
            <a:r>
              <a:rPr lang="nl-NL" sz="2400" dirty="0" smtClean="0">
                <a:solidFill>
                  <a:srgbClr val="002060"/>
                </a:solidFill>
              </a:rPr>
              <a:t>(lichtend tapijt)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NL" sz="2400" dirty="0" smtClean="0">
                <a:solidFill>
                  <a:srgbClr val="002060"/>
                </a:solidFill>
              </a:rPr>
              <a:t>Ligt direct achter of in het netvlies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NL" sz="2400" dirty="0" smtClean="0">
                <a:solidFill>
                  <a:srgbClr val="002060"/>
                </a:solidFill>
              </a:rPr>
              <a:t>Komt voor bij gewervelden (vaak nachtdieren): katten, honden, runderen, krokodillen, herten, vleermuizen.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NL" sz="2400" dirty="0" smtClean="0">
                <a:solidFill>
                  <a:srgbClr val="002060"/>
                </a:solidFill>
              </a:rPr>
              <a:t>Functie: beter zicht in het donker.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NL" sz="2400" dirty="0" smtClean="0">
                <a:solidFill>
                  <a:srgbClr val="002060"/>
                </a:solidFill>
              </a:rPr>
              <a:t>Rode-ogeneffect bij mensen komt door vaatvlies (</a:t>
            </a:r>
            <a:r>
              <a:rPr lang="nl-NL" sz="2400" dirty="0" err="1" smtClean="0">
                <a:solidFill>
                  <a:srgbClr val="002060"/>
                </a:solidFill>
              </a:rPr>
              <a:t>chorioides</a:t>
            </a:r>
            <a:r>
              <a:rPr lang="nl-NL" sz="2400" dirty="0" smtClean="0">
                <a:solidFill>
                  <a:srgbClr val="002060"/>
                </a:solidFill>
              </a:rPr>
              <a:t>).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NL" sz="2400" dirty="0" smtClean="0">
                <a:solidFill>
                  <a:srgbClr val="002060"/>
                </a:solidFill>
              </a:rPr>
              <a:t>Bij flitslicht rode ogen. Hoe lost een goede camera dit op?</a:t>
            </a:r>
            <a:endParaRPr lang="nl-NL" sz="2400" dirty="0" smtClean="0">
              <a:solidFill>
                <a:srgbClr val="0070C0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475" y="958496"/>
            <a:ext cx="1177784" cy="93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74054"/>
            <a:ext cx="2269919" cy="182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39801"/>
            <a:ext cx="1860815" cy="184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56374"/>
            <a:ext cx="2419062" cy="182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444842" y="6180716"/>
            <a:ext cx="2250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Clip: </a:t>
            </a:r>
            <a:r>
              <a:rPr lang="nl-NL" sz="1100" dirty="0">
                <a:hlinkClick r:id="rId6"/>
              </a:rPr>
              <a:t>https://youtu.be/09GBtRxF_NI</a:t>
            </a: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40900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-9117507" y="6028982"/>
            <a:ext cx="9108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 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endParaRPr lang="nl-NL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9117507" y="6021288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  <a:sym typeface="Wingdings"/>
              </a:rPr>
              <a:t>  BIOLOGIE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LES: DOCENT EET OOG SCHAAP  </a:t>
            </a:r>
            <a:r>
              <a:rPr lang="nl-NL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dirty="0" smtClean="0">
                <a:solidFill>
                  <a:schemeClr val="bg1"/>
                </a:solidFill>
                <a:latin typeface="Franklin Gothic Heavy" panose="020B0903020102020204" pitchFamily="34" charset="0"/>
                <a:sym typeface="Wingdings"/>
              </a:rPr>
              <a:t>    </a:t>
            </a:r>
            <a:endParaRPr lang="nl-NL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7" y="969264"/>
            <a:ext cx="4888371" cy="3666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44" y="3402550"/>
            <a:ext cx="3095104" cy="2321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vak 8"/>
          <p:cNvSpPr txBox="1"/>
          <p:nvPr/>
        </p:nvSpPr>
        <p:spPr>
          <a:xfrm>
            <a:off x="469503" y="5157192"/>
            <a:ext cx="488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O ja, over die traktatie ….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678998" y="990279"/>
            <a:ext cx="3095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rgbClr val="0070C0"/>
                </a:solidFill>
              </a:rPr>
              <a:t>Afsluiting: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Practica algemeen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Tips voor elkaar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Opmerkingen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Vragen</a:t>
            </a:r>
          </a:p>
        </p:txBody>
      </p:sp>
    </p:spTree>
    <p:extLst>
      <p:ext uri="{BB962C8B-B14F-4D97-AF65-F5344CB8AC3E}">
        <p14:creationId xmlns:p14="http://schemas.microsoft.com/office/powerpoint/2010/main" val="131496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-9117507" y="6028982"/>
            <a:ext cx="9108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 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endParaRPr lang="nl-NL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9117507" y="6021288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  <a:sym typeface="Wingdings"/>
              </a:rPr>
              <a:t>  BIOLOGIE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LES: DOCENT EET OOG SCHAAP  </a:t>
            </a:r>
            <a:r>
              <a:rPr lang="nl-NL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dirty="0" smtClean="0">
                <a:solidFill>
                  <a:schemeClr val="bg1"/>
                </a:solidFill>
                <a:latin typeface="Franklin Gothic Heavy" panose="020B0903020102020204" pitchFamily="34" charset="0"/>
                <a:sym typeface="Wingdings"/>
              </a:rPr>
              <a:t>    </a:t>
            </a:r>
            <a:endParaRPr lang="nl-NL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151929" y="605879"/>
            <a:ext cx="707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 smtClean="0">
                <a:solidFill>
                  <a:srgbClr val="0070C0"/>
                </a:solidFill>
              </a:rPr>
              <a:t>Aftermath</a:t>
            </a:r>
            <a:r>
              <a:rPr lang="nl-NL" sz="2800" b="1" dirty="0" smtClean="0">
                <a:solidFill>
                  <a:srgbClr val="0070C0"/>
                </a:solidFill>
              </a:rPr>
              <a:t> </a:t>
            </a:r>
            <a:r>
              <a:rPr lang="nl-NL" sz="2800" b="1" dirty="0" smtClean="0">
                <a:solidFill>
                  <a:srgbClr val="0070C0"/>
                </a:solidFill>
              </a:rPr>
              <a:t>…</a:t>
            </a:r>
            <a:endParaRPr lang="nl-NL" sz="2800" b="1" dirty="0" smtClean="0">
              <a:solidFill>
                <a:srgbClr val="0070C0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2679762" cy="357301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18" y="1628800"/>
            <a:ext cx="476402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0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-9117507" y="6028982"/>
            <a:ext cx="9108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 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endParaRPr lang="nl-NL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9117507" y="6021288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  <a:sym typeface="Wingdings"/>
              </a:rPr>
              <a:t>  BIOLOGIE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LES: DOCENT EET OOG SCHAAP  </a:t>
            </a:r>
            <a:r>
              <a:rPr lang="nl-NL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dirty="0" smtClean="0">
                <a:solidFill>
                  <a:schemeClr val="bg1"/>
                </a:solidFill>
                <a:latin typeface="Franklin Gothic Heavy" panose="020B0903020102020204" pitchFamily="34" charset="0"/>
                <a:sym typeface="Wingdings"/>
              </a:rPr>
              <a:t>    </a:t>
            </a:r>
            <a:endParaRPr lang="nl-NL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151929" y="605879"/>
            <a:ext cx="707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 smtClean="0">
                <a:solidFill>
                  <a:srgbClr val="0070C0"/>
                </a:solidFill>
              </a:rPr>
              <a:t>Aftermath</a:t>
            </a:r>
            <a:r>
              <a:rPr lang="nl-NL" sz="2800" b="1" dirty="0" smtClean="0">
                <a:solidFill>
                  <a:srgbClr val="0070C0"/>
                </a:solidFill>
              </a:rPr>
              <a:t> </a:t>
            </a:r>
            <a:r>
              <a:rPr lang="nl-NL" sz="2800" b="1" dirty="0" smtClean="0">
                <a:solidFill>
                  <a:srgbClr val="0070C0"/>
                </a:solidFill>
              </a:rPr>
              <a:t>…</a:t>
            </a:r>
            <a:endParaRPr lang="nl-NL" sz="2800" b="1" dirty="0" smtClean="0">
              <a:solidFill>
                <a:srgbClr val="0070C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4079944" cy="305995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29669" y="2117676"/>
            <a:ext cx="3115413" cy="415388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03224" y="4869160"/>
            <a:ext cx="4079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i="1" dirty="0" smtClean="0">
                <a:solidFill>
                  <a:schemeClr val="accent6">
                    <a:lumMod val="75000"/>
                  </a:schemeClr>
                </a:solidFill>
              </a:rPr>
              <a:t>Bedankt en tot ziens op de volgende </a:t>
            </a:r>
            <a:r>
              <a:rPr lang="nl-NL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NiBi</a:t>
            </a:r>
            <a:r>
              <a:rPr lang="nl-NL" sz="2400" b="1" i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nl-NL" sz="2400" b="1" i="1" dirty="0" smtClean="0">
                <a:solidFill>
                  <a:schemeClr val="accent6">
                    <a:lumMod val="75000"/>
                  </a:schemeClr>
                </a:solidFill>
              </a:rPr>
              <a:t>conferentie!</a:t>
            </a:r>
          </a:p>
        </p:txBody>
      </p:sp>
    </p:spTree>
    <p:extLst>
      <p:ext uri="{BB962C8B-B14F-4D97-AF65-F5344CB8AC3E}">
        <p14:creationId xmlns:p14="http://schemas.microsoft.com/office/powerpoint/2010/main" val="297503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624" y="4725144"/>
            <a:ext cx="1434808" cy="121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-9117507" y="6028982"/>
            <a:ext cx="9108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 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endParaRPr lang="nl-NL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9117507" y="6021288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BIOLOGIE LES: DOCENT EET OOG SCHAAP  </a:t>
            </a:r>
            <a:r>
              <a:rPr lang="nl-NL" sz="1700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  <a:sym typeface="Wingdings"/>
              </a:rPr>
              <a:t>  BIOLOGIE</a:t>
            </a:r>
            <a:r>
              <a:rPr lang="nl-NL" sz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LES: DOCENT EET OOG SCHAAP  </a:t>
            </a:r>
            <a:r>
              <a:rPr lang="nl-NL" b="1" dirty="0" smtClean="0">
                <a:solidFill>
                  <a:srgbClr val="00B0F0"/>
                </a:solidFill>
                <a:latin typeface="Franklin Gothic Heavy" panose="020B0903020102020204" pitchFamily="34" charset="0"/>
                <a:sym typeface="Wingdings"/>
              </a:rPr>
              <a:t></a:t>
            </a:r>
            <a:r>
              <a:rPr lang="nl-NL" dirty="0" smtClean="0">
                <a:solidFill>
                  <a:schemeClr val="bg1"/>
                </a:solidFill>
                <a:latin typeface="Franklin Gothic Heavy" panose="020B0903020102020204" pitchFamily="34" charset="0"/>
                <a:sym typeface="Wingdings"/>
              </a:rPr>
              <a:t>    </a:t>
            </a:r>
            <a:endParaRPr lang="nl-NL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92290" y="836712"/>
            <a:ext cx="8359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Inleiding: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800" dirty="0" smtClean="0">
                <a:solidFill>
                  <a:srgbClr val="002060"/>
                </a:solidFill>
              </a:rPr>
              <a:t>Hoe hebben jullie je voor dit practicum voorbereid?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800" dirty="0" smtClean="0">
                <a:solidFill>
                  <a:srgbClr val="002060"/>
                </a:solidFill>
              </a:rPr>
              <a:t>Wat verwacht je vandaag te leren?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800" dirty="0" smtClean="0">
                <a:solidFill>
                  <a:srgbClr val="002060"/>
                </a:solidFill>
              </a:rPr>
              <a:t>Hoe is jullie parate kennis over het oog?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92290" y="2780928"/>
            <a:ext cx="77833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70C0"/>
                </a:solidFill>
              </a:rPr>
              <a:t>W</a:t>
            </a:r>
            <a:r>
              <a:rPr lang="nl-NL" sz="2800" b="1" dirty="0" smtClean="0">
                <a:solidFill>
                  <a:srgbClr val="0070C0"/>
                </a:solidFill>
              </a:rPr>
              <a:t>eddenschap: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800" dirty="0" smtClean="0">
                <a:solidFill>
                  <a:srgbClr val="002060"/>
                </a:solidFill>
              </a:rPr>
              <a:t>6 stellingen (waar leerlingen de mist mee ingaan)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800" dirty="0" smtClean="0">
                <a:solidFill>
                  <a:srgbClr val="002060"/>
                </a:solidFill>
              </a:rPr>
              <a:t>Je mag gaan staan, groen en rood in de aanslag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800" dirty="0" smtClean="0">
                <a:solidFill>
                  <a:srgbClr val="002060"/>
                </a:solidFill>
              </a:rPr>
              <a:t>Heb je een stelling fout, ben je af en ga je zitten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800" dirty="0" smtClean="0">
                <a:solidFill>
                  <a:srgbClr val="002060"/>
                </a:solidFill>
              </a:rPr>
              <a:t>Wie aan het einde nog staat, trakteer ik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800" dirty="0" smtClean="0">
                <a:solidFill>
                  <a:srgbClr val="002060"/>
                </a:solidFill>
              </a:rPr>
              <a:t>Als er niemand meer staat, trakteren jullie mij</a:t>
            </a:r>
          </a:p>
        </p:txBody>
      </p:sp>
      <p:sp>
        <p:nvSpPr>
          <p:cNvPr id="9" name="Rechthoek 8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29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251520" y="775107"/>
            <a:ext cx="79052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0070C0"/>
                </a:solidFill>
              </a:rPr>
              <a:t>1</a:t>
            </a:r>
            <a:r>
              <a:rPr lang="nl-NL" sz="3200" dirty="0" smtClean="0">
                <a:solidFill>
                  <a:srgbClr val="002060"/>
                </a:solidFill>
              </a:rPr>
              <a:t>	Het netvlies blijft op z’n plaats door het 	glasachtig lichaam.</a:t>
            </a:r>
          </a:p>
          <a:p>
            <a:r>
              <a:rPr lang="nl-NL" sz="3200" b="1" dirty="0" smtClean="0">
                <a:solidFill>
                  <a:srgbClr val="0070C0"/>
                </a:solidFill>
              </a:rPr>
              <a:t>2</a:t>
            </a:r>
            <a:r>
              <a:rPr lang="nl-NL" sz="3200" dirty="0" smtClean="0">
                <a:solidFill>
                  <a:srgbClr val="002060"/>
                </a:solidFill>
              </a:rPr>
              <a:t>	In de gele vlek liggen alleen maar 	kegeltjes. </a:t>
            </a:r>
          </a:p>
          <a:p>
            <a:r>
              <a:rPr lang="nl-NL" sz="3200" b="1" dirty="0" smtClean="0">
                <a:solidFill>
                  <a:srgbClr val="0070C0"/>
                </a:solidFill>
              </a:rPr>
              <a:t>3</a:t>
            </a:r>
            <a:r>
              <a:rPr lang="nl-NL" sz="3200" dirty="0" smtClean="0">
                <a:solidFill>
                  <a:srgbClr val="002060"/>
                </a:solidFill>
              </a:rPr>
              <a:t>	Als de kringspieren in de iris zich 	samentrekken, wordt de pupil groter.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815" y="969863"/>
            <a:ext cx="904184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095" y="2943871"/>
            <a:ext cx="8667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449" y="1969376"/>
            <a:ext cx="904184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444190"/>
            <a:ext cx="2340000" cy="175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73" y="4444190"/>
            <a:ext cx="2340000" cy="175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3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359272" y="775395"/>
            <a:ext cx="73448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0070C0"/>
                </a:solidFill>
              </a:rPr>
              <a:t>4</a:t>
            </a:r>
            <a:r>
              <a:rPr lang="nl-NL" sz="3200" dirty="0" smtClean="0">
                <a:solidFill>
                  <a:srgbClr val="002060"/>
                </a:solidFill>
              </a:rPr>
              <a:t>	Als de straalsgewijs lopende spieren 	zich spannen, wordt de pupil groter.</a:t>
            </a:r>
          </a:p>
          <a:p>
            <a:r>
              <a:rPr lang="nl-NL" sz="3200" b="1" dirty="0" smtClean="0">
                <a:solidFill>
                  <a:srgbClr val="0070C0"/>
                </a:solidFill>
              </a:rPr>
              <a:t>5</a:t>
            </a:r>
            <a:r>
              <a:rPr lang="nl-NL" sz="3200" dirty="0" smtClean="0">
                <a:solidFill>
                  <a:srgbClr val="002060"/>
                </a:solidFill>
              </a:rPr>
              <a:t>	Als de kringspieren rondom de lens 	zich ontspannen, wordt de lens 	boller. </a:t>
            </a:r>
          </a:p>
          <a:p>
            <a:r>
              <a:rPr lang="nl-NL" sz="3200" b="1" dirty="0" smtClean="0">
                <a:solidFill>
                  <a:srgbClr val="0070C0"/>
                </a:solidFill>
              </a:rPr>
              <a:t>6</a:t>
            </a:r>
            <a:r>
              <a:rPr lang="nl-NL" sz="3200" dirty="0" smtClean="0">
                <a:solidFill>
                  <a:srgbClr val="002060"/>
                </a:solidFill>
              </a:rPr>
              <a:t>	Bij strak gespannen lensbandjes kun 	je dingen in de verte beter zien.</a:t>
            </a:r>
            <a:endParaRPr lang="nl-NL" sz="3200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26" y="980728"/>
            <a:ext cx="904184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425" y="3284984"/>
            <a:ext cx="904184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834" y="2102197"/>
            <a:ext cx="8667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11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444190"/>
            <a:ext cx="2340000" cy="175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73" y="4444190"/>
            <a:ext cx="2340000" cy="175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4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150895" y="2348880"/>
            <a:ext cx="8854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Tips om (meer) gedoe te voorkomen:</a:t>
            </a:r>
          </a:p>
          <a:p>
            <a:endParaRPr lang="nl-NL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Bereid je practicum altijd goed voor. Weet wat je leerlingen moeten doen en wat ze gaan zien. Soms ben jij beter dan de lesmethode!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Neem de tijd voor de start bv. voor een korte demo / instructie.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Opdrachten op een A4-tje dat vuil en weggegooid mag worden. (Beter dan het werkboek. Of maak zelf iets wat je lamineert.)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Hou het soepel maar maak duidelijke afspraken over geklooi.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1563916" cy="14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5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92165" y="2420888"/>
            <a:ext cx="89644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Meer tips:</a:t>
            </a:r>
          </a:p>
          <a:p>
            <a:endParaRPr lang="nl-NL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Leg dingen in </a:t>
            </a:r>
            <a:r>
              <a:rPr lang="nl-NL" sz="2400" dirty="0">
                <a:solidFill>
                  <a:srgbClr val="002060"/>
                </a:solidFill>
              </a:rPr>
              <a:t>de </a:t>
            </a:r>
            <a:r>
              <a:rPr lang="nl-NL" sz="2400" dirty="0" smtClean="0">
                <a:solidFill>
                  <a:srgbClr val="002060"/>
                </a:solidFill>
              </a:rPr>
              <a:t>week; dit zorgt voor een betere acceptatie.          (Laat </a:t>
            </a:r>
            <a:r>
              <a:rPr lang="nl-NL" sz="2400" dirty="0">
                <a:solidFill>
                  <a:srgbClr val="002060"/>
                </a:solidFill>
              </a:rPr>
              <a:t>bv. een les eerder een bevroren oog uit de vriezer zien.)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Laat </a:t>
            </a:r>
            <a:r>
              <a:rPr lang="nl-NL" sz="2400" dirty="0">
                <a:solidFill>
                  <a:srgbClr val="002060"/>
                </a:solidFill>
              </a:rPr>
              <a:t>je TOA alles al klaarzetten in het lokaal. </a:t>
            </a:r>
            <a:r>
              <a:rPr lang="nl-NL" sz="2400" dirty="0" smtClean="0">
                <a:solidFill>
                  <a:srgbClr val="002060"/>
                </a:solidFill>
              </a:rPr>
              <a:t>(confrontatie-therapie</a:t>
            </a:r>
            <a:r>
              <a:rPr lang="nl-NL" sz="2400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rgbClr val="002060"/>
                </a:solidFill>
              </a:rPr>
              <a:t>Zet </a:t>
            </a:r>
            <a:r>
              <a:rPr lang="nl-NL" sz="2400" dirty="0" smtClean="0">
                <a:solidFill>
                  <a:srgbClr val="002060"/>
                </a:solidFill>
              </a:rPr>
              <a:t>ramen </a:t>
            </a:r>
            <a:r>
              <a:rPr lang="nl-NL" sz="2400" dirty="0">
                <a:solidFill>
                  <a:srgbClr val="002060"/>
                </a:solidFill>
              </a:rPr>
              <a:t>alvast open, sta toe als leerlingen </a:t>
            </a:r>
            <a:r>
              <a:rPr lang="nl-NL" sz="2400" dirty="0" smtClean="0">
                <a:solidFill>
                  <a:srgbClr val="002060"/>
                </a:solidFill>
              </a:rPr>
              <a:t>naar </a:t>
            </a:r>
            <a:r>
              <a:rPr lang="nl-NL" sz="2400" dirty="0">
                <a:solidFill>
                  <a:srgbClr val="002060"/>
                </a:solidFill>
              </a:rPr>
              <a:t>de wc moeten.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Geef info over herkomst materiaal, met oog voor het dier.</a:t>
            </a:r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1563916" cy="14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95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92165" y="2420888"/>
            <a:ext cx="89644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Meer tips:</a:t>
            </a:r>
          </a:p>
          <a:p>
            <a:endParaRPr lang="nl-NL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Neem een deo mee voor als het zaakje gaat stinken. (hart en nier)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Doe je practicum een les eerder of later dan in de studiewijzer staat.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Laat leerlingen ‘n paar foto’s maken als je er geen moeite mee hebt.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Nodig collega’s uit om een kijkje te komen nemen.</a:t>
            </a:r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1563916" cy="14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9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181920" y="873448"/>
            <a:ext cx="885457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En wat als het niet gaat?</a:t>
            </a:r>
          </a:p>
          <a:p>
            <a:endParaRPr lang="nl-NL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Zorg dat je een alternatief hebt, maak het practicum ‘luchtiger’.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I.p.v. snijden in hart: plaats gekleurde speldjes bij delen (opdracht).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rgbClr val="002060"/>
                </a:solidFill>
              </a:rPr>
              <a:t>Zet leerlingen apart (in ander lokaal) en laat ze een model tekenen.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56992"/>
            <a:ext cx="3078088" cy="2308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39" y="3356993"/>
            <a:ext cx="3072571" cy="2304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09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14524"/>
            <a:ext cx="9144000" cy="369332"/>
          </a:xfrm>
          <a:prstGeom prst="rect">
            <a:avLst/>
          </a:prstGeom>
          <a:solidFill>
            <a:srgbClr val="D4570A"/>
          </a:solidFill>
          <a:ln>
            <a:solidFill>
              <a:srgbClr val="D4570A"/>
            </a:solidFill>
          </a:ln>
          <a:effectLst>
            <a:outerShdw blurRad="50800" dist="1016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79512" y="692696"/>
            <a:ext cx="8680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70C0"/>
                </a:solidFill>
              </a:rPr>
              <a:t>S</a:t>
            </a:r>
            <a:r>
              <a:rPr lang="nl-NL" sz="2800" b="1" dirty="0" smtClean="0">
                <a:solidFill>
                  <a:srgbClr val="0070C0"/>
                </a:solidFill>
              </a:rPr>
              <a:t>oms gaat het bij mij ook anders !</a:t>
            </a:r>
          </a:p>
          <a:p>
            <a:endParaRPr lang="nl-NL" sz="28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800" dirty="0" smtClean="0">
                <a:solidFill>
                  <a:srgbClr val="002060"/>
                </a:solidFill>
              </a:rPr>
              <a:t>“Meneer, wilt u even komen, we zien iets geks…. “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800" dirty="0" smtClean="0">
                <a:solidFill>
                  <a:srgbClr val="002060"/>
                </a:solidFill>
              </a:rPr>
              <a:t>“We zijn klaar, mogen we een iglo van het hart maken?”</a:t>
            </a:r>
          </a:p>
        </p:txBody>
      </p:sp>
      <p:sp>
        <p:nvSpPr>
          <p:cNvPr id="7" name="Rechthoek 6"/>
          <p:cNvSpPr/>
          <p:nvPr/>
        </p:nvSpPr>
        <p:spPr>
          <a:xfrm>
            <a:off x="2409" y="373306"/>
            <a:ext cx="9144000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9607"/>
            <a:ext cx="3384376" cy="2538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67" y="2691661"/>
            <a:ext cx="2382171" cy="3176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17" y="2660914"/>
            <a:ext cx="2405232" cy="3206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179512" y="2693344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 smtClean="0">
                <a:solidFill>
                  <a:srgbClr val="0070C0"/>
                </a:solidFill>
              </a:rPr>
              <a:t>#</a:t>
            </a:r>
            <a:r>
              <a:rPr lang="nl-NL" sz="3200" b="1" i="1" dirty="0" err="1" smtClean="0">
                <a:solidFill>
                  <a:srgbClr val="0070C0"/>
                </a:solidFill>
              </a:rPr>
              <a:t>tbt</a:t>
            </a:r>
            <a:endParaRPr lang="nl-NL" sz="3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4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791</Words>
  <Application>Microsoft Office PowerPoint</Application>
  <PresentationFormat>Diavoorstelling (4:3)</PresentationFormat>
  <Paragraphs>100</Paragraphs>
  <Slides>16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gebruiker</cp:lastModifiedBy>
  <cp:revision>105</cp:revision>
  <dcterms:created xsi:type="dcterms:W3CDTF">2022-04-15T11:25:44Z</dcterms:created>
  <dcterms:modified xsi:type="dcterms:W3CDTF">2023-06-04T07:20:49Z</dcterms:modified>
</cp:coreProperties>
</file>