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387" r:id="rId3"/>
    <p:sldId id="348" r:id="rId4"/>
    <p:sldId id="259" r:id="rId5"/>
    <p:sldId id="308" r:id="rId6"/>
    <p:sldId id="350" r:id="rId7"/>
    <p:sldId id="386" r:id="rId8"/>
    <p:sldId id="310" r:id="rId9"/>
    <p:sldId id="355" r:id="rId10"/>
    <p:sldId id="388" r:id="rId11"/>
  </p:sldIdLst>
  <p:sldSz cx="9144000" cy="6858000" type="screen4x3"/>
  <p:notesSz cx="6797675" cy="9928225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4184" autoAdjust="0"/>
  </p:normalViewPr>
  <p:slideViewPr>
    <p:cSldViewPr>
      <p:cViewPr varScale="1">
        <p:scale>
          <a:sx n="102" d="100"/>
          <a:sy n="102" d="100"/>
        </p:scale>
        <p:origin x="-1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85CC1-41B3-4DAB-B0A3-2759042FE7CB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EFB97-B090-4B88-A7D5-B216C8E2E1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61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16ADEF-A509-4482-925C-C60CA428671D}" type="datetimeFigureOut">
              <a:rPr lang="nl-NL"/>
              <a:pPr>
                <a:defRPr/>
              </a:pPr>
              <a:t>25-5-2016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2AC9EF-E986-414F-A7BA-EEE9D07DC3A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9183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1B052-F95D-4103-93B9-2E4855F3467C}" type="datetimeFigureOut">
              <a:rPr lang="nl-NL"/>
              <a:pPr>
                <a:defRPr/>
              </a:pPr>
              <a:t>25-5-2016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C310-3E4C-4EB1-82B8-E5D2479CA8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B844-45F6-44FB-B384-DE98809A1671}" type="datetimeFigureOut">
              <a:rPr lang="nl-NL"/>
              <a:pPr>
                <a:defRPr/>
              </a:pPr>
              <a:t>25-5-2016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F72AC-10C7-41AA-8239-451DB5C1C31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E6B67-DC45-4977-BB39-87B94714B9F7}" type="datetimeFigureOut">
              <a:rPr lang="nl-NL"/>
              <a:pPr>
                <a:defRPr/>
              </a:pPr>
              <a:t>25-5-2016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028C7-6FCE-488A-B65B-E69427C6ADC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A3E85-CCEF-4C43-B851-CAFDF13EF13B}" type="datetimeFigureOut">
              <a:rPr lang="nl-NL"/>
              <a:pPr>
                <a:defRPr/>
              </a:pPr>
              <a:t>25-5-2016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CA5EF-88D6-4F8F-BB70-8C47C94C953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2"/>
          <p:cNvSpPr txBox="1">
            <a:spLocks noChangeArrowheads="1"/>
          </p:cNvSpPr>
          <p:nvPr userDrawn="1"/>
        </p:nvSpPr>
        <p:spPr bwMode="auto">
          <a:xfrm rot="16200000">
            <a:off x="635000" y="6213475"/>
            <a:ext cx="339725" cy="962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i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Calibri"/>
                <a:cs typeface="Calibri"/>
              </a:rPr>
              <a:t>Marco Roos</a:t>
            </a:r>
            <a:endParaRPr lang="nl-NL" sz="1000" i="1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2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224525"/>
              </a:clrFrom>
              <a:clrTo>
                <a:srgbClr val="22452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6308725"/>
            <a:ext cx="4302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300" y="5638800"/>
            <a:ext cx="271463" cy="620713"/>
          </a:xfrm>
          <a:prstGeom prst="rect">
            <a:avLst/>
          </a:prstGeom>
          <a:effectLst>
            <a:outerShdw blurRad="25400" dist="38100" dir="2700000" algn="tl" rotWithShape="0">
              <a:srgbClr val="FFCC66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38B97-92EF-40F1-A1CF-D940228833B8}" type="datetimeFigureOut">
              <a:rPr lang="nl-NL"/>
              <a:pPr>
                <a:defRPr/>
              </a:pPr>
              <a:t>25-5-2016</a:t>
            </a:fld>
            <a:endParaRPr lang="nl-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2426A-3A40-4E13-A4CD-55BB7011F72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E5BBD-5222-48FE-885F-521948520226}" type="datetimeFigureOut">
              <a:rPr lang="nl-NL"/>
              <a:pPr>
                <a:defRPr/>
              </a:pPr>
              <a:t>25-5-2016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9974C-EA2D-4969-824C-0C801F03037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D85E4-331E-490B-920B-9371A3194A2C}" type="datetimeFigureOut">
              <a:rPr lang="nl-NL"/>
              <a:pPr>
                <a:defRPr/>
              </a:pPr>
              <a:t>25-5-2016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825BE-A9FE-4CFB-AA81-595CFC4AC88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62266-C2AC-4511-A8E7-C415131D49C1}" type="datetimeFigureOut">
              <a:rPr lang="nl-NL"/>
              <a:pPr>
                <a:defRPr/>
              </a:pPr>
              <a:t>25-5-2016</a:t>
            </a:fld>
            <a:endParaRPr lang="nl-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BE0AB-311D-40EE-BB59-20E1242F55F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04C68-0A9D-41B6-978D-6BB37C6D6458}" type="datetimeFigureOut">
              <a:rPr lang="nl-NL"/>
              <a:pPr>
                <a:defRPr/>
              </a:pPr>
              <a:t>25-5-2016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04D96-BC3F-4D7A-8CF5-FC2BA5BC556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07F80-9E75-4CD5-B656-43A957D29FCE}" type="datetimeFigureOut">
              <a:rPr lang="nl-NL"/>
              <a:pPr>
                <a:defRPr/>
              </a:pPr>
              <a:t>25-5-2016</a:t>
            </a:fld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257FF-7602-4438-B03A-296B30AE218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C3BBC-5A33-4FCF-9D70-5C82E5E89845}" type="datetimeFigureOut">
              <a:rPr lang="nl-NL"/>
              <a:pPr>
                <a:defRPr/>
              </a:pPr>
              <a:t>25-5-2016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85092-2F90-457C-B363-45BA1602A9E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BADD2-E010-4269-BC1E-224D9A2B09CA}" type="datetimeFigureOut">
              <a:rPr lang="nl-NL"/>
              <a:pPr>
                <a:defRPr/>
              </a:pPr>
              <a:t>25-5-2016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30306-2359-4FD7-A6EE-EFCC1900A72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026F12-2DE1-477C-B76A-DF6F4D7C942A}" type="datetimeFigureOut">
              <a:rPr lang="nl-NL"/>
              <a:pPr>
                <a:defRPr/>
              </a:pPr>
              <a:t>25-5-2016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54A189-3709-47AD-BED5-97E67D16AC5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 rot="16200000">
            <a:off x="635000" y="6213475"/>
            <a:ext cx="339725" cy="962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i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Calibri"/>
                <a:cs typeface="Calibri"/>
              </a:rPr>
              <a:t>Marco Roos</a:t>
            </a:r>
            <a:endParaRPr lang="nl-NL" sz="1000" i="1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Calibri"/>
              <a:cs typeface="Calibri"/>
            </a:endParaRPr>
          </a:p>
        </p:txBody>
      </p:sp>
      <p:pic>
        <p:nvPicPr>
          <p:cNvPr id="1032" name="Picture 28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224525"/>
              </a:clrFrom>
              <a:clrTo>
                <a:srgbClr val="22452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6308725"/>
            <a:ext cx="4302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4300" y="5638800"/>
            <a:ext cx="271463" cy="620713"/>
          </a:xfrm>
          <a:prstGeom prst="rect">
            <a:avLst/>
          </a:prstGeom>
          <a:effectLst>
            <a:outerShdw blurRad="25400" dist="38100" dir="2700000" algn="tl" rotWithShape="0">
              <a:srgbClr val="FFCC66"/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50800" dist="50800" dir="2700000" algn="ctr" rotWithShape="0">
              <a:srgbClr val="FFFF00">
                <a:alpha val="95000"/>
              </a:srgbClr>
            </a:outerShdw>
          </a:effectLst>
          <a:latin typeface="Comic Sans MS" pitchFamily="66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effectLst>
            <a:outerShdw blurRad="50800" dist="50800" dir="2700000" algn="ctr" rotWithShape="0">
              <a:srgbClr val="FFFF00">
                <a:alpha val="95000"/>
              </a:srgbClr>
            </a:outerShdw>
          </a:effectLst>
          <a:latin typeface="Comic Sans MS" pitchFamily="66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effectLst>
            <a:outerShdw blurRad="50800" dist="50800" dir="2700000" algn="ctr" rotWithShape="0">
              <a:srgbClr val="FFFF00">
                <a:alpha val="95000"/>
              </a:srgbClr>
            </a:outerShdw>
          </a:effectLst>
          <a:latin typeface="Comic Sans MS" pitchFamily="66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effectLst>
            <a:outerShdw blurRad="50800" dist="50800" dir="2700000" algn="ctr" rotWithShape="0">
              <a:srgbClr val="FFFF00">
                <a:alpha val="95000"/>
              </a:srgbClr>
            </a:outerShdw>
          </a:effectLst>
          <a:latin typeface="Comic Sans MS" pitchFamily="66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effectLst>
            <a:outerShdw blurRad="50800" dist="50800" dir="2700000" algn="ctr" rotWithShape="0">
              <a:srgbClr val="FFFF00">
                <a:alpha val="95000"/>
              </a:srgbClr>
            </a:outerShdw>
          </a:effectLst>
          <a:latin typeface="Comic Sans MS" pitchFamily="66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effectLst>
            <a:outerShdw blurRad="50800" dist="50800" dir="2700000" algn="ctr" rotWithShape="0">
              <a:srgbClr val="FFFF00">
                <a:alpha val="95000"/>
              </a:srgbClr>
            </a:outerShdw>
          </a:effectLst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spreidingsatlas.nl/planten" TargetMode="External"/><Relationship Id="rId7" Type="http://schemas.openxmlformats.org/officeDocument/2006/relationships/hyperlink" Target="http://thuisinflora.nl/" TargetMode="External"/><Relationship Id="rId2" Type="http://schemas.openxmlformats.org/officeDocument/2006/relationships/hyperlink" Target="http://www.floravannederland.nl/ho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ldebloemen.info/" TargetMode="External"/><Relationship Id="rId5" Type="http://schemas.openxmlformats.org/officeDocument/2006/relationships/hyperlink" Target="http://waarneming.nl/" TargetMode="External"/><Relationship Id="rId4" Type="http://schemas.openxmlformats.org/officeDocument/2006/relationships/hyperlink" Target="http://wilde-planten.n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52513"/>
            <a:ext cx="9144000" cy="4321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CLASSIFICATIE, SLEUTELS</a:t>
            </a:r>
            <a:r>
              <a:rPr lang="en-GB" dirty="0"/>
              <a:t>, 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>FLORA, DETERMINEREN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3100" i="1" dirty="0" smtClean="0"/>
              <a:t>TOEGANG TOT PLANTENDIVERSITEIT</a:t>
            </a:r>
            <a:endParaRPr lang="en-GB" sz="36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/>
              </a:rPr>
              <a:t>Websites </a:t>
            </a:r>
            <a:endParaRPr lang="nl-NL" smtClean="0">
              <a:effectLst/>
            </a:endParaRP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457200" y="1600200"/>
            <a:ext cx="8435280" cy="45259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effectLst/>
                <a:hlinkClick r:id="rId2"/>
              </a:rPr>
              <a:t>http://www.floravannederland.nl/home</a:t>
            </a:r>
            <a:r>
              <a:rPr lang="en-US" dirty="0" smtClean="0">
                <a:effectLst/>
                <a:hlinkClick r:id="rId2"/>
              </a:rPr>
              <a:t>/</a:t>
            </a:r>
            <a:endParaRPr lang="en-US" dirty="0" smtClean="0">
              <a:effectLst/>
            </a:endParaRPr>
          </a:p>
          <a:p>
            <a:r>
              <a:rPr lang="en-US" dirty="0">
                <a:effectLst/>
                <a:hlinkClick r:id="rId3"/>
              </a:rPr>
              <a:t>http://</a:t>
            </a:r>
            <a:r>
              <a:rPr lang="en-US" dirty="0" smtClean="0">
                <a:effectLst/>
                <a:hlinkClick r:id="rId3"/>
              </a:rPr>
              <a:t>www.verspreidingsatlas.nl/planten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  <a:hlinkClick r:id="rId4"/>
              </a:rPr>
              <a:t>http</a:t>
            </a:r>
            <a:r>
              <a:rPr lang="en-US" dirty="0">
                <a:effectLst/>
                <a:hlinkClick r:id="rId4"/>
              </a:rPr>
              <a:t>://wilde-planten.nl</a:t>
            </a:r>
            <a:r>
              <a:rPr lang="en-US" dirty="0" smtClean="0">
                <a:effectLst/>
                <a:hlinkClick r:id="rId4"/>
              </a:rPr>
              <a:t>/</a:t>
            </a:r>
            <a:endParaRPr lang="en-US" dirty="0" smtClean="0">
              <a:effectLst/>
            </a:endParaRPr>
          </a:p>
          <a:p>
            <a:r>
              <a:rPr lang="en-US" dirty="0">
                <a:effectLst/>
                <a:hlinkClick r:id="rId5"/>
              </a:rPr>
              <a:t>http://waarneming.nl</a:t>
            </a:r>
            <a:r>
              <a:rPr lang="en-US" dirty="0" smtClean="0">
                <a:effectLst/>
                <a:hlinkClick r:id="rId5"/>
              </a:rPr>
              <a:t>/</a:t>
            </a:r>
            <a:endParaRPr lang="en-US" dirty="0" smtClean="0">
              <a:effectLst/>
            </a:endParaRPr>
          </a:p>
          <a:p>
            <a:r>
              <a:rPr lang="en-US" dirty="0">
                <a:effectLst/>
                <a:hlinkClick r:id="rId6"/>
              </a:rPr>
              <a:t>http://www.wildebloemen.info</a:t>
            </a:r>
            <a:r>
              <a:rPr lang="en-US" dirty="0" smtClean="0">
                <a:effectLst/>
                <a:hlinkClick r:id="rId6"/>
              </a:rPr>
              <a:t>/</a:t>
            </a:r>
            <a:endParaRPr lang="en-US" dirty="0" smtClean="0">
              <a:effectLst/>
            </a:endParaRPr>
          </a:p>
          <a:p>
            <a:r>
              <a:rPr lang="en-US" dirty="0">
                <a:effectLst/>
                <a:hlinkClick r:id="rId7"/>
              </a:rPr>
              <a:t>http://thuisinflora.nl</a:t>
            </a:r>
            <a:r>
              <a:rPr lang="en-US" dirty="0" smtClean="0">
                <a:effectLst/>
                <a:hlinkClick r:id="rId7"/>
              </a:rPr>
              <a:t>/</a:t>
            </a:r>
            <a:endParaRPr lang="en-US" dirty="0" smtClean="0">
              <a:effectLst/>
            </a:endParaRPr>
          </a:p>
          <a:p>
            <a:endParaRPr lang="nl-NL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  <p:bldP spid="5017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/>
              </a:rPr>
              <a:t>Doelen diversiteitsonderwijs</a:t>
            </a:r>
            <a:endParaRPr lang="nl-NL" smtClean="0">
              <a:effectLst/>
            </a:endParaRP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effectLst/>
              </a:rPr>
              <a:t>Gewone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soorten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herkennen</a:t>
            </a:r>
            <a:endParaRPr lang="en-US" dirty="0" smtClean="0">
              <a:effectLst/>
            </a:endParaRPr>
          </a:p>
          <a:p>
            <a:r>
              <a:rPr lang="en-US" dirty="0" err="1" smtClean="0">
                <a:effectLst/>
              </a:rPr>
              <a:t>Inzicht</a:t>
            </a:r>
            <a:r>
              <a:rPr lang="en-US" dirty="0" smtClean="0">
                <a:effectLst/>
              </a:rPr>
              <a:t> in </a:t>
            </a:r>
            <a:r>
              <a:rPr lang="en-US" dirty="0" err="1" smtClean="0">
                <a:effectLst/>
              </a:rPr>
              <a:t>biodiversiteit</a:t>
            </a:r>
            <a:endParaRPr lang="en-US" dirty="0" smtClean="0">
              <a:effectLst/>
            </a:endParaRPr>
          </a:p>
          <a:p>
            <a:r>
              <a:rPr lang="en-US" dirty="0" err="1" smtClean="0">
                <a:effectLst/>
              </a:rPr>
              <a:t>Natuurlijke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historie</a:t>
            </a:r>
            <a:r>
              <a:rPr lang="en-US" dirty="0" smtClean="0">
                <a:effectLst/>
              </a:rPr>
              <a:t> (</a:t>
            </a:r>
            <a:r>
              <a:rPr lang="en-US" dirty="0" err="1" smtClean="0">
                <a:effectLst/>
              </a:rPr>
              <a:t>verhaal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dirty="0" err="1" smtClean="0">
                <a:effectLst/>
              </a:rPr>
              <a:t>Indicatoren</a:t>
            </a:r>
            <a:endParaRPr lang="en-US" dirty="0" smtClean="0">
              <a:effectLst/>
            </a:endParaRPr>
          </a:p>
          <a:p>
            <a:r>
              <a:rPr lang="en-US" dirty="0" err="1" smtClean="0">
                <a:effectLst/>
              </a:rPr>
              <a:t>Evolutie</a:t>
            </a:r>
            <a:r>
              <a:rPr lang="en-US" dirty="0" smtClean="0">
                <a:effectLst/>
              </a:rPr>
              <a:t> – </a:t>
            </a:r>
            <a:r>
              <a:rPr lang="en-US" dirty="0" err="1" smtClean="0">
                <a:effectLst/>
              </a:rPr>
              <a:t>stamboom</a:t>
            </a:r>
            <a:endParaRPr lang="en-US" dirty="0" smtClean="0">
              <a:effectLst/>
            </a:endParaRPr>
          </a:p>
          <a:p>
            <a:r>
              <a:rPr lang="en-US" dirty="0" err="1" smtClean="0">
                <a:effectLst/>
              </a:rPr>
              <a:t>Leren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determineren</a:t>
            </a:r>
            <a:r>
              <a:rPr lang="en-US" dirty="0" smtClean="0">
                <a:effectLst/>
              </a:rPr>
              <a:t> (</a:t>
            </a:r>
            <a:r>
              <a:rPr lang="en-US" dirty="0" err="1" smtClean="0">
                <a:effectLst/>
              </a:rPr>
              <a:t>beslissingsboom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nl-NL" dirty="0" smtClean="0">
                <a:effectLst/>
              </a:rPr>
              <a:t>Gebruik </a:t>
            </a:r>
            <a:r>
              <a:rPr lang="nl-NL" smtClean="0">
                <a:effectLst/>
              </a:rPr>
              <a:t>– eetbaar/giftig</a:t>
            </a:r>
            <a:endParaRPr lang="nl-NL" dirty="0" smtClean="0"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dirty="0" smtClean="0"/>
              <a:t>Type flora’s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850" y="1600200"/>
            <a:ext cx="8820150" cy="4525963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Vogelpikmethode – bladeren en vergelijken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 smtClean="0"/>
              <a:t>bv. Bloemengidsen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 smtClean="0"/>
              <a:t>bloemkleur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 smtClean="0"/>
              <a:t>standplaats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 smtClean="0"/>
              <a:t>groeivorm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 smtClean="0"/>
              <a:t>systematisch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Sleutelmethode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 smtClean="0"/>
              <a:t>Wetenschappelijke </a:t>
            </a:r>
            <a:r>
              <a:rPr lang="nl-NL" dirty="0" smtClean="0"/>
              <a:t>flora’s (</a:t>
            </a:r>
            <a:r>
              <a:rPr lang="nl-NL" smtClean="0"/>
              <a:t>m.n. Heukels</a:t>
            </a:r>
            <a:r>
              <a:rPr lang="nl-NL" dirty="0" smtClean="0"/>
              <a:t> 23</a:t>
            </a:r>
            <a:r>
              <a:rPr lang="nl-NL" baseline="30000" dirty="0" smtClean="0"/>
              <a:t>e</a:t>
            </a:r>
            <a:r>
              <a:rPr lang="nl-NL" dirty="0" smtClean="0"/>
              <a:t> ed.)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Basis </a:t>
            </a:r>
            <a:r>
              <a:rPr lang="en-GB" dirty="0" err="1" smtClean="0"/>
              <a:t>wetenschappelijke</a:t>
            </a:r>
            <a:r>
              <a:rPr lang="en-GB" dirty="0" smtClean="0"/>
              <a:t> </a:t>
            </a:r>
            <a:r>
              <a:rPr lang="en-GB" dirty="0"/>
              <a:t>f</a:t>
            </a:r>
            <a:r>
              <a:rPr lang="en-GB" dirty="0" smtClean="0"/>
              <a:t>lora</a:t>
            </a:r>
            <a:endParaRPr lang="en-GB" sz="3600" dirty="0"/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528050" cy="41052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err="1" smtClean="0"/>
              <a:t>Classificatie</a:t>
            </a:r>
            <a:r>
              <a:rPr lang="en-GB" sz="2800" dirty="0" smtClean="0"/>
              <a:t> = </a:t>
            </a:r>
            <a:r>
              <a:rPr lang="en-GB" sz="2800" dirty="0" err="1" smtClean="0"/>
              <a:t>ordening</a:t>
            </a:r>
            <a:r>
              <a:rPr lang="en-GB" sz="2800" dirty="0"/>
              <a:t> die </a:t>
            </a:r>
            <a:r>
              <a:rPr lang="en-GB" sz="2800" i="1" dirty="0" err="1"/>
              <a:t>inzicht</a:t>
            </a:r>
            <a:r>
              <a:rPr lang="en-GB" sz="2800" i="1" dirty="0"/>
              <a:t> </a:t>
            </a:r>
            <a:r>
              <a:rPr lang="en-GB" sz="2800" dirty="0" err="1" smtClean="0"/>
              <a:t>geeft</a:t>
            </a:r>
            <a:r>
              <a:rPr lang="en-GB" sz="2800" dirty="0" smtClean="0"/>
              <a:t>, </a:t>
            </a:r>
            <a:r>
              <a:rPr lang="nl-NL" sz="2800" dirty="0" smtClean="0"/>
              <a:t>volgens </a:t>
            </a:r>
            <a:r>
              <a:rPr lang="nl-NL" sz="2800" dirty="0"/>
              <a:t>een </a:t>
            </a:r>
            <a:r>
              <a:rPr lang="nl-NL" sz="2800" i="1" dirty="0" smtClean="0"/>
              <a:t>principe </a:t>
            </a:r>
            <a:r>
              <a:rPr lang="nl-NL" sz="2800" i="1" dirty="0" smtClean="0">
                <a:sym typeface="Wingdings" panose="05000000000000000000" pitchFamily="2" charset="2"/>
              </a:rPr>
              <a:t> </a:t>
            </a:r>
            <a:r>
              <a:rPr lang="nl-NL" sz="2800" dirty="0" smtClean="0">
                <a:sym typeface="Wingdings" panose="05000000000000000000" pitchFamily="2" charset="2"/>
              </a:rPr>
              <a:t>wetenschappelijk criterium</a:t>
            </a:r>
            <a:endParaRPr lang="nl-NL" sz="2800" dirty="0" smtClean="0"/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Ordeningsprincipe = </a:t>
            </a:r>
          </a:p>
          <a:p>
            <a:pPr marL="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200" i="1" dirty="0" err="1" smtClean="0"/>
              <a:t>Evolutie</a:t>
            </a:r>
            <a:r>
              <a:rPr lang="en-GB" sz="3200" i="1" dirty="0" smtClean="0"/>
              <a:t> </a:t>
            </a:r>
            <a:r>
              <a:rPr lang="en-GB" sz="3200" i="1" dirty="0"/>
              <a:t>= </a:t>
            </a:r>
            <a:r>
              <a:rPr lang="en-GB" sz="3200" i="1" dirty="0" err="1"/>
              <a:t>afstamming</a:t>
            </a:r>
            <a:r>
              <a:rPr lang="en-GB" sz="3200" i="1" dirty="0"/>
              <a:t> met </a:t>
            </a:r>
            <a:r>
              <a:rPr lang="en-GB" sz="3200" i="1" dirty="0" err="1"/>
              <a:t>verandering</a:t>
            </a:r>
            <a:endParaRPr lang="en-GB" sz="3200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 smtClean="0"/>
              <a:t>Sleutel = snelste en zekerste weg om organisme tot taxon te determineren en op naam te brengen </a:t>
            </a:r>
            <a:r>
              <a:rPr lang="nl-NL" sz="2800" dirty="0" smtClean="0">
                <a:sym typeface="Wingdings" panose="05000000000000000000" pitchFamily="2" charset="2"/>
              </a:rPr>
              <a:t> praktisch criterium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4" grpId="0" autoUpdateAnimBg="0"/>
      <p:bldP spid="458755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Basis </a:t>
            </a:r>
            <a:r>
              <a:rPr lang="en-GB" dirty="0" err="1" smtClean="0"/>
              <a:t>wetenschappelijke</a:t>
            </a:r>
            <a:r>
              <a:rPr lang="en-GB" dirty="0" smtClean="0"/>
              <a:t> </a:t>
            </a:r>
            <a:r>
              <a:rPr lang="en-GB" dirty="0"/>
              <a:t>flora</a:t>
            </a:r>
            <a:endParaRPr lang="en-GB" sz="3600" dirty="0"/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528050" cy="41052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Basaal taxonomisch niveau: (onder)soort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Taxonomische keuzes: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 err="1" smtClean="0"/>
              <a:t>Soortsbegrip</a:t>
            </a:r>
            <a:endParaRPr lang="nl-NL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 smtClean="0"/>
              <a:t>Familie/genusomgrenzingen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 smtClean="0"/>
              <a:t>Diagnostische kenmerken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6769100" y="2390775"/>
          <a:ext cx="2339975" cy="4462780"/>
        </p:xfrm>
        <a:graphic>
          <a:graphicData uri="http://schemas.openxmlformats.org/drawingml/2006/table">
            <a:tbl>
              <a:tblPr/>
              <a:tblGrid>
                <a:gridCol w="2339975"/>
              </a:tblGrid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Fylum</a:t>
                      </a: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Orde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Familie 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Genus 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Soort 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Ondersoort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Kenmerken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5" grpId="0" uiExpand="1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57200" y="1268413"/>
            <a:ext cx="8229600" cy="53292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nl-NL" sz="2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151 nieuwe taxa – urbane &amp; invasieve soorten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nl-NL" sz="2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Veranderde classificatie (volgorde), familie/genusomgrenzingen</a:t>
            </a:r>
            <a:endParaRPr lang="en-US" sz="26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nl-NL" sz="2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Scrophulariaceae</a:t>
            </a: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</a:pPr>
            <a:r>
              <a:rPr lang="nl-NL" sz="19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(half)parasieten </a:t>
            </a:r>
            <a:r>
              <a:rPr lang="nl-NL" sz="19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 Orobanchaceae</a:t>
            </a: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</a:pPr>
            <a:r>
              <a:rPr lang="nl-NL" sz="19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 Plantaginaceae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nl-NL" sz="2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Vlier  Adoxaceae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nl-NL" sz="2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Dipsacaceae/Valerianaceae  Caprifoliaceae</a:t>
            </a:r>
            <a:endParaRPr lang="nl-NL" sz="9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Wingdings" pitchFamily="2" charset="2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nl-NL" sz="2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Tiliaceae  Malvaceae (linde – kaasjeskruid)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nl-NL" sz="2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Lemnaceae  Araceae (kroos – aronskelk)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nl-NL" sz="2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Fumariaceae  Papaveraceae (helmbloem – klaproos)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lang="nl-NL" sz="9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Wingdings" pitchFamily="2" charset="2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nl-NL" sz="2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Parnassiaceae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nl-NL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Veranderingen sinds 2000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3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nl-NL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Lastige families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‘Grasachtigen’</a:t>
            </a:r>
            <a:endParaRPr lang="nl-NL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nl-NL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Asteraceae</a:t>
            </a:r>
          </a:p>
          <a:p>
            <a:r>
              <a:rPr lang="nl-NL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Brassicaceae</a:t>
            </a:r>
          </a:p>
          <a:p>
            <a:r>
              <a:rPr lang="nl-NL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Apiaceae</a:t>
            </a:r>
          </a:p>
          <a:p>
            <a:r>
              <a:rPr lang="nl-NL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Lamiaceae</a:t>
            </a:r>
          </a:p>
          <a:p>
            <a:r>
              <a:rPr lang="nl-NL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Fabaceae </a:t>
            </a:r>
          </a:p>
          <a:p>
            <a:endParaRPr lang="nl-NL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Type </a:t>
            </a:r>
            <a:r>
              <a:rPr lang="en-US" dirty="0" err="1" smtClean="0"/>
              <a:t>sleutels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850" y="1600200"/>
            <a:ext cx="8640763" cy="4525963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/>
              <a:t>Voor Linnaeus: </a:t>
            </a:r>
            <a:r>
              <a:rPr lang="nl-NL" sz="2800" dirty="0" smtClean="0"/>
              <a:t>frasenaam </a:t>
            </a:r>
            <a:r>
              <a:rPr lang="nl-NL" sz="2800" dirty="0"/>
              <a:t>was meteen de sleutel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/>
              <a:t>Na Linnaeus: </a:t>
            </a:r>
            <a:r>
              <a:rPr lang="nl-NL" sz="2800" dirty="0" smtClean="0"/>
              <a:t>ontwikkeling sleutels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err="1"/>
              <a:t>Analytische</a:t>
            </a:r>
            <a:r>
              <a:rPr lang="en-US" sz="2800" dirty="0"/>
              <a:t> </a:t>
            </a:r>
            <a:r>
              <a:rPr lang="en-US" sz="2800" dirty="0" err="1"/>
              <a:t>sleutels</a:t>
            </a:r>
            <a:endParaRPr lang="en-US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/>
              <a:t>Vragen bepalen </a:t>
            </a:r>
            <a:r>
              <a:rPr lang="nl-NL" sz="2800" dirty="0" smtClean="0"/>
              <a:t>kenmerken</a:t>
            </a:r>
            <a:endParaRPr lang="nl-NL" sz="28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sz="2400" dirty="0" err="1"/>
              <a:t>Bracketed</a:t>
            </a:r>
            <a:r>
              <a:rPr lang="nl-NL" sz="2400" dirty="0"/>
              <a:t> </a:t>
            </a:r>
            <a:r>
              <a:rPr lang="nl-NL" sz="2400" dirty="0" err="1"/>
              <a:t>key</a:t>
            </a:r>
            <a:r>
              <a:rPr lang="nl-NL" sz="2400" dirty="0"/>
              <a:t>’ of Rechte </a:t>
            </a:r>
            <a:r>
              <a:rPr lang="nl-NL" sz="2400" dirty="0" smtClean="0"/>
              <a:t>sleutel</a:t>
            </a:r>
            <a:endParaRPr lang="nl-NL" sz="24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sz="2400" dirty="0"/>
              <a:t>‘</a:t>
            </a:r>
            <a:r>
              <a:rPr lang="nl-NL" sz="2400" dirty="0" err="1"/>
              <a:t>Indented</a:t>
            </a:r>
            <a:r>
              <a:rPr lang="nl-NL" sz="2400" dirty="0"/>
              <a:t> </a:t>
            </a:r>
            <a:r>
              <a:rPr lang="nl-NL" sz="2400" dirty="0" err="1"/>
              <a:t>key</a:t>
            </a:r>
            <a:r>
              <a:rPr lang="nl-NL" sz="2400" dirty="0"/>
              <a:t>’ of Ingesprongen sleutel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800" dirty="0"/>
              <a:t>Synoptische </a:t>
            </a:r>
            <a:r>
              <a:rPr lang="nl-NL" sz="2800" dirty="0" smtClean="0"/>
              <a:t>sleutels</a:t>
            </a:r>
            <a:r>
              <a:rPr lang="en-US" sz="2800" dirty="0" smtClean="0"/>
              <a:t>’</a:t>
            </a:r>
            <a:endParaRPr lang="en-US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 smtClean="0"/>
              <a:t>Materiaal bepaalt kenmerken</a:t>
            </a:r>
            <a:endParaRPr lang="nl-NL" sz="28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-‘Multi-entry 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dirty="0" smtClean="0"/>
              <a:t>Valkuilen gebruik sleutels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850" y="1600200"/>
            <a:ext cx="8820150" cy="4525963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Slecht lezen – bijv. ‘niet’ missen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Alleen maar één lead lezen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Niet naar aangegeven lead springen, maar gewoon naar de direct volgende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Slecht kijken, loep niet of onjuist gebruiken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Termenlijst niet gebruiken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‘Gewoon’ een verkeerde keus maken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Niet goed checken of alles klopt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303</Words>
  <Application>Microsoft Office PowerPoint</Application>
  <PresentationFormat>Diavoorstelling (4:3)</PresentationFormat>
  <Paragraphs>81</Paragraphs>
  <Slides>10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Office Theme</vt:lpstr>
      <vt:lpstr>CLASSIFICATIE, SLEUTELS,  FLORA, DETERMINEREN   TOEGANG TOT PLANTENDIVERSITEIT</vt:lpstr>
      <vt:lpstr>Doelen diversiteitsonderwijs</vt:lpstr>
      <vt:lpstr>Type flora’s</vt:lpstr>
      <vt:lpstr>Basis wetenschappelijke flora</vt:lpstr>
      <vt:lpstr>Basis wetenschappelijke flora</vt:lpstr>
      <vt:lpstr>Veranderingen sinds 2000</vt:lpstr>
      <vt:lpstr>Lastige families</vt:lpstr>
      <vt:lpstr>Type sleutels</vt:lpstr>
      <vt:lpstr>Valkuilen gebruik sleutels</vt:lpstr>
      <vt:lpstr>Websites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SRI o:j</dc:title>
  <dc:creator>Marco Roos</dc:creator>
  <cp:lastModifiedBy>Roos</cp:lastModifiedBy>
  <cp:revision>155</cp:revision>
  <cp:lastPrinted>2016-05-25T09:16:16Z</cp:lastPrinted>
  <dcterms:created xsi:type="dcterms:W3CDTF">2012-09-28T19:53:30Z</dcterms:created>
  <dcterms:modified xsi:type="dcterms:W3CDTF">2016-05-25T09:53:03Z</dcterms:modified>
</cp:coreProperties>
</file>