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8" r:id="rId2"/>
  </p:sldMasterIdLst>
  <p:sldIdLst>
    <p:sldId id="277" r:id="rId3"/>
    <p:sldId id="299" r:id="rId4"/>
    <p:sldId id="282" r:id="rId5"/>
    <p:sldId id="285" r:id="rId6"/>
    <p:sldId id="295" r:id="rId7"/>
    <p:sldId id="283" r:id="rId8"/>
    <p:sldId id="287" r:id="rId9"/>
    <p:sldId id="288" r:id="rId10"/>
    <p:sldId id="286" r:id="rId11"/>
    <p:sldId id="284" r:id="rId12"/>
    <p:sldId id="294" r:id="rId13"/>
    <p:sldId id="303" r:id="rId14"/>
    <p:sldId id="290" r:id="rId15"/>
    <p:sldId id="300" r:id="rId16"/>
    <p:sldId id="298" r:id="rId17"/>
    <p:sldId id="305" r:id="rId18"/>
    <p:sldId id="304" r:id="rId19"/>
    <p:sldId id="302" r:id="rId20"/>
    <p:sldId id="301" r:id="rId21"/>
    <p:sldId id="296" r:id="rId22"/>
    <p:sldId id="289" r:id="rId23"/>
    <p:sldId id="275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6" autoAdjust="0"/>
    <p:restoredTop sz="94600"/>
  </p:normalViewPr>
  <p:slideViewPr>
    <p:cSldViewPr>
      <p:cViewPr varScale="1">
        <p:scale>
          <a:sx n="131" d="100"/>
          <a:sy n="131" d="100"/>
        </p:scale>
        <p:origin x="798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Freeform 28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lumMod val="75000"/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B53AC-104C-40EC-981C-1C388BA31D3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72347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19149-BA21-44E4-A1FD-66E6FCC98B0C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15461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19149-BA21-44E4-A1FD-66E6FCC98B0C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956863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19149-BA21-44E4-A1FD-66E6FCC98B0C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40525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19149-BA21-44E4-A1FD-66E6FCC98B0C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78218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19149-BA21-44E4-A1FD-66E6FCC98B0C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90276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B7B5E-42E1-4CEE-974A-7F24DC8773D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882114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E9E62-DEB2-49F4-B6EC-14F0F0AFDA3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80416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A11AC-A82A-47FC-9D6C-153929F4FD52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5694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59AF5-F071-499F-BDDD-D5BC222AE9A2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67396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FC13E-AAF8-454B-9825-03CE73A164E9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67099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37A2E-7A9D-4962-8315-35D96FFC4D17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086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5E45-12EE-401B-ADAB-B2543E4A0B6B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32703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FF341-814F-4625-904E-ED2193DE7B9F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355145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F5290-9C12-40BF-9E7F-E6AF98B9439F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06102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D3512-7642-41B8-B92E-5324ECAD085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61708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D819149-BA21-44E4-A1FD-66E6FCC98B0C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732783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www.ntr.nl/Focus/287/detail/Onkruid-als-reddende-engel/VPWON_1292624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hyperlink" Target="https://www.onderwijsmaakjesamen.nl/actueel/onderzoekend-ontwerpend-leren-met-talent/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examenblad.nl/examenstof/syllabus-2018-biologie-havo/2018/f=/biologie_havo_2_versie_2018.pdf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67954" y="404664"/>
            <a:ext cx="7772400" cy="1440160"/>
          </a:xfrm>
        </p:spPr>
        <p:txBody>
          <a:bodyPr/>
          <a:lstStyle/>
          <a:p>
            <a:pPr algn="l"/>
            <a:r>
              <a:rPr lang="nl-NL" sz="4000" dirty="0" err="1"/>
              <a:t>Endosymbionten</a:t>
            </a:r>
            <a:r>
              <a:rPr lang="nl-NL" sz="4000" dirty="0"/>
              <a:t>, </a:t>
            </a:r>
            <a:br>
              <a:rPr lang="nl-NL" sz="4000" dirty="0"/>
            </a:br>
            <a:r>
              <a:rPr lang="nl-NL" sz="4000" dirty="0"/>
              <a:t>van de wal in de sloot!</a:t>
            </a:r>
            <a:endParaRPr lang="nl-NL" dirty="0"/>
          </a:p>
        </p:txBody>
      </p:sp>
      <p:sp>
        <p:nvSpPr>
          <p:cNvPr id="4710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183560" y="6464861"/>
            <a:ext cx="3960440" cy="504056"/>
          </a:xfrm>
        </p:spPr>
        <p:txBody>
          <a:bodyPr>
            <a:normAutofit/>
          </a:bodyPr>
          <a:lstStyle/>
          <a:p>
            <a:r>
              <a:rPr lang="nl-NL" dirty="0"/>
              <a:t>12 januari 2018, NIBI-conferentie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B6DE3E2-6AB4-4E8D-9C8B-0359E426A5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1" b="18500"/>
          <a:stretch/>
        </p:blipFill>
        <p:spPr>
          <a:xfrm>
            <a:off x="2267744" y="1938917"/>
            <a:ext cx="3402434" cy="2980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07DEC061-F85C-4FE0-AEE0-99C71240CE73}"/>
              </a:ext>
            </a:extLst>
          </p:cNvPr>
          <p:cNvSpPr/>
          <p:nvPr/>
        </p:nvSpPr>
        <p:spPr>
          <a:xfrm>
            <a:off x="179512" y="4923089"/>
            <a:ext cx="9088834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/>
              <a:t>- Peter Visser, </a:t>
            </a:r>
          </a:p>
          <a:p>
            <a:r>
              <a:rPr lang="nl-NL" dirty="0"/>
              <a:t>   </a:t>
            </a:r>
            <a:r>
              <a:rPr lang="nl-NL" sz="1400" dirty="0"/>
              <a:t>docent CSG Dingstede en DOT-coach biologie</a:t>
            </a:r>
          </a:p>
          <a:p>
            <a:endParaRPr lang="nl-NL" sz="1400" dirty="0"/>
          </a:p>
          <a:p>
            <a:r>
              <a:rPr lang="nl-NL" dirty="0"/>
              <a:t>- </a:t>
            </a:r>
            <a:r>
              <a:rPr lang="nl-NL" dirty="0" err="1"/>
              <a:t>Gepke</a:t>
            </a:r>
            <a:r>
              <a:rPr lang="nl-NL" dirty="0"/>
              <a:t> van der Wal, </a:t>
            </a:r>
          </a:p>
          <a:p>
            <a:r>
              <a:rPr lang="nl-NL" sz="1400" dirty="0"/>
              <a:t>   docent en TOA biologie, </a:t>
            </a:r>
            <a:r>
              <a:rPr lang="nl-NL" sz="1400" dirty="0" err="1"/>
              <a:t>Dockinga</a:t>
            </a:r>
            <a:r>
              <a:rPr lang="nl-NL" sz="1400" dirty="0"/>
              <a:t> College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180B50F-C34A-4B13-8715-E865379D75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8090" y="5332845"/>
            <a:ext cx="3604270" cy="881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4401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8">
            <a:extLst>
              <a:ext uri="{FF2B5EF4-FFF2-40B4-BE49-F238E27FC236}">
                <a16:creationId xmlns:a16="http://schemas.microsoft.com/office/drawing/2014/main" id="{FDED8FA3-FA2E-4CCA-A1C1-2386A8C004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083" y="2686397"/>
            <a:ext cx="2352675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4">
            <a:extLst>
              <a:ext uri="{FF2B5EF4-FFF2-40B4-BE49-F238E27FC236}">
                <a16:creationId xmlns:a16="http://schemas.microsoft.com/office/drawing/2014/main" id="{54A6604F-E164-4803-BF13-BEDBAA1ECA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0445" y="3126135"/>
            <a:ext cx="2087563" cy="466725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400" dirty="0"/>
              <a:t>Deelnemer(s)</a:t>
            </a:r>
          </a:p>
        </p:txBody>
      </p:sp>
      <p:sp>
        <p:nvSpPr>
          <p:cNvPr id="6" name="Text Box 15">
            <a:extLst>
              <a:ext uri="{FF2B5EF4-FFF2-40B4-BE49-F238E27FC236}">
                <a16:creationId xmlns:a16="http://schemas.microsoft.com/office/drawing/2014/main" id="{84D2CA1D-8DD4-47A3-8E75-C832E6F777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1433" y="3126135"/>
            <a:ext cx="3311525" cy="466725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400" dirty="0"/>
              <a:t>Activiteit/doel/opdracht</a:t>
            </a:r>
          </a:p>
        </p:txBody>
      </p:sp>
      <p:grpSp>
        <p:nvGrpSpPr>
          <p:cNvPr id="7" name="Groep 6">
            <a:extLst>
              <a:ext uri="{FF2B5EF4-FFF2-40B4-BE49-F238E27FC236}">
                <a16:creationId xmlns:a16="http://schemas.microsoft.com/office/drawing/2014/main" id="{81659253-3B7C-4D14-A7B8-5FDE93DB86BC}"/>
              </a:ext>
            </a:extLst>
          </p:cNvPr>
          <p:cNvGrpSpPr>
            <a:grpSpLocks/>
          </p:cNvGrpSpPr>
          <p:nvPr/>
        </p:nvGrpSpPr>
        <p:grpSpPr bwMode="auto">
          <a:xfrm>
            <a:off x="997783" y="1268760"/>
            <a:ext cx="3960812" cy="1019175"/>
            <a:chOff x="1116013" y="1341437"/>
            <a:chExt cx="3960226" cy="1019235"/>
          </a:xfrm>
        </p:grpSpPr>
        <p:sp>
          <p:nvSpPr>
            <p:cNvPr id="8" name="Text Box 17">
              <a:extLst>
                <a:ext uri="{FF2B5EF4-FFF2-40B4-BE49-F238E27FC236}">
                  <a16:creationId xmlns:a16="http://schemas.microsoft.com/office/drawing/2014/main" id="{0254848B-EED2-4791-A3E5-C92D8FCF5F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6013" y="1341437"/>
              <a:ext cx="1584325" cy="466725"/>
            </a:xfrm>
            <a:prstGeom prst="rect">
              <a:avLst/>
            </a:prstGeom>
            <a:noFill/>
            <a:ln w="9525">
              <a:solidFill>
                <a:srgbClr val="FF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nl-NL" altLang="nl-NL" sz="2400" dirty="0"/>
                <a:t>Contexten</a:t>
              </a:r>
            </a:p>
          </p:txBody>
        </p:sp>
        <p:sp>
          <p:nvSpPr>
            <p:cNvPr id="9" name="Text Box 18">
              <a:extLst>
                <a:ext uri="{FF2B5EF4-FFF2-40B4-BE49-F238E27FC236}">
                  <a16:creationId xmlns:a16="http://schemas.microsoft.com/office/drawing/2014/main" id="{BE4B524D-ACF4-4C83-8ACB-551E02F3CD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12320" y="1341437"/>
              <a:ext cx="1763919" cy="466725"/>
            </a:xfrm>
            <a:prstGeom prst="rect">
              <a:avLst/>
            </a:prstGeom>
            <a:noFill/>
            <a:ln w="9525">
              <a:solidFill>
                <a:srgbClr val="FF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nl-NL" altLang="nl-NL" sz="2400" dirty="0"/>
                <a:t>Leefwereld</a:t>
              </a:r>
            </a:p>
          </p:txBody>
        </p:sp>
        <p:sp>
          <p:nvSpPr>
            <p:cNvPr id="10" name="Text Box 19">
              <a:extLst>
                <a:ext uri="{FF2B5EF4-FFF2-40B4-BE49-F238E27FC236}">
                  <a16:creationId xmlns:a16="http://schemas.microsoft.com/office/drawing/2014/main" id="{68A34E42-BD11-4748-8191-6EC2A6DBD9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12319" y="1898821"/>
              <a:ext cx="1285241" cy="461851"/>
            </a:xfrm>
            <a:prstGeom prst="rect">
              <a:avLst/>
            </a:prstGeom>
            <a:noFill/>
            <a:ln w="9525">
              <a:solidFill>
                <a:srgbClr val="FF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nl-NL" altLang="nl-NL" sz="2400" dirty="0"/>
                <a:t>Beroep</a:t>
              </a:r>
            </a:p>
          </p:txBody>
        </p:sp>
        <p:grpSp>
          <p:nvGrpSpPr>
            <p:cNvPr id="11" name="Group 25">
              <a:extLst>
                <a:ext uri="{FF2B5EF4-FFF2-40B4-BE49-F238E27FC236}">
                  <a16:creationId xmlns:a16="http://schemas.microsoft.com/office/drawing/2014/main" id="{D0335F26-CB8C-4FE7-BDF5-5D8C252398E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00338" y="1557338"/>
              <a:ext cx="575518" cy="647700"/>
              <a:chOff x="1927" y="1480"/>
              <a:chExt cx="771" cy="408"/>
            </a:xfrm>
          </p:grpSpPr>
          <p:sp>
            <p:nvSpPr>
              <p:cNvPr id="12" name="Line 21">
                <a:extLst>
                  <a:ext uri="{FF2B5EF4-FFF2-40B4-BE49-F238E27FC236}">
                    <a16:creationId xmlns:a16="http://schemas.microsoft.com/office/drawing/2014/main" id="{EA1B5A27-57B6-41E6-8F64-CDEAABBCB2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27" y="1480"/>
                <a:ext cx="771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13" name="Line 22">
                <a:extLst>
                  <a:ext uri="{FF2B5EF4-FFF2-40B4-BE49-F238E27FC236}">
                    <a16:creationId xmlns:a16="http://schemas.microsoft.com/office/drawing/2014/main" id="{A6332D7F-CB96-4AA2-B001-AC026ADEFE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27" y="1480"/>
                <a:ext cx="771" cy="408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</p:grpSp>
      </p:grpSp>
      <p:grpSp>
        <p:nvGrpSpPr>
          <p:cNvPr id="14" name="Groep 13">
            <a:extLst>
              <a:ext uri="{FF2B5EF4-FFF2-40B4-BE49-F238E27FC236}">
                <a16:creationId xmlns:a16="http://schemas.microsoft.com/office/drawing/2014/main" id="{E6F52CB3-05ED-47E4-B011-54D5BE6784E3}"/>
              </a:ext>
            </a:extLst>
          </p:cNvPr>
          <p:cNvGrpSpPr>
            <a:grpSpLocks/>
          </p:cNvGrpSpPr>
          <p:nvPr/>
        </p:nvGrpSpPr>
        <p:grpSpPr bwMode="auto">
          <a:xfrm>
            <a:off x="4231520" y="1346547"/>
            <a:ext cx="4497388" cy="912813"/>
            <a:chOff x="4349328" y="1418790"/>
            <a:chExt cx="4498085" cy="912663"/>
          </a:xfrm>
        </p:grpSpPr>
        <p:sp>
          <p:nvSpPr>
            <p:cNvPr id="15" name="Rechthoek 1">
              <a:extLst>
                <a:ext uri="{FF2B5EF4-FFF2-40B4-BE49-F238E27FC236}">
                  <a16:creationId xmlns:a16="http://schemas.microsoft.com/office/drawing/2014/main" id="{C01A4C6A-79AD-4EE2-9BE6-D0D0AE01D6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9328" y="1962134"/>
              <a:ext cx="4498085" cy="369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285750" indent="-28575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nl-NL" altLang="nl-NL" sz="1800" b="1">
                  <a:solidFill>
                    <a:srgbClr val="A3A3E0"/>
                  </a:solidFill>
                  <a:latin typeface="Comic Sans MS" panose="030F0702030302020204" pitchFamily="66" charset="0"/>
                  <a:cs typeface="Calibri" panose="020F0502020204030204" pitchFamily="34" charset="0"/>
                </a:rPr>
                <a:t>Kweker van eendenkroos/kroosvaren</a:t>
              </a:r>
              <a:endParaRPr lang="nl-NL" altLang="nl-NL" sz="1800">
                <a:solidFill>
                  <a:srgbClr val="A3A3E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6" name="Rechthoek 5">
              <a:extLst>
                <a:ext uri="{FF2B5EF4-FFF2-40B4-BE49-F238E27FC236}">
                  <a16:creationId xmlns:a16="http://schemas.microsoft.com/office/drawing/2014/main" id="{0267F738-6C49-4CC5-AAA0-A18708FE49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9040" y="1418790"/>
              <a:ext cx="3431770" cy="338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285750" indent="-28575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nl-NL" altLang="nl-NL" sz="1600" b="1">
                  <a:solidFill>
                    <a:srgbClr val="A3A3E0"/>
                  </a:solidFill>
                  <a:latin typeface="Comic Sans MS" panose="030F0702030302020204" pitchFamily="66" charset="0"/>
                  <a:cs typeface="Calibri" panose="020F0502020204030204" pitchFamily="34" charset="0"/>
                </a:rPr>
                <a:t>Duurzaam voedsel/vegaburger</a:t>
              </a:r>
              <a:endParaRPr lang="nl-NL" altLang="nl-NL" sz="1600">
                <a:solidFill>
                  <a:srgbClr val="A3A3E0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17" name="Rechthoek 7">
            <a:extLst>
              <a:ext uri="{FF2B5EF4-FFF2-40B4-BE49-F238E27FC236}">
                <a16:creationId xmlns:a16="http://schemas.microsoft.com/office/drawing/2014/main" id="{1AD20B2C-7409-4137-A391-EA7AD9BB27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9583" y="3624610"/>
            <a:ext cx="50133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nl-NL" altLang="nl-NL" sz="1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HOE PRODUCEER JE DE MEESTE EIWITRIJKE BIOMASSA?</a:t>
            </a:r>
            <a:endParaRPr lang="nl-NL" altLang="nl-NL" sz="1600" dirty="0">
              <a:solidFill>
                <a:schemeClr val="accent2">
                  <a:lumMod val="40000"/>
                  <a:lumOff val="6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Text Box 17">
            <a:extLst>
              <a:ext uri="{FF2B5EF4-FFF2-40B4-BE49-F238E27FC236}">
                <a16:creationId xmlns:a16="http://schemas.microsoft.com/office/drawing/2014/main" id="{48B8084E-D009-4DEB-A92B-3B3D2DA232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9845" y="2253010"/>
            <a:ext cx="1849438" cy="461962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400" dirty="0"/>
              <a:t>5 havo/vwo</a:t>
            </a:r>
          </a:p>
        </p:txBody>
      </p:sp>
      <p:sp>
        <p:nvSpPr>
          <p:cNvPr id="19" name="Text Box 14">
            <a:extLst>
              <a:ext uri="{FF2B5EF4-FFF2-40B4-BE49-F238E27FC236}">
                <a16:creationId xmlns:a16="http://schemas.microsoft.com/office/drawing/2014/main" id="{480EA14A-4BBE-4FA6-A107-32FA7273C6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7145" y="4729510"/>
            <a:ext cx="3762375" cy="1785937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l-NL" altLang="nl-NL" sz="2000" i="1" dirty="0"/>
              <a:t>Teams</a:t>
            </a:r>
          </a:p>
          <a:p>
            <a:pPr eaLnBrk="1" hangingPunct="1">
              <a:spcBef>
                <a:spcPct val="50000"/>
              </a:spcBef>
            </a:pPr>
            <a:r>
              <a:rPr lang="nl-NL" altLang="nl-NL" sz="2000" i="1" dirty="0"/>
              <a:t>Onderzoekend leren</a:t>
            </a:r>
          </a:p>
          <a:p>
            <a:pPr eaLnBrk="1" hangingPunct="1">
              <a:spcBef>
                <a:spcPct val="50000"/>
              </a:spcBef>
            </a:pPr>
            <a:r>
              <a:rPr lang="nl-NL" altLang="nl-NL" sz="2000" i="1" dirty="0"/>
              <a:t>Ontwerpvaardigheden</a:t>
            </a:r>
          </a:p>
          <a:p>
            <a:pPr eaLnBrk="1" hangingPunct="1">
              <a:spcBef>
                <a:spcPct val="50000"/>
              </a:spcBef>
            </a:pPr>
            <a:r>
              <a:rPr lang="nl-NL" altLang="nl-NL" sz="2000" i="1" dirty="0"/>
              <a:t>N-kringloop</a:t>
            </a:r>
          </a:p>
        </p:txBody>
      </p:sp>
      <p:sp>
        <p:nvSpPr>
          <p:cNvPr id="20" name="Rectangle 14">
            <a:extLst>
              <a:ext uri="{FF2B5EF4-FFF2-40B4-BE49-F238E27FC236}">
                <a16:creationId xmlns:a16="http://schemas.microsoft.com/office/drawing/2014/main" id="{50E64FDD-4E8D-4CBC-A743-0215CC7826CB}"/>
              </a:ext>
            </a:extLst>
          </p:cNvPr>
          <p:cNvSpPr>
            <a:spLocks noChangeArrowheads="1"/>
          </p:cNvSpPr>
          <p:nvPr/>
        </p:nvSpPr>
        <p:spPr bwMode="auto">
          <a:xfrm rot="20945656">
            <a:off x="316745" y="5977285"/>
            <a:ext cx="31194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228600" algn="l"/>
                <a:tab pos="457200" algn="l"/>
                <a:tab pos="6858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228600" algn="l"/>
                <a:tab pos="457200" algn="l"/>
                <a:tab pos="6858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28600" algn="l"/>
                <a:tab pos="457200" algn="l"/>
                <a:tab pos="6858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28600" algn="l"/>
                <a:tab pos="457200" algn="l"/>
                <a:tab pos="685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28600" algn="l"/>
                <a:tab pos="457200" algn="l"/>
                <a:tab pos="685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  <a:tab pos="457200" algn="l"/>
                <a:tab pos="685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  <a:tab pos="457200" algn="l"/>
                <a:tab pos="685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  <a:tab pos="457200" algn="l"/>
                <a:tab pos="685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  <a:tab pos="457200" algn="l"/>
                <a:tab pos="685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 dirty="0"/>
              <a:t>Competitie en samenwerken</a:t>
            </a:r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7AEAE5B9-BFD6-488C-AA4B-8D5F1A50E4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095" y="4004022"/>
            <a:ext cx="2301875" cy="174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">
            <a:extLst>
              <a:ext uri="{FF2B5EF4-FFF2-40B4-BE49-F238E27FC236}">
                <a16:creationId xmlns:a16="http://schemas.microsoft.com/office/drawing/2014/main" id="{914D0DCE-2F85-4261-962F-63852007425E}"/>
              </a:ext>
            </a:extLst>
          </p:cNvPr>
          <p:cNvSpPr txBox="1">
            <a:spLocks noChangeArrowheads="1"/>
          </p:cNvSpPr>
          <p:nvPr/>
        </p:nvSpPr>
        <p:spPr>
          <a:xfrm>
            <a:off x="899592" y="383557"/>
            <a:ext cx="5438328" cy="7920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dirty="0"/>
              <a:t>Opbouw</a:t>
            </a:r>
          </a:p>
        </p:txBody>
      </p:sp>
    </p:spTree>
    <p:extLst>
      <p:ext uri="{BB962C8B-B14F-4D97-AF65-F5344CB8AC3E}">
        <p14:creationId xmlns:p14="http://schemas.microsoft.com/office/powerpoint/2010/main" val="899567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7" grpId="0"/>
      <p:bldP spid="18" grpId="0" animBg="1"/>
      <p:bldP spid="19" grpId="0" animBg="1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4414BF71-4DFA-41EF-BBB0-E94E15193C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630" y="2276872"/>
            <a:ext cx="4430277" cy="3024336"/>
          </a:xfrm>
          <a:prstGeom prst="rect">
            <a:avLst/>
          </a:prstGeom>
        </p:spPr>
      </p:pic>
      <p:sp>
        <p:nvSpPr>
          <p:cNvPr id="5" name="Ovaal 4">
            <a:extLst>
              <a:ext uri="{FF2B5EF4-FFF2-40B4-BE49-F238E27FC236}">
                <a16:creationId xmlns:a16="http://schemas.microsoft.com/office/drawing/2014/main" id="{B1FE5A46-01DF-4825-BDC7-DD4D894241AF}"/>
              </a:ext>
            </a:extLst>
          </p:cNvPr>
          <p:cNvSpPr/>
          <p:nvPr/>
        </p:nvSpPr>
        <p:spPr>
          <a:xfrm rot="21280034">
            <a:off x="232948" y="2497606"/>
            <a:ext cx="4323405" cy="13512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Ovaal 5">
            <a:extLst>
              <a:ext uri="{FF2B5EF4-FFF2-40B4-BE49-F238E27FC236}">
                <a16:creationId xmlns:a16="http://schemas.microsoft.com/office/drawing/2014/main" id="{0EFF3A99-1517-4B97-9942-CC648AC2C456}"/>
              </a:ext>
            </a:extLst>
          </p:cNvPr>
          <p:cNvSpPr/>
          <p:nvPr/>
        </p:nvSpPr>
        <p:spPr>
          <a:xfrm rot="2891386">
            <a:off x="1838666" y="2359135"/>
            <a:ext cx="1673536" cy="75639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747A830F-BCAF-48C8-8585-9022E2710059}"/>
              </a:ext>
            </a:extLst>
          </p:cNvPr>
          <p:cNvSpPr txBox="1">
            <a:spLocks noChangeArrowheads="1"/>
          </p:cNvSpPr>
          <p:nvPr/>
        </p:nvSpPr>
        <p:spPr>
          <a:xfrm>
            <a:off x="251520" y="512816"/>
            <a:ext cx="5435105" cy="7920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dirty="0"/>
              <a:t>Opbouw, stap voor stap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B59A03C3-F367-417F-A85E-0B3CAAE78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0520" y="0"/>
            <a:ext cx="3853480" cy="2214644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14C06841-B246-4D3F-B33C-60804ACABE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024" y="2276872"/>
            <a:ext cx="4355976" cy="3025456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8F55F89A-2EC3-494B-8D2F-16EFEC370D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2060848"/>
            <a:ext cx="5812665" cy="366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283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DA2E3B-4951-497C-802A-8CFE45CE2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Waarnemen</a:t>
            </a:r>
          </a:p>
        </p:txBody>
      </p:sp>
      <p:sp>
        <p:nvSpPr>
          <p:cNvPr id="4" name="Text Box 17">
            <a:extLst>
              <a:ext uri="{FF2B5EF4-FFF2-40B4-BE49-F238E27FC236}">
                <a16:creationId xmlns:a16="http://schemas.microsoft.com/office/drawing/2014/main" id="{750EA737-C72E-4B12-950A-9F9BF20196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8" y="1700808"/>
            <a:ext cx="5237935" cy="338554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1600" b="0" i="0" u="none" strike="noStrike" kern="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Opdracht 8, vraag 1 t/m 3 gezamenlijk maken (blz. 25) </a:t>
            </a:r>
            <a:endParaRPr kumimoji="0" lang="nl-NL" altLang="nl-NL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6BA94556-1688-404F-898E-0D3D78F8B235}"/>
              </a:ext>
            </a:extLst>
          </p:cNvPr>
          <p:cNvSpPr/>
          <p:nvPr/>
        </p:nvSpPr>
        <p:spPr>
          <a:xfrm>
            <a:off x="609599" y="2348880"/>
            <a:ext cx="6842721" cy="1200329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r>
              <a:rPr lang="nl-NL" i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Voorin de klas zie je twee opstellingen. In één van de opstellingen groeit eendenkroos (</a:t>
            </a:r>
            <a:r>
              <a:rPr lang="nl-NL" i="1" dirty="0" err="1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Lemna</a:t>
            </a:r>
            <a:r>
              <a:rPr lang="nl-NL" i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minor), in de andere kroosvaren (</a:t>
            </a:r>
            <a:r>
              <a:rPr lang="nl-NL" i="1" dirty="0" err="1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Azolla</a:t>
            </a:r>
            <a:r>
              <a:rPr lang="nl-NL" i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i="1" dirty="0" err="1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filiculoides</a:t>
            </a:r>
            <a:r>
              <a:rPr lang="nl-NL" i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 Enkele weken geleden zijn er vier plantjes van elke soort ingezet.</a:t>
            </a:r>
            <a:endParaRPr lang="nl-NL" i="1" dirty="0"/>
          </a:p>
        </p:txBody>
      </p:sp>
      <p:pic>
        <p:nvPicPr>
          <p:cNvPr id="98" name="Afbeelding 97">
            <a:extLst>
              <a:ext uri="{FF2B5EF4-FFF2-40B4-BE49-F238E27FC236}">
                <a16:creationId xmlns:a16="http://schemas.microsoft.com/office/drawing/2014/main" id="{85A5FD4C-DD17-4419-859B-DD7FCD1EDF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2280" y="2995292"/>
            <a:ext cx="1341236" cy="1944793"/>
          </a:xfrm>
          <a:prstGeom prst="rect">
            <a:avLst/>
          </a:prstGeom>
        </p:spPr>
      </p:pic>
      <p:pic>
        <p:nvPicPr>
          <p:cNvPr id="99" name="Afbeelding 98">
            <a:extLst>
              <a:ext uri="{FF2B5EF4-FFF2-40B4-BE49-F238E27FC236}">
                <a16:creationId xmlns:a16="http://schemas.microsoft.com/office/drawing/2014/main" id="{21323E0A-2DC0-4BE6-BE0E-EDF0052009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06688"/>
            <a:ext cx="865707" cy="1841152"/>
          </a:xfrm>
          <a:prstGeom prst="rect">
            <a:avLst/>
          </a:prstGeom>
        </p:spPr>
      </p:pic>
      <p:sp>
        <p:nvSpPr>
          <p:cNvPr id="102" name="Rechthoek 101">
            <a:extLst>
              <a:ext uri="{FF2B5EF4-FFF2-40B4-BE49-F238E27FC236}">
                <a16:creationId xmlns:a16="http://schemas.microsoft.com/office/drawing/2014/main" id="{97A5CE23-95FA-466A-9F3A-4C86F714E041}"/>
              </a:ext>
            </a:extLst>
          </p:cNvPr>
          <p:cNvSpPr/>
          <p:nvPr/>
        </p:nvSpPr>
        <p:spPr>
          <a:xfrm>
            <a:off x="1691680" y="4213858"/>
            <a:ext cx="3923372" cy="36933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r>
              <a:rPr lang="nl-NL" i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Wat valt je op aan de plantjes?</a:t>
            </a:r>
            <a:endParaRPr lang="nl-NL" i="1" dirty="0"/>
          </a:p>
        </p:txBody>
      </p:sp>
      <p:sp>
        <p:nvSpPr>
          <p:cNvPr id="103" name="Rechthoek 102">
            <a:extLst>
              <a:ext uri="{FF2B5EF4-FFF2-40B4-BE49-F238E27FC236}">
                <a16:creationId xmlns:a16="http://schemas.microsoft.com/office/drawing/2014/main" id="{615A1C27-E7C9-4FAB-852C-0126F081FEBC}"/>
              </a:ext>
            </a:extLst>
          </p:cNvPr>
          <p:cNvSpPr/>
          <p:nvPr/>
        </p:nvSpPr>
        <p:spPr>
          <a:xfrm>
            <a:off x="638530" y="5247839"/>
            <a:ext cx="3778301" cy="1200329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r>
              <a:rPr lang="nl-NL" i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Meer van </a:t>
            </a:r>
            <a:r>
              <a:rPr lang="nl-NL" i="1" dirty="0" err="1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Azolla</a:t>
            </a:r>
            <a:r>
              <a:rPr lang="nl-NL" i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r>
              <a:rPr lang="nl-NL" i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meer biomassa </a:t>
            </a:r>
            <a:r>
              <a:rPr lang="nl-NL" i="1" dirty="0" err="1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Azolla</a:t>
            </a:r>
            <a:r>
              <a:rPr lang="nl-NL" i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r>
              <a:rPr lang="nl-NL" i="1" dirty="0" err="1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Azolla</a:t>
            </a:r>
            <a:r>
              <a:rPr lang="nl-NL" i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is roodkleurig, </a:t>
            </a:r>
          </a:p>
          <a:p>
            <a:r>
              <a:rPr lang="nl-NL" i="1" dirty="0" err="1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Lemna</a:t>
            </a:r>
            <a:r>
              <a:rPr lang="nl-NL" i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is flets groen, en………?</a:t>
            </a:r>
            <a:endParaRPr lang="nl-NL" i="1" dirty="0"/>
          </a:p>
        </p:txBody>
      </p:sp>
    </p:spTree>
    <p:extLst>
      <p:ext uri="{BB962C8B-B14F-4D97-AF65-F5344CB8AC3E}">
        <p14:creationId xmlns:p14="http://schemas.microsoft.com/office/powerpoint/2010/main" val="1636962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BA8B9F-0DB7-4D6C-AF05-5CAEB546D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609600"/>
            <a:ext cx="7922841" cy="1320800"/>
          </a:xfrm>
        </p:spPr>
        <p:txBody>
          <a:bodyPr/>
          <a:lstStyle/>
          <a:p>
            <a:r>
              <a:rPr lang="nl-NL" dirty="0"/>
              <a:t>Onkruid als reddende engel </a:t>
            </a:r>
            <a:br>
              <a:rPr lang="nl-NL" dirty="0"/>
            </a:br>
            <a:r>
              <a:rPr lang="nl-NL" sz="2000" dirty="0"/>
              <a:t>(Focus; 4.55-14.02 min)</a:t>
            </a:r>
            <a:endParaRPr lang="nl-NL" dirty="0"/>
          </a:p>
        </p:txBody>
      </p:sp>
      <p:pic>
        <p:nvPicPr>
          <p:cNvPr id="3" name="Afbeelding 2">
            <a:hlinkClick r:id="rId2"/>
            <a:extLst>
              <a:ext uri="{FF2B5EF4-FFF2-40B4-BE49-F238E27FC236}">
                <a16:creationId xmlns:a16="http://schemas.microsoft.com/office/drawing/2014/main" id="{4EBBCC51-7868-4B53-9106-30ABAC24E7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1542666"/>
            <a:ext cx="5910782" cy="2955391"/>
          </a:xfrm>
          <a:prstGeom prst="rect">
            <a:avLst/>
          </a:prstGeom>
        </p:spPr>
      </p:pic>
      <p:sp>
        <p:nvSpPr>
          <p:cNvPr id="4" name="Text Box 17">
            <a:extLst>
              <a:ext uri="{FF2B5EF4-FFF2-40B4-BE49-F238E27FC236}">
                <a16:creationId xmlns:a16="http://schemas.microsoft.com/office/drawing/2014/main" id="{958E2489-5B80-48B4-AE64-4DDC50F32B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1010" y="6063734"/>
            <a:ext cx="5184576" cy="369332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1800" b="0" i="0" u="none" strike="noStrike" kern="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Waardoor toch beter niet als voer voor biggetjes?</a:t>
            </a:r>
            <a:endParaRPr kumimoji="0" lang="nl-NL" altLang="nl-NL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6" name="Text Box 17">
            <a:extLst>
              <a:ext uri="{FF2B5EF4-FFF2-40B4-BE49-F238E27FC236}">
                <a16:creationId xmlns:a16="http://schemas.microsoft.com/office/drawing/2014/main" id="{7DD782D1-A9B1-472B-B745-68FC163C6C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615" y="4636953"/>
            <a:ext cx="3165288" cy="461665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2400" b="0" i="0" u="none" strike="noStrike" kern="0" cap="none" spc="0" normalizeH="0" baseline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</a:rPr>
              <a:t>beetje kijkvoer erbij?</a:t>
            </a:r>
            <a:endParaRPr kumimoji="0" lang="nl-NL" altLang="nl-NL" sz="2400" b="0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7" name="Text Box 17">
            <a:extLst>
              <a:ext uri="{FF2B5EF4-FFF2-40B4-BE49-F238E27FC236}">
                <a16:creationId xmlns:a16="http://schemas.microsoft.com/office/drawing/2014/main" id="{E25FE7D6-72E6-45DE-BDCC-9DD7D94FFF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594" y="5200290"/>
            <a:ext cx="3179309" cy="461665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2400" b="0" i="0" u="none" strike="noStrike" kern="0" cap="none" spc="0" normalizeH="0" baseline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</a:rPr>
              <a:t>Lemnabananabrood</a:t>
            </a:r>
            <a:r>
              <a:rPr kumimoji="0" lang="nl-NL" altLang="nl-NL" sz="2400" b="0" i="0" u="none" strike="noStrike" kern="0" cap="none" spc="0" normalizeH="0" baseline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</a:rPr>
              <a:t>?</a:t>
            </a:r>
            <a:endParaRPr kumimoji="0" lang="nl-NL" altLang="nl-NL" sz="2400" b="0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5711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D682D5-6D2F-4BBF-8356-A8211D7AF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Worken</a:t>
            </a:r>
            <a:r>
              <a:rPr lang="nl-NL" dirty="0"/>
              <a:t> deel 1		symbiose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DB658F3-984C-437F-84C6-A873D51AEE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28000" t="42001" r="4801" b="20198"/>
          <a:stretch/>
        </p:blipFill>
        <p:spPr>
          <a:xfrm>
            <a:off x="460644" y="2060848"/>
            <a:ext cx="3600400" cy="3600400"/>
          </a:xfrm>
          <a:prstGeom prst="ellipse">
            <a:avLst/>
          </a:prstGeom>
        </p:spPr>
      </p:pic>
      <p:sp>
        <p:nvSpPr>
          <p:cNvPr id="6" name="Text Box 17">
            <a:extLst>
              <a:ext uri="{FF2B5EF4-FFF2-40B4-BE49-F238E27FC236}">
                <a16:creationId xmlns:a16="http://schemas.microsoft.com/office/drawing/2014/main" id="{A94FDE93-354F-4CC2-837F-E97A91A541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667" y="1340768"/>
            <a:ext cx="5036461" cy="338554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1600" b="0" i="0" u="none" strike="noStrike" kern="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Opdracht 8 gezamenlijk maken, t/m 3f (blz. 25 en 26) </a:t>
            </a:r>
            <a:endParaRPr kumimoji="0" lang="nl-NL" altLang="nl-NL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AE2943EA-4CD7-4C17-BFD2-C1A5B6BBC2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024" y="2410490"/>
            <a:ext cx="3816085" cy="2862064"/>
          </a:xfrm>
          <a:prstGeom prst="rect">
            <a:avLst/>
          </a:prstGeom>
        </p:spPr>
      </p:pic>
      <p:sp>
        <p:nvSpPr>
          <p:cNvPr id="9" name="Text Box 17">
            <a:extLst>
              <a:ext uri="{FF2B5EF4-FFF2-40B4-BE49-F238E27FC236}">
                <a16:creationId xmlns:a16="http://schemas.microsoft.com/office/drawing/2014/main" id="{FFBBBA8B-B97B-4FED-BC93-BBBC1046B1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5897" y="5729982"/>
            <a:ext cx="4176464" cy="584775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1600" b="0" i="0" u="none" strike="noStrike" kern="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Per tweetal één microscoop, met dank aan voor de microscopen </a:t>
            </a:r>
            <a:endParaRPr kumimoji="0" lang="nl-NL" altLang="nl-NL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455A7A6-662F-4A13-B711-D6C8E42DEF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0411" y="6059013"/>
            <a:ext cx="2541265" cy="610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9558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3C52B8-EB25-420A-A8FC-6400511AF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592" y="530471"/>
            <a:ext cx="6347713" cy="1320800"/>
          </a:xfrm>
        </p:spPr>
        <p:txBody>
          <a:bodyPr/>
          <a:lstStyle/>
          <a:p>
            <a:r>
              <a:rPr lang="nl-NL" dirty="0"/>
              <a:t>Hoe ontstaat de </a:t>
            </a:r>
            <a:r>
              <a:rPr lang="nl-NL" dirty="0" err="1"/>
              <a:t>heterocyst</a:t>
            </a:r>
            <a:r>
              <a:rPr lang="nl-NL" dirty="0"/>
              <a:t>?</a:t>
            </a:r>
          </a:p>
        </p:txBody>
      </p:sp>
      <p:sp>
        <p:nvSpPr>
          <p:cNvPr id="6" name="Text Box 17">
            <a:extLst>
              <a:ext uri="{FF2B5EF4-FFF2-40B4-BE49-F238E27FC236}">
                <a16:creationId xmlns:a16="http://schemas.microsoft.com/office/drawing/2014/main" id="{7A4DBF1D-498F-45FA-8D6F-F34516B3D9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9630" y="1340937"/>
            <a:ext cx="4875545" cy="584775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1600" b="0" i="0" u="none" strike="noStrike" kern="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Vegetatieve vermeerdering totdat N-fixatie daalt, dan offert één cel zich op en wordt een </a:t>
            </a:r>
            <a:r>
              <a:rPr kumimoji="0" lang="nl-NL" altLang="nl-NL" sz="1600" b="0" i="0" u="none" strike="noStrike" kern="0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heterocyst</a:t>
            </a:r>
            <a:endParaRPr kumimoji="0" lang="nl-NL" altLang="nl-NL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9B1D091B-F171-4702-BA18-9C6235ED4C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1" y="2050347"/>
            <a:ext cx="4875545" cy="4277182"/>
          </a:xfrm>
          <a:prstGeom prst="rect">
            <a:avLst/>
          </a:prstGeom>
        </p:spPr>
      </p:pic>
      <p:sp>
        <p:nvSpPr>
          <p:cNvPr id="5" name="Text Box 17">
            <a:extLst>
              <a:ext uri="{FF2B5EF4-FFF2-40B4-BE49-F238E27FC236}">
                <a16:creationId xmlns:a16="http://schemas.microsoft.com/office/drawing/2014/main" id="{48DAFDB8-9C97-492E-BDC3-5E6DD97275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00" y="2492896"/>
            <a:ext cx="1080120" cy="1446550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1600" b="0" i="0" u="none" strike="noStrike" kern="0" cap="none" spc="0" normalizeH="0" baseline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</a:rPr>
              <a:t>3 genen: </a:t>
            </a:r>
          </a:p>
          <a:p>
            <a:pPr marL="285750" marR="0" lvl="0" indent="-28575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NL" altLang="nl-NL" sz="1600" b="0" i="0" u="none" strike="noStrike" kern="0" cap="none" spc="0" normalizeH="0" baseline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</a:rPr>
              <a:t>hetR</a:t>
            </a:r>
            <a:r>
              <a:rPr kumimoji="0" lang="nl-NL" altLang="nl-NL" sz="1600" b="0" i="0" u="none" strike="noStrike" kern="0" cap="none" spc="0" normalizeH="0" baseline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</a:p>
          <a:p>
            <a:pPr marL="285750" marR="0" lvl="0" indent="-28575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NL" altLang="nl-NL" sz="1600" b="0" i="0" u="none" strike="noStrike" kern="0" cap="none" spc="0" normalizeH="0" baseline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</a:rPr>
              <a:t>patS</a:t>
            </a:r>
            <a:endParaRPr kumimoji="0" lang="nl-NL" altLang="nl-NL" sz="1600" b="0" i="0" u="none" strike="noStrike" kern="0" cap="none" spc="0" normalizeH="0" baseline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</a:endParaRPr>
          </a:p>
          <a:p>
            <a:pPr marL="285750" marR="0" lvl="0" indent="-28575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NL" altLang="nl-NL" sz="1600" b="0" i="0" u="sng" strike="noStrike" kern="0" cap="none" spc="0" normalizeH="0" baseline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anose="020B0604020202020204" pitchFamily="34" charset="0"/>
              </a:rPr>
              <a:t>hetN</a:t>
            </a:r>
            <a:r>
              <a:rPr kumimoji="0" lang="nl-NL" altLang="nl-NL" sz="1600" b="0" i="0" u="none" strike="noStrike" kern="0" cap="none" spc="0" normalizeH="0" baseline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endParaRPr kumimoji="0" lang="nl-NL" altLang="nl-NL" sz="1600" b="0" i="0" u="none" strike="noStrike" kern="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7" name="Text Box 17">
            <a:extLst>
              <a:ext uri="{FF2B5EF4-FFF2-40B4-BE49-F238E27FC236}">
                <a16:creationId xmlns:a16="http://schemas.microsoft.com/office/drawing/2014/main" id="{C27A89AA-AAA6-445C-BD1A-A63365F0E8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00" y="4837453"/>
            <a:ext cx="1367040" cy="338554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1600" b="0" i="0" u="none" strike="noStrike" kern="0" cap="none" spc="0" normalizeH="0" baseline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</a:rPr>
              <a:t>Elke 10</a:t>
            </a:r>
            <a:r>
              <a:rPr kumimoji="0" lang="nl-NL" altLang="nl-NL" sz="1600" b="0" i="0" u="none" strike="noStrike" kern="0" cap="none" spc="0" normalizeH="0" baseline="3000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</a:rPr>
              <a:t>de</a:t>
            </a:r>
            <a:r>
              <a:rPr kumimoji="0" lang="nl-NL" altLang="nl-NL" sz="1600" b="0" i="0" u="none" strike="noStrike" kern="0" cap="none" spc="0" normalizeH="0" baseline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</a:rPr>
              <a:t> cel</a:t>
            </a:r>
            <a:endParaRPr kumimoji="0" lang="nl-NL" altLang="nl-NL" sz="1600" b="0" i="0" u="none" strike="noStrike" kern="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8572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F9082D-7842-4F64-9DB0-795850E6E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404664"/>
            <a:ext cx="6689554" cy="1320800"/>
          </a:xfrm>
        </p:spPr>
        <p:txBody>
          <a:bodyPr/>
          <a:lstStyle/>
          <a:p>
            <a:r>
              <a:rPr lang="nl-NL" dirty="0"/>
              <a:t>Stikstoffixatie door </a:t>
            </a:r>
            <a:r>
              <a:rPr lang="nl-NL" dirty="0" err="1"/>
              <a:t>heterocyst</a:t>
            </a:r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FE5B753E-A827-425E-8AD7-F7B8613FCC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8" y="1190810"/>
            <a:ext cx="7058746" cy="4022002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4A9ECD22-86C4-4424-8587-06239F6FD7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688" y="5301208"/>
            <a:ext cx="4680520" cy="1505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887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A2FAEA-5D38-43EB-BB39-392354F69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609600"/>
            <a:ext cx="6338665" cy="875184"/>
          </a:xfrm>
        </p:spPr>
        <p:txBody>
          <a:bodyPr/>
          <a:lstStyle/>
          <a:p>
            <a:r>
              <a:rPr lang="nl-NL" dirty="0"/>
              <a:t>Anaerobe omstandigheden!?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3AF6EB7-EA3F-4A6D-864C-1A0644EC67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442" y="1988840"/>
            <a:ext cx="8453116" cy="3744416"/>
          </a:xfrm>
          <a:prstGeom prst="rect">
            <a:avLst/>
          </a:prstGeom>
        </p:spPr>
      </p:pic>
      <p:sp>
        <p:nvSpPr>
          <p:cNvPr id="5" name="Text Box 17">
            <a:extLst>
              <a:ext uri="{FF2B5EF4-FFF2-40B4-BE49-F238E27FC236}">
                <a16:creationId xmlns:a16="http://schemas.microsoft.com/office/drawing/2014/main" id="{30315F1B-A6C7-44E4-9EEB-AE7A775191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524" y="1484784"/>
            <a:ext cx="7056784" cy="338554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1600" b="0" i="0" u="none" strike="noStrike" kern="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Twee extra lagen om de </a:t>
            </a:r>
            <a:r>
              <a:rPr kumimoji="0" lang="nl-NL" altLang="nl-NL" sz="1600" b="0" i="0" u="none" strike="noStrike" kern="0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heterocyst</a:t>
            </a:r>
            <a:r>
              <a:rPr kumimoji="0" lang="nl-NL" altLang="nl-NL" sz="1600" b="0" i="0" u="none" strike="noStrike" kern="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 om O2 (en ook N2) buiten te houden</a:t>
            </a:r>
            <a:endParaRPr kumimoji="0" lang="nl-NL" altLang="nl-NL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6" name="Text Box 17">
            <a:extLst>
              <a:ext uri="{FF2B5EF4-FFF2-40B4-BE49-F238E27FC236}">
                <a16:creationId xmlns:a16="http://schemas.microsoft.com/office/drawing/2014/main" id="{0D7D310F-4148-4058-8397-D63B18B895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5616" y="5936516"/>
            <a:ext cx="1602405" cy="601592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altLang="nl-NL" sz="1600" kern="0" noProof="0" dirty="0">
                <a:solidFill>
                  <a:srgbClr val="FFFFFF"/>
                </a:solidFill>
              </a:rPr>
              <a:t>Fotosysteem II uitgeschakeld</a:t>
            </a:r>
            <a:endParaRPr kumimoji="0" lang="nl-NL" altLang="nl-NL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7" name="Text Box 17">
            <a:extLst>
              <a:ext uri="{FF2B5EF4-FFF2-40B4-BE49-F238E27FC236}">
                <a16:creationId xmlns:a16="http://schemas.microsoft.com/office/drawing/2014/main" id="{F5AD225D-C4A9-4F33-8BD6-D4D7CF3D5C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896" y="5937735"/>
            <a:ext cx="4178425" cy="348290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altLang="nl-NL" sz="1600" kern="0" noProof="0" dirty="0">
                <a:solidFill>
                  <a:srgbClr val="FFFFFF"/>
                </a:solidFill>
              </a:rPr>
              <a:t>Aanvoer van sucrose om O2 weg te vangen</a:t>
            </a:r>
            <a:endParaRPr kumimoji="0" lang="nl-NL" altLang="nl-NL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482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230CF549-2474-4E00-B55B-E335565DE3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0"/>
            <a:ext cx="5377138" cy="6504996"/>
          </a:xfrm>
          <a:prstGeom prst="rect">
            <a:avLst/>
          </a:prstGeom>
        </p:spPr>
      </p:pic>
      <p:sp>
        <p:nvSpPr>
          <p:cNvPr id="6" name="Text Box 17">
            <a:extLst>
              <a:ext uri="{FF2B5EF4-FFF2-40B4-BE49-F238E27FC236}">
                <a16:creationId xmlns:a16="http://schemas.microsoft.com/office/drawing/2014/main" id="{4BA170ED-3D38-4017-B581-C7C5698072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624" y="6093296"/>
            <a:ext cx="5377138" cy="523220"/>
          </a:xfrm>
          <a:prstGeom prst="rect">
            <a:avLst/>
          </a:prstGeom>
          <a:solidFill>
            <a:schemeClr val="tx1"/>
          </a:solidFill>
          <a:ln w="9525">
            <a:solidFill>
              <a:srgbClr val="FF9900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800" b="1" dirty="0">
                <a:solidFill>
                  <a:srgbClr val="00B0F0"/>
                </a:solidFill>
              </a:rPr>
              <a:t>Momenten van </a:t>
            </a:r>
            <a:r>
              <a:rPr lang="nl-NL" altLang="nl-NL" sz="2800" b="1" dirty="0" err="1">
                <a:solidFill>
                  <a:srgbClr val="00B0F0"/>
                </a:solidFill>
              </a:rPr>
              <a:t>endosymbiose</a:t>
            </a:r>
            <a:endParaRPr lang="nl-NL" altLang="nl-NL" sz="28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632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5ACF219C-1220-4EA4-AA33-5AB17DF7C42C}"/>
              </a:ext>
            </a:extLst>
          </p:cNvPr>
          <p:cNvSpPr/>
          <p:nvPr/>
        </p:nvSpPr>
        <p:spPr>
          <a:xfrm>
            <a:off x="755576" y="4221088"/>
            <a:ext cx="6552728" cy="244827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D3CC98D-C7A5-431A-8E51-37F2446E1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1" y="116632"/>
            <a:ext cx="7346777" cy="1320800"/>
          </a:xfrm>
        </p:spPr>
        <p:txBody>
          <a:bodyPr/>
          <a:lstStyle/>
          <a:p>
            <a:r>
              <a:rPr lang="nl-NL" dirty="0"/>
              <a:t>Verschillen en overeenkomsten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EBF95EF-4CD2-4C7F-817C-13DB13B9A7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152" y="4188073"/>
            <a:ext cx="6572058" cy="2481287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E0197974-138E-42F7-AD90-579B58905C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672" y="961241"/>
            <a:ext cx="5014108" cy="321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2207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7F6D99-A948-4409-86ED-FC0B1EE2B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659160"/>
          </a:xfrm>
        </p:spPr>
        <p:txBody>
          <a:bodyPr/>
          <a:lstStyle/>
          <a:p>
            <a:r>
              <a:rPr lang="nl-NL" dirty="0"/>
              <a:t>Inhoud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D0592B4-FB06-4DA3-8297-24DA383ADD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340768"/>
            <a:ext cx="6347714" cy="4700595"/>
          </a:xfrm>
        </p:spPr>
        <p:txBody>
          <a:bodyPr/>
          <a:lstStyle/>
          <a:p>
            <a:r>
              <a:rPr lang="nl-NL" dirty="0"/>
              <a:t>Prikkelende vragen!</a:t>
            </a:r>
          </a:p>
          <a:p>
            <a:r>
              <a:rPr lang="nl-NL" dirty="0"/>
              <a:t>Werkwijze</a:t>
            </a:r>
          </a:p>
          <a:p>
            <a:r>
              <a:rPr lang="nl-NL" dirty="0"/>
              <a:t>Kringlopen</a:t>
            </a:r>
          </a:p>
          <a:p>
            <a:r>
              <a:rPr lang="nl-NL" dirty="0"/>
              <a:t>Examenprogramma domeinen A, B en D</a:t>
            </a:r>
          </a:p>
          <a:p>
            <a:r>
              <a:rPr lang="nl-NL" dirty="0"/>
              <a:t>Concepten</a:t>
            </a:r>
          </a:p>
          <a:p>
            <a:r>
              <a:rPr lang="nl-NL" dirty="0"/>
              <a:t>Tot </a:t>
            </a:r>
            <a:r>
              <a:rPr lang="nl-NL" dirty="0" err="1"/>
              <a:t>standkoming</a:t>
            </a:r>
            <a:endParaRPr lang="nl-NL" dirty="0"/>
          </a:p>
          <a:p>
            <a:r>
              <a:rPr lang="nl-NL" dirty="0"/>
              <a:t>Opbouw</a:t>
            </a:r>
          </a:p>
          <a:p>
            <a:r>
              <a:rPr lang="nl-NL" dirty="0"/>
              <a:t>Waar ligt de focus op?</a:t>
            </a:r>
          </a:p>
          <a:p>
            <a:r>
              <a:rPr lang="nl-NL" dirty="0"/>
              <a:t>N-kringloop</a:t>
            </a:r>
          </a:p>
          <a:p>
            <a:r>
              <a:rPr lang="nl-NL" dirty="0"/>
              <a:t>Appetizer</a:t>
            </a:r>
          </a:p>
          <a:p>
            <a:r>
              <a:rPr lang="nl-NL" dirty="0"/>
              <a:t>Onkruid als reddende engel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328664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B082C6E1-C661-454C-8277-B3C3E97E33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5000"/>
                    </a14:imgEffect>
                    <a14:imgEffect>
                      <a14:brightnessContrast bright="2000" contrast="16000"/>
                    </a14:imgEffect>
                  </a14:imgLayer>
                </a14:imgProps>
              </a:ext>
            </a:extLst>
          </a:blip>
          <a:srcRect l="8027" t="22770" r="19220" b="23411"/>
          <a:stretch/>
        </p:blipFill>
        <p:spPr>
          <a:xfrm>
            <a:off x="433545" y="2348880"/>
            <a:ext cx="4116783" cy="4116784"/>
          </a:xfrm>
          <a:prstGeom prst="ellipse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BE20E736-F35B-4398-AC0B-3DC288B1C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392336"/>
            <a:ext cx="9073008" cy="1320800"/>
          </a:xfrm>
        </p:spPr>
        <p:txBody>
          <a:bodyPr>
            <a:normAutofit/>
          </a:bodyPr>
          <a:lstStyle/>
          <a:p>
            <a:r>
              <a:rPr lang="nl-NL" sz="3100" dirty="0" err="1"/>
              <a:t>Worken</a:t>
            </a:r>
            <a:r>
              <a:rPr lang="nl-NL" sz="3100" dirty="0"/>
              <a:t> dl 2		</a:t>
            </a:r>
            <a:r>
              <a:rPr lang="nl-NL" sz="3100" dirty="0" err="1"/>
              <a:t>Endosymbiose</a:t>
            </a:r>
            <a:br>
              <a:rPr lang="nl-NL" sz="2400" dirty="0"/>
            </a:br>
            <a:br>
              <a:rPr lang="nl-NL" sz="2400" dirty="0"/>
            </a:br>
            <a:r>
              <a:rPr lang="nl-NL" sz="2400" dirty="0" err="1"/>
              <a:t>Azolla</a:t>
            </a:r>
            <a:r>
              <a:rPr lang="nl-NL" sz="2400" dirty="0"/>
              <a:t> </a:t>
            </a:r>
            <a:r>
              <a:rPr lang="nl-NL" sz="2400" dirty="0" err="1"/>
              <a:t>filliculoides</a:t>
            </a:r>
            <a:r>
              <a:rPr lang="nl-NL" sz="2400" dirty="0"/>
              <a:t> + </a:t>
            </a:r>
            <a:r>
              <a:rPr lang="nl-NL" sz="2400" dirty="0" err="1"/>
              <a:t>Anabaena</a:t>
            </a:r>
            <a:r>
              <a:rPr lang="nl-NL" sz="2400" dirty="0"/>
              <a:t> </a:t>
            </a:r>
            <a:r>
              <a:rPr lang="nl-NL" sz="2400" dirty="0" err="1"/>
              <a:t>azolla</a:t>
            </a:r>
            <a:r>
              <a:rPr lang="nl-NL" sz="2400" dirty="0"/>
              <a:t> + </a:t>
            </a:r>
            <a:r>
              <a:rPr lang="nl-NL" sz="2400" dirty="0" err="1"/>
              <a:t>Egeria</a:t>
            </a:r>
            <a:r>
              <a:rPr lang="nl-NL" sz="2400" dirty="0"/>
              <a:t> </a:t>
            </a:r>
            <a:r>
              <a:rPr lang="nl-NL" sz="2400" dirty="0" err="1"/>
              <a:t>densa</a:t>
            </a:r>
            <a:endParaRPr lang="nl-NL" sz="2400" dirty="0"/>
          </a:p>
        </p:txBody>
      </p:sp>
      <p:sp>
        <p:nvSpPr>
          <p:cNvPr id="6" name="Text Box 17">
            <a:extLst>
              <a:ext uri="{FF2B5EF4-FFF2-40B4-BE49-F238E27FC236}">
                <a16:creationId xmlns:a16="http://schemas.microsoft.com/office/drawing/2014/main" id="{77E40947-321C-4895-B37D-F9BC900C2A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1960" y="2132856"/>
            <a:ext cx="4652219" cy="707886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1600" b="0" i="0" u="none" strike="noStrike" kern="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Opdracht 8 gezamenlijk maken, t/m 3i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1600" b="0" i="0" u="none" strike="noStrike" kern="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(blz. 25 en 26 </a:t>
            </a:r>
            <a:r>
              <a:rPr lang="nl-NL" altLang="nl-NL" sz="1600" kern="0" dirty="0">
                <a:solidFill>
                  <a:srgbClr val="FFFFFF"/>
                </a:solidFill>
              </a:rPr>
              <a:t>evt. ook </a:t>
            </a:r>
            <a:r>
              <a:rPr lang="nl-NL" altLang="nl-NL" sz="1600" kern="0" dirty="0" err="1">
                <a:solidFill>
                  <a:srgbClr val="FFFFFF"/>
                </a:solidFill>
              </a:rPr>
              <a:t>blz</a:t>
            </a:r>
            <a:r>
              <a:rPr lang="nl-NL" altLang="nl-NL" sz="1600" kern="0" dirty="0">
                <a:solidFill>
                  <a:srgbClr val="FFFFFF"/>
                </a:solidFill>
              </a:rPr>
              <a:t> 27 voor de liefhebbers)</a:t>
            </a:r>
            <a:r>
              <a:rPr kumimoji="0" lang="nl-NL" altLang="nl-NL" sz="1600" b="0" i="0" u="none" strike="noStrike" kern="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endParaRPr kumimoji="0" lang="nl-NL" altLang="nl-NL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2252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Afbeelding 133">
            <a:extLst>
              <a:ext uri="{FF2B5EF4-FFF2-40B4-BE49-F238E27FC236}">
                <a16:creationId xmlns:a16="http://schemas.microsoft.com/office/drawing/2014/main" id="{A83A99C8-6C36-4070-9C8E-E3DCD1F1E9E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196" y="4485599"/>
            <a:ext cx="2116455" cy="2600325"/>
          </a:xfrm>
          <a:prstGeom prst="rect">
            <a:avLst/>
          </a:prstGeom>
          <a:noFill/>
        </p:spPr>
      </p:pic>
      <p:sp>
        <p:nvSpPr>
          <p:cNvPr id="4" name="Rectangle 14">
            <a:extLst>
              <a:ext uri="{FF2B5EF4-FFF2-40B4-BE49-F238E27FC236}">
                <a16:creationId xmlns:a16="http://schemas.microsoft.com/office/drawing/2014/main" id="{83D32BB9-C0CD-40FE-8685-B99D04BD449B}"/>
              </a:ext>
            </a:extLst>
          </p:cNvPr>
          <p:cNvSpPr>
            <a:spLocks noChangeArrowheads="1"/>
          </p:cNvSpPr>
          <p:nvPr/>
        </p:nvSpPr>
        <p:spPr bwMode="auto">
          <a:xfrm rot="803400">
            <a:off x="1824303" y="2135848"/>
            <a:ext cx="2762250" cy="400050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228600" algn="l"/>
                <a:tab pos="457200" algn="l"/>
                <a:tab pos="6858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228600" algn="l"/>
                <a:tab pos="457200" algn="l"/>
                <a:tab pos="6858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28600" algn="l"/>
                <a:tab pos="457200" algn="l"/>
                <a:tab pos="6858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28600" algn="l"/>
                <a:tab pos="457200" algn="l"/>
                <a:tab pos="685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28600" algn="l"/>
                <a:tab pos="457200" algn="l"/>
                <a:tab pos="685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  <a:tab pos="457200" algn="l"/>
                <a:tab pos="685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  <a:tab pos="457200" algn="l"/>
                <a:tab pos="685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  <a:tab pos="457200" algn="l"/>
                <a:tab pos="685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  <a:tab pos="457200" algn="l"/>
                <a:tab pos="685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  <a:tab pos="457200" algn="l"/>
                <a:tab pos="685800" algn="l"/>
              </a:tabLst>
              <a:defRPr/>
            </a:pPr>
            <a:r>
              <a:rPr kumimoji="0" lang="nl-NL" altLang="nl-NL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ontwerpvaardigheden            </a:t>
            </a:r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6C6D987B-1F8F-4021-9A34-A9A23A9870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5921" y="3189565"/>
            <a:ext cx="1944688" cy="646331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228600" algn="l"/>
                <a:tab pos="457200" algn="l"/>
                <a:tab pos="6858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228600" algn="l"/>
                <a:tab pos="457200" algn="l"/>
                <a:tab pos="6858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28600" algn="l"/>
                <a:tab pos="457200" algn="l"/>
                <a:tab pos="6858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28600" algn="l"/>
                <a:tab pos="457200" algn="l"/>
                <a:tab pos="685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28600" algn="l"/>
                <a:tab pos="457200" algn="l"/>
                <a:tab pos="685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  <a:tab pos="457200" algn="l"/>
                <a:tab pos="685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  <a:tab pos="457200" algn="l"/>
                <a:tab pos="685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  <a:tab pos="457200" algn="l"/>
                <a:tab pos="685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  <a:tab pos="457200" algn="l"/>
                <a:tab pos="685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  <a:tab pos="457200" algn="l"/>
                <a:tab pos="685800" algn="l"/>
              </a:tabLst>
              <a:defRPr/>
            </a:pPr>
            <a:r>
              <a:rPr kumimoji="0" lang="nl-NL" altLang="nl-NL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schema’s lezen en maken</a:t>
            </a:r>
          </a:p>
        </p:txBody>
      </p:sp>
      <p:grpSp>
        <p:nvGrpSpPr>
          <p:cNvPr id="9" name="Groep 8">
            <a:extLst>
              <a:ext uri="{FF2B5EF4-FFF2-40B4-BE49-F238E27FC236}">
                <a16:creationId xmlns:a16="http://schemas.microsoft.com/office/drawing/2014/main" id="{E9AB3BE1-8FFE-48DD-8811-50CBAF2C7CED}"/>
              </a:ext>
            </a:extLst>
          </p:cNvPr>
          <p:cNvGrpSpPr>
            <a:grpSpLocks/>
          </p:cNvGrpSpPr>
          <p:nvPr/>
        </p:nvGrpSpPr>
        <p:grpSpPr bwMode="auto">
          <a:xfrm>
            <a:off x="5561013" y="981075"/>
            <a:ext cx="3613150" cy="2147888"/>
            <a:chOff x="5067300" y="1427163"/>
            <a:chExt cx="3613150" cy="2147887"/>
          </a:xfrm>
        </p:grpSpPr>
        <p:grpSp>
          <p:nvGrpSpPr>
            <p:cNvPr id="10" name="Group 400">
              <a:extLst>
                <a:ext uri="{FF2B5EF4-FFF2-40B4-BE49-F238E27FC236}">
                  <a16:creationId xmlns:a16="http://schemas.microsoft.com/office/drawing/2014/main" id="{4D465FBB-9935-4F05-983E-B88363EFA42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67300" y="1643063"/>
              <a:ext cx="1371600" cy="685800"/>
              <a:chOff x="9337" y="7357"/>
              <a:chExt cx="2340" cy="1260"/>
            </a:xfrm>
          </p:grpSpPr>
          <p:grpSp>
            <p:nvGrpSpPr>
              <p:cNvPr id="110" name="Group 401">
                <a:extLst>
                  <a:ext uri="{FF2B5EF4-FFF2-40B4-BE49-F238E27FC236}">
                    <a16:creationId xmlns:a16="http://schemas.microsoft.com/office/drawing/2014/main" id="{8485A2AA-2196-4E3F-A831-EC8049F310F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97" y="7357"/>
                <a:ext cx="900" cy="540"/>
                <a:chOff x="8617" y="7717"/>
                <a:chExt cx="900" cy="540"/>
              </a:xfrm>
            </p:grpSpPr>
            <p:sp>
              <p:nvSpPr>
                <p:cNvPr id="112" name="Oval 402">
                  <a:extLst>
                    <a:ext uri="{FF2B5EF4-FFF2-40B4-BE49-F238E27FC236}">
                      <a16:creationId xmlns:a16="http://schemas.microsoft.com/office/drawing/2014/main" id="{47F4446B-11AF-4E13-9B6F-65548A87F2C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17" y="7717"/>
                  <a:ext cx="540" cy="54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CCFF"/>
                    </a:gs>
                    <a:gs pos="100000">
                      <a:srgbClr val="0000FF"/>
                    </a:gs>
                  </a:gsLst>
                  <a:path path="rect">
                    <a:fillToRect t="100000" r="10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alt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3" name="Oval 403">
                  <a:extLst>
                    <a:ext uri="{FF2B5EF4-FFF2-40B4-BE49-F238E27FC236}">
                      <a16:creationId xmlns:a16="http://schemas.microsoft.com/office/drawing/2014/main" id="{5DE3B108-FD94-4F11-AC91-D73F2DFAD7D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77" y="7717"/>
                  <a:ext cx="540" cy="54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CCFF"/>
                    </a:gs>
                    <a:gs pos="100000">
                      <a:srgbClr val="0000FF"/>
                    </a:gs>
                  </a:gsLst>
                  <a:path path="rect">
                    <a:fillToRect t="100000" r="10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alt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111" name="Text Box 404">
                <a:extLst>
                  <a:ext uri="{FF2B5EF4-FFF2-40B4-BE49-F238E27FC236}">
                    <a16:creationId xmlns:a16="http://schemas.microsoft.com/office/drawing/2014/main" id="{3B8FB593-4072-443F-BB0E-A6B21B33B86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337" y="7897"/>
                <a:ext cx="2340" cy="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0" fontAlgn="base" latinLnBrk="0" hangingPunct="0">
                  <a:lnSpc>
                    <a:spcPct val="115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alt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stikstofgas (N</a:t>
                </a:r>
                <a:r>
                  <a:rPr kumimoji="0" lang="nl-NL" altLang="nl-NL" sz="1100" b="0" i="0" u="none" strike="noStrike" kern="0" cap="none" spc="0" normalizeH="0" baseline="-2500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r>
                  <a:rPr kumimoji="0" lang="nl-NL" alt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  <a:endParaRPr kumimoji="0" lang="nl-NL" alt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1" name="Group 427">
              <a:extLst>
                <a:ext uri="{FF2B5EF4-FFF2-40B4-BE49-F238E27FC236}">
                  <a16:creationId xmlns:a16="http://schemas.microsoft.com/office/drawing/2014/main" id="{1ECD1D90-5F6A-49C1-81D9-11E8A4CA473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43600" y="2270125"/>
              <a:ext cx="1370013" cy="1304925"/>
              <a:chOff x="8260" y="3757"/>
              <a:chExt cx="2157" cy="2056"/>
            </a:xfrm>
          </p:grpSpPr>
          <p:grpSp>
            <p:nvGrpSpPr>
              <p:cNvPr id="97" name="Group 428">
                <a:extLst>
                  <a:ext uri="{FF2B5EF4-FFF2-40B4-BE49-F238E27FC236}">
                    <a16:creationId xmlns:a16="http://schemas.microsoft.com/office/drawing/2014/main" id="{59F0895D-ADF7-45FC-8BAE-60696B7DEC9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260" y="3757"/>
                <a:ext cx="1507" cy="2056"/>
                <a:chOff x="3937" y="10522"/>
                <a:chExt cx="1957" cy="2596"/>
              </a:xfrm>
            </p:grpSpPr>
            <p:sp>
              <p:nvSpPr>
                <p:cNvPr id="99" name="Oval 429">
                  <a:extLst>
                    <a:ext uri="{FF2B5EF4-FFF2-40B4-BE49-F238E27FC236}">
                      <a16:creationId xmlns:a16="http://schemas.microsoft.com/office/drawing/2014/main" id="{8FF061D3-C7F8-4D1E-9A0A-B38E00F4831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702" y="10522"/>
                  <a:ext cx="360" cy="36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969696"/>
                    </a:gs>
                  </a:gsLst>
                  <a:path path="rect">
                    <a:fillToRect t="100000" r="10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alt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0" name="Oval 430">
                  <a:extLst>
                    <a:ext uri="{FF2B5EF4-FFF2-40B4-BE49-F238E27FC236}">
                      <a16:creationId xmlns:a16="http://schemas.microsoft.com/office/drawing/2014/main" id="{85F716C4-277D-410E-A977-FF4775D6755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45" y="10822"/>
                  <a:ext cx="652" cy="623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CC00"/>
                    </a:gs>
                    <a:gs pos="100000">
                      <a:srgbClr val="FF0000"/>
                    </a:gs>
                  </a:gsLst>
                  <a:path path="rect">
                    <a:fillToRect t="100000" r="10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alt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1" name="Oval 431">
                  <a:extLst>
                    <a:ext uri="{FF2B5EF4-FFF2-40B4-BE49-F238E27FC236}">
                      <a16:creationId xmlns:a16="http://schemas.microsoft.com/office/drawing/2014/main" id="{56CBA248-DC89-4698-B69A-2422D401F68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57" y="11317"/>
                  <a:ext cx="720" cy="72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969696"/>
                    </a:gs>
                    <a:gs pos="100000">
                      <a:srgbClr val="000000"/>
                    </a:gs>
                  </a:gsLst>
                  <a:path path="rect">
                    <a:fillToRect t="100000" r="10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alt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  <p:grpSp>
              <p:nvGrpSpPr>
                <p:cNvPr id="102" name="Group 432">
                  <a:extLst>
                    <a:ext uri="{FF2B5EF4-FFF2-40B4-BE49-F238E27FC236}">
                      <a16:creationId xmlns:a16="http://schemas.microsoft.com/office/drawing/2014/main" id="{DEE63142-9864-49E4-9577-4124FAE4CE1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-2534036">
                  <a:off x="3937" y="12353"/>
                  <a:ext cx="780" cy="765"/>
                  <a:chOff x="3697" y="12217"/>
                  <a:chExt cx="780" cy="765"/>
                </a:xfrm>
              </p:grpSpPr>
              <p:sp>
                <p:nvSpPr>
                  <p:cNvPr id="107" name="Oval 433">
                    <a:extLst>
                      <a:ext uri="{FF2B5EF4-FFF2-40B4-BE49-F238E27FC236}">
                        <a16:creationId xmlns:a16="http://schemas.microsoft.com/office/drawing/2014/main" id="{76B04FF3-415C-409F-AD1D-A3B436D6EB7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057" y="12622"/>
                    <a:ext cx="360" cy="36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969696"/>
                      </a:gs>
                    </a:gsLst>
                    <a:path path="rect">
                      <a:fillToRect t="100000" r="10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altLang="nl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08" name="Oval 434">
                    <a:extLst>
                      <a:ext uri="{FF2B5EF4-FFF2-40B4-BE49-F238E27FC236}">
                        <a16:creationId xmlns:a16="http://schemas.microsoft.com/office/drawing/2014/main" id="{3059F509-531B-4FBC-A1CD-90011CE292A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937" y="12217"/>
                    <a:ext cx="540" cy="54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00CCFF"/>
                      </a:gs>
                      <a:gs pos="100000">
                        <a:srgbClr val="0000FF"/>
                      </a:gs>
                    </a:gsLst>
                    <a:path path="rect">
                      <a:fillToRect t="100000" r="10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altLang="nl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09" name="Oval 435">
                    <a:extLst>
                      <a:ext uri="{FF2B5EF4-FFF2-40B4-BE49-F238E27FC236}">
                        <a16:creationId xmlns:a16="http://schemas.microsoft.com/office/drawing/2014/main" id="{27F0A519-34AF-444E-BB08-983B60D3FAF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697" y="12217"/>
                    <a:ext cx="360" cy="36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969696"/>
                      </a:gs>
                    </a:gsLst>
                    <a:path path="rect">
                      <a:fillToRect t="100000" r="10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altLang="nl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103" name="Oval 436">
                  <a:extLst>
                    <a:ext uri="{FF2B5EF4-FFF2-40B4-BE49-F238E27FC236}">
                      <a16:creationId xmlns:a16="http://schemas.microsoft.com/office/drawing/2014/main" id="{5C7C5F1F-615D-42DA-B4B4-6329430CBEB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37" y="11677"/>
                  <a:ext cx="360" cy="36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969696"/>
                    </a:gs>
                  </a:gsLst>
                  <a:path path="rect">
                    <a:fillToRect t="100000" r="10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alt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4" name="Oval 437">
                  <a:extLst>
                    <a:ext uri="{FF2B5EF4-FFF2-40B4-BE49-F238E27FC236}">
                      <a16:creationId xmlns:a16="http://schemas.microsoft.com/office/drawing/2014/main" id="{5036F410-4320-4BE9-A2AD-A4F7213CC76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17" y="11677"/>
                  <a:ext cx="720" cy="72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969696"/>
                    </a:gs>
                    <a:gs pos="100000">
                      <a:srgbClr val="000000"/>
                    </a:gs>
                  </a:gsLst>
                  <a:path path="rect">
                    <a:fillToRect t="100000" r="10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alt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5" name="Oval 438">
                  <a:extLst>
                    <a:ext uri="{FF2B5EF4-FFF2-40B4-BE49-F238E27FC236}">
                      <a16:creationId xmlns:a16="http://schemas.microsoft.com/office/drawing/2014/main" id="{495906FB-07F9-4C41-A04C-BFD9196A37E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42" y="11242"/>
                  <a:ext cx="652" cy="623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CC00"/>
                    </a:gs>
                    <a:gs pos="100000">
                      <a:srgbClr val="FF0000"/>
                    </a:gs>
                  </a:gsLst>
                  <a:path path="rect">
                    <a:fillToRect t="100000" r="10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alt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6" name="Oval 439">
                  <a:extLst>
                    <a:ext uri="{FF2B5EF4-FFF2-40B4-BE49-F238E27FC236}">
                      <a16:creationId xmlns:a16="http://schemas.microsoft.com/office/drawing/2014/main" id="{FEC72D41-3B50-4AFB-93ED-C2AD317D8DA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97" y="11857"/>
                  <a:ext cx="360" cy="36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969696"/>
                    </a:gs>
                  </a:gsLst>
                  <a:path path="rect">
                    <a:fillToRect t="100000" r="10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alt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98" name="Text Box 440">
                <a:extLst>
                  <a:ext uri="{FF2B5EF4-FFF2-40B4-BE49-F238E27FC236}">
                    <a16:creationId xmlns:a16="http://schemas.microsoft.com/office/drawing/2014/main" id="{21533E1B-4395-4298-886F-A6566E3BCF0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811" y="5040"/>
                <a:ext cx="1606" cy="4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0" fontAlgn="base" latinLnBrk="0" hangingPunct="0">
                  <a:lnSpc>
                    <a:spcPct val="115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alt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aminozuur</a:t>
                </a:r>
                <a:endParaRPr kumimoji="0" lang="nl-NL" alt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2" name="Group 445">
              <a:extLst>
                <a:ext uri="{FF2B5EF4-FFF2-40B4-BE49-F238E27FC236}">
                  <a16:creationId xmlns:a16="http://schemas.microsoft.com/office/drawing/2014/main" id="{58C0AB68-65F1-4C10-95F0-8AAD6ACFA71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08850" y="1427163"/>
              <a:ext cx="1371600" cy="1590675"/>
              <a:chOff x="2316" y="3937"/>
              <a:chExt cx="2161" cy="2506"/>
            </a:xfrm>
          </p:grpSpPr>
          <p:grpSp>
            <p:nvGrpSpPr>
              <p:cNvPr id="17" name="Group 446">
                <a:extLst>
                  <a:ext uri="{FF2B5EF4-FFF2-40B4-BE49-F238E27FC236}">
                    <a16:creationId xmlns:a16="http://schemas.microsoft.com/office/drawing/2014/main" id="{4250DF13-10B6-4A27-9A22-B15C2F10503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316" y="4295"/>
                <a:ext cx="1800" cy="2148"/>
                <a:chOff x="1236" y="8914"/>
                <a:chExt cx="5662" cy="6711"/>
              </a:xfrm>
            </p:grpSpPr>
            <p:grpSp>
              <p:nvGrpSpPr>
                <p:cNvPr id="19" name="Group 447">
                  <a:extLst>
                    <a:ext uri="{FF2B5EF4-FFF2-40B4-BE49-F238E27FC236}">
                      <a16:creationId xmlns:a16="http://schemas.microsoft.com/office/drawing/2014/main" id="{40C322C0-FCD2-43CD-B082-32457B8C1B5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9746671">
                  <a:off x="5197" y="9697"/>
                  <a:ext cx="1693" cy="1428"/>
                  <a:chOff x="2424" y="13197"/>
                  <a:chExt cx="1693" cy="1428"/>
                </a:xfrm>
              </p:grpSpPr>
              <p:sp>
                <p:nvSpPr>
                  <p:cNvPr id="90" name="Oval 448">
                    <a:extLst>
                      <a:ext uri="{FF2B5EF4-FFF2-40B4-BE49-F238E27FC236}">
                        <a16:creationId xmlns:a16="http://schemas.microsoft.com/office/drawing/2014/main" id="{D3FD9220-AB31-4490-BAD7-E030FDD8488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093" y="13262"/>
                    <a:ext cx="596" cy="62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969696"/>
                      </a:gs>
                      <a:gs pos="100000">
                        <a:srgbClr val="000000"/>
                      </a:gs>
                    </a:gsLst>
                    <a:path path="rect">
                      <a:fillToRect t="100000" r="10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altLang="nl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91" name="Oval 449">
                    <a:extLst>
                      <a:ext uri="{FF2B5EF4-FFF2-40B4-BE49-F238E27FC236}">
                        <a16:creationId xmlns:a16="http://schemas.microsoft.com/office/drawing/2014/main" id="{BACEAED0-194C-41D3-9FAB-7E8225D96A2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-2534036">
                    <a:off x="2604" y="14110"/>
                    <a:ext cx="447" cy="46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00CCFF"/>
                      </a:gs>
                      <a:gs pos="100000">
                        <a:srgbClr val="0000FF"/>
                      </a:gs>
                    </a:gsLst>
                    <a:path path="rect">
                      <a:fillToRect t="100000" r="10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altLang="nl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92" name="Oval 450">
                    <a:extLst>
                      <a:ext uri="{FF2B5EF4-FFF2-40B4-BE49-F238E27FC236}">
                        <a16:creationId xmlns:a16="http://schemas.microsoft.com/office/drawing/2014/main" id="{37AE1FCA-8DFB-46D1-8AAC-9CA369C1ADB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-2534036">
                    <a:off x="2424" y="14315"/>
                    <a:ext cx="298" cy="31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969696"/>
                      </a:gs>
                    </a:gsLst>
                    <a:path path="rect">
                      <a:fillToRect t="100000" r="10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altLang="nl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93" name="Oval 451">
                    <a:extLst>
                      <a:ext uri="{FF2B5EF4-FFF2-40B4-BE49-F238E27FC236}">
                        <a16:creationId xmlns:a16="http://schemas.microsoft.com/office/drawing/2014/main" id="{55C4483B-64C5-40A2-B498-C8758A38F71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497" y="13572"/>
                    <a:ext cx="298" cy="31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969696"/>
                      </a:gs>
                    </a:gsLst>
                    <a:path path="rect">
                      <a:fillToRect t="100000" r="10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altLang="nl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94" name="Oval 452">
                    <a:extLst>
                      <a:ext uri="{FF2B5EF4-FFF2-40B4-BE49-F238E27FC236}">
                        <a16:creationId xmlns:a16="http://schemas.microsoft.com/office/drawing/2014/main" id="{C272492E-4319-432F-83F2-A741B10BA93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646" y="13572"/>
                    <a:ext cx="596" cy="62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969696"/>
                      </a:gs>
                      <a:gs pos="100000">
                        <a:srgbClr val="000000"/>
                      </a:gs>
                    </a:gsLst>
                    <a:path path="rect">
                      <a:fillToRect t="100000" r="10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altLang="nl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95" name="Oval 453">
                    <a:extLst>
                      <a:ext uri="{FF2B5EF4-FFF2-40B4-BE49-F238E27FC236}">
                        <a16:creationId xmlns:a16="http://schemas.microsoft.com/office/drawing/2014/main" id="{0768C4B4-0221-4D88-9269-555A2F05233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577" y="13197"/>
                    <a:ext cx="540" cy="537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CC00"/>
                      </a:gs>
                      <a:gs pos="100000">
                        <a:srgbClr val="FF0000"/>
                      </a:gs>
                    </a:gsLst>
                    <a:path path="rect">
                      <a:fillToRect t="100000" r="10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altLang="nl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96" name="Oval 454">
                    <a:extLst>
                      <a:ext uri="{FF2B5EF4-FFF2-40B4-BE49-F238E27FC236}">
                        <a16:creationId xmlns:a16="http://schemas.microsoft.com/office/drawing/2014/main" id="{A0078A69-72D2-4727-A50E-D03C5C503CE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95" y="13727"/>
                    <a:ext cx="298" cy="31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969696"/>
                      </a:gs>
                    </a:gsLst>
                    <a:path path="rect">
                      <a:fillToRect t="100000" r="10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altLang="nl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20" name="Oval 455">
                  <a:extLst>
                    <a:ext uri="{FF2B5EF4-FFF2-40B4-BE49-F238E27FC236}">
                      <a16:creationId xmlns:a16="http://schemas.microsoft.com/office/drawing/2014/main" id="{34AAD3B7-1183-4FBA-A583-149DBCA7F89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06" y="13182"/>
                  <a:ext cx="596" cy="62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969696"/>
                    </a:gs>
                    <a:gs pos="100000">
                      <a:srgbClr val="000000"/>
                    </a:gs>
                  </a:gsLst>
                  <a:path path="rect">
                    <a:fillToRect t="100000" r="10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alt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1" name="Oval 456">
                  <a:extLst>
                    <a:ext uri="{FF2B5EF4-FFF2-40B4-BE49-F238E27FC236}">
                      <a16:creationId xmlns:a16="http://schemas.microsoft.com/office/drawing/2014/main" id="{511B28B1-DF58-47A5-9CC8-64DCB44BDDF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2534036">
                  <a:off x="2317" y="14030"/>
                  <a:ext cx="447" cy="46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CCFF"/>
                    </a:gs>
                    <a:gs pos="100000">
                      <a:srgbClr val="0000FF"/>
                    </a:gs>
                  </a:gsLst>
                  <a:path path="rect">
                    <a:fillToRect t="100000" r="10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alt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2" name="Oval 457">
                  <a:extLst>
                    <a:ext uri="{FF2B5EF4-FFF2-40B4-BE49-F238E27FC236}">
                      <a16:creationId xmlns:a16="http://schemas.microsoft.com/office/drawing/2014/main" id="{6BA481CD-BC2D-4CC3-A806-A7C0D6F4894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2534036">
                  <a:off x="2677" y="14197"/>
                  <a:ext cx="298" cy="31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969696"/>
                    </a:gs>
                  </a:gsLst>
                  <a:path path="rect">
                    <a:fillToRect t="100000" r="10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alt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3" name="Oval 458">
                  <a:extLst>
                    <a:ext uri="{FF2B5EF4-FFF2-40B4-BE49-F238E27FC236}">
                      <a16:creationId xmlns:a16="http://schemas.microsoft.com/office/drawing/2014/main" id="{7BDB982B-7602-4CD8-BF9F-8639188A0C8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10" y="13492"/>
                  <a:ext cx="298" cy="31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969696"/>
                    </a:gs>
                  </a:gsLst>
                  <a:path path="rect">
                    <a:fillToRect t="100000" r="10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alt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4" name="Oval 459">
                  <a:extLst>
                    <a:ext uri="{FF2B5EF4-FFF2-40B4-BE49-F238E27FC236}">
                      <a16:creationId xmlns:a16="http://schemas.microsoft.com/office/drawing/2014/main" id="{A01769E5-46CE-436A-94DF-CA375894AF7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59" y="13492"/>
                  <a:ext cx="596" cy="62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969696"/>
                    </a:gs>
                    <a:gs pos="100000">
                      <a:srgbClr val="000000"/>
                    </a:gs>
                  </a:gsLst>
                  <a:path path="rect">
                    <a:fillToRect t="100000" r="10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alt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5" name="Oval 460">
                  <a:extLst>
                    <a:ext uri="{FF2B5EF4-FFF2-40B4-BE49-F238E27FC236}">
                      <a16:creationId xmlns:a16="http://schemas.microsoft.com/office/drawing/2014/main" id="{A708A6DC-502B-4858-B475-750F75816EA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90" y="13117"/>
                  <a:ext cx="540" cy="53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CC00"/>
                    </a:gs>
                    <a:gs pos="100000">
                      <a:srgbClr val="FF0000"/>
                    </a:gs>
                  </a:gsLst>
                  <a:path path="rect">
                    <a:fillToRect t="100000" r="10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alt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6" name="Oval 461">
                  <a:extLst>
                    <a:ext uri="{FF2B5EF4-FFF2-40B4-BE49-F238E27FC236}">
                      <a16:creationId xmlns:a16="http://schemas.microsoft.com/office/drawing/2014/main" id="{543B298D-FC7A-4002-B2B6-1C41A1C356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08" y="13647"/>
                  <a:ext cx="298" cy="31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969696"/>
                    </a:gs>
                  </a:gsLst>
                  <a:path path="rect">
                    <a:fillToRect t="100000" r="10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alt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  <p:grpSp>
              <p:nvGrpSpPr>
                <p:cNvPr id="27" name="Group 462">
                  <a:extLst>
                    <a:ext uri="{FF2B5EF4-FFF2-40B4-BE49-F238E27FC236}">
                      <a16:creationId xmlns:a16="http://schemas.microsoft.com/office/drawing/2014/main" id="{5EA5CF6B-F66C-4200-909C-D512B3203B4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677" y="11857"/>
                  <a:ext cx="1693" cy="1428"/>
                  <a:chOff x="2424" y="13197"/>
                  <a:chExt cx="1693" cy="1428"/>
                </a:xfrm>
              </p:grpSpPr>
              <p:sp>
                <p:nvSpPr>
                  <p:cNvPr id="83" name="Oval 463">
                    <a:extLst>
                      <a:ext uri="{FF2B5EF4-FFF2-40B4-BE49-F238E27FC236}">
                        <a16:creationId xmlns:a16="http://schemas.microsoft.com/office/drawing/2014/main" id="{4E29491F-DA8F-4247-9FA3-C9BF2CC1B14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093" y="13262"/>
                    <a:ext cx="596" cy="62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969696"/>
                      </a:gs>
                      <a:gs pos="100000">
                        <a:srgbClr val="000000"/>
                      </a:gs>
                    </a:gsLst>
                    <a:path path="rect">
                      <a:fillToRect t="100000" r="10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altLang="nl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84" name="Oval 464">
                    <a:extLst>
                      <a:ext uri="{FF2B5EF4-FFF2-40B4-BE49-F238E27FC236}">
                        <a16:creationId xmlns:a16="http://schemas.microsoft.com/office/drawing/2014/main" id="{DF005C80-E13E-4AB2-89C2-F84AC9D2164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-2534036">
                    <a:off x="2604" y="14110"/>
                    <a:ext cx="447" cy="46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00CCFF"/>
                      </a:gs>
                      <a:gs pos="100000">
                        <a:srgbClr val="0000FF"/>
                      </a:gs>
                    </a:gsLst>
                    <a:path path="rect">
                      <a:fillToRect t="100000" r="10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altLang="nl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85" name="Oval 465">
                    <a:extLst>
                      <a:ext uri="{FF2B5EF4-FFF2-40B4-BE49-F238E27FC236}">
                        <a16:creationId xmlns:a16="http://schemas.microsoft.com/office/drawing/2014/main" id="{FB0B75CF-3536-4195-8CE4-8D481164322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-2534036">
                    <a:off x="2424" y="14315"/>
                    <a:ext cx="298" cy="31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969696"/>
                      </a:gs>
                    </a:gsLst>
                    <a:path path="rect">
                      <a:fillToRect t="100000" r="10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altLang="nl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86" name="Oval 466">
                    <a:extLst>
                      <a:ext uri="{FF2B5EF4-FFF2-40B4-BE49-F238E27FC236}">
                        <a16:creationId xmlns:a16="http://schemas.microsoft.com/office/drawing/2014/main" id="{42EAB764-D7B4-45F8-A837-465E66EEDFE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497" y="13572"/>
                    <a:ext cx="298" cy="31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969696"/>
                      </a:gs>
                    </a:gsLst>
                    <a:path path="rect">
                      <a:fillToRect t="100000" r="10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altLang="nl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87" name="Oval 467">
                    <a:extLst>
                      <a:ext uri="{FF2B5EF4-FFF2-40B4-BE49-F238E27FC236}">
                        <a16:creationId xmlns:a16="http://schemas.microsoft.com/office/drawing/2014/main" id="{4B53E3D6-195F-482F-A476-97809B0CADF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646" y="13572"/>
                    <a:ext cx="596" cy="62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969696"/>
                      </a:gs>
                      <a:gs pos="100000">
                        <a:srgbClr val="000000"/>
                      </a:gs>
                    </a:gsLst>
                    <a:path path="rect">
                      <a:fillToRect t="100000" r="10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altLang="nl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88" name="Oval 468">
                    <a:extLst>
                      <a:ext uri="{FF2B5EF4-FFF2-40B4-BE49-F238E27FC236}">
                        <a16:creationId xmlns:a16="http://schemas.microsoft.com/office/drawing/2014/main" id="{45E6EE5D-99C0-450C-8103-33AABCB1CB3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577" y="13197"/>
                    <a:ext cx="540" cy="537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CC00"/>
                      </a:gs>
                      <a:gs pos="100000">
                        <a:srgbClr val="FF0000"/>
                      </a:gs>
                    </a:gsLst>
                    <a:path path="rect">
                      <a:fillToRect t="100000" r="10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altLang="nl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89" name="Oval 469">
                    <a:extLst>
                      <a:ext uri="{FF2B5EF4-FFF2-40B4-BE49-F238E27FC236}">
                        <a16:creationId xmlns:a16="http://schemas.microsoft.com/office/drawing/2014/main" id="{72CDF123-999C-450A-A732-6EE8AE0057D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95" y="13727"/>
                    <a:ext cx="298" cy="31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969696"/>
                      </a:gs>
                    </a:gsLst>
                    <a:path path="rect">
                      <a:fillToRect t="100000" r="10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altLang="nl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8" name="Group 470">
                  <a:extLst>
                    <a:ext uri="{FF2B5EF4-FFF2-40B4-BE49-F238E27FC236}">
                      <a16:creationId xmlns:a16="http://schemas.microsoft.com/office/drawing/2014/main" id="{027AC6C3-5233-4602-BA47-90DF6CF97D4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217" y="10597"/>
                  <a:ext cx="1693" cy="1428"/>
                  <a:chOff x="2424" y="13197"/>
                  <a:chExt cx="1693" cy="1428"/>
                </a:xfrm>
              </p:grpSpPr>
              <p:sp>
                <p:nvSpPr>
                  <p:cNvPr id="76" name="Oval 471">
                    <a:extLst>
                      <a:ext uri="{FF2B5EF4-FFF2-40B4-BE49-F238E27FC236}">
                        <a16:creationId xmlns:a16="http://schemas.microsoft.com/office/drawing/2014/main" id="{18885E19-D79F-400C-891D-71C522F1C53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093" y="13262"/>
                    <a:ext cx="596" cy="62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969696"/>
                      </a:gs>
                      <a:gs pos="100000">
                        <a:srgbClr val="000000"/>
                      </a:gs>
                    </a:gsLst>
                    <a:path path="rect">
                      <a:fillToRect t="100000" r="10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altLang="nl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77" name="Oval 472">
                    <a:extLst>
                      <a:ext uri="{FF2B5EF4-FFF2-40B4-BE49-F238E27FC236}">
                        <a16:creationId xmlns:a16="http://schemas.microsoft.com/office/drawing/2014/main" id="{FF1223EF-1F34-421B-BC63-CCC8BB68259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-2534036">
                    <a:off x="2604" y="14110"/>
                    <a:ext cx="447" cy="46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00CCFF"/>
                      </a:gs>
                      <a:gs pos="100000">
                        <a:srgbClr val="0000FF"/>
                      </a:gs>
                    </a:gsLst>
                    <a:path path="rect">
                      <a:fillToRect t="100000" r="10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altLang="nl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78" name="Oval 473">
                    <a:extLst>
                      <a:ext uri="{FF2B5EF4-FFF2-40B4-BE49-F238E27FC236}">
                        <a16:creationId xmlns:a16="http://schemas.microsoft.com/office/drawing/2014/main" id="{A01CDA38-1E63-46CF-90E4-23CCD3B1D70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-2534036">
                    <a:off x="2424" y="14315"/>
                    <a:ext cx="298" cy="31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969696"/>
                      </a:gs>
                    </a:gsLst>
                    <a:path path="rect">
                      <a:fillToRect t="100000" r="10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altLang="nl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79" name="Oval 474">
                    <a:extLst>
                      <a:ext uri="{FF2B5EF4-FFF2-40B4-BE49-F238E27FC236}">
                        <a16:creationId xmlns:a16="http://schemas.microsoft.com/office/drawing/2014/main" id="{DB32CF70-BB7B-409C-B298-406D5E5BE26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497" y="13572"/>
                    <a:ext cx="298" cy="31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969696"/>
                      </a:gs>
                    </a:gsLst>
                    <a:path path="rect">
                      <a:fillToRect t="100000" r="10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altLang="nl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80" name="Oval 475">
                    <a:extLst>
                      <a:ext uri="{FF2B5EF4-FFF2-40B4-BE49-F238E27FC236}">
                        <a16:creationId xmlns:a16="http://schemas.microsoft.com/office/drawing/2014/main" id="{E0C3B51A-4917-433E-9F6B-AC2F1FA511A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646" y="13572"/>
                    <a:ext cx="596" cy="62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969696"/>
                      </a:gs>
                      <a:gs pos="100000">
                        <a:srgbClr val="000000"/>
                      </a:gs>
                    </a:gsLst>
                    <a:path path="rect">
                      <a:fillToRect t="100000" r="10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altLang="nl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81" name="Oval 476">
                    <a:extLst>
                      <a:ext uri="{FF2B5EF4-FFF2-40B4-BE49-F238E27FC236}">
                        <a16:creationId xmlns:a16="http://schemas.microsoft.com/office/drawing/2014/main" id="{2E157A9D-1CE1-4753-9E97-EC399B1515A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577" y="13197"/>
                    <a:ext cx="540" cy="537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CC00"/>
                      </a:gs>
                      <a:gs pos="100000">
                        <a:srgbClr val="FF0000"/>
                      </a:gs>
                    </a:gsLst>
                    <a:path path="rect">
                      <a:fillToRect t="100000" r="10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altLang="nl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82" name="Oval 477">
                    <a:extLst>
                      <a:ext uri="{FF2B5EF4-FFF2-40B4-BE49-F238E27FC236}">
                        <a16:creationId xmlns:a16="http://schemas.microsoft.com/office/drawing/2014/main" id="{1ADA5401-F8D3-4A86-A8D6-911BF61100D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95" y="13727"/>
                    <a:ext cx="298" cy="31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969696"/>
                      </a:gs>
                    </a:gsLst>
                    <a:path path="rect">
                      <a:fillToRect t="100000" r="10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altLang="nl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9" name="Group 478">
                  <a:extLst>
                    <a:ext uri="{FF2B5EF4-FFF2-40B4-BE49-F238E27FC236}">
                      <a16:creationId xmlns:a16="http://schemas.microsoft.com/office/drawing/2014/main" id="{7F8891E3-21E7-4318-8387-0DBF6F58723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904733">
                  <a:off x="3936" y="9622"/>
                  <a:ext cx="1693" cy="1428"/>
                  <a:chOff x="2424" y="13197"/>
                  <a:chExt cx="1693" cy="1428"/>
                </a:xfrm>
              </p:grpSpPr>
              <p:sp>
                <p:nvSpPr>
                  <p:cNvPr id="69" name="Oval 479">
                    <a:extLst>
                      <a:ext uri="{FF2B5EF4-FFF2-40B4-BE49-F238E27FC236}">
                        <a16:creationId xmlns:a16="http://schemas.microsoft.com/office/drawing/2014/main" id="{BC2B93D5-7933-43AA-9BA3-400E47B537B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093" y="13262"/>
                    <a:ext cx="596" cy="62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969696"/>
                      </a:gs>
                      <a:gs pos="100000">
                        <a:srgbClr val="000000"/>
                      </a:gs>
                    </a:gsLst>
                    <a:path path="rect">
                      <a:fillToRect t="100000" r="10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altLang="nl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70" name="Oval 480">
                    <a:extLst>
                      <a:ext uri="{FF2B5EF4-FFF2-40B4-BE49-F238E27FC236}">
                        <a16:creationId xmlns:a16="http://schemas.microsoft.com/office/drawing/2014/main" id="{717B9E7E-3D46-4115-8DA6-5D2B8F5DB44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-2534036">
                    <a:off x="2604" y="14110"/>
                    <a:ext cx="447" cy="46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00CCFF"/>
                      </a:gs>
                      <a:gs pos="100000">
                        <a:srgbClr val="0000FF"/>
                      </a:gs>
                    </a:gsLst>
                    <a:path path="rect">
                      <a:fillToRect t="100000" r="10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altLang="nl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71" name="Oval 481">
                    <a:extLst>
                      <a:ext uri="{FF2B5EF4-FFF2-40B4-BE49-F238E27FC236}">
                        <a16:creationId xmlns:a16="http://schemas.microsoft.com/office/drawing/2014/main" id="{014BD5EF-710B-4382-A173-4BC0CC09EB5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-2534036">
                    <a:off x="2424" y="14315"/>
                    <a:ext cx="298" cy="31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969696"/>
                      </a:gs>
                    </a:gsLst>
                    <a:path path="rect">
                      <a:fillToRect t="100000" r="10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altLang="nl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72" name="Oval 482">
                    <a:extLst>
                      <a:ext uri="{FF2B5EF4-FFF2-40B4-BE49-F238E27FC236}">
                        <a16:creationId xmlns:a16="http://schemas.microsoft.com/office/drawing/2014/main" id="{77B261F6-2AFF-481B-A75A-60C4EA17441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497" y="13572"/>
                    <a:ext cx="298" cy="31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969696"/>
                      </a:gs>
                    </a:gsLst>
                    <a:path path="rect">
                      <a:fillToRect t="100000" r="10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altLang="nl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73" name="Oval 483">
                    <a:extLst>
                      <a:ext uri="{FF2B5EF4-FFF2-40B4-BE49-F238E27FC236}">
                        <a16:creationId xmlns:a16="http://schemas.microsoft.com/office/drawing/2014/main" id="{4F0406A0-D5FC-41E1-86CB-D31DCAFFA14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646" y="13572"/>
                    <a:ext cx="596" cy="62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969696"/>
                      </a:gs>
                      <a:gs pos="100000">
                        <a:srgbClr val="000000"/>
                      </a:gs>
                    </a:gsLst>
                    <a:path path="rect">
                      <a:fillToRect t="100000" r="10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altLang="nl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74" name="Oval 484">
                    <a:extLst>
                      <a:ext uri="{FF2B5EF4-FFF2-40B4-BE49-F238E27FC236}">
                        <a16:creationId xmlns:a16="http://schemas.microsoft.com/office/drawing/2014/main" id="{7654B83F-1D80-4E56-A217-6E360A71EC9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577" y="13197"/>
                    <a:ext cx="540" cy="537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CC00"/>
                      </a:gs>
                      <a:gs pos="100000">
                        <a:srgbClr val="FF0000"/>
                      </a:gs>
                    </a:gsLst>
                    <a:path path="rect">
                      <a:fillToRect t="100000" r="10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altLang="nl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75" name="Oval 485">
                    <a:extLst>
                      <a:ext uri="{FF2B5EF4-FFF2-40B4-BE49-F238E27FC236}">
                        <a16:creationId xmlns:a16="http://schemas.microsoft.com/office/drawing/2014/main" id="{0EE82015-6FA1-4325-8DDF-66633EEB053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95" y="13727"/>
                    <a:ext cx="298" cy="31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969696"/>
                      </a:gs>
                    </a:gsLst>
                    <a:path path="rect">
                      <a:fillToRect t="100000" r="10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altLang="nl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30" name="Group 486">
                  <a:extLst>
                    <a:ext uri="{FF2B5EF4-FFF2-40B4-BE49-F238E27FC236}">
                      <a16:creationId xmlns:a16="http://schemas.microsoft.com/office/drawing/2014/main" id="{26422590-9890-4886-8C73-28BB2401B18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904733">
                  <a:off x="1236" y="14197"/>
                  <a:ext cx="1693" cy="1428"/>
                  <a:chOff x="2424" y="13197"/>
                  <a:chExt cx="1693" cy="1428"/>
                </a:xfrm>
              </p:grpSpPr>
              <p:sp>
                <p:nvSpPr>
                  <p:cNvPr id="62" name="Oval 487">
                    <a:extLst>
                      <a:ext uri="{FF2B5EF4-FFF2-40B4-BE49-F238E27FC236}">
                        <a16:creationId xmlns:a16="http://schemas.microsoft.com/office/drawing/2014/main" id="{74F667D2-4BB0-4FC9-96D2-05A7BA2FA92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093" y="13262"/>
                    <a:ext cx="596" cy="62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969696"/>
                      </a:gs>
                      <a:gs pos="100000">
                        <a:srgbClr val="000000"/>
                      </a:gs>
                    </a:gsLst>
                    <a:path path="rect">
                      <a:fillToRect t="100000" r="10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altLang="nl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63" name="Oval 488">
                    <a:extLst>
                      <a:ext uri="{FF2B5EF4-FFF2-40B4-BE49-F238E27FC236}">
                        <a16:creationId xmlns:a16="http://schemas.microsoft.com/office/drawing/2014/main" id="{8355C99D-73F7-4D0F-96CA-28127FC03F5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-2534036">
                    <a:off x="2604" y="14110"/>
                    <a:ext cx="447" cy="46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00CCFF"/>
                      </a:gs>
                      <a:gs pos="100000">
                        <a:srgbClr val="0000FF"/>
                      </a:gs>
                    </a:gsLst>
                    <a:path path="rect">
                      <a:fillToRect t="100000" r="10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altLang="nl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64" name="Oval 489">
                    <a:extLst>
                      <a:ext uri="{FF2B5EF4-FFF2-40B4-BE49-F238E27FC236}">
                        <a16:creationId xmlns:a16="http://schemas.microsoft.com/office/drawing/2014/main" id="{547D0896-E879-47B0-A7B8-53778BEAD5C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-2534036">
                    <a:off x="2424" y="14315"/>
                    <a:ext cx="298" cy="31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969696"/>
                      </a:gs>
                    </a:gsLst>
                    <a:path path="rect">
                      <a:fillToRect t="100000" r="10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altLang="nl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65" name="Oval 490">
                    <a:extLst>
                      <a:ext uri="{FF2B5EF4-FFF2-40B4-BE49-F238E27FC236}">
                        <a16:creationId xmlns:a16="http://schemas.microsoft.com/office/drawing/2014/main" id="{D7DF9194-0C56-4ECB-B132-3923F9BF8B7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497" y="13572"/>
                    <a:ext cx="298" cy="31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969696"/>
                      </a:gs>
                    </a:gsLst>
                    <a:path path="rect">
                      <a:fillToRect t="100000" r="10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altLang="nl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66" name="Oval 491">
                    <a:extLst>
                      <a:ext uri="{FF2B5EF4-FFF2-40B4-BE49-F238E27FC236}">
                        <a16:creationId xmlns:a16="http://schemas.microsoft.com/office/drawing/2014/main" id="{E91F4F01-7458-44AE-B3F4-2F0802E50FF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646" y="13572"/>
                    <a:ext cx="596" cy="62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969696"/>
                      </a:gs>
                      <a:gs pos="100000">
                        <a:srgbClr val="000000"/>
                      </a:gs>
                    </a:gsLst>
                    <a:path path="rect">
                      <a:fillToRect t="100000" r="10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altLang="nl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67" name="Oval 492">
                    <a:extLst>
                      <a:ext uri="{FF2B5EF4-FFF2-40B4-BE49-F238E27FC236}">
                        <a16:creationId xmlns:a16="http://schemas.microsoft.com/office/drawing/2014/main" id="{F8AAE9F0-4124-492F-8338-56119E246F4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577" y="13197"/>
                    <a:ext cx="540" cy="537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CC00"/>
                      </a:gs>
                      <a:gs pos="100000">
                        <a:srgbClr val="FF0000"/>
                      </a:gs>
                    </a:gsLst>
                    <a:path path="rect">
                      <a:fillToRect t="100000" r="10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altLang="nl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68" name="Oval 493">
                    <a:extLst>
                      <a:ext uri="{FF2B5EF4-FFF2-40B4-BE49-F238E27FC236}">
                        <a16:creationId xmlns:a16="http://schemas.microsoft.com/office/drawing/2014/main" id="{383C5F54-0265-4547-84AD-3A1C917C22C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95" y="13727"/>
                    <a:ext cx="298" cy="31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969696"/>
                      </a:gs>
                    </a:gsLst>
                    <a:path path="rect">
                      <a:fillToRect t="100000" r="10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altLang="nl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31" name="Oval 494">
                  <a:extLst>
                    <a:ext uri="{FF2B5EF4-FFF2-40B4-BE49-F238E27FC236}">
                      <a16:creationId xmlns:a16="http://schemas.microsoft.com/office/drawing/2014/main" id="{EC024354-3B1F-4CDE-82D4-10CB243D852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2790242">
                  <a:off x="5761" y="9187"/>
                  <a:ext cx="596" cy="62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969696"/>
                    </a:gs>
                    <a:gs pos="100000">
                      <a:srgbClr val="000000"/>
                    </a:gs>
                  </a:gsLst>
                  <a:path path="rect">
                    <a:fillToRect t="100000" r="10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alt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2" name="Oval 495">
                  <a:extLst>
                    <a:ext uri="{FF2B5EF4-FFF2-40B4-BE49-F238E27FC236}">
                      <a16:creationId xmlns:a16="http://schemas.microsoft.com/office/drawing/2014/main" id="{429BCC14-0A5B-4B2D-939C-5D0F10112AC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256206">
                  <a:off x="4888" y="9386"/>
                  <a:ext cx="447" cy="46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CCFF"/>
                    </a:gs>
                    <a:gs pos="100000">
                      <a:srgbClr val="0000FF"/>
                    </a:gs>
                  </a:gsLst>
                  <a:path path="rect">
                    <a:fillToRect t="100000" r="10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alt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3" name="Oval 496">
                  <a:extLst>
                    <a:ext uri="{FF2B5EF4-FFF2-40B4-BE49-F238E27FC236}">
                      <a16:creationId xmlns:a16="http://schemas.microsoft.com/office/drawing/2014/main" id="{A5012E6F-71DD-4CEA-91DD-47054F3099D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256206">
                  <a:off x="4696" y="9367"/>
                  <a:ext cx="298" cy="31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969696"/>
                    </a:gs>
                  </a:gsLst>
                  <a:path path="rect">
                    <a:fillToRect t="100000" r="10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alt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4" name="Oval 497">
                  <a:extLst>
                    <a:ext uri="{FF2B5EF4-FFF2-40B4-BE49-F238E27FC236}">
                      <a16:creationId xmlns:a16="http://schemas.microsoft.com/office/drawing/2014/main" id="{4DE49E0C-FC8F-4CAC-AE56-70F0150E8B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2790242">
                  <a:off x="5285" y="8908"/>
                  <a:ext cx="298" cy="31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969696"/>
                    </a:gs>
                  </a:gsLst>
                  <a:path path="rect">
                    <a:fillToRect t="100000" r="10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alt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5" name="Oval 498">
                  <a:extLst>
                    <a:ext uri="{FF2B5EF4-FFF2-40B4-BE49-F238E27FC236}">
                      <a16:creationId xmlns:a16="http://schemas.microsoft.com/office/drawing/2014/main" id="{6E848B9E-F3FB-4417-87E9-F0F324A4463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2790242">
                  <a:off x="5228" y="9076"/>
                  <a:ext cx="596" cy="62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969696"/>
                    </a:gs>
                    <a:gs pos="100000">
                      <a:srgbClr val="000000"/>
                    </a:gs>
                  </a:gsLst>
                  <a:path path="rect">
                    <a:fillToRect t="100000" r="10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alt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6" name="Oval 499">
                  <a:extLst>
                    <a:ext uri="{FF2B5EF4-FFF2-40B4-BE49-F238E27FC236}">
                      <a16:creationId xmlns:a16="http://schemas.microsoft.com/office/drawing/2014/main" id="{BAFA41F2-E8F2-445C-A2FE-3C03C221046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2790242">
                  <a:off x="6096" y="8978"/>
                  <a:ext cx="540" cy="53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CC00"/>
                    </a:gs>
                    <a:gs pos="100000">
                      <a:srgbClr val="FF0000"/>
                    </a:gs>
                  </a:gsLst>
                  <a:path path="rect">
                    <a:fillToRect t="100000" r="10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alt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7" name="Oval 500">
                  <a:extLst>
                    <a:ext uri="{FF2B5EF4-FFF2-40B4-BE49-F238E27FC236}">
                      <a16:creationId xmlns:a16="http://schemas.microsoft.com/office/drawing/2014/main" id="{B625C594-60C0-4457-B5A1-414BC39AA3D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2790242">
                  <a:off x="5377" y="9231"/>
                  <a:ext cx="298" cy="31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969696"/>
                    </a:gs>
                  </a:gsLst>
                  <a:path path="rect">
                    <a:fillToRect t="100000" r="10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altLang="nl-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  <p:grpSp>
              <p:nvGrpSpPr>
                <p:cNvPr id="38" name="Group 501">
                  <a:extLst>
                    <a:ext uri="{FF2B5EF4-FFF2-40B4-BE49-F238E27FC236}">
                      <a16:creationId xmlns:a16="http://schemas.microsoft.com/office/drawing/2014/main" id="{350E8267-8D4A-4E60-934B-580ED7FAB91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9691868">
                  <a:off x="5197" y="10957"/>
                  <a:ext cx="1693" cy="1428"/>
                  <a:chOff x="2424" y="13197"/>
                  <a:chExt cx="1693" cy="1428"/>
                </a:xfrm>
              </p:grpSpPr>
              <p:sp>
                <p:nvSpPr>
                  <p:cNvPr id="55" name="Oval 502">
                    <a:extLst>
                      <a:ext uri="{FF2B5EF4-FFF2-40B4-BE49-F238E27FC236}">
                        <a16:creationId xmlns:a16="http://schemas.microsoft.com/office/drawing/2014/main" id="{FB22B3CC-5256-4932-A3BB-630CF57558C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093" y="13262"/>
                    <a:ext cx="596" cy="62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969696"/>
                      </a:gs>
                      <a:gs pos="100000">
                        <a:srgbClr val="000000"/>
                      </a:gs>
                    </a:gsLst>
                    <a:path path="rect">
                      <a:fillToRect t="100000" r="10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altLang="nl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56" name="Oval 503">
                    <a:extLst>
                      <a:ext uri="{FF2B5EF4-FFF2-40B4-BE49-F238E27FC236}">
                        <a16:creationId xmlns:a16="http://schemas.microsoft.com/office/drawing/2014/main" id="{262AF5DF-3145-4CA9-A01B-59D7B0637C0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-2534036">
                    <a:off x="2604" y="14110"/>
                    <a:ext cx="447" cy="46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00CCFF"/>
                      </a:gs>
                      <a:gs pos="100000">
                        <a:srgbClr val="0000FF"/>
                      </a:gs>
                    </a:gsLst>
                    <a:path path="rect">
                      <a:fillToRect t="100000" r="10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altLang="nl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57" name="Oval 504">
                    <a:extLst>
                      <a:ext uri="{FF2B5EF4-FFF2-40B4-BE49-F238E27FC236}">
                        <a16:creationId xmlns:a16="http://schemas.microsoft.com/office/drawing/2014/main" id="{0F919A22-62EA-46B8-AE90-BB02C3CE2CF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-2534036">
                    <a:off x="2424" y="14315"/>
                    <a:ext cx="298" cy="31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969696"/>
                      </a:gs>
                    </a:gsLst>
                    <a:path path="rect">
                      <a:fillToRect t="100000" r="10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altLang="nl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58" name="Oval 505">
                    <a:extLst>
                      <a:ext uri="{FF2B5EF4-FFF2-40B4-BE49-F238E27FC236}">
                        <a16:creationId xmlns:a16="http://schemas.microsoft.com/office/drawing/2014/main" id="{CF76C9CF-9D3E-4D04-BE49-0C96B116A42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497" y="13572"/>
                    <a:ext cx="298" cy="31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969696"/>
                      </a:gs>
                    </a:gsLst>
                    <a:path path="rect">
                      <a:fillToRect t="100000" r="10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altLang="nl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59" name="Oval 506">
                    <a:extLst>
                      <a:ext uri="{FF2B5EF4-FFF2-40B4-BE49-F238E27FC236}">
                        <a16:creationId xmlns:a16="http://schemas.microsoft.com/office/drawing/2014/main" id="{7CA80671-4196-4CAE-AE52-70A3F69A6DF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646" y="13572"/>
                    <a:ext cx="596" cy="62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969696"/>
                      </a:gs>
                      <a:gs pos="100000">
                        <a:srgbClr val="000000"/>
                      </a:gs>
                    </a:gsLst>
                    <a:path path="rect">
                      <a:fillToRect t="100000" r="10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altLang="nl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60" name="Oval 507">
                    <a:extLst>
                      <a:ext uri="{FF2B5EF4-FFF2-40B4-BE49-F238E27FC236}">
                        <a16:creationId xmlns:a16="http://schemas.microsoft.com/office/drawing/2014/main" id="{4DB0AC95-18E5-4DF1-9131-F986320DFBC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577" y="13197"/>
                    <a:ext cx="540" cy="537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CC00"/>
                      </a:gs>
                      <a:gs pos="100000">
                        <a:srgbClr val="FF0000"/>
                      </a:gs>
                    </a:gsLst>
                    <a:path path="rect">
                      <a:fillToRect t="100000" r="10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altLang="nl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61" name="Oval 508">
                    <a:extLst>
                      <a:ext uri="{FF2B5EF4-FFF2-40B4-BE49-F238E27FC236}">
                        <a16:creationId xmlns:a16="http://schemas.microsoft.com/office/drawing/2014/main" id="{BE465EF3-AF68-41C0-B829-0B0B4A4B134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95" y="13727"/>
                    <a:ext cx="298" cy="31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969696"/>
                      </a:gs>
                    </a:gsLst>
                    <a:path path="rect">
                      <a:fillToRect t="100000" r="10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altLang="nl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39" name="Group 509">
                  <a:extLst>
                    <a:ext uri="{FF2B5EF4-FFF2-40B4-BE49-F238E27FC236}">
                      <a16:creationId xmlns:a16="http://schemas.microsoft.com/office/drawing/2014/main" id="{4C48DC32-0B6C-471A-900E-F1D95BA986F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0447199">
                  <a:off x="5016" y="12218"/>
                  <a:ext cx="1693" cy="1428"/>
                  <a:chOff x="2424" y="13197"/>
                  <a:chExt cx="1693" cy="1428"/>
                </a:xfrm>
              </p:grpSpPr>
              <p:sp>
                <p:nvSpPr>
                  <p:cNvPr id="48" name="Oval 510">
                    <a:extLst>
                      <a:ext uri="{FF2B5EF4-FFF2-40B4-BE49-F238E27FC236}">
                        <a16:creationId xmlns:a16="http://schemas.microsoft.com/office/drawing/2014/main" id="{B6515B65-9990-4979-8888-C57E2A40755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093" y="13262"/>
                    <a:ext cx="596" cy="62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969696"/>
                      </a:gs>
                      <a:gs pos="100000">
                        <a:srgbClr val="000000"/>
                      </a:gs>
                    </a:gsLst>
                    <a:path path="rect">
                      <a:fillToRect t="100000" r="10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altLang="nl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49" name="Oval 511">
                    <a:extLst>
                      <a:ext uri="{FF2B5EF4-FFF2-40B4-BE49-F238E27FC236}">
                        <a16:creationId xmlns:a16="http://schemas.microsoft.com/office/drawing/2014/main" id="{3650CBEA-C2A6-4342-80CA-35AED850F22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-2534036">
                    <a:off x="2604" y="14110"/>
                    <a:ext cx="447" cy="46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00CCFF"/>
                      </a:gs>
                      <a:gs pos="100000">
                        <a:srgbClr val="0000FF"/>
                      </a:gs>
                    </a:gsLst>
                    <a:path path="rect">
                      <a:fillToRect t="100000" r="10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altLang="nl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50" name="Oval 512">
                    <a:extLst>
                      <a:ext uri="{FF2B5EF4-FFF2-40B4-BE49-F238E27FC236}">
                        <a16:creationId xmlns:a16="http://schemas.microsoft.com/office/drawing/2014/main" id="{E95553C9-5197-4728-BE0E-62968ED61EE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-2534036">
                    <a:off x="2424" y="14315"/>
                    <a:ext cx="298" cy="31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969696"/>
                      </a:gs>
                    </a:gsLst>
                    <a:path path="rect">
                      <a:fillToRect t="100000" r="10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altLang="nl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51" name="Oval 513">
                    <a:extLst>
                      <a:ext uri="{FF2B5EF4-FFF2-40B4-BE49-F238E27FC236}">
                        <a16:creationId xmlns:a16="http://schemas.microsoft.com/office/drawing/2014/main" id="{98FCE38D-97DD-4AEA-AB63-90915716172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497" y="13572"/>
                    <a:ext cx="298" cy="31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969696"/>
                      </a:gs>
                    </a:gsLst>
                    <a:path path="rect">
                      <a:fillToRect t="100000" r="10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altLang="nl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52" name="Oval 514">
                    <a:extLst>
                      <a:ext uri="{FF2B5EF4-FFF2-40B4-BE49-F238E27FC236}">
                        <a16:creationId xmlns:a16="http://schemas.microsoft.com/office/drawing/2014/main" id="{39CFA3AC-23A7-4701-9BC0-4C4DD4BFDDE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646" y="13572"/>
                    <a:ext cx="596" cy="62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969696"/>
                      </a:gs>
                      <a:gs pos="100000">
                        <a:srgbClr val="000000"/>
                      </a:gs>
                    </a:gsLst>
                    <a:path path="rect">
                      <a:fillToRect t="100000" r="10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altLang="nl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53" name="Oval 515">
                    <a:extLst>
                      <a:ext uri="{FF2B5EF4-FFF2-40B4-BE49-F238E27FC236}">
                        <a16:creationId xmlns:a16="http://schemas.microsoft.com/office/drawing/2014/main" id="{270C9A4F-F0A3-431D-ACAC-D007A37BB8E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577" y="13197"/>
                    <a:ext cx="540" cy="537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CC00"/>
                      </a:gs>
                      <a:gs pos="100000">
                        <a:srgbClr val="FF0000"/>
                      </a:gs>
                    </a:gsLst>
                    <a:path path="rect">
                      <a:fillToRect t="100000" r="10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altLang="nl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54" name="Oval 516">
                    <a:extLst>
                      <a:ext uri="{FF2B5EF4-FFF2-40B4-BE49-F238E27FC236}">
                        <a16:creationId xmlns:a16="http://schemas.microsoft.com/office/drawing/2014/main" id="{03DCD7B3-68EF-4BA2-8D52-4D288E142E0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95" y="13727"/>
                    <a:ext cx="298" cy="31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969696"/>
                      </a:gs>
                    </a:gsLst>
                    <a:path path="rect">
                      <a:fillToRect t="100000" r="10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altLang="nl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40" name="Group 517">
                  <a:extLst>
                    <a:ext uri="{FF2B5EF4-FFF2-40B4-BE49-F238E27FC236}">
                      <a16:creationId xmlns:a16="http://schemas.microsoft.com/office/drawing/2014/main" id="{93074E99-FF30-4AA1-A72C-66BC5780004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-905087">
                  <a:off x="5760" y="13380"/>
                  <a:ext cx="1138" cy="1827"/>
                  <a:chOff x="5557" y="13899"/>
                  <a:chExt cx="1138" cy="1827"/>
                </a:xfrm>
              </p:grpSpPr>
              <p:sp>
                <p:nvSpPr>
                  <p:cNvPr id="41" name="Oval 518">
                    <a:extLst>
                      <a:ext uri="{FF2B5EF4-FFF2-40B4-BE49-F238E27FC236}">
                        <a16:creationId xmlns:a16="http://schemas.microsoft.com/office/drawing/2014/main" id="{59D9F416-7254-4935-9ED4-92D431D968D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4857462">
                    <a:off x="5563" y="14011"/>
                    <a:ext cx="298" cy="31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969696"/>
                      </a:gs>
                    </a:gsLst>
                    <a:path path="rect">
                      <a:fillToRect t="100000" r="10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altLang="nl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42" name="Oval 519">
                    <a:extLst>
                      <a:ext uri="{FF2B5EF4-FFF2-40B4-BE49-F238E27FC236}">
                        <a16:creationId xmlns:a16="http://schemas.microsoft.com/office/drawing/2014/main" id="{7D83409B-403E-4DC3-8740-69010275396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7391498">
                    <a:off x="5963" y="14707"/>
                    <a:ext cx="596" cy="62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969696"/>
                      </a:gs>
                      <a:gs pos="100000">
                        <a:srgbClr val="000000"/>
                      </a:gs>
                    </a:gsLst>
                    <a:path path="rect">
                      <a:fillToRect t="100000" r="10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altLang="nl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43" name="Oval 520">
                    <a:extLst>
                      <a:ext uri="{FF2B5EF4-FFF2-40B4-BE49-F238E27FC236}">
                        <a16:creationId xmlns:a16="http://schemas.microsoft.com/office/drawing/2014/main" id="{6F76F924-53E0-4903-BF7C-E6BAA1D900B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4857462">
                    <a:off x="5700" y="13890"/>
                    <a:ext cx="447" cy="46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00CCFF"/>
                      </a:gs>
                      <a:gs pos="100000">
                        <a:srgbClr val="0000FF"/>
                      </a:gs>
                    </a:gsLst>
                    <a:path path="rect">
                      <a:fillToRect t="100000" r="10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altLang="nl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44" name="Oval 521">
                    <a:extLst>
                      <a:ext uri="{FF2B5EF4-FFF2-40B4-BE49-F238E27FC236}">
                        <a16:creationId xmlns:a16="http://schemas.microsoft.com/office/drawing/2014/main" id="{A94E54E9-B181-4678-BECB-5337F9A15E6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7391498">
                    <a:off x="6391" y="14153"/>
                    <a:ext cx="298" cy="31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969696"/>
                      </a:gs>
                    </a:gsLst>
                    <a:path path="rect">
                      <a:fillToRect t="100000" r="10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altLang="nl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45" name="Oval 522">
                    <a:extLst>
                      <a:ext uri="{FF2B5EF4-FFF2-40B4-BE49-F238E27FC236}">
                        <a16:creationId xmlns:a16="http://schemas.microsoft.com/office/drawing/2014/main" id="{4457CA77-6273-451E-A3EC-DCC2EC48DA0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7391498">
                    <a:off x="5949" y="14163"/>
                    <a:ext cx="596" cy="62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969696"/>
                      </a:gs>
                      <a:gs pos="100000">
                        <a:srgbClr val="000000"/>
                      </a:gs>
                    </a:gsLst>
                    <a:path path="rect">
                      <a:fillToRect t="100000" r="10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altLang="nl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46" name="Oval 523">
                    <a:extLst>
                      <a:ext uri="{FF2B5EF4-FFF2-40B4-BE49-F238E27FC236}">
                        <a16:creationId xmlns:a16="http://schemas.microsoft.com/office/drawing/2014/main" id="{E832946D-3FCA-4882-8C83-358C109D902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7391498">
                    <a:off x="5831" y="15187"/>
                    <a:ext cx="540" cy="537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CC00"/>
                      </a:gs>
                      <a:gs pos="100000">
                        <a:srgbClr val="FF0000"/>
                      </a:gs>
                    </a:gsLst>
                    <a:path path="rect">
                      <a:fillToRect t="100000" r="10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altLang="nl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47" name="Oval 524">
                    <a:extLst>
                      <a:ext uri="{FF2B5EF4-FFF2-40B4-BE49-F238E27FC236}">
                        <a16:creationId xmlns:a16="http://schemas.microsoft.com/office/drawing/2014/main" id="{D6F9CE8E-5179-49F9-BF22-843CC3D896A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7391498">
                    <a:off x="6098" y="14318"/>
                    <a:ext cx="298" cy="31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969696"/>
                      </a:gs>
                    </a:gsLst>
                    <a:path path="rect">
                      <a:fillToRect t="100000" r="10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altLang="nl-NL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</a:endParaRPr>
                  </a:p>
                </p:txBody>
              </p:sp>
            </p:grpSp>
          </p:grpSp>
          <p:sp>
            <p:nvSpPr>
              <p:cNvPr id="18" name="Text Box 525">
                <a:extLst>
                  <a:ext uri="{FF2B5EF4-FFF2-40B4-BE49-F238E27FC236}">
                    <a16:creationId xmlns:a16="http://schemas.microsoft.com/office/drawing/2014/main" id="{2DFF9047-FB1B-434E-BEFE-C22ED49C068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97" y="3937"/>
                <a:ext cx="1980" cy="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0" fontAlgn="base" latinLnBrk="0" hangingPunct="0">
                  <a:lnSpc>
                    <a:spcPct val="115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alt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plantaardig eiwit</a:t>
                </a:r>
                <a:endParaRPr kumimoji="0" lang="nl-NL" alt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13" name="Rechte verbindingslijn met pijl 12">
              <a:extLst>
                <a:ext uri="{FF2B5EF4-FFF2-40B4-BE49-F238E27FC236}">
                  <a16:creationId xmlns:a16="http://schemas.microsoft.com/office/drawing/2014/main" id="{CC11A526-7082-452B-ACA5-6F53FBF9A05B}"/>
                </a:ext>
              </a:extLst>
            </p:cNvPr>
            <p:cNvCxnSpPr>
              <a:stCxn id="111" idx="2"/>
            </p:cNvCxnSpPr>
            <p:nvPr/>
          </p:nvCxnSpPr>
          <p:spPr>
            <a:xfrm>
              <a:off x="5753100" y="2328863"/>
              <a:ext cx="236537" cy="314325"/>
            </a:xfrm>
            <a:prstGeom prst="straightConnector1">
              <a:avLst/>
            </a:prstGeom>
            <a:noFill/>
            <a:ln w="9525" cap="flat" cmpd="sng" algn="ctr">
              <a:solidFill>
                <a:srgbClr val="BBE0E3">
                  <a:shade val="95000"/>
                  <a:satMod val="105000"/>
                </a:srgbClr>
              </a:solidFill>
              <a:prstDash val="solid"/>
              <a:tailEnd type="triangle"/>
            </a:ln>
            <a:effectLst/>
          </p:spPr>
        </p:cxnSp>
        <p:cxnSp>
          <p:nvCxnSpPr>
            <p:cNvPr id="14" name="Rechte verbindingslijn met pijl 13">
              <a:extLst>
                <a:ext uri="{FF2B5EF4-FFF2-40B4-BE49-F238E27FC236}">
                  <a16:creationId xmlns:a16="http://schemas.microsoft.com/office/drawing/2014/main" id="{1AE8A07F-7E3B-41A5-B72A-B66B39E0456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64362" y="2336801"/>
              <a:ext cx="463550" cy="201612"/>
            </a:xfrm>
            <a:prstGeom prst="straightConnector1">
              <a:avLst/>
            </a:prstGeom>
            <a:noFill/>
            <a:ln w="9525" cap="flat" cmpd="sng" algn="ctr">
              <a:solidFill>
                <a:srgbClr val="BBE0E3">
                  <a:shade val="95000"/>
                  <a:satMod val="105000"/>
                </a:srgbClr>
              </a:solidFill>
              <a:prstDash val="solid"/>
              <a:tailEnd type="triangle"/>
            </a:ln>
            <a:effectLst/>
          </p:spPr>
        </p:cxnSp>
        <p:cxnSp>
          <p:nvCxnSpPr>
            <p:cNvPr id="15" name="Rechte verbindingslijn met pijl 14">
              <a:extLst>
                <a:ext uri="{FF2B5EF4-FFF2-40B4-BE49-F238E27FC236}">
                  <a16:creationId xmlns:a16="http://schemas.microsoft.com/office/drawing/2014/main" id="{4D27D3C2-A84A-4247-9D29-4D6D97186FA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16737" y="2246313"/>
              <a:ext cx="438150" cy="206375"/>
            </a:xfrm>
            <a:prstGeom prst="straightConnector1">
              <a:avLst/>
            </a:prstGeom>
            <a:noFill/>
            <a:ln w="9525" cap="flat" cmpd="sng" algn="ctr">
              <a:solidFill>
                <a:srgbClr val="BBE0E3">
                  <a:shade val="95000"/>
                  <a:satMod val="105000"/>
                </a:srgbClr>
              </a:solidFill>
              <a:prstDash val="solid"/>
              <a:tailEnd type="triangle"/>
            </a:ln>
            <a:effectLst/>
          </p:spPr>
        </p:cxnSp>
        <p:cxnSp>
          <p:nvCxnSpPr>
            <p:cNvPr id="16" name="Rechte verbindingslijn met pijl 15">
              <a:extLst>
                <a:ext uri="{FF2B5EF4-FFF2-40B4-BE49-F238E27FC236}">
                  <a16:creationId xmlns:a16="http://schemas.microsoft.com/office/drawing/2014/main" id="{CC376AFA-66AA-4072-821E-4B1A599CEE4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657850" y="2400301"/>
              <a:ext cx="222250" cy="304800"/>
            </a:xfrm>
            <a:prstGeom prst="straightConnector1">
              <a:avLst/>
            </a:prstGeom>
            <a:noFill/>
            <a:ln w="9525" cap="flat" cmpd="sng" algn="ctr">
              <a:solidFill>
                <a:srgbClr val="BBE0E3">
                  <a:shade val="95000"/>
                  <a:satMod val="105000"/>
                </a:srgbClr>
              </a:solidFill>
              <a:prstDash val="solid"/>
              <a:tailEnd type="triangle"/>
            </a:ln>
            <a:effectLst/>
          </p:spPr>
        </p:cxnSp>
      </p:grpSp>
      <p:pic>
        <p:nvPicPr>
          <p:cNvPr id="114" name="Afbeelding 113">
            <a:extLst>
              <a:ext uri="{FF2B5EF4-FFF2-40B4-BE49-F238E27FC236}">
                <a16:creationId xmlns:a16="http://schemas.microsoft.com/office/drawing/2014/main" id="{2A62EFC4-D2A0-4A21-BEE0-4325CC922E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3307">
            <a:off x="889802" y="2397385"/>
            <a:ext cx="4706667" cy="14863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17" name="Groep 116">
            <a:extLst>
              <a:ext uri="{FF2B5EF4-FFF2-40B4-BE49-F238E27FC236}">
                <a16:creationId xmlns:a16="http://schemas.microsoft.com/office/drawing/2014/main" id="{74CAB0B8-6AB9-40A6-B423-C070EC6E68D9}"/>
              </a:ext>
            </a:extLst>
          </p:cNvPr>
          <p:cNvGrpSpPr>
            <a:grpSpLocks/>
          </p:cNvGrpSpPr>
          <p:nvPr/>
        </p:nvGrpSpPr>
        <p:grpSpPr bwMode="auto">
          <a:xfrm>
            <a:off x="944788" y="4735410"/>
            <a:ext cx="887413" cy="1081087"/>
            <a:chOff x="0" y="0"/>
            <a:chExt cx="887622" cy="1081405"/>
          </a:xfrm>
        </p:grpSpPr>
        <p:sp>
          <p:nvSpPr>
            <p:cNvPr id="118" name="Oval 438">
              <a:extLst>
                <a:ext uri="{FF2B5EF4-FFF2-40B4-BE49-F238E27FC236}">
                  <a16:creationId xmlns:a16="http://schemas.microsoft.com/office/drawing/2014/main" id="{73E79F1A-8BB1-4B46-8F41-CEA3DDF68C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6700" y="0"/>
              <a:ext cx="318396" cy="313283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0000"/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altLang="nl-NL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grpSp>
          <p:nvGrpSpPr>
            <p:cNvPr id="119" name="Group 432">
              <a:extLst>
                <a:ext uri="{FF2B5EF4-FFF2-40B4-BE49-F238E27FC236}">
                  <a16:creationId xmlns:a16="http://schemas.microsoft.com/office/drawing/2014/main" id="{700013AA-703C-485E-82A9-0DE0C33C3387}"/>
                </a:ext>
              </a:extLst>
            </p:cNvPr>
            <p:cNvGrpSpPr>
              <a:grpSpLocks/>
            </p:cNvGrpSpPr>
            <p:nvPr/>
          </p:nvGrpSpPr>
          <p:grpSpPr bwMode="auto">
            <a:xfrm rot="-6125612">
              <a:off x="504826" y="428625"/>
              <a:ext cx="380903" cy="384689"/>
              <a:chOff x="3697" y="12217"/>
              <a:chExt cx="780" cy="765"/>
            </a:xfrm>
          </p:grpSpPr>
          <p:sp>
            <p:nvSpPr>
              <p:cNvPr id="126" name="Oval 433">
                <a:extLst>
                  <a:ext uri="{FF2B5EF4-FFF2-40B4-BE49-F238E27FC236}">
                    <a16:creationId xmlns:a16="http://schemas.microsoft.com/office/drawing/2014/main" id="{E055A740-20BE-4DE4-BFFE-9DC39A7513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57" y="12622"/>
                <a:ext cx="360" cy="360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969696"/>
                  </a:gs>
                </a:gsLst>
                <a:path path="rect">
                  <a:fillToRect t="100000" r="10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altLang="nl-NL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  <p:sp>
            <p:nvSpPr>
              <p:cNvPr id="127" name="Oval 434">
                <a:extLst>
                  <a:ext uri="{FF2B5EF4-FFF2-40B4-BE49-F238E27FC236}">
                    <a16:creationId xmlns:a16="http://schemas.microsoft.com/office/drawing/2014/main" id="{43D21143-90A0-4A77-A9AB-80B6DA47D7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37" y="12217"/>
                <a:ext cx="540" cy="540"/>
              </a:xfrm>
              <a:prstGeom prst="ellipse">
                <a:avLst/>
              </a:prstGeom>
              <a:gradFill rotWithShape="1">
                <a:gsLst>
                  <a:gs pos="0">
                    <a:srgbClr val="00CCFF"/>
                  </a:gs>
                  <a:gs pos="100000">
                    <a:srgbClr val="0000FF"/>
                  </a:gs>
                </a:gsLst>
                <a:path path="rect">
                  <a:fillToRect t="100000" r="10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altLang="nl-NL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  <p:sp>
            <p:nvSpPr>
              <p:cNvPr id="128" name="Oval 435">
                <a:extLst>
                  <a:ext uri="{FF2B5EF4-FFF2-40B4-BE49-F238E27FC236}">
                    <a16:creationId xmlns:a16="http://schemas.microsoft.com/office/drawing/2014/main" id="{EA5E06A4-3A18-4C47-AC8A-0F97377098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97" y="12217"/>
                <a:ext cx="360" cy="360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969696"/>
                  </a:gs>
                </a:gsLst>
                <a:path path="rect">
                  <a:fillToRect t="100000" r="10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altLang="nl-NL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20" name="Oval 431">
              <a:extLst>
                <a:ext uri="{FF2B5EF4-FFF2-40B4-BE49-F238E27FC236}">
                  <a16:creationId xmlns:a16="http://schemas.microsoft.com/office/drawing/2014/main" id="{AECC25C5-4DE7-4013-B8F2-FE4D9F9F19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175" y="266700"/>
              <a:ext cx="351602" cy="362060"/>
            </a:xfrm>
            <a:prstGeom prst="ellipse">
              <a:avLst/>
            </a:prstGeom>
            <a:gradFill rotWithShape="1">
              <a:gsLst>
                <a:gs pos="0">
                  <a:srgbClr val="969696"/>
                </a:gs>
                <a:gs pos="100000">
                  <a:srgbClr val="000000"/>
                </a:gs>
              </a:gsLst>
              <a:path path="rect">
                <a:fillToRect t="100000" r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altLang="nl-NL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grpSp>
          <p:nvGrpSpPr>
            <p:cNvPr id="121" name="Group 432">
              <a:extLst>
                <a:ext uri="{FF2B5EF4-FFF2-40B4-BE49-F238E27FC236}">
                  <a16:creationId xmlns:a16="http://schemas.microsoft.com/office/drawing/2014/main" id="{2D5504D9-8E7D-4262-8D3D-FA9CACF32227}"/>
                </a:ext>
              </a:extLst>
            </p:cNvPr>
            <p:cNvGrpSpPr>
              <a:grpSpLocks/>
            </p:cNvGrpSpPr>
            <p:nvPr/>
          </p:nvGrpSpPr>
          <p:grpSpPr bwMode="auto">
            <a:xfrm rot="-248752">
              <a:off x="0" y="447676"/>
              <a:ext cx="380903" cy="384689"/>
              <a:chOff x="3697" y="12217"/>
              <a:chExt cx="780" cy="765"/>
            </a:xfrm>
          </p:grpSpPr>
          <p:sp>
            <p:nvSpPr>
              <p:cNvPr id="123" name="Oval 433">
                <a:extLst>
                  <a:ext uri="{FF2B5EF4-FFF2-40B4-BE49-F238E27FC236}">
                    <a16:creationId xmlns:a16="http://schemas.microsoft.com/office/drawing/2014/main" id="{640DBF97-145B-470A-96DC-C22DF4B8BC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57" y="12622"/>
                <a:ext cx="360" cy="360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969696"/>
                  </a:gs>
                </a:gsLst>
                <a:path path="rect">
                  <a:fillToRect t="100000" r="10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altLang="nl-NL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  <p:sp>
            <p:nvSpPr>
              <p:cNvPr id="124" name="Oval 434">
                <a:extLst>
                  <a:ext uri="{FF2B5EF4-FFF2-40B4-BE49-F238E27FC236}">
                    <a16:creationId xmlns:a16="http://schemas.microsoft.com/office/drawing/2014/main" id="{5AF72265-5242-49ED-82CD-3BA8EBF59F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37" y="12217"/>
                <a:ext cx="540" cy="540"/>
              </a:xfrm>
              <a:prstGeom prst="ellipse">
                <a:avLst/>
              </a:prstGeom>
              <a:gradFill rotWithShape="1">
                <a:gsLst>
                  <a:gs pos="0">
                    <a:srgbClr val="00CCFF"/>
                  </a:gs>
                  <a:gs pos="100000">
                    <a:srgbClr val="0000FF"/>
                  </a:gs>
                </a:gsLst>
                <a:path path="rect">
                  <a:fillToRect t="100000" r="10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altLang="nl-NL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  <p:sp>
            <p:nvSpPr>
              <p:cNvPr id="125" name="Oval 435">
                <a:extLst>
                  <a:ext uri="{FF2B5EF4-FFF2-40B4-BE49-F238E27FC236}">
                    <a16:creationId xmlns:a16="http://schemas.microsoft.com/office/drawing/2014/main" id="{D09B03A7-83AC-4573-B033-E63382F088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97" y="12217"/>
                <a:ext cx="360" cy="360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969696"/>
                  </a:gs>
                </a:gsLst>
                <a:path path="rect">
                  <a:fillToRect t="100000" r="10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altLang="nl-NL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22" name="Text Box 440">
              <a:extLst>
                <a:ext uri="{FF2B5EF4-FFF2-40B4-BE49-F238E27FC236}">
                  <a16:creationId xmlns:a16="http://schemas.microsoft.com/office/drawing/2014/main" id="{733AA619-EA11-481D-B926-A864550801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9075" y="809625"/>
              <a:ext cx="619125" cy="2717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15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alt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FFFFCC"/>
                  </a:solidFill>
                  <a:effectLst/>
                  <a:uLnTx/>
                  <a:uFillTx/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ureum</a:t>
              </a:r>
              <a:endParaRPr kumimoji="0" lang="nl-NL" altLang="nl-NL" sz="11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0" name="Rectangle 14">
            <a:extLst>
              <a:ext uri="{FF2B5EF4-FFF2-40B4-BE49-F238E27FC236}">
                <a16:creationId xmlns:a16="http://schemas.microsoft.com/office/drawing/2014/main" id="{21E2B9BB-8D27-4D31-A2AC-017FC65ED1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9844" y="4573408"/>
            <a:ext cx="3135384" cy="369332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228600" algn="l"/>
                <a:tab pos="457200" algn="l"/>
                <a:tab pos="6858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228600" algn="l"/>
                <a:tab pos="457200" algn="l"/>
                <a:tab pos="6858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28600" algn="l"/>
                <a:tab pos="457200" algn="l"/>
                <a:tab pos="6858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28600" algn="l"/>
                <a:tab pos="457200" algn="l"/>
                <a:tab pos="685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28600" algn="l"/>
                <a:tab pos="457200" algn="l"/>
                <a:tab pos="685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  <a:tab pos="457200" algn="l"/>
                <a:tab pos="685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  <a:tab pos="457200" algn="l"/>
                <a:tab pos="685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  <a:tab pos="457200" algn="l"/>
                <a:tab pos="685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  <a:tab pos="457200" algn="l"/>
                <a:tab pos="685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  <a:tab pos="457200" algn="l"/>
                <a:tab pos="685800" algn="l"/>
              </a:tabLst>
              <a:defRPr/>
            </a:pPr>
            <a:r>
              <a:rPr kumimoji="0" lang="nl-NL" altLang="nl-NL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eendenkroosburger</a:t>
            </a:r>
            <a:r>
              <a:rPr kumimoji="0" lang="nl-NL" altLang="nl-NL" sz="18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 maken</a:t>
            </a:r>
            <a:endParaRPr kumimoji="0" lang="nl-NL" altLang="nl-NL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31" name="Rectangle 14">
            <a:extLst>
              <a:ext uri="{FF2B5EF4-FFF2-40B4-BE49-F238E27FC236}">
                <a16:creationId xmlns:a16="http://schemas.microsoft.com/office/drawing/2014/main" id="{74E0891F-10F2-4193-8576-514971628B6C}"/>
              </a:ext>
            </a:extLst>
          </p:cNvPr>
          <p:cNvSpPr>
            <a:spLocks noChangeArrowheads="1"/>
          </p:cNvSpPr>
          <p:nvPr/>
        </p:nvSpPr>
        <p:spPr bwMode="auto">
          <a:xfrm rot="21118778">
            <a:off x="264247" y="1324060"/>
            <a:ext cx="3105136" cy="400110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228600" algn="l"/>
                <a:tab pos="457200" algn="l"/>
                <a:tab pos="6858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228600" algn="l"/>
                <a:tab pos="457200" algn="l"/>
                <a:tab pos="6858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28600" algn="l"/>
                <a:tab pos="457200" algn="l"/>
                <a:tab pos="6858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28600" algn="l"/>
                <a:tab pos="457200" algn="l"/>
                <a:tab pos="685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28600" algn="l"/>
                <a:tab pos="457200" algn="l"/>
                <a:tab pos="685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  <a:tab pos="457200" algn="l"/>
                <a:tab pos="685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  <a:tab pos="457200" algn="l"/>
                <a:tab pos="685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  <a:tab pos="457200" algn="l"/>
                <a:tab pos="685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  <a:tab pos="457200" algn="l"/>
                <a:tab pos="685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  <a:tab pos="457200" algn="l"/>
                <a:tab pos="685800" algn="l"/>
              </a:tabLst>
              <a:defRPr/>
            </a:pPr>
            <a:r>
              <a:rPr kumimoji="0" lang="nl-NL" altLang="nl-NL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morele oordeelsvorming            </a:t>
            </a:r>
          </a:p>
        </p:txBody>
      </p:sp>
      <p:pic>
        <p:nvPicPr>
          <p:cNvPr id="133" name="Afbeelding 132">
            <a:extLst>
              <a:ext uri="{FF2B5EF4-FFF2-40B4-BE49-F238E27FC236}">
                <a16:creationId xmlns:a16="http://schemas.microsoft.com/office/drawing/2014/main" id="{F8315102-C2F8-4784-ABFC-58F8A315A591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649844" y="4975722"/>
            <a:ext cx="3125898" cy="1831981"/>
          </a:xfrm>
          <a:prstGeom prst="rect">
            <a:avLst/>
          </a:prstGeom>
        </p:spPr>
      </p:pic>
      <p:pic>
        <p:nvPicPr>
          <p:cNvPr id="135" name="Afbeelding 134">
            <a:extLst>
              <a:ext uri="{FF2B5EF4-FFF2-40B4-BE49-F238E27FC236}">
                <a16:creationId xmlns:a16="http://schemas.microsoft.com/office/drawing/2014/main" id="{2AD49288-7B68-4A3C-A42A-05D51698A6FE}"/>
              </a:ext>
            </a:extLst>
          </p:cNvPr>
          <p:cNvPicPr/>
          <p:nvPr/>
        </p:nvPicPr>
        <p:blipFill rotWithShape="1">
          <a:blip r:embed="rId5"/>
          <a:srcRect t="22572" b="20793"/>
          <a:stretch/>
        </p:blipFill>
        <p:spPr bwMode="auto">
          <a:xfrm rot="21127431">
            <a:off x="174477" y="542653"/>
            <a:ext cx="3119370" cy="7909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angle 14">
            <a:extLst>
              <a:ext uri="{FF2B5EF4-FFF2-40B4-BE49-F238E27FC236}">
                <a16:creationId xmlns:a16="http://schemas.microsoft.com/office/drawing/2014/main" id="{C66DAC8B-74A3-4EA4-8415-42FCDC148D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824" y="4221420"/>
            <a:ext cx="2877564" cy="369332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228600" algn="l"/>
                <a:tab pos="457200" algn="l"/>
                <a:tab pos="6858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228600" algn="l"/>
                <a:tab pos="457200" algn="l"/>
                <a:tab pos="6858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28600" algn="l"/>
                <a:tab pos="457200" algn="l"/>
                <a:tab pos="6858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28600" algn="l"/>
                <a:tab pos="457200" algn="l"/>
                <a:tab pos="685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28600" algn="l"/>
                <a:tab pos="457200" algn="l"/>
                <a:tab pos="685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  <a:tab pos="457200" algn="l"/>
                <a:tab pos="685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  <a:tab pos="457200" algn="l"/>
                <a:tab pos="685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  <a:tab pos="457200" algn="l"/>
                <a:tab pos="685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  <a:tab pos="457200" algn="l"/>
                <a:tab pos="685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  <a:tab pos="457200" algn="l"/>
                <a:tab pos="685800" algn="l"/>
              </a:tabLst>
              <a:defRPr/>
            </a:pPr>
            <a:r>
              <a:rPr kumimoji="0" lang="nl-NL" altLang="nl-NL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Wat gebeurt er met urine?</a:t>
            </a:r>
          </a:p>
        </p:txBody>
      </p:sp>
      <p:sp>
        <p:nvSpPr>
          <p:cNvPr id="136" name="Titel 1">
            <a:extLst>
              <a:ext uri="{FF2B5EF4-FFF2-40B4-BE49-F238E27FC236}">
                <a16:creationId xmlns:a16="http://schemas.microsoft.com/office/drawing/2014/main" id="{B3309CE6-BF8B-44FF-B9F1-652757DD6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9851" y="446053"/>
            <a:ext cx="3891387" cy="930217"/>
          </a:xfrm>
        </p:spPr>
        <p:txBody>
          <a:bodyPr>
            <a:normAutofit fontScale="90000"/>
          </a:bodyPr>
          <a:lstStyle/>
          <a:p>
            <a:r>
              <a:rPr lang="nl-NL" dirty="0"/>
              <a:t>Wat is er nog meer?</a:t>
            </a:r>
          </a:p>
        </p:txBody>
      </p:sp>
      <p:pic>
        <p:nvPicPr>
          <p:cNvPr id="137" name="Picture 4" descr="Afbeeldingsresultaat voor aquariumfilter opbouw">
            <a:extLst>
              <a:ext uri="{FF2B5EF4-FFF2-40B4-BE49-F238E27FC236}">
                <a16:creationId xmlns:a16="http://schemas.microsoft.com/office/drawing/2014/main" id="{C0301A92-1C6D-4272-A9FA-E0388E1381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6" r="28866"/>
          <a:stretch/>
        </p:blipFill>
        <p:spPr bwMode="auto">
          <a:xfrm>
            <a:off x="3848651" y="4659061"/>
            <a:ext cx="1021185" cy="225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1243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130" grpId="0" animBg="1"/>
      <p:bldP spid="131" grpId="0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61" y="3429000"/>
            <a:ext cx="6962386" cy="3177480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08A3B770-9542-48D9-8E4F-1EBAC6EE3AF3}"/>
              </a:ext>
            </a:extLst>
          </p:cNvPr>
          <p:cNvSpPr txBox="1">
            <a:spLocks noChangeArrowheads="1"/>
          </p:cNvSpPr>
          <p:nvPr/>
        </p:nvSpPr>
        <p:spPr>
          <a:xfrm>
            <a:off x="557405" y="2683295"/>
            <a:ext cx="3078491" cy="7920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dirty="0"/>
              <a:t>Uitwisseling</a:t>
            </a:r>
          </a:p>
        </p:txBody>
      </p:sp>
      <p:pic>
        <p:nvPicPr>
          <p:cNvPr id="4" name="Picture 4" descr="Afbeeldingsresultaat voor piglets wolf house">
            <a:extLst>
              <a:ext uri="{FF2B5EF4-FFF2-40B4-BE49-F238E27FC236}">
                <a16:creationId xmlns:a16="http://schemas.microsoft.com/office/drawing/2014/main" id="{DB28F5F1-0586-47AC-809A-D15191316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558" y="905691"/>
            <a:ext cx="2209428" cy="1664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7">
            <a:extLst>
              <a:ext uri="{FF2B5EF4-FFF2-40B4-BE49-F238E27FC236}">
                <a16:creationId xmlns:a16="http://schemas.microsoft.com/office/drawing/2014/main" id="{CE6590DC-DC22-4D75-93F2-51D9DDBDB4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017" y="905691"/>
            <a:ext cx="5184576" cy="369332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1800" b="0" i="0" u="none" strike="noStrike" kern="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Waardoor toch beter niet als voer voor biggetjes?</a:t>
            </a:r>
            <a:endParaRPr kumimoji="0" lang="nl-NL" altLang="nl-NL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653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7610832E-765D-4247-A190-542B9ACE0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600"/>
            <a:ext cx="4394448" cy="914513"/>
          </a:xfrm>
        </p:spPr>
        <p:txBody>
          <a:bodyPr>
            <a:normAutofit/>
          </a:bodyPr>
          <a:lstStyle/>
          <a:p>
            <a:r>
              <a:rPr lang="nl-NL" dirty="0"/>
              <a:t>Prikkelende vragen!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B429C329-8449-4AFF-B1D0-91C3C82D09BF}"/>
              </a:ext>
            </a:extLst>
          </p:cNvPr>
          <p:cNvSpPr/>
          <p:nvPr/>
        </p:nvSpPr>
        <p:spPr>
          <a:xfrm>
            <a:off x="676121" y="1438947"/>
            <a:ext cx="41741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b="1" dirty="0">
                <a:solidFill>
                  <a:schemeClr val="tx1">
                    <a:lumMod val="8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Wat doen we bij een DOT?</a:t>
            </a:r>
            <a:endParaRPr lang="nl-NL" sz="2800" dirty="0">
              <a:solidFill>
                <a:schemeClr val="tx1">
                  <a:lumMod val="85000"/>
                </a:schemeClr>
              </a:solidFill>
            </a:endParaRP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46052832-8BD0-4967-BF7A-DE7A4A0E12A4}"/>
              </a:ext>
            </a:extLst>
          </p:cNvPr>
          <p:cNvSpPr/>
          <p:nvPr/>
        </p:nvSpPr>
        <p:spPr>
          <a:xfrm>
            <a:off x="152704" y="3187450"/>
            <a:ext cx="455108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b="1" dirty="0">
                <a:solidFill>
                  <a:schemeClr val="tx1">
                    <a:lumMod val="8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 kost me toch teveel tijd?</a:t>
            </a:r>
            <a:br>
              <a:rPr lang="nl-NL" sz="2800" b="1" dirty="0">
                <a:solidFill>
                  <a:schemeClr val="tx1">
                    <a:lumMod val="8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nl-NL" sz="2800" dirty="0">
              <a:solidFill>
                <a:schemeClr val="tx1">
                  <a:lumMod val="85000"/>
                </a:schemeClr>
              </a:solidFill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A6D1E629-9FE8-48E3-B8BA-8722FA00E8F6}"/>
              </a:ext>
            </a:extLst>
          </p:cNvPr>
          <p:cNvSpPr/>
          <p:nvPr/>
        </p:nvSpPr>
        <p:spPr>
          <a:xfrm>
            <a:off x="1543759" y="2724229"/>
            <a:ext cx="33981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b="1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Kan ik wel </a:t>
            </a:r>
            <a:r>
              <a:rPr lang="nl-NL" b="1" dirty="0" err="1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uitgeroosterd</a:t>
            </a:r>
            <a:r>
              <a:rPr lang="nl-NL" b="1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worden?</a:t>
            </a:r>
            <a:endParaRPr lang="nl-NL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FA3E9E30-DDFE-490B-80BC-AD1286379FFA}"/>
              </a:ext>
            </a:extLst>
          </p:cNvPr>
          <p:cNvSpPr/>
          <p:nvPr/>
        </p:nvSpPr>
        <p:spPr>
          <a:xfrm>
            <a:off x="742266" y="2261008"/>
            <a:ext cx="28269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b="1" dirty="0">
                <a:solidFill>
                  <a:schemeClr val="tx1">
                    <a:lumMod val="8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Wat heb ik daar te zoeken? </a:t>
            </a:r>
            <a:endParaRPr lang="nl-NL" dirty="0">
              <a:solidFill>
                <a:schemeClr val="tx1">
                  <a:lumMod val="85000"/>
                </a:schemeClr>
              </a:solidFill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04C397B8-0E44-4614-B5AF-1BA9BD896153}"/>
              </a:ext>
            </a:extLst>
          </p:cNvPr>
          <p:cNvSpPr/>
          <p:nvPr/>
        </p:nvSpPr>
        <p:spPr>
          <a:xfrm>
            <a:off x="1979712" y="4235077"/>
            <a:ext cx="23718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b="1" dirty="0">
                <a:solidFill>
                  <a:schemeClr val="tx1">
                    <a:lumMod val="8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Wat levert het me op?</a:t>
            </a:r>
            <a:endParaRPr lang="nl-NL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34F37C0A-4607-499B-9CFC-887F089883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172" y="260648"/>
            <a:ext cx="2044197" cy="14749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A92C9554-FDC4-4E77-925D-5B8B8F16CD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1933209"/>
            <a:ext cx="1440160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B6E1721B-E0A3-42E5-A848-B406F182EEB5}"/>
              </a:ext>
            </a:extLst>
          </p:cNvPr>
          <p:cNvSpPr txBox="1"/>
          <p:nvPr/>
        </p:nvSpPr>
        <p:spPr>
          <a:xfrm>
            <a:off x="5560222" y="4005064"/>
            <a:ext cx="13160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latin typeface="Freestyle Script" panose="030804020302050B0404" pitchFamily="66" charset="0"/>
              </a:rPr>
              <a:t>Uitvoerend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DE274D5A-8940-42E9-AD3C-1EF4CFEE89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698" y="2763644"/>
            <a:ext cx="1981200" cy="1344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Rechthoek 13">
            <a:extLst>
              <a:ext uri="{FF2B5EF4-FFF2-40B4-BE49-F238E27FC236}">
                <a16:creationId xmlns:a16="http://schemas.microsoft.com/office/drawing/2014/main" id="{012F7342-8D20-47B8-8D03-C82A89DA9DA9}"/>
              </a:ext>
            </a:extLst>
          </p:cNvPr>
          <p:cNvSpPr/>
          <p:nvPr/>
        </p:nvSpPr>
        <p:spPr>
          <a:xfrm>
            <a:off x="6702717" y="3937100"/>
            <a:ext cx="22076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000" dirty="0">
                <a:latin typeface="Freestyle Script" panose="030804020302050B0404" pitchFamily="66" charset="0"/>
              </a:rPr>
              <a:t>of onderzoekend</a:t>
            </a:r>
            <a:endParaRPr lang="nl-NL" sz="4000" dirty="0"/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F42F40B7-299F-48A8-8C47-23FE410D451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68"/>
          <a:stretch/>
        </p:blipFill>
        <p:spPr>
          <a:xfrm>
            <a:off x="310574" y="4716188"/>
            <a:ext cx="3936437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818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59632" y="778426"/>
            <a:ext cx="5438328" cy="792088"/>
          </a:xfrm>
        </p:spPr>
        <p:txBody>
          <a:bodyPr/>
          <a:lstStyle/>
          <a:p>
            <a:pPr algn="l"/>
            <a:r>
              <a:rPr lang="nl-NL" dirty="0"/>
              <a:t>Werkwijze</a:t>
            </a:r>
          </a:p>
        </p:txBody>
      </p:sp>
      <p:sp>
        <p:nvSpPr>
          <p:cNvPr id="6" name="Tijdelijke aanduiding voor inhoud 2"/>
          <p:cNvSpPr txBox="1">
            <a:spLocks/>
          </p:cNvSpPr>
          <p:nvPr/>
        </p:nvSpPr>
        <p:spPr bwMode="auto">
          <a:xfrm>
            <a:off x="251520" y="3533739"/>
            <a:ext cx="7084125" cy="3467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Tx/>
              <a:buNone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nl-NL" kern="0" dirty="0"/>
              <a:t>Prioriteren: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nl-NL" kern="0" dirty="0"/>
              <a:t>Oriënteren: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nl-NL" kern="0" dirty="0"/>
              <a:t>Eisen stellen: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nl-NL" kern="0" dirty="0"/>
              <a:t>Keuzes maken: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nl-NL" kern="0" dirty="0"/>
              <a:t>Ontwerpen:</a:t>
            </a:r>
            <a:endParaRPr lang="nl-NL" sz="2400" kern="0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nl-NL" kern="0" dirty="0"/>
          </a:p>
          <a:p>
            <a:pPr algn="l"/>
            <a:endParaRPr lang="nl-NL" kern="0" dirty="0"/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4E1DA8D6-C410-4A4E-B8F1-BC9112478CA9}"/>
              </a:ext>
            </a:extLst>
          </p:cNvPr>
          <p:cNvSpPr/>
          <p:nvPr/>
        </p:nvSpPr>
        <p:spPr>
          <a:xfrm rot="338582">
            <a:off x="657147" y="2418001"/>
            <a:ext cx="627287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5400" u="sng" kern="0" dirty="0">
                <a:latin typeface="Freestyle Script" panose="030804020302050B0404" pitchFamily="66" charset="0"/>
              </a:rPr>
              <a:t>DOT – deelnemers bepalen </a:t>
            </a:r>
            <a:r>
              <a:rPr lang="nl-NL" sz="5400" u="sng" kern="0" dirty="0">
                <a:solidFill>
                  <a:srgbClr val="00B0F0"/>
                </a:solidFill>
                <a:latin typeface="Freestyle Script" panose="030804020302050B0404" pitchFamily="66" charset="0"/>
              </a:rPr>
              <a:t>doelen</a:t>
            </a:r>
            <a:endParaRPr lang="nl-NL" sz="5400" u="sng" dirty="0">
              <a:solidFill>
                <a:srgbClr val="00B0F0"/>
              </a:solidFill>
              <a:latin typeface="Freestyle Script" panose="030804020302050B0404" pitchFamily="66" charset="0"/>
            </a:endParaRPr>
          </a:p>
        </p:txBody>
      </p:sp>
      <p:sp>
        <p:nvSpPr>
          <p:cNvPr id="7" name="Text Box 13">
            <a:extLst>
              <a:ext uri="{FF2B5EF4-FFF2-40B4-BE49-F238E27FC236}">
                <a16:creationId xmlns:a16="http://schemas.microsoft.com/office/drawing/2014/main" id="{E9EF496C-5394-4241-8F66-CDDDE422EC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8443" y="3615435"/>
            <a:ext cx="51845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24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</a:rPr>
              <a:t>kringlopen, ecologie, duurzaamheid</a:t>
            </a:r>
          </a:p>
        </p:txBody>
      </p:sp>
      <p:sp>
        <p:nvSpPr>
          <p:cNvPr id="8" name="Text Box 13">
            <a:extLst>
              <a:ext uri="{FF2B5EF4-FFF2-40B4-BE49-F238E27FC236}">
                <a16:creationId xmlns:a16="http://schemas.microsoft.com/office/drawing/2014/main" id="{03535B34-4588-4B39-AFE1-87D0E79884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5856" y="4770493"/>
            <a:ext cx="51845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24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</a:rPr>
              <a:t>buiten, practica, examendoelen, </a:t>
            </a:r>
            <a:r>
              <a:rPr kumimoji="0" lang="nl-NL" altLang="nl-NL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</a:rPr>
              <a:t>etc</a:t>
            </a:r>
            <a:r>
              <a:rPr lang="nl-NL" altLang="nl-NL" sz="2400" kern="0" dirty="0">
                <a:solidFill>
                  <a:srgbClr val="00B0F0"/>
                </a:solidFill>
              </a:rPr>
              <a:t>.</a:t>
            </a:r>
            <a:r>
              <a:rPr kumimoji="0" lang="nl-NL" altLang="nl-NL" sz="24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</a:rPr>
              <a:t> </a:t>
            </a:r>
          </a:p>
        </p:txBody>
      </p:sp>
      <p:sp>
        <p:nvSpPr>
          <p:cNvPr id="9" name="Text Box 13">
            <a:extLst>
              <a:ext uri="{FF2B5EF4-FFF2-40B4-BE49-F238E27FC236}">
                <a16:creationId xmlns:a16="http://schemas.microsoft.com/office/drawing/2014/main" id="{17AD231A-3956-4AE9-A700-B7EC0E0544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7020" y="5366173"/>
            <a:ext cx="51845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altLang="nl-NL" sz="2400" kern="0" dirty="0">
                <a:solidFill>
                  <a:srgbClr val="00B0F0"/>
                </a:solidFill>
              </a:rPr>
              <a:t>contexten, concepten, samenhang</a:t>
            </a:r>
            <a:endParaRPr kumimoji="0" lang="nl-NL" altLang="nl-NL" sz="2400" b="0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</a:endParaRPr>
          </a:p>
        </p:txBody>
      </p:sp>
      <p:sp>
        <p:nvSpPr>
          <p:cNvPr id="10" name="Text Box 13">
            <a:extLst>
              <a:ext uri="{FF2B5EF4-FFF2-40B4-BE49-F238E27FC236}">
                <a16:creationId xmlns:a16="http://schemas.microsoft.com/office/drawing/2014/main" id="{0D10BFD2-2F76-4B5D-86D5-1197DC8DB4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1660" y="5967658"/>
            <a:ext cx="48186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altLang="nl-NL" sz="2400" kern="0" dirty="0">
                <a:solidFill>
                  <a:srgbClr val="00B0F0"/>
                </a:solidFill>
              </a:rPr>
              <a:t>Lessenserie (ligt klaar) </a:t>
            </a:r>
            <a:endParaRPr kumimoji="0" lang="nl-NL" altLang="nl-NL" sz="2400" b="0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</a:endParaRPr>
          </a:p>
        </p:txBody>
      </p:sp>
      <p:sp>
        <p:nvSpPr>
          <p:cNvPr id="11" name="Text Box 13">
            <a:extLst>
              <a:ext uri="{FF2B5EF4-FFF2-40B4-BE49-F238E27FC236}">
                <a16:creationId xmlns:a16="http://schemas.microsoft.com/office/drawing/2014/main" id="{66D34D77-1440-47B6-BA53-F2BA0A5252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8443" y="4196841"/>
            <a:ext cx="51845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altLang="nl-NL" sz="2400" kern="0" dirty="0">
                <a:solidFill>
                  <a:srgbClr val="00B0F0"/>
                </a:solidFill>
              </a:rPr>
              <a:t>kennis opdoen, netwerk, experts</a:t>
            </a:r>
            <a:endParaRPr kumimoji="0" lang="nl-NL" altLang="nl-NL" sz="2400" b="0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02816FA5-0BCE-4DE1-A3D0-D889BB6502C2}"/>
              </a:ext>
            </a:extLst>
          </p:cNvPr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-42014"/>
            <a:ext cx="3540450" cy="2616990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2072382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7" grpId="0"/>
      <p:bldP spid="8" grpId="0"/>
      <p:bldP spid="9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fbeeldingsresultaat voor stikstofkringloop binas">
            <a:extLst>
              <a:ext uri="{FF2B5EF4-FFF2-40B4-BE49-F238E27FC236}">
                <a16:creationId xmlns:a16="http://schemas.microsoft.com/office/drawing/2014/main" id="{B53F20D1-8F67-40EF-8F10-4721AF9FD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5" y="-845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17">
            <a:extLst>
              <a:ext uri="{FF2B5EF4-FFF2-40B4-BE49-F238E27FC236}">
                <a16:creationId xmlns:a16="http://schemas.microsoft.com/office/drawing/2014/main" id="{58300597-3A5B-4B22-BFB3-5E19C70796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40768"/>
            <a:ext cx="2736304" cy="707886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4000" b="1" dirty="0">
                <a:solidFill>
                  <a:srgbClr val="00B0F0"/>
                </a:solidFill>
              </a:rPr>
              <a:t>Complex?</a:t>
            </a:r>
          </a:p>
        </p:txBody>
      </p:sp>
      <p:sp>
        <p:nvSpPr>
          <p:cNvPr id="2" name="Ovaal 1">
            <a:extLst>
              <a:ext uri="{FF2B5EF4-FFF2-40B4-BE49-F238E27FC236}">
                <a16:creationId xmlns:a16="http://schemas.microsoft.com/office/drawing/2014/main" id="{9E294FFA-6751-444D-A43D-2B9335BF1CD6}"/>
              </a:ext>
            </a:extLst>
          </p:cNvPr>
          <p:cNvSpPr/>
          <p:nvPr/>
        </p:nvSpPr>
        <p:spPr>
          <a:xfrm>
            <a:off x="4017881" y="930665"/>
            <a:ext cx="323465" cy="2587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" name="Ovaal 4">
            <a:extLst>
              <a:ext uri="{FF2B5EF4-FFF2-40B4-BE49-F238E27FC236}">
                <a16:creationId xmlns:a16="http://schemas.microsoft.com/office/drawing/2014/main" id="{EBDD24CD-C4CA-483F-B46F-616F0532A7BE}"/>
              </a:ext>
            </a:extLst>
          </p:cNvPr>
          <p:cNvSpPr/>
          <p:nvPr/>
        </p:nvSpPr>
        <p:spPr>
          <a:xfrm>
            <a:off x="3621266" y="2398943"/>
            <a:ext cx="1395201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Ovaal 5">
            <a:extLst>
              <a:ext uri="{FF2B5EF4-FFF2-40B4-BE49-F238E27FC236}">
                <a16:creationId xmlns:a16="http://schemas.microsoft.com/office/drawing/2014/main" id="{CF07FECA-6E6B-4EEC-97E6-BA83B8B86C00}"/>
              </a:ext>
            </a:extLst>
          </p:cNvPr>
          <p:cNvSpPr/>
          <p:nvPr/>
        </p:nvSpPr>
        <p:spPr>
          <a:xfrm>
            <a:off x="3813364" y="5646618"/>
            <a:ext cx="726326" cy="394987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DD98367F-7CF4-41A9-B0E1-FC60C7F20EDC}"/>
              </a:ext>
            </a:extLst>
          </p:cNvPr>
          <p:cNvSpPr/>
          <p:nvPr/>
        </p:nvSpPr>
        <p:spPr>
          <a:xfrm>
            <a:off x="5940152" y="4581128"/>
            <a:ext cx="1080120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8" name="Ovaal 7">
            <a:extLst>
              <a:ext uri="{FF2B5EF4-FFF2-40B4-BE49-F238E27FC236}">
                <a16:creationId xmlns:a16="http://schemas.microsoft.com/office/drawing/2014/main" id="{2E237115-5536-4F9B-895A-D25E3F4F09B1}"/>
              </a:ext>
            </a:extLst>
          </p:cNvPr>
          <p:cNvSpPr/>
          <p:nvPr/>
        </p:nvSpPr>
        <p:spPr>
          <a:xfrm>
            <a:off x="4949378" y="3716461"/>
            <a:ext cx="1080120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8ED65248-4AFA-4EE1-8003-76CFC3089C41}"/>
              </a:ext>
            </a:extLst>
          </p:cNvPr>
          <p:cNvSpPr/>
          <p:nvPr/>
        </p:nvSpPr>
        <p:spPr>
          <a:xfrm>
            <a:off x="5220932" y="5067266"/>
            <a:ext cx="1080120" cy="648072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1" name="Ovaal 10">
            <a:extLst>
              <a:ext uri="{FF2B5EF4-FFF2-40B4-BE49-F238E27FC236}">
                <a16:creationId xmlns:a16="http://schemas.microsoft.com/office/drawing/2014/main" id="{3061E7AA-6056-44F2-A6ED-03197B06D5AA}"/>
              </a:ext>
            </a:extLst>
          </p:cNvPr>
          <p:cNvSpPr/>
          <p:nvPr/>
        </p:nvSpPr>
        <p:spPr>
          <a:xfrm>
            <a:off x="2894940" y="3770833"/>
            <a:ext cx="812964" cy="394987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" name="Ovaal 11">
            <a:extLst>
              <a:ext uri="{FF2B5EF4-FFF2-40B4-BE49-F238E27FC236}">
                <a16:creationId xmlns:a16="http://schemas.microsoft.com/office/drawing/2014/main" id="{4869791A-8A1B-4DC0-9850-065E0D740020}"/>
              </a:ext>
            </a:extLst>
          </p:cNvPr>
          <p:cNvSpPr/>
          <p:nvPr/>
        </p:nvSpPr>
        <p:spPr>
          <a:xfrm>
            <a:off x="4953985" y="1124744"/>
            <a:ext cx="1080120" cy="817477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" name="Ovaal 12">
            <a:extLst>
              <a:ext uri="{FF2B5EF4-FFF2-40B4-BE49-F238E27FC236}">
                <a16:creationId xmlns:a16="http://schemas.microsoft.com/office/drawing/2014/main" id="{E0C0F48B-2E4F-46E0-9CFD-09B6ADF5C322}"/>
              </a:ext>
            </a:extLst>
          </p:cNvPr>
          <p:cNvSpPr/>
          <p:nvPr/>
        </p:nvSpPr>
        <p:spPr>
          <a:xfrm>
            <a:off x="2931726" y="2443639"/>
            <a:ext cx="881638" cy="432048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4" name="Ovaal 13">
            <a:extLst>
              <a:ext uri="{FF2B5EF4-FFF2-40B4-BE49-F238E27FC236}">
                <a16:creationId xmlns:a16="http://schemas.microsoft.com/office/drawing/2014/main" id="{180B6E6A-C92C-4BCF-9D03-E5955B71F287}"/>
              </a:ext>
            </a:extLst>
          </p:cNvPr>
          <p:cNvSpPr/>
          <p:nvPr/>
        </p:nvSpPr>
        <p:spPr>
          <a:xfrm>
            <a:off x="3621266" y="3078960"/>
            <a:ext cx="1094750" cy="566063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5" name="Ovaal 14">
            <a:extLst>
              <a:ext uri="{FF2B5EF4-FFF2-40B4-BE49-F238E27FC236}">
                <a16:creationId xmlns:a16="http://schemas.microsoft.com/office/drawing/2014/main" id="{C07FB885-FC24-4775-9F91-F4AD078E1898}"/>
              </a:ext>
            </a:extLst>
          </p:cNvPr>
          <p:cNvSpPr/>
          <p:nvPr/>
        </p:nvSpPr>
        <p:spPr>
          <a:xfrm>
            <a:off x="4852717" y="4775225"/>
            <a:ext cx="821348" cy="335931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8718207C-9ECA-459D-BEC0-C0346368A0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65" y="41572"/>
            <a:ext cx="7740352" cy="6771804"/>
          </a:xfrm>
          <a:prstGeom prst="rect">
            <a:avLst/>
          </a:prstGeom>
        </p:spPr>
      </p:pic>
      <p:sp>
        <p:nvSpPr>
          <p:cNvPr id="18" name="Text Box 17">
            <a:extLst>
              <a:ext uri="{FF2B5EF4-FFF2-40B4-BE49-F238E27FC236}">
                <a16:creationId xmlns:a16="http://schemas.microsoft.com/office/drawing/2014/main" id="{744DD4C3-5ACA-4DE8-91F5-E3DBF486B3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2037" y="3694289"/>
            <a:ext cx="5211688" cy="707886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4000" b="1" dirty="0">
                <a:solidFill>
                  <a:srgbClr val="00B0F0"/>
                </a:solidFill>
              </a:rPr>
              <a:t>Of dan toch simpel?</a:t>
            </a:r>
          </a:p>
        </p:txBody>
      </p:sp>
    </p:spTree>
    <p:extLst>
      <p:ext uri="{BB962C8B-B14F-4D97-AF65-F5344CB8AC3E}">
        <p14:creationId xmlns:p14="http://schemas.microsoft.com/office/powerpoint/2010/main" val="2209722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142C9811-F944-4EB1-97E4-71D03C01D979}"/>
              </a:ext>
            </a:extLst>
          </p:cNvPr>
          <p:cNvSpPr txBox="1">
            <a:spLocks noChangeArrowheads="1"/>
          </p:cNvSpPr>
          <p:nvPr/>
        </p:nvSpPr>
        <p:spPr>
          <a:xfrm>
            <a:off x="1148183" y="478131"/>
            <a:ext cx="6105202" cy="93610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sz="4000" dirty="0"/>
              <a:t>Examenprogramma domein A</a:t>
            </a:r>
            <a:endParaRPr lang="nl-NL" dirty="0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69B4054B-681B-4522-8EFF-4FB385160240}"/>
              </a:ext>
            </a:extLst>
          </p:cNvPr>
          <p:cNvSpPr>
            <a:spLocks noChangeArrowheads="1"/>
          </p:cNvSpPr>
          <p:nvPr/>
        </p:nvSpPr>
        <p:spPr bwMode="auto">
          <a:xfrm rot="350941">
            <a:off x="953061" y="4919877"/>
            <a:ext cx="2441575" cy="646113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228600" algn="l"/>
                <a:tab pos="457200" algn="l"/>
                <a:tab pos="6858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228600" algn="l"/>
                <a:tab pos="457200" algn="l"/>
                <a:tab pos="6858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28600" algn="l"/>
                <a:tab pos="457200" algn="l"/>
                <a:tab pos="6858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28600" algn="l"/>
                <a:tab pos="457200" algn="l"/>
                <a:tab pos="685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28600" algn="l"/>
                <a:tab pos="457200" algn="l"/>
                <a:tab pos="685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  <a:tab pos="457200" algn="l"/>
                <a:tab pos="685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  <a:tab pos="457200" algn="l"/>
                <a:tab pos="685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  <a:tab pos="457200" algn="l"/>
                <a:tab pos="685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  <a:tab pos="457200" algn="l"/>
                <a:tab pos="685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/>
              <a:t>+ optimalisatierondes in aanvullende lessen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8B3185EE-40E0-4E00-A5F4-05298BBB18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4221163"/>
            <a:ext cx="5106988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fbeelding 6">
            <a:extLst>
              <a:ext uri="{FF2B5EF4-FFF2-40B4-BE49-F238E27FC236}">
                <a16:creationId xmlns:a16="http://schemas.microsoft.com/office/drawing/2014/main" id="{B40F510B-8882-4FC6-AF63-DCF1514BA2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5563"/>
            <a:ext cx="4795837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4">
            <a:extLst>
              <a:ext uri="{FF2B5EF4-FFF2-40B4-BE49-F238E27FC236}">
                <a16:creationId xmlns:a16="http://schemas.microsoft.com/office/drawing/2014/main" id="{1508AC20-57B8-4D59-9940-14B20185ED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735" y="3742410"/>
            <a:ext cx="4679950" cy="369888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228600" algn="l"/>
                <a:tab pos="457200" algn="l"/>
                <a:tab pos="6858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228600" algn="l"/>
                <a:tab pos="457200" algn="l"/>
                <a:tab pos="6858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28600" algn="l"/>
                <a:tab pos="457200" algn="l"/>
                <a:tab pos="6858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28600" algn="l"/>
                <a:tab pos="457200" algn="l"/>
                <a:tab pos="685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28600" algn="l"/>
                <a:tab pos="457200" algn="l"/>
                <a:tab pos="685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  <a:tab pos="457200" algn="l"/>
                <a:tab pos="685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  <a:tab pos="457200" algn="l"/>
                <a:tab pos="685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  <a:tab pos="457200" algn="l"/>
                <a:tab pos="685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  <a:tab pos="457200" algn="l"/>
                <a:tab pos="685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>
              <a:solidFill>
                <a:schemeClr val="bg1"/>
              </a:solidFill>
            </a:endParaRP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4B3AA8C3-BF99-4845-A899-1C6C5191E2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5350" y="6575425"/>
            <a:ext cx="5815013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FFFFCC"/>
                </a:solidFill>
              </a:rPr>
              <a:t>Bron: </a:t>
            </a:r>
            <a:r>
              <a:rPr lang="nl-NL" altLang="nl-NL" sz="1000">
                <a:hlinkClick r:id="rId4"/>
              </a:rPr>
              <a:t>https://www.onderwijsmaakjesamen.nl/actueel/onderzoekend-ontwerpend-leren-met-talent/</a:t>
            </a:r>
            <a:r>
              <a:rPr lang="nl-NL" altLang="nl-NL" sz="1000"/>
              <a:t> 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206ECC8C-E143-46C1-B2DC-E09792BCE8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373" y="2530557"/>
            <a:ext cx="2392791" cy="1494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ctangle 14">
            <a:extLst>
              <a:ext uri="{FF2B5EF4-FFF2-40B4-BE49-F238E27FC236}">
                <a16:creationId xmlns:a16="http://schemas.microsoft.com/office/drawing/2014/main" id="{439461AC-349C-4675-9ACF-98AF1F02A2F6}"/>
              </a:ext>
            </a:extLst>
          </p:cNvPr>
          <p:cNvSpPr>
            <a:spLocks noChangeArrowheads="1"/>
          </p:cNvSpPr>
          <p:nvPr/>
        </p:nvSpPr>
        <p:spPr bwMode="auto">
          <a:xfrm rot="21134594">
            <a:off x="5087707" y="1988269"/>
            <a:ext cx="3354387" cy="400050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228600" algn="l"/>
                <a:tab pos="457200" algn="l"/>
                <a:tab pos="6858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228600" algn="l"/>
                <a:tab pos="457200" algn="l"/>
                <a:tab pos="6858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28600" algn="l"/>
                <a:tab pos="457200" algn="l"/>
                <a:tab pos="6858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28600" algn="l"/>
                <a:tab pos="457200" algn="l"/>
                <a:tab pos="685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28600" algn="l"/>
                <a:tab pos="457200" algn="l"/>
                <a:tab pos="685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  <a:tab pos="457200" algn="l"/>
                <a:tab pos="685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  <a:tab pos="457200" algn="l"/>
                <a:tab pos="685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  <a:tab pos="457200" algn="l"/>
                <a:tab pos="685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  <a:tab pos="457200" algn="l"/>
                <a:tab pos="685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000"/>
              <a:t>Nieuwsgierigheid opwekken           </a:t>
            </a:r>
          </a:p>
        </p:txBody>
      </p:sp>
    </p:spTree>
    <p:extLst>
      <p:ext uri="{BB962C8B-B14F-4D97-AF65-F5344CB8AC3E}">
        <p14:creationId xmlns:p14="http://schemas.microsoft.com/office/powerpoint/2010/main" val="3251927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1">
            <a:extLst>
              <a:ext uri="{FF2B5EF4-FFF2-40B4-BE49-F238E27FC236}">
                <a16:creationId xmlns:a16="http://schemas.microsoft.com/office/drawing/2014/main" id="{7EAB3E7A-487F-4F31-B09D-D1C0E0A570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1041023"/>
            <a:ext cx="8535575" cy="581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nl-NL" altLang="nl-NL" sz="1200" i="1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B2.1  Homeostase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nl-NL" altLang="nl-NL" sz="1200" i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kenmerken van bacteriën beschrijven; 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nl-NL" altLang="nl-NL" sz="1200" i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 uitleggen dat cellen zich in stand houden door het uitvoeren van chemische reacties;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nl-NL" altLang="nl-NL" sz="1200" i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 beschrijven dat cellen zichzelf reguleren en daarbij een dynamisch evenwicht in stand houden; 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nl-NL" altLang="nl-NL" sz="1200" i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 toelichten hoe door het principe van terugkoppeling homeostase in de cel gerealiseerd wordt.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nl-NL" altLang="nl-NL" sz="1200" i="1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B3.2  Fotosynthese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nl-NL" altLang="nl-NL" sz="1200" i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beschrijven dat organismen door fotosynthese autotroof zijn;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nl-NL" altLang="nl-NL" sz="1200" i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voorwaarden voor het fotosyntheseproces in planten benoemen;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nl-NL" altLang="nl-NL" sz="1200" i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 het belang van fotosynthese als basis voor de voortgezette assimilatie en dissimilatie van het organisme beschrijven.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nl-NL" altLang="nl-NL" sz="1200" i="1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B8.1  Energiestroom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nl-NL" altLang="nl-NL" sz="1200" i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energiestromen in een ecosysteem beschrijven en toelichten welke factoren daarop van invloed zijn;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nl-NL" altLang="nl-NL" sz="1200" i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modellen van energiestromen beschrijven en benoemen welke processen en organismen daarin een rol spelen;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nl-NL" altLang="nl-NL" sz="1200" i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 beargumenteren met welke maatregelen de mens energiestromen kan beïnvloeden.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nl-NL" altLang="nl-NL" sz="1200" i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altLang="nl-NL" sz="1200" i="1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B8.2  Kringloop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nl-NL" altLang="nl-NL" sz="1200" i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de rol uitleggen van producenten, consumenten en </a:t>
            </a:r>
            <a:r>
              <a:rPr lang="nl-NL" altLang="nl-NL" sz="1200" i="1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reducenten</a:t>
            </a:r>
            <a:r>
              <a:rPr lang="nl-NL" altLang="nl-NL" sz="1200" i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de kringlopen van koolstof en stikstof;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nl-NL" altLang="nl-NL" sz="1200" i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kringlopen van elementen in een ecosysteem beschrijven, en benoemen welke factoren daarop van invloed zijn; 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nl-NL" altLang="nl-NL" sz="1200" i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 beargumenteren met welke maatregelen de mens nutriëntenkringlopen en daarmee het systeem Aarde kan beïnvloeden.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nl-NL" altLang="nl-NL" sz="1200" i="1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B8.3  Dynamiek en evenwicht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nl-NL" altLang="nl-NL" sz="1200" i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 uitleggen welke rol biotische en abiotische factoren spelen bij de dynamiek binnen een ecosysteem;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nl-NL" altLang="nl-NL" sz="1200" i="1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D4.1  Voedselrelatie Specificatie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nl-NL" altLang="nl-NL" sz="1200" i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voedselrelaties tussen organismen beschrijven;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nl-NL" altLang="nl-NL" sz="1200" i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relaties in een voedselketen benoemen;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nl-NL" altLang="nl-NL" sz="1200" i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 in een </a:t>
            </a:r>
            <a:r>
              <a:rPr lang="nl-NL" altLang="nl-NL" sz="1200" i="1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voedselweb</a:t>
            </a:r>
            <a:r>
              <a:rPr lang="nl-NL" altLang="nl-NL" sz="1200" i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voedselketens herkennen;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nl-NL" altLang="nl-NL" sz="1200" i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 de accumulatie van schadelijke stoffen in een voedselketen uitleggen.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nl-NL" altLang="nl-NL" sz="1200" i="1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D4.2  Interactie met (a)biotische factoren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nl-NL" altLang="nl-NL" sz="1200" i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veranderingen van abiotische en biotische factoren in een ecosysteem beschrijven; 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nl-NL" altLang="nl-NL" sz="1200" i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beschrijven welke rol abiotische en biotische factoren spelen bij de instandhouding en ontwikkeling van een ecosysteem;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nl-NL" altLang="nl-NL" sz="1200" i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 de accumulatie van schadelijke stoffen in een voedselketen uitleggen;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nl-NL" altLang="nl-NL" sz="1200" i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 de rol van concurrentie binnen en tussen de populaties in een ecosysteem beschrijven;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nl-NL" altLang="nl-NL" sz="1200" i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 beschrijven wat onder duurzame ontwikkeling wordt verstaan, in het bijzonder duurzame energie- en voedselproductie;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nl-NL" altLang="nl-NL" sz="1200" i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 beargumenteren op welke wijze vraagstukken die betrekking hebben op duurzame ontwikkeling, kunnen worden benaderd. 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F3F75C1E-CE18-4F9F-AA34-0F0966EB224C}"/>
              </a:ext>
            </a:extLst>
          </p:cNvPr>
          <p:cNvSpPr txBox="1">
            <a:spLocks noChangeArrowheads="1"/>
          </p:cNvSpPr>
          <p:nvPr/>
        </p:nvSpPr>
        <p:spPr>
          <a:xfrm>
            <a:off x="467544" y="332656"/>
            <a:ext cx="7416824" cy="9361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sz="3200" dirty="0"/>
              <a:t>Examenprogramma domein B en D</a:t>
            </a:r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val="17250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1">
            <a:extLst>
              <a:ext uri="{FF2B5EF4-FFF2-40B4-BE49-F238E27FC236}">
                <a16:creationId xmlns:a16="http://schemas.microsoft.com/office/drawing/2014/main" id="{A8763943-024C-4B42-8D8B-4907E4F1D4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528" y="1510571"/>
            <a:ext cx="7685088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nl-NL" altLang="nl-NL" sz="28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om erin te verwerken: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nl-NL" altLang="nl-NL" sz="1800" i="1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nl-NL" altLang="nl-NL" sz="1800" i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SYSTEEMDENKEN, nutriënten, stikstofkringloop, fotosynthese, eiwitsynthese, (</a:t>
            </a:r>
            <a:r>
              <a:rPr lang="nl-NL" altLang="nl-NL" sz="1800" i="1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</a:t>
            </a:r>
            <a:r>
              <a:rPr lang="nl-NL" altLang="nl-NL" sz="1800" i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)organische stof, (de)nitrificatie, adaptatie, ademhaling, afgifte/opname CO2/O2, aminozuren, </a:t>
            </a:r>
            <a:r>
              <a:rPr lang="nl-NL" altLang="nl-NL" sz="1800" i="1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ammonificatie</a:t>
            </a:r>
            <a:r>
              <a:rPr lang="nl-NL" altLang="nl-NL" sz="1800" i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beperkende factor, biomassa, bladgroenkorrel, concurrentie, producenten, consumenten, </a:t>
            </a:r>
            <a:r>
              <a:rPr lang="nl-NL" altLang="nl-NL" sz="1800" i="1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reducenten</a:t>
            </a:r>
            <a:r>
              <a:rPr lang="nl-NL" altLang="nl-NL" sz="1800" i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ecosysteem, eiwitten, energie(stromen), eutrofiëring, evenwicht, (on)geslachtelijke voortplanting, habitat, </a:t>
            </a:r>
            <a:r>
              <a:rPr lang="nl-NL" altLang="nl-NL" sz="1800" i="1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heterotroof</a:t>
            </a:r>
            <a:r>
              <a:rPr lang="nl-NL" altLang="nl-NL" sz="1800" i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 autotroof, koolhydraten, nutriëntenkringlopen, osmotische waarde, pH, soort, selectie, stikstofbinding, voedselketen, voortgezette assimilatie, symbiose</a:t>
            </a:r>
            <a:endParaRPr lang="nl-NL" altLang="nl-NL" sz="1800" dirty="0">
              <a:solidFill>
                <a:srgbClr val="FFFF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AC605E1-08E5-494E-8939-0BE29DF8D637}"/>
              </a:ext>
            </a:extLst>
          </p:cNvPr>
          <p:cNvSpPr txBox="1">
            <a:spLocks noChangeArrowheads="1"/>
          </p:cNvSpPr>
          <p:nvPr/>
        </p:nvSpPr>
        <p:spPr>
          <a:xfrm>
            <a:off x="877035" y="620688"/>
            <a:ext cx="5438328" cy="7920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dirty="0"/>
              <a:t>Concepten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9D6CE24E-1A04-45C8-BE13-D1495950EC85}"/>
              </a:ext>
            </a:extLst>
          </p:cNvPr>
          <p:cNvSpPr txBox="1"/>
          <p:nvPr/>
        </p:nvSpPr>
        <p:spPr>
          <a:xfrm>
            <a:off x="899749" y="4725144"/>
            <a:ext cx="705834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/>
              <a:t>Bron: Syllabus biologie havo 2018, </a:t>
            </a:r>
          </a:p>
          <a:p>
            <a:r>
              <a:rPr lang="nl-NL" sz="1050" dirty="0">
                <a:hlinkClick r:id="rId2"/>
              </a:rPr>
              <a:t>https://www.examenblad.nl/examenstof/syllabus-2018-biologie-havo/2018/f=/biologie_havo_2_versie_2018.pdf</a:t>
            </a:r>
            <a:r>
              <a:rPr lang="nl-NL" sz="1050" dirty="0"/>
              <a:t> 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0ACC2AC-7BA1-44C9-80B2-B7CCC10FE9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-27384"/>
            <a:ext cx="2246052" cy="192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7153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Afbeelding 21">
            <a:extLst>
              <a:ext uri="{FF2B5EF4-FFF2-40B4-BE49-F238E27FC236}">
                <a16:creationId xmlns:a16="http://schemas.microsoft.com/office/drawing/2014/main" id="{C3931681-5FB4-4D86-B22F-29ABB4B668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4594">
            <a:off x="4019355" y="2066137"/>
            <a:ext cx="1732595" cy="13860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858199E8-2CF9-41DB-A1D4-D2D63AEB34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871" y="2175157"/>
            <a:ext cx="1634442" cy="10917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D5026729-13F3-4040-BAEC-4469B6956B4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4" t="11790" r="22438" b="15001"/>
          <a:stretch/>
        </p:blipFill>
        <p:spPr>
          <a:xfrm>
            <a:off x="1647586" y="5113139"/>
            <a:ext cx="2108071" cy="13345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0" name="Text Box 17">
            <a:extLst>
              <a:ext uri="{FF2B5EF4-FFF2-40B4-BE49-F238E27FC236}">
                <a16:creationId xmlns:a16="http://schemas.microsoft.com/office/drawing/2014/main" id="{AF90F578-F3B6-4C0D-BEEE-C7C82DA4B8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725" y="1338416"/>
            <a:ext cx="5994400" cy="522287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Gekke gewassen in een vegaburger</a:t>
            </a:r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AD7FCBD7-CC10-4DB6-8542-020DBAD241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2311">
            <a:off x="815089" y="2283871"/>
            <a:ext cx="1565301" cy="10424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" name="Afbeelding 22">
            <a:extLst>
              <a:ext uri="{FF2B5EF4-FFF2-40B4-BE49-F238E27FC236}">
                <a16:creationId xmlns:a16="http://schemas.microsoft.com/office/drawing/2014/main" id="{22F868A1-090C-4C68-8033-1F01A7AF9AC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6" r="32281" b="4536"/>
          <a:stretch/>
        </p:blipFill>
        <p:spPr>
          <a:xfrm>
            <a:off x="358348" y="3378540"/>
            <a:ext cx="1512077" cy="1743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Afbeelding 23">
            <a:extLst>
              <a:ext uri="{FF2B5EF4-FFF2-40B4-BE49-F238E27FC236}">
                <a16:creationId xmlns:a16="http://schemas.microsoft.com/office/drawing/2014/main" id="{583C7C07-18F1-42F2-8FC5-00583D51E8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197100"/>
            <a:ext cx="1947863" cy="292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Pijl: rechts 24">
            <a:extLst>
              <a:ext uri="{FF2B5EF4-FFF2-40B4-BE49-F238E27FC236}">
                <a16:creationId xmlns:a16="http://schemas.microsoft.com/office/drawing/2014/main" id="{E8941B9C-C66F-4454-B6BF-A1DB9347DDAA}"/>
              </a:ext>
            </a:extLst>
          </p:cNvPr>
          <p:cNvSpPr/>
          <p:nvPr/>
        </p:nvSpPr>
        <p:spPr>
          <a:xfrm>
            <a:off x="4356100" y="3956050"/>
            <a:ext cx="1439863" cy="503238"/>
          </a:xfrm>
          <a:prstGeom prst="rightArrow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Rectangle 2">
            <a:extLst>
              <a:ext uri="{FF2B5EF4-FFF2-40B4-BE49-F238E27FC236}">
                <a16:creationId xmlns:a16="http://schemas.microsoft.com/office/drawing/2014/main" id="{55DBA4A3-3F33-4951-81C0-16CEB34AFDB5}"/>
              </a:ext>
            </a:extLst>
          </p:cNvPr>
          <p:cNvSpPr txBox="1">
            <a:spLocks noChangeArrowheads="1"/>
          </p:cNvSpPr>
          <p:nvPr/>
        </p:nvSpPr>
        <p:spPr>
          <a:xfrm>
            <a:off x="746374" y="378685"/>
            <a:ext cx="6480720" cy="7920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dirty="0"/>
              <a:t>Tot </a:t>
            </a:r>
            <a:r>
              <a:rPr lang="nl-NL" dirty="0" err="1"/>
              <a:t>standkoming</a:t>
            </a:r>
            <a:r>
              <a:rPr lang="nl-NL" dirty="0"/>
              <a:t> lessenserie</a:t>
            </a:r>
          </a:p>
        </p:txBody>
      </p:sp>
      <p:pic>
        <p:nvPicPr>
          <p:cNvPr id="27" name="Afbeelding 26">
            <a:extLst>
              <a:ext uri="{FF2B5EF4-FFF2-40B4-BE49-F238E27FC236}">
                <a16:creationId xmlns:a16="http://schemas.microsoft.com/office/drawing/2014/main" id="{949B1AB5-B0D4-4A31-913C-3561A3E095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056" y="3429000"/>
            <a:ext cx="1518736" cy="1518736"/>
          </a:xfrm>
          <a:prstGeom prst="rect">
            <a:avLst/>
          </a:prstGeom>
        </p:spPr>
      </p:pic>
      <p:pic>
        <p:nvPicPr>
          <p:cNvPr id="28" name="Afbeelding 27">
            <a:extLst>
              <a:ext uri="{FF2B5EF4-FFF2-40B4-BE49-F238E27FC236}">
                <a16:creationId xmlns:a16="http://schemas.microsoft.com/office/drawing/2014/main" id="{8B841C5F-2C27-497C-888C-8D9A2E9768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691" y="5200535"/>
            <a:ext cx="1193647" cy="16498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 Box 17">
            <a:extLst>
              <a:ext uri="{FF2B5EF4-FFF2-40B4-BE49-F238E27FC236}">
                <a16:creationId xmlns:a16="http://schemas.microsoft.com/office/drawing/2014/main" id="{427938C0-6473-4724-8767-2E35196834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0649" y="5487081"/>
            <a:ext cx="5021874" cy="522287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Een burger van eendenkroos!</a:t>
            </a:r>
          </a:p>
        </p:txBody>
      </p:sp>
    </p:spTree>
    <p:extLst>
      <p:ext uri="{BB962C8B-B14F-4D97-AF65-F5344CB8AC3E}">
        <p14:creationId xmlns:p14="http://schemas.microsoft.com/office/powerpoint/2010/main" val="1931967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8C59B386-999D-4CB6-B907-9F3997C027CC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D321CB9A-9CE2-4DEF-BAA9-85926EE50FF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868</TotalTime>
  <Words>988</Words>
  <Application>Microsoft Office PowerPoint</Application>
  <PresentationFormat>Diavoorstelling (4:3)</PresentationFormat>
  <Paragraphs>148</Paragraphs>
  <Slides>22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22</vt:i4>
      </vt:variant>
    </vt:vector>
  </HeadingPairs>
  <TitlesOfParts>
    <vt:vector size="31" baseType="lpstr">
      <vt:lpstr>Arial</vt:lpstr>
      <vt:lpstr>Calibri</vt:lpstr>
      <vt:lpstr>Comic Sans MS</vt:lpstr>
      <vt:lpstr>Freestyle Script</vt:lpstr>
      <vt:lpstr>Times New Roman</vt:lpstr>
      <vt:lpstr>Trebuchet MS</vt:lpstr>
      <vt:lpstr>Verdana</vt:lpstr>
      <vt:lpstr>Wingdings 3</vt:lpstr>
      <vt:lpstr>Facet</vt:lpstr>
      <vt:lpstr>Endosymbionten,  van de wal in de sloot!</vt:lpstr>
      <vt:lpstr>Inhoud</vt:lpstr>
      <vt:lpstr>Prikkelende vragen!</vt:lpstr>
      <vt:lpstr>Werkwijze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Waarnemen</vt:lpstr>
      <vt:lpstr>Onkruid als reddende engel  (Focus; 4.55-14.02 min)</vt:lpstr>
      <vt:lpstr>Worken deel 1  symbiose</vt:lpstr>
      <vt:lpstr>Hoe ontstaat de heterocyst?</vt:lpstr>
      <vt:lpstr>Stikstoffixatie door heterocyst</vt:lpstr>
      <vt:lpstr>Anaerobe omstandigheden!?</vt:lpstr>
      <vt:lpstr>PowerPoint-presentatie</vt:lpstr>
      <vt:lpstr>Verschillen en overeenkomsten</vt:lpstr>
      <vt:lpstr>Worken dl 2  Endosymbiose  Azolla filliculoides + Anabaena azolla + Egeria densa</vt:lpstr>
      <vt:lpstr>Wat is er nog meer?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Start DOT biologie</dc:title>
  <dc:creator>P. Visser</dc:creator>
  <cp:lastModifiedBy>Visser, Peter</cp:lastModifiedBy>
  <cp:revision>81</cp:revision>
  <dcterms:created xsi:type="dcterms:W3CDTF">2013-09-04T18:33:10Z</dcterms:created>
  <dcterms:modified xsi:type="dcterms:W3CDTF">2019-01-10T21:08:53Z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TC102037961043</vt:lpwstr>
  </property>
</Properties>
</file>