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4"/>
  </p:notesMasterIdLst>
  <p:handoutMasterIdLst>
    <p:handoutMasterId r:id="rId25"/>
  </p:handoutMasterIdLst>
  <p:sldIdLst>
    <p:sldId id="433" r:id="rId3"/>
    <p:sldId id="477" r:id="rId4"/>
    <p:sldId id="483" r:id="rId5"/>
    <p:sldId id="484" r:id="rId6"/>
    <p:sldId id="480" r:id="rId7"/>
    <p:sldId id="471" r:id="rId8"/>
    <p:sldId id="467" r:id="rId9"/>
    <p:sldId id="472" r:id="rId10"/>
    <p:sldId id="486" r:id="rId11"/>
    <p:sldId id="468" r:id="rId12"/>
    <p:sldId id="475" r:id="rId13"/>
    <p:sldId id="476" r:id="rId14"/>
    <p:sldId id="478" r:id="rId15"/>
    <p:sldId id="479" r:id="rId16"/>
    <p:sldId id="461" r:id="rId17"/>
    <p:sldId id="464" r:id="rId18"/>
    <p:sldId id="481" r:id="rId19"/>
    <p:sldId id="485" r:id="rId20"/>
    <p:sldId id="482" r:id="rId21"/>
    <p:sldId id="489" r:id="rId22"/>
    <p:sldId id="490" r:id="rId23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1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1200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8BCB3F-1E20-41EA-B8A7-2824270A7D01}" type="datetimeFigureOut">
              <a:rPr lang="nl-NL" smtClean="0"/>
              <a:pPr/>
              <a:t>20-5-2022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FEE4EA-79D6-474C-A14B-2D608B7AF458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46083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195502-CC1D-439C-BDC4-59F7D0DB70E5}" type="datetimeFigureOut">
              <a:rPr lang="nl-NL" smtClean="0"/>
              <a:pPr/>
              <a:t>20-5-2022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FF1323-147E-4DBC-8A19-9C42E88CB5E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0831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F1323-147E-4DBC-8A19-9C42E88CB5E1}" type="slidenum">
              <a:rPr lang="nl-NL" smtClean="0"/>
              <a:pPr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34557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F1323-147E-4DBC-8A19-9C42E88CB5E1}" type="slidenum">
              <a:rPr lang="nl-NL" smtClean="0"/>
              <a:pPr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51832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F1323-147E-4DBC-8A19-9C42E88CB5E1}" type="slidenum">
              <a:rPr lang="nl-NL" smtClean="0"/>
              <a:pPr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07860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F1323-147E-4DBC-8A19-9C42E88CB5E1}" type="slidenum">
              <a:rPr lang="nl-NL" smtClean="0"/>
              <a:pPr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332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F1323-147E-4DBC-8A19-9C42E88CB5E1}" type="slidenum">
              <a:rPr lang="nl-NL" smtClean="0"/>
              <a:pPr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3043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F1323-147E-4DBC-8A19-9C42E88CB5E1}" type="slidenum">
              <a:rPr lang="nl-NL" smtClean="0"/>
              <a:pPr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1027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F1323-147E-4DBC-8A19-9C42E88CB5E1}" type="slidenum">
              <a:rPr lang="nl-NL" smtClean="0"/>
              <a:pPr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8722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F1323-147E-4DBC-8A19-9C42E88CB5E1}" type="slidenum">
              <a:rPr lang="nl-NL" smtClean="0"/>
              <a:pPr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66572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F1323-147E-4DBC-8A19-9C42E88CB5E1}" type="slidenum">
              <a:rPr lang="nl-NL" smtClean="0"/>
              <a:pPr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0887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F1323-147E-4DBC-8A19-9C42E88CB5E1}" type="slidenum">
              <a:rPr lang="nl-NL" smtClean="0"/>
              <a:pPr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89589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F1323-147E-4DBC-8A19-9C42E88CB5E1}" type="slidenum">
              <a:rPr lang="nl-NL" smtClean="0"/>
              <a:pPr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15378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F1323-147E-4DBC-8A19-9C42E88CB5E1}" type="slidenum">
              <a:rPr lang="nl-NL" smtClean="0"/>
              <a:pPr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6209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7564B-1D28-438E-9476-24F958383E85}" type="datetimeFigureOut">
              <a:rPr lang="nl-NL" smtClean="0"/>
              <a:pPr/>
              <a:t>20-5-2022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1C31D-B1EC-4711-A5FA-3D7F037B09D0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7564B-1D28-438E-9476-24F958383E85}" type="datetimeFigureOut">
              <a:rPr lang="nl-NL" smtClean="0"/>
              <a:pPr/>
              <a:t>20-5-2022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1C31D-B1EC-4711-A5FA-3D7F037B09D0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7564B-1D28-438E-9476-24F958383E85}" type="datetimeFigureOut">
              <a:rPr lang="nl-NL" smtClean="0"/>
              <a:pPr/>
              <a:t>20-5-2022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1C31D-B1EC-4711-A5FA-3D7F037B09D0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323528" y="4869161"/>
            <a:ext cx="6400800" cy="913656"/>
          </a:xfrm>
          <a:solidFill>
            <a:srgbClr val="009CDA"/>
          </a:solidFill>
        </p:spPr>
        <p:txBody>
          <a:bodyPr lIns="180000" anchor="ctr" anchorCtr="0">
            <a:normAutofit/>
          </a:bodyPr>
          <a:lstStyle>
            <a:lvl1pPr marL="0" indent="0" algn="l">
              <a:lnSpc>
                <a:spcPts val="1587"/>
              </a:lnSpc>
              <a:spcBef>
                <a:spcPts val="0"/>
              </a:spcBef>
              <a:buNone/>
              <a:defRPr sz="1428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62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25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88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513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14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77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5398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026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een ondertitel te maken</a:t>
            </a:r>
            <a:endParaRPr lang="en-US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C2281-3F85-4BA5-BDB4-C0FFCD786F3F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170D8-4532-4A97-B7AE-3185E3C4BA7B}" type="slidenum">
              <a:rPr lang="en-US" smtClean="0"/>
              <a:t>‹nr.›</a:t>
            </a:fld>
            <a:endParaRPr lang="en-US"/>
          </a:p>
        </p:txBody>
      </p:sp>
      <p:sp>
        <p:nvSpPr>
          <p:cNvPr id="7" name="Rechthoek 6"/>
          <p:cNvSpPr/>
          <p:nvPr userDrawn="1"/>
        </p:nvSpPr>
        <p:spPr>
          <a:xfrm>
            <a:off x="323528" y="5877273"/>
            <a:ext cx="640871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28"/>
          </a:p>
        </p:txBody>
      </p:sp>
      <p:sp>
        <p:nvSpPr>
          <p:cNvPr id="11" name="Tekstvak 10"/>
          <p:cNvSpPr txBox="1"/>
          <p:nvPr userDrawn="1"/>
        </p:nvSpPr>
        <p:spPr>
          <a:xfrm>
            <a:off x="-2412776" y="0"/>
            <a:ext cx="2304256" cy="20431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476"/>
              </a:spcBef>
            </a:pPr>
            <a:r>
              <a:rPr lang="nl-NL" sz="714" b="1" dirty="0"/>
              <a:t>Instructie</a:t>
            </a:r>
            <a:r>
              <a:rPr lang="nl-NL" sz="714" b="1" baseline="0" dirty="0"/>
              <a:t>                                 </a:t>
            </a:r>
            <a:r>
              <a:rPr lang="nl-NL" sz="714" b="1" dirty="0"/>
              <a:t>Opmaak PowerPoint: </a:t>
            </a:r>
          </a:p>
          <a:p>
            <a:pPr marL="136063" indent="-136063">
              <a:spcBef>
                <a:spcPts val="476"/>
              </a:spcBef>
              <a:buFont typeface="Arial" panose="020B0604020202020204" pitchFamily="34" charset="0"/>
              <a:buChar char="•"/>
            </a:pPr>
            <a:r>
              <a:rPr lang="nl-NL" sz="714" dirty="0"/>
              <a:t>Rode balk</a:t>
            </a:r>
            <a:r>
              <a:rPr lang="nl-NL" sz="714" baseline="0" dirty="0"/>
              <a:t> </a:t>
            </a:r>
            <a:r>
              <a:rPr lang="nl-NL" sz="714" dirty="0"/>
              <a:t>bevat  korte koptekst.  De balkjes moeten verspringen zoals in het voorbeeld. De afstand tussen de balkjes en de hoogte van de balkjes</a:t>
            </a:r>
            <a:r>
              <a:rPr lang="nl-NL" sz="714" baseline="0" dirty="0"/>
              <a:t> </a:t>
            </a:r>
            <a:r>
              <a:rPr lang="nl-NL" sz="714" dirty="0"/>
              <a:t>mag niet veranderd</a:t>
            </a:r>
            <a:r>
              <a:rPr lang="nl-NL" sz="714" baseline="0" dirty="0"/>
              <a:t> worden. De lengte van de balk mag veranderen evenals de kleur van de balkjes. </a:t>
            </a:r>
            <a:endParaRPr lang="nl-NL" sz="714" dirty="0"/>
          </a:p>
          <a:p>
            <a:pPr marL="136063" indent="-136063">
              <a:spcBef>
                <a:spcPts val="476"/>
              </a:spcBef>
              <a:buFont typeface="Arial" panose="020B0604020202020204" pitchFamily="34" charset="0"/>
              <a:buChar char="•"/>
            </a:pPr>
            <a:r>
              <a:rPr lang="nl-NL" sz="714" dirty="0"/>
              <a:t>Witte Logo balk mag niet gescheiden worden van het</a:t>
            </a:r>
            <a:r>
              <a:rPr lang="nl-NL" sz="714" baseline="0" dirty="0"/>
              <a:t> lichtblauwe </a:t>
            </a:r>
            <a:r>
              <a:rPr lang="nl-NL" sz="714" baseline="0" dirty="0" err="1"/>
              <a:t>contentblok</a:t>
            </a:r>
            <a:r>
              <a:rPr lang="nl-NL" sz="714" baseline="0" dirty="0"/>
              <a:t>. Beide mogen samen wel verplaatst worden naar rechts.</a:t>
            </a:r>
          </a:p>
          <a:p>
            <a:pPr marL="136063" indent="-136063">
              <a:spcBef>
                <a:spcPts val="476"/>
              </a:spcBef>
              <a:buFont typeface="Arial" panose="020B0604020202020204" pitchFamily="34" charset="0"/>
              <a:buChar char="•"/>
            </a:pPr>
            <a:r>
              <a:rPr lang="nl-NL" sz="714" baseline="0" dirty="0"/>
              <a:t>Foto op achtergrond mag gewijzigd worden mits het beeld voldoet aan de huisstijl (zie mint)</a:t>
            </a:r>
            <a:endParaRPr lang="nl-NL" sz="714" dirty="0"/>
          </a:p>
        </p:txBody>
      </p:sp>
      <p:sp>
        <p:nvSpPr>
          <p:cNvPr id="15" name="Tijdelijke aanduiding voor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2229012" y="685569"/>
            <a:ext cx="4628830" cy="648072"/>
          </a:xfrm>
          <a:solidFill>
            <a:srgbClr val="DA002F"/>
          </a:solidFill>
        </p:spPr>
        <p:txBody>
          <a:bodyPr wrap="none" anchor="ctr" anchorCtr="0">
            <a:noAutofit/>
          </a:bodyPr>
          <a:lstStyle>
            <a:lvl1pPr marL="0" indent="0">
              <a:buFontTx/>
              <a:buNone/>
              <a:defRPr sz="2222" b="1" i="1" u="none">
                <a:solidFill>
                  <a:schemeClr val="bg1"/>
                </a:solidFill>
              </a:defRPr>
            </a:lvl1pPr>
            <a:lvl2pPr marL="362834" indent="0">
              <a:buFontTx/>
              <a:buNone/>
              <a:defRPr>
                <a:solidFill>
                  <a:schemeClr val="bg1"/>
                </a:solidFill>
              </a:defRPr>
            </a:lvl2pPr>
            <a:lvl3pPr marL="725668" indent="0">
              <a:buFontTx/>
              <a:buNone/>
              <a:defRPr>
                <a:solidFill>
                  <a:schemeClr val="bg1"/>
                </a:solidFill>
              </a:defRPr>
            </a:lvl3pPr>
            <a:lvl4pPr marL="1088502" indent="0">
              <a:buFontTx/>
              <a:buNone/>
              <a:defRPr>
                <a:solidFill>
                  <a:schemeClr val="bg1"/>
                </a:solidFill>
              </a:defRPr>
            </a:lvl4pPr>
            <a:lvl5pPr marL="1451336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voor tekst</a:t>
            </a:r>
            <a:endParaRPr lang="en-US" dirty="0"/>
          </a:p>
        </p:txBody>
      </p:sp>
      <p:sp>
        <p:nvSpPr>
          <p:cNvPr id="16" name="Tijdelijke aanduiding voor tekst 14"/>
          <p:cNvSpPr>
            <a:spLocks noGrp="1"/>
          </p:cNvSpPr>
          <p:nvPr>
            <p:ph type="body" sz="quarter" idx="14" hasCustomPrompt="1"/>
          </p:nvPr>
        </p:nvSpPr>
        <p:spPr>
          <a:xfrm>
            <a:off x="3650758" y="1447633"/>
            <a:ext cx="4407151" cy="648072"/>
          </a:xfrm>
          <a:solidFill>
            <a:srgbClr val="DA002F"/>
          </a:solidFill>
        </p:spPr>
        <p:txBody>
          <a:bodyPr wrap="none" anchor="ctr" anchorCtr="0">
            <a:noAutofit/>
          </a:bodyPr>
          <a:lstStyle>
            <a:lvl1pPr marL="0" indent="0">
              <a:buFontTx/>
              <a:buNone/>
              <a:defRPr sz="2222" b="1" i="1" u="none">
                <a:solidFill>
                  <a:schemeClr val="bg1"/>
                </a:solidFill>
              </a:defRPr>
            </a:lvl1pPr>
            <a:lvl2pPr marL="362834" indent="0">
              <a:buFontTx/>
              <a:buNone/>
              <a:defRPr>
                <a:solidFill>
                  <a:schemeClr val="bg1"/>
                </a:solidFill>
              </a:defRPr>
            </a:lvl2pPr>
            <a:lvl3pPr marL="725668" indent="0">
              <a:buFontTx/>
              <a:buNone/>
              <a:defRPr>
                <a:solidFill>
                  <a:schemeClr val="bg1"/>
                </a:solidFill>
              </a:defRPr>
            </a:lvl3pPr>
            <a:lvl4pPr marL="1088502" indent="0">
              <a:buFontTx/>
              <a:buNone/>
              <a:defRPr>
                <a:solidFill>
                  <a:schemeClr val="bg1"/>
                </a:solidFill>
              </a:defRPr>
            </a:lvl4pPr>
            <a:lvl5pPr marL="1451336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voor tekst</a:t>
            </a:r>
            <a:endParaRPr lang="en-US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93" y="6098005"/>
            <a:ext cx="1269704" cy="296078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586" y="6098005"/>
            <a:ext cx="631061" cy="33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4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C2281-3F85-4BA5-BDB4-C0FFCD786F3F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170D8-4532-4A97-B7AE-3185E3C4BA7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53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A72F24-C2F4-A848-9526-6DDE3032300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3376" y="1460499"/>
            <a:ext cx="3995928" cy="39776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00000"/>
              </a:lnSpc>
              <a:defRPr lang="en-US" sz="105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defRPr lang="en-US" sz="105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defRPr lang="en-US" sz="105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00000"/>
              </a:lnSpc>
              <a:defRPr lang="en-US" sz="105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00000"/>
              </a:lnSpc>
              <a:defRPr lang="en-US"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>
              <a:lnSpc>
                <a:spcPct val="150000"/>
              </a:lnSpc>
              <a:spcBef>
                <a:spcPts val="750"/>
              </a:spcBef>
              <a:spcAft>
                <a:spcPts val="900"/>
              </a:spcAft>
              <a:buNone/>
            </a:pPr>
            <a:r>
              <a:rPr lang="en-US"/>
              <a:t>Click to edit Master text styles</a:t>
            </a:r>
          </a:p>
          <a:p>
            <a:pPr marL="0" lvl="1" indent="0">
              <a:lnSpc>
                <a:spcPct val="150000"/>
              </a:lnSpc>
              <a:spcBef>
                <a:spcPts val="750"/>
              </a:spcBef>
              <a:spcAft>
                <a:spcPts val="900"/>
              </a:spcAft>
              <a:buNone/>
            </a:pPr>
            <a:r>
              <a:rPr lang="en-US"/>
              <a:t>Second level</a:t>
            </a:r>
          </a:p>
          <a:p>
            <a:pPr marL="0" lvl="2" indent="0">
              <a:lnSpc>
                <a:spcPct val="150000"/>
              </a:lnSpc>
              <a:spcBef>
                <a:spcPts val="750"/>
              </a:spcBef>
              <a:spcAft>
                <a:spcPts val="900"/>
              </a:spcAft>
              <a:buNone/>
            </a:pPr>
            <a:r>
              <a:rPr lang="en-US"/>
              <a:t>Third level</a:t>
            </a:r>
          </a:p>
          <a:p>
            <a:pPr marL="0" lvl="3" indent="0">
              <a:lnSpc>
                <a:spcPct val="150000"/>
              </a:lnSpc>
              <a:spcBef>
                <a:spcPts val="750"/>
              </a:spcBef>
              <a:spcAft>
                <a:spcPts val="900"/>
              </a:spcAft>
              <a:buNone/>
            </a:pPr>
            <a:r>
              <a:rPr lang="en-US"/>
              <a:t>Fourth level</a:t>
            </a:r>
          </a:p>
          <a:p>
            <a:pPr marL="0" lvl="4" indent="0">
              <a:lnSpc>
                <a:spcPct val="150000"/>
              </a:lnSpc>
              <a:spcBef>
                <a:spcPts val="750"/>
              </a:spcBef>
              <a:spcAft>
                <a:spcPts val="900"/>
              </a:spcAft>
              <a:buNone/>
            </a:pPr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0B5A9DDA-5C61-C94F-9C1E-F412423AF3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4622" y="6203953"/>
            <a:ext cx="2457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BEEBAAA-29B5-4AF5-BC5F-7E580C29002D}" type="datetimeFigureOut">
              <a:rPr lang="en-US" smtClean="0"/>
              <a:pPr/>
              <a:t>5/20/2022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AB9CE1BE-CD51-BD42-A659-2F084EB57D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86150" y="6203953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2707C4E-5419-8141-80B3-E4B112655C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78945" y="6203953"/>
            <a:ext cx="2457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860EDB8-5305-433F-BE41-D7A86D811DB3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D362EF-E079-514F-814C-6085176CA7AD}"/>
              </a:ext>
            </a:extLst>
          </p:cNvPr>
          <p:cNvCxnSpPr>
            <a:cxnSpLocks/>
          </p:cNvCxnSpPr>
          <p:nvPr userDrawn="1"/>
        </p:nvCxnSpPr>
        <p:spPr>
          <a:xfrm>
            <a:off x="400050" y="1104900"/>
            <a:ext cx="8339328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2AC75DAD-32BC-CC41-8DF4-9E68DB31C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6" y="430609"/>
            <a:ext cx="6860229" cy="6400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61625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7564B-1D28-438E-9476-24F958383E85}" type="datetimeFigureOut">
              <a:rPr lang="nl-NL" smtClean="0"/>
              <a:pPr/>
              <a:t>20-5-2022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1C31D-B1EC-4711-A5FA-3D7F037B09D0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7564B-1D28-438E-9476-24F958383E85}" type="datetimeFigureOut">
              <a:rPr lang="nl-NL" smtClean="0"/>
              <a:pPr/>
              <a:t>20-5-2022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1C31D-B1EC-4711-A5FA-3D7F037B09D0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7564B-1D28-438E-9476-24F958383E85}" type="datetimeFigureOut">
              <a:rPr lang="nl-NL" smtClean="0"/>
              <a:pPr/>
              <a:t>20-5-2022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1C31D-B1EC-4711-A5FA-3D7F037B09D0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7564B-1D28-438E-9476-24F958383E85}" type="datetimeFigureOut">
              <a:rPr lang="nl-NL" smtClean="0"/>
              <a:pPr/>
              <a:t>20-5-2022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1C31D-B1EC-4711-A5FA-3D7F037B09D0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7564B-1D28-438E-9476-24F958383E85}" type="datetimeFigureOut">
              <a:rPr lang="nl-NL" smtClean="0"/>
              <a:pPr/>
              <a:t>20-5-2022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1C31D-B1EC-4711-A5FA-3D7F037B09D0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7564B-1D28-438E-9476-24F958383E85}" type="datetimeFigureOut">
              <a:rPr lang="nl-NL" smtClean="0"/>
              <a:pPr/>
              <a:t>20-5-2022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1C31D-B1EC-4711-A5FA-3D7F037B09D0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7564B-1D28-438E-9476-24F958383E85}" type="datetimeFigureOut">
              <a:rPr lang="nl-NL" smtClean="0"/>
              <a:pPr/>
              <a:t>20-5-2022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1C31D-B1EC-4711-A5FA-3D7F037B09D0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7564B-1D28-438E-9476-24F958383E85}" type="datetimeFigureOut">
              <a:rPr lang="nl-NL" smtClean="0"/>
              <a:pPr/>
              <a:t>20-5-2022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1C31D-B1EC-4711-A5FA-3D7F037B09D0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C7564B-1D28-438E-9476-24F958383E85}" type="datetimeFigureOut">
              <a:rPr lang="nl-NL" smtClean="0"/>
              <a:pPr/>
              <a:t>20-5-2022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1C31D-B1EC-4711-A5FA-3D7F037B09D0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251521" y="274639"/>
            <a:ext cx="8712968" cy="850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51521" y="1268760"/>
            <a:ext cx="8712968" cy="4680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444208" y="6592268"/>
            <a:ext cx="2133600" cy="2131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1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C2281-3F85-4BA5-BDB4-C0FFCD786F3F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897833" y="6592268"/>
            <a:ext cx="2895600" cy="2131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1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902896" y="6592268"/>
            <a:ext cx="2133600" cy="2131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1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6170D8-4532-4A97-B7AE-3185E3C4BA7B}" type="slidenum">
              <a:rPr lang="en-US" smtClean="0"/>
              <a:pPr/>
              <a:t>‹nr.›</a:t>
            </a:fld>
            <a:endParaRPr lang="en-US"/>
          </a:p>
        </p:txBody>
      </p:sp>
      <p:cxnSp>
        <p:nvCxnSpPr>
          <p:cNvPr id="9" name="Rechte verbindingslijn 8"/>
          <p:cNvCxnSpPr/>
          <p:nvPr userDrawn="1"/>
        </p:nvCxnSpPr>
        <p:spPr>
          <a:xfrm>
            <a:off x="0" y="6165304"/>
            <a:ext cx="9144000" cy="0"/>
          </a:xfrm>
          <a:prstGeom prst="line">
            <a:avLst/>
          </a:prstGeom>
          <a:ln w="25400">
            <a:solidFill>
              <a:srgbClr val="EEF0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81" y="6382796"/>
            <a:ext cx="1058693" cy="24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288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725668" rtl="0" eaLnBrk="1" latinLnBrk="0" hangingPunct="1">
        <a:lnSpc>
          <a:spcPts val="2063"/>
        </a:lnSpc>
        <a:spcBef>
          <a:spcPct val="0"/>
        </a:spcBef>
        <a:buNone/>
        <a:defRPr sz="2063" b="1" kern="1200">
          <a:solidFill>
            <a:srgbClr val="009CDA"/>
          </a:solidFill>
          <a:latin typeface="+mj-lt"/>
          <a:ea typeface="+mj-ea"/>
          <a:cs typeface="+mj-cs"/>
        </a:defRPr>
      </a:lvl1pPr>
    </p:titleStyle>
    <p:bodyStyle>
      <a:lvl1pPr marL="272125" indent="-272125" algn="l" defTabSz="725668" rtl="0" eaLnBrk="1" latinLnBrk="0" hangingPunct="1">
        <a:spcBef>
          <a:spcPct val="20000"/>
        </a:spcBef>
        <a:buClr>
          <a:srgbClr val="009CDA"/>
        </a:buClr>
        <a:buFont typeface="Arial" panose="020B0604020202020204" pitchFamily="34" charset="0"/>
        <a:buChar char="•"/>
        <a:defRPr sz="1587" kern="1200">
          <a:solidFill>
            <a:schemeClr val="tx1"/>
          </a:solidFill>
          <a:latin typeface="+mn-lt"/>
          <a:ea typeface="+mn-ea"/>
          <a:cs typeface="+mn-cs"/>
        </a:defRPr>
      </a:lvl1pPr>
      <a:lvl2pPr marL="589605" indent="-226771" algn="l" defTabSz="725668" rtl="0" eaLnBrk="1" latinLnBrk="0" hangingPunct="1">
        <a:spcBef>
          <a:spcPct val="20000"/>
        </a:spcBef>
        <a:buFont typeface="Arial" panose="020B0604020202020204" pitchFamily="34" charset="0"/>
        <a:buChar char="–"/>
        <a:defRPr sz="1587" kern="1200">
          <a:solidFill>
            <a:schemeClr val="tx1"/>
          </a:solidFill>
          <a:latin typeface="+mn-lt"/>
          <a:ea typeface="+mn-ea"/>
          <a:cs typeface="+mn-cs"/>
        </a:defRPr>
      </a:lvl2pPr>
      <a:lvl3pPr marL="907085" indent="-181417" algn="l" defTabSz="725668" rtl="0" eaLnBrk="1" latinLnBrk="0" hangingPunct="1">
        <a:spcBef>
          <a:spcPct val="20000"/>
        </a:spcBef>
        <a:buFont typeface="Arial" panose="020B0604020202020204" pitchFamily="34" charset="0"/>
        <a:buChar char="•"/>
        <a:defRPr sz="1587" kern="1200">
          <a:solidFill>
            <a:schemeClr val="tx1"/>
          </a:solidFill>
          <a:latin typeface="+mn-lt"/>
          <a:ea typeface="+mn-ea"/>
          <a:cs typeface="+mn-cs"/>
        </a:defRPr>
      </a:lvl3pPr>
      <a:lvl4pPr marL="1269919" indent="-181417" algn="l" defTabSz="725668" rtl="0" eaLnBrk="1" latinLnBrk="0" hangingPunct="1">
        <a:spcBef>
          <a:spcPct val="20000"/>
        </a:spcBef>
        <a:buFont typeface="Arial" panose="020B0604020202020204" pitchFamily="34" charset="0"/>
        <a:buChar char="–"/>
        <a:defRPr sz="1587" kern="1200">
          <a:solidFill>
            <a:schemeClr val="tx1"/>
          </a:solidFill>
          <a:latin typeface="+mn-lt"/>
          <a:ea typeface="+mn-ea"/>
          <a:cs typeface="+mn-cs"/>
        </a:defRPr>
      </a:lvl4pPr>
      <a:lvl5pPr marL="1632753" indent="-181417" algn="l" defTabSz="725668" rtl="0" eaLnBrk="1" latinLnBrk="0" hangingPunct="1">
        <a:spcBef>
          <a:spcPct val="20000"/>
        </a:spcBef>
        <a:buFont typeface="Arial" panose="020B0604020202020204" pitchFamily="34" charset="0"/>
        <a:buChar char="»"/>
        <a:defRPr sz="1587" kern="1200">
          <a:solidFill>
            <a:schemeClr val="tx1"/>
          </a:solidFill>
          <a:latin typeface="+mn-lt"/>
          <a:ea typeface="+mn-ea"/>
          <a:cs typeface="+mn-cs"/>
        </a:defRPr>
      </a:lvl5pPr>
      <a:lvl6pPr marL="1995587" indent="-181417" algn="l" defTabSz="725668" rtl="0" eaLnBrk="1" latinLnBrk="0" hangingPunct="1">
        <a:spcBef>
          <a:spcPct val="20000"/>
        </a:spcBef>
        <a:buFont typeface="Arial" panose="020B0604020202020204" pitchFamily="34" charset="0"/>
        <a:buChar char="•"/>
        <a:defRPr sz="1587" kern="1200">
          <a:solidFill>
            <a:schemeClr val="tx1"/>
          </a:solidFill>
          <a:latin typeface="+mn-lt"/>
          <a:ea typeface="+mn-ea"/>
          <a:cs typeface="+mn-cs"/>
        </a:defRPr>
      </a:lvl6pPr>
      <a:lvl7pPr marL="2358420" indent="-181417" algn="l" defTabSz="725668" rtl="0" eaLnBrk="1" latinLnBrk="0" hangingPunct="1">
        <a:spcBef>
          <a:spcPct val="20000"/>
        </a:spcBef>
        <a:buFont typeface="Arial" panose="020B0604020202020204" pitchFamily="34" charset="0"/>
        <a:buChar char="•"/>
        <a:defRPr sz="1587" kern="1200">
          <a:solidFill>
            <a:schemeClr val="tx1"/>
          </a:solidFill>
          <a:latin typeface="+mn-lt"/>
          <a:ea typeface="+mn-ea"/>
          <a:cs typeface="+mn-cs"/>
        </a:defRPr>
      </a:lvl7pPr>
      <a:lvl8pPr marL="2721254" indent="-181417" algn="l" defTabSz="725668" rtl="0" eaLnBrk="1" latinLnBrk="0" hangingPunct="1">
        <a:spcBef>
          <a:spcPct val="20000"/>
        </a:spcBef>
        <a:buFont typeface="Arial" panose="020B0604020202020204" pitchFamily="34" charset="0"/>
        <a:buChar char="•"/>
        <a:defRPr sz="1587" kern="1200">
          <a:solidFill>
            <a:schemeClr val="tx1"/>
          </a:solidFill>
          <a:latin typeface="+mn-lt"/>
          <a:ea typeface="+mn-ea"/>
          <a:cs typeface="+mn-cs"/>
        </a:defRPr>
      </a:lvl8pPr>
      <a:lvl9pPr marL="3084088" indent="-181417" algn="l" defTabSz="725668" rtl="0" eaLnBrk="1" latinLnBrk="0" hangingPunct="1">
        <a:spcBef>
          <a:spcPct val="20000"/>
        </a:spcBef>
        <a:buFont typeface="Arial" panose="020B0604020202020204" pitchFamily="34" charset="0"/>
        <a:buChar char="•"/>
        <a:defRPr sz="158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25668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1pPr>
      <a:lvl2pPr marL="362834" algn="l" defTabSz="725668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2pPr>
      <a:lvl3pPr marL="725668" algn="l" defTabSz="725668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3pPr>
      <a:lvl4pPr marL="1088502" algn="l" defTabSz="725668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4pPr>
      <a:lvl5pPr marL="1451336" algn="l" defTabSz="725668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5pPr>
      <a:lvl6pPr marL="1814170" algn="l" defTabSz="725668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6pPr>
      <a:lvl7pPr marL="2177004" algn="l" defTabSz="725668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7pPr>
      <a:lvl8pPr marL="2539837" algn="l" defTabSz="725668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8pPr>
      <a:lvl9pPr marL="2902671" algn="l" defTabSz="725668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fgeronde rechthoek 3"/>
          <p:cNvSpPr/>
          <p:nvPr/>
        </p:nvSpPr>
        <p:spPr>
          <a:xfrm>
            <a:off x="3371850" y="4475149"/>
            <a:ext cx="4500252" cy="172819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685518" y="759558"/>
            <a:ext cx="758573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5400" b="1" dirty="0">
                <a:solidFill>
                  <a:schemeClr val="bg1"/>
                </a:solidFill>
                <a:latin typeface="Kristen ITC" pitchFamily="66" charset="0"/>
              </a:rPr>
              <a:t>Prikkel je leerlingen in</a:t>
            </a:r>
          </a:p>
          <a:p>
            <a:pPr algn="ctr"/>
            <a:r>
              <a:rPr lang="nl-NL" sz="5400" b="1" dirty="0">
                <a:solidFill>
                  <a:schemeClr val="bg1"/>
                </a:solidFill>
                <a:latin typeface="Kristen ITC" pitchFamily="66" charset="0"/>
              </a:rPr>
              <a:t>5 minuten biologie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3547413" y="4945141"/>
            <a:ext cx="2291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b="1" dirty="0">
                <a:latin typeface="Verdana" panose="020B0604030504040204" pitchFamily="34" charset="0"/>
                <a:ea typeface="Verdana" panose="020B0604030504040204" pitchFamily="34" charset="0"/>
              </a:rPr>
              <a:t>8e NIBI-conferentie</a:t>
            </a:r>
          </a:p>
          <a:p>
            <a:r>
              <a:rPr lang="nl-NL" sz="1400" b="1" dirty="0">
                <a:latin typeface="Verdana" panose="020B0604030504040204" pitchFamily="34" charset="0"/>
                <a:ea typeface="Verdana" panose="020B0604030504040204" pitchFamily="34" charset="0"/>
              </a:rPr>
              <a:t>20 mei 2022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5123164" y="5510814"/>
            <a:ext cx="2565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1400" b="1" dirty="0">
                <a:latin typeface="Verdana" panose="020B0604030504040204" pitchFamily="34" charset="0"/>
                <a:ea typeface="Verdana" panose="020B0604030504040204" pitchFamily="34" charset="0"/>
              </a:rPr>
              <a:t>Cees Mulder</a:t>
            </a:r>
          </a:p>
          <a:p>
            <a:pPr algn="r"/>
            <a:r>
              <a:rPr lang="nl-NL" sz="1400" b="1" dirty="0">
                <a:latin typeface="Verdana" panose="020B0604030504040204" pitchFamily="34" charset="0"/>
                <a:ea typeface="Verdana" panose="020B0604030504040204" pitchFamily="34" charset="0"/>
              </a:rPr>
              <a:t>CeesMulder@gmail.com</a:t>
            </a:r>
          </a:p>
        </p:txBody>
      </p:sp>
      <p:pic>
        <p:nvPicPr>
          <p:cNvPr id="9" name="Picture 10" descr="http://mountainmansportsonline.com/upper_left_masking_tap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33937" y="4133049"/>
            <a:ext cx="1171575" cy="790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0" y="0"/>
            <a:ext cx="2265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Beoordeling</a:t>
            </a:r>
          </a:p>
        </p:txBody>
      </p:sp>
      <p:graphicFrame>
        <p:nvGraphicFramePr>
          <p:cNvPr id="5" name="Tabe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9662075"/>
              </p:ext>
            </p:extLst>
          </p:nvPr>
        </p:nvGraphicFramePr>
        <p:xfrm>
          <a:off x="403654" y="1792413"/>
          <a:ext cx="8344931" cy="22622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5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0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28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744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311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2451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Onvoldoende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Matig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Voldoende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Goed!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4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 Biologisch correct</a:t>
                      </a:r>
                      <a:endParaRPr lang="nl-NL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2451">
                <a:tc>
                  <a:txBody>
                    <a:bodyPr/>
                    <a:lstStyle/>
                    <a:p>
                      <a:r>
                        <a:rPr lang="nl-NL" dirty="0"/>
                        <a:t>2. Leuk verteld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2451">
                <a:tc>
                  <a:txBody>
                    <a:bodyPr/>
                    <a:lstStyle/>
                    <a:p>
                      <a:r>
                        <a:rPr lang="nl-NL" dirty="0"/>
                        <a:t>3. Iets meegenomen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2451">
                <a:tc>
                  <a:txBody>
                    <a:bodyPr/>
                    <a:lstStyle/>
                    <a:p>
                      <a:r>
                        <a:rPr lang="nl-NL" dirty="0"/>
                        <a:t>4. Interactie klas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kstvak 3"/>
          <p:cNvSpPr txBox="1"/>
          <p:nvPr/>
        </p:nvSpPr>
        <p:spPr>
          <a:xfrm>
            <a:off x="288324" y="741405"/>
            <a:ext cx="20890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Jouw naam:</a:t>
            </a:r>
          </a:p>
          <a:p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Naam leerling:</a:t>
            </a:r>
          </a:p>
          <a:p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Onderwerp: 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288324" y="4419600"/>
            <a:ext cx="33089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Hoeveel punten totaal: </a:t>
            </a:r>
          </a:p>
          <a:p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Opmerkingen: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content-amt2-1.xx.fbcdn.net/v/t1.0-9/11041264_937008969726258_6675261963195948270_n.jpg?oh=e2c65d1a917ba977213f9d745424a6e6&amp;oe=579AC78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9943"/>
            <a:ext cx="9150876" cy="514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78931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content-amt2-1.xx.fbcdn.net/v/t1.0-9/12316225_937009016392920_1708706088514286766_n.jpg?oh=ac212bd0832aefc36ef253fe89352f94&amp;oe=57CF960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8582"/>
            <a:ext cx="9150873" cy="514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57328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9031280"/>
              </p:ext>
            </p:extLst>
          </p:nvPr>
        </p:nvGraphicFramePr>
        <p:xfrm>
          <a:off x="511077" y="431882"/>
          <a:ext cx="8556723" cy="5740319"/>
        </p:xfrm>
        <a:graphic>
          <a:graphicData uri="http://schemas.openxmlformats.org/drawingml/2006/table">
            <a:tbl>
              <a:tblPr/>
              <a:tblGrid>
                <a:gridCol w="21005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56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1563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 b="1" dirty="0">
                          <a:solidFill>
                            <a:schemeClr val="bg1"/>
                          </a:solidFill>
                          <a:latin typeface="Calibri"/>
                        </a:rPr>
                        <a:t>  </a:t>
                      </a:r>
                      <a:r>
                        <a:rPr lang="nl-NL" sz="18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Perspectief </a:t>
                      </a:r>
                      <a:endParaRPr lang="nl-NL" sz="18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 b="1" dirty="0">
                          <a:solidFill>
                            <a:schemeClr val="bg1"/>
                          </a:solidFill>
                          <a:latin typeface="Calibri"/>
                        </a:rPr>
                        <a:t> </a:t>
                      </a:r>
                      <a:r>
                        <a:rPr lang="nl-NL" sz="18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Sleutelvraag   </a:t>
                      </a:r>
                      <a:endParaRPr lang="nl-NL" sz="18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563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563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563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563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563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563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563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563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1563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41563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41563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41563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3" name="Tekstvak 2"/>
          <p:cNvSpPr txBox="1"/>
          <p:nvPr/>
        </p:nvSpPr>
        <p:spPr>
          <a:xfrm>
            <a:off x="606616" y="894222"/>
            <a:ext cx="1936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Vergelijkend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2602907" y="905523"/>
            <a:ext cx="7995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Waarmee vertoont het verschillen en overeenkomsten? 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606616" y="1342074"/>
            <a:ext cx="1769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Oorzakelijk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2647020" y="1342074"/>
            <a:ext cx="2358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Hoe komt het? 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606616" y="1782959"/>
            <a:ext cx="1807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Functioneel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2621791" y="1764862"/>
            <a:ext cx="3129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Waarvoor dient het? 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610102" y="2213658"/>
            <a:ext cx="2470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Bouw &amp; werking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2647020" y="2268632"/>
            <a:ext cx="4323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Wat is de bouw en werking?  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609545" y="2678664"/>
            <a:ext cx="1630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Omgeving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2647020" y="2719845"/>
            <a:ext cx="5617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Wat heeft het in zijn omgeving nodig? 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608340" y="3151746"/>
            <a:ext cx="2013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Ontwikkeling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2647020" y="3122166"/>
            <a:ext cx="3463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Hoe is het ontwikkeld? </a:t>
            </a:r>
          </a:p>
        </p:txBody>
      </p:sp>
      <p:sp>
        <p:nvSpPr>
          <p:cNvPr id="16" name="Tekstvak 15"/>
          <p:cNvSpPr txBox="1"/>
          <p:nvPr/>
        </p:nvSpPr>
        <p:spPr>
          <a:xfrm>
            <a:off x="608340" y="3579190"/>
            <a:ext cx="1860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Evolutionair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2647020" y="3563064"/>
            <a:ext cx="3574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Hoe is het geëvolueerd?</a:t>
            </a:r>
          </a:p>
        </p:txBody>
      </p:sp>
      <p:sp>
        <p:nvSpPr>
          <p:cNvPr id="18" name="Tekstvak 17"/>
          <p:cNvSpPr txBox="1"/>
          <p:nvPr/>
        </p:nvSpPr>
        <p:spPr>
          <a:xfrm>
            <a:off x="612828" y="3972054"/>
            <a:ext cx="859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Zorg</a:t>
            </a:r>
          </a:p>
        </p:txBody>
      </p:sp>
      <p:sp>
        <p:nvSpPr>
          <p:cNvPr id="19" name="Tekstvak 18"/>
          <p:cNvSpPr txBox="1"/>
          <p:nvPr/>
        </p:nvSpPr>
        <p:spPr>
          <a:xfrm>
            <a:off x="2647020" y="3955105"/>
            <a:ext cx="389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Hoe kan je het verzorgen?</a:t>
            </a:r>
          </a:p>
        </p:txBody>
      </p:sp>
      <p:sp>
        <p:nvSpPr>
          <p:cNvPr id="20" name="Tekstvak 19"/>
          <p:cNvSpPr txBox="1"/>
          <p:nvPr/>
        </p:nvSpPr>
        <p:spPr>
          <a:xfrm>
            <a:off x="608340" y="4437060"/>
            <a:ext cx="1329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Medisch</a:t>
            </a:r>
          </a:p>
        </p:txBody>
      </p:sp>
      <p:sp>
        <p:nvSpPr>
          <p:cNvPr id="21" name="Tekstvak 20"/>
          <p:cNvSpPr txBox="1"/>
          <p:nvPr/>
        </p:nvSpPr>
        <p:spPr>
          <a:xfrm>
            <a:off x="2652028" y="4364873"/>
            <a:ext cx="6348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Hoe kan je het behandelen als het misgaat?</a:t>
            </a:r>
          </a:p>
        </p:txBody>
      </p:sp>
      <p:sp>
        <p:nvSpPr>
          <p:cNvPr id="22" name="Tekstvak 21"/>
          <p:cNvSpPr txBox="1"/>
          <p:nvPr/>
        </p:nvSpPr>
        <p:spPr>
          <a:xfrm>
            <a:off x="608340" y="4834348"/>
            <a:ext cx="2141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Technologisch</a:t>
            </a:r>
          </a:p>
        </p:txBody>
      </p:sp>
      <p:sp>
        <p:nvSpPr>
          <p:cNvPr id="23" name="Tekstvak 22"/>
          <p:cNvSpPr txBox="1"/>
          <p:nvPr/>
        </p:nvSpPr>
        <p:spPr>
          <a:xfrm>
            <a:off x="2652028" y="4811196"/>
            <a:ext cx="3717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Wat kan je er mee doen?</a:t>
            </a:r>
          </a:p>
        </p:txBody>
      </p:sp>
      <p:sp>
        <p:nvSpPr>
          <p:cNvPr id="24" name="Tekstvak 23"/>
          <p:cNvSpPr txBox="1"/>
          <p:nvPr/>
        </p:nvSpPr>
        <p:spPr>
          <a:xfrm>
            <a:off x="627172" y="5303823"/>
            <a:ext cx="1218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Ethisch</a:t>
            </a:r>
          </a:p>
        </p:txBody>
      </p:sp>
      <p:sp>
        <p:nvSpPr>
          <p:cNvPr id="25" name="Tekstvak 24"/>
          <p:cNvSpPr txBox="1"/>
          <p:nvPr/>
        </p:nvSpPr>
        <p:spPr>
          <a:xfrm>
            <a:off x="2652028" y="5293238"/>
            <a:ext cx="3820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Wat mag je er mee doen?</a:t>
            </a:r>
          </a:p>
        </p:txBody>
      </p:sp>
      <p:sp>
        <p:nvSpPr>
          <p:cNvPr id="26" name="Tekstvak 25"/>
          <p:cNvSpPr txBox="1"/>
          <p:nvPr/>
        </p:nvSpPr>
        <p:spPr>
          <a:xfrm>
            <a:off x="608340" y="5716118"/>
            <a:ext cx="1727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Persoonlijk</a:t>
            </a:r>
          </a:p>
        </p:txBody>
      </p:sp>
      <p:sp>
        <p:nvSpPr>
          <p:cNvPr id="27" name="Tekstvak 26"/>
          <p:cNvSpPr txBox="1"/>
          <p:nvPr/>
        </p:nvSpPr>
        <p:spPr>
          <a:xfrm>
            <a:off x="2652028" y="5734136"/>
            <a:ext cx="2854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Hoe beleef je het? </a:t>
            </a:r>
          </a:p>
        </p:txBody>
      </p:sp>
    </p:spTree>
    <p:extLst>
      <p:ext uri="{BB962C8B-B14F-4D97-AF65-F5344CB8AC3E}">
        <p14:creationId xmlns:p14="http://schemas.microsoft.com/office/powerpoint/2010/main" val="3062349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5104616"/>
              </p:ext>
            </p:extLst>
          </p:nvPr>
        </p:nvGraphicFramePr>
        <p:xfrm>
          <a:off x="511077" y="431882"/>
          <a:ext cx="8556723" cy="5740319"/>
        </p:xfrm>
        <a:graphic>
          <a:graphicData uri="http://schemas.openxmlformats.org/drawingml/2006/table">
            <a:tbl>
              <a:tblPr/>
              <a:tblGrid>
                <a:gridCol w="21005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56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1563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 Perspectief </a:t>
                      </a:r>
                      <a:endParaRPr lang="nl-NL" sz="18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Onderwerp: nieren    </a:t>
                      </a:r>
                      <a:endParaRPr lang="nl-NL" sz="18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563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563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563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563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563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563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563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563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1563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41563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41563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41563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3" name="Tekstvak 2"/>
          <p:cNvSpPr txBox="1"/>
          <p:nvPr/>
        </p:nvSpPr>
        <p:spPr>
          <a:xfrm>
            <a:off x="606616" y="894222"/>
            <a:ext cx="1936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Vergelijkend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2602907" y="905523"/>
            <a:ext cx="7995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nl-NL" dirty="0">
                <a:solidFill>
                  <a:schemeClr val="bg1"/>
                </a:solidFill>
                <a:ea typeface="Verdana" panose="020B0604030504040204" pitchFamily="34" charset="0"/>
              </a:rPr>
              <a:t> Ziet de nier van een zoet- en zoutwatervis er hetzelfde uit? 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606616" y="1342074"/>
            <a:ext cx="1769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Oorzakelijk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2647020" y="1342074"/>
            <a:ext cx="2358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nl-NL" dirty="0">
                <a:solidFill>
                  <a:schemeClr val="bg1"/>
                </a:solidFill>
                <a:ea typeface="Verdana" panose="020B0604030504040204" pitchFamily="34" charset="0"/>
              </a:rPr>
              <a:t>Waarom is urine geel? 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606616" y="1782959"/>
            <a:ext cx="1807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Functioneel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2621791" y="1764862"/>
            <a:ext cx="5912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nl-NL" dirty="0">
                <a:solidFill>
                  <a:schemeClr val="bg1"/>
                </a:solidFill>
                <a:ea typeface="Verdana" panose="020B0604030504040204" pitchFamily="34" charset="0"/>
              </a:rPr>
              <a:t>Waarom zitten nieren niet gewoon naast de blaas?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610102" y="2213658"/>
            <a:ext cx="2470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Bouw &amp; werking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2647020" y="2268632"/>
            <a:ext cx="4323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ea typeface="Verdana" panose="020B0604030504040204" pitchFamily="34" charset="0"/>
              </a:rPr>
              <a:t>Waarom hebben we eigenlijk twee nieren?</a:t>
            </a:r>
            <a:endParaRPr lang="nl-NL" dirty="0">
              <a:ea typeface="Verdana" panose="020B0604030504040204" pitchFamily="34" charset="0"/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609545" y="2678664"/>
            <a:ext cx="1630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Omgeving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2647020" y="2719845"/>
            <a:ext cx="5617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ea typeface="Verdana" panose="020B0604030504040204" pitchFamily="34" charset="0"/>
              </a:rPr>
              <a:t>Hoe komen de nieren aan zuurstof?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608340" y="3151746"/>
            <a:ext cx="2013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Ontwikkeling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2647020" y="3122166"/>
            <a:ext cx="4201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ea typeface="Verdana" panose="020B0604030504040204" pitchFamily="34" charset="0"/>
              </a:rPr>
              <a:t>Werken de nieren van een foetus al?</a:t>
            </a:r>
          </a:p>
        </p:txBody>
      </p:sp>
      <p:sp>
        <p:nvSpPr>
          <p:cNvPr id="16" name="Tekstvak 15"/>
          <p:cNvSpPr txBox="1"/>
          <p:nvPr/>
        </p:nvSpPr>
        <p:spPr>
          <a:xfrm>
            <a:off x="608340" y="3579190"/>
            <a:ext cx="1860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Evolutionair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2647020" y="3563064"/>
            <a:ext cx="5116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ea typeface="Verdana" panose="020B0604030504040204" pitchFamily="34" charset="0"/>
              </a:rPr>
              <a:t>Wat is het eerste dier met werkende nieren?</a:t>
            </a:r>
          </a:p>
        </p:txBody>
      </p:sp>
      <p:sp>
        <p:nvSpPr>
          <p:cNvPr id="18" name="Tekstvak 17"/>
          <p:cNvSpPr txBox="1"/>
          <p:nvPr/>
        </p:nvSpPr>
        <p:spPr>
          <a:xfrm>
            <a:off x="612828" y="3972054"/>
            <a:ext cx="859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Zorg</a:t>
            </a:r>
          </a:p>
        </p:txBody>
      </p:sp>
      <p:sp>
        <p:nvSpPr>
          <p:cNvPr id="19" name="Tekstvak 18"/>
          <p:cNvSpPr txBox="1"/>
          <p:nvPr/>
        </p:nvSpPr>
        <p:spPr>
          <a:xfrm>
            <a:off x="2647020" y="3955105"/>
            <a:ext cx="5015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ea typeface="Verdana" panose="020B0604030504040204" pitchFamily="34" charset="0"/>
              </a:rPr>
              <a:t>Maken nieren zichzelf ook steeds schoon? </a:t>
            </a:r>
          </a:p>
        </p:txBody>
      </p:sp>
      <p:sp>
        <p:nvSpPr>
          <p:cNvPr id="20" name="Tekstvak 19"/>
          <p:cNvSpPr txBox="1"/>
          <p:nvPr/>
        </p:nvSpPr>
        <p:spPr>
          <a:xfrm>
            <a:off x="608340" y="4437060"/>
            <a:ext cx="1329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Medisch</a:t>
            </a:r>
          </a:p>
        </p:txBody>
      </p:sp>
      <p:sp>
        <p:nvSpPr>
          <p:cNvPr id="21" name="Tekstvak 20"/>
          <p:cNvSpPr txBox="1"/>
          <p:nvPr/>
        </p:nvSpPr>
        <p:spPr>
          <a:xfrm>
            <a:off x="2647020" y="4410427"/>
            <a:ext cx="6348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ea typeface="Verdana" panose="020B0604030504040204" pitchFamily="34" charset="0"/>
              </a:rPr>
              <a:t>Kun je leven zonder nieren?</a:t>
            </a:r>
          </a:p>
        </p:txBody>
      </p:sp>
      <p:sp>
        <p:nvSpPr>
          <p:cNvPr id="22" name="Tekstvak 21"/>
          <p:cNvSpPr txBox="1"/>
          <p:nvPr/>
        </p:nvSpPr>
        <p:spPr>
          <a:xfrm>
            <a:off x="608340" y="4834348"/>
            <a:ext cx="2141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Technologisch</a:t>
            </a:r>
          </a:p>
        </p:txBody>
      </p:sp>
      <p:sp>
        <p:nvSpPr>
          <p:cNvPr id="23" name="Tekstvak 22"/>
          <p:cNvSpPr txBox="1"/>
          <p:nvPr/>
        </p:nvSpPr>
        <p:spPr>
          <a:xfrm>
            <a:off x="2647020" y="4868715"/>
            <a:ext cx="3717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ea typeface="Verdana" panose="020B0604030504040204" pitchFamily="34" charset="0"/>
              </a:rPr>
              <a:t>Hoe werkt een nierdialyse?</a:t>
            </a:r>
          </a:p>
        </p:txBody>
      </p:sp>
      <p:sp>
        <p:nvSpPr>
          <p:cNvPr id="24" name="Tekstvak 23"/>
          <p:cNvSpPr txBox="1"/>
          <p:nvPr/>
        </p:nvSpPr>
        <p:spPr>
          <a:xfrm>
            <a:off x="627172" y="5303823"/>
            <a:ext cx="1218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Ethisch</a:t>
            </a:r>
          </a:p>
        </p:txBody>
      </p:sp>
      <p:sp>
        <p:nvSpPr>
          <p:cNvPr id="25" name="Tekstvak 24"/>
          <p:cNvSpPr txBox="1"/>
          <p:nvPr/>
        </p:nvSpPr>
        <p:spPr>
          <a:xfrm>
            <a:off x="2652028" y="5293238"/>
            <a:ext cx="5705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ea typeface="Verdana" panose="020B0604030504040204" pitchFamily="34" charset="0"/>
              </a:rPr>
              <a:t>Mag ik een varkensnier gebruiken voor mezelf?</a:t>
            </a:r>
          </a:p>
        </p:txBody>
      </p:sp>
      <p:sp>
        <p:nvSpPr>
          <p:cNvPr id="26" name="Tekstvak 25"/>
          <p:cNvSpPr txBox="1"/>
          <p:nvPr/>
        </p:nvSpPr>
        <p:spPr>
          <a:xfrm>
            <a:off x="608340" y="5716118"/>
            <a:ext cx="1727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Persoonlijk</a:t>
            </a:r>
          </a:p>
        </p:txBody>
      </p:sp>
      <p:sp>
        <p:nvSpPr>
          <p:cNvPr id="27" name="Tekstvak 26"/>
          <p:cNvSpPr txBox="1"/>
          <p:nvPr/>
        </p:nvSpPr>
        <p:spPr>
          <a:xfrm>
            <a:off x="2652028" y="5734136"/>
            <a:ext cx="6217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ea typeface="Verdana" panose="020B0604030504040204" pitchFamily="34" charset="0"/>
              </a:rPr>
              <a:t>Waarom kan ik niet plassen als er andere mensen luisteren?  </a:t>
            </a:r>
          </a:p>
        </p:txBody>
      </p:sp>
    </p:spTree>
    <p:extLst>
      <p:ext uri="{BB962C8B-B14F-4D97-AF65-F5344CB8AC3E}">
        <p14:creationId xmlns:p14="http://schemas.microsoft.com/office/powerpoint/2010/main" val="365128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8913760"/>
              </p:ext>
            </p:extLst>
          </p:nvPr>
        </p:nvGraphicFramePr>
        <p:xfrm>
          <a:off x="189997" y="206265"/>
          <a:ext cx="8229383" cy="6258560"/>
        </p:xfrm>
        <a:graphic>
          <a:graphicData uri="http://schemas.openxmlformats.org/drawingml/2006/table">
            <a:tbl>
              <a:tblPr/>
              <a:tblGrid>
                <a:gridCol w="1983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462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Perspectief </a:t>
                      </a:r>
                      <a:endParaRPr lang="nl-NL" sz="18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Onderwerp: spinnen</a:t>
                      </a:r>
                      <a:endParaRPr lang="nl-NL" sz="18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 dirty="0">
                          <a:solidFill>
                            <a:schemeClr val="bg1"/>
                          </a:solidFill>
                          <a:latin typeface="Calibri"/>
                        </a:rPr>
                        <a:t>Vergelijkend</a:t>
                      </a: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>
                          <a:solidFill>
                            <a:schemeClr val="bg1"/>
                          </a:solidFill>
                          <a:latin typeface="Calibri"/>
                        </a:rPr>
                        <a:t>Oorzakelijk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>
                          <a:solidFill>
                            <a:schemeClr val="bg1"/>
                          </a:solidFill>
                          <a:latin typeface="Calibri"/>
                        </a:rPr>
                        <a:t>Functioneel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 dirty="0">
                          <a:solidFill>
                            <a:schemeClr val="bg1"/>
                          </a:solidFill>
                          <a:latin typeface="Calibri"/>
                        </a:rPr>
                        <a:t>Bouw &amp; werking</a:t>
                      </a: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>
                          <a:solidFill>
                            <a:schemeClr val="bg1"/>
                          </a:solidFill>
                          <a:latin typeface="Calibri"/>
                        </a:rPr>
                        <a:t>Omgeving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 dirty="0">
                          <a:solidFill>
                            <a:schemeClr val="bg1"/>
                          </a:solidFill>
                          <a:latin typeface="Calibri"/>
                        </a:rPr>
                        <a:t>Ontwikkeling</a:t>
                      </a: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>
                          <a:solidFill>
                            <a:schemeClr val="bg1"/>
                          </a:solidFill>
                          <a:latin typeface="Calibri"/>
                        </a:rPr>
                        <a:t>Evolutionair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 dirty="0">
                          <a:solidFill>
                            <a:schemeClr val="bg1"/>
                          </a:solidFill>
                          <a:latin typeface="Calibri"/>
                        </a:rPr>
                        <a:t>Zorg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 dirty="0">
                          <a:solidFill>
                            <a:schemeClr val="bg1"/>
                          </a:solidFill>
                          <a:latin typeface="Calibri"/>
                        </a:rPr>
                        <a:t>Medisch</a:t>
                      </a: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 dirty="0">
                          <a:solidFill>
                            <a:schemeClr val="bg1"/>
                          </a:solidFill>
                          <a:latin typeface="Calibri"/>
                        </a:rPr>
                        <a:t>Technologisch</a:t>
                      </a: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>
                          <a:solidFill>
                            <a:schemeClr val="bg1"/>
                          </a:solidFill>
                          <a:latin typeface="Calibri"/>
                        </a:rPr>
                        <a:t>Ethisch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>
                          <a:solidFill>
                            <a:schemeClr val="bg1"/>
                          </a:solidFill>
                          <a:latin typeface="Calibri"/>
                        </a:rPr>
                        <a:t>Persoonlijk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7" name="Tekstvak 6"/>
          <p:cNvSpPr txBox="1"/>
          <p:nvPr/>
        </p:nvSpPr>
        <p:spPr>
          <a:xfrm>
            <a:off x="2061713" y="577970"/>
            <a:ext cx="5814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  Hoeveel soorten spinnen heb je eigenlijk?</a:t>
            </a:r>
          </a:p>
          <a:p>
            <a:r>
              <a:rPr lang="nl-NL" dirty="0">
                <a:solidFill>
                  <a:schemeClr val="bg1"/>
                </a:solidFill>
              </a:rPr>
              <a:t>  Waarom maakt niet elke spin een web?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2061713" y="1230258"/>
            <a:ext cx="5434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  Hoe weet een spin dat hij iets gevangen heeft?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2070505" y="1609822"/>
            <a:ext cx="593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  Waarom heeft een kruisspin een kruis op zijn rug?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2070503" y="1972297"/>
            <a:ext cx="6284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  Hoe maakt een spin eigenlijk de draad voor zijn web?</a:t>
            </a:r>
          </a:p>
          <a:p>
            <a:r>
              <a:rPr lang="nl-NL" dirty="0">
                <a:solidFill>
                  <a:schemeClr val="bg1"/>
                </a:solidFill>
              </a:rPr>
              <a:t>  Hoe zorgt hij er voor dat hij niet struikelt met die acht poten?    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2052921" y="2632715"/>
            <a:ext cx="5030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  Waarom leven spinnen vaak op vochtige plekken? 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2052754" y="3021236"/>
            <a:ext cx="64618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  Hoe doen spinnen hét?</a:t>
            </a:r>
          </a:p>
          <a:p>
            <a:r>
              <a:rPr lang="nl-NL" dirty="0">
                <a:solidFill>
                  <a:schemeClr val="bg1"/>
                </a:solidFill>
              </a:rPr>
              <a:t>  Kan een babyspin ook al webben maken of moeten ze dat leren? 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2078798" y="3656106"/>
            <a:ext cx="4353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  Konden spinnen vroeger geen web maken?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2061546" y="4044130"/>
            <a:ext cx="5350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  Als je een spin als huisdier wilt houden, wat eten ze? 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2070339" y="4415066"/>
            <a:ext cx="5880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  Wat gebeurt er als een spin je bijt?</a:t>
            </a:r>
          </a:p>
          <a:p>
            <a:r>
              <a:rPr lang="nl-NL" dirty="0">
                <a:solidFill>
                  <a:schemeClr val="bg1"/>
                </a:solidFill>
              </a:rPr>
              <a:t>  Bestaat er tegengif tegen?</a:t>
            </a:r>
          </a:p>
        </p:txBody>
      </p:sp>
      <p:sp>
        <p:nvSpPr>
          <p:cNvPr id="16" name="Tekstvak 15"/>
          <p:cNvSpPr txBox="1"/>
          <p:nvPr/>
        </p:nvSpPr>
        <p:spPr>
          <a:xfrm>
            <a:off x="2070339" y="5067188"/>
            <a:ext cx="581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  Hoe kun je spinnen het beste dood maken?</a:t>
            </a:r>
          </a:p>
          <a:p>
            <a:r>
              <a:rPr lang="nl-NL" dirty="0">
                <a:solidFill>
                  <a:schemeClr val="bg1"/>
                </a:solidFill>
              </a:rPr>
              <a:t>  Zijn spinnen nuttig voor ons?  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2070340" y="5710688"/>
            <a:ext cx="4404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  Mag je spinnen eigenlijk wel doodtrappen? </a:t>
            </a:r>
          </a:p>
        </p:txBody>
      </p:sp>
      <p:sp>
        <p:nvSpPr>
          <p:cNvPr id="18" name="Tekstvak 17"/>
          <p:cNvSpPr txBox="1"/>
          <p:nvPr/>
        </p:nvSpPr>
        <p:spPr>
          <a:xfrm>
            <a:off x="2079132" y="6091852"/>
            <a:ext cx="4608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  Waarom ben ik bang voor spinnen en jij  niet?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0" y="0"/>
            <a:ext cx="2289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opdracht</a:t>
            </a:r>
          </a:p>
        </p:txBody>
      </p:sp>
      <p:sp>
        <p:nvSpPr>
          <p:cNvPr id="4" name="Rechthoek 3"/>
          <p:cNvSpPr/>
          <p:nvPr/>
        </p:nvSpPr>
        <p:spPr>
          <a:xfrm>
            <a:off x="202442" y="771255"/>
            <a:ext cx="8760732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 Verzin in tweetallen een (neutraal) biologisch onderwerp. </a:t>
            </a:r>
          </a:p>
          <a:p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(konijnen, paprika, nagels, brandnetels, borstvoeding)</a:t>
            </a:r>
          </a:p>
          <a:p>
            <a:endParaRPr lang="nl-NL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 Bekijk het onderwerp vanuit de 12 biologische principes</a:t>
            </a:r>
          </a:p>
          <a:p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en bedenk bij elk  principe een prikkelende vraag.</a:t>
            </a:r>
          </a:p>
          <a:p>
            <a:endParaRPr lang="nl-NL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 Bedenk welke vraag zich het best/ leukst/ spannendst/</a:t>
            </a:r>
          </a:p>
          <a:p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verrassendst/ grappigst leent voor een 5-minuten biologie.</a:t>
            </a:r>
          </a:p>
          <a:p>
            <a:endParaRPr lang="nl-NL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4. Bespreek je leukste vragen met je buren.</a:t>
            </a:r>
          </a:p>
          <a:p>
            <a:pPr>
              <a:buFontTx/>
              <a:buChar char="-"/>
            </a:pPr>
            <a:endParaRPr lang="nl-NL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5. Deel de leukste vraag die je hebt bedacht met de groep!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 4"/>
          <p:cNvGraphicFramePr>
            <a:graphicFrameLocks noGrp="1"/>
          </p:cNvGraphicFramePr>
          <p:nvPr/>
        </p:nvGraphicFramePr>
        <p:xfrm>
          <a:off x="511077" y="431882"/>
          <a:ext cx="8556723" cy="5740319"/>
        </p:xfrm>
        <a:graphic>
          <a:graphicData uri="http://schemas.openxmlformats.org/drawingml/2006/table">
            <a:tbl>
              <a:tblPr/>
              <a:tblGrid>
                <a:gridCol w="21005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56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1563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 b="1" dirty="0">
                          <a:solidFill>
                            <a:schemeClr val="bg1"/>
                          </a:solidFill>
                          <a:latin typeface="Calibri"/>
                        </a:rPr>
                        <a:t>  </a:t>
                      </a:r>
                      <a:r>
                        <a:rPr lang="nl-NL" sz="18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Perspectief </a:t>
                      </a:r>
                      <a:endParaRPr lang="nl-NL" sz="18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 b="1" dirty="0">
                          <a:solidFill>
                            <a:schemeClr val="bg1"/>
                          </a:solidFill>
                          <a:latin typeface="Calibri"/>
                        </a:rPr>
                        <a:t> </a:t>
                      </a:r>
                      <a:r>
                        <a:rPr lang="nl-NL" sz="18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Sleutelvraag   </a:t>
                      </a:r>
                      <a:endParaRPr lang="nl-NL" sz="18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563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563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563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563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563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563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563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563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1563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41563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41563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41563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3" name="Tekstvak 2"/>
          <p:cNvSpPr txBox="1"/>
          <p:nvPr/>
        </p:nvSpPr>
        <p:spPr>
          <a:xfrm>
            <a:off x="606616" y="894222"/>
            <a:ext cx="1936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Vergelijkend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2602907" y="905523"/>
            <a:ext cx="7995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Waarmee vertoont het verschillen en overeenkomsten? 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606616" y="1342074"/>
            <a:ext cx="1769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Oorzakelijk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2647020" y="1342074"/>
            <a:ext cx="2358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Hoe komt het? 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606616" y="1782959"/>
            <a:ext cx="1807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Functioneel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2621791" y="1764862"/>
            <a:ext cx="3129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Waarvoor dient het? 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610102" y="2213658"/>
            <a:ext cx="2470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Bouw &amp; werking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2647020" y="2268632"/>
            <a:ext cx="4323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Wat is de bouw en werking?  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609545" y="2678664"/>
            <a:ext cx="1630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Omgeving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2647020" y="2719845"/>
            <a:ext cx="5617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Wat heeft het in zijn omgeving nodig? 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608340" y="3151746"/>
            <a:ext cx="2013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Ontwikkeling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2647020" y="3122166"/>
            <a:ext cx="3463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Hoe is het ontwikkeld? </a:t>
            </a:r>
          </a:p>
        </p:txBody>
      </p:sp>
      <p:sp>
        <p:nvSpPr>
          <p:cNvPr id="16" name="Tekstvak 15"/>
          <p:cNvSpPr txBox="1"/>
          <p:nvPr/>
        </p:nvSpPr>
        <p:spPr>
          <a:xfrm>
            <a:off x="608340" y="3579190"/>
            <a:ext cx="1860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Evolutionair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2647020" y="3563064"/>
            <a:ext cx="3574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Hoe is het geëvolueerd?</a:t>
            </a:r>
          </a:p>
        </p:txBody>
      </p:sp>
      <p:sp>
        <p:nvSpPr>
          <p:cNvPr id="18" name="Tekstvak 17"/>
          <p:cNvSpPr txBox="1"/>
          <p:nvPr/>
        </p:nvSpPr>
        <p:spPr>
          <a:xfrm>
            <a:off x="612828" y="3972054"/>
            <a:ext cx="859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Zorg</a:t>
            </a:r>
          </a:p>
        </p:txBody>
      </p:sp>
      <p:sp>
        <p:nvSpPr>
          <p:cNvPr id="19" name="Tekstvak 18"/>
          <p:cNvSpPr txBox="1"/>
          <p:nvPr/>
        </p:nvSpPr>
        <p:spPr>
          <a:xfrm>
            <a:off x="2647020" y="3955105"/>
            <a:ext cx="389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Hoe kan je het verzorgen?</a:t>
            </a:r>
          </a:p>
        </p:txBody>
      </p:sp>
      <p:sp>
        <p:nvSpPr>
          <p:cNvPr id="20" name="Tekstvak 19"/>
          <p:cNvSpPr txBox="1"/>
          <p:nvPr/>
        </p:nvSpPr>
        <p:spPr>
          <a:xfrm>
            <a:off x="608340" y="4437060"/>
            <a:ext cx="1329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Medisch</a:t>
            </a:r>
          </a:p>
        </p:txBody>
      </p:sp>
      <p:sp>
        <p:nvSpPr>
          <p:cNvPr id="21" name="Tekstvak 20"/>
          <p:cNvSpPr txBox="1"/>
          <p:nvPr/>
        </p:nvSpPr>
        <p:spPr>
          <a:xfrm>
            <a:off x="2652028" y="4364873"/>
            <a:ext cx="6348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Hoe kan je het behandelen als het misgaat?</a:t>
            </a:r>
          </a:p>
        </p:txBody>
      </p:sp>
      <p:sp>
        <p:nvSpPr>
          <p:cNvPr id="22" name="Tekstvak 21"/>
          <p:cNvSpPr txBox="1"/>
          <p:nvPr/>
        </p:nvSpPr>
        <p:spPr>
          <a:xfrm>
            <a:off x="608340" y="4834348"/>
            <a:ext cx="2141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Technologisch</a:t>
            </a:r>
          </a:p>
        </p:txBody>
      </p:sp>
      <p:sp>
        <p:nvSpPr>
          <p:cNvPr id="23" name="Tekstvak 22"/>
          <p:cNvSpPr txBox="1"/>
          <p:nvPr/>
        </p:nvSpPr>
        <p:spPr>
          <a:xfrm>
            <a:off x="2652028" y="4811196"/>
            <a:ext cx="3717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Wat kan je er mee doen?</a:t>
            </a:r>
          </a:p>
        </p:txBody>
      </p:sp>
      <p:sp>
        <p:nvSpPr>
          <p:cNvPr id="24" name="Tekstvak 23"/>
          <p:cNvSpPr txBox="1"/>
          <p:nvPr/>
        </p:nvSpPr>
        <p:spPr>
          <a:xfrm>
            <a:off x="627172" y="5303823"/>
            <a:ext cx="1218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Ethisch</a:t>
            </a:r>
          </a:p>
        </p:txBody>
      </p:sp>
      <p:sp>
        <p:nvSpPr>
          <p:cNvPr id="25" name="Tekstvak 24"/>
          <p:cNvSpPr txBox="1"/>
          <p:nvPr/>
        </p:nvSpPr>
        <p:spPr>
          <a:xfrm>
            <a:off x="2652028" y="5293238"/>
            <a:ext cx="3820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Wat mag je er mee doen?</a:t>
            </a:r>
          </a:p>
        </p:txBody>
      </p:sp>
      <p:sp>
        <p:nvSpPr>
          <p:cNvPr id="26" name="Tekstvak 25"/>
          <p:cNvSpPr txBox="1"/>
          <p:nvPr/>
        </p:nvSpPr>
        <p:spPr>
          <a:xfrm>
            <a:off x="608340" y="5716118"/>
            <a:ext cx="1727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Persoonlijk</a:t>
            </a:r>
          </a:p>
        </p:txBody>
      </p:sp>
      <p:sp>
        <p:nvSpPr>
          <p:cNvPr id="27" name="Tekstvak 26"/>
          <p:cNvSpPr txBox="1"/>
          <p:nvPr/>
        </p:nvSpPr>
        <p:spPr>
          <a:xfrm>
            <a:off x="2652028" y="5734136"/>
            <a:ext cx="2854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Hoe beleef je het? </a:t>
            </a:r>
          </a:p>
        </p:txBody>
      </p:sp>
    </p:spTree>
    <p:extLst>
      <p:ext uri="{BB962C8B-B14F-4D97-AF65-F5344CB8AC3E}">
        <p14:creationId xmlns:p14="http://schemas.microsoft.com/office/powerpoint/2010/main" val="13492329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0" y="0"/>
            <a:ext cx="3712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Enkele voorbeelden:</a:t>
            </a:r>
          </a:p>
        </p:txBody>
      </p:sp>
      <p:sp>
        <p:nvSpPr>
          <p:cNvPr id="4" name="Rechthoek 3"/>
          <p:cNvSpPr/>
          <p:nvPr/>
        </p:nvSpPr>
        <p:spPr>
          <a:xfrm>
            <a:off x="202442" y="771255"/>
            <a:ext cx="8396850" cy="36933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 Kunnen dieren ook allergisch zijn voor mensen?</a:t>
            </a:r>
          </a:p>
          <a:p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 Waarom heet de kiwi een kiwi?</a:t>
            </a:r>
          </a:p>
          <a:p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 Wanneer begint de zomer?</a:t>
            </a:r>
          </a:p>
          <a:p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4. Wie zijn gezonder: vleeseters of vegetariërs?</a:t>
            </a:r>
          </a:p>
          <a:p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5. Hoe vaak moet je een kind krijgen om 2 kinderen met</a:t>
            </a:r>
          </a:p>
          <a:p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hetzelfde DNA te krijgen?</a:t>
            </a:r>
          </a:p>
          <a:p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6. Waarom krabben mensen die nadenken zich achter hun oor?</a:t>
            </a:r>
          </a:p>
          <a:p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7. Heeft de koning echt blauw bloed?</a:t>
            </a:r>
          </a:p>
          <a:p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8. Zijn er dieren die onderwater kunnen ruiken?</a:t>
            </a:r>
          </a:p>
          <a:p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9. Waarom krijg je spierpijn van griep?</a:t>
            </a:r>
          </a:p>
          <a:p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10. Wanneer is een dier officieel uitgestorven?</a:t>
            </a:r>
          </a:p>
          <a:p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11. Wat is de functie van zuchten?</a:t>
            </a:r>
          </a:p>
          <a:p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12. Waarom schreeuwen we in de achtbaan?</a:t>
            </a:r>
          </a:p>
        </p:txBody>
      </p:sp>
    </p:spTree>
    <p:extLst>
      <p:ext uri="{BB962C8B-B14F-4D97-AF65-F5344CB8AC3E}">
        <p14:creationId xmlns:p14="http://schemas.microsoft.com/office/powerpoint/2010/main" val="343474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fgeronde rechthoek 9"/>
          <p:cNvSpPr/>
          <p:nvPr/>
        </p:nvSpPr>
        <p:spPr>
          <a:xfrm>
            <a:off x="2951172" y="4740765"/>
            <a:ext cx="3096344" cy="123245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Tekstvak 11"/>
          <p:cNvSpPr txBox="1"/>
          <p:nvPr/>
        </p:nvSpPr>
        <p:spPr>
          <a:xfrm>
            <a:off x="3299185" y="4879937"/>
            <a:ext cx="23054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400" b="1" dirty="0">
                <a:latin typeface="Kristen ITC" pitchFamily="66" charset="0"/>
              </a:rPr>
              <a:t>Cees Mulder</a:t>
            </a:r>
          </a:p>
          <a:p>
            <a:pPr algn="ctr"/>
            <a:endParaRPr lang="nl-NL" sz="1400" b="1" dirty="0">
              <a:latin typeface="Kristen ITC" pitchFamily="66" charset="0"/>
            </a:endParaRPr>
          </a:p>
          <a:p>
            <a:pPr algn="ctr"/>
            <a:r>
              <a:rPr lang="nl-NL" sz="1400" b="1" dirty="0" err="1">
                <a:latin typeface="Kristen ITC" pitchFamily="66" charset="0"/>
              </a:rPr>
              <a:t>CeesMulder</a:t>
            </a:r>
            <a:r>
              <a:rPr lang="nl-NL" sz="1400" b="1" dirty="0">
                <a:latin typeface="Kristen ITC" pitchFamily="66" charset="0"/>
              </a:rPr>
              <a:t>@</a:t>
            </a:r>
            <a:r>
              <a:rPr lang="nl-NL" sz="1400" b="1" dirty="0" err="1">
                <a:latin typeface="Kristen ITC" pitchFamily="66" charset="0"/>
              </a:rPr>
              <a:t>gmail.com</a:t>
            </a:r>
            <a:endParaRPr lang="nl-NL" sz="1400" b="1" dirty="0">
              <a:latin typeface="Kristen ITC" pitchFamily="66" charset="0"/>
            </a:endParaRPr>
          </a:p>
          <a:p>
            <a:pPr algn="ctr"/>
            <a:r>
              <a:rPr lang="nl-NL" sz="1400" b="1" dirty="0">
                <a:latin typeface="Kristen ITC" pitchFamily="66" charset="0"/>
              </a:rPr>
              <a:t>www.MijnBiologie.nl</a:t>
            </a:r>
          </a:p>
        </p:txBody>
      </p:sp>
      <p:pic>
        <p:nvPicPr>
          <p:cNvPr id="14" name="Afbeelding 13" descr="biodoce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47027" y="671383"/>
            <a:ext cx="3009755" cy="3398109"/>
          </a:xfrm>
          <a:prstGeom prst="rect">
            <a:avLst/>
          </a:prstGeom>
        </p:spPr>
      </p:pic>
      <p:pic>
        <p:nvPicPr>
          <p:cNvPr id="15" name="Picture 10" descr="http://mountainmansportsonline.com/upper_left_masking_tap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01914" y="256701"/>
            <a:ext cx="1171575" cy="790576"/>
          </a:xfrm>
          <a:prstGeom prst="rect">
            <a:avLst/>
          </a:prstGeom>
          <a:noFill/>
        </p:spPr>
      </p:pic>
      <p:pic>
        <p:nvPicPr>
          <p:cNvPr id="16" name="Picture 10" descr="http://mountainmansportsonline.com/upper_left_masking_tap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4606" y="161966"/>
            <a:ext cx="1171575" cy="790576"/>
          </a:xfrm>
          <a:prstGeom prst="rect">
            <a:avLst/>
          </a:prstGeom>
          <a:noFill/>
        </p:spPr>
      </p:pic>
      <p:pic>
        <p:nvPicPr>
          <p:cNvPr id="18" name="Picture 10" descr="http://mountainmansportsonline.com/upper_left_masking_tap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13557" y="3778377"/>
            <a:ext cx="1171575" cy="790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0" y="0"/>
            <a:ext cx="74414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facebook.com/</a:t>
            </a:r>
            <a:r>
              <a:rPr lang="nl-NL" sz="2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groups</a:t>
            </a:r>
            <a:r>
              <a:rPr lang="nl-NL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/</a:t>
            </a:r>
            <a:r>
              <a:rPr lang="nl-NL" sz="2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BiologieDocenten</a:t>
            </a:r>
            <a:endParaRPr lang="nl-NL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F03D98C-7943-6718-72E0-3DB176FA8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13" y="808901"/>
            <a:ext cx="8318574" cy="505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1064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0EC3B75-3F13-4781-A08F-F39061B63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400" dirty="0"/>
              <a:t>2022/2023 Grote herziening vmbo bovenbouw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C30E090-8F49-40B8-81E8-1E06EF50C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F4E8E9-26F2-4C89-A0B3-DF33888DB7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5"/>
          <a:stretch/>
        </p:blipFill>
        <p:spPr>
          <a:xfrm>
            <a:off x="5654913" y="1333181"/>
            <a:ext cx="3309576" cy="468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047D52-1E63-488A-A853-54FC74707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883" y="1333181"/>
            <a:ext cx="3318638" cy="4680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6986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01638-11F3-4AC0-A562-F8B1FA90A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400" dirty="0"/>
              <a:t>Kom langs in de stand voor meer informatie!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8595FB-558B-45ED-8EB1-32823430F7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NL" sz="2000" b="1" dirty="0"/>
              <a:t>Meer structuur</a:t>
            </a:r>
          </a:p>
          <a:p>
            <a:pPr lvl="1"/>
            <a:r>
              <a:rPr lang="nl-NL" sz="2000" dirty="0"/>
              <a:t>introductie, basisstof, extra stof, afsluiting en examenopgaven</a:t>
            </a:r>
          </a:p>
          <a:p>
            <a:pPr marL="362834" lvl="1" indent="0">
              <a:buNone/>
            </a:pPr>
            <a:endParaRPr lang="nl-NL" sz="2000" dirty="0"/>
          </a:p>
          <a:p>
            <a:r>
              <a:rPr lang="nl-NL" sz="2000" b="1" dirty="0"/>
              <a:t>Nieuwe thema-indeling</a:t>
            </a:r>
          </a:p>
          <a:p>
            <a:pPr lvl="1"/>
            <a:r>
              <a:rPr lang="nl-NL" sz="2000" dirty="0"/>
              <a:t>SE-stof zoveel mogelijk in </a:t>
            </a:r>
            <a:r>
              <a:rPr lang="nl-NL" sz="2000" dirty="0" err="1"/>
              <a:t>lj</a:t>
            </a:r>
            <a:r>
              <a:rPr lang="nl-NL" sz="2000" dirty="0"/>
              <a:t> 3</a:t>
            </a:r>
          </a:p>
          <a:p>
            <a:pPr lvl="1"/>
            <a:r>
              <a:rPr lang="nl-NL" sz="2000" dirty="0"/>
              <a:t>Indeling basis, kader en </a:t>
            </a:r>
            <a:r>
              <a:rPr lang="nl-NL" sz="2000" dirty="0" err="1"/>
              <a:t>gt</a:t>
            </a:r>
            <a:r>
              <a:rPr lang="nl-NL" sz="2000" dirty="0"/>
              <a:t> afgestemd</a:t>
            </a:r>
          </a:p>
          <a:p>
            <a:pPr lvl="1"/>
            <a:r>
              <a:rPr lang="nl-NL" sz="2000" dirty="0"/>
              <a:t>Reductie van de omvang: een thema minder in </a:t>
            </a:r>
            <a:r>
              <a:rPr lang="nl-NL" sz="2000" dirty="0" err="1"/>
              <a:t>lj</a:t>
            </a:r>
            <a:r>
              <a:rPr lang="nl-NL" sz="2000" dirty="0"/>
              <a:t> 4, meer tijd voor examenvoorbereiding</a:t>
            </a:r>
          </a:p>
          <a:p>
            <a:pPr marL="362834" lvl="1" indent="0">
              <a:buNone/>
            </a:pPr>
            <a:endParaRPr lang="nl-NL" sz="2000" dirty="0"/>
          </a:p>
          <a:p>
            <a:r>
              <a:rPr lang="nl-NL" sz="2000" b="1" dirty="0"/>
              <a:t>Samenhang</a:t>
            </a:r>
          </a:p>
          <a:p>
            <a:pPr lvl="1"/>
            <a:r>
              <a:rPr lang="nl-NL" sz="2000" dirty="0"/>
              <a:t>Om verbanden te leren zien tussen de onderwerpen uit het thema</a:t>
            </a:r>
          </a:p>
          <a:p>
            <a:pPr marL="362834" lvl="1" indent="0">
              <a:buNone/>
            </a:pPr>
            <a:endParaRPr lang="nl-NL" sz="2000" b="1" dirty="0"/>
          </a:p>
          <a:p>
            <a:r>
              <a:rPr lang="nl-NL" sz="2000" b="1" dirty="0"/>
              <a:t>Nieuwe lijn van eindtoetsen</a:t>
            </a:r>
          </a:p>
        </p:txBody>
      </p:sp>
    </p:spTree>
    <p:extLst>
      <p:ext uri="{BB962C8B-B14F-4D97-AF65-F5344CB8AC3E}">
        <p14:creationId xmlns:p14="http://schemas.microsoft.com/office/powerpoint/2010/main" val="83430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0" y="0"/>
            <a:ext cx="34083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Biologiefilmpjes.nl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8C057BD-002E-EFE2-FF96-09A1370B2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15" y="598743"/>
            <a:ext cx="8443471" cy="59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727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0" y="0"/>
            <a:ext cx="34083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Biologiefilmpjes.nl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A505ABA-8D5A-FA53-5680-10230337B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041" y="593713"/>
            <a:ext cx="8472211" cy="608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722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0" y="0"/>
            <a:ext cx="43412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Onderwijsvanmorgen.nl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F8D4319-7FA9-B490-D605-A02BA3533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871" y="766151"/>
            <a:ext cx="8302304" cy="546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723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588" y="307032"/>
            <a:ext cx="8098824" cy="6479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kstvak 3"/>
          <p:cNvSpPr txBox="1"/>
          <p:nvPr/>
        </p:nvSpPr>
        <p:spPr>
          <a:xfrm>
            <a:off x="0" y="0"/>
            <a:ext cx="4060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>
                <a:latin typeface="Verdana" panose="020B0604030504040204" pitchFamily="34" charset="0"/>
                <a:ea typeface="Verdana" panose="020B0604030504040204" pitchFamily="34" charset="0"/>
              </a:rPr>
              <a:t>Waarom is urine geel?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0" y="0"/>
            <a:ext cx="2536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Onderwerpen</a:t>
            </a:r>
          </a:p>
        </p:txBody>
      </p:sp>
      <p:sp>
        <p:nvSpPr>
          <p:cNvPr id="4" name="Rechthoek 3"/>
          <p:cNvSpPr/>
          <p:nvPr/>
        </p:nvSpPr>
        <p:spPr>
          <a:xfrm>
            <a:off x="164322" y="867253"/>
            <a:ext cx="8201284" cy="48013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nl-NL" b="1" u="sng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Het menselijk lichaam</a:t>
            </a:r>
          </a:p>
          <a:p>
            <a:pPr lvl="1"/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Hoe werkt een placebo?</a:t>
            </a:r>
          </a:p>
          <a:p>
            <a:pPr lvl="1"/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Door welke organen stroomt geen bloed?</a:t>
            </a:r>
          </a:p>
          <a:p>
            <a:pPr lvl="1"/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Waarom is urine geel?</a:t>
            </a:r>
          </a:p>
          <a:p>
            <a:pPr>
              <a:buFontTx/>
              <a:buChar char="-"/>
            </a:pPr>
            <a:endParaRPr lang="nl-NL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FontTx/>
              <a:buChar char="-"/>
            </a:pPr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b="1" u="sng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Dieren</a:t>
            </a:r>
          </a:p>
          <a:p>
            <a:pPr lvl="1">
              <a:buFontTx/>
              <a:buChar char="-"/>
            </a:pPr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Hoe komt een spinnenweb tussen twee bomen?</a:t>
            </a:r>
          </a:p>
          <a:p>
            <a:pPr lvl="1">
              <a:buFontTx/>
              <a:buChar char="-"/>
            </a:pPr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Hoe slapen dolfijnen onder water?</a:t>
            </a:r>
          </a:p>
          <a:p>
            <a:pPr>
              <a:buFontTx/>
              <a:buChar char="-"/>
            </a:pPr>
            <a:endParaRPr lang="nl-NL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FontTx/>
              <a:buChar char="-"/>
            </a:pPr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b="1" u="sng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Planten</a:t>
            </a:r>
          </a:p>
          <a:p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- Kunnen planten verslavingsgevoelig zijn?</a:t>
            </a:r>
          </a:p>
          <a:p>
            <a:pPr lvl="1">
              <a:buFontTx/>
              <a:buChar char="-"/>
            </a:pPr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Hoe planten pitloze druiven zicht voort?</a:t>
            </a:r>
          </a:p>
          <a:p>
            <a:pPr lvl="1">
              <a:buFontTx/>
              <a:buChar char="-"/>
            </a:pPr>
            <a:endParaRPr lang="nl-NL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FontTx/>
              <a:buChar char="-"/>
            </a:pPr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b="1" u="sng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Nieuws</a:t>
            </a:r>
          </a:p>
          <a:p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- ‘Met nieuwe nier was kans op sterfte na coronaopname </a:t>
            </a:r>
          </a:p>
          <a:p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zes keer zo groot' </a:t>
            </a:r>
          </a:p>
          <a:p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- ‘224 nieuwe plant- en diersoorten ontdekt'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0" y="0"/>
            <a:ext cx="35910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5-minuten biologie</a:t>
            </a:r>
          </a:p>
        </p:txBody>
      </p:sp>
      <p:sp>
        <p:nvSpPr>
          <p:cNvPr id="4" name="Rechthoek 3"/>
          <p:cNvSpPr/>
          <p:nvPr/>
        </p:nvSpPr>
        <p:spPr>
          <a:xfrm>
            <a:off x="180413" y="857728"/>
            <a:ext cx="6183103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Het is altijd een vraag.</a:t>
            </a:r>
          </a:p>
          <a:p>
            <a:pPr>
              <a:buFontTx/>
              <a:buChar char="-"/>
            </a:pPr>
            <a:endParaRPr lang="nl-NL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FontTx/>
              <a:buChar char="-"/>
            </a:pPr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Verleid leerlingen tot nadenken over de stof.</a:t>
            </a:r>
          </a:p>
          <a:p>
            <a:pPr>
              <a:buFontTx/>
              <a:buChar char="-"/>
            </a:pPr>
            <a:endParaRPr lang="nl-NL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FontTx/>
              <a:buChar char="-"/>
            </a:pPr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Leren is het resultaat van denken.</a:t>
            </a:r>
          </a:p>
          <a:p>
            <a:pPr>
              <a:buFontTx/>
              <a:buChar char="-"/>
            </a:pPr>
            <a:endParaRPr lang="nl-NL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FontTx/>
              <a:buChar char="-"/>
            </a:pPr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Uit het nieuws: taalbeleid.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0" y="0"/>
            <a:ext cx="35910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5-minuten biologie</a:t>
            </a:r>
          </a:p>
        </p:txBody>
      </p:sp>
      <p:sp>
        <p:nvSpPr>
          <p:cNvPr id="4" name="Rechthoek 3"/>
          <p:cNvSpPr/>
          <p:nvPr/>
        </p:nvSpPr>
        <p:spPr>
          <a:xfrm>
            <a:off x="180413" y="857728"/>
            <a:ext cx="8783174" cy="36933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nl-NL" b="1" u="sng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5-minuten door docent</a:t>
            </a:r>
          </a:p>
          <a:p>
            <a:pPr lvl="1">
              <a:buFontTx/>
              <a:buChar char="-"/>
            </a:pPr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Begin met tien voorbeelden aan het begin van het jaar.</a:t>
            </a:r>
          </a:p>
          <a:p>
            <a:pPr lvl="1"/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Hoe kom je aan leuke onderwerpen?!</a:t>
            </a:r>
          </a:p>
          <a:p>
            <a:pPr lvl="1">
              <a:buFontTx/>
              <a:buChar char="-"/>
            </a:pPr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Let op: ‘</a:t>
            </a:r>
            <a:r>
              <a:rPr lang="nl-NL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eye-catcher</a:t>
            </a:r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’, interactieve vragen, informatie, slot</a:t>
            </a:r>
          </a:p>
          <a:p>
            <a:pPr lvl="1">
              <a:buFontTx/>
              <a:buChar char="-"/>
            </a:pPr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Uit het nieuws: onderwijs voor morgen</a:t>
            </a:r>
          </a:p>
          <a:p>
            <a:pPr lvl="1">
              <a:buFontTx/>
              <a:buChar char="-"/>
            </a:pPr>
            <a:endParaRPr lang="nl-NL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FontTx/>
              <a:buChar char="-"/>
            </a:pPr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b="1" u="sng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5-minuten door leerlingen</a:t>
            </a:r>
          </a:p>
          <a:p>
            <a:pPr lvl="1">
              <a:buFontTx/>
              <a:buChar char="-"/>
            </a:pPr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Laat ze zelf een onderwerp bedenken.</a:t>
            </a:r>
          </a:p>
          <a:p>
            <a:pPr lvl="1">
              <a:buFontTx/>
              <a:buChar char="-"/>
            </a:pPr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Laat ze het onderwerp bekijken a.d.h.v. de </a:t>
            </a:r>
            <a:r>
              <a:rPr lang="nl-NL" b="1" u="sng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12 perspectieven</a:t>
            </a:r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lvl="1">
              <a:buFontTx/>
              <a:buChar char="-"/>
            </a:pPr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Bespreek een week voor de datum kort de inhoud/ geef tips.</a:t>
            </a:r>
          </a:p>
          <a:p>
            <a:pPr lvl="1">
              <a:buFontTx/>
              <a:buChar char="-"/>
            </a:pPr>
            <a:endParaRPr lang="nl-NL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>
              <a:buFontTx/>
              <a:buChar char="-"/>
            </a:pPr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Let erop dat het </a:t>
            </a:r>
            <a:r>
              <a:rPr lang="nl-NL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géén</a:t>
            </a:r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spreekbeurt wordt!</a:t>
            </a:r>
          </a:p>
          <a:p>
            <a:pPr lvl="1">
              <a:buFontTx/>
              <a:buChar char="-"/>
            </a:pPr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Beoordeel de 5-minuten biologie samen met de klas.</a:t>
            </a:r>
          </a:p>
        </p:txBody>
      </p:sp>
    </p:spTree>
    <p:extLst>
      <p:ext uri="{BB962C8B-B14F-4D97-AF65-F5344CB8AC3E}">
        <p14:creationId xmlns:p14="http://schemas.microsoft.com/office/powerpoint/2010/main" val="389804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almberg (1)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3066</TotalTime>
  <Words>1095</Words>
  <Application>Microsoft Office PowerPoint</Application>
  <PresentationFormat>Diavoorstelling (4:3)</PresentationFormat>
  <Paragraphs>247</Paragraphs>
  <Slides>21</Slides>
  <Notes>12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2</vt:i4>
      </vt:variant>
      <vt:variant>
        <vt:lpstr>Diatitels</vt:lpstr>
      </vt:variant>
      <vt:variant>
        <vt:i4>21</vt:i4>
      </vt:variant>
    </vt:vector>
  </HeadingPairs>
  <TitlesOfParts>
    <vt:vector size="27" baseType="lpstr">
      <vt:lpstr>Arial</vt:lpstr>
      <vt:lpstr>Calibri</vt:lpstr>
      <vt:lpstr>Kristen ITC</vt:lpstr>
      <vt:lpstr>Verdana</vt:lpstr>
      <vt:lpstr>Office-thema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2022/2023 Grote herziening vmbo bovenbouw</vt:lpstr>
      <vt:lpstr>Kom langs in de stand voor meer informatie!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Cees</dc:creator>
  <cp:lastModifiedBy>gebruiker</cp:lastModifiedBy>
  <cp:revision>306</cp:revision>
  <dcterms:created xsi:type="dcterms:W3CDTF">2012-09-16T09:11:21Z</dcterms:created>
  <dcterms:modified xsi:type="dcterms:W3CDTF">2022-05-20T11:09:13Z</dcterms:modified>
</cp:coreProperties>
</file>