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2" r:id="rId5"/>
    <p:sldId id="266" r:id="rId6"/>
    <p:sldId id="258" r:id="rId7"/>
    <p:sldId id="264" r:id="rId8"/>
    <p:sldId id="261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7AB8-0EB2-5F4A-8D61-D881C2792F40}" type="datetimeFigureOut">
              <a:rPr lang="en-US" smtClean="0"/>
              <a:t>14-05-14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C448E-CD46-E548-9853-0014F904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1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BD8A8-A7F0-4262-A7DF-F46C9BB1FFB0}" type="datetimeFigureOut">
              <a:rPr lang="en-US" smtClean="0"/>
              <a:t>14-05-14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7DDB8-ECF6-4ACD-AD82-92D1BCF2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Foeken</a:t>
            </a:r>
            <a:r>
              <a:rPr lang="en-US" dirty="0" smtClean="0"/>
              <a:t>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7DDB8-ECF6-4ACD-AD82-92D1BCF24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Koops</a:t>
            </a:r>
            <a:r>
              <a:rPr lang="en-US" dirty="0" smtClean="0"/>
              <a:t>,</a:t>
            </a:r>
            <a:r>
              <a:rPr lang="en-US" baseline="0" dirty="0" smtClean="0"/>
              <a:t> 20011 &amp; </a:t>
            </a:r>
            <a:r>
              <a:rPr lang="en-US" baseline="0" dirty="0" err="1" smtClean="0"/>
              <a:t>Foeken</a:t>
            </a:r>
            <a:r>
              <a:rPr lang="en-US" baseline="0" dirty="0" smtClean="0"/>
              <a:t>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7DDB8-ECF6-4ACD-AD82-92D1BCF24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579438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5657" name="Rectangle 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581025"/>
          </a:xfrm>
        </p:spPr>
        <p:txBody>
          <a:bodyPr/>
          <a:lstStyle>
            <a:lvl1pPr marL="0" indent="0">
              <a:lnSpc>
                <a:spcPct val="80000"/>
              </a:lnSpc>
              <a:buFont typeface="Zapf Dingbats" charset="2"/>
              <a:buNone/>
              <a:defRPr sz="2000"/>
            </a:lvl1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2565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5A9E26E-9955-3C43-A4B7-E5ED5345830F}" type="datetime1">
              <a:rPr lang="nl-NL" smtClean="0"/>
              <a:t>14-05-14</a:t>
            </a:fld>
            <a:endParaRPr lang="en-US"/>
          </a:p>
        </p:txBody>
      </p:sp>
      <p:sp>
        <p:nvSpPr>
          <p:cNvPr id="25660" name="Rectangle 6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25661" name="Rectangle 6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463D6-A234-9F47-A36A-7DB5C9FD9522}" type="datetime1">
              <a:rPr lang="nl-NL" smtClean="0"/>
              <a:t>14-05-14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73850" y="609600"/>
            <a:ext cx="1970088" cy="3779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59450" cy="3779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B919F-B4EE-4045-B5CA-B1D80C447B0D}" type="datetime1">
              <a:rPr lang="nl-NL" smtClean="0"/>
              <a:t>14-05-14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6C7768F1-ED05-034F-A8EB-03A522E65314}" type="datetime1">
              <a:rPr lang="nl-NL" smtClean="0"/>
              <a:t>14-05-14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0B4019BE-E060-124A-90FE-077878F2790E}" type="datetime1">
              <a:rPr lang="nl-NL" smtClean="0"/>
              <a:t>14-05-14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762000" y="1762125"/>
            <a:ext cx="7881938" cy="2627313"/>
          </a:xfrm>
        </p:spPr>
        <p:txBody>
          <a:bodyPr/>
          <a:lstStyle/>
          <a:p>
            <a:r>
              <a:rPr lang="nl-NL" smtClean="0"/>
              <a:t>Klik op het pictogram als u een SmartArt-afbeelding wilt toevoegen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EEE3D238-C074-1243-8122-A57EA7C23100}" type="datetime1">
              <a:rPr lang="nl-NL" smtClean="0"/>
              <a:t>14-05-14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762000" y="1762125"/>
            <a:ext cx="7881938" cy="2627313"/>
          </a:xfrm>
        </p:spPr>
        <p:txBody>
          <a:bodyPr/>
          <a:lstStyle/>
          <a:p>
            <a:r>
              <a:rPr lang="nl-NL" smtClean="0"/>
              <a:t>Klik op het pictogram als u een tabel wilt toevoegen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90636DF5-8759-3D4B-A8B6-84A6E875ADD3}" type="datetime1">
              <a:rPr lang="nl-NL" smtClean="0"/>
              <a:t>14-05-14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0A411B40-FE10-344C-9C66-FCFD8FFA1671}" type="datetime1">
              <a:rPr lang="nl-NL" smtClean="0"/>
              <a:t>14-05-14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A4C4E-DA0A-6042-A384-555646F4E49D}" type="datetime1">
              <a:rPr lang="nl-NL" smtClean="0"/>
              <a:t>14-05-14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6A70B-FB95-E84A-BFD6-E0AD21D501F9}" type="datetime1">
              <a:rPr lang="nl-NL" smtClean="0"/>
              <a:t>14-05-14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02554-E290-D748-8342-922D74706FB6}" type="datetime1">
              <a:rPr lang="nl-NL" smtClean="0"/>
              <a:t>14-05-14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3593F-23A4-1C47-947D-4ED064234A6A}" type="datetime1">
              <a:rPr lang="nl-NL" smtClean="0"/>
              <a:t>14-05-14</a:t>
            </a:fld>
            <a:endParaRPr lang="en-US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033BC-1A61-3041-B866-A78C2C6D5965}" type="datetime1">
              <a:rPr lang="nl-NL" smtClean="0"/>
              <a:t>14-05-14</a:t>
            </a:fld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F067E-7E4F-DF48-89E7-76BB0CC20586}" type="datetime1">
              <a:rPr lang="nl-NL" smtClean="0"/>
              <a:t>14-05-14</a:t>
            </a:fld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E6C9DD-AB68-3D4A-8EC3-545293B720DE}" type="datetime1">
              <a:rPr lang="nl-NL" smtClean="0"/>
              <a:t>14-05-14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5F865-A278-804B-A361-B070A5E4D20E}" type="datetime1">
              <a:rPr lang="nl-NL" smtClean="0"/>
              <a:t>14-05-14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24623" name="Rectangle 47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762125"/>
            <a:ext cx="788193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4624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F79DFF3A-A7EE-F14A-948F-5D0AD02409DF}" type="datetime1">
              <a:rPr lang="nl-NL" smtClean="0"/>
              <a:t>14-05-14</a:t>
            </a:fld>
            <a:endParaRPr lang="en-US"/>
          </a:p>
        </p:txBody>
      </p:sp>
      <p:sp>
        <p:nvSpPr>
          <p:cNvPr id="246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77DF7DA-2A5F-4FB8-A133-C9E49E1965D4}" type="slidenum">
              <a:rPr lang="en-US" smtClean="0"/>
              <a:t>‹#›</a:t>
            </a:fld>
            <a:endParaRPr lang="en-US"/>
          </a:p>
        </p:txBody>
      </p:sp>
      <p:sp>
        <p:nvSpPr>
          <p:cNvPr id="24626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0010"/>
        </a:buClr>
        <a:buSzPct val="60000"/>
        <a:buFont typeface="Zapf Dingbats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191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400">
          <a:solidFill>
            <a:srgbClr val="000000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200">
          <a:solidFill>
            <a:srgbClr val="000000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1798638" y="2286000"/>
            <a:ext cx="6583362" cy="1077218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natuurwetenschappelijke</a:t>
            </a:r>
            <a:r>
              <a:rPr lang="en-US" dirty="0"/>
              <a:t> </a:t>
            </a:r>
            <a:r>
              <a:rPr lang="en-US" dirty="0" err="1"/>
              <a:t>methode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>
          <a:xfrm>
            <a:off x="1798638" y="3886200"/>
            <a:ext cx="6583362" cy="584775"/>
          </a:xfrm>
        </p:spPr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NIBI </a:t>
            </a:r>
            <a:r>
              <a:rPr lang="nl-NL" dirty="0" err="1" smtClean="0"/>
              <a:t>biologieonderwijsconferentie</a:t>
            </a:r>
            <a:r>
              <a:rPr lang="nl-NL" dirty="0" smtClean="0"/>
              <a:t> vmbo en h/v onderbouw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Leerlijn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4093428"/>
          </a:xfrm>
        </p:spPr>
        <p:txBody>
          <a:bodyPr/>
          <a:lstStyle/>
          <a:p>
            <a:r>
              <a:rPr lang="en-US" sz="2000" dirty="0" smtClean="0"/>
              <a:t>Per </a:t>
            </a:r>
            <a:r>
              <a:rPr lang="en-US" sz="2000" dirty="0" err="1" smtClean="0"/>
              <a:t>groepje</a:t>
            </a:r>
            <a:endParaRPr lang="en-US" sz="2000" dirty="0" smtClean="0"/>
          </a:p>
          <a:p>
            <a:pPr lvl="1"/>
            <a:r>
              <a:rPr lang="en-US" sz="2000" dirty="0" err="1" smtClean="0"/>
              <a:t>Jaar</a:t>
            </a:r>
            <a:r>
              <a:rPr lang="en-US" sz="2000" dirty="0" smtClean="0"/>
              <a:t> 1</a:t>
            </a:r>
          </a:p>
          <a:p>
            <a:pPr lvl="1"/>
            <a:r>
              <a:rPr lang="en-US" sz="2000" dirty="0" err="1" smtClean="0"/>
              <a:t>Jaar</a:t>
            </a:r>
            <a:r>
              <a:rPr lang="en-US" sz="2000" dirty="0" smtClean="0"/>
              <a:t> 2</a:t>
            </a:r>
          </a:p>
          <a:p>
            <a:pPr lvl="1"/>
            <a:r>
              <a:rPr lang="en-US" sz="2000" dirty="0" err="1" smtClean="0"/>
              <a:t>Jaar</a:t>
            </a:r>
            <a:r>
              <a:rPr lang="en-US" sz="2000" dirty="0" smtClean="0"/>
              <a:t> 3</a:t>
            </a:r>
          </a:p>
          <a:p>
            <a:pPr lvl="1"/>
            <a:r>
              <a:rPr lang="en-US" sz="2000" dirty="0" err="1" smtClean="0"/>
              <a:t>Jaar</a:t>
            </a:r>
            <a:r>
              <a:rPr lang="en-US" sz="2000" dirty="0" smtClean="0"/>
              <a:t> 4</a:t>
            </a:r>
          </a:p>
          <a:p>
            <a:pPr lvl="1"/>
            <a:endParaRPr lang="en-US" sz="2000" dirty="0"/>
          </a:p>
          <a:p>
            <a:r>
              <a:rPr lang="en-US" sz="2000" dirty="0" err="1" smtClean="0"/>
              <a:t>Kies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drietal</a:t>
            </a:r>
            <a:r>
              <a:rPr lang="en-US" sz="2000" dirty="0" smtClean="0"/>
              <a:t> </a:t>
            </a:r>
            <a:r>
              <a:rPr lang="en-US" sz="2000" dirty="0" err="1" smtClean="0"/>
              <a:t>practica</a:t>
            </a:r>
            <a:endParaRPr lang="en-US" sz="2000" dirty="0" smtClean="0"/>
          </a:p>
          <a:p>
            <a:r>
              <a:rPr lang="en-US" sz="2000" dirty="0" err="1" smtClean="0"/>
              <a:t>Toenemende</a:t>
            </a:r>
            <a:r>
              <a:rPr lang="en-US" sz="2000" dirty="0" smtClean="0"/>
              <a:t> mate van </a:t>
            </a:r>
            <a:r>
              <a:rPr lang="en-US" sz="2000" dirty="0" err="1" smtClean="0"/>
              <a:t>vrijheidsgraden</a:t>
            </a:r>
            <a:r>
              <a:rPr lang="en-US" sz="2000" dirty="0" smtClean="0"/>
              <a:t>/</a:t>
            </a:r>
            <a:r>
              <a:rPr lang="en-US" sz="2000" dirty="0" err="1" smtClean="0"/>
              <a:t>variatie</a:t>
            </a:r>
            <a:r>
              <a:rPr lang="en-US" sz="2000" dirty="0" smtClean="0"/>
              <a:t> </a:t>
            </a:r>
            <a:r>
              <a:rPr lang="en-US" sz="2000" dirty="0" err="1" smtClean="0"/>
              <a:t>gesloten</a:t>
            </a:r>
            <a:r>
              <a:rPr lang="en-US" sz="2000" dirty="0" smtClean="0"/>
              <a:t>-open</a:t>
            </a:r>
          </a:p>
          <a:p>
            <a:endParaRPr lang="en-US" sz="2000" dirty="0"/>
          </a:p>
          <a:p>
            <a:r>
              <a:rPr lang="en-US" sz="2000" dirty="0" err="1" smtClean="0"/>
              <a:t>Verzamel</a:t>
            </a:r>
            <a:r>
              <a:rPr lang="en-US" sz="2000" dirty="0" smtClean="0"/>
              <a:t> op </a:t>
            </a:r>
            <a:r>
              <a:rPr lang="en-US" sz="2000" dirty="0" err="1" smtClean="0"/>
              <a:t>een</a:t>
            </a:r>
            <a:r>
              <a:rPr lang="en-US" sz="2000" smtClean="0"/>
              <a:t> flap</a:t>
            </a:r>
            <a:endParaRPr lang="en-US" sz="2000" dirty="0" smtClean="0"/>
          </a:p>
          <a:p>
            <a:r>
              <a:rPr lang="en-US" sz="2000" dirty="0" err="1" smtClean="0"/>
              <a:t>Korte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presentatie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1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1798638" y="2286000"/>
            <a:ext cx="6583362" cy="1077218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natuurwetenschappelijke</a:t>
            </a:r>
            <a:r>
              <a:rPr lang="en-US" dirty="0"/>
              <a:t> </a:t>
            </a:r>
            <a:r>
              <a:rPr lang="en-US" dirty="0" err="1"/>
              <a:t>methode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>
          <a:xfrm>
            <a:off x="1798638" y="3886200"/>
            <a:ext cx="6583362" cy="584775"/>
          </a:xfrm>
        </p:spPr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NIBI </a:t>
            </a:r>
            <a:r>
              <a:rPr lang="nl-NL" dirty="0" err="1" smtClean="0"/>
              <a:t>biologieonderwijsconferentie</a:t>
            </a:r>
            <a:r>
              <a:rPr lang="nl-NL" dirty="0" smtClean="0"/>
              <a:t> vmbo en h/v onderbouw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Kennismaking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246769"/>
          </a:xfrm>
        </p:spPr>
        <p:txBody>
          <a:bodyPr/>
          <a:lstStyle/>
          <a:p>
            <a:r>
              <a:rPr lang="nl-NL" sz="2000" dirty="0" smtClean="0"/>
              <a:t>Docent biologie</a:t>
            </a:r>
          </a:p>
          <a:p>
            <a:r>
              <a:rPr lang="nl-NL" sz="2000" dirty="0" smtClean="0"/>
              <a:t>Lerarenopleiding biologie 2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graad</a:t>
            </a:r>
          </a:p>
          <a:p>
            <a:endParaRPr lang="nl-NL" sz="2000" dirty="0" smtClean="0"/>
          </a:p>
          <a:p>
            <a:r>
              <a:rPr lang="nl-NL" sz="2000" dirty="0" smtClean="0"/>
              <a:t>Ontwikkeling leerlijn </a:t>
            </a:r>
            <a:r>
              <a:rPr lang="nl-NL" sz="2000" dirty="0" err="1" smtClean="0"/>
              <a:t>vakonderzoek</a:t>
            </a:r>
            <a:endParaRPr lang="nl-NL" sz="2000" dirty="0" smtClean="0"/>
          </a:p>
          <a:p>
            <a:pPr lvl="1"/>
            <a:r>
              <a:rPr lang="nl-NL" sz="2000" dirty="0" smtClean="0"/>
              <a:t>Vak</a:t>
            </a:r>
          </a:p>
          <a:p>
            <a:pPr lvl="1"/>
            <a:r>
              <a:rPr lang="nl-NL" sz="2000" dirty="0" smtClean="0"/>
              <a:t>Didactiek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1820"/>
            <a:ext cx="6974160" cy="1077218"/>
          </a:xfrm>
        </p:spPr>
        <p:txBody>
          <a:bodyPr/>
          <a:lstStyle/>
          <a:p>
            <a:r>
              <a:rPr lang="nl-NL" dirty="0" err="1" smtClean="0"/>
              <a:t>Natuurwetenschapelijke</a:t>
            </a:r>
            <a:r>
              <a:rPr lang="nl-NL" dirty="0" smtClean="0"/>
              <a:t> methode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985433"/>
          </a:xfrm>
        </p:spPr>
        <p:txBody>
          <a:bodyPr/>
          <a:lstStyle/>
          <a:p>
            <a:pPr lvl="0"/>
            <a:r>
              <a:rPr lang="nl-NL" sz="2000" dirty="0"/>
              <a:t>Observaties</a:t>
            </a:r>
            <a:endParaRPr lang="en-US" sz="2000" dirty="0"/>
          </a:p>
          <a:p>
            <a:pPr lvl="0"/>
            <a:r>
              <a:rPr lang="nl-NL" sz="2000" dirty="0"/>
              <a:t>Onderzoeksvraag opstellen</a:t>
            </a:r>
            <a:endParaRPr lang="en-US" sz="2000" dirty="0"/>
          </a:p>
          <a:p>
            <a:pPr lvl="0"/>
            <a:r>
              <a:rPr lang="nl-NL" sz="2000" dirty="0"/>
              <a:t>Hypothese</a:t>
            </a:r>
            <a:endParaRPr lang="en-US" sz="2000" dirty="0"/>
          </a:p>
          <a:p>
            <a:pPr lvl="0"/>
            <a:r>
              <a:rPr lang="nl-NL" sz="2000" dirty="0"/>
              <a:t>Op basis van hypothese voorspellingen doen</a:t>
            </a:r>
            <a:endParaRPr lang="en-US" sz="2000" dirty="0"/>
          </a:p>
          <a:p>
            <a:pPr lvl="0"/>
            <a:r>
              <a:rPr lang="nl-NL" sz="2000" dirty="0"/>
              <a:t>Waarnemingen doen of experiment ontwerpen</a:t>
            </a:r>
            <a:endParaRPr lang="en-US" sz="2000" dirty="0"/>
          </a:p>
          <a:p>
            <a:pPr lvl="0"/>
            <a:r>
              <a:rPr lang="nl-NL" sz="2000" dirty="0"/>
              <a:t>Resultaten interpreteren</a:t>
            </a:r>
            <a:endParaRPr lang="en-US" sz="2000" dirty="0"/>
          </a:p>
          <a:p>
            <a:pPr lvl="0"/>
            <a:r>
              <a:rPr lang="nl-NL" sz="2000" dirty="0"/>
              <a:t>Conclusies trekken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C:\Users\anne.velthorst\AppData\Local\Microsoft\Windows\Temporary Internet Files\Content.IE5\A0F4WQ9X\MC9003595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54525"/>
            <a:ext cx="1060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(Falk, Keuchenius, &amp; Saaltink, 1974; Herr, 2008)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NWM in het VMBO?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3908762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 smtClean="0"/>
              <a:t>Eenvoudige </a:t>
            </a:r>
            <a:r>
              <a:rPr lang="nl-NL" sz="2000" i="1" dirty="0"/>
              <a:t>opdrachten en eenvoudig onderzoek waarin de actieve en praktische </a:t>
            </a:r>
            <a:r>
              <a:rPr lang="nl-NL" sz="2000" i="1" dirty="0" smtClean="0"/>
              <a:t>zelfwerkzaamheid </a:t>
            </a:r>
            <a:r>
              <a:rPr lang="nl-NL" sz="2000" i="1" dirty="0"/>
              <a:t>op de voorgrond staat, voorbereiden, uitvoeren en de </a:t>
            </a:r>
            <a:r>
              <a:rPr lang="nl-NL" sz="2000" i="1" dirty="0" smtClean="0"/>
              <a:t>resultaten </a:t>
            </a:r>
            <a:r>
              <a:rPr lang="nl-NL" sz="2000" i="1" dirty="0"/>
              <a:t>vastleggen en evalueren: </a:t>
            </a:r>
            <a:r>
              <a:rPr lang="nl-NL" sz="2000" i="1" dirty="0" smtClean="0"/>
              <a:t/>
            </a:r>
            <a:br>
              <a:rPr lang="nl-NL" sz="2000" i="1" dirty="0" smtClean="0"/>
            </a:br>
            <a:endParaRPr lang="nl-NL" sz="2000" i="1" dirty="0"/>
          </a:p>
          <a:p>
            <a:r>
              <a:rPr lang="nl-NL" sz="2000" i="1" dirty="0" smtClean="0"/>
              <a:t>bij </a:t>
            </a:r>
            <a:r>
              <a:rPr lang="nl-NL" sz="2000" i="1" dirty="0"/>
              <a:t>een biologisch schoolpracticum en/of veldpracticum </a:t>
            </a:r>
          </a:p>
          <a:p>
            <a:r>
              <a:rPr lang="nl-NL" sz="2000" i="1" dirty="0" smtClean="0"/>
              <a:t>een </a:t>
            </a:r>
            <a:r>
              <a:rPr lang="nl-NL" sz="2000" i="1" dirty="0"/>
              <a:t>biologische probleemstelling herkennen en specificeren </a:t>
            </a:r>
          </a:p>
          <a:p>
            <a:r>
              <a:rPr lang="nl-NL" sz="2000" i="1" dirty="0" smtClean="0"/>
              <a:t>een </a:t>
            </a:r>
            <a:r>
              <a:rPr lang="nl-NL" sz="2000" i="1" dirty="0"/>
              <a:t>biologisch probleem herleiden tot een onderzoeksvraag </a:t>
            </a:r>
          </a:p>
          <a:p>
            <a:r>
              <a:rPr lang="nl-NL" sz="2000" i="1" dirty="0" smtClean="0"/>
              <a:t>verwachtingen </a:t>
            </a:r>
            <a:r>
              <a:rPr lang="nl-NL" sz="2000" i="1" dirty="0"/>
              <a:t>formuleren </a:t>
            </a:r>
          </a:p>
          <a:p>
            <a:r>
              <a:rPr lang="nl-NL" sz="2000" i="1" dirty="0" smtClean="0"/>
              <a:t>relevante </a:t>
            </a:r>
            <a:r>
              <a:rPr lang="nl-NL" sz="2000" i="1" dirty="0"/>
              <a:t>waarnemingen verrichten en gegevens verzamelen </a:t>
            </a:r>
          </a:p>
          <a:p>
            <a:r>
              <a:rPr lang="nl-NL" sz="2000" i="1" dirty="0" smtClean="0"/>
              <a:t>conclusies </a:t>
            </a:r>
            <a:r>
              <a:rPr lang="nl-NL" sz="2000" i="1" dirty="0"/>
              <a:t>trekken op grond van verzamelde gegevens </a:t>
            </a:r>
          </a:p>
          <a:p>
            <a:r>
              <a:rPr lang="nl-NL" sz="2000" i="1" dirty="0" smtClean="0"/>
              <a:t>oplossing</a:t>
            </a:r>
            <a:r>
              <a:rPr lang="nl-NL" sz="2000" i="1" dirty="0"/>
              <a:t>, onderzoek en conclusies evalueren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Examensyllabus VMBO biologie 2014 (BB, KB, GT)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NWM in het VMBO?</a:t>
            </a:r>
            <a:endParaRPr lang="en-US" dirty="0"/>
          </a:p>
        </p:txBody>
      </p:sp>
      <p:pic>
        <p:nvPicPr>
          <p:cNvPr id="5" name="Picture 4" descr="gezondere-keu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3810000" cy="3403600"/>
          </a:xfrm>
          <a:prstGeom prst="rect">
            <a:avLst/>
          </a:prstGeom>
        </p:spPr>
      </p:pic>
      <p:pic>
        <p:nvPicPr>
          <p:cNvPr id="6" name="Picture 5" descr="m1mxwcca82nr_sqr2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251200" cy="325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869160"/>
            <a:ext cx="21943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Kritisch</a:t>
            </a:r>
            <a:r>
              <a:rPr lang="en-US" sz="2000" dirty="0" smtClean="0"/>
              <a:t> </a:t>
            </a:r>
            <a:r>
              <a:rPr lang="en-US" sz="2000" dirty="0" err="1" smtClean="0"/>
              <a:t>willen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endParaRPr lang="en-US" sz="2000" dirty="0" smtClean="0"/>
          </a:p>
          <a:p>
            <a:r>
              <a:rPr lang="en-US" sz="2000" dirty="0" err="1" smtClean="0"/>
              <a:t>Willen</a:t>
            </a:r>
            <a:r>
              <a:rPr lang="en-US" sz="2000" dirty="0" smtClean="0"/>
              <a:t> </a:t>
            </a:r>
            <a:r>
              <a:rPr lang="en-US" sz="2000" dirty="0" err="1" smtClean="0"/>
              <a:t>begrijpen</a:t>
            </a:r>
            <a:endParaRPr lang="en-US" sz="2000" dirty="0" smtClean="0"/>
          </a:p>
          <a:p>
            <a:r>
              <a:rPr lang="en-US" sz="2000" dirty="0" err="1" smtClean="0"/>
              <a:t>Willen</a:t>
            </a:r>
            <a:r>
              <a:rPr lang="en-US" sz="2000" dirty="0" smtClean="0"/>
              <a:t> </a:t>
            </a:r>
            <a:r>
              <a:rPr lang="en-US" sz="2000" dirty="0" err="1" smtClean="0"/>
              <a:t>bereiken</a:t>
            </a:r>
            <a:endParaRPr lang="en-US" sz="2000" dirty="0" smtClean="0"/>
          </a:p>
          <a:p>
            <a:r>
              <a:rPr lang="en-US" sz="2000" dirty="0" err="1" smtClean="0"/>
              <a:t>Willlen</a:t>
            </a:r>
            <a:r>
              <a:rPr lang="en-US" sz="2000" dirty="0" smtClean="0"/>
              <a:t> </a:t>
            </a:r>
            <a:r>
              <a:rPr lang="en-US" sz="2000" dirty="0" err="1" smtClean="0"/>
              <a:t>delen</a:t>
            </a:r>
            <a:endParaRPr lang="en-US" sz="2000" dirty="0" smtClean="0"/>
          </a:p>
          <a:p>
            <a:r>
              <a:rPr lang="en-US" sz="2000" dirty="0" err="1" smtClean="0"/>
              <a:t>Willen</a:t>
            </a:r>
            <a:r>
              <a:rPr lang="en-US" sz="2000" dirty="0" smtClean="0"/>
              <a:t> </a:t>
            </a:r>
            <a:r>
              <a:rPr lang="en-US" sz="2000" dirty="0" err="1" smtClean="0"/>
              <a:t>weten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(Van der Rijst, n.d.)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NWM in het VMBO?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135969"/>
          </a:xfrm>
        </p:spPr>
        <p:txBody>
          <a:bodyPr/>
          <a:lstStyle/>
          <a:p>
            <a:r>
              <a:rPr lang="en-US" sz="2000" dirty="0" err="1" smtClean="0"/>
              <a:t>Wat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type </a:t>
            </a:r>
            <a:r>
              <a:rPr lang="en-US" sz="2000" dirty="0" err="1" smtClean="0"/>
              <a:t>onderzoek</a:t>
            </a:r>
            <a:r>
              <a:rPr lang="en-US" sz="2000" dirty="0" smtClean="0"/>
              <a:t> doe </a:t>
            </a:r>
            <a:r>
              <a:rPr lang="en-US" sz="2000" dirty="0" smtClean="0"/>
              <a:t>je door de </a:t>
            </a:r>
            <a:r>
              <a:rPr lang="en-US" sz="2000" dirty="0" err="1" smtClean="0"/>
              <a:t>jaren</a:t>
            </a:r>
            <a:r>
              <a:rPr lang="en-US" sz="2000" dirty="0" smtClean="0"/>
              <a:t> </a:t>
            </a:r>
            <a:r>
              <a:rPr lang="en-US" sz="2000" dirty="0" err="1" smtClean="0"/>
              <a:t>heen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pPr lvl="1"/>
            <a:r>
              <a:rPr lang="en-US" sz="1800" dirty="0" err="1" smtClean="0"/>
              <a:t>Onderzoekspracticum</a:t>
            </a:r>
            <a:endParaRPr lang="en-US" sz="1800" dirty="0" smtClean="0"/>
          </a:p>
          <a:p>
            <a:pPr lvl="1"/>
            <a:r>
              <a:rPr lang="en-US" sz="1800" dirty="0" err="1" smtClean="0"/>
              <a:t>Begripspracticum</a:t>
            </a:r>
            <a:endParaRPr lang="en-US" sz="1800" dirty="0" smtClean="0"/>
          </a:p>
          <a:p>
            <a:pPr lvl="1"/>
            <a:r>
              <a:rPr lang="en-US" sz="1800" dirty="0" err="1" smtClean="0"/>
              <a:t>Apparatuurpracticum</a:t>
            </a:r>
            <a:endParaRPr lang="en-US" sz="1800" dirty="0" smtClean="0"/>
          </a:p>
          <a:p>
            <a:endParaRPr lang="en-US" sz="2000" dirty="0"/>
          </a:p>
          <a:p>
            <a:r>
              <a:rPr lang="en-US" sz="2000" dirty="0" err="1" smtClean="0"/>
              <a:t>Welke</a:t>
            </a:r>
            <a:r>
              <a:rPr lang="en-US" sz="2000" dirty="0" smtClean="0"/>
              <a:t> </a:t>
            </a:r>
            <a:r>
              <a:rPr lang="en-US" sz="2000" dirty="0" err="1" smtClean="0"/>
              <a:t>kennis</a:t>
            </a:r>
            <a:r>
              <a:rPr lang="en-US" sz="2000" dirty="0" smtClean="0"/>
              <a:t> en </a:t>
            </a:r>
            <a:r>
              <a:rPr lang="en-US" sz="2000" dirty="0" err="1" smtClean="0"/>
              <a:t>vaardigheden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je </a:t>
            </a:r>
            <a:r>
              <a:rPr lang="en-US" sz="2000" dirty="0" err="1" smtClean="0"/>
              <a:t>leerlingen</a:t>
            </a:r>
            <a:r>
              <a:rPr lang="en-US" sz="2000" dirty="0" smtClean="0"/>
              <a:t> </a:t>
            </a:r>
            <a:r>
              <a:rPr lang="en-US" sz="2000" dirty="0" err="1" smtClean="0"/>
              <a:t>nodig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4" name="Picture 2" descr="C:\Users\anne.velthorst\AppData\Local\Microsoft\Windows\Temporary Internet Files\Content.IE5\A0F4WQ9X\MC9003595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54525"/>
            <a:ext cx="1060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(Van den Berg, 1994)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Aanleren onderzoek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35763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Inventarisatie</a:t>
            </a:r>
            <a:endParaRPr lang="en-US" sz="2000" dirty="0" smtClean="0"/>
          </a:p>
          <a:p>
            <a:r>
              <a:rPr lang="en-US" sz="2000" dirty="0" smtClean="0"/>
              <a:t>Hoe leer je het </a:t>
            </a:r>
            <a:r>
              <a:rPr lang="en-US" sz="2000" dirty="0" err="1" smtClean="0"/>
              <a:t>onderzoek</a:t>
            </a:r>
            <a:r>
              <a:rPr lang="en-US" sz="2000" dirty="0" smtClean="0"/>
              <a:t> </a:t>
            </a:r>
            <a:r>
              <a:rPr lang="en-US" sz="2000" dirty="0" err="1" smtClean="0"/>
              <a:t>doen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?</a:t>
            </a:r>
          </a:p>
          <a:p>
            <a:r>
              <a:rPr lang="en-US" sz="2000" dirty="0" err="1" smtClean="0"/>
              <a:t>Welke</a:t>
            </a:r>
            <a:r>
              <a:rPr lang="en-US" sz="2000" dirty="0" smtClean="0"/>
              <a:t> </a:t>
            </a:r>
            <a:r>
              <a:rPr lang="en-US" sz="2000" dirty="0" err="1" smtClean="0"/>
              <a:t>stappen</a:t>
            </a:r>
            <a:r>
              <a:rPr lang="en-US" sz="2000" dirty="0" smtClean="0"/>
              <a:t> </a:t>
            </a:r>
            <a:r>
              <a:rPr lang="en-US" sz="2000" dirty="0" err="1" smtClean="0"/>
              <a:t>zet</a:t>
            </a:r>
            <a:r>
              <a:rPr lang="en-US" sz="2000" dirty="0" smtClean="0"/>
              <a:t> je</a:t>
            </a:r>
            <a:r>
              <a:rPr lang="en-US" sz="2000" dirty="0" smtClean="0"/>
              <a:t>?</a:t>
            </a:r>
          </a:p>
          <a:p>
            <a:r>
              <a:rPr lang="en-US" sz="2000" dirty="0" err="1" smtClean="0"/>
              <a:t>Maak</a:t>
            </a:r>
            <a:r>
              <a:rPr lang="en-US" sz="2000" dirty="0" smtClean="0"/>
              <a:t> je </a:t>
            </a:r>
            <a:r>
              <a:rPr lang="en-US" sz="2000" dirty="0" err="1" smtClean="0"/>
              <a:t>gebruik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natuurwetenschappelijke</a:t>
            </a:r>
            <a:r>
              <a:rPr lang="en-US" sz="2000" dirty="0" smtClean="0"/>
              <a:t> </a:t>
            </a:r>
            <a:r>
              <a:rPr lang="en-US" sz="2000" dirty="0" err="1" smtClean="0"/>
              <a:t>methode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Is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verschil</a:t>
            </a:r>
            <a:r>
              <a:rPr lang="en-US" sz="2000" dirty="0" smtClean="0"/>
              <a:t> in de </a:t>
            </a:r>
            <a:r>
              <a:rPr lang="en-US" sz="2000" dirty="0" err="1" smtClean="0"/>
              <a:t>aanpak</a:t>
            </a:r>
            <a:r>
              <a:rPr lang="en-US" sz="2000" dirty="0" smtClean="0"/>
              <a:t> per </a:t>
            </a:r>
            <a:r>
              <a:rPr lang="en-US" sz="2000" dirty="0" err="1" smtClean="0"/>
              <a:t>soort</a:t>
            </a:r>
            <a:r>
              <a:rPr lang="en-US" sz="2000" dirty="0" smtClean="0"/>
              <a:t> practicum?</a:t>
            </a:r>
          </a:p>
          <a:p>
            <a:pPr lvl="1"/>
            <a:r>
              <a:rPr lang="en-US" sz="1800" dirty="0" err="1"/>
              <a:t>Onderzoekspracticum</a:t>
            </a:r>
            <a:endParaRPr lang="en-US" sz="1800" dirty="0"/>
          </a:p>
          <a:p>
            <a:pPr lvl="1"/>
            <a:r>
              <a:rPr lang="en-US" sz="1800" dirty="0" err="1"/>
              <a:t>Begripspracticum</a:t>
            </a:r>
            <a:endParaRPr lang="en-US" sz="1800" dirty="0"/>
          </a:p>
          <a:p>
            <a:pPr lvl="1"/>
            <a:r>
              <a:rPr lang="en-US" sz="1800" dirty="0" err="1"/>
              <a:t>Apparatuurpracticum</a:t>
            </a:r>
            <a:endParaRPr lang="en-US" sz="1800" dirty="0"/>
          </a:p>
          <a:p>
            <a:pPr marL="533400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Aanleren onderzoek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3724097"/>
          </a:xfrm>
        </p:spPr>
        <p:txBody>
          <a:bodyPr/>
          <a:lstStyle/>
          <a:p>
            <a:pPr marL="0" lvl="0" indent="0">
              <a:buNone/>
            </a:pPr>
            <a:r>
              <a:rPr lang="nl-NL" sz="2000" dirty="0" smtClean="0"/>
              <a:t>Aantal vrijheidsgraden</a:t>
            </a:r>
          </a:p>
          <a:p>
            <a:pPr lvl="0"/>
            <a:r>
              <a:rPr lang="nl-NL" sz="2000" dirty="0" smtClean="0"/>
              <a:t>Gesloten practicum</a:t>
            </a:r>
          </a:p>
          <a:p>
            <a:pPr lvl="0"/>
            <a:r>
              <a:rPr lang="nl-NL" sz="2000" dirty="0" smtClean="0"/>
              <a:t>Half open practicum</a:t>
            </a:r>
          </a:p>
          <a:p>
            <a:pPr lvl="0"/>
            <a:r>
              <a:rPr lang="nl-NL" sz="2000" dirty="0" smtClean="0"/>
              <a:t>Open practicum</a:t>
            </a:r>
          </a:p>
          <a:p>
            <a:pPr lvl="0"/>
            <a:endParaRPr lang="nl-NL" sz="2000" dirty="0" smtClean="0"/>
          </a:p>
          <a:p>
            <a:pPr marL="0" lvl="0" indent="0">
              <a:buNone/>
            </a:pPr>
            <a:r>
              <a:rPr lang="nl-NL" sz="2000" dirty="0" smtClean="0"/>
              <a:t>Didactiek</a:t>
            </a:r>
            <a:endParaRPr lang="nl-NL" sz="2000" dirty="0"/>
          </a:p>
          <a:p>
            <a:pPr lvl="0"/>
            <a:r>
              <a:rPr lang="nl-NL" sz="2000" dirty="0" smtClean="0"/>
              <a:t>Introductie </a:t>
            </a:r>
            <a:r>
              <a:rPr lang="nl-NL" sz="2000" dirty="0"/>
              <a:t>&amp; </a:t>
            </a:r>
            <a:r>
              <a:rPr lang="nl-NL" sz="2000" dirty="0" smtClean="0"/>
              <a:t>oefening</a:t>
            </a:r>
            <a:endParaRPr lang="en-US" sz="2000" dirty="0"/>
          </a:p>
          <a:p>
            <a:pPr lvl="0"/>
            <a:r>
              <a:rPr lang="nl-NL" sz="2000" dirty="0"/>
              <a:t>Afbouwende voorstructurering </a:t>
            </a:r>
            <a:endParaRPr lang="en-US" sz="2000" dirty="0"/>
          </a:p>
          <a:p>
            <a:pPr lvl="0"/>
            <a:r>
              <a:rPr lang="nl-NL" sz="2000" dirty="0"/>
              <a:t>Volledig open, met </a:t>
            </a:r>
            <a:r>
              <a:rPr lang="nl-NL" sz="2000" dirty="0" smtClean="0"/>
              <a:t>begeleiding</a:t>
            </a:r>
            <a:endParaRPr lang="en-US" sz="2000" dirty="0"/>
          </a:p>
          <a:p>
            <a:pPr lvl="0"/>
            <a:r>
              <a:rPr lang="nl-NL" sz="2000" dirty="0"/>
              <a:t>Volledig </a:t>
            </a:r>
            <a:r>
              <a:rPr lang="nl-NL" sz="2000" dirty="0" smtClean="0"/>
              <a:t>open</a:t>
            </a:r>
            <a:endParaRPr lang="en-US" sz="2000" dirty="0"/>
          </a:p>
        </p:txBody>
      </p:sp>
      <p:pic>
        <p:nvPicPr>
          <p:cNvPr id="4" name="Picture 3" descr="Schermafbeelding 2014-05-13 om 11.29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 t="13696" r="21357" b="10589"/>
          <a:stretch/>
        </p:blipFill>
        <p:spPr>
          <a:xfrm>
            <a:off x="4942598" y="1772816"/>
            <a:ext cx="4237914" cy="43270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(Falk, </a:t>
            </a:r>
            <a:r>
              <a:rPr lang="en-US" dirty="0" err="1" smtClean="0"/>
              <a:t>Keuchenius</a:t>
            </a:r>
            <a:r>
              <a:rPr lang="en-US" dirty="0" smtClean="0"/>
              <a:t> &amp; </a:t>
            </a:r>
            <a:r>
              <a:rPr lang="en-US" dirty="0" err="1" smtClean="0"/>
              <a:t>Saaltink</a:t>
            </a:r>
            <a:r>
              <a:rPr lang="en-US" dirty="0" smtClean="0"/>
              <a:t>, 1974, p161;Stokking &amp; </a:t>
            </a:r>
            <a:r>
              <a:rPr lang="en-US" dirty="0" err="1" smtClean="0"/>
              <a:t>Schaaf</a:t>
            </a:r>
            <a:r>
              <a:rPr lang="en-US" dirty="0" smtClean="0"/>
              <a:t>,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5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onderzoek doen?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3068960"/>
            <a:ext cx="7881938" cy="769441"/>
          </a:xfrm>
        </p:spPr>
        <p:txBody>
          <a:bodyPr/>
          <a:lstStyle/>
          <a:p>
            <a:r>
              <a:rPr lang="en-US" sz="2000" dirty="0" smtClean="0"/>
              <a:t>Hoe in het VMBO?</a:t>
            </a:r>
          </a:p>
          <a:p>
            <a:r>
              <a:rPr lang="en-US" sz="2000" dirty="0" err="1" smtClean="0"/>
              <a:t>Toewerken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err="1" smtClean="0"/>
              <a:t>vrije</a:t>
            </a:r>
            <a:r>
              <a:rPr lang="en-US" sz="2000" dirty="0" smtClean="0"/>
              <a:t> </a:t>
            </a:r>
            <a:r>
              <a:rPr lang="en-US" sz="2000" dirty="0" smtClean="0"/>
              <a:t>brainstorm, </a:t>
            </a:r>
            <a:r>
              <a:rPr lang="en-US" sz="2000" dirty="0" err="1" smtClean="0"/>
              <a:t>uitgangspunt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 err="1" smtClean="0"/>
              <a:t>variatie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191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Stappenplan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988840"/>
            <a:ext cx="87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916832"/>
            <a:ext cx="232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Vrije</a:t>
            </a:r>
            <a:r>
              <a:rPr lang="en-US" sz="2400" dirty="0" smtClean="0"/>
              <a:t> brainstorm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DF7DA-2A5F-4FB8-A133-C9E49E196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5">
      <a:dk1>
        <a:srgbClr val="000000"/>
      </a:dk1>
      <a:lt1>
        <a:srgbClr val="00A0D2"/>
      </a:lt1>
      <a:dk2>
        <a:srgbClr val="000000"/>
      </a:dk2>
      <a:lt2>
        <a:srgbClr val="005A6F"/>
      </a:lt2>
      <a:accent1>
        <a:srgbClr val="000000"/>
      </a:accent1>
      <a:accent2>
        <a:srgbClr val="ED0010"/>
      </a:accent2>
      <a:accent3>
        <a:srgbClr val="AACDE5"/>
      </a:accent3>
      <a:accent4>
        <a:srgbClr val="000000"/>
      </a:accent4>
      <a:accent5>
        <a:srgbClr val="000000"/>
      </a:accent5>
      <a:accent6>
        <a:srgbClr val="D7000D"/>
      </a:accent6>
      <a:hlink>
        <a:srgbClr val="380060"/>
      </a:hlink>
      <a:folHlink>
        <a:srgbClr val="000000"/>
      </a:folHlink>
    </a:clrScheme>
    <a:fontScheme name="HUoverhead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overhead[1] 1">
        <a:dk1>
          <a:srgbClr val="000000"/>
        </a:dk1>
        <a:lt1>
          <a:srgbClr val="FFFFFF"/>
        </a:lt1>
        <a:dk2>
          <a:srgbClr val="00ADCD"/>
        </a:dk2>
        <a:lt2>
          <a:srgbClr val="FFFFFF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overhead[1] 2">
        <a:dk1>
          <a:srgbClr val="000000"/>
        </a:dk1>
        <a:lt1>
          <a:srgbClr val="00ADCD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000000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4">
        <a:dk1>
          <a:srgbClr val="000000"/>
        </a:dk1>
        <a:lt1>
          <a:srgbClr val="FFFFFF"/>
        </a:lt1>
        <a:dk2>
          <a:srgbClr val="000000"/>
        </a:dk2>
        <a:lt2>
          <a:srgbClr val="005A6F"/>
        </a:lt2>
        <a:accent1>
          <a:srgbClr val="FF1E00"/>
        </a:accent1>
        <a:accent2>
          <a:srgbClr val="005A6F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005164"/>
        </a:accent6>
        <a:hlink>
          <a:srgbClr val="FF1E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5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92DDFD"/>
        </a:accent1>
        <a:accent2>
          <a:srgbClr val="FF007E"/>
        </a:accent2>
        <a:accent3>
          <a:srgbClr val="AAD3E3"/>
        </a:accent3>
        <a:accent4>
          <a:srgbClr val="000000"/>
        </a:accent4>
        <a:accent5>
          <a:srgbClr val="C7EBFE"/>
        </a:accent5>
        <a:accent6>
          <a:srgbClr val="E70072"/>
        </a:accent6>
        <a:hlink>
          <a:srgbClr val="FFBD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6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D5DB"/>
        </a:accent1>
        <a:accent2>
          <a:srgbClr val="FF1E00"/>
        </a:accent2>
        <a:accent3>
          <a:srgbClr val="AAD3E3"/>
        </a:accent3>
        <a:accent4>
          <a:srgbClr val="000000"/>
        </a:accent4>
        <a:accent5>
          <a:srgbClr val="D2E7EA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7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ED0010"/>
        </a:accent2>
        <a:accent3>
          <a:srgbClr val="AAD3E3"/>
        </a:accent3>
        <a:accent4>
          <a:srgbClr val="000000"/>
        </a:accent4>
        <a:accent5>
          <a:srgbClr val="D2FFFE"/>
        </a:accent5>
        <a:accent6>
          <a:srgbClr val="D7000D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8">
        <a:dk1>
          <a:srgbClr val="000000"/>
        </a:dk1>
        <a:lt1>
          <a:srgbClr val="00A0D2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ED0010"/>
        </a:accent2>
        <a:accent3>
          <a:srgbClr val="AACDE5"/>
        </a:accent3>
        <a:accent4>
          <a:srgbClr val="000000"/>
        </a:accent4>
        <a:accent5>
          <a:srgbClr val="D2FFFE"/>
        </a:accent5>
        <a:accent6>
          <a:srgbClr val="D7000D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560</TotalTime>
  <Words>326</Words>
  <Application>Microsoft Macintosh PowerPoint</Application>
  <PresentationFormat>On-screen Show (4:3)</PresentationFormat>
  <Paragraphs>100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Thema1</vt:lpstr>
      <vt:lpstr>De natuurwetenschappelijke methode</vt:lpstr>
      <vt:lpstr>Kennismaking</vt:lpstr>
      <vt:lpstr>Natuurwetenschapelijke methode</vt:lpstr>
      <vt:lpstr>NWM in het VMBO?</vt:lpstr>
      <vt:lpstr>NWM in het VMBO?</vt:lpstr>
      <vt:lpstr>NWM in het VMBO?</vt:lpstr>
      <vt:lpstr>Aanleren onderzoek</vt:lpstr>
      <vt:lpstr>Aanleren onderzoek</vt:lpstr>
      <vt:lpstr>Werkwijze onderzoek doen?</vt:lpstr>
      <vt:lpstr>Leerlijn</vt:lpstr>
      <vt:lpstr>De natuurwetenschappelijke methode</vt:lpstr>
    </vt:vector>
  </TitlesOfParts>
  <Company>Hogeschool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natuurwetenschappelijke methode</dc:title>
  <dc:creator>anne.velthorst</dc:creator>
  <cp:lastModifiedBy>Hogeschool Utrecht</cp:lastModifiedBy>
  <cp:revision>32</cp:revision>
  <dcterms:created xsi:type="dcterms:W3CDTF">2014-05-07T12:05:05Z</dcterms:created>
  <dcterms:modified xsi:type="dcterms:W3CDTF">2014-05-14T09:59:21Z</dcterms:modified>
</cp:coreProperties>
</file>