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4014" r:id="rId4"/>
  </p:sldMasterIdLst>
  <p:notesMasterIdLst>
    <p:notesMasterId r:id="rId56"/>
  </p:notesMasterIdLst>
  <p:sldIdLst>
    <p:sldId id="459" r:id="rId5"/>
    <p:sldId id="664" r:id="rId6"/>
    <p:sldId id="665" r:id="rId7"/>
    <p:sldId id="608" r:id="rId8"/>
    <p:sldId id="467" r:id="rId9"/>
    <p:sldId id="464" r:id="rId10"/>
    <p:sldId id="468" r:id="rId11"/>
    <p:sldId id="591" r:id="rId12"/>
    <p:sldId id="592" r:id="rId13"/>
    <p:sldId id="462" r:id="rId14"/>
    <p:sldId id="469" r:id="rId15"/>
    <p:sldId id="471" r:id="rId16"/>
    <p:sldId id="475" r:id="rId17"/>
    <p:sldId id="577" r:id="rId18"/>
    <p:sldId id="581" r:id="rId19"/>
    <p:sldId id="629" r:id="rId20"/>
    <p:sldId id="630" r:id="rId21"/>
    <p:sldId id="616" r:id="rId22"/>
    <p:sldId id="617" r:id="rId23"/>
    <p:sldId id="538" r:id="rId24"/>
    <p:sldId id="539" r:id="rId25"/>
    <p:sldId id="540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3" r:id="rId35"/>
    <p:sldId id="594" r:id="rId36"/>
    <p:sldId id="674" r:id="rId37"/>
    <p:sldId id="667" r:id="rId38"/>
    <p:sldId id="638" r:id="rId39"/>
    <p:sldId id="639" r:id="rId40"/>
    <p:sldId id="640" r:id="rId41"/>
    <p:sldId id="641" r:id="rId42"/>
    <p:sldId id="642" r:id="rId43"/>
    <p:sldId id="668" r:id="rId44"/>
    <p:sldId id="669" r:id="rId45"/>
    <p:sldId id="609" r:id="rId46"/>
    <p:sldId id="611" r:id="rId47"/>
    <p:sldId id="612" r:id="rId48"/>
    <p:sldId id="610" r:id="rId49"/>
    <p:sldId id="670" r:id="rId50"/>
    <p:sldId id="672" r:id="rId51"/>
    <p:sldId id="680" r:id="rId52"/>
    <p:sldId id="673" r:id="rId53"/>
    <p:sldId id="676" r:id="rId54"/>
    <p:sldId id="682" r:id="rId5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DDDDDD"/>
    <a:srgbClr val="739C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92643" autoAdjust="0"/>
  </p:normalViewPr>
  <p:slideViewPr>
    <p:cSldViewPr>
      <p:cViewPr varScale="1">
        <p:scale>
          <a:sx n="68" d="100"/>
          <a:sy n="6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 smtClean="0"/>
              <a:t>Klik om de opmaakprofielen van de modeltekst te bewerken</a:t>
            </a:r>
          </a:p>
          <a:p>
            <a:pPr lvl="1"/>
            <a:r>
              <a:rPr lang="nl-NL" altLang="nl-NL" noProof="0" smtClean="0"/>
              <a:t>Tweede niveau</a:t>
            </a:r>
          </a:p>
          <a:p>
            <a:pPr lvl="2"/>
            <a:r>
              <a:rPr lang="nl-NL" altLang="nl-NL" noProof="0" smtClean="0"/>
              <a:t>Derde niveau</a:t>
            </a:r>
          </a:p>
          <a:p>
            <a:pPr lvl="3"/>
            <a:r>
              <a:rPr lang="nl-NL" altLang="nl-NL" noProof="0" smtClean="0"/>
              <a:t>Vierde niveau</a:t>
            </a:r>
          </a:p>
          <a:p>
            <a:pPr lvl="4"/>
            <a:r>
              <a:rPr lang="nl-NL" alt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EB9AC37-DAA6-4395-A2D5-FB34648E503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204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3EF56-BF91-40D5-9764-684F52B44AA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391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5B4B9-B178-4073-96AF-0C313C09394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17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43FCA-B439-4803-AD82-A173D08D87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39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EAE5F1-8B0C-41FB-808E-0170BD070FAD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71758CED-1FFE-4FBE-9DFC-751EC63EA9FC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93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1B4184-E66A-4DD7-82C8-FFF786C0AAEA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3E7B916-36A7-495A-9EC4-5DED07943C14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4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C99C2E-23AB-4F34-A1CE-95BF1F1D55FD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4EE8A39-349D-436F-A339-822BE31AF950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229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6827C1-A9AE-4BF9-9728-ED1846F9A149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D939F182-6A1D-4F2E-931D-BD5B7040661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89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BD86A5-0D6A-4CE9-9C19-ECE9A1E8340F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5D858A8-20D7-4691-89EE-663EB9681456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3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A02EF2-9F02-4960-83B8-171DAA633A39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1A266E15-39AB-47B9-B627-7578E3B51EC0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958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CEC050-81F6-434F-824B-DF510B6BF18E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D8A6C12-CA23-43D6-B231-0639A1A4999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034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4E39E5-E9CA-49BD-8137-12042A9B1FE2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05168D41-F269-4D8C-844B-D69A2DA5732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149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E18F2-634B-4F5F-9AF6-EF9EA3E408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726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0AF67A-1FC8-419B-8EF5-0543A40D8060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29606899-6096-4729-976D-2DACF6741434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104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E8BA08-1189-45D2-A674-28C2DE724B6A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DFDE9822-FA8C-4E05-8DE6-040398732EEA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101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190B1-A497-4EC3-89BD-1583609D04F3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82438139-0EE2-4BB7-BAC2-08B9D8D3FA0C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33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0636C4-D319-4251-A1C6-97B4BCBD4B65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C9D16054-9433-4007-B5F2-C4CA56207DA3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05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C2418E-AF1B-4BE6-A427-A625BCE5A413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31185B5-39EE-4106-B895-BE08B6D67D59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044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F813D-831F-4371-A111-754AB0206967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88A8FCE1-0301-49D0-9261-31C40D66DC81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849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A74DBA-A4AE-4B33-B7E5-79309FCF097D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AEBC7DE9-253F-4EA5-AF7E-BB8670A281D4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457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5AF4EC-DA73-4784-9E6C-CB0ACDA034A1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A9EB135-D21D-4594-98F8-93C10F9EC447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650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B396C1-2C1A-4B34-B5EA-578B5089799B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C45F544-B7D7-4DBF-85E5-E350AD7500CB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4994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3821F1-C57E-4F4A-9EBA-BE6E2FC36E98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449B8AD1-C582-4E18-A09A-1352D05AC494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75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1210D-66E5-4170-AD6F-51BD032ED4C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1345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9A6554-DECC-4149-85B4-09E5AF8AC145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D697CB6-A4C3-4DFC-98B6-75729B3622D5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2519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B91ADC-86D9-4886-BE03-0650EC48ED99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6D7D09FE-B2FB-48C9-82C8-904BD15B3F16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292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385BC2-560B-46E9-B7FF-34D156A71503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5D1ECFAC-05B7-4754-9A1C-6D776189BC0F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68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A4CD9C-1A97-4ECB-835A-5398E17B1A87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fld id="{8FAE673B-0EE0-4914-83E5-A3321714A759}" type="slidenum">
              <a:rPr lang="en-GB" altLang="en-US"/>
              <a:pPr/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304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A5EDC3-A880-4BFC-BADA-67FD1BFF24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8329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CD0AB9-C4A9-432A-82A2-18D53758F8E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1490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D60E27C-30F7-476C-82BD-7B54476CFD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7007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9856053-C478-4D4B-9DFB-235781FCED2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3007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294327F-8824-4915-A711-DE236EEA4A9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0277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C3C45D-4E66-42BF-837E-676F7E070CE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98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78C6F-CFC8-4A4F-98EA-4F3D8D6DA14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9465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DEAE002-144B-4C7E-8EE2-CFF65228EAC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3584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45A163D-D55B-4EE4-B4BD-7062EA3581B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8701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F1297D-565F-4CB2-9119-7D8DB6EF85C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5803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DC45A0D-4474-4B70-B14C-50A567ACC20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31542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5EF331E-AADD-45A6-AA41-B829EA95116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895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1DC95-99E8-4F3D-B729-264BD6E6341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859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BE7F8-D5A3-4DAB-9ABA-B80B6C1454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94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E0DC2-761F-405E-8046-13AFEADCBC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483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5DB66-8173-4AE9-AEB9-CFE7FB9334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104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6C9DF-11EB-4512-9E98-41C8E16A7A3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69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65FAF02-CDA2-4BE4-8AC2-143E27559AA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om de modelstijlen te bewerken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8EB888D-3BEE-4809-AC0B-A727B9B53004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203AC3F-1E60-4100-9F76-A18EF0D2A920}" type="slidenum">
              <a:rPr lang="en-GB" altLang="en-US"/>
              <a:pPr/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en-GB" altLang="nl-NL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  <a:endParaRPr lang="en-GB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8CFA10F-CE4B-47C7-B789-9840F0867461}" type="datetimeFigureOut">
              <a:rPr lang="en-GB"/>
              <a:pPr>
                <a:defRPr/>
              </a:pPr>
              <a:t>27/05/2014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428B7FA-6BCE-4D44-BAC1-D3C5623BD149}" type="slidenum">
              <a:rPr lang="en-GB" altLang="en-US"/>
              <a:pPr/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5E7AC616-ACDD-439D-8079-6414A8D8D995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gihKLfimj_--XM&amp;tbnid=MVhylEwHE8AdCM:&amp;ved=0CAUQjRw&amp;url=http://www.eic-mainport.nl/?page_id%3D17&amp;ei=qZtgU9qsIcLqPM_PgbAB&amp;bvm=bv.65636070,d.ZWU&amp;psig=AFQjCNG1MCwJuXU0C7WOgxNL2Jov28479A&amp;ust=1398926622773137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hyperlink" Target="http://www.google.nl/url?sa=i&amp;rct=j&amp;q=&amp;esrc=s&amp;frm=1&amp;source=images&amp;cd=&amp;cad=rja&amp;uact=8&amp;docid=18iaBSWjrW3EAM&amp;tbnid=DbN4VpA1FK7wfM:&amp;ved=0CAUQjRw&amp;url=http://foto.gerritrietveldcollege.nl/2011/biologie%20snijprakticum%20hart%20V6%2011%20-%201%20-%202011/index.php&amp;ei=SplgU5m9CYfgOPuRgMAN&amp;bvm=bv.65636070,d.ZWU&amp;psig=AFQjCNF6Jg9kaptVpHw9FcRnusIMZd6fJg&amp;ust=139892598823903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docid=gihKLfimj_--XM&amp;tbnid=MVhylEwHE8AdCM:&amp;ved=0CAUQjRw&amp;url=http://www.eic-mainport.nl/?page_id%3D17&amp;ei=qZtgU9qsIcLqPM_PgbAB&amp;bvm=bv.65636070,d.ZWU&amp;psig=AFQjCNG1MCwJuXU0C7WOgxNL2Jov28479A&amp;ust=1398926622773137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hyperlink" Target="http://www.google.nl/url?sa=i&amp;rct=j&amp;q=&amp;esrc=s&amp;frm=1&amp;source=images&amp;cd=&amp;cad=rja&amp;uact=8&amp;docid=18iaBSWjrW3EAM&amp;tbnid=DbN4VpA1FK7wfM:&amp;ved=0CAUQjRw&amp;url=http://foto.gerritrietveldcollege.nl/2011/biologie%20snijprakticum%20hart%20V6%2011%20-%201%20-%202011/index.php&amp;ei=SplgU5m9CYfgOPuRgMAN&amp;bvm=bv.65636070,d.ZWU&amp;psig=AFQjCNF6Jg9kaptVpHw9FcRnusIMZd6fJg&amp;ust=1398925988239034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nl/url?sa=i&amp;rct=j&amp;q=&amp;esrc=s&amp;frm=1&amp;source=images&amp;cd=&amp;cad=rja&amp;uact=8&amp;docid=9z1HP9rhCWtiiM&amp;tbnid=wtCiOEGSsGSQHM:&amp;ved=0CAUQjRw&amp;url=http://eyemakeart.wordpress.com/category/nature/&amp;ei=cqJgU5HXNceUO_XkgKAD&amp;bvm=bv.65636070,d.ZWU&amp;psig=AFQjCNF1QYMXNBkvsyXF29xB9NRwlHakNg&amp;ust=1398928294867512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8.jpeg"/><Relationship Id="rId4" Type="http://schemas.openxmlformats.org/officeDocument/2006/relationships/hyperlink" Target="http://www.google.nl/url?sa=i&amp;rct=j&amp;q=&amp;esrc=s&amp;frm=1&amp;source=images&amp;cd=&amp;cad=rja&amp;uact=8&amp;docid=ORjA3XAWFsueGM&amp;tbnid=jjdTg2diY3HYpM:&amp;ved=0CAUQjRw&amp;url=http://amphibianrescue.org/2011/07/&amp;ei=N6NgU-T_IoTZOa6ygJgI&amp;bvm=bv.65636070,d.ZWU&amp;psig=AFQjCNHZdmJh__9sl_MjvvCFVWM6D1Uh4w&amp;ust=139892850685501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hyperlink" Target="http://www.google.nl/url?sa=i&amp;rct=j&amp;q=&amp;esrc=s&amp;frm=1&amp;source=images&amp;cd=&amp;cad=rja&amp;uact=8&amp;docid=2babiOI5dXDUdM&amp;tbnid=9prUVjQptrqhXM:&amp;ved=0CAUQjRw&amp;url=http://birdsphotographer.com/?lang%3Den%26p%3D2101&amp;ei=VKZgU5CYDYrCPICXgcgO&amp;bvm=bv.65636070,d.ZWU&amp;psig=AFQjCNGAcYytJD3RU0x1rmJx22d47bpnkg&amp;ust=1398929316894192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jpeg"/><Relationship Id="rId5" Type="http://schemas.openxmlformats.org/officeDocument/2006/relationships/hyperlink" Target="http://www.google.nl/url?sa=i&amp;rct=j&amp;q=&amp;esrc=s&amp;frm=1&amp;source=images&amp;cd=&amp;cad=rja&amp;uact=8&amp;docid=3rinG9K6iGoicM&amp;tbnid=enNX9avhrLwr2M:&amp;ved=0CAUQjRw&amp;url=http://agami.nl/gallery/Larks_europe/image/210/&amp;ei=5KdgU__dIcnvOaPxgfgL&amp;bvm=bv.65636070,d.ZWU&amp;psig=AFQjCNFJCVCDotBTLu4zqeS5nkjPE1sTlA&amp;ust=1398929725306003" TargetMode="Externa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Rob\Bestanden%20Rob%20Veen\Lezingen%20Nederland%202014\Fergusson%20eindveresie.wmv" TargetMode="External"/><Relationship Id="rId1" Type="http://schemas.microsoft.com/office/2007/relationships/media" Target="file:///C:\Users\Rob\Bestanden%20Rob%20Veen\Lezingen%20Nederland%202014\Fergusson%20eindveresie.wmv" TargetMode="Externa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bo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4572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au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6799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79388" y="0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9251950" cy="6921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20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Passie voor je vak, de sleutel voor goed onderwijs </a:t>
            </a:r>
          </a:p>
          <a:p>
            <a:pPr algn="ctr" eaLnBrk="1" hangingPunct="1">
              <a:defRPr/>
            </a:pPr>
            <a:r>
              <a:rPr lang="nl-NL" altLang="nl-NL" sz="1200" dirty="0" smtClean="0"/>
              <a:t>Robbert Snep (</a:t>
            </a:r>
            <a:r>
              <a:rPr lang="nl-NL" altLang="nl-NL" sz="1200" dirty="0" err="1" smtClean="0"/>
              <a:t>Alterra</a:t>
            </a:r>
            <a:r>
              <a:rPr lang="nl-NL" altLang="nl-NL" sz="1200" dirty="0" smtClean="0"/>
              <a:t> Wageningen) Rob Veen (Centre TIGOULEIX Creuse Frankrijk)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mone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6900" y="1484313"/>
            <a:ext cx="54530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reuse huid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92088"/>
            <a:ext cx="950595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hev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19931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AUT19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2675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oerbos Polen Rom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karpaten oerb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08400" y="404813"/>
            <a:ext cx="5256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800" i="1">
                <a:solidFill>
                  <a:schemeClr val="bg1"/>
                </a:solidFill>
              </a:rPr>
              <a:t>Carpathian primary forest Romania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erbos Polen Rom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276600" y="4365625"/>
            <a:ext cx="287338" cy="287338"/>
          </a:xfrm>
          <a:prstGeom prst="ellipse">
            <a:avLst/>
          </a:prstGeom>
          <a:solidFill>
            <a:srgbClr val="E1070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627313" y="3573463"/>
            <a:ext cx="18002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600" i="1">
                <a:solidFill>
                  <a:srgbClr val="FFFFFF"/>
                </a:solidFill>
              </a:rPr>
              <a:t>Creuse forest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1200" i="1">
                <a:solidFill>
                  <a:srgbClr val="FFFFFF"/>
                </a:solidFill>
              </a:rPr>
              <a:t>Developpement primary forest?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SCF09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33350"/>
            <a:ext cx="903605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a bo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9144000" cy="55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a bo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251950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altLang="nl-NL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" y="765175"/>
            <a:ext cx="9063037" cy="5040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v_am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bombi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23447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vbe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vpriha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ochebut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oucap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77800"/>
            <a:ext cx="97536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oucap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09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oucap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57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ouprihab8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rim h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rim h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bvkarreha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3203575" cy="3600450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AutoShape 4"/>
          <p:cNvSpPr>
            <a:spLocks noChangeArrowheads="1"/>
          </p:cNvSpPr>
          <p:nvPr/>
        </p:nvSpPr>
        <p:spPr bwMode="auto">
          <a:xfrm rot="-2760000">
            <a:off x="3917157" y="4156868"/>
            <a:ext cx="2679700" cy="360363"/>
          </a:xfrm>
          <a:prstGeom prst="rightArrow">
            <a:avLst>
              <a:gd name="adj1" fmla="val 50000"/>
              <a:gd name="adj2" fmla="val 185903"/>
            </a:avLst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031875"/>
            <a:ext cx="2916238" cy="187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8832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Wat draagt het meeste bij aan goede resultaten bij het VMBO-examen,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en  aan de onderwijsdoelstellingen in het algemeen?</a:t>
            </a:r>
          </a:p>
        </p:txBody>
      </p:sp>
      <p:pic>
        <p:nvPicPr>
          <p:cNvPr id="2052" name="Picture 4" descr="http://www.noordhoffuitgevers.nl/wps/wcm/connect/21289667-978a-4f00-af0f-0d5f00efb4c0/2/9789001777456.jpg?MOD=AJPERES&amp;CACHEID=21289667-978a-4f00-af0f-0d5f00efb4c0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52563"/>
            <a:ext cx="1368425" cy="1836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s.s-bol.com/imgbase0/imagebase/large/FC/7/0/3/0/1001004004930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487488"/>
            <a:ext cx="1260475" cy="1801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foto.gerritrietveldcollege.nl/2011/biologie%20snijprakticum%20hart%20V6%2011%20-%201%20-%202011/Photo/IMG_3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4292600"/>
            <a:ext cx="2809875" cy="18716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38275"/>
            <a:ext cx="1960563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 descr="http://www.eic-mainport.nl/wp-content/uploads/havencarri%C3%A9r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450" y="4149725"/>
            <a:ext cx="2776538" cy="2039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3863" y="3509963"/>
            <a:ext cx="289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A. Kwaliteit van de lesboeken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30863" y="3514725"/>
            <a:ext cx="289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B. Kwaliteit van internetsites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6308725"/>
            <a:ext cx="370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C. Kwaliteit van het practicamateriaal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26113" y="6308725"/>
            <a:ext cx="287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D. Kwaliteit van de excursies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rim h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bvkarreha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3203575" cy="3600450"/>
          </a:xfrm>
          <a:prstGeom prst="rect">
            <a:avLst/>
          </a:prstGeom>
          <a:noFill/>
          <a:ln w="762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AutoShape 4"/>
          <p:cNvSpPr>
            <a:spLocks noChangeArrowheads="1"/>
          </p:cNvSpPr>
          <p:nvPr/>
        </p:nvSpPr>
        <p:spPr bwMode="auto">
          <a:xfrm rot="-2760000">
            <a:off x="3917157" y="4156868"/>
            <a:ext cx="2679700" cy="360363"/>
          </a:xfrm>
          <a:prstGeom prst="rightArrow">
            <a:avLst>
              <a:gd name="adj1" fmla="val 50000"/>
              <a:gd name="adj2" fmla="val 185903"/>
            </a:avLst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69637" name="Picture 5" descr="weg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829050" cy="28797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3276600" y="1196975"/>
            <a:ext cx="2590800" cy="360363"/>
          </a:xfrm>
          <a:prstGeom prst="leftArrow">
            <a:avLst>
              <a:gd name="adj1" fmla="val 50000"/>
              <a:gd name="adj2" fmla="val 179735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bvhabgraaf2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457200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bvhab2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geelbuik dichtgooi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71438"/>
            <a:ext cx="7223125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ubtitle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7921625" cy="1752600"/>
          </a:xfrm>
        </p:spPr>
        <p:txBody>
          <a:bodyPr/>
          <a:lstStyle/>
          <a:p>
            <a:pPr eaLnBrk="1" hangingPunct="1"/>
            <a:r>
              <a:rPr lang="en-GB" altLang="nl-NL" smtClean="0">
                <a:solidFill>
                  <a:schemeClr val="bg1"/>
                </a:solidFill>
              </a:rPr>
              <a:t>Effect van passie in het Biologieonderwijs</a:t>
            </a:r>
          </a:p>
          <a:p>
            <a:pPr eaLnBrk="1" hangingPunct="1"/>
            <a:endParaRPr lang="en-GB" altLang="nl-NL" smtClean="0"/>
          </a:p>
        </p:txBody>
      </p:sp>
      <p:pic>
        <p:nvPicPr>
          <p:cNvPr id="72707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829425" cy="4535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031875"/>
            <a:ext cx="2916238" cy="187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731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8832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Wat draagt het meeste bij aan goede resultaten bij het VMBO-examen,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en  aan de onderwijsdoelstellingen in het algemeen?</a:t>
            </a:r>
          </a:p>
        </p:txBody>
      </p:sp>
      <p:pic>
        <p:nvPicPr>
          <p:cNvPr id="73732" name="Picture 4" descr="http://www.noordhoffuitgevers.nl/wps/wcm/connect/21289667-978a-4f00-af0f-0d5f00efb4c0/2/9789001777456.jpg?MOD=AJPERES&amp;CACHEID=21289667-978a-4f00-af0f-0d5f00efb4c0/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52563"/>
            <a:ext cx="13684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http://s.s-bol.com/imgbase0/imagebase/large/FC/7/0/3/0/1001004004930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487488"/>
            <a:ext cx="12604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7" descr="http://foto.gerritrietveldcollege.nl/2011/biologie%20snijprakticum%20hart%20V6%2011%20-%201%20-%202011/Photo/IMG_301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4292600"/>
            <a:ext cx="28098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38275"/>
            <a:ext cx="1960563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6" name="Picture 10" descr="http://www.eic-mainport.nl/wp-content/uploads/havencarri%C3%A9r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450" y="4149725"/>
            <a:ext cx="2776538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4"/>
          <p:cNvSpPr txBox="1">
            <a:spLocks noChangeArrowheads="1"/>
          </p:cNvSpPr>
          <p:nvPr/>
        </p:nvSpPr>
        <p:spPr bwMode="auto">
          <a:xfrm>
            <a:off x="423863" y="3509963"/>
            <a:ext cx="289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A. Kwaliteit van de lesboeken</a:t>
            </a:r>
          </a:p>
        </p:txBody>
      </p:sp>
      <p:sp>
        <p:nvSpPr>
          <p:cNvPr id="73738" name="TextBox 11"/>
          <p:cNvSpPr txBox="1">
            <a:spLocks noChangeArrowheads="1"/>
          </p:cNvSpPr>
          <p:nvPr/>
        </p:nvSpPr>
        <p:spPr bwMode="auto">
          <a:xfrm>
            <a:off x="5630863" y="3514725"/>
            <a:ext cx="289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B. Kwaliteit van internetsites</a:t>
            </a:r>
          </a:p>
        </p:txBody>
      </p:sp>
      <p:sp>
        <p:nvSpPr>
          <p:cNvPr id="73739" name="TextBox 12"/>
          <p:cNvSpPr txBox="1">
            <a:spLocks noChangeArrowheads="1"/>
          </p:cNvSpPr>
          <p:nvPr/>
        </p:nvSpPr>
        <p:spPr bwMode="auto">
          <a:xfrm>
            <a:off x="395288" y="6308725"/>
            <a:ext cx="3702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C. Kwaliteit van het practicamateriaal</a:t>
            </a:r>
          </a:p>
        </p:txBody>
      </p:sp>
      <p:sp>
        <p:nvSpPr>
          <p:cNvPr id="73740" name="TextBox 13"/>
          <p:cNvSpPr txBox="1">
            <a:spLocks noChangeArrowheads="1"/>
          </p:cNvSpPr>
          <p:nvPr/>
        </p:nvSpPr>
        <p:spPr bwMode="auto">
          <a:xfrm>
            <a:off x="5726113" y="6308725"/>
            <a:ext cx="287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D. Kwaliteit van de excursies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2725" y="1724025"/>
            <a:ext cx="5597525" cy="43211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5" name="Afbeelding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1966913"/>
            <a:ext cx="5278438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66875" y="5472113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 b="1">
                <a:solidFill>
                  <a:srgbClr val="000000"/>
                </a:solidFill>
              </a:rPr>
              <a:t>E. Een inspirerende docent!!!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163" y="1076325"/>
            <a:ext cx="6543675" cy="470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67278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709613"/>
            <a:ext cx="8315325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597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88975"/>
            <a:ext cx="8243888" cy="580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reuse landschap met ru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1763"/>
            <a:ext cx="8785225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7772400" cy="1470025"/>
          </a:xfrm>
        </p:spPr>
        <p:txBody>
          <a:bodyPr/>
          <a:lstStyle/>
          <a:p>
            <a:pPr algn="l" eaLnBrk="1" hangingPunct="1"/>
            <a:r>
              <a:rPr lang="en-GB" altLang="nl-NL" sz="2400" smtClean="0"/>
              <a:t>Vraag 1: heeft een geelbuikvuurpad een...</a:t>
            </a:r>
            <a:endParaRPr lang="en-GB" altLang="nl-NL" sz="3600" smtClean="0"/>
          </a:p>
        </p:txBody>
      </p:sp>
      <p:pic>
        <p:nvPicPr>
          <p:cNvPr id="79875" name="Picture 2" descr="http://static.nautil.us/265_e56954b4f6347e897f954495eab16a8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36957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http://amphibianrescue.org/amphibianwordpress/wp-content/uploads/2011/07/Giacomo-Radi-Bombina-pachypus-ARKiv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988" y="3563938"/>
            <a:ext cx="175418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3"/>
          <p:cNvSpPr txBox="1">
            <a:spLocks noChangeArrowheads="1"/>
          </p:cNvSpPr>
          <p:nvPr/>
        </p:nvSpPr>
        <p:spPr bwMode="auto">
          <a:xfrm>
            <a:off x="323850" y="2647950"/>
            <a:ext cx="177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A. Vertikale pupil</a:t>
            </a:r>
          </a:p>
        </p:txBody>
      </p:sp>
      <p:sp>
        <p:nvSpPr>
          <p:cNvPr id="79878" name="TextBox 6"/>
          <p:cNvSpPr txBox="1">
            <a:spLocks noChangeArrowheads="1"/>
          </p:cNvSpPr>
          <p:nvPr/>
        </p:nvSpPr>
        <p:spPr bwMode="auto">
          <a:xfrm>
            <a:off x="6423025" y="4292600"/>
            <a:ext cx="213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D. Hartvormige pupil</a:t>
            </a:r>
          </a:p>
        </p:txBody>
      </p:sp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323850" y="429260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C. Ronde pupil</a:t>
            </a:r>
          </a:p>
        </p:txBody>
      </p:sp>
      <p:sp>
        <p:nvSpPr>
          <p:cNvPr id="79880" name="TextBox 8"/>
          <p:cNvSpPr txBox="1">
            <a:spLocks noChangeArrowheads="1"/>
          </p:cNvSpPr>
          <p:nvPr/>
        </p:nvSpPr>
        <p:spPr bwMode="auto">
          <a:xfrm>
            <a:off x="6300788" y="2800350"/>
            <a:ext cx="202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B. Horizontale pupil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nl-NL" sz="2400" smtClean="0"/>
              <a:t>Vraag 2: welke vogel hoor ik ‘s nachts in de Creuse?</a:t>
            </a:r>
          </a:p>
        </p:txBody>
      </p:sp>
      <p:sp>
        <p:nvSpPr>
          <p:cNvPr id="80899" name="TextBox 11"/>
          <p:cNvSpPr txBox="1">
            <a:spLocks noChangeArrowheads="1"/>
          </p:cNvSpPr>
          <p:nvPr/>
        </p:nvSpPr>
        <p:spPr bwMode="auto">
          <a:xfrm>
            <a:off x="323850" y="2647950"/>
            <a:ext cx="1398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A. Roodborst</a:t>
            </a:r>
          </a:p>
        </p:txBody>
      </p:sp>
      <p:sp>
        <p:nvSpPr>
          <p:cNvPr id="80900" name="TextBox 12"/>
          <p:cNvSpPr txBox="1">
            <a:spLocks noChangeArrowheads="1"/>
          </p:cNvSpPr>
          <p:nvPr/>
        </p:nvSpPr>
        <p:spPr bwMode="auto">
          <a:xfrm>
            <a:off x="7164388" y="4292600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D. Nachtzwaluw</a:t>
            </a:r>
          </a:p>
        </p:txBody>
      </p:sp>
      <p:sp>
        <p:nvSpPr>
          <p:cNvPr id="80901" name="TextBox 13"/>
          <p:cNvSpPr txBox="1">
            <a:spLocks noChangeArrowheads="1"/>
          </p:cNvSpPr>
          <p:nvPr/>
        </p:nvSpPr>
        <p:spPr bwMode="auto">
          <a:xfrm>
            <a:off x="323850" y="4292600"/>
            <a:ext cx="189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C. Boomleeuwerik</a:t>
            </a:r>
          </a:p>
        </p:txBody>
      </p:sp>
      <p:sp>
        <p:nvSpPr>
          <p:cNvPr id="80902" name="TextBox 14"/>
          <p:cNvSpPr txBox="1">
            <a:spLocks noChangeArrowheads="1"/>
          </p:cNvSpPr>
          <p:nvPr/>
        </p:nvSpPr>
        <p:spPr bwMode="auto">
          <a:xfrm>
            <a:off x="7034213" y="2800350"/>
            <a:ext cx="146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1800">
                <a:solidFill>
                  <a:srgbClr val="000000"/>
                </a:solidFill>
              </a:rPr>
              <a:t>B. Nachtegaal</a:t>
            </a:r>
          </a:p>
        </p:txBody>
      </p:sp>
      <p:pic>
        <p:nvPicPr>
          <p:cNvPr id="80903" name="Picture 4" descr="http://birdsphotographer.com/wp-content/uploads/2011/03/slavei-j-7422_Nikolay_Staykov_06_05_2010_at_17_59_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1930400"/>
            <a:ext cx="21558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930400"/>
            <a:ext cx="22526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7" descr="http://agami.nl/pixaria.image.php?file=L3Zhci93d3cvdmhvc3RzL2FnYW1pLm5sL2h0dHBkb2NzL3Jlc291cmNlcy9saWJyYXJ5LzIwMDgtMDEtMTgtMTAtNDAtNTItNDBGMS82MzB4NjMwL0FHQU1JIFdvb2QgTGFyayBJdGFseSBEYW5pZWxlIE9jY2hpYXRvIDIwMDcxMDA3MTEuanB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541713"/>
            <a:ext cx="22574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Afbeelding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8" y="3541713"/>
            <a:ext cx="21558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Stan_Kenton_Big_Ba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Stan_Kenton_Big_Ba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600-stankenton-19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679950" cy="341471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tan_Kenton_Big_Ba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 descr="600-stankenton-19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679950" cy="3414712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Fergu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650" y="981075"/>
            <a:ext cx="4038600" cy="4824413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8" name="Fergusson eindveresie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6863"/>
            <a:ext cx="82804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8" fill="hold"/>
                                        <p:tgtEl>
                                          <p:spTgt spid="405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55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5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5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508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464050" cy="6311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464050" cy="6311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50825"/>
            <a:ext cx="4581525" cy="6311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DSCF16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587375"/>
            <a:ext cx="7575550" cy="568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en-GB" altLang="en-US" sz="2000" smtClean="0"/>
              <a:t>Waar staat u op de Inspirerend Onderwijs ladder?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arenR"/>
              <a:defRPr/>
            </a:pPr>
            <a:r>
              <a:rPr lang="en-GB" sz="1800" dirty="0" err="1" smtClean="0"/>
              <a:t>Heeft</a:t>
            </a:r>
            <a:r>
              <a:rPr lang="en-GB" sz="1800" dirty="0" smtClean="0"/>
              <a:t> u </a:t>
            </a:r>
            <a:r>
              <a:rPr lang="en-GB" sz="1800" dirty="0" err="1" smtClean="0"/>
              <a:t>zelf</a:t>
            </a:r>
            <a:r>
              <a:rPr lang="en-GB" sz="1800" dirty="0" smtClean="0"/>
              <a:t> </a:t>
            </a:r>
            <a:r>
              <a:rPr lang="en-GB" sz="1800" dirty="0" err="1" smtClean="0"/>
              <a:t>interesse</a:t>
            </a:r>
            <a:r>
              <a:rPr lang="en-GB" sz="1800" dirty="0" smtClean="0"/>
              <a:t> in de </a:t>
            </a:r>
            <a:r>
              <a:rPr lang="en-GB" sz="1800" dirty="0" err="1" smtClean="0"/>
              <a:t>onderwerp</a:t>
            </a:r>
            <a:r>
              <a:rPr lang="en-GB" sz="1800" dirty="0" smtClean="0"/>
              <a:t>(en) </a:t>
            </a:r>
            <a:r>
              <a:rPr lang="en-GB" sz="1800" dirty="0" err="1" smtClean="0"/>
              <a:t>waarover</a:t>
            </a:r>
            <a:r>
              <a:rPr lang="en-GB" sz="1800" dirty="0" smtClean="0"/>
              <a:t> u les </a:t>
            </a:r>
            <a:r>
              <a:rPr lang="en-GB" sz="1800" dirty="0" err="1" smtClean="0"/>
              <a:t>geeft</a:t>
            </a:r>
            <a:r>
              <a:rPr lang="en-GB" sz="1800" dirty="0" smtClean="0"/>
              <a:t>?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GB" sz="1800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z="1800" dirty="0" err="1" smtClean="0"/>
              <a:t>Vertelt</a:t>
            </a:r>
            <a:r>
              <a:rPr lang="en-GB" sz="1800" dirty="0" smtClean="0"/>
              <a:t> u de </a:t>
            </a:r>
            <a:r>
              <a:rPr lang="en-GB" sz="1800" dirty="0" err="1" smtClean="0"/>
              <a:t>klas</a:t>
            </a:r>
            <a:r>
              <a:rPr lang="en-GB" sz="1800" dirty="0" smtClean="0"/>
              <a:t> over </a:t>
            </a:r>
            <a:r>
              <a:rPr lang="en-GB" sz="1800" dirty="0" err="1" smtClean="0"/>
              <a:t>uw</a:t>
            </a:r>
            <a:r>
              <a:rPr lang="en-GB" sz="1800" dirty="0" smtClean="0"/>
              <a:t> </a:t>
            </a:r>
            <a:r>
              <a:rPr lang="en-GB" sz="1800" dirty="0" err="1" smtClean="0"/>
              <a:t>interesse</a:t>
            </a:r>
            <a:r>
              <a:rPr lang="en-GB" sz="1800" dirty="0" smtClean="0"/>
              <a:t> in </a:t>
            </a:r>
            <a:r>
              <a:rPr lang="en-GB" sz="1800" dirty="0" err="1" smtClean="0"/>
              <a:t>dit</a:t>
            </a:r>
            <a:r>
              <a:rPr lang="en-GB" sz="1800" dirty="0" smtClean="0"/>
              <a:t>/</a:t>
            </a:r>
            <a:r>
              <a:rPr lang="en-GB" sz="1800" dirty="0" err="1" smtClean="0"/>
              <a:t>deze</a:t>
            </a:r>
            <a:r>
              <a:rPr lang="en-GB" sz="1800" dirty="0" smtClean="0"/>
              <a:t> </a:t>
            </a:r>
            <a:r>
              <a:rPr lang="en-GB" sz="1800" dirty="0" err="1" smtClean="0"/>
              <a:t>onderwerpen</a:t>
            </a:r>
            <a:r>
              <a:rPr lang="en-GB" sz="1800" dirty="0" smtClean="0"/>
              <a:t>?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GB" sz="1800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z="1800" dirty="0" err="1" smtClean="0"/>
              <a:t>Gebruikt</a:t>
            </a:r>
            <a:r>
              <a:rPr lang="en-GB" sz="1800" dirty="0" smtClean="0"/>
              <a:t> u </a:t>
            </a:r>
            <a:r>
              <a:rPr lang="en-GB" sz="1800" dirty="0" err="1" smtClean="0"/>
              <a:t>eigen</a:t>
            </a:r>
            <a:r>
              <a:rPr lang="en-GB" sz="1800" dirty="0" smtClean="0"/>
              <a:t> </a:t>
            </a:r>
            <a:r>
              <a:rPr lang="en-GB" sz="1800" dirty="0" err="1" smtClean="0"/>
              <a:t>ervaringen</a:t>
            </a:r>
            <a:r>
              <a:rPr lang="en-GB" sz="1800" dirty="0" smtClean="0"/>
              <a:t> en </a:t>
            </a:r>
            <a:r>
              <a:rPr lang="en-GB" sz="1800" dirty="0" err="1" smtClean="0"/>
              <a:t>belevenissen</a:t>
            </a:r>
            <a:r>
              <a:rPr lang="en-GB" sz="1800" dirty="0" smtClean="0"/>
              <a:t> </a:t>
            </a:r>
            <a:r>
              <a:rPr lang="en-GB" sz="1800" dirty="0" err="1" smtClean="0"/>
              <a:t>bij</a:t>
            </a:r>
            <a:r>
              <a:rPr lang="en-GB" sz="1800" dirty="0" smtClean="0"/>
              <a:t> het </a:t>
            </a:r>
            <a:r>
              <a:rPr lang="en-GB" sz="1800" dirty="0" err="1" smtClean="0"/>
              <a:t>lesgeven</a:t>
            </a:r>
            <a:r>
              <a:rPr lang="en-GB" sz="1800" dirty="0" smtClean="0"/>
              <a:t>?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GB" sz="1800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z="1800" dirty="0" err="1" smtClean="0"/>
              <a:t>Neemt</a:t>
            </a:r>
            <a:r>
              <a:rPr lang="en-GB" sz="1800" dirty="0" smtClean="0"/>
              <a:t> u </a:t>
            </a:r>
            <a:r>
              <a:rPr lang="en-GB" sz="1800" dirty="0" err="1" smtClean="0"/>
              <a:t>eigen</a:t>
            </a:r>
            <a:r>
              <a:rPr lang="en-GB" sz="1800" dirty="0" smtClean="0"/>
              <a:t> practicum- of </a:t>
            </a:r>
            <a:r>
              <a:rPr lang="en-GB" sz="1800" dirty="0" err="1" smtClean="0"/>
              <a:t>beeldmateriaal</a:t>
            </a:r>
            <a:r>
              <a:rPr lang="en-GB" sz="1800" dirty="0" smtClean="0"/>
              <a:t> </a:t>
            </a:r>
            <a:r>
              <a:rPr lang="en-GB" sz="1800" dirty="0" err="1" smtClean="0"/>
              <a:t>mee</a:t>
            </a:r>
            <a:r>
              <a:rPr lang="en-GB" sz="1800" dirty="0" smtClean="0"/>
              <a:t> </a:t>
            </a:r>
            <a:r>
              <a:rPr lang="en-GB" sz="1800" dirty="0" err="1" smtClean="0"/>
              <a:t>naar</a:t>
            </a:r>
            <a:r>
              <a:rPr lang="en-GB" sz="1800" dirty="0" smtClean="0"/>
              <a:t> de </a:t>
            </a:r>
            <a:r>
              <a:rPr lang="en-GB" sz="1800" dirty="0" err="1" smtClean="0"/>
              <a:t>klas</a:t>
            </a:r>
            <a:r>
              <a:rPr lang="en-GB" sz="1800" dirty="0" smtClean="0"/>
              <a:t>?</a:t>
            </a:r>
          </a:p>
          <a:p>
            <a:pPr marL="514350" indent="-514350">
              <a:buFont typeface="Arial" charset="0"/>
              <a:buAutoNum type="arabicParenR"/>
              <a:defRPr/>
            </a:pPr>
            <a:endParaRPr lang="en-GB" sz="1800" dirty="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z="1800" dirty="0" smtClean="0"/>
              <a:t>Past u </a:t>
            </a:r>
            <a:r>
              <a:rPr lang="en-GB" sz="1800" dirty="0" err="1" smtClean="0"/>
              <a:t>inzichten</a:t>
            </a:r>
            <a:r>
              <a:rPr lang="en-GB" sz="1800" dirty="0" smtClean="0"/>
              <a:t> </a:t>
            </a:r>
            <a:r>
              <a:rPr lang="en-GB" sz="1800" dirty="0" err="1" smtClean="0"/>
              <a:t>voortkomend</a:t>
            </a:r>
            <a:r>
              <a:rPr lang="en-GB" sz="1800" dirty="0" smtClean="0"/>
              <a:t> </a:t>
            </a:r>
            <a:r>
              <a:rPr lang="en-GB" sz="1800" dirty="0" err="1" smtClean="0"/>
              <a:t>uit</a:t>
            </a:r>
            <a:r>
              <a:rPr lang="en-GB" sz="1800" dirty="0" smtClean="0"/>
              <a:t> </a:t>
            </a:r>
            <a:r>
              <a:rPr lang="en-GB" sz="1800" dirty="0" err="1" smtClean="0"/>
              <a:t>uw</a:t>
            </a:r>
            <a:r>
              <a:rPr lang="en-GB" sz="1800" dirty="0" smtClean="0"/>
              <a:t> </a:t>
            </a:r>
            <a:r>
              <a:rPr lang="en-GB" sz="1800" dirty="0" err="1" smtClean="0"/>
              <a:t>eigen</a:t>
            </a:r>
            <a:r>
              <a:rPr lang="en-GB" sz="1800" dirty="0" smtClean="0"/>
              <a:t> </a:t>
            </a:r>
            <a:r>
              <a:rPr lang="en-GB" sz="1800" dirty="0" err="1" smtClean="0"/>
              <a:t>interesse</a:t>
            </a:r>
            <a:r>
              <a:rPr lang="en-GB" sz="1800" dirty="0" smtClean="0"/>
              <a:t> toe op </a:t>
            </a:r>
            <a:r>
              <a:rPr lang="en-GB" sz="1800" dirty="0" err="1" smtClean="0"/>
              <a:t>andere</a:t>
            </a:r>
            <a:r>
              <a:rPr lang="en-GB" sz="1800" dirty="0" smtClean="0"/>
              <a:t> </a:t>
            </a:r>
            <a:r>
              <a:rPr lang="en-GB" sz="1800" dirty="0" err="1" smtClean="0"/>
              <a:t>onderwerpen</a:t>
            </a:r>
            <a:r>
              <a:rPr lang="en-GB" sz="1800" dirty="0" smtClean="0"/>
              <a:t>?</a:t>
            </a:r>
            <a:endParaRPr lang="en-GB" sz="1800" dirty="0"/>
          </a:p>
          <a:p>
            <a:pPr marL="0" indent="0">
              <a:buFont typeface="Arial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UT189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7932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81"/>
          <a:stretch/>
        </p:blipFill>
        <p:spPr bwMode="auto">
          <a:xfrm>
            <a:off x="0" y="1052513"/>
            <a:ext cx="9144000" cy="546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195513" y="1484313"/>
            <a:ext cx="20669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01863" y="2295525"/>
            <a:ext cx="2066925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17738" y="3087688"/>
            <a:ext cx="20669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95513" y="3879850"/>
            <a:ext cx="2066925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195513" y="4672013"/>
            <a:ext cx="20669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217738" y="5373688"/>
            <a:ext cx="20669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133850" y="1562100"/>
            <a:ext cx="136683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140200" y="2374900"/>
            <a:ext cx="1368425" cy="71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54488" y="3167063"/>
            <a:ext cx="1368425" cy="712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133850" y="3957638"/>
            <a:ext cx="136683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133850" y="4749800"/>
            <a:ext cx="1366838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154488" y="5451475"/>
            <a:ext cx="1368425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588000" y="1425575"/>
            <a:ext cx="2065338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594350" y="2236788"/>
            <a:ext cx="2066925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10225" y="3028950"/>
            <a:ext cx="2065338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588000" y="3821113"/>
            <a:ext cx="2065338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88000" y="4613275"/>
            <a:ext cx="2065338" cy="7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akkerp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813"/>
            <a:ext cx="9144000" cy="67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tigoulei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816350" cy="2544763"/>
          </a:xfrm>
          <a:prstGeom prst="rect">
            <a:avLst/>
          </a:prstGeom>
          <a:solidFill>
            <a:srgbClr val="99CC00"/>
          </a:solidFill>
          <a:ln w="1587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755650" y="5805488"/>
            <a:ext cx="8137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1800" b="1" i="1">
                <a:solidFill>
                  <a:srgbClr val="CCFF99"/>
                </a:solidFill>
              </a:rPr>
              <a:t>Hartelijk dank voor uw aandacht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bosro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10009188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osro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10009188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bos creu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-50800"/>
            <a:ext cx="3865562" cy="7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vaux oude f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38188"/>
            <a:ext cx="87852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brug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650875"/>
            <a:ext cx="9036050" cy="522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</TotalTime>
  <Words>254</Words>
  <Application>Microsoft Office PowerPoint</Application>
  <PresentationFormat>Diavoorstelling (4:3)</PresentationFormat>
  <Paragraphs>40</Paragraphs>
  <Slides>51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51</vt:i4>
      </vt:variant>
    </vt:vector>
  </HeadingPairs>
  <TitlesOfParts>
    <vt:vector size="55" baseType="lpstr">
      <vt:lpstr>Standaardontwerp</vt:lpstr>
      <vt:lpstr>Kantoorthema</vt:lpstr>
      <vt:lpstr>Office Theme</vt:lpstr>
      <vt:lpstr>1_Standaardontwerp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Vraag 1: heeft een geelbuikvuurpad een...</vt:lpstr>
      <vt:lpstr>Vraag 2: welke vogel hoor ik ‘s nachts in de Creuse?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staat u op de Inspirerend Onderwijs ladder?</vt:lpstr>
      <vt:lpstr>PowerPoint-presentatie</vt:lpstr>
      <vt:lpstr>PowerPoint-presentatie</vt:lpstr>
    </vt:vector>
  </TitlesOfParts>
  <Company>Packshot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Peter</dc:creator>
  <cp:lastModifiedBy>Tycho Malmberg</cp:lastModifiedBy>
  <cp:revision>77</cp:revision>
  <dcterms:created xsi:type="dcterms:W3CDTF">2010-01-09T17:58:01Z</dcterms:created>
  <dcterms:modified xsi:type="dcterms:W3CDTF">2014-05-27T08:49:45Z</dcterms:modified>
</cp:coreProperties>
</file>