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259" r:id="rId5"/>
    <p:sldId id="260" r:id="rId6"/>
    <p:sldId id="261" r:id="rId7"/>
    <p:sldId id="262" r:id="rId8"/>
    <p:sldId id="264" r:id="rId9"/>
    <p:sldId id="265" r:id="rId10"/>
    <p:sldId id="290" r:id="rId11"/>
    <p:sldId id="266" r:id="rId12"/>
    <p:sldId id="289" r:id="rId13"/>
    <p:sldId id="292" r:id="rId14"/>
    <p:sldId id="267" r:id="rId15"/>
    <p:sldId id="268" r:id="rId16"/>
    <p:sldId id="269" r:id="rId17"/>
    <p:sldId id="270" r:id="rId18"/>
    <p:sldId id="271" r:id="rId19"/>
    <p:sldId id="279" r:id="rId20"/>
    <p:sldId id="272" r:id="rId21"/>
    <p:sldId id="273" r:id="rId22"/>
    <p:sldId id="274" r:id="rId23"/>
    <p:sldId id="275" r:id="rId24"/>
    <p:sldId id="276" r:id="rId25"/>
    <p:sldId id="293" r:id="rId26"/>
    <p:sldId id="277" r:id="rId27"/>
    <p:sldId id="278" r:id="rId28"/>
    <p:sldId id="280" r:id="rId29"/>
    <p:sldId id="281" r:id="rId30"/>
    <p:sldId id="282" r:id="rId31"/>
    <p:sldId id="283" r:id="rId32"/>
    <p:sldId id="284" r:id="rId33"/>
    <p:sldId id="285" r:id="rId34"/>
    <p:sldId id="288" r:id="rId35"/>
    <p:sldId id="286" r:id="rId36"/>
    <p:sldId id="287"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56"/>
    <a:srgbClr val="E50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7BBEB9-3AA5-4FBF-A351-0F0C7205D406}" v="58" dt="2023-06-01T12:18:46.74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p:restoredTop sz="86432" autoAdjust="0"/>
  </p:normalViewPr>
  <p:slideViewPr>
    <p:cSldViewPr snapToGrid="0" snapToObjects="1" showGuides="1">
      <p:cViewPr varScale="1">
        <p:scale>
          <a:sx n="95" d="100"/>
          <a:sy n="95" d="100"/>
        </p:scale>
        <p:origin x="552" y="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B7ADB-F29F-47CB-ACF3-7D0D9AF03ABB}" type="datetimeFigureOut">
              <a:rPr lang="en-NL" smtClean="0"/>
              <a:t>06/05/2023</a:t>
            </a:fld>
            <a:endParaRPr lang="en-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C0FB7-7CFA-4DC3-91A7-C7399864B3F6}" type="slidenum">
              <a:rPr lang="en-NL" smtClean="0"/>
              <a:t>‹nr.›</a:t>
            </a:fld>
            <a:endParaRPr lang="en-NL"/>
          </a:p>
        </p:txBody>
      </p:sp>
    </p:spTree>
    <p:extLst>
      <p:ext uri="{BB962C8B-B14F-4D97-AF65-F5344CB8AC3E}">
        <p14:creationId xmlns:p14="http://schemas.microsoft.com/office/powerpoint/2010/main" val="122245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a:t>
            </a:fld>
            <a:endParaRPr lang="en-NL"/>
          </a:p>
        </p:txBody>
      </p:sp>
    </p:spTree>
    <p:extLst>
      <p:ext uri="{BB962C8B-B14F-4D97-AF65-F5344CB8AC3E}">
        <p14:creationId xmlns:p14="http://schemas.microsoft.com/office/powerpoint/2010/main" val="45184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Actieve houding van leerlingen in het leerproces. </a:t>
            </a:r>
          </a:p>
          <a:p>
            <a:r>
              <a:rPr lang="nl-NL" dirty="0"/>
              <a:t>Afbeelding verkregen op 29 mei 2023 van https://img.freepik.com/free-photo/puzzled-uncertain-student-posing-against-pink-wall-with-glasses_273609-20880.jpg</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16</a:t>
            </a:fld>
            <a:endParaRPr lang="en-NL"/>
          </a:p>
        </p:txBody>
      </p:sp>
    </p:spTree>
    <p:extLst>
      <p:ext uri="{BB962C8B-B14F-4D97-AF65-F5344CB8AC3E}">
        <p14:creationId xmlns:p14="http://schemas.microsoft.com/office/powerpoint/2010/main" val="82468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Afrikaanse olifant sterkste reukvermogen, neus voor kwaliteit ontwikkelen. </a:t>
            </a:r>
          </a:p>
          <a:p>
            <a:r>
              <a:rPr lang="nl-NL" dirty="0"/>
              <a:t>Voorbeeld hardlopen. </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17</a:t>
            </a:fld>
            <a:endParaRPr lang="en-NL"/>
          </a:p>
        </p:txBody>
      </p:sp>
    </p:spTree>
    <p:extLst>
      <p:ext uri="{BB962C8B-B14F-4D97-AF65-F5344CB8AC3E}">
        <p14:creationId xmlns:p14="http://schemas.microsoft.com/office/powerpoint/2010/main" val="236650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Dezelfde scores maar geel vergt minder mentale inspanning, de leeruitkomsten worden behaald in 60 procent minder studietijd. Snelle opbouw van cognitieve schema’s. </a:t>
            </a:r>
          </a:p>
          <a:p>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22</a:t>
            </a:fld>
            <a:endParaRPr lang="en-NL"/>
          </a:p>
        </p:txBody>
      </p:sp>
    </p:spTree>
    <p:extLst>
      <p:ext uri="{BB962C8B-B14F-4D97-AF65-F5344CB8AC3E}">
        <p14:creationId xmlns:p14="http://schemas.microsoft.com/office/powerpoint/2010/main" val="206906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24</a:t>
            </a:fld>
            <a:endParaRPr lang="en-NL"/>
          </a:p>
        </p:txBody>
      </p:sp>
    </p:spTree>
    <p:extLst>
      <p:ext uri="{BB962C8B-B14F-4D97-AF65-F5344CB8AC3E}">
        <p14:creationId xmlns:p14="http://schemas.microsoft.com/office/powerpoint/2010/main" val="259988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Of plek van toetsing in curriculum aanpassen. </a:t>
            </a:r>
          </a:p>
          <a:p>
            <a:r>
              <a:rPr lang="en-US" dirty="0"/>
              <a:t>Post-its op flap-over </a:t>
            </a:r>
            <a:r>
              <a:rPr lang="en-US" dirty="0" err="1"/>
              <a:t>plakken</a:t>
            </a:r>
            <a:r>
              <a:rPr lang="en-US" dirty="0"/>
              <a:t> </a:t>
            </a:r>
            <a:r>
              <a:rPr lang="en-US" dirty="0" err="1"/>
              <a:t>en</a:t>
            </a:r>
            <a:r>
              <a:rPr lang="en-US" dirty="0"/>
              <a:t> liken. </a:t>
            </a:r>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30</a:t>
            </a:fld>
            <a:endParaRPr lang="en-NL"/>
          </a:p>
        </p:txBody>
      </p:sp>
    </p:spTree>
    <p:extLst>
      <p:ext uri="{BB962C8B-B14F-4D97-AF65-F5344CB8AC3E}">
        <p14:creationId xmlns:p14="http://schemas.microsoft.com/office/powerpoint/2010/main" val="17955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‘Ontwikkelingsgericht onderwijs’ is een grote term, we gaan slechts een paar dingen bespreken. </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3</a:t>
            </a:fld>
            <a:endParaRPr lang="en-NL"/>
          </a:p>
        </p:txBody>
      </p:sp>
    </p:spTree>
    <p:extLst>
      <p:ext uri="{BB962C8B-B14F-4D97-AF65-F5344CB8AC3E}">
        <p14:creationId xmlns:p14="http://schemas.microsoft.com/office/powerpoint/2010/main" val="405531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Hele mooie workshops en lezingen rondom ‘de aard van het beestje’, deze workshop benaderen we vanuit onderwijskundige hoek. De aard van het beestje; de aard van de docent; harde werker; zweet op de rug bij zichzelf maar hoe ook bij de leerling zweet. </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4</a:t>
            </a:fld>
            <a:endParaRPr lang="en-NL"/>
          </a:p>
        </p:txBody>
      </p:sp>
    </p:spTree>
    <p:extLst>
      <p:ext uri="{BB962C8B-B14F-4D97-AF65-F5344CB8AC3E}">
        <p14:creationId xmlns:p14="http://schemas.microsoft.com/office/powerpoint/2010/main" val="59910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We </a:t>
            </a:r>
            <a:r>
              <a:rPr lang="en-US" dirty="0" err="1"/>
              <a:t>kunnen</a:t>
            </a:r>
            <a:r>
              <a:rPr lang="en-US" dirty="0"/>
              <a:t> </a:t>
            </a:r>
            <a:r>
              <a:rPr lang="en-US" dirty="0" err="1"/>
              <a:t>bij</a:t>
            </a:r>
            <a:r>
              <a:rPr lang="en-US" dirty="0"/>
              <a:t> elk punt </a:t>
            </a:r>
            <a:r>
              <a:rPr lang="en-US" dirty="0" err="1"/>
              <a:t>uren</a:t>
            </a:r>
            <a:r>
              <a:rPr lang="en-US" dirty="0"/>
              <a:t> </a:t>
            </a:r>
            <a:r>
              <a:rPr lang="en-US" dirty="0" err="1"/>
              <a:t>stil</a:t>
            </a:r>
            <a:r>
              <a:rPr lang="en-US" dirty="0"/>
              <a:t> </a:t>
            </a:r>
            <a:r>
              <a:rPr lang="en-US" dirty="0" err="1"/>
              <a:t>staan</a:t>
            </a:r>
            <a:r>
              <a:rPr lang="en-US" dirty="0"/>
              <a:t>, </a:t>
            </a:r>
            <a:r>
              <a:rPr lang="en-US" dirty="0" err="1"/>
              <a:t>vandaag</a:t>
            </a:r>
            <a:r>
              <a:rPr lang="en-US" dirty="0"/>
              <a:t> </a:t>
            </a:r>
            <a:r>
              <a:rPr lang="en-US" dirty="0" err="1"/>
              <a:t>een</a:t>
            </a:r>
            <a:r>
              <a:rPr lang="en-US" dirty="0"/>
              <a:t> </a:t>
            </a:r>
            <a:r>
              <a:rPr lang="en-US" dirty="0" err="1"/>
              <a:t>aantal</a:t>
            </a:r>
            <a:r>
              <a:rPr lang="en-US" dirty="0"/>
              <a:t> </a:t>
            </a:r>
            <a:r>
              <a:rPr lang="en-US" dirty="0" err="1"/>
              <a:t>punten</a:t>
            </a:r>
            <a:r>
              <a:rPr lang="en-US" dirty="0"/>
              <a:t> met concrete </a:t>
            </a:r>
            <a:r>
              <a:rPr lang="en-US" dirty="0" err="1"/>
              <a:t>handvatten</a:t>
            </a:r>
            <a:r>
              <a:rPr lang="en-US" dirty="0"/>
              <a:t> </a:t>
            </a:r>
            <a:r>
              <a:rPr lang="en-US" dirty="0" err="1"/>
              <a:t>en</a:t>
            </a:r>
            <a:r>
              <a:rPr lang="en-US" dirty="0"/>
              <a:t> tips om </a:t>
            </a:r>
            <a:r>
              <a:rPr lang="en-US" dirty="0" err="1"/>
              <a:t>leerlingen</a:t>
            </a:r>
            <a:r>
              <a:rPr lang="en-US" dirty="0"/>
              <a:t> te </a:t>
            </a:r>
            <a:r>
              <a:rPr lang="en-US" dirty="0" err="1"/>
              <a:t>activeren</a:t>
            </a:r>
            <a:r>
              <a:rPr lang="en-US" dirty="0"/>
              <a:t> </a:t>
            </a:r>
            <a:r>
              <a:rPr lang="en-US" dirty="0" err="1"/>
              <a:t>en</a:t>
            </a:r>
            <a:r>
              <a:rPr lang="en-US" dirty="0"/>
              <a:t> zo te </a:t>
            </a:r>
            <a:r>
              <a:rPr lang="en-US" dirty="0" err="1"/>
              <a:t>komen</a:t>
            </a:r>
            <a:r>
              <a:rPr lang="en-US" dirty="0"/>
              <a:t> tot </a:t>
            </a:r>
            <a:r>
              <a:rPr lang="en-US" dirty="0" err="1"/>
              <a:t>ontwikkelingsgericht</a:t>
            </a:r>
            <a:r>
              <a:rPr lang="en-US" dirty="0"/>
              <a:t> </a:t>
            </a:r>
            <a:r>
              <a:rPr lang="en-US" dirty="0" err="1"/>
              <a:t>onderwijs</a:t>
            </a:r>
            <a:r>
              <a:rPr lang="en-US" dirty="0"/>
              <a:t>. </a:t>
            </a:r>
          </a:p>
          <a:p>
            <a:r>
              <a:rPr lang="en-US" dirty="0"/>
              <a:t>file:///C:/Users/ladme/Downloads/Motivatie+om+te+leren.pdf </a:t>
            </a:r>
          </a:p>
          <a:p>
            <a:r>
              <a:rPr lang="nl-NL" dirty="0"/>
              <a:t>In vergelijking met andere landen zijn Nederlandse leerlingen in het voortgezet onderwijs (vo) minder gemotiveerd om te leren (OECD, 2016). Recent Nederlands onderzoek laat onder meer zien dat leerlingen gemotiveerd beginnen aan de eerste klas van het vo, maar dat deze motivatie de jaren daarna daalt (</a:t>
            </a:r>
            <a:r>
              <a:rPr lang="nl-NL" dirty="0" err="1"/>
              <a:t>Wijsman</a:t>
            </a:r>
            <a:r>
              <a:rPr lang="nl-NL" dirty="0"/>
              <a:t> e.a., 2018). Nederlandse leerlingen blijken zelfs de minst gemotiveerde lezers ter wereld te zijn (SLO, 2017).</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5</a:t>
            </a:fld>
            <a:endParaRPr lang="en-NL"/>
          </a:p>
        </p:txBody>
      </p:sp>
    </p:spTree>
    <p:extLst>
      <p:ext uri="{BB962C8B-B14F-4D97-AF65-F5344CB8AC3E}">
        <p14:creationId xmlns:p14="http://schemas.microsoft.com/office/powerpoint/2010/main" val="258614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29-5-2023 van https://teachingsupport.universiteitleiden.nl/images/uploads/articles/_frontpageSquare/constructive-alignment-NL.png </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7</a:t>
            </a:fld>
            <a:endParaRPr lang="en-NL"/>
          </a:p>
        </p:txBody>
      </p:sp>
    </p:spTree>
    <p:extLst>
      <p:ext uri="{BB962C8B-B14F-4D97-AF65-F5344CB8AC3E}">
        <p14:creationId xmlns:p14="http://schemas.microsoft.com/office/powerpoint/2010/main" val="130032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functie herken je vooral als je naar je eigen curriculum kijkt op je school, welke functie komt dan naar voren. </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8</a:t>
            </a:fld>
            <a:endParaRPr lang="en-NL"/>
          </a:p>
        </p:txBody>
      </p:sp>
    </p:spTree>
    <p:extLst>
      <p:ext uri="{BB962C8B-B14F-4D97-AF65-F5344CB8AC3E}">
        <p14:creationId xmlns:p14="http://schemas.microsoft.com/office/powerpoint/2010/main" val="372064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r>
              <a:rPr lang="nl-NL" dirty="0" err="1"/>
              <a:t>Sifan</a:t>
            </a:r>
            <a:r>
              <a:rPr lang="nl-NL" dirty="0"/>
              <a:t> Hassan, won goud op de 5 en 10 km tijdens de Olympische Spelen in Tokio. Dit was haar prestatie, haar </a:t>
            </a:r>
            <a:r>
              <a:rPr lang="nl-NL" dirty="0" err="1"/>
              <a:t>summatieve</a:t>
            </a:r>
            <a:r>
              <a:rPr lang="nl-NL" dirty="0"/>
              <a:t> toets, er hing een beslissing aan vast namelijk de score en de mogelijke medaille. </a:t>
            </a:r>
          </a:p>
          <a:p>
            <a:pPr marL="0" lvl="0" indent="0" algn="l" rtl="0">
              <a:spcBef>
                <a:spcPts val="0"/>
              </a:spcBef>
              <a:spcAft>
                <a:spcPts val="0"/>
              </a:spcAft>
              <a:buNone/>
            </a:pPr>
            <a:endParaRPr lang="nl-NL" dirty="0"/>
          </a:p>
          <a:p>
            <a:pPr marL="0" lvl="0" indent="0" algn="l" rtl="0">
              <a:spcBef>
                <a:spcPts val="0"/>
              </a:spcBef>
              <a:spcAft>
                <a:spcPts val="0"/>
              </a:spcAft>
              <a:buNone/>
            </a:pPr>
            <a:r>
              <a:rPr lang="nl-NL" dirty="0"/>
              <a:t>In de tweede foto: hoe </a:t>
            </a:r>
            <a:r>
              <a:rPr lang="nl-NL" dirty="0" err="1"/>
              <a:t>Sifan</a:t>
            </a:r>
            <a:r>
              <a:rPr lang="nl-NL" dirty="0"/>
              <a:t> hier naartoe heeft gewerkt en hoe haar training (= leerproces) er uit ziet met trainer. Ze checken hier de telefoon van de trainer waar </a:t>
            </a:r>
            <a:r>
              <a:rPr lang="nl-NL" dirty="0" err="1"/>
              <a:t>Sifan</a:t>
            </a:r>
            <a:r>
              <a:rPr lang="nl-NL" dirty="0"/>
              <a:t> allerlei factoren op kan zien, haar snelheid, haar techniek, haar hartslag, haar ademhaling, vergelijking met eerdere prestaties. Dit is continu formatief handelen; informatie verzamelen over het leerproces en bijsturen. </a:t>
            </a:r>
          </a:p>
          <a:p>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12</a:t>
            </a:fld>
            <a:endParaRPr lang="en-NL"/>
          </a:p>
        </p:txBody>
      </p:sp>
    </p:spTree>
    <p:extLst>
      <p:ext uri="{BB962C8B-B14F-4D97-AF65-F5344CB8AC3E}">
        <p14:creationId xmlns:p14="http://schemas.microsoft.com/office/powerpoint/2010/main" val="243995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Alderson</a:t>
            </a:r>
            <a:r>
              <a:rPr lang="nl-NL" dirty="0"/>
              <a:t> &amp; Wall, 1993</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13</a:t>
            </a:fld>
            <a:endParaRPr lang="en-NL"/>
          </a:p>
        </p:txBody>
      </p:sp>
    </p:spTree>
    <p:extLst>
      <p:ext uri="{BB962C8B-B14F-4D97-AF65-F5344CB8AC3E}">
        <p14:creationId xmlns:p14="http://schemas.microsoft.com/office/powerpoint/2010/main" val="3554962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basis van deze informatie, welke toets in jouw curriculum zou je anders vormgeven?</a:t>
            </a:r>
            <a:endParaRPr lang="en-US" dirty="0"/>
          </a:p>
        </p:txBody>
      </p:sp>
      <p:sp>
        <p:nvSpPr>
          <p:cNvPr id="4" name="Tijdelijke aanduiding voor dianummer 3"/>
          <p:cNvSpPr>
            <a:spLocks noGrp="1"/>
          </p:cNvSpPr>
          <p:nvPr>
            <p:ph type="sldNum" sz="quarter" idx="5"/>
          </p:nvPr>
        </p:nvSpPr>
        <p:spPr/>
        <p:txBody>
          <a:bodyPr/>
          <a:lstStyle/>
          <a:p>
            <a:fld id="{866C0FB7-7CFA-4DC3-91A7-C7399864B3F6}" type="slidenum">
              <a:rPr lang="en-NL" smtClean="0"/>
              <a:t>15</a:t>
            </a:fld>
            <a:endParaRPr lang="en-NL"/>
          </a:p>
        </p:txBody>
      </p:sp>
    </p:spTree>
    <p:extLst>
      <p:ext uri="{BB962C8B-B14F-4D97-AF65-F5344CB8AC3E}">
        <p14:creationId xmlns:p14="http://schemas.microsoft.com/office/powerpoint/2010/main" val="111875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893235" y="5095875"/>
            <a:ext cx="8397864" cy="1009650"/>
          </a:xfrm>
        </p:spPr>
        <p:txBody>
          <a:bodyPr>
            <a:normAutofit/>
          </a:bodyPr>
          <a:lstStyle>
            <a:lvl1pPr marL="0" indent="0">
              <a:buNone/>
              <a:defRPr lang="en-GB" sz="2475"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dirty="0"/>
              <a:t>VOORBEELD VAN EEN ONDERTITEL</a:t>
            </a:r>
            <a:endParaRPr lang="en-GB" dirty="0"/>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893233" y="1196300"/>
            <a:ext cx="10458803" cy="588915"/>
          </a:xfrm>
        </p:spPr>
        <p:txBody>
          <a:bodyPr anchor="b">
            <a:noAutofit/>
          </a:bodyPr>
          <a:lstStyle>
            <a:lvl1pPr marL="0" indent="0">
              <a:buNone/>
              <a:defRPr lang="nl-NL" sz="1846"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dirty="0"/>
              <a:t>NAAM OPLEIDING/FACULTEIT</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893234" y="2214000"/>
            <a:ext cx="10452100" cy="2808000"/>
          </a:xfrm>
        </p:spPr>
        <p:txBody>
          <a:bodyPr>
            <a:normAutofit/>
          </a:bodyPr>
          <a:lstStyle>
            <a:lvl1pPr marL="0" indent="0">
              <a:lnSpc>
                <a:spcPct val="80000"/>
              </a:lnSpc>
              <a:buNone/>
              <a:defRPr sz="6750" b="1" cap="all" baseline="0">
                <a:latin typeface="Avenir Next Condensed Medium" panose="020B0606020202020204" pitchFamily="34" charset="0"/>
              </a:defRPr>
            </a:lvl1pPr>
          </a:lstStyle>
          <a:p>
            <a:r>
              <a:rPr lang="nl-NL" dirty="0"/>
              <a:t>Titel van de presentatie_</a:t>
            </a:r>
          </a:p>
        </p:txBody>
      </p:sp>
      <p:sp>
        <p:nvSpPr>
          <p:cNvPr id="7" name="Rechthoek 6">
            <a:extLst>
              <a:ext uri="{FF2B5EF4-FFF2-40B4-BE49-F238E27FC236}">
                <a16:creationId xmlns:a16="http://schemas.microsoft.com/office/drawing/2014/main" id="{401D1CB6-6B35-4216-835D-4B6D7DC10AA2}"/>
              </a:ext>
            </a:extLst>
          </p:cNvPr>
          <p:cNvSpPr/>
          <p:nvPr userDrawn="1"/>
        </p:nvSpPr>
        <p:spPr>
          <a:xfrm>
            <a:off x="9227489" y="5111778"/>
            <a:ext cx="2119048" cy="174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570D387-A9DA-4389-8749-9601C83ADF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0589" y="5111779"/>
            <a:ext cx="2387821" cy="1836000"/>
          </a:xfrm>
          <a:prstGeom prst="rect">
            <a:avLst/>
          </a:prstGeom>
        </p:spPr>
      </p:pic>
    </p:spTree>
    <p:extLst>
      <p:ext uri="{BB962C8B-B14F-4D97-AF65-F5344CB8AC3E}">
        <p14:creationId xmlns:p14="http://schemas.microsoft.com/office/powerpoint/2010/main" val="358500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_">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3B7015-BB4D-A84E-84E4-520C33B85DF3}"/>
              </a:ext>
            </a:extLst>
          </p:cNvPr>
          <p:cNvSpPr>
            <a:spLocks noGrp="1"/>
          </p:cNvSpPr>
          <p:nvPr>
            <p:ph type="title" hasCustomPrompt="1"/>
          </p:nvPr>
        </p:nvSpPr>
        <p:spPr/>
        <p:txBody>
          <a:bodyPr anchor="b">
            <a:normAutofit/>
          </a:bodyPr>
          <a:lstStyle>
            <a:lvl1pPr>
              <a:defRPr sz="3200">
                <a:solidFill>
                  <a:schemeClr val="tx2"/>
                </a:solidFill>
              </a:defRPr>
            </a:lvl1pPr>
          </a:lstStyle>
          <a:p>
            <a:r>
              <a:rPr lang="nl-NL" dirty="0"/>
              <a:t>ONDERWERP / titel</a:t>
            </a:r>
          </a:p>
        </p:txBody>
      </p:sp>
      <p:sp>
        <p:nvSpPr>
          <p:cNvPr id="6" name="Tijdelijke aanduiding voor tekst 2"/>
          <p:cNvSpPr>
            <a:spLocks noGrp="1"/>
          </p:cNvSpPr>
          <p:nvPr>
            <p:ph type="body" sz="quarter" idx="11"/>
          </p:nvPr>
        </p:nvSpPr>
        <p:spPr>
          <a:xfrm>
            <a:off x="838200" y="1925638"/>
            <a:ext cx="105156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31550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24158585-8C9B-2444-8413-2968F1CB97F5}"/>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7" name="Tijdelijke aanduiding voor tekst 2"/>
          <p:cNvSpPr>
            <a:spLocks noGrp="1"/>
          </p:cNvSpPr>
          <p:nvPr>
            <p:ph type="body" sz="quarter" idx="11"/>
          </p:nvPr>
        </p:nvSpPr>
        <p:spPr>
          <a:xfrm>
            <a:off x="838200" y="1925638"/>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674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kst en Afbeeldin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0C8E6A-14DF-4CBC-B795-FDA284EC4712}"/>
              </a:ext>
            </a:extLst>
          </p:cNvPr>
          <p:cNvSpPr>
            <a:spLocks noGrp="1"/>
          </p:cNvSpPr>
          <p:nvPr>
            <p:ph type="pic" sz="quarter" idx="11"/>
          </p:nvPr>
        </p:nvSpPr>
        <p:spPr>
          <a:xfrm>
            <a:off x="6553203" y="1917701"/>
            <a:ext cx="4800600" cy="4248000"/>
          </a:xfrm>
        </p:spPr>
        <p:txBody>
          <a:bodyPr>
            <a:normAutofit/>
          </a:bodyPr>
          <a:lstStyle>
            <a:lvl1pPr marL="0" indent="0">
              <a:buNone/>
              <a:defRPr sz="1275">
                <a:latin typeface="Arial" panose="020B0604020202020204" pitchFamily="34" charset="0"/>
                <a:cs typeface="Arial" panose="020B0604020202020204" pitchFamily="34" charset="0"/>
              </a:defRPr>
            </a:lvl1pPr>
          </a:lstStyle>
          <a:p>
            <a:r>
              <a:rPr lang="nl-NL"/>
              <a:t>Klik op het pictogram als u een afbeelding wilt toevoegen</a:t>
            </a:r>
            <a:endParaRPr lang="en-GB" dirty="0"/>
          </a:p>
        </p:txBody>
      </p:sp>
      <p:sp>
        <p:nvSpPr>
          <p:cNvPr id="7" name="Titel 6">
            <a:extLst>
              <a:ext uri="{FF2B5EF4-FFF2-40B4-BE49-F238E27FC236}">
                <a16:creationId xmlns:a16="http://schemas.microsoft.com/office/drawing/2014/main" id="{70688633-6D41-064D-B005-BBA9338D0D94}"/>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8" name="Tijdelijke aanduiding voor tekst 2"/>
          <p:cNvSpPr>
            <a:spLocks noGrp="1"/>
          </p:cNvSpPr>
          <p:nvPr>
            <p:ph type="body" sz="quarter" idx="12"/>
          </p:nvPr>
        </p:nvSpPr>
        <p:spPr>
          <a:xfrm>
            <a:off x="838200" y="1926000"/>
            <a:ext cx="5257800" cy="424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35136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bele Titel en Tekst">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4B8653B3-70AE-4E3E-9A4D-3EAF4B4F4A9E}"/>
              </a:ext>
            </a:extLst>
          </p:cNvPr>
          <p:cNvSpPr>
            <a:spLocks noGrp="1"/>
          </p:cNvSpPr>
          <p:nvPr>
            <p:ph type="body" sz="quarter" idx="15" hasCustomPrompt="1"/>
          </p:nvPr>
        </p:nvSpPr>
        <p:spPr>
          <a:xfrm>
            <a:off x="6553200" y="1778435"/>
            <a:ext cx="4800600" cy="413103"/>
          </a:xfrm>
        </p:spPr>
        <p:txBody>
          <a:bodyPr anchor="ctr">
            <a:noAutofit/>
          </a:bodyPr>
          <a:lstStyle>
            <a:lvl1pPr marL="0" indent="0">
              <a:buNone/>
              <a:defRPr sz="2000" b="1" baseline="0"/>
            </a:lvl1pPr>
          </a:lstStyle>
          <a:p>
            <a:pPr lvl="0"/>
            <a:r>
              <a:rPr lang="nl-NL" dirty="0"/>
              <a:t>Klik voor </a:t>
            </a:r>
            <a:r>
              <a:rPr lang="nl-NL" dirty="0" err="1"/>
              <a:t>subkop</a:t>
            </a:r>
            <a:endParaRPr lang="en-GB" dirty="0"/>
          </a:p>
        </p:txBody>
      </p:sp>
      <p:sp>
        <p:nvSpPr>
          <p:cNvPr id="10" name="Tijdelijke aanduiding voor tekst 4">
            <a:extLst>
              <a:ext uri="{FF2B5EF4-FFF2-40B4-BE49-F238E27FC236}">
                <a16:creationId xmlns:a16="http://schemas.microsoft.com/office/drawing/2014/main" id="{60C7571E-BBB1-4DDF-9329-A0C028CAE8FB}"/>
              </a:ext>
            </a:extLst>
          </p:cNvPr>
          <p:cNvSpPr>
            <a:spLocks noGrp="1"/>
          </p:cNvSpPr>
          <p:nvPr>
            <p:ph type="body" sz="quarter" idx="16" hasCustomPrompt="1"/>
          </p:nvPr>
        </p:nvSpPr>
        <p:spPr>
          <a:xfrm>
            <a:off x="838200" y="1778435"/>
            <a:ext cx="4800600" cy="413103"/>
          </a:xfrm>
        </p:spPr>
        <p:txBody>
          <a:bodyPr anchor="ctr">
            <a:noAutofit/>
          </a:bodyPr>
          <a:lstStyle>
            <a:lvl1pPr marL="0" indent="0">
              <a:buNone/>
              <a:defRPr sz="2000" b="1"/>
            </a:lvl1pPr>
          </a:lstStyle>
          <a:p>
            <a:pPr lvl="0"/>
            <a:r>
              <a:rPr lang="nl-NL" dirty="0"/>
              <a:t>Klik voor </a:t>
            </a:r>
            <a:r>
              <a:rPr lang="nl-NL" dirty="0" err="1"/>
              <a:t>subkop</a:t>
            </a:r>
            <a:endParaRPr lang="en-GB" dirty="0"/>
          </a:p>
        </p:txBody>
      </p:sp>
      <p:sp>
        <p:nvSpPr>
          <p:cNvPr id="8" name="Titel 6">
            <a:extLst>
              <a:ext uri="{FF2B5EF4-FFF2-40B4-BE49-F238E27FC236}">
                <a16:creationId xmlns:a16="http://schemas.microsoft.com/office/drawing/2014/main" id="{AB6897B6-1B30-8840-AEF5-653E3015C372}"/>
              </a:ext>
            </a:extLst>
          </p:cNvPr>
          <p:cNvSpPr>
            <a:spLocks noGrp="1"/>
          </p:cNvSpPr>
          <p:nvPr>
            <p:ph type="title" hasCustomPrompt="1"/>
          </p:nvPr>
        </p:nvSpPr>
        <p:spPr>
          <a:xfrm>
            <a:off x="838200" y="365129"/>
            <a:ext cx="10515600" cy="1325563"/>
          </a:xfrm>
        </p:spPr>
        <p:txBody>
          <a:bodyPr anchor="b">
            <a:normAutofit/>
          </a:bodyPr>
          <a:lstStyle>
            <a:lvl1pPr>
              <a:defRPr sz="3200">
                <a:solidFill>
                  <a:schemeClr val="tx2"/>
                </a:solidFill>
              </a:defRPr>
            </a:lvl1pPr>
          </a:lstStyle>
          <a:p>
            <a:r>
              <a:rPr lang="nl-NL" dirty="0"/>
              <a:t>ONDERWERP / titel</a:t>
            </a:r>
          </a:p>
        </p:txBody>
      </p:sp>
      <p:sp>
        <p:nvSpPr>
          <p:cNvPr id="3" name="Tijdelijke aanduiding voor tekst 2"/>
          <p:cNvSpPr>
            <a:spLocks noGrp="1"/>
          </p:cNvSpPr>
          <p:nvPr>
            <p:ph type="body" sz="quarter" idx="18"/>
          </p:nvPr>
        </p:nvSpPr>
        <p:spPr>
          <a:xfrm>
            <a:off x="838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jdelijke aanduiding voor tekst 4"/>
          <p:cNvSpPr>
            <a:spLocks noGrp="1"/>
          </p:cNvSpPr>
          <p:nvPr>
            <p:ph type="body" sz="quarter" idx="19"/>
          </p:nvPr>
        </p:nvSpPr>
        <p:spPr>
          <a:xfrm>
            <a:off x="6553200" y="2286000"/>
            <a:ext cx="4800600" cy="39052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813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2F35E840-7D0C-489A-B88C-9B5B6A358F43}"/>
              </a:ext>
            </a:extLst>
          </p:cNvPr>
          <p:cNvSpPr/>
          <p:nvPr/>
        </p:nvSpPr>
        <p:spPr>
          <a:xfrm>
            <a:off x="3149600" y="733425"/>
            <a:ext cx="5892800" cy="5391150"/>
          </a:xfrm>
          <a:prstGeom prst="rect">
            <a:avLst/>
          </a:prstGeom>
          <a:solidFill>
            <a:srgbClr val="00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2400"/>
          </a:p>
        </p:txBody>
      </p:sp>
      <p:sp>
        <p:nvSpPr>
          <p:cNvPr id="20" name="Tijdelijke aanduiding voor tekst 19">
            <a:extLst>
              <a:ext uri="{FF2B5EF4-FFF2-40B4-BE49-F238E27FC236}">
                <a16:creationId xmlns:a16="http://schemas.microsoft.com/office/drawing/2014/main" id="{7E150451-5081-475D-A7BF-2CE6F5C377F5}"/>
              </a:ext>
            </a:extLst>
          </p:cNvPr>
          <p:cNvSpPr>
            <a:spLocks noGrp="1"/>
          </p:cNvSpPr>
          <p:nvPr>
            <p:ph type="body" sz="quarter" idx="11" hasCustomPrompt="1"/>
          </p:nvPr>
        </p:nvSpPr>
        <p:spPr>
          <a:xfrm>
            <a:off x="3640216" y="5429602"/>
            <a:ext cx="4910667" cy="493713"/>
          </a:xfrm>
        </p:spPr>
        <p:txBody>
          <a:bodyPr anchor="b"/>
          <a:lstStyle>
            <a:lvl1pPr marL="0" indent="0">
              <a:spcBef>
                <a:spcPts val="0"/>
              </a:spcBef>
              <a:buNone/>
              <a:defRPr sz="1800" cap="all" baseline="0">
                <a:solidFill>
                  <a:schemeClr val="bg1"/>
                </a:solidFill>
              </a:defRPr>
            </a:lvl1pPr>
          </a:lstStyle>
          <a:p>
            <a:pPr lvl="0"/>
            <a:r>
              <a:rPr lang="nl-NL" dirty="0"/>
              <a:t>NAAM</a:t>
            </a:r>
            <a:endParaRPr lang="en-GB" dirty="0"/>
          </a:p>
        </p:txBody>
      </p:sp>
      <p:sp>
        <p:nvSpPr>
          <p:cNvPr id="3" name="Tijdelijke aanduiding voor tekst 2">
            <a:extLst>
              <a:ext uri="{FF2B5EF4-FFF2-40B4-BE49-F238E27FC236}">
                <a16:creationId xmlns:a16="http://schemas.microsoft.com/office/drawing/2014/main" id="{B0DA6865-FA7E-094E-A575-DAADE998A20B}"/>
              </a:ext>
            </a:extLst>
          </p:cNvPr>
          <p:cNvSpPr>
            <a:spLocks noGrp="1"/>
          </p:cNvSpPr>
          <p:nvPr>
            <p:ph type="body" sz="quarter" idx="12" hasCustomPrompt="1"/>
          </p:nvPr>
        </p:nvSpPr>
        <p:spPr>
          <a:xfrm>
            <a:off x="3640216" y="1628775"/>
            <a:ext cx="4910667" cy="3600450"/>
          </a:xfrm>
        </p:spPr>
        <p:txBody>
          <a:bodyPr>
            <a:normAutofit/>
          </a:bodyPr>
          <a:lstStyle>
            <a:lvl1pPr marL="0" indent="0">
              <a:spcBef>
                <a:spcPts val="0"/>
              </a:spcBef>
              <a:buNone/>
              <a:defRPr sz="2800" cap="all" baseline="0">
                <a:solidFill>
                  <a:schemeClr val="bg1"/>
                </a:solidFill>
              </a:defRPr>
            </a:lvl1pPr>
          </a:lstStyle>
          <a:p>
            <a:r>
              <a:rPr lang="nl-NL" dirty="0"/>
              <a:t>‘QUOTE’</a:t>
            </a:r>
          </a:p>
        </p:txBody>
      </p:sp>
      <p:pic>
        <p:nvPicPr>
          <p:cNvPr id="6" name="Afbeelding 2">
            <a:extLst>
              <a:ext uri="{FF2B5EF4-FFF2-40B4-BE49-F238E27FC236}">
                <a16:creationId xmlns:a16="http://schemas.microsoft.com/office/drawing/2014/main" id="{FFDA8079-95BD-45E3-8313-ABF6A59ED207}"/>
              </a:ext>
            </a:extLst>
          </p:cNvPr>
          <p:cNvPicPr>
            <a:picLocks noChangeAspect="1"/>
          </p:cNvPicPr>
          <p:nvPr userDrawn="1"/>
        </p:nvPicPr>
        <p:blipFill>
          <a:blip r:embed="rId2"/>
          <a:stretch>
            <a:fillRect/>
          </a:stretch>
        </p:blipFill>
        <p:spPr>
          <a:xfrm>
            <a:off x="3644574" y="601590"/>
            <a:ext cx="355939" cy="297299"/>
          </a:xfrm>
          <a:prstGeom prst="rect">
            <a:avLst/>
          </a:prstGeom>
        </p:spPr>
      </p:pic>
    </p:spTree>
    <p:extLst>
      <p:ext uri="{BB962C8B-B14F-4D97-AF65-F5344CB8AC3E}">
        <p14:creationId xmlns:p14="http://schemas.microsoft.com/office/powerpoint/2010/main" val="2967552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6486190-F1D1-43BB-B712-AB7BE1C184AD}"/>
              </a:ext>
            </a:extLst>
          </p:cNvPr>
          <p:cNvSpPr>
            <a:spLocks noGrp="1"/>
          </p:cNvSpPr>
          <p:nvPr>
            <p:ph type="title"/>
          </p:nvPr>
        </p:nvSpPr>
        <p:spPr>
          <a:xfrm>
            <a:off x="838200" y="365129"/>
            <a:ext cx="10515600" cy="1325563"/>
          </a:xfrm>
          <a:prstGeom prst="rect">
            <a:avLst/>
          </a:prstGeom>
        </p:spPr>
        <p:txBody>
          <a:bodyPr vert="horz" lIns="91440" tIns="45720" rIns="91440" bIns="45720" rtlCol="0" anchor="b">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6BC46703-C372-4CCF-BBDB-349EF159E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pic>
        <p:nvPicPr>
          <p:cNvPr id="6" name="Afbeelding 5">
            <a:extLst>
              <a:ext uri="{FF2B5EF4-FFF2-40B4-BE49-F238E27FC236}">
                <a16:creationId xmlns:a16="http://schemas.microsoft.com/office/drawing/2014/main" id="{D2936B9B-9586-48DE-B845-C54BC129D8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99687" y="6227764"/>
            <a:ext cx="1359194" cy="588915"/>
          </a:xfrm>
          <a:prstGeom prst="rect">
            <a:avLst/>
          </a:prstGeom>
        </p:spPr>
      </p:pic>
    </p:spTree>
    <p:extLst>
      <p:ext uri="{BB962C8B-B14F-4D97-AF65-F5344CB8AC3E}">
        <p14:creationId xmlns:p14="http://schemas.microsoft.com/office/powerpoint/2010/main" val="149637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514337" rtl="0" eaLnBrk="1" latinLnBrk="0" hangingPunct="1">
        <a:lnSpc>
          <a:spcPct val="90000"/>
        </a:lnSpc>
        <a:spcBef>
          <a:spcPct val="0"/>
        </a:spcBef>
        <a:buNone/>
        <a:defRPr lang="nl-NL" sz="3200" b="1" kern="1200" cap="all" baseline="0" dirty="0">
          <a:solidFill>
            <a:schemeClr val="tx2"/>
          </a:solidFill>
          <a:latin typeface="Avenir Next Condensed Medium" panose="020B0606020202020204" pitchFamily="34" charset="0"/>
          <a:ea typeface="+mj-ea"/>
          <a:cs typeface="Arial" panose="020B0604020202020204" pitchFamily="34" charset="0"/>
          <a:sym typeface="Avenir Next Condensed Demi Bold"/>
        </a:defRPr>
      </a:lvl1pPr>
    </p:titleStyle>
    <p:body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hirleyclarke-education.org/video/art-self-portrai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normAutofit/>
          </a:bodyPr>
          <a:lstStyle/>
          <a:p>
            <a:r>
              <a:rPr lang="nl-NL" dirty="0"/>
              <a:t>2 juni 2023</a:t>
            </a:r>
          </a:p>
          <a:p>
            <a:r>
              <a:rPr lang="nl-NL" dirty="0"/>
              <a:t>Juliëtte Dinghs</a:t>
            </a:r>
          </a:p>
        </p:txBody>
      </p:sp>
      <p:sp>
        <p:nvSpPr>
          <p:cNvPr id="6" name="Tijdelijke aanduiding voor tekst 5"/>
          <p:cNvSpPr>
            <a:spLocks noGrp="1"/>
          </p:cNvSpPr>
          <p:nvPr>
            <p:ph type="body" sz="quarter" idx="12"/>
          </p:nvPr>
        </p:nvSpPr>
        <p:spPr/>
        <p:txBody>
          <a:bodyPr/>
          <a:lstStyle/>
          <a:p>
            <a:r>
              <a:rPr lang="nl-NL" dirty="0"/>
              <a:t>NIBI CONFERENTIE</a:t>
            </a:r>
          </a:p>
        </p:txBody>
      </p:sp>
      <p:sp>
        <p:nvSpPr>
          <p:cNvPr id="7" name="Tijdelijke aanduiding voor tekst 6"/>
          <p:cNvSpPr>
            <a:spLocks noGrp="1"/>
          </p:cNvSpPr>
          <p:nvPr>
            <p:ph type="body" sz="quarter" idx="13"/>
          </p:nvPr>
        </p:nvSpPr>
        <p:spPr/>
        <p:txBody>
          <a:bodyPr/>
          <a:lstStyle/>
          <a:p>
            <a:endParaRPr lang="nl-NL" sz="3600" dirty="0"/>
          </a:p>
          <a:p>
            <a:r>
              <a:rPr lang="nl-NL" sz="3600" dirty="0"/>
              <a:t>Ontwikkelingsgericht onderwijs in de praktijk</a:t>
            </a:r>
          </a:p>
        </p:txBody>
      </p:sp>
    </p:spTree>
    <p:extLst>
      <p:ext uri="{BB962C8B-B14F-4D97-AF65-F5344CB8AC3E}">
        <p14:creationId xmlns:p14="http://schemas.microsoft.com/office/powerpoint/2010/main" val="307329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92337-783D-39B6-53AB-72E8BEB36BA8}"/>
              </a:ext>
            </a:extLst>
          </p:cNvPr>
          <p:cNvSpPr>
            <a:spLocks noGrp="1"/>
          </p:cNvSpPr>
          <p:nvPr>
            <p:ph type="title"/>
          </p:nvPr>
        </p:nvSpPr>
        <p:spPr/>
        <p:txBody>
          <a:bodyPr/>
          <a:lstStyle/>
          <a:p>
            <a:r>
              <a:rPr lang="nl-NL" dirty="0"/>
              <a:t>43 manieren</a:t>
            </a:r>
            <a:endParaRPr lang="en-US" dirty="0"/>
          </a:p>
        </p:txBody>
      </p:sp>
      <p:pic>
        <p:nvPicPr>
          <p:cNvPr id="5" name="Afbeelding 4">
            <a:extLst>
              <a:ext uri="{FF2B5EF4-FFF2-40B4-BE49-F238E27FC236}">
                <a16:creationId xmlns:a16="http://schemas.microsoft.com/office/drawing/2014/main" id="{C1A20BBC-BF0B-35CB-9001-3F44EEB0FFBE}"/>
              </a:ext>
            </a:extLst>
          </p:cNvPr>
          <p:cNvPicPr>
            <a:picLocks noChangeAspect="1"/>
          </p:cNvPicPr>
          <p:nvPr/>
        </p:nvPicPr>
        <p:blipFill>
          <a:blip r:embed="rId2"/>
          <a:stretch>
            <a:fillRect/>
          </a:stretch>
        </p:blipFill>
        <p:spPr>
          <a:xfrm>
            <a:off x="3352801" y="223072"/>
            <a:ext cx="8164286" cy="5796727"/>
          </a:xfrm>
          <a:prstGeom prst="rect">
            <a:avLst/>
          </a:prstGeom>
        </p:spPr>
      </p:pic>
    </p:spTree>
    <p:extLst>
      <p:ext uri="{BB962C8B-B14F-4D97-AF65-F5344CB8AC3E}">
        <p14:creationId xmlns:p14="http://schemas.microsoft.com/office/powerpoint/2010/main" val="3250660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0B02D-0840-75E2-3271-88BB26233627}"/>
              </a:ext>
            </a:extLst>
          </p:cNvPr>
          <p:cNvSpPr>
            <a:spLocks noGrp="1"/>
          </p:cNvSpPr>
          <p:nvPr>
            <p:ph type="title"/>
          </p:nvPr>
        </p:nvSpPr>
        <p:spPr/>
        <p:txBody>
          <a:bodyPr/>
          <a:lstStyle/>
          <a:p>
            <a:r>
              <a:rPr lang="nl-NL" dirty="0"/>
              <a:t>Toetsing als brug tussen didactiek en leren </a:t>
            </a:r>
            <a:endParaRPr lang="en-US" dirty="0"/>
          </a:p>
        </p:txBody>
      </p:sp>
      <p:pic>
        <p:nvPicPr>
          <p:cNvPr id="4" name="Google Shape;261;p46">
            <a:extLst>
              <a:ext uri="{FF2B5EF4-FFF2-40B4-BE49-F238E27FC236}">
                <a16:creationId xmlns:a16="http://schemas.microsoft.com/office/drawing/2014/main" id="{CA3F0121-B883-1A05-E874-81A599960B8C}"/>
              </a:ext>
            </a:extLst>
          </p:cNvPr>
          <p:cNvPicPr preferRelativeResize="0"/>
          <p:nvPr/>
        </p:nvPicPr>
        <p:blipFill>
          <a:blip r:embed="rId2">
            <a:alphaModFix/>
          </a:blip>
          <a:stretch>
            <a:fillRect/>
          </a:stretch>
        </p:blipFill>
        <p:spPr>
          <a:xfrm>
            <a:off x="3125038" y="1892688"/>
            <a:ext cx="4573700" cy="4417677"/>
          </a:xfrm>
          <a:prstGeom prst="rect">
            <a:avLst/>
          </a:prstGeom>
          <a:noFill/>
          <a:ln>
            <a:noFill/>
          </a:ln>
        </p:spPr>
      </p:pic>
    </p:spTree>
    <p:extLst>
      <p:ext uri="{BB962C8B-B14F-4D97-AF65-F5344CB8AC3E}">
        <p14:creationId xmlns:p14="http://schemas.microsoft.com/office/powerpoint/2010/main" val="36557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28F0F-A85D-8EB7-2586-F622CF440365}"/>
              </a:ext>
            </a:extLst>
          </p:cNvPr>
          <p:cNvSpPr>
            <a:spLocks noGrp="1"/>
          </p:cNvSpPr>
          <p:nvPr>
            <p:ph type="title"/>
          </p:nvPr>
        </p:nvSpPr>
        <p:spPr/>
        <p:txBody>
          <a:bodyPr/>
          <a:lstStyle/>
          <a:p>
            <a:r>
              <a:rPr lang="nl-NL" dirty="0"/>
              <a:t>Van formatief naar </a:t>
            </a:r>
            <a:r>
              <a:rPr lang="nl-NL" dirty="0" err="1"/>
              <a:t>summatief</a:t>
            </a:r>
            <a:endParaRPr lang="en-US" dirty="0"/>
          </a:p>
        </p:txBody>
      </p:sp>
      <p:pic>
        <p:nvPicPr>
          <p:cNvPr id="4" name="Google Shape;272;p48">
            <a:extLst>
              <a:ext uri="{FF2B5EF4-FFF2-40B4-BE49-F238E27FC236}">
                <a16:creationId xmlns:a16="http://schemas.microsoft.com/office/drawing/2014/main" id="{24E8396F-10F6-2A9E-3220-692307D6829C}"/>
              </a:ext>
            </a:extLst>
          </p:cNvPr>
          <p:cNvPicPr preferRelativeResize="0"/>
          <p:nvPr/>
        </p:nvPicPr>
        <p:blipFill>
          <a:blip r:embed="rId3">
            <a:alphaModFix/>
          </a:blip>
          <a:stretch>
            <a:fillRect/>
          </a:stretch>
        </p:blipFill>
        <p:spPr>
          <a:xfrm>
            <a:off x="713433" y="2063012"/>
            <a:ext cx="5853493" cy="3664548"/>
          </a:xfrm>
          <a:prstGeom prst="rect">
            <a:avLst/>
          </a:prstGeom>
          <a:noFill/>
          <a:ln>
            <a:noFill/>
          </a:ln>
        </p:spPr>
      </p:pic>
      <p:pic>
        <p:nvPicPr>
          <p:cNvPr id="5" name="Google Shape;273;p48">
            <a:extLst>
              <a:ext uri="{FF2B5EF4-FFF2-40B4-BE49-F238E27FC236}">
                <a16:creationId xmlns:a16="http://schemas.microsoft.com/office/drawing/2014/main" id="{FA7E72DF-1C18-9455-95C9-0BE57805C299}"/>
              </a:ext>
            </a:extLst>
          </p:cNvPr>
          <p:cNvPicPr preferRelativeResize="0"/>
          <p:nvPr/>
        </p:nvPicPr>
        <p:blipFill>
          <a:blip r:embed="rId4">
            <a:alphaModFix/>
          </a:blip>
          <a:stretch>
            <a:fillRect/>
          </a:stretch>
        </p:blipFill>
        <p:spPr>
          <a:xfrm>
            <a:off x="6739701" y="2209149"/>
            <a:ext cx="5117354" cy="3664548"/>
          </a:xfrm>
          <a:prstGeom prst="rect">
            <a:avLst/>
          </a:prstGeom>
          <a:noFill/>
          <a:ln>
            <a:noFill/>
          </a:ln>
        </p:spPr>
      </p:pic>
    </p:spTree>
    <p:extLst>
      <p:ext uri="{BB962C8B-B14F-4D97-AF65-F5344CB8AC3E}">
        <p14:creationId xmlns:p14="http://schemas.microsoft.com/office/powerpoint/2010/main" val="27448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DBC4EB-F0DD-7B83-E32A-E3D4CE6C2A85}"/>
              </a:ext>
            </a:extLst>
          </p:cNvPr>
          <p:cNvSpPr>
            <a:spLocks noGrp="1"/>
          </p:cNvSpPr>
          <p:nvPr>
            <p:ph type="title"/>
          </p:nvPr>
        </p:nvSpPr>
        <p:spPr/>
        <p:txBody>
          <a:bodyPr/>
          <a:lstStyle/>
          <a:p>
            <a:r>
              <a:rPr lang="nl-NL" dirty="0"/>
              <a:t>Toetsen integreren in het leren </a:t>
            </a:r>
            <a:endParaRPr lang="en-US" dirty="0"/>
          </a:p>
        </p:txBody>
      </p:sp>
      <p:sp>
        <p:nvSpPr>
          <p:cNvPr id="3" name="Tijdelijke aanduiding voor tekst 2">
            <a:extLst>
              <a:ext uri="{FF2B5EF4-FFF2-40B4-BE49-F238E27FC236}">
                <a16:creationId xmlns:a16="http://schemas.microsoft.com/office/drawing/2014/main" id="{7136DA6E-5FB6-C779-83D2-1C528673668E}"/>
              </a:ext>
            </a:extLst>
          </p:cNvPr>
          <p:cNvSpPr>
            <a:spLocks noGrp="1"/>
          </p:cNvSpPr>
          <p:nvPr>
            <p:ph type="body" sz="quarter" idx="11"/>
          </p:nvPr>
        </p:nvSpPr>
        <p:spPr/>
        <p:txBody>
          <a:bodyPr/>
          <a:lstStyle/>
          <a:p>
            <a:endParaRPr lang="en-US"/>
          </a:p>
        </p:txBody>
      </p:sp>
      <p:pic>
        <p:nvPicPr>
          <p:cNvPr id="4" name="Google Shape;282;p49">
            <a:extLst>
              <a:ext uri="{FF2B5EF4-FFF2-40B4-BE49-F238E27FC236}">
                <a16:creationId xmlns:a16="http://schemas.microsoft.com/office/drawing/2014/main" id="{81726F93-2264-7BB9-13D7-24AF01FF7ACC}"/>
              </a:ext>
            </a:extLst>
          </p:cNvPr>
          <p:cNvPicPr preferRelativeResize="0"/>
          <p:nvPr/>
        </p:nvPicPr>
        <p:blipFill>
          <a:blip r:embed="rId3">
            <a:alphaModFix/>
          </a:blip>
          <a:stretch>
            <a:fillRect/>
          </a:stretch>
        </p:blipFill>
        <p:spPr>
          <a:xfrm>
            <a:off x="1678075" y="1574537"/>
            <a:ext cx="7228349" cy="4725779"/>
          </a:xfrm>
          <a:prstGeom prst="rect">
            <a:avLst/>
          </a:prstGeom>
          <a:noFill/>
          <a:ln>
            <a:noFill/>
          </a:ln>
        </p:spPr>
      </p:pic>
    </p:spTree>
    <p:extLst>
      <p:ext uri="{BB962C8B-B14F-4D97-AF65-F5344CB8AC3E}">
        <p14:creationId xmlns:p14="http://schemas.microsoft.com/office/powerpoint/2010/main" val="266308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EF704-1910-8142-2F17-0E81C6A5BE6E}"/>
              </a:ext>
            </a:extLst>
          </p:cNvPr>
          <p:cNvSpPr>
            <a:spLocks noGrp="1"/>
          </p:cNvSpPr>
          <p:nvPr>
            <p:ph type="title"/>
          </p:nvPr>
        </p:nvSpPr>
        <p:spPr/>
        <p:txBody>
          <a:bodyPr/>
          <a:lstStyle/>
          <a:p>
            <a:r>
              <a:rPr lang="nl-NL" dirty="0"/>
              <a:t>Formatief handelen </a:t>
            </a:r>
            <a:endParaRPr lang="en-US" dirty="0"/>
          </a:p>
        </p:txBody>
      </p:sp>
      <p:pic>
        <p:nvPicPr>
          <p:cNvPr id="4" name="Google Shape;476;p64">
            <a:extLst>
              <a:ext uri="{FF2B5EF4-FFF2-40B4-BE49-F238E27FC236}">
                <a16:creationId xmlns:a16="http://schemas.microsoft.com/office/drawing/2014/main" id="{B1253624-51C4-F797-4BF8-8455AC5B1120}"/>
              </a:ext>
            </a:extLst>
          </p:cNvPr>
          <p:cNvPicPr preferRelativeResize="0"/>
          <p:nvPr/>
        </p:nvPicPr>
        <p:blipFill>
          <a:blip r:embed="rId2">
            <a:alphaModFix/>
          </a:blip>
          <a:stretch>
            <a:fillRect/>
          </a:stretch>
        </p:blipFill>
        <p:spPr>
          <a:xfrm>
            <a:off x="5499245" y="776292"/>
            <a:ext cx="6397166" cy="4802179"/>
          </a:xfrm>
          <a:prstGeom prst="rect">
            <a:avLst/>
          </a:prstGeom>
          <a:noFill/>
          <a:ln>
            <a:noFill/>
          </a:ln>
        </p:spPr>
      </p:pic>
      <p:sp>
        <p:nvSpPr>
          <p:cNvPr id="3" name="Tekstvak 2">
            <a:extLst>
              <a:ext uri="{FF2B5EF4-FFF2-40B4-BE49-F238E27FC236}">
                <a16:creationId xmlns:a16="http://schemas.microsoft.com/office/drawing/2014/main" id="{4090F7ED-C1A8-38DC-7895-422762D256FE}"/>
              </a:ext>
            </a:extLst>
          </p:cNvPr>
          <p:cNvSpPr txBox="1"/>
          <p:nvPr/>
        </p:nvSpPr>
        <p:spPr>
          <a:xfrm>
            <a:off x="838200" y="1957270"/>
            <a:ext cx="4661045" cy="4535601"/>
          </a:xfrm>
          <a:prstGeom prst="rect">
            <a:avLst/>
          </a:prstGeom>
          <a:noFill/>
        </p:spPr>
        <p:txBody>
          <a:bodyPr wrap="square" rtlCol="0">
            <a:spAutoFit/>
          </a:bodyPr>
          <a:lstStyle/>
          <a:p>
            <a:r>
              <a:rPr lang="nl-NL" dirty="0"/>
              <a:t>Wat is het niet?</a:t>
            </a:r>
          </a:p>
          <a:p>
            <a:endParaRPr lang="nl-NL" dirty="0"/>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‘Verplichte formatieve handelingen’</a:t>
            </a:r>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‘Formatief PTA’ - hoe meer je vastlegt..</a:t>
            </a:r>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‘Geen cijfer maar O/V/G’</a:t>
            </a:r>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‘Gemiddelde van 3 formatieve toetsen’</a:t>
            </a:r>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‘Zonder cijfer werken mijn leerlingen niet’</a:t>
            </a:r>
          </a:p>
          <a:p>
            <a:pPr marL="457200" lvl="0" indent="-304800" algn="l" rtl="0">
              <a:lnSpc>
                <a:spcPct val="162500"/>
              </a:lnSpc>
              <a:spcBef>
                <a:spcPts val="0"/>
              </a:spcBef>
              <a:spcAft>
                <a:spcPts val="0"/>
              </a:spcAft>
              <a:buClr>
                <a:schemeClr val="dk2"/>
              </a:buClr>
              <a:buSzPts val="1200"/>
              <a:buFont typeface="Open Sans"/>
              <a:buChar char="●"/>
            </a:pPr>
            <a:r>
              <a:rPr lang="nl-NL" sz="1800" dirty="0">
                <a:latin typeface="Open Sans"/>
                <a:ea typeface="Open Sans"/>
                <a:cs typeface="Open Sans"/>
                <a:sym typeface="Open Sans"/>
              </a:rPr>
              <a:t>‘Meer werk’</a:t>
            </a:r>
          </a:p>
          <a:p>
            <a:endParaRPr lang="en-US" dirty="0"/>
          </a:p>
        </p:txBody>
      </p:sp>
    </p:spTree>
    <p:extLst>
      <p:ext uri="{BB962C8B-B14F-4D97-AF65-F5344CB8AC3E}">
        <p14:creationId xmlns:p14="http://schemas.microsoft.com/office/powerpoint/2010/main" val="342949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EA23D-600C-6873-3AEE-8A494D0C4E10}"/>
              </a:ext>
            </a:extLst>
          </p:cNvPr>
          <p:cNvSpPr>
            <a:spLocks noGrp="1"/>
          </p:cNvSpPr>
          <p:nvPr>
            <p:ph type="title"/>
          </p:nvPr>
        </p:nvSpPr>
        <p:spPr>
          <a:xfrm>
            <a:off x="1159747" y="2103437"/>
            <a:ext cx="10515600" cy="1325563"/>
          </a:xfrm>
        </p:spPr>
        <p:txBody>
          <a:bodyPr/>
          <a:lstStyle/>
          <a:p>
            <a:pPr algn="ctr"/>
            <a:r>
              <a:rPr lang="nl-NL" dirty="0"/>
              <a:t>Wat is de plek en functie van toetsing in je curriculum?</a:t>
            </a:r>
            <a:endParaRPr lang="en-US" dirty="0"/>
          </a:p>
        </p:txBody>
      </p:sp>
    </p:spTree>
    <p:extLst>
      <p:ext uri="{BB962C8B-B14F-4D97-AF65-F5344CB8AC3E}">
        <p14:creationId xmlns:p14="http://schemas.microsoft.com/office/powerpoint/2010/main" val="265057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CCBF7-FCE8-B2A1-1666-30A67CE1B0DA}"/>
              </a:ext>
            </a:extLst>
          </p:cNvPr>
          <p:cNvSpPr>
            <a:spLocks noGrp="1"/>
          </p:cNvSpPr>
          <p:nvPr>
            <p:ph type="title"/>
          </p:nvPr>
        </p:nvSpPr>
        <p:spPr/>
        <p:txBody>
          <a:bodyPr/>
          <a:lstStyle/>
          <a:p>
            <a:r>
              <a:rPr lang="nl-NL" dirty="0"/>
              <a:t>Didactiek: Verwachtingen verhelderen </a:t>
            </a:r>
            <a:endParaRPr lang="en-US" dirty="0"/>
          </a:p>
        </p:txBody>
      </p:sp>
      <p:pic>
        <p:nvPicPr>
          <p:cNvPr id="3074" name="Picture 2" descr="Confused Student Images - Free Download on Freepik">
            <a:extLst>
              <a:ext uri="{FF2B5EF4-FFF2-40B4-BE49-F238E27FC236}">
                <a16:creationId xmlns:a16="http://schemas.microsoft.com/office/drawing/2014/main" id="{EF1EC770-2BEB-22A9-8BB9-578FAFD68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925638"/>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84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E5BBC9-4E86-8AAE-74C8-DD8762584FA7}"/>
              </a:ext>
            </a:extLst>
          </p:cNvPr>
          <p:cNvSpPr>
            <a:spLocks noGrp="1"/>
          </p:cNvSpPr>
          <p:nvPr>
            <p:ph type="title"/>
          </p:nvPr>
        </p:nvSpPr>
        <p:spPr/>
        <p:txBody>
          <a:bodyPr/>
          <a:lstStyle/>
          <a:p>
            <a:r>
              <a:rPr lang="nl-NL" dirty="0"/>
              <a:t>Didactiek: Verwachtingen verhelderen </a:t>
            </a:r>
            <a:endParaRPr lang="en-US" dirty="0"/>
          </a:p>
        </p:txBody>
      </p:sp>
      <p:sp>
        <p:nvSpPr>
          <p:cNvPr id="3" name="Tijdelijke aanduiding voor tekst 2">
            <a:extLst>
              <a:ext uri="{FF2B5EF4-FFF2-40B4-BE49-F238E27FC236}">
                <a16:creationId xmlns:a16="http://schemas.microsoft.com/office/drawing/2014/main" id="{A26A0C3D-534E-F85F-407E-F2B0AB980B3B}"/>
              </a:ext>
            </a:extLst>
          </p:cNvPr>
          <p:cNvSpPr>
            <a:spLocks noGrp="1"/>
          </p:cNvSpPr>
          <p:nvPr>
            <p:ph type="body" sz="quarter" idx="11"/>
          </p:nvPr>
        </p:nvSpPr>
        <p:spPr/>
        <p:txBody>
          <a:bodyPr/>
          <a:lstStyle/>
          <a:p>
            <a:r>
              <a:rPr lang="nl-NL" sz="2000" dirty="0">
                <a:cs typeface="Arial" panose="020B0604020202020204" pitchFamily="34" charset="0"/>
              </a:rPr>
              <a:t>Het verhelderen van verwachtingen maakt dat leerlingen beter inzicht hebben in wat kwaliteit is. </a:t>
            </a:r>
          </a:p>
          <a:p>
            <a:r>
              <a:rPr lang="nl-NL" sz="2000" dirty="0">
                <a:cs typeface="Arial" panose="020B0604020202020204" pitchFamily="34" charset="0"/>
              </a:rPr>
              <a:t>Het verhelderen van verwachtingen bevordert zelfregulatie. </a:t>
            </a:r>
          </a:p>
          <a:p>
            <a:r>
              <a:rPr lang="nl-NL" sz="2000" dirty="0">
                <a:cs typeface="Arial" panose="020B0604020202020204" pitchFamily="34" charset="0"/>
              </a:rPr>
              <a:t>Het verhelderen van verwachtingen maakt het geven van feedback effectiever.  (</a:t>
            </a:r>
            <a:r>
              <a:rPr lang="nl-NL" sz="2000" dirty="0">
                <a:cs typeface="Arial" panose="020B0604020202020204" pitchFamily="34" charset="0"/>
                <a:hlinkClick r:id="rId3"/>
              </a:rPr>
              <a:t>filmpje</a:t>
            </a:r>
            <a:r>
              <a:rPr lang="nl-NL" sz="2000" dirty="0">
                <a:cs typeface="Arial" panose="020B0604020202020204" pitchFamily="34" charset="0"/>
              </a:rPr>
              <a:t>) </a:t>
            </a:r>
          </a:p>
          <a:p>
            <a:endParaRPr lang="en-US" dirty="0"/>
          </a:p>
        </p:txBody>
      </p:sp>
      <p:sp>
        <p:nvSpPr>
          <p:cNvPr id="4" name="Google Shape;288;p42">
            <a:extLst>
              <a:ext uri="{FF2B5EF4-FFF2-40B4-BE49-F238E27FC236}">
                <a16:creationId xmlns:a16="http://schemas.microsoft.com/office/drawing/2014/main" id="{4E5A5C5E-B724-9B24-3658-0F9EA1AB5CD0}"/>
              </a:ext>
            </a:extLst>
          </p:cNvPr>
          <p:cNvSpPr txBox="1"/>
          <p:nvPr/>
        </p:nvSpPr>
        <p:spPr>
          <a:xfrm>
            <a:off x="151198" y="6453305"/>
            <a:ext cx="5811600" cy="3078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800" i="1" dirty="0">
                <a:solidFill>
                  <a:srgbClr val="444444"/>
                </a:solidFill>
                <a:latin typeface="Open Sans"/>
                <a:ea typeface="Open Sans"/>
                <a:cs typeface="Open Sans"/>
                <a:sym typeface="Open Sans"/>
              </a:rPr>
              <a:t>Tell, </a:t>
            </a:r>
            <a:r>
              <a:rPr lang="en-GB" sz="800" i="1" dirty="0" err="1">
                <a:solidFill>
                  <a:srgbClr val="444444"/>
                </a:solidFill>
                <a:latin typeface="Open Sans"/>
                <a:ea typeface="Open Sans"/>
                <a:cs typeface="Open Sans"/>
                <a:sym typeface="Open Sans"/>
              </a:rPr>
              <a:t>Bodone</a:t>
            </a:r>
            <a:r>
              <a:rPr lang="en-GB" sz="800" i="1" dirty="0">
                <a:solidFill>
                  <a:srgbClr val="444444"/>
                </a:solidFill>
                <a:latin typeface="Open Sans"/>
                <a:ea typeface="Open Sans"/>
                <a:cs typeface="Open Sans"/>
                <a:sym typeface="Open Sans"/>
              </a:rPr>
              <a:t> &amp; Addie 2000, Cohen, </a:t>
            </a:r>
            <a:r>
              <a:rPr lang="en-GB" sz="800" i="1" dirty="0" err="1">
                <a:solidFill>
                  <a:srgbClr val="444444"/>
                </a:solidFill>
                <a:latin typeface="Open Sans"/>
                <a:ea typeface="Open Sans"/>
                <a:cs typeface="Open Sans"/>
                <a:sym typeface="Open Sans"/>
              </a:rPr>
              <a:t>Raudenbush</a:t>
            </a:r>
            <a:r>
              <a:rPr lang="en-GB" sz="800" i="1" dirty="0">
                <a:solidFill>
                  <a:srgbClr val="444444"/>
                </a:solidFill>
                <a:latin typeface="Open Sans"/>
                <a:ea typeface="Open Sans"/>
                <a:cs typeface="Open Sans"/>
                <a:sym typeface="Open Sans"/>
              </a:rPr>
              <a:t>, Ball, 2003</a:t>
            </a:r>
            <a:endParaRPr sz="600" dirty="0"/>
          </a:p>
        </p:txBody>
      </p:sp>
      <p:sp>
        <p:nvSpPr>
          <p:cNvPr id="5" name="Google Shape;300;p43">
            <a:extLst>
              <a:ext uri="{FF2B5EF4-FFF2-40B4-BE49-F238E27FC236}">
                <a16:creationId xmlns:a16="http://schemas.microsoft.com/office/drawing/2014/main" id="{C2786CF5-1F0A-959D-BF68-186E95C9BE32}"/>
              </a:ext>
            </a:extLst>
          </p:cNvPr>
          <p:cNvSpPr txBox="1"/>
          <p:nvPr/>
        </p:nvSpPr>
        <p:spPr>
          <a:xfrm>
            <a:off x="4045599" y="6453305"/>
            <a:ext cx="5811600" cy="3078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800" i="1" dirty="0">
                <a:solidFill>
                  <a:srgbClr val="444444"/>
                </a:solidFill>
                <a:latin typeface="Open Sans"/>
                <a:ea typeface="Open Sans"/>
                <a:cs typeface="Open Sans"/>
                <a:sym typeface="Open Sans"/>
              </a:rPr>
              <a:t>Nicol &amp; MacFarlane-Dick 2006,     </a:t>
            </a:r>
            <a:r>
              <a:rPr lang="en-GB" sz="800" i="1" dirty="0" err="1">
                <a:solidFill>
                  <a:srgbClr val="444444"/>
                </a:solidFill>
                <a:latin typeface="Open Sans"/>
                <a:ea typeface="Open Sans"/>
                <a:cs typeface="Open Sans"/>
                <a:sym typeface="Open Sans"/>
              </a:rPr>
              <a:t>Marzano,Pickering</a:t>
            </a:r>
            <a:r>
              <a:rPr lang="en-GB" sz="800" i="1" dirty="0">
                <a:solidFill>
                  <a:srgbClr val="444444"/>
                </a:solidFill>
                <a:latin typeface="Open Sans"/>
                <a:ea typeface="Open Sans"/>
                <a:cs typeface="Open Sans"/>
                <a:sym typeface="Open Sans"/>
              </a:rPr>
              <a:t>  &amp; Pollock, 2008</a:t>
            </a:r>
            <a:endParaRPr sz="200" b="1" dirty="0"/>
          </a:p>
        </p:txBody>
      </p:sp>
      <p:pic>
        <p:nvPicPr>
          <p:cNvPr id="6" name="Picture 4" descr="Top 3 beste neus - Welk dier heeft de beste neus ...">
            <a:extLst>
              <a:ext uri="{FF2B5EF4-FFF2-40B4-BE49-F238E27FC236}">
                <a16:creationId xmlns:a16="http://schemas.microsoft.com/office/drawing/2014/main" id="{DF0C892E-0112-BD08-43F4-CBE883A6A2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329" y="3687953"/>
            <a:ext cx="3317133" cy="223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42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936C5-62A2-606E-E3A3-4D954A6D6BEC}"/>
              </a:ext>
            </a:extLst>
          </p:cNvPr>
          <p:cNvSpPr>
            <a:spLocks noGrp="1"/>
          </p:cNvSpPr>
          <p:nvPr>
            <p:ph type="title"/>
          </p:nvPr>
        </p:nvSpPr>
        <p:spPr/>
        <p:txBody>
          <a:bodyPr/>
          <a:lstStyle/>
          <a:p>
            <a:r>
              <a:rPr lang="nl-NL" dirty="0"/>
              <a:t>Praktijkvoorbeeld 1a</a:t>
            </a:r>
            <a:endParaRPr lang="en-US" dirty="0"/>
          </a:p>
        </p:txBody>
      </p:sp>
      <p:sp>
        <p:nvSpPr>
          <p:cNvPr id="3" name="Tijdelijke aanduiding voor tekst 2">
            <a:extLst>
              <a:ext uri="{FF2B5EF4-FFF2-40B4-BE49-F238E27FC236}">
                <a16:creationId xmlns:a16="http://schemas.microsoft.com/office/drawing/2014/main" id="{CFD057C3-995D-9197-84D6-2CC04B8FD888}"/>
              </a:ext>
            </a:extLst>
          </p:cNvPr>
          <p:cNvSpPr>
            <a:spLocks noGrp="1"/>
          </p:cNvSpPr>
          <p:nvPr>
            <p:ph type="body" sz="quarter" idx="11"/>
          </p:nvPr>
        </p:nvSpPr>
        <p:spPr/>
        <p:txBody>
          <a:bodyPr/>
          <a:lstStyle/>
          <a:p>
            <a:r>
              <a:rPr lang="nl-NL" dirty="0"/>
              <a:t>Voorbeelden vergelijken</a:t>
            </a:r>
            <a:endParaRPr lang="en-US" dirty="0"/>
          </a:p>
        </p:txBody>
      </p:sp>
      <p:pic>
        <p:nvPicPr>
          <p:cNvPr id="4" name="Google Shape;588;p76">
            <a:extLst>
              <a:ext uri="{FF2B5EF4-FFF2-40B4-BE49-F238E27FC236}">
                <a16:creationId xmlns:a16="http://schemas.microsoft.com/office/drawing/2014/main" id="{2C1F93FD-9A0D-DAA4-B196-26868CA66435}"/>
              </a:ext>
            </a:extLst>
          </p:cNvPr>
          <p:cNvPicPr preferRelativeResize="0"/>
          <p:nvPr/>
        </p:nvPicPr>
        <p:blipFill rotWithShape="1">
          <a:blip r:embed="rId2">
            <a:alphaModFix/>
          </a:blip>
          <a:srcRect l="-8401" b="-8401"/>
          <a:stretch/>
        </p:blipFill>
        <p:spPr>
          <a:xfrm>
            <a:off x="2498387" y="2336057"/>
            <a:ext cx="8114490" cy="3562958"/>
          </a:xfrm>
          <a:prstGeom prst="rect">
            <a:avLst/>
          </a:prstGeom>
          <a:noFill/>
          <a:ln>
            <a:noFill/>
          </a:ln>
        </p:spPr>
      </p:pic>
    </p:spTree>
    <p:extLst>
      <p:ext uri="{BB962C8B-B14F-4D97-AF65-F5344CB8AC3E}">
        <p14:creationId xmlns:p14="http://schemas.microsoft.com/office/powerpoint/2010/main" val="64414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3AF18C-D4B9-FBDA-03A4-6A7F8E5F4E1D}"/>
              </a:ext>
            </a:extLst>
          </p:cNvPr>
          <p:cNvSpPr>
            <a:spLocks noGrp="1"/>
          </p:cNvSpPr>
          <p:nvPr>
            <p:ph type="title"/>
          </p:nvPr>
        </p:nvSpPr>
        <p:spPr/>
        <p:txBody>
          <a:bodyPr/>
          <a:lstStyle/>
          <a:p>
            <a:r>
              <a:rPr lang="nl-NL" dirty="0"/>
              <a:t>Praktijkvoorbeeld 1B</a:t>
            </a:r>
            <a:endParaRPr lang="en-US" dirty="0"/>
          </a:p>
        </p:txBody>
      </p:sp>
      <p:sp>
        <p:nvSpPr>
          <p:cNvPr id="3" name="Tijdelijke aanduiding voor tekst 2">
            <a:extLst>
              <a:ext uri="{FF2B5EF4-FFF2-40B4-BE49-F238E27FC236}">
                <a16:creationId xmlns:a16="http://schemas.microsoft.com/office/drawing/2014/main" id="{7754FB67-0920-8799-9A2B-989D0A1967A9}"/>
              </a:ext>
            </a:extLst>
          </p:cNvPr>
          <p:cNvSpPr>
            <a:spLocks noGrp="1"/>
          </p:cNvSpPr>
          <p:nvPr>
            <p:ph type="body" sz="quarter" idx="11"/>
          </p:nvPr>
        </p:nvSpPr>
        <p:spPr/>
        <p:txBody>
          <a:bodyPr/>
          <a:lstStyle/>
          <a:p>
            <a:r>
              <a:rPr lang="nl-NL" dirty="0"/>
              <a:t>Voorbeelden vergelijken </a:t>
            </a:r>
            <a:endParaRPr lang="en-US" dirty="0"/>
          </a:p>
        </p:txBody>
      </p:sp>
      <p:pic>
        <p:nvPicPr>
          <p:cNvPr id="4" name="Afbeelding 3">
            <a:extLst>
              <a:ext uri="{FF2B5EF4-FFF2-40B4-BE49-F238E27FC236}">
                <a16:creationId xmlns:a16="http://schemas.microsoft.com/office/drawing/2014/main" id="{DDB9C0AE-5246-8920-5DD8-B3B388F5E588}"/>
              </a:ext>
            </a:extLst>
          </p:cNvPr>
          <p:cNvPicPr>
            <a:picLocks noChangeAspect="1"/>
          </p:cNvPicPr>
          <p:nvPr/>
        </p:nvPicPr>
        <p:blipFill>
          <a:blip r:embed="rId2"/>
          <a:stretch>
            <a:fillRect/>
          </a:stretch>
        </p:blipFill>
        <p:spPr>
          <a:xfrm>
            <a:off x="3053042" y="2248131"/>
            <a:ext cx="8300758" cy="4442365"/>
          </a:xfrm>
          <a:prstGeom prst="rect">
            <a:avLst/>
          </a:prstGeom>
          <a:ln>
            <a:solidFill>
              <a:schemeClr val="tx1"/>
            </a:solidFill>
          </a:ln>
        </p:spPr>
      </p:pic>
    </p:spTree>
    <p:extLst>
      <p:ext uri="{BB962C8B-B14F-4D97-AF65-F5344CB8AC3E}">
        <p14:creationId xmlns:p14="http://schemas.microsoft.com/office/powerpoint/2010/main" val="385948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B25CF-DEA7-3D9A-1231-DA4D7BF85C7C}"/>
              </a:ext>
            </a:extLst>
          </p:cNvPr>
          <p:cNvSpPr>
            <a:spLocks noGrp="1"/>
          </p:cNvSpPr>
          <p:nvPr>
            <p:ph type="title"/>
          </p:nvPr>
        </p:nvSpPr>
        <p:spPr/>
        <p:txBody>
          <a:bodyPr/>
          <a:lstStyle/>
          <a:p>
            <a:r>
              <a:rPr lang="nl-NL" dirty="0"/>
              <a:t>Welkom! Even voorstellen…</a:t>
            </a:r>
            <a:endParaRPr lang="en-US" dirty="0"/>
          </a:p>
        </p:txBody>
      </p:sp>
      <p:sp>
        <p:nvSpPr>
          <p:cNvPr id="3" name="Tijdelijke aanduiding voor tekst 2">
            <a:extLst>
              <a:ext uri="{FF2B5EF4-FFF2-40B4-BE49-F238E27FC236}">
                <a16:creationId xmlns:a16="http://schemas.microsoft.com/office/drawing/2014/main" id="{1DB43895-3B06-1432-3693-BF73879DD872}"/>
              </a:ext>
            </a:extLst>
          </p:cNvPr>
          <p:cNvSpPr>
            <a:spLocks noGrp="1"/>
          </p:cNvSpPr>
          <p:nvPr>
            <p:ph type="body" sz="quarter" idx="11"/>
          </p:nvPr>
        </p:nvSpPr>
        <p:spPr/>
        <p:txBody>
          <a:bodyPr/>
          <a:lstStyle/>
          <a:p>
            <a:pPr marL="0" indent="0">
              <a:buNone/>
            </a:pPr>
            <a:r>
              <a:rPr lang="nl-NL" i="1" dirty="0"/>
              <a:t>Juliëtte Dinghs</a:t>
            </a:r>
          </a:p>
          <a:p>
            <a:pPr marL="0" indent="0">
              <a:buNone/>
            </a:pPr>
            <a:endParaRPr lang="nl-NL" i="1" dirty="0"/>
          </a:p>
          <a:p>
            <a:pPr marL="0" indent="0">
              <a:buNone/>
            </a:pPr>
            <a:r>
              <a:rPr lang="nl-NL" dirty="0"/>
              <a:t>Docent biologie</a:t>
            </a:r>
          </a:p>
          <a:p>
            <a:pPr marL="0" indent="0">
              <a:buNone/>
            </a:pPr>
            <a:r>
              <a:rPr lang="nl-NL" dirty="0"/>
              <a:t>Lerarenopleider (en </a:t>
            </a:r>
            <a:r>
              <a:rPr lang="nl-NL" dirty="0" err="1"/>
              <a:t>toetsexpert</a:t>
            </a:r>
            <a:r>
              <a:rPr lang="nl-NL" dirty="0"/>
              <a:t>)</a:t>
            </a:r>
            <a:endParaRPr lang="en-US" dirty="0"/>
          </a:p>
        </p:txBody>
      </p:sp>
      <p:pic>
        <p:nvPicPr>
          <p:cNvPr id="4" name="Picture 6" descr="Studieverenigingen Hogeschool Utrecht aangesloten bij Privacy Zeker">
            <a:extLst>
              <a:ext uri="{FF2B5EF4-FFF2-40B4-BE49-F238E27FC236}">
                <a16:creationId xmlns:a16="http://schemas.microsoft.com/office/drawing/2014/main" id="{3868869B-C6FB-A0AA-7C3B-91CFD9E9B1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23028" y="2228669"/>
            <a:ext cx="2221053" cy="1295614"/>
          </a:xfrm>
          <a:prstGeom prst="rect">
            <a:avLst/>
          </a:prstGeom>
          <a:solidFill>
            <a:srgbClr val="FFFFFF"/>
          </a:solidFill>
        </p:spPr>
      </p:pic>
      <p:pic>
        <p:nvPicPr>
          <p:cNvPr id="5" name="Picture 4" descr="Valuascollege - Valuascollege">
            <a:extLst>
              <a:ext uri="{FF2B5EF4-FFF2-40B4-BE49-F238E27FC236}">
                <a16:creationId xmlns:a16="http://schemas.microsoft.com/office/drawing/2014/main" id="{D9D1F71D-7C15-9262-08B6-59BE1A672F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30206" y="1150604"/>
            <a:ext cx="4364400" cy="516454"/>
          </a:xfrm>
          <a:prstGeom prst="rect">
            <a:avLst/>
          </a:prstGeom>
          <a:solidFill>
            <a:srgbClr val="FFFFFF"/>
          </a:solidFill>
        </p:spPr>
      </p:pic>
      <p:pic>
        <p:nvPicPr>
          <p:cNvPr id="6" name="Picture 8" descr="HAN University of Applied Sciences - Wikipedia">
            <a:extLst>
              <a:ext uri="{FF2B5EF4-FFF2-40B4-BE49-F238E27FC236}">
                <a16:creationId xmlns:a16="http://schemas.microsoft.com/office/drawing/2014/main" id="{768B9D1C-619C-DCED-BBB1-EE8D3CF9471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86213" y="4316619"/>
            <a:ext cx="2367587" cy="1799367"/>
          </a:xfrm>
          <a:prstGeom prst="rect">
            <a:avLst/>
          </a:prstGeom>
          <a:solidFill>
            <a:srgbClr val="FFFFFF"/>
          </a:solidFill>
        </p:spPr>
      </p:pic>
      <p:pic>
        <p:nvPicPr>
          <p:cNvPr id="7" name="Picture 2" descr="Vernieuwenderwijs - Inspiratie en Innovatie voor het onderwijs">
            <a:extLst>
              <a:ext uri="{FF2B5EF4-FFF2-40B4-BE49-F238E27FC236}">
                <a16:creationId xmlns:a16="http://schemas.microsoft.com/office/drawing/2014/main" id="{2AC8D79E-AEF6-E7A9-C489-133098318E2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25515" y="3856671"/>
            <a:ext cx="2628285" cy="459948"/>
          </a:xfrm>
          <a:prstGeom prst="rect">
            <a:avLst/>
          </a:prstGeom>
          <a:solidFill>
            <a:srgbClr val="FFFFFF"/>
          </a:solidFill>
        </p:spPr>
      </p:pic>
    </p:spTree>
    <p:extLst>
      <p:ext uri="{BB962C8B-B14F-4D97-AF65-F5344CB8AC3E}">
        <p14:creationId xmlns:p14="http://schemas.microsoft.com/office/powerpoint/2010/main" val="886396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F9237-99D4-B790-E8C1-1A57831C09BA}"/>
              </a:ext>
            </a:extLst>
          </p:cNvPr>
          <p:cNvSpPr>
            <a:spLocks noGrp="1"/>
          </p:cNvSpPr>
          <p:nvPr>
            <p:ph type="title"/>
          </p:nvPr>
        </p:nvSpPr>
        <p:spPr/>
        <p:txBody>
          <a:bodyPr/>
          <a:lstStyle/>
          <a:p>
            <a:r>
              <a:rPr lang="nl-NL" dirty="0"/>
              <a:t>Praktijkvoorbeeld 2</a:t>
            </a:r>
            <a:endParaRPr lang="en-US" dirty="0"/>
          </a:p>
        </p:txBody>
      </p:sp>
      <p:sp>
        <p:nvSpPr>
          <p:cNvPr id="3" name="Tijdelijke aanduiding voor tekst 2">
            <a:extLst>
              <a:ext uri="{FF2B5EF4-FFF2-40B4-BE49-F238E27FC236}">
                <a16:creationId xmlns:a16="http://schemas.microsoft.com/office/drawing/2014/main" id="{461A88AF-0A4D-4B71-CAA6-CFAA4539519F}"/>
              </a:ext>
            </a:extLst>
          </p:cNvPr>
          <p:cNvSpPr>
            <a:spLocks noGrp="1"/>
          </p:cNvSpPr>
          <p:nvPr>
            <p:ph type="body" sz="quarter" idx="11"/>
          </p:nvPr>
        </p:nvSpPr>
        <p:spPr/>
        <p:txBody>
          <a:bodyPr/>
          <a:lstStyle/>
          <a:p>
            <a:r>
              <a:rPr lang="nl-NL" dirty="0"/>
              <a:t>Voorbeeld met </a:t>
            </a:r>
            <a:r>
              <a:rPr lang="nl-NL" dirty="0" err="1"/>
              <a:t>rubric</a:t>
            </a:r>
            <a:r>
              <a:rPr lang="nl-NL" dirty="0"/>
              <a:t> vergelijken</a:t>
            </a:r>
            <a:endParaRPr lang="en-US" dirty="0"/>
          </a:p>
        </p:txBody>
      </p:sp>
      <p:pic>
        <p:nvPicPr>
          <p:cNvPr id="4" name="Afbeelding 3">
            <a:extLst>
              <a:ext uri="{FF2B5EF4-FFF2-40B4-BE49-F238E27FC236}">
                <a16:creationId xmlns:a16="http://schemas.microsoft.com/office/drawing/2014/main" id="{20B9092A-648C-4C55-14FA-DD1D824448AA}"/>
              </a:ext>
            </a:extLst>
          </p:cNvPr>
          <p:cNvPicPr>
            <a:picLocks noChangeAspect="1"/>
          </p:cNvPicPr>
          <p:nvPr/>
        </p:nvPicPr>
        <p:blipFill>
          <a:blip r:embed="rId2"/>
          <a:stretch>
            <a:fillRect/>
          </a:stretch>
        </p:blipFill>
        <p:spPr>
          <a:xfrm>
            <a:off x="7358772" y="1296819"/>
            <a:ext cx="4400550" cy="5314950"/>
          </a:xfrm>
          <a:prstGeom prst="rect">
            <a:avLst/>
          </a:prstGeom>
        </p:spPr>
      </p:pic>
      <p:pic>
        <p:nvPicPr>
          <p:cNvPr id="5" name="Afbeelding 4" descr="Afbeelding met kaart&#10;&#10;Automatisch gegenereerde beschrijving">
            <a:extLst>
              <a:ext uri="{FF2B5EF4-FFF2-40B4-BE49-F238E27FC236}">
                <a16:creationId xmlns:a16="http://schemas.microsoft.com/office/drawing/2014/main" id="{43261F17-60F5-3607-CD34-250E15E7F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95909" y="2010543"/>
            <a:ext cx="3943908" cy="5258544"/>
          </a:xfrm>
          <a:prstGeom prst="rect">
            <a:avLst/>
          </a:prstGeom>
        </p:spPr>
      </p:pic>
    </p:spTree>
    <p:extLst>
      <p:ext uri="{BB962C8B-B14F-4D97-AF65-F5344CB8AC3E}">
        <p14:creationId xmlns:p14="http://schemas.microsoft.com/office/powerpoint/2010/main" val="612380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35BCE-460A-200B-6DED-6C621CBCFCA6}"/>
              </a:ext>
            </a:extLst>
          </p:cNvPr>
          <p:cNvSpPr>
            <a:spLocks noGrp="1"/>
          </p:cNvSpPr>
          <p:nvPr>
            <p:ph type="title"/>
          </p:nvPr>
        </p:nvSpPr>
        <p:spPr/>
        <p:txBody>
          <a:bodyPr/>
          <a:lstStyle/>
          <a:p>
            <a:r>
              <a:rPr lang="nl-NL" dirty="0"/>
              <a:t>Praktijkvoorbeeld 3</a:t>
            </a:r>
            <a:endParaRPr lang="en-US" dirty="0"/>
          </a:p>
        </p:txBody>
      </p:sp>
      <p:sp>
        <p:nvSpPr>
          <p:cNvPr id="3" name="Tijdelijke aanduiding voor tekst 2">
            <a:extLst>
              <a:ext uri="{FF2B5EF4-FFF2-40B4-BE49-F238E27FC236}">
                <a16:creationId xmlns:a16="http://schemas.microsoft.com/office/drawing/2014/main" id="{E7C7D59B-A2EA-2F57-F055-19AAAE7B101D}"/>
              </a:ext>
            </a:extLst>
          </p:cNvPr>
          <p:cNvSpPr>
            <a:spLocks noGrp="1"/>
          </p:cNvSpPr>
          <p:nvPr>
            <p:ph type="body" sz="quarter" idx="11"/>
          </p:nvPr>
        </p:nvSpPr>
        <p:spPr/>
        <p:txBody>
          <a:bodyPr/>
          <a:lstStyle/>
          <a:p>
            <a:r>
              <a:rPr lang="nl-NL" dirty="0" err="1"/>
              <a:t>Modeling</a:t>
            </a:r>
            <a:r>
              <a:rPr lang="nl-NL" dirty="0"/>
              <a:t> </a:t>
            </a:r>
            <a:r>
              <a:rPr lang="nl-NL" dirty="0" err="1"/>
              <a:t>examples</a:t>
            </a:r>
            <a:endParaRPr lang="en-US" dirty="0"/>
          </a:p>
        </p:txBody>
      </p:sp>
      <p:pic>
        <p:nvPicPr>
          <p:cNvPr id="4" name="Google Shape;424;p50">
            <a:extLst>
              <a:ext uri="{FF2B5EF4-FFF2-40B4-BE49-F238E27FC236}">
                <a16:creationId xmlns:a16="http://schemas.microsoft.com/office/drawing/2014/main" id="{05817876-6FB5-2B71-BEBF-CBDFC91A6E88}"/>
              </a:ext>
            </a:extLst>
          </p:cNvPr>
          <p:cNvPicPr preferRelativeResize="0"/>
          <p:nvPr/>
        </p:nvPicPr>
        <p:blipFill>
          <a:blip r:embed="rId2">
            <a:alphaModFix/>
          </a:blip>
          <a:stretch>
            <a:fillRect/>
          </a:stretch>
        </p:blipFill>
        <p:spPr>
          <a:xfrm>
            <a:off x="4508771" y="2083900"/>
            <a:ext cx="5943600" cy="3848099"/>
          </a:xfrm>
          <a:prstGeom prst="rect">
            <a:avLst/>
          </a:prstGeom>
          <a:noFill/>
          <a:ln>
            <a:noFill/>
          </a:ln>
        </p:spPr>
      </p:pic>
      <p:pic>
        <p:nvPicPr>
          <p:cNvPr id="1026" name="Picture 2" descr="biodoen geneticavraagstukken met uitwerking">
            <a:extLst>
              <a:ext uri="{FF2B5EF4-FFF2-40B4-BE49-F238E27FC236}">
                <a16:creationId xmlns:a16="http://schemas.microsoft.com/office/drawing/2014/main" id="{FA5A9D85-AB6E-C440-5736-2D96A61DA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641" y="2755445"/>
            <a:ext cx="3727405" cy="162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79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85505-1B1F-35C0-F32D-07D22FE1CED9}"/>
              </a:ext>
            </a:extLst>
          </p:cNvPr>
          <p:cNvSpPr>
            <a:spLocks noGrp="1"/>
          </p:cNvSpPr>
          <p:nvPr>
            <p:ph type="title"/>
          </p:nvPr>
        </p:nvSpPr>
        <p:spPr/>
        <p:txBody>
          <a:bodyPr/>
          <a:lstStyle/>
          <a:p>
            <a:r>
              <a:rPr lang="nl-NL" dirty="0" err="1"/>
              <a:t>Modeling</a:t>
            </a:r>
            <a:r>
              <a:rPr lang="nl-NL" dirty="0"/>
              <a:t> </a:t>
            </a:r>
            <a:r>
              <a:rPr lang="nl-NL" dirty="0" err="1"/>
              <a:t>examples</a:t>
            </a:r>
            <a:endParaRPr lang="en-US" dirty="0"/>
          </a:p>
        </p:txBody>
      </p:sp>
      <p:pic>
        <p:nvPicPr>
          <p:cNvPr id="4" name="Google Shape;434;p51">
            <a:extLst>
              <a:ext uri="{FF2B5EF4-FFF2-40B4-BE49-F238E27FC236}">
                <a16:creationId xmlns:a16="http://schemas.microsoft.com/office/drawing/2014/main" id="{D6BB8A48-551E-A7AA-1FC9-D05E3559C1D9}"/>
              </a:ext>
            </a:extLst>
          </p:cNvPr>
          <p:cNvPicPr preferRelativeResize="0"/>
          <p:nvPr/>
        </p:nvPicPr>
        <p:blipFill>
          <a:blip r:embed="rId3">
            <a:alphaModFix/>
          </a:blip>
          <a:stretch>
            <a:fillRect/>
          </a:stretch>
        </p:blipFill>
        <p:spPr>
          <a:xfrm>
            <a:off x="1022819" y="2462238"/>
            <a:ext cx="9002924" cy="4030633"/>
          </a:xfrm>
          <a:prstGeom prst="rect">
            <a:avLst/>
          </a:prstGeom>
          <a:noFill/>
          <a:ln>
            <a:noFill/>
          </a:ln>
        </p:spPr>
      </p:pic>
      <p:pic>
        <p:nvPicPr>
          <p:cNvPr id="5" name="Google Shape;435;p51">
            <a:extLst>
              <a:ext uri="{FF2B5EF4-FFF2-40B4-BE49-F238E27FC236}">
                <a16:creationId xmlns:a16="http://schemas.microsoft.com/office/drawing/2014/main" id="{2B534DC3-C638-349B-D663-5BCF1B3645A6}"/>
              </a:ext>
            </a:extLst>
          </p:cNvPr>
          <p:cNvPicPr preferRelativeResize="0"/>
          <p:nvPr/>
        </p:nvPicPr>
        <p:blipFill>
          <a:blip r:embed="rId4">
            <a:alphaModFix/>
          </a:blip>
          <a:stretch>
            <a:fillRect/>
          </a:stretch>
        </p:blipFill>
        <p:spPr>
          <a:xfrm>
            <a:off x="5442565" y="333464"/>
            <a:ext cx="6368435" cy="1734821"/>
          </a:xfrm>
          <a:prstGeom prst="rect">
            <a:avLst/>
          </a:prstGeom>
          <a:noFill/>
          <a:ln>
            <a:noFill/>
          </a:ln>
        </p:spPr>
      </p:pic>
    </p:spTree>
    <p:extLst>
      <p:ext uri="{BB962C8B-B14F-4D97-AF65-F5344CB8AC3E}">
        <p14:creationId xmlns:p14="http://schemas.microsoft.com/office/powerpoint/2010/main" val="4195148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5CB831-F21E-DDAD-88B7-356909E5B761}"/>
              </a:ext>
            </a:extLst>
          </p:cNvPr>
          <p:cNvSpPr>
            <a:spLocks noGrp="1"/>
          </p:cNvSpPr>
          <p:nvPr>
            <p:ph type="title"/>
          </p:nvPr>
        </p:nvSpPr>
        <p:spPr/>
        <p:txBody>
          <a:bodyPr/>
          <a:lstStyle/>
          <a:p>
            <a:r>
              <a:rPr lang="nl-NL" dirty="0"/>
              <a:t>Praktijkvoorbeeld 4</a:t>
            </a:r>
            <a:endParaRPr lang="en-US" dirty="0"/>
          </a:p>
        </p:txBody>
      </p:sp>
      <p:sp>
        <p:nvSpPr>
          <p:cNvPr id="3" name="Tijdelijke aanduiding voor tekst 2">
            <a:extLst>
              <a:ext uri="{FF2B5EF4-FFF2-40B4-BE49-F238E27FC236}">
                <a16:creationId xmlns:a16="http://schemas.microsoft.com/office/drawing/2014/main" id="{95873317-B192-1E89-DCA6-FDD2313C9EC8}"/>
              </a:ext>
            </a:extLst>
          </p:cNvPr>
          <p:cNvSpPr>
            <a:spLocks noGrp="1"/>
          </p:cNvSpPr>
          <p:nvPr>
            <p:ph type="body" sz="quarter" idx="11"/>
          </p:nvPr>
        </p:nvSpPr>
        <p:spPr>
          <a:xfrm>
            <a:off x="838200" y="1925638"/>
            <a:ext cx="4397829" cy="4248000"/>
          </a:xfrm>
        </p:spPr>
        <p:txBody>
          <a:bodyPr/>
          <a:lstStyle/>
          <a:p>
            <a:r>
              <a:rPr lang="nl-NL" dirty="0"/>
              <a:t>Tentamen vragen samen maken</a:t>
            </a:r>
            <a:endParaRPr lang="en-US" dirty="0"/>
          </a:p>
        </p:txBody>
      </p:sp>
      <p:pic>
        <p:nvPicPr>
          <p:cNvPr id="4" name="Afbeelding 3">
            <a:extLst>
              <a:ext uri="{FF2B5EF4-FFF2-40B4-BE49-F238E27FC236}">
                <a16:creationId xmlns:a16="http://schemas.microsoft.com/office/drawing/2014/main" id="{A47C7F74-B55A-8D19-BA94-B07671549ECD}"/>
              </a:ext>
            </a:extLst>
          </p:cNvPr>
          <p:cNvPicPr>
            <a:picLocks noChangeAspect="1"/>
          </p:cNvPicPr>
          <p:nvPr/>
        </p:nvPicPr>
        <p:blipFill>
          <a:blip r:embed="rId2"/>
          <a:stretch>
            <a:fillRect/>
          </a:stretch>
        </p:blipFill>
        <p:spPr>
          <a:xfrm>
            <a:off x="5540329" y="263590"/>
            <a:ext cx="5056914" cy="5937327"/>
          </a:xfrm>
          <a:prstGeom prst="rect">
            <a:avLst/>
          </a:prstGeom>
        </p:spPr>
      </p:pic>
    </p:spTree>
    <p:extLst>
      <p:ext uri="{BB962C8B-B14F-4D97-AF65-F5344CB8AC3E}">
        <p14:creationId xmlns:p14="http://schemas.microsoft.com/office/powerpoint/2010/main" val="414789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A2D44-9874-FBD6-7DDA-12A4CFE5AFF5}"/>
              </a:ext>
            </a:extLst>
          </p:cNvPr>
          <p:cNvSpPr>
            <a:spLocks noGrp="1"/>
          </p:cNvSpPr>
          <p:nvPr>
            <p:ph type="title"/>
          </p:nvPr>
        </p:nvSpPr>
        <p:spPr/>
        <p:txBody>
          <a:bodyPr/>
          <a:lstStyle/>
          <a:p>
            <a:r>
              <a:rPr lang="nl-NL" dirty="0"/>
              <a:t>Didactiek: Activerende feedback </a:t>
            </a:r>
            <a:endParaRPr lang="en-US" dirty="0"/>
          </a:p>
        </p:txBody>
      </p:sp>
      <p:sp>
        <p:nvSpPr>
          <p:cNvPr id="7" name="Google Shape;233;p36">
            <a:extLst>
              <a:ext uri="{FF2B5EF4-FFF2-40B4-BE49-F238E27FC236}">
                <a16:creationId xmlns:a16="http://schemas.microsoft.com/office/drawing/2014/main" id="{6A3073A9-5D0A-9327-8621-E3B53953599B}"/>
              </a:ext>
            </a:extLst>
          </p:cNvPr>
          <p:cNvSpPr txBox="1"/>
          <p:nvPr/>
        </p:nvSpPr>
        <p:spPr>
          <a:xfrm>
            <a:off x="838199" y="1473150"/>
            <a:ext cx="10254343" cy="33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1100"/>
              </a:spcBef>
              <a:spcAft>
                <a:spcPts val="0"/>
              </a:spcAft>
              <a:buSzPts val="1100"/>
              <a:buNone/>
            </a:pPr>
            <a:r>
              <a:rPr lang="en-GB" sz="1600" dirty="0">
                <a:solidFill>
                  <a:schemeClr val="dk1"/>
                </a:solidFill>
                <a:latin typeface="Open Sans"/>
                <a:ea typeface="Open Sans"/>
                <a:cs typeface="Open Sans"/>
                <a:sym typeface="Open Sans"/>
              </a:rPr>
              <a:t>In </a:t>
            </a:r>
            <a:r>
              <a:rPr lang="en-GB" sz="1600" dirty="0" err="1">
                <a:solidFill>
                  <a:schemeClr val="dk1"/>
                </a:solidFill>
                <a:latin typeface="Open Sans"/>
                <a:ea typeface="Open Sans"/>
                <a:cs typeface="Open Sans"/>
                <a:sym typeface="Open Sans"/>
              </a:rPr>
              <a:t>een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studie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werkten</a:t>
            </a:r>
            <a:r>
              <a:rPr lang="en-GB" sz="1600" dirty="0">
                <a:solidFill>
                  <a:schemeClr val="dk1"/>
                </a:solidFill>
                <a:latin typeface="Open Sans"/>
                <a:ea typeface="Open Sans"/>
                <a:cs typeface="Open Sans"/>
                <a:sym typeface="Open Sans"/>
              </a:rPr>
              <a:t> 200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een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bepaalde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periode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aan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een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aantal</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opdrachten</a:t>
            </a:r>
            <a:r>
              <a:rPr lang="en-GB" sz="1600" dirty="0">
                <a:solidFill>
                  <a:schemeClr val="dk1"/>
                </a:solidFill>
                <a:latin typeface="Open Sans"/>
                <a:ea typeface="Open Sans"/>
                <a:cs typeface="Open Sans"/>
                <a:sym typeface="Open Sans"/>
              </a:rPr>
              <a:t>. Nadat het </a:t>
            </a:r>
            <a:r>
              <a:rPr lang="en-GB" sz="1600" dirty="0" err="1">
                <a:solidFill>
                  <a:schemeClr val="dk1"/>
                </a:solidFill>
                <a:latin typeface="Open Sans"/>
                <a:ea typeface="Open Sans"/>
                <a:cs typeface="Open Sans"/>
                <a:sym typeface="Open Sans"/>
              </a:rPr>
              <a:t>werk</a:t>
            </a:r>
            <a:r>
              <a:rPr lang="en-GB" sz="1600" dirty="0">
                <a:solidFill>
                  <a:schemeClr val="dk1"/>
                </a:solidFill>
                <a:latin typeface="Open Sans"/>
                <a:ea typeface="Open Sans"/>
                <a:cs typeface="Open Sans"/>
                <a:sym typeface="Open Sans"/>
              </a:rPr>
              <a:t> van </a:t>
            </a:r>
            <a:r>
              <a:rPr lang="en-GB" sz="1600" dirty="0" err="1">
                <a:solidFill>
                  <a:schemeClr val="dk1"/>
                </a:solidFill>
                <a:latin typeface="Open Sans"/>
                <a:ea typeface="Open Sans"/>
                <a:cs typeface="Open Sans"/>
                <a:sym typeface="Open Sans"/>
              </a:rPr>
              <a:t>deze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was </a:t>
            </a:r>
            <a:r>
              <a:rPr lang="en-GB" sz="1600" dirty="0" err="1">
                <a:solidFill>
                  <a:schemeClr val="dk1"/>
                </a:solidFill>
                <a:latin typeface="Open Sans"/>
                <a:ea typeface="Open Sans"/>
                <a:cs typeface="Open Sans"/>
                <a:sym typeface="Open Sans"/>
              </a:rPr>
              <a:t>verzameld</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werden</a:t>
            </a:r>
            <a:r>
              <a:rPr lang="en-GB" sz="1600" dirty="0">
                <a:solidFill>
                  <a:schemeClr val="dk1"/>
                </a:solidFill>
                <a:latin typeface="Open Sans"/>
                <a:ea typeface="Open Sans"/>
                <a:cs typeface="Open Sans"/>
                <a:sym typeface="Open Sans"/>
              </a:rPr>
              <a:t> de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verdeeld</a:t>
            </a:r>
            <a:r>
              <a:rPr lang="en-GB" sz="1600" dirty="0">
                <a:solidFill>
                  <a:schemeClr val="dk1"/>
                </a:solidFill>
                <a:latin typeface="Open Sans"/>
                <a:ea typeface="Open Sans"/>
                <a:cs typeface="Open Sans"/>
                <a:sym typeface="Open Sans"/>
              </a:rPr>
              <a:t> over </a:t>
            </a:r>
            <a:r>
              <a:rPr lang="en-GB" sz="1600" dirty="0" err="1">
                <a:solidFill>
                  <a:schemeClr val="dk1"/>
                </a:solidFill>
                <a:latin typeface="Open Sans"/>
                <a:ea typeface="Open Sans"/>
                <a:cs typeface="Open Sans"/>
                <a:sym typeface="Open Sans"/>
              </a:rPr>
              <a:t>vier</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groepen</a:t>
            </a:r>
            <a:r>
              <a:rPr lang="en-GB" sz="1600" dirty="0">
                <a:solidFill>
                  <a:schemeClr val="dk1"/>
                </a:solidFill>
                <a:latin typeface="Open Sans"/>
                <a:ea typeface="Open Sans"/>
                <a:cs typeface="Open Sans"/>
                <a:sym typeface="Open Sans"/>
              </a:rPr>
              <a:t>:</a:t>
            </a:r>
          </a:p>
          <a:p>
            <a:pPr marL="342900" lvl="0" indent="-342900" algn="l" rtl="0">
              <a:lnSpc>
                <a:spcPct val="115000"/>
              </a:lnSpc>
              <a:spcBef>
                <a:spcPts val="1100"/>
              </a:spcBef>
              <a:spcAft>
                <a:spcPts val="0"/>
              </a:spcAft>
              <a:buSzPts val="1100"/>
              <a:buAutoNum type="arabicPeriod"/>
            </a:pPr>
            <a:r>
              <a:rPr lang="en-GB" sz="1600" dirty="0">
                <a:solidFill>
                  <a:schemeClr val="dk1"/>
                </a:solidFill>
                <a:latin typeface="Open Sans"/>
                <a:ea typeface="Open Sans"/>
                <a:cs typeface="Open Sans"/>
                <a:sym typeface="Open Sans"/>
              </a:rPr>
              <a:t>De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van de </a:t>
            </a:r>
            <a:r>
              <a:rPr lang="en-GB" sz="1600" dirty="0" err="1">
                <a:solidFill>
                  <a:schemeClr val="dk1"/>
                </a:solidFill>
                <a:latin typeface="Open Sans"/>
                <a:ea typeface="Open Sans"/>
                <a:cs typeface="Open Sans"/>
                <a:sym typeface="Open Sans"/>
              </a:rPr>
              <a:t>eerste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groep</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ontvingen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alleen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opmerkingen</a:t>
            </a:r>
            <a:r>
              <a:rPr lang="en-GB" sz="1600" dirty="0">
                <a:solidFill>
                  <a:schemeClr val="dk1"/>
                </a:solidFill>
                <a:latin typeface="Open Sans"/>
                <a:ea typeface="Open Sans"/>
                <a:cs typeface="Open Sans"/>
                <a:sym typeface="Open Sans"/>
              </a:rPr>
              <a:t>.</a:t>
            </a:r>
          </a:p>
          <a:p>
            <a:pPr marL="342900" lvl="0" indent="-342900" algn="l" rtl="0">
              <a:lnSpc>
                <a:spcPct val="115000"/>
              </a:lnSpc>
              <a:spcBef>
                <a:spcPts val="1100"/>
              </a:spcBef>
              <a:spcAft>
                <a:spcPts val="0"/>
              </a:spcAft>
              <a:buSzPts val="1100"/>
              <a:buAutoNum type="arabicPeriod"/>
            </a:pPr>
            <a:r>
              <a:rPr lang="en-GB" sz="1600" dirty="0">
                <a:solidFill>
                  <a:schemeClr val="dk1"/>
                </a:solidFill>
                <a:latin typeface="Open Sans"/>
                <a:ea typeface="Open Sans"/>
                <a:cs typeface="Open Sans"/>
                <a:sym typeface="Open Sans"/>
              </a:rPr>
              <a:t>De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van de </a:t>
            </a:r>
            <a:r>
              <a:rPr lang="en-GB" sz="1600" dirty="0" err="1">
                <a:solidFill>
                  <a:schemeClr val="dk1"/>
                </a:solidFill>
                <a:latin typeface="Open Sans"/>
                <a:ea typeface="Open Sans"/>
                <a:cs typeface="Open Sans"/>
                <a:sym typeface="Open Sans"/>
              </a:rPr>
              <a:t>tweede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groep</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ontvingen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alleen</a:t>
            </a:r>
            <a:r>
              <a:rPr lang="en-GB" sz="1600" dirty="0">
                <a:solidFill>
                  <a:schemeClr val="dk1"/>
                </a:solidFill>
                <a:latin typeface="Open Sans"/>
                <a:ea typeface="Open Sans"/>
                <a:cs typeface="Open Sans"/>
                <a:sym typeface="Open Sans"/>
              </a:rPr>
              <a:t> scores.</a:t>
            </a:r>
          </a:p>
          <a:p>
            <a:pPr marL="342900" lvl="0" indent="-342900" algn="l" rtl="0">
              <a:lnSpc>
                <a:spcPct val="115000"/>
              </a:lnSpc>
              <a:spcBef>
                <a:spcPts val="1100"/>
              </a:spcBef>
              <a:spcAft>
                <a:spcPts val="0"/>
              </a:spcAft>
              <a:buSzPts val="1100"/>
              <a:buAutoNum type="arabicPeriod"/>
            </a:pPr>
            <a:r>
              <a:rPr lang="en-GB" sz="1600" dirty="0">
                <a:solidFill>
                  <a:schemeClr val="dk1"/>
                </a:solidFill>
                <a:latin typeface="Open Sans"/>
                <a:ea typeface="Open Sans"/>
                <a:cs typeface="Open Sans"/>
                <a:sym typeface="Open Sans"/>
              </a:rPr>
              <a:t>De </a:t>
            </a:r>
            <a:r>
              <a:rPr lang="en-GB" sz="1600" dirty="0" err="1">
                <a:solidFill>
                  <a:schemeClr val="dk1"/>
                </a:solidFill>
                <a:latin typeface="Open Sans"/>
                <a:ea typeface="Open Sans"/>
                <a:cs typeface="Open Sans"/>
                <a:sym typeface="Open Sans"/>
              </a:rPr>
              <a:t>leerlingen</a:t>
            </a:r>
            <a:r>
              <a:rPr lang="en-GB" sz="1600" dirty="0">
                <a:solidFill>
                  <a:schemeClr val="dk1"/>
                </a:solidFill>
                <a:latin typeface="Open Sans"/>
                <a:ea typeface="Open Sans"/>
                <a:cs typeface="Open Sans"/>
                <a:sym typeface="Open Sans"/>
              </a:rPr>
              <a:t> van de </a:t>
            </a:r>
            <a:r>
              <a:rPr lang="en-GB" sz="1600" dirty="0" err="1">
                <a:solidFill>
                  <a:schemeClr val="dk1"/>
                </a:solidFill>
                <a:latin typeface="Open Sans"/>
                <a:ea typeface="Open Sans"/>
                <a:cs typeface="Open Sans"/>
                <a:sym typeface="Open Sans"/>
              </a:rPr>
              <a:t>derde</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groep</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ontvingen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alleen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lof</a:t>
            </a:r>
            <a:r>
              <a:rPr lang="en-GB" sz="1600" dirty="0">
                <a:solidFill>
                  <a:schemeClr val="dk1"/>
                </a:solidFill>
                <a:latin typeface="Open Sans"/>
                <a:ea typeface="Open Sans"/>
                <a:cs typeface="Open Sans"/>
                <a:sym typeface="Open Sans"/>
              </a:rPr>
              <a:t>, op papier, over </a:t>
            </a:r>
            <a:r>
              <a:rPr lang="en-GB" sz="1600" dirty="0" err="1">
                <a:solidFill>
                  <a:schemeClr val="dk1"/>
                </a:solidFill>
                <a:latin typeface="Open Sans"/>
                <a:ea typeface="Open Sans"/>
                <a:cs typeface="Open Sans"/>
                <a:sym typeface="Open Sans"/>
              </a:rPr>
              <a:t>hun</a:t>
            </a:r>
            <a:r>
              <a:rPr lang="en-GB" sz="1600" dirty="0">
                <a:solidFill>
                  <a:schemeClr val="dk1"/>
                </a:solidFill>
                <a:latin typeface="Open Sans"/>
                <a:ea typeface="Open Sans"/>
                <a:cs typeface="Open Sans"/>
                <a:sym typeface="Open Sans"/>
              </a:rPr>
              <a:t> </a:t>
            </a:r>
            <a:r>
              <a:rPr lang="en-GB" sz="1600" dirty="0" err="1">
                <a:solidFill>
                  <a:schemeClr val="dk1"/>
                </a:solidFill>
                <a:latin typeface="Open Sans"/>
                <a:ea typeface="Open Sans"/>
                <a:cs typeface="Open Sans"/>
                <a:sym typeface="Open Sans"/>
              </a:rPr>
              <a:t>werk</a:t>
            </a:r>
            <a:r>
              <a:rPr lang="en-GB" sz="1600" dirty="0">
                <a:solidFill>
                  <a:schemeClr val="dk1"/>
                </a:solidFill>
                <a:latin typeface="Open Sans"/>
                <a:ea typeface="Open Sans"/>
                <a:cs typeface="Open Sans"/>
                <a:sym typeface="Open Sans"/>
              </a:rPr>
              <a:t>. </a:t>
            </a:r>
            <a:endParaRPr lang="nl-NL" sz="1600" dirty="0">
              <a:solidFill>
                <a:schemeClr val="dk1"/>
              </a:solidFill>
              <a:latin typeface="Open Sans"/>
              <a:ea typeface="Open Sans"/>
              <a:cs typeface="Open Sans"/>
              <a:sym typeface="Open Sans"/>
            </a:endParaRPr>
          </a:p>
          <a:p>
            <a:pPr marL="342900" lvl="0" indent="-342900" algn="l" rtl="0">
              <a:lnSpc>
                <a:spcPct val="115000"/>
              </a:lnSpc>
              <a:spcBef>
                <a:spcPts val="1100"/>
              </a:spcBef>
              <a:spcAft>
                <a:spcPts val="0"/>
              </a:spcAft>
              <a:buSzPts val="1100"/>
              <a:buAutoNum type="arabicPeriod"/>
            </a:pPr>
            <a:r>
              <a:rPr lang="nl-NL" sz="1600" dirty="0">
                <a:solidFill>
                  <a:schemeClr val="dk1"/>
                </a:solidFill>
                <a:latin typeface="Open Sans"/>
                <a:ea typeface="Open Sans"/>
                <a:cs typeface="Open Sans"/>
                <a:sym typeface="Open Sans"/>
              </a:rPr>
              <a:t>De leerlingen van de vierde groep ontvingen geen enkele vorm van feedback.</a:t>
            </a:r>
          </a:p>
          <a:p>
            <a:pPr marL="0" lvl="0" indent="0" algn="l" rtl="0">
              <a:lnSpc>
                <a:spcPct val="115000"/>
              </a:lnSpc>
              <a:spcBef>
                <a:spcPts val="1100"/>
              </a:spcBef>
              <a:spcAft>
                <a:spcPts val="0"/>
              </a:spcAft>
              <a:buClr>
                <a:schemeClr val="dk1"/>
              </a:buClr>
              <a:buSzPts val="1100"/>
              <a:buFont typeface="Arial"/>
              <a:buNone/>
            </a:pPr>
            <a:endParaRPr sz="1200" dirty="0">
              <a:solidFill>
                <a:schemeClr val="dk1"/>
              </a:solidFill>
              <a:latin typeface="Open Sans"/>
              <a:ea typeface="Open Sans"/>
              <a:cs typeface="Open Sans"/>
              <a:sym typeface="Open Sans"/>
            </a:endParaRPr>
          </a:p>
          <a:p>
            <a:pPr>
              <a:spcBef>
                <a:spcPts val="1100"/>
              </a:spcBef>
            </a:pPr>
            <a:r>
              <a:rPr lang="nl-NL" sz="1600" dirty="0">
                <a:latin typeface="Open Sans"/>
                <a:ea typeface="Open Sans"/>
                <a:cs typeface="Open Sans"/>
                <a:sym typeface="Open Sans"/>
              </a:rPr>
              <a:t>Het werk van de tweede periode werd vergeleken met het werk van de eerste. Welke groep liet de grootste vooruitgang zien in dit onderzoek?</a:t>
            </a:r>
          </a:p>
          <a:p>
            <a:pPr>
              <a:spcBef>
                <a:spcPts val="1100"/>
              </a:spcBef>
            </a:pPr>
            <a:endParaRPr sz="1600" dirty="0">
              <a:solidFill>
                <a:schemeClr val="dk2"/>
              </a:solidFill>
              <a:latin typeface="Open Sans"/>
              <a:ea typeface="Open Sans"/>
              <a:cs typeface="Open Sans"/>
              <a:sym typeface="Open Sans"/>
            </a:endParaRPr>
          </a:p>
          <a:p>
            <a:pPr marL="0" lvl="0" indent="0" algn="l" rtl="0">
              <a:spcBef>
                <a:spcPts val="0"/>
              </a:spcBef>
              <a:spcAft>
                <a:spcPts val="0"/>
              </a:spcAft>
              <a:buNone/>
            </a:pPr>
            <a:r>
              <a:rPr lang="nl-NL" sz="1600" dirty="0">
                <a:latin typeface="Open Sans"/>
                <a:ea typeface="Open Sans"/>
                <a:cs typeface="Open Sans"/>
                <a:sym typeface="Open Sans"/>
              </a:rPr>
              <a:t>Het werk van leerlingen uit groep 1 was significant verbeterd. </a:t>
            </a:r>
          </a:p>
          <a:p>
            <a:pPr marL="0" lvl="0" indent="0" algn="l" rtl="0">
              <a:spcBef>
                <a:spcPts val="0"/>
              </a:spcBef>
              <a:spcAft>
                <a:spcPts val="0"/>
              </a:spcAft>
              <a:buNone/>
            </a:pPr>
            <a:r>
              <a:rPr lang="nl-NL" sz="1600" dirty="0">
                <a:latin typeface="Open Sans"/>
                <a:ea typeface="Open Sans"/>
                <a:cs typeface="Open Sans"/>
                <a:sym typeface="Open Sans"/>
              </a:rPr>
              <a:t>Het werk van leerlingen uit groepen 2 en 3 lieten niet meer vooruitgang zien dan groep 4. </a:t>
            </a:r>
          </a:p>
          <a:p>
            <a:pPr marL="0" lvl="0" indent="0" algn="l" rtl="0">
              <a:spcBef>
                <a:spcPts val="0"/>
              </a:spcBef>
              <a:spcAft>
                <a:spcPts val="0"/>
              </a:spcAft>
              <a:buNone/>
            </a:pPr>
            <a:r>
              <a:rPr lang="nl-NL" sz="1600" dirty="0">
                <a:latin typeface="Open Sans"/>
                <a:ea typeface="Open Sans"/>
                <a:cs typeface="Open Sans"/>
                <a:sym typeface="Open Sans"/>
              </a:rPr>
              <a:t>Leerlingen uit groep 1 toonden een sterkere taakbetrokkenheid. </a:t>
            </a:r>
          </a:p>
          <a:p>
            <a:pPr marL="0" marR="0" lvl="0" indent="0" algn="l" rtl="0">
              <a:lnSpc>
                <a:spcPct val="162500"/>
              </a:lnSpc>
              <a:spcBef>
                <a:spcPts val="2300"/>
              </a:spcBef>
              <a:spcAft>
                <a:spcPts val="2300"/>
              </a:spcAft>
              <a:buClr>
                <a:srgbClr val="000000"/>
              </a:buClr>
              <a:buSzPts val="1600"/>
              <a:buFont typeface="Arial"/>
              <a:buNone/>
            </a:pPr>
            <a:endParaRPr sz="1600" b="0" i="0" u="none" strike="noStrike" cap="none" dirty="0">
              <a:solidFill>
                <a:srgbClr val="595959"/>
              </a:solidFill>
              <a:latin typeface="Open Sans"/>
              <a:ea typeface="Open Sans"/>
              <a:cs typeface="Open Sans"/>
              <a:sym typeface="Open Sans"/>
            </a:endParaRPr>
          </a:p>
        </p:txBody>
      </p:sp>
      <p:sp>
        <p:nvSpPr>
          <p:cNvPr id="8" name="Tekstvak 7">
            <a:extLst>
              <a:ext uri="{FF2B5EF4-FFF2-40B4-BE49-F238E27FC236}">
                <a16:creationId xmlns:a16="http://schemas.microsoft.com/office/drawing/2014/main" id="{CFE3AE59-458A-6C6A-6C07-99C978286958}"/>
              </a:ext>
            </a:extLst>
          </p:cNvPr>
          <p:cNvSpPr txBox="1"/>
          <p:nvPr/>
        </p:nvSpPr>
        <p:spPr>
          <a:xfrm>
            <a:off x="163286" y="6531429"/>
            <a:ext cx="1611085" cy="276999"/>
          </a:xfrm>
          <a:prstGeom prst="rect">
            <a:avLst/>
          </a:prstGeom>
          <a:noFill/>
        </p:spPr>
        <p:txBody>
          <a:bodyPr wrap="square" rtlCol="0">
            <a:spAutoFit/>
          </a:bodyPr>
          <a:lstStyle/>
          <a:p>
            <a:r>
              <a:rPr lang="nl-NL" sz="1200" dirty="0" err="1">
                <a:solidFill>
                  <a:schemeClr val="accent4"/>
                </a:solidFill>
              </a:rPr>
              <a:t>Surma</a:t>
            </a:r>
            <a:r>
              <a:rPr lang="nl-NL" sz="1200" dirty="0">
                <a:solidFill>
                  <a:schemeClr val="accent4"/>
                </a:solidFill>
              </a:rPr>
              <a:t> et al, 2019</a:t>
            </a:r>
            <a:endParaRPr lang="en-US" sz="1200" dirty="0">
              <a:solidFill>
                <a:schemeClr val="accent4"/>
              </a:solidFill>
            </a:endParaRPr>
          </a:p>
        </p:txBody>
      </p:sp>
    </p:spTree>
    <p:extLst>
      <p:ext uri="{BB962C8B-B14F-4D97-AF65-F5344CB8AC3E}">
        <p14:creationId xmlns:p14="http://schemas.microsoft.com/office/powerpoint/2010/main" val="124614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1C62E2-7261-6E92-DCFA-513FBDD3A1CE}"/>
              </a:ext>
            </a:extLst>
          </p:cNvPr>
          <p:cNvSpPr>
            <a:spLocks noGrp="1"/>
          </p:cNvSpPr>
          <p:nvPr>
            <p:ph type="title"/>
          </p:nvPr>
        </p:nvSpPr>
        <p:spPr/>
        <p:txBody>
          <a:bodyPr/>
          <a:lstStyle/>
          <a:p>
            <a:r>
              <a:rPr lang="nl-NL" dirty="0"/>
              <a:t>Didactiek: Activerende feedback </a:t>
            </a:r>
            <a:endParaRPr lang="en-US" dirty="0"/>
          </a:p>
        </p:txBody>
      </p:sp>
      <p:sp>
        <p:nvSpPr>
          <p:cNvPr id="3" name="Tijdelijke aanduiding voor tekst 2">
            <a:extLst>
              <a:ext uri="{FF2B5EF4-FFF2-40B4-BE49-F238E27FC236}">
                <a16:creationId xmlns:a16="http://schemas.microsoft.com/office/drawing/2014/main" id="{D167D29C-2EFD-CA7E-1E2D-74B5216D0861}"/>
              </a:ext>
            </a:extLst>
          </p:cNvPr>
          <p:cNvSpPr>
            <a:spLocks noGrp="1"/>
          </p:cNvSpPr>
          <p:nvPr>
            <p:ph type="body" sz="quarter" idx="11"/>
          </p:nvPr>
        </p:nvSpPr>
        <p:spPr/>
        <p:txBody>
          <a:bodyPr/>
          <a:lstStyle/>
          <a:p>
            <a:pPr marL="457200" lvl="0" indent="-304800" algn="l" rtl="0">
              <a:lnSpc>
                <a:spcPct val="115000"/>
              </a:lnSpc>
              <a:spcBef>
                <a:spcPts val="0"/>
              </a:spcBef>
              <a:spcAft>
                <a:spcPts val="0"/>
              </a:spcAft>
              <a:buClr>
                <a:schemeClr val="dk2"/>
              </a:buClr>
              <a:buSzPts val="1200"/>
              <a:buFont typeface="Open Sans"/>
              <a:buChar char="●"/>
            </a:pPr>
            <a:r>
              <a:rPr lang="nl-NL" sz="2000" dirty="0">
                <a:ea typeface="Open Sans"/>
                <a:cs typeface="Open Sans"/>
                <a:sym typeface="Open Sans"/>
              </a:rPr>
              <a:t>Alleen die ene leerling heeft wat aan de feedback</a:t>
            </a:r>
            <a:br>
              <a:rPr lang="nl-NL" sz="2000" dirty="0">
                <a:ea typeface="Open Sans"/>
                <a:cs typeface="Open Sans"/>
                <a:sym typeface="Open Sans"/>
              </a:rPr>
            </a:br>
            <a:r>
              <a:rPr lang="nl-NL" sz="2000" dirty="0">
                <a:ea typeface="Open Sans"/>
                <a:cs typeface="Open Sans"/>
                <a:sym typeface="Open Sans"/>
              </a:rPr>
              <a:t> </a:t>
            </a:r>
          </a:p>
          <a:p>
            <a:pPr marL="457200" lvl="0" indent="-304800" algn="l" rtl="0">
              <a:lnSpc>
                <a:spcPct val="115000"/>
              </a:lnSpc>
              <a:spcBef>
                <a:spcPts val="0"/>
              </a:spcBef>
              <a:spcAft>
                <a:spcPts val="0"/>
              </a:spcAft>
              <a:buClr>
                <a:schemeClr val="dk2"/>
              </a:buClr>
              <a:buSzPts val="1200"/>
              <a:buFont typeface="Open Sans"/>
              <a:buChar char="●"/>
            </a:pPr>
            <a:r>
              <a:rPr lang="nl-NL" sz="2000" dirty="0">
                <a:ea typeface="Open Sans"/>
                <a:cs typeface="Open Sans"/>
                <a:sym typeface="Open Sans"/>
              </a:rPr>
              <a:t>De feedback is niet actiegericht </a:t>
            </a:r>
            <a:br>
              <a:rPr lang="nl-NL" sz="2000" dirty="0">
                <a:ea typeface="Open Sans"/>
                <a:cs typeface="Open Sans"/>
                <a:sym typeface="Open Sans"/>
              </a:rPr>
            </a:br>
            <a:endParaRPr lang="nl-NL" sz="2000" dirty="0">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nl-NL" sz="2000" dirty="0">
                <a:ea typeface="Open Sans"/>
                <a:cs typeface="Open Sans"/>
                <a:sym typeface="Open Sans"/>
              </a:rPr>
              <a:t>De feedback is overweldigend (‘feedback graveyard’)</a:t>
            </a:r>
            <a:br>
              <a:rPr lang="nl-NL" sz="2000" dirty="0">
                <a:ea typeface="Open Sans"/>
                <a:cs typeface="Open Sans"/>
                <a:sym typeface="Open Sans"/>
              </a:rPr>
            </a:br>
            <a:endParaRPr lang="nl-NL" sz="2000" dirty="0">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nl-NL" sz="2000" dirty="0">
                <a:ea typeface="Open Sans"/>
                <a:cs typeface="Open Sans"/>
                <a:sym typeface="Open Sans"/>
              </a:rPr>
              <a:t>De feedback is te laat (‘post-</a:t>
            </a:r>
            <a:r>
              <a:rPr lang="nl-NL" sz="2000" dirty="0" err="1">
                <a:ea typeface="Open Sans"/>
                <a:cs typeface="Open Sans"/>
                <a:sym typeface="Open Sans"/>
              </a:rPr>
              <a:t>mortem</a:t>
            </a:r>
            <a:r>
              <a:rPr lang="nl-NL" sz="2000" dirty="0">
                <a:ea typeface="Open Sans"/>
                <a:cs typeface="Open Sans"/>
                <a:sym typeface="Open Sans"/>
              </a:rPr>
              <a:t>’)</a:t>
            </a:r>
          </a:p>
          <a:p>
            <a:endParaRPr lang="en-US" dirty="0"/>
          </a:p>
        </p:txBody>
      </p:sp>
    </p:spTree>
    <p:extLst>
      <p:ext uri="{BB962C8B-B14F-4D97-AF65-F5344CB8AC3E}">
        <p14:creationId xmlns:p14="http://schemas.microsoft.com/office/powerpoint/2010/main" val="1341876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E92A3-F607-4035-4D66-9D8053F9C472}"/>
              </a:ext>
            </a:extLst>
          </p:cNvPr>
          <p:cNvSpPr>
            <a:spLocks noGrp="1"/>
          </p:cNvSpPr>
          <p:nvPr>
            <p:ph type="title"/>
          </p:nvPr>
        </p:nvSpPr>
        <p:spPr/>
        <p:txBody>
          <a:bodyPr/>
          <a:lstStyle/>
          <a:p>
            <a:r>
              <a:rPr lang="nl-NL" dirty="0"/>
              <a:t>Praktijkvoorbeeld 1</a:t>
            </a:r>
            <a:endParaRPr lang="en-US" dirty="0"/>
          </a:p>
        </p:txBody>
      </p:sp>
      <p:sp>
        <p:nvSpPr>
          <p:cNvPr id="3" name="Tijdelijke aanduiding voor tekst 2">
            <a:extLst>
              <a:ext uri="{FF2B5EF4-FFF2-40B4-BE49-F238E27FC236}">
                <a16:creationId xmlns:a16="http://schemas.microsoft.com/office/drawing/2014/main" id="{5AF57DE0-84FA-42A0-1310-9D4FDE78D95D}"/>
              </a:ext>
            </a:extLst>
          </p:cNvPr>
          <p:cNvSpPr>
            <a:spLocks noGrp="1"/>
          </p:cNvSpPr>
          <p:nvPr>
            <p:ph type="body" sz="quarter" idx="11"/>
          </p:nvPr>
        </p:nvSpPr>
        <p:spPr/>
        <p:txBody>
          <a:bodyPr/>
          <a:lstStyle/>
          <a:p>
            <a:r>
              <a:rPr lang="nl-NL" dirty="0"/>
              <a:t>Single point </a:t>
            </a:r>
            <a:r>
              <a:rPr lang="nl-NL" dirty="0" err="1"/>
              <a:t>rubric</a:t>
            </a:r>
            <a:r>
              <a:rPr lang="nl-NL" dirty="0"/>
              <a:t> maken </a:t>
            </a:r>
            <a:endParaRPr lang="en-US" dirty="0"/>
          </a:p>
        </p:txBody>
      </p:sp>
      <p:pic>
        <p:nvPicPr>
          <p:cNvPr id="4" name="Google Shape;444;p52">
            <a:extLst>
              <a:ext uri="{FF2B5EF4-FFF2-40B4-BE49-F238E27FC236}">
                <a16:creationId xmlns:a16="http://schemas.microsoft.com/office/drawing/2014/main" id="{BBEF9AB1-E413-5A8B-D2C2-AD2FEBE1B31D}"/>
              </a:ext>
            </a:extLst>
          </p:cNvPr>
          <p:cNvPicPr preferRelativeResize="0"/>
          <p:nvPr/>
        </p:nvPicPr>
        <p:blipFill>
          <a:blip r:embed="rId2">
            <a:alphaModFix/>
          </a:blip>
          <a:stretch>
            <a:fillRect/>
          </a:stretch>
        </p:blipFill>
        <p:spPr>
          <a:xfrm>
            <a:off x="4563759" y="1938327"/>
            <a:ext cx="6905152" cy="4162445"/>
          </a:xfrm>
          <a:prstGeom prst="rect">
            <a:avLst/>
          </a:prstGeom>
          <a:noFill/>
          <a:ln>
            <a:noFill/>
          </a:ln>
        </p:spPr>
      </p:pic>
    </p:spTree>
    <p:extLst>
      <p:ext uri="{BB962C8B-B14F-4D97-AF65-F5344CB8AC3E}">
        <p14:creationId xmlns:p14="http://schemas.microsoft.com/office/powerpoint/2010/main" val="3039055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83FCD-8A24-3AB5-034A-17ACFB02E463}"/>
              </a:ext>
            </a:extLst>
          </p:cNvPr>
          <p:cNvSpPr>
            <a:spLocks noGrp="1"/>
          </p:cNvSpPr>
          <p:nvPr>
            <p:ph type="title"/>
          </p:nvPr>
        </p:nvSpPr>
        <p:spPr/>
        <p:txBody>
          <a:bodyPr/>
          <a:lstStyle/>
          <a:p>
            <a:r>
              <a:rPr lang="nl-NL" dirty="0"/>
              <a:t>Praktijkvoorbeeld 2</a:t>
            </a:r>
            <a:endParaRPr lang="en-US" dirty="0"/>
          </a:p>
        </p:txBody>
      </p:sp>
      <p:sp>
        <p:nvSpPr>
          <p:cNvPr id="3" name="Tijdelijke aanduiding voor tekst 2">
            <a:extLst>
              <a:ext uri="{FF2B5EF4-FFF2-40B4-BE49-F238E27FC236}">
                <a16:creationId xmlns:a16="http://schemas.microsoft.com/office/drawing/2014/main" id="{91983EFC-678B-ABB6-DDB4-ADB2DF3E8C0F}"/>
              </a:ext>
            </a:extLst>
          </p:cNvPr>
          <p:cNvSpPr>
            <a:spLocks noGrp="1"/>
          </p:cNvSpPr>
          <p:nvPr>
            <p:ph type="body" sz="quarter" idx="11"/>
          </p:nvPr>
        </p:nvSpPr>
        <p:spPr/>
        <p:txBody>
          <a:bodyPr/>
          <a:lstStyle/>
          <a:p>
            <a:r>
              <a:rPr lang="nl-NL" dirty="0"/>
              <a:t>Live beoordelen </a:t>
            </a:r>
            <a:endParaRPr lang="en-US" dirty="0"/>
          </a:p>
        </p:txBody>
      </p:sp>
      <p:pic>
        <p:nvPicPr>
          <p:cNvPr id="4" name="Afbeelding 3">
            <a:extLst>
              <a:ext uri="{FF2B5EF4-FFF2-40B4-BE49-F238E27FC236}">
                <a16:creationId xmlns:a16="http://schemas.microsoft.com/office/drawing/2014/main" id="{0DEB7724-902C-9578-A623-0B4A1CB8F515}"/>
              </a:ext>
            </a:extLst>
          </p:cNvPr>
          <p:cNvPicPr>
            <a:picLocks noChangeAspect="1"/>
          </p:cNvPicPr>
          <p:nvPr/>
        </p:nvPicPr>
        <p:blipFill>
          <a:blip r:embed="rId2"/>
          <a:stretch>
            <a:fillRect/>
          </a:stretch>
        </p:blipFill>
        <p:spPr>
          <a:xfrm>
            <a:off x="4902424" y="2005625"/>
            <a:ext cx="4404619" cy="4472609"/>
          </a:xfrm>
          <a:prstGeom prst="rect">
            <a:avLst/>
          </a:prstGeom>
          <a:ln>
            <a:solidFill>
              <a:schemeClr val="tx1"/>
            </a:solidFill>
          </a:ln>
        </p:spPr>
      </p:pic>
    </p:spTree>
    <p:extLst>
      <p:ext uri="{BB962C8B-B14F-4D97-AF65-F5344CB8AC3E}">
        <p14:creationId xmlns:p14="http://schemas.microsoft.com/office/powerpoint/2010/main" val="370089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DF903-2A9F-C99B-6003-2492FDAC83D3}"/>
              </a:ext>
            </a:extLst>
          </p:cNvPr>
          <p:cNvSpPr>
            <a:spLocks noGrp="1"/>
          </p:cNvSpPr>
          <p:nvPr>
            <p:ph type="title"/>
          </p:nvPr>
        </p:nvSpPr>
        <p:spPr/>
        <p:txBody>
          <a:bodyPr/>
          <a:lstStyle/>
          <a:p>
            <a:r>
              <a:rPr lang="nl-NL" dirty="0"/>
              <a:t>Praktijkvoorbeeld 3</a:t>
            </a:r>
            <a:endParaRPr lang="en-US" dirty="0"/>
          </a:p>
        </p:txBody>
      </p:sp>
      <p:sp>
        <p:nvSpPr>
          <p:cNvPr id="3" name="Tijdelijke aanduiding voor tekst 2">
            <a:extLst>
              <a:ext uri="{FF2B5EF4-FFF2-40B4-BE49-F238E27FC236}">
                <a16:creationId xmlns:a16="http://schemas.microsoft.com/office/drawing/2014/main" id="{31EAC925-CA38-E667-23FA-CD6F8D3A9BEF}"/>
              </a:ext>
            </a:extLst>
          </p:cNvPr>
          <p:cNvSpPr>
            <a:spLocks noGrp="1"/>
          </p:cNvSpPr>
          <p:nvPr>
            <p:ph type="body" sz="quarter" idx="11"/>
          </p:nvPr>
        </p:nvSpPr>
        <p:spPr/>
        <p:txBody>
          <a:bodyPr/>
          <a:lstStyle/>
          <a:p>
            <a:r>
              <a:rPr lang="nl-NL" dirty="0"/>
              <a:t>Feedback </a:t>
            </a:r>
            <a:r>
              <a:rPr lang="nl-NL" dirty="0" err="1"/>
              <a:t>grid</a:t>
            </a:r>
            <a:r>
              <a:rPr lang="nl-NL" dirty="0"/>
              <a:t> </a:t>
            </a:r>
            <a:endParaRPr lang="en-US" dirty="0"/>
          </a:p>
        </p:txBody>
      </p:sp>
      <p:pic>
        <p:nvPicPr>
          <p:cNvPr id="4" name="Google Shape;464;p54">
            <a:extLst>
              <a:ext uri="{FF2B5EF4-FFF2-40B4-BE49-F238E27FC236}">
                <a16:creationId xmlns:a16="http://schemas.microsoft.com/office/drawing/2014/main" id="{F0A32F9D-3EB6-3331-C2E8-6693005E294A}"/>
              </a:ext>
            </a:extLst>
          </p:cNvPr>
          <p:cNvPicPr preferRelativeResize="0"/>
          <p:nvPr/>
        </p:nvPicPr>
        <p:blipFill>
          <a:blip r:embed="rId2">
            <a:alphaModFix/>
          </a:blip>
          <a:stretch>
            <a:fillRect/>
          </a:stretch>
        </p:blipFill>
        <p:spPr>
          <a:xfrm>
            <a:off x="4572000" y="2095500"/>
            <a:ext cx="6327423" cy="4303210"/>
          </a:xfrm>
          <a:prstGeom prst="rect">
            <a:avLst/>
          </a:prstGeom>
          <a:noFill/>
          <a:ln>
            <a:noFill/>
          </a:ln>
        </p:spPr>
      </p:pic>
    </p:spTree>
    <p:extLst>
      <p:ext uri="{BB962C8B-B14F-4D97-AF65-F5344CB8AC3E}">
        <p14:creationId xmlns:p14="http://schemas.microsoft.com/office/powerpoint/2010/main" val="93133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3CDBF4-047E-66C3-99B4-875AA3897276}"/>
              </a:ext>
            </a:extLst>
          </p:cNvPr>
          <p:cNvSpPr>
            <a:spLocks noGrp="1"/>
          </p:cNvSpPr>
          <p:nvPr>
            <p:ph type="title"/>
          </p:nvPr>
        </p:nvSpPr>
        <p:spPr/>
        <p:txBody>
          <a:bodyPr/>
          <a:lstStyle/>
          <a:p>
            <a:r>
              <a:rPr lang="nl-NL" dirty="0"/>
              <a:t>Praktijkvoorbeeld 4</a:t>
            </a:r>
            <a:endParaRPr lang="en-US" dirty="0"/>
          </a:p>
        </p:txBody>
      </p:sp>
      <p:sp>
        <p:nvSpPr>
          <p:cNvPr id="3" name="Tijdelijke aanduiding voor tekst 2">
            <a:extLst>
              <a:ext uri="{FF2B5EF4-FFF2-40B4-BE49-F238E27FC236}">
                <a16:creationId xmlns:a16="http://schemas.microsoft.com/office/drawing/2014/main" id="{1FFA46B3-57CD-F257-0BD8-2169A0280BFD}"/>
              </a:ext>
            </a:extLst>
          </p:cNvPr>
          <p:cNvSpPr>
            <a:spLocks noGrp="1"/>
          </p:cNvSpPr>
          <p:nvPr>
            <p:ph type="body" sz="quarter" idx="11"/>
          </p:nvPr>
        </p:nvSpPr>
        <p:spPr/>
        <p:txBody>
          <a:bodyPr/>
          <a:lstStyle/>
          <a:p>
            <a:r>
              <a:rPr lang="nl-NL" dirty="0"/>
              <a:t>Feedback legenda</a:t>
            </a:r>
            <a:endParaRPr lang="en-US" dirty="0"/>
          </a:p>
        </p:txBody>
      </p:sp>
      <p:pic>
        <p:nvPicPr>
          <p:cNvPr id="4" name="Picture 2" descr="Effectieve feedback in de klas | Onderwijskennis">
            <a:extLst>
              <a:ext uri="{FF2B5EF4-FFF2-40B4-BE49-F238E27FC236}">
                <a16:creationId xmlns:a16="http://schemas.microsoft.com/office/drawing/2014/main" id="{53A77F9A-57B2-36A3-6774-4F5CF7DAA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05"/>
          <a:stretch/>
        </p:blipFill>
        <p:spPr bwMode="auto">
          <a:xfrm>
            <a:off x="3897549" y="1921395"/>
            <a:ext cx="7880794" cy="4199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3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39449-3775-1612-C0E4-0EE1710E0318}"/>
              </a:ext>
            </a:extLst>
          </p:cNvPr>
          <p:cNvSpPr>
            <a:spLocks noGrp="1"/>
          </p:cNvSpPr>
          <p:nvPr>
            <p:ph type="title"/>
          </p:nvPr>
        </p:nvSpPr>
        <p:spPr/>
        <p:txBody>
          <a:bodyPr/>
          <a:lstStyle/>
          <a:p>
            <a:r>
              <a:rPr lang="nl-NL" dirty="0"/>
              <a:t>Voordat we beginnen…</a:t>
            </a:r>
            <a:endParaRPr lang="en-US" dirty="0"/>
          </a:p>
        </p:txBody>
      </p:sp>
      <p:pic>
        <p:nvPicPr>
          <p:cNvPr id="4" name="Afbeelding 3">
            <a:extLst>
              <a:ext uri="{FF2B5EF4-FFF2-40B4-BE49-F238E27FC236}">
                <a16:creationId xmlns:a16="http://schemas.microsoft.com/office/drawing/2014/main" id="{3C3AA03A-986E-70F9-1BB4-0D6430613F78}"/>
              </a:ext>
            </a:extLst>
          </p:cNvPr>
          <p:cNvPicPr>
            <a:picLocks noChangeAspect="1"/>
          </p:cNvPicPr>
          <p:nvPr/>
        </p:nvPicPr>
        <p:blipFill>
          <a:blip r:embed="rId3"/>
          <a:stretch>
            <a:fillRect/>
          </a:stretch>
        </p:blipFill>
        <p:spPr>
          <a:xfrm>
            <a:off x="1021404" y="2480550"/>
            <a:ext cx="2373549" cy="2373549"/>
          </a:xfrm>
          <a:prstGeom prst="rect">
            <a:avLst/>
          </a:prstGeom>
        </p:spPr>
      </p:pic>
      <p:pic>
        <p:nvPicPr>
          <p:cNvPr id="5" name="Afbeelding 4">
            <a:extLst>
              <a:ext uri="{FF2B5EF4-FFF2-40B4-BE49-F238E27FC236}">
                <a16:creationId xmlns:a16="http://schemas.microsoft.com/office/drawing/2014/main" id="{7567D12F-AD0C-5AA5-4545-91FACB5C1655}"/>
              </a:ext>
            </a:extLst>
          </p:cNvPr>
          <p:cNvPicPr>
            <a:picLocks noChangeAspect="1"/>
          </p:cNvPicPr>
          <p:nvPr/>
        </p:nvPicPr>
        <p:blipFill>
          <a:blip r:embed="rId4"/>
          <a:stretch>
            <a:fillRect/>
          </a:stretch>
        </p:blipFill>
        <p:spPr>
          <a:xfrm>
            <a:off x="5136205" y="2677096"/>
            <a:ext cx="2149813" cy="2149813"/>
          </a:xfrm>
          <a:prstGeom prst="rect">
            <a:avLst/>
          </a:prstGeom>
        </p:spPr>
      </p:pic>
      <p:pic>
        <p:nvPicPr>
          <p:cNvPr id="6" name="Afbeelding 5">
            <a:extLst>
              <a:ext uri="{FF2B5EF4-FFF2-40B4-BE49-F238E27FC236}">
                <a16:creationId xmlns:a16="http://schemas.microsoft.com/office/drawing/2014/main" id="{89426FF4-F59F-19D8-61AE-D0A5C28A0F49}"/>
              </a:ext>
            </a:extLst>
          </p:cNvPr>
          <p:cNvPicPr>
            <a:picLocks noChangeAspect="1"/>
          </p:cNvPicPr>
          <p:nvPr/>
        </p:nvPicPr>
        <p:blipFill>
          <a:blip r:embed="rId5"/>
          <a:stretch>
            <a:fillRect/>
          </a:stretch>
        </p:blipFill>
        <p:spPr>
          <a:xfrm>
            <a:off x="9182911" y="2677096"/>
            <a:ext cx="2075234" cy="2075234"/>
          </a:xfrm>
          <a:prstGeom prst="rect">
            <a:avLst/>
          </a:prstGeom>
        </p:spPr>
      </p:pic>
      <p:sp>
        <p:nvSpPr>
          <p:cNvPr id="7" name="Tekstvak 6">
            <a:extLst>
              <a:ext uri="{FF2B5EF4-FFF2-40B4-BE49-F238E27FC236}">
                <a16:creationId xmlns:a16="http://schemas.microsoft.com/office/drawing/2014/main" id="{BBD67DBF-61B3-FF4D-037B-B704A5F9D4AA}"/>
              </a:ext>
            </a:extLst>
          </p:cNvPr>
          <p:cNvSpPr txBox="1"/>
          <p:nvPr/>
        </p:nvSpPr>
        <p:spPr>
          <a:xfrm>
            <a:off x="1220822" y="4831401"/>
            <a:ext cx="2237362" cy="646331"/>
          </a:xfrm>
          <a:prstGeom prst="rect">
            <a:avLst/>
          </a:prstGeom>
          <a:noFill/>
        </p:spPr>
        <p:txBody>
          <a:bodyPr wrap="square" rtlCol="0">
            <a:spAutoFit/>
          </a:bodyPr>
          <a:lstStyle/>
          <a:p>
            <a:pPr algn="ctr"/>
            <a:r>
              <a:rPr lang="nl-NL" dirty="0">
                <a:latin typeface="Arial" panose="020B0604020202020204" pitchFamily="34" charset="0"/>
                <a:cs typeface="Arial" panose="020B0604020202020204" pitchFamily="34" charset="0"/>
              </a:rPr>
              <a:t>…</a:t>
            </a:r>
            <a:r>
              <a:rPr lang="nl-NL" i="1" dirty="0">
                <a:latin typeface="Arial" panose="020B0604020202020204" pitchFamily="34" charset="0"/>
                <a:cs typeface="Arial" panose="020B0604020202020204" pitchFamily="34" charset="0"/>
              </a:rPr>
              <a:t>bevat theorie en praktijk </a:t>
            </a:r>
            <a:endParaRPr lang="en-US" dirty="0">
              <a:latin typeface="Arial" panose="020B0604020202020204" pitchFamily="34" charset="0"/>
              <a:cs typeface="Arial" panose="020B0604020202020204" pitchFamily="34" charset="0"/>
            </a:endParaRPr>
          </a:p>
        </p:txBody>
      </p:sp>
      <p:sp>
        <p:nvSpPr>
          <p:cNvPr id="8" name="Tekstvak 7">
            <a:extLst>
              <a:ext uri="{FF2B5EF4-FFF2-40B4-BE49-F238E27FC236}">
                <a16:creationId xmlns:a16="http://schemas.microsoft.com/office/drawing/2014/main" id="{3463314F-0FBC-514C-9E31-E24D4BEEAC85}"/>
              </a:ext>
            </a:extLst>
          </p:cNvPr>
          <p:cNvSpPr txBox="1"/>
          <p:nvPr/>
        </p:nvSpPr>
        <p:spPr>
          <a:xfrm>
            <a:off x="5179979" y="4831402"/>
            <a:ext cx="2237362" cy="646331"/>
          </a:xfrm>
          <a:prstGeom prst="rect">
            <a:avLst/>
          </a:prstGeom>
          <a:noFill/>
        </p:spPr>
        <p:txBody>
          <a:bodyPr wrap="square" rtlCol="0">
            <a:spAutoFit/>
          </a:bodyPr>
          <a:lstStyle/>
          <a:p>
            <a:pPr algn="ctr"/>
            <a:r>
              <a:rPr lang="nl-NL" dirty="0">
                <a:latin typeface="Arial" panose="020B0604020202020204" pitchFamily="34" charset="0"/>
                <a:cs typeface="Arial" panose="020B0604020202020204" pitchFamily="34" charset="0"/>
              </a:rPr>
              <a:t>…</a:t>
            </a:r>
            <a:r>
              <a:rPr lang="nl-NL" i="1" dirty="0">
                <a:latin typeface="Arial" panose="020B0604020202020204" pitchFamily="34" charset="0"/>
                <a:cs typeface="Arial" panose="020B0604020202020204" pitchFamily="34" charset="0"/>
              </a:rPr>
              <a:t>is niet allesomvattend</a:t>
            </a:r>
            <a:endParaRPr lang="en-US" dirty="0">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45F0A80F-6C0D-FC44-53E7-5DF9B8649501}"/>
              </a:ext>
            </a:extLst>
          </p:cNvPr>
          <p:cNvSpPr txBox="1"/>
          <p:nvPr/>
        </p:nvSpPr>
        <p:spPr>
          <a:xfrm>
            <a:off x="9182911" y="4904360"/>
            <a:ext cx="2237362" cy="646331"/>
          </a:xfrm>
          <a:prstGeom prst="rect">
            <a:avLst/>
          </a:prstGeom>
          <a:noFill/>
        </p:spPr>
        <p:txBody>
          <a:bodyPr wrap="square" rtlCol="0">
            <a:spAutoFit/>
          </a:bodyPr>
          <a:lstStyle/>
          <a:p>
            <a:pPr algn="ctr"/>
            <a:r>
              <a:rPr lang="nl-NL" dirty="0">
                <a:latin typeface="Arial" panose="020B0604020202020204" pitchFamily="34" charset="0"/>
                <a:cs typeface="Arial" panose="020B0604020202020204" pitchFamily="34" charset="0"/>
              </a:rPr>
              <a:t>…</a:t>
            </a:r>
            <a:r>
              <a:rPr lang="nl-NL" i="1" dirty="0">
                <a:latin typeface="Arial" panose="020B0604020202020204" pitchFamily="34" charset="0"/>
                <a:cs typeface="Arial" panose="020B0604020202020204" pitchFamily="34" charset="0"/>
              </a:rPr>
              <a:t>pak er uit wat voor jou werkt </a:t>
            </a:r>
            <a:endParaRPr lang="en-US" dirty="0">
              <a:latin typeface="Arial" panose="020B0604020202020204" pitchFamily="34" charset="0"/>
              <a:cs typeface="Arial" panose="020B0604020202020204" pitchFamily="34" charset="0"/>
            </a:endParaRPr>
          </a:p>
        </p:txBody>
      </p:sp>
      <p:sp>
        <p:nvSpPr>
          <p:cNvPr id="10" name="Tekstvak 9">
            <a:extLst>
              <a:ext uri="{FF2B5EF4-FFF2-40B4-BE49-F238E27FC236}">
                <a16:creationId xmlns:a16="http://schemas.microsoft.com/office/drawing/2014/main" id="{FF370779-209A-799E-D81C-9E78D8F86B73}"/>
              </a:ext>
            </a:extLst>
          </p:cNvPr>
          <p:cNvSpPr txBox="1"/>
          <p:nvPr/>
        </p:nvSpPr>
        <p:spPr>
          <a:xfrm>
            <a:off x="1021404" y="1848897"/>
            <a:ext cx="4746350" cy="369332"/>
          </a:xfrm>
          <a:prstGeom prst="rect">
            <a:avLst/>
          </a:prstGeom>
          <a:noFill/>
        </p:spPr>
        <p:txBody>
          <a:bodyPr wrap="square" rtlCol="0">
            <a:spAutoFit/>
          </a:bodyPr>
          <a:lstStyle/>
          <a:p>
            <a:r>
              <a:rPr lang="nl-NL" i="1" dirty="0"/>
              <a:t>Deze workshop</a:t>
            </a:r>
            <a:endParaRPr lang="en-US" i="1" dirty="0"/>
          </a:p>
        </p:txBody>
      </p:sp>
    </p:spTree>
    <p:extLst>
      <p:ext uri="{BB962C8B-B14F-4D97-AF65-F5344CB8AC3E}">
        <p14:creationId xmlns:p14="http://schemas.microsoft.com/office/powerpoint/2010/main" val="7146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632AC-A19B-C2B6-96F1-DA80A3052A05}"/>
              </a:ext>
            </a:extLst>
          </p:cNvPr>
          <p:cNvSpPr>
            <a:spLocks noGrp="1"/>
          </p:cNvSpPr>
          <p:nvPr>
            <p:ph type="title"/>
          </p:nvPr>
        </p:nvSpPr>
        <p:spPr/>
        <p:txBody>
          <a:bodyPr/>
          <a:lstStyle/>
          <a:p>
            <a:r>
              <a:rPr lang="nl-NL" dirty="0"/>
              <a:t>In je eigen praktijk </a:t>
            </a:r>
            <a:endParaRPr lang="en-US" dirty="0"/>
          </a:p>
        </p:txBody>
      </p:sp>
      <p:sp>
        <p:nvSpPr>
          <p:cNvPr id="3" name="Tijdelijke aanduiding voor tekst 2">
            <a:extLst>
              <a:ext uri="{FF2B5EF4-FFF2-40B4-BE49-F238E27FC236}">
                <a16:creationId xmlns:a16="http://schemas.microsoft.com/office/drawing/2014/main" id="{870FF2B3-4B12-983A-D390-CAEA2EECAFF2}"/>
              </a:ext>
            </a:extLst>
          </p:cNvPr>
          <p:cNvSpPr>
            <a:spLocks noGrp="1"/>
          </p:cNvSpPr>
          <p:nvPr>
            <p:ph type="body" sz="quarter" idx="11"/>
          </p:nvPr>
        </p:nvSpPr>
        <p:spPr/>
        <p:txBody>
          <a:bodyPr/>
          <a:lstStyle/>
          <a:p>
            <a:pPr marL="0" indent="0">
              <a:buNone/>
            </a:pPr>
            <a:r>
              <a:rPr lang="nl-NL" sz="2000" dirty="0"/>
              <a:t>Neem het eerstvolgende thema/hoofdstuk waar je mee gaat starten in gedachte</a:t>
            </a:r>
            <a:r>
              <a:rPr lang="nl-NL" dirty="0"/>
              <a:t>…</a:t>
            </a:r>
          </a:p>
          <a:p>
            <a:pPr marL="0" indent="0">
              <a:buNone/>
            </a:pPr>
            <a:endParaRPr lang="nl-NL" dirty="0"/>
          </a:p>
          <a:p>
            <a:r>
              <a:rPr lang="nl-NL" sz="2000" dirty="0"/>
              <a:t>…wat zou je hier aan willen </a:t>
            </a:r>
            <a:r>
              <a:rPr lang="nl-NL" sz="2000" dirty="0">
                <a:highlight>
                  <a:srgbClr val="FFFF00"/>
                </a:highlight>
              </a:rPr>
              <a:t>behouden</a:t>
            </a:r>
            <a:r>
              <a:rPr lang="nl-NL" sz="2000" dirty="0"/>
              <a:t> als het gaat om toetsing, het verhelderen van verwachtingen of feedback?</a:t>
            </a:r>
          </a:p>
          <a:p>
            <a:r>
              <a:rPr lang="nl-NL" dirty="0"/>
              <a:t>…wat zou je hier aan willen </a:t>
            </a:r>
            <a:r>
              <a:rPr lang="nl-NL" dirty="0">
                <a:highlight>
                  <a:srgbClr val="00FF00"/>
                </a:highlight>
              </a:rPr>
              <a:t>veranderen</a:t>
            </a:r>
            <a:r>
              <a:rPr lang="nl-NL" dirty="0"/>
              <a:t> </a:t>
            </a:r>
            <a:r>
              <a:rPr lang="nl-NL" sz="2000" dirty="0"/>
              <a:t>als het gaat om toetsing, het verhelderen van verwachtingen of feedback?</a:t>
            </a:r>
            <a:r>
              <a:rPr lang="nl-NL" dirty="0"/>
              <a:t> </a:t>
            </a:r>
            <a:endParaRPr lang="en-US" dirty="0"/>
          </a:p>
        </p:txBody>
      </p:sp>
      <p:sp>
        <p:nvSpPr>
          <p:cNvPr id="4" name="Tijdelijke aanduiding voor tekst 2">
            <a:extLst>
              <a:ext uri="{FF2B5EF4-FFF2-40B4-BE49-F238E27FC236}">
                <a16:creationId xmlns:a16="http://schemas.microsoft.com/office/drawing/2014/main" id="{24983C64-010D-4CED-A60F-4F77C6C33937}"/>
              </a:ext>
            </a:extLst>
          </p:cNvPr>
          <p:cNvSpPr txBox="1">
            <a:spLocks/>
          </p:cNvSpPr>
          <p:nvPr/>
        </p:nvSpPr>
        <p:spPr>
          <a:xfrm>
            <a:off x="990600" y="4702628"/>
            <a:ext cx="10515600" cy="1623409"/>
          </a:xfrm>
          <a:prstGeom prst="rect">
            <a:avLst/>
          </a:prstGeom>
        </p:spPr>
        <p:txBody>
          <a:bodyPr vert="horz" lIns="91440" tIns="45720" rIns="91440" bIns="45720" rtlCol="0">
            <a:normAutofit/>
          </a:bodyPr>
          <a:lst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endParaRPr lang="nl-NL" dirty="0"/>
          </a:p>
          <a:p>
            <a:pPr marL="0" indent="0">
              <a:buFont typeface="Arial" panose="020B0604020202020204" pitchFamily="34" charset="0"/>
              <a:buNone/>
            </a:pPr>
            <a:r>
              <a:rPr lang="nl-NL" dirty="0"/>
              <a:t>Like          de post-it waar jij graag meer over wil horen </a:t>
            </a:r>
            <a:endParaRPr lang="en-US" dirty="0"/>
          </a:p>
        </p:txBody>
      </p:sp>
      <p:sp>
        <p:nvSpPr>
          <p:cNvPr id="5" name="Hart 4">
            <a:extLst>
              <a:ext uri="{FF2B5EF4-FFF2-40B4-BE49-F238E27FC236}">
                <a16:creationId xmlns:a16="http://schemas.microsoft.com/office/drawing/2014/main" id="{472B09AE-BFF7-7903-C2AD-61F703EB3E89}"/>
              </a:ext>
            </a:extLst>
          </p:cNvPr>
          <p:cNvSpPr/>
          <p:nvPr/>
        </p:nvSpPr>
        <p:spPr>
          <a:xfrm>
            <a:off x="1698170" y="5116286"/>
            <a:ext cx="337457" cy="304800"/>
          </a:xfrm>
          <a:prstGeom prst="hear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0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8E6FC-F38F-3DC5-7D2D-F9D47C6B1204}"/>
              </a:ext>
            </a:extLst>
          </p:cNvPr>
          <p:cNvSpPr>
            <a:spLocks noGrp="1"/>
          </p:cNvSpPr>
          <p:nvPr>
            <p:ph type="title"/>
          </p:nvPr>
        </p:nvSpPr>
        <p:spPr/>
        <p:txBody>
          <a:bodyPr/>
          <a:lstStyle/>
          <a:p>
            <a:r>
              <a:rPr lang="nl-NL" dirty="0"/>
              <a:t>De aard van het beestje</a:t>
            </a:r>
            <a:endParaRPr lang="en-US" dirty="0"/>
          </a:p>
        </p:txBody>
      </p:sp>
      <p:sp>
        <p:nvSpPr>
          <p:cNvPr id="5" name="Tijdelijke aanduiding voor tekst 4">
            <a:extLst>
              <a:ext uri="{FF2B5EF4-FFF2-40B4-BE49-F238E27FC236}">
                <a16:creationId xmlns:a16="http://schemas.microsoft.com/office/drawing/2014/main" id="{9B9C197F-64B3-DEAC-8CE5-B543B50B639B}"/>
              </a:ext>
            </a:extLst>
          </p:cNvPr>
          <p:cNvSpPr>
            <a:spLocks noGrp="1"/>
          </p:cNvSpPr>
          <p:nvPr>
            <p:ph type="body" sz="quarter" idx="11"/>
          </p:nvPr>
        </p:nvSpPr>
        <p:spPr/>
        <p:txBody>
          <a:bodyPr/>
          <a:lstStyle/>
          <a:p>
            <a:pPr marL="0" indent="0">
              <a:buNone/>
            </a:pPr>
            <a:endParaRPr lang="en-US" dirty="0"/>
          </a:p>
        </p:txBody>
      </p:sp>
      <p:pic>
        <p:nvPicPr>
          <p:cNvPr id="2050" name="Picture 2" descr="Kijken door een andere bril – Simelius">
            <a:extLst>
              <a:ext uri="{FF2B5EF4-FFF2-40B4-BE49-F238E27FC236}">
                <a16:creationId xmlns:a16="http://schemas.microsoft.com/office/drawing/2014/main" id="{C3F72EF3-F749-4E17-9CA1-6D99AD9CB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486" y="2276813"/>
            <a:ext cx="6809014" cy="38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32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EB7CD-4CA8-1865-0A4E-B6CBD1003643}"/>
              </a:ext>
            </a:extLst>
          </p:cNvPr>
          <p:cNvSpPr>
            <a:spLocks noGrp="1"/>
          </p:cNvSpPr>
          <p:nvPr>
            <p:ph type="title"/>
          </p:nvPr>
        </p:nvSpPr>
        <p:spPr/>
        <p:txBody>
          <a:bodyPr/>
          <a:lstStyle/>
          <a:p>
            <a:r>
              <a:rPr lang="nl-NL" dirty="0"/>
              <a:t>Boeken tips</a:t>
            </a:r>
            <a:endParaRPr lang="en-US" dirty="0"/>
          </a:p>
        </p:txBody>
      </p:sp>
      <p:pic>
        <p:nvPicPr>
          <p:cNvPr id="4" name="Picture 2" descr="Feedback in de klas (ebook), Stijn Vanhoof | 9789401485661 | Boeken |  bol.com">
            <a:extLst>
              <a:ext uri="{FF2B5EF4-FFF2-40B4-BE49-F238E27FC236}">
                <a16:creationId xmlns:a16="http://schemas.microsoft.com/office/drawing/2014/main" id="{7AB0B4D1-0482-2E78-C26F-472CF2B25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69" y="1987827"/>
            <a:ext cx="3201205" cy="45223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Toetsrevolutie, Dominique Sluijsmans | 9789490120207 | Boeken | bol.com">
            <a:extLst>
              <a:ext uri="{FF2B5EF4-FFF2-40B4-BE49-F238E27FC236}">
                <a16:creationId xmlns:a16="http://schemas.microsoft.com/office/drawing/2014/main" id="{FF74E2DB-541F-6DB5-102B-ED7D4FF6A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7827"/>
            <a:ext cx="3201205" cy="452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194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6F365D-E858-3D07-7CA9-479F5FBED9F3}"/>
              </a:ext>
            </a:extLst>
          </p:cNvPr>
          <p:cNvSpPr>
            <a:spLocks noGrp="1"/>
          </p:cNvSpPr>
          <p:nvPr>
            <p:ph type="title"/>
          </p:nvPr>
        </p:nvSpPr>
        <p:spPr/>
        <p:txBody>
          <a:bodyPr>
            <a:normAutofit/>
          </a:bodyPr>
          <a:lstStyle/>
          <a:p>
            <a:r>
              <a:rPr lang="nl-NL" dirty="0"/>
              <a:t>Dankjewel en nog veel plezier gewenst!</a:t>
            </a:r>
            <a:endParaRPr lang="en-US" dirty="0"/>
          </a:p>
        </p:txBody>
      </p:sp>
    </p:spTree>
    <p:extLst>
      <p:ext uri="{BB962C8B-B14F-4D97-AF65-F5344CB8AC3E}">
        <p14:creationId xmlns:p14="http://schemas.microsoft.com/office/powerpoint/2010/main" val="340300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C355F-AFC9-ADBF-10FD-74348E24CF36}"/>
              </a:ext>
            </a:extLst>
          </p:cNvPr>
          <p:cNvSpPr>
            <a:spLocks noGrp="1"/>
          </p:cNvSpPr>
          <p:nvPr>
            <p:ph type="title"/>
          </p:nvPr>
        </p:nvSpPr>
        <p:spPr/>
        <p:txBody>
          <a:bodyPr/>
          <a:lstStyle/>
          <a:p>
            <a:r>
              <a:rPr lang="nl-NL" dirty="0"/>
              <a:t>De aard van het beestje – de docent </a:t>
            </a:r>
            <a:endParaRPr lang="en-US" dirty="0"/>
          </a:p>
        </p:txBody>
      </p:sp>
      <p:pic>
        <p:nvPicPr>
          <p:cNvPr id="1026" name="Picture 2" descr="Zweetaanvallen | Oorzaak en oplossingen! - Ceulen Klinieken">
            <a:extLst>
              <a:ext uri="{FF2B5EF4-FFF2-40B4-BE49-F238E27FC236}">
                <a16:creationId xmlns:a16="http://schemas.microsoft.com/office/drawing/2014/main" id="{1D2803AA-4AE4-50F8-24A9-40C980A4C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495" y="2121318"/>
            <a:ext cx="8853435" cy="3688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9CE0C-6343-A4BD-13A9-D700B93C34CB}"/>
              </a:ext>
            </a:extLst>
          </p:cNvPr>
          <p:cNvSpPr>
            <a:spLocks noGrp="1"/>
          </p:cNvSpPr>
          <p:nvPr>
            <p:ph type="title"/>
          </p:nvPr>
        </p:nvSpPr>
        <p:spPr/>
        <p:txBody>
          <a:bodyPr/>
          <a:lstStyle/>
          <a:p>
            <a:r>
              <a:rPr lang="nl-NL" dirty="0"/>
              <a:t>Motivatie om te leren </a:t>
            </a:r>
            <a:endParaRPr lang="en-US" dirty="0"/>
          </a:p>
        </p:txBody>
      </p:sp>
      <p:sp>
        <p:nvSpPr>
          <p:cNvPr id="3" name="Tijdelijke aanduiding voor tekst 2">
            <a:extLst>
              <a:ext uri="{FF2B5EF4-FFF2-40B4-BE49-F238E27FC236}">
                <a16:creationId xmlns:a16="http://schemas.microsoft.com/office/drawing/2014/main" id="{EE9C2928-73EB-E7EF-938A-65AD9E4291CD}"/>
              </a:ext>
            </a:extLst>
          </p:cNvPr>
          <p:cNvSpPr>
            <a:spLocks noGrp="1"/>
          </p:cNvSpPr>
          <p:nvPr>
            <p:ph type="body" sz="quarter" idx="11"/>
          </p:nvPr>
        </p:nvSpPr>
        <p:spPr>
          <a:xfrm>
            <a:off x="838200" y="1925638"/>
            <a:ext cx="10844814" cy="4248000"/>
          </a:xfrm>
        </p:spPr>
        <p:txBody>
          <a:bodyPr/>
          <a:lstStyle/>
          <a:p>
            <a:pPr marL="0" indent="0">
              <a:buNone/>
            </a:pPr>
            <a:r>
              <a:rPr lang="nl-NL" dirty="0"/>
              <a:t>Tien kenmerken die bijdragen aan motiverend onderwijs (Inspectie van het Onderwijs, 2019)</a:t>
            </a:r>
            <a:endParaRPr lang="en-US" dirty="0"/>
          </a:p>
        </p:txBody>
      </p:sp>
      <p:pic>
        <p:nvPicPr>
          <p:cNvPr id="5" name="Afbeelding 4">
            <a:extLst>
              <a:ext uri="{FF2B5EF4-FFF2-40B4-BE49-F238E27FC236}">
                <a16:creationId xmlns:a16="http://schemas.microsoft.com/office/drawing/2014/main" id="{76FB6DFC-9466-42F0-2F15-4384B7465B5B}"/>
              </a:ext>
            </a:extLst>
          </p:cNvPr>
          <p:cNvPicPr>
            <a:picLocks noChangeAspect="1"/>
          </p:cNvPicPr>
          <p:nvPr/>
        </p:nvPicPr>
        <p:blipFill>
          <a:blip r:embed="rId3"/>
          <a:stretch>
            <a:fillRect/>
          </a:stretch>
        </p:blipFill>
        <p:spPr>
          <a:xfrm>
            <a:off x="1327022" y="2688007"/>
            <a:ext cx="9226571" cy="2723261"/>
          </a:xfrm>
          <a:prstGeom prst="rect">
            <a:avLst/>
          </a:prstGeom>
        </p:spPr>
      </p:pic>
    </p:spTree>
    <p:extLst>
      <p:ext uri="{BB962C8B-B14F-4D97-AF65-F5344CB8AC3E}">
        <p14:creationId xmlns:p14="http://schemas.microsoft.com/office/powerpoint/2010/main" val="181709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5F8D1-8E22-F4BE-D8EA-778912409871}"/>
              </a:ext>
            </a:extLst>
          </p:cNvPr>
          <p:cNvSpPr>
            <a:spLocks noGrp="1"/>
          </p:cNvSpPr>
          <p:nvPr>
            <p:ph type="title"/>
          </p:nvPr>
        </p:nvSpPr>
        <p:spPr/>
        <p:txBody>
          <a:bodyPr/>
          <a:lstStyle/>
          <a:p>
            <a:r>
              <a:rPr lang="nl-NL" dirty="0"/>
              <a:t>Ontwikkelingsgericht onderwijs</a:t>
            </a:r>
            <a:endParaRPr lang="en-US" dirty="0"/>
          </a:p>
        </p:txBody>
      </p:sp>
      <p:sp>
        <p:nvSpPr>
          <p:cNvPr id="3" name="Tijdelijke aanduiding voor tekst 2">
            <a:extLst>
              <a:ext uri="{FF2B5EF4-FFF2-40B4-BE49-F238E27FC236}">
                <a16:creationId xmlns:a16="http://schemas.microsoft.com/office/drawing/2014/main" id="{03D86FDA-F078-BA59-18E1-C8E94AA3F66A}"/>
              </a:ext>
            </a:extLst>
          </p:cNvPr>
          <p:cNvSpPr>
            <a:spLocks noGrp="1"/>
          </p:cNvSpPr>
          <p:nvPr>
            <p:ph type="body" sz="quarter" idx="11"/>
          </p:nvPr>
        </p:nvSpPr>
        <p:spPr>
          <a:xfrm>
            <a:off x="2093259" y="2702580"/>
            <a:ext cx="1837764" cy="535174"/>
          </a:xfrm>
          <a:ln w="19050">
            <a:solidFill>
              <a:schemeClr val="tx1"/>
            </a:solidFill>
          </a:ln>
        </p:spPr>
        <p:txBody>
          <a:bodyPr/>
          <a:lstStyle/>
          <a:p>
            <a:pPr marL="0" indent="0">
              <a:buNone/>
            </a:pPr>
            <a:r>
              <a:rPr lang="nl-NL" dirty="0"/>
              <a:t>Curriculum </a:t>
            </a:r>
          </a:p>
        </p:txBody>
      </p:sp>
      <p:sp>
        <p:nvSpPr>
          <p:cNvPr id="4" name="Tijdelijke aanduiding voor tekst 2">
            <a:extLst>
              <a:ext uri="{FF2B5EF4-FFF2-40B4-BE49-F238E27FC236}">
                <a16:creationId xmlns:a16="http://schemas.microsoft.com/office/drawing/2014/main" id="{05B2E8C6-C659-96A7-0DE3-8B48342EB070}"/>
              </a:ext>
            </a:extLst>
          </p:cNvPr>
          <p:cNvSpPr txBox="1">
            <a:spLocks/>
          </p:cNvSpPr>
          <p:nvPr/>
        </p:nvSpPr>
        <p:spPr>
          <a:xfrm>
            <a:off x="5226424" y="2702580"/>
            <a:ext cx="1739152" cy="535174"/>
          </a:xfrm>
          <a:prstGeom prst="rect">
            <a:avLst/>
          </a:prstGeom>
          <a:ln w="19050">
            <a:solidFill>
              <a:schemeClr val="tx1"/>
            </a:solidFill>
          </a:ln>
        </p:spPr>
        <p:txBody>
          <a:bodyPr vert="horz" lIns="91440" tIns="45720" rIns="91440" bIns="45720" rtlCol="0">
            <a:normAutofit/>
          </a:bodyPr>
          <a:lstStyle>
            <a:lvl1pPr marL="18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36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2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900000" indent="-180000" algn="l" defTabSz="514337" rtl="0" eaLnBrk="1" latinLnBrk="0" hangingPunct="1">
              <a:lnSpc>
                <a:spcPct val="110000"/>
              </a:lnSpc>
              <a:spcBef>
                <a:spcPts val="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nl-NL" dirty="0"/>
              <a:t>Didactiek </a:t>
            </a:r>
          </a:p>
        </p:txBody>
      </p:sp>
      <p:cxnSp>
        <p:nvCxnSpPr>
          <p:cNvPr id="6" name="Rechte verbindingslijn 5">
            <a:extLst>
              <a:ext uri="{FF2B5EF4-FFF2-40B4-BE49-F238E27FC236}">
                <a16:creationId xmlns:a16="http://schemas.microsoft.com/office/drawing/2014/main" id="{B3D05F94-4713-193A-496F-A831325FA6E2}"/>
              </a:ext>
            </a:extLst>
          </p:cNvPr>
          <p:cNvCxnSpPr>
            <a:endCxn id="3" idx="0"/>
          </p:cNvCxnSpPr>
          <p:nvPr/>
        </p:nvCxnSpPr>
        <p:spPr>
          <a:xfrm flipH="1">
            <a:off x="3012141" y="1788459"/>
            <a:ext cx="1600200" cy="914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904A201E-C9FB-D125-AF17-389128DAA6EE}"/>
              </a:ext>
            </a:extLst>
          </p:cNvPr>
          <p:cNvCxnSpPr>
            <a:cxnSpLocks/>
            <a:endCxn id="4" idx="0"/>
          </p:cNvCxnSpPr>
          <p:nvPr/>
        </p:nvCxnSpPr>
        <p:spPr>
          <a:xfrm>
            <a:off x="4612341" y="1788459"/>
            <a:ext cx="1483659" cy="91412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kstvak 9">
            <a:extLst>
              <a:ext uri="{FF2B5EF4-FFF2-40B4-BE49-F238E27FC236}">
                <a16:creationId xmlns:a16="http://schemas.microsoft.com/office/drawing/2014/main" id="{BB3522A1-E216-94F1-CFDD-8B45EFC866F0}"/>
              </a:ext>
            </a:extLst>
          </p:cNvPr>
          <p:cNvSpPr txBox="1"/>
          <p:nvPr/>
        </p:nvSpPr>
        <p:spPr>
          <a:xfrm>
            <a:off x="2093259" y="3429000"/>
            <a:ext cx="1837764" cy="1200329"/>
          </a:xfrm>
          <a:prstGeom prst="rect">
            <a:avLst/>
          </a:prstGeom>
          <a:noFill/>
        </p:spPr>
        <p:txBody>
          <a:bodyPr wrap="square" rtlCol="0">
            <a:spAutoFit/>
          </a:bodyPr>
          <a:lstStyle/>
          <a:p>
            <a:r>
              <a:rPr lang="nl-NL" i="1" dirty="0"/>
              <a:t>De plek  en functie van toetsing binnen je curriculum. </a:t>
            </a:r>
            <a:endParaRPr lang="en-US" i="1" dirty="0"/>
          </a:p>
        </p:txBody>
      </p:sp>
      <p:sp>
        <p:nvSpPr>
          <p:cNvPr id="11" name="Tekstvak 10">
            <a:extLst>
              <a:ext uri="{FF2B5EF4-FFF2-40B4-BE49-F238E27FC236}">
                <a16:creationId xmlns:a16="http://schemas.microsoft.com/office/drawing/2014/main" id="{3A00F703-AD4B-ABF7-F650-05178C857A44}"/>
              </a:ext>
            </a:extLst>
          </p:cNvPr>
          <p:cNvSpPr txBox="1"/>
          <p:nvPr/>
        </p:nvSpPr>
        <p:spPr>
          <a:xfrm>
            <a:off x="5226424" y="3429000"/>
            <a:ext cx="1837764" cy="1200329"/>
          </a:xfrm>
          <a:prstGeom prst="rect">
            <a:avLst/>
          </a:prstGeom>
          <a:noFill/>
        </p:spPr>
        <p:txBody>
          <a:bodyPr wrap="square" rtlCol="0">
            <a:spAutoFit/>
          </a:bodyPr>
          <a:lstStyle/>
          <a:p>
            <a:r>
              <a:rPr lang="nl-NL" i="1" dirty="0"/>
              <a:t>Verwachtingen verhelderen en activerende feedback. </a:t>
            </a:r>
            <a:endParaRPr lang="en-US" i="1" dirty="0"/>
          </a:p>
        </p:txBody>
      </p:sp>
    </p:spTree>
    <p:extLst>
      <p:ext uri="{BB962C8B-B14F-4D97-AF65-F5344CB8AC3E}">
        <p14:creationId xmlns:p14="http://schemas.microsoft.com/office/powerpoint/2010/main" val="627982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5B4CE-2C00-1A37-B43D-EF8F38FB9633}"/>
              </a:ext>
            </a:extLst>
          </p:cNvPr>
          <p:cNvSpPr>
            <a:spLocks noGrp="1"/>
          </p:cNvSpPr>
          <p:nvPr>
            <p:ph type="title"/>
          </p:nvPr>
        </p:nvSpPr>
        <p:spPr/>
        <p:txBody>
          <a:bodyPr/>
          <a:lstStyle/>
          <a:p>
            <a:r>
              <a:rPr lang="nl-NL" dirty="0" err="1"/>
              <a:t>Constructive</a:t>
            </a:r>
            <a:r>
              <a:rPr lang="nl-NL" dirty="0"/>
              <a:t> </a:t>
            </a:r>
            <a:r>
              <a:rPr lang="nl-NL" dirty="0" err="1"/>
              <a:t>alignment</a:t>
            </a:r>
            <a:endParaRPr lang="en-US" dirty="0"/>
          </a:p>
        </p:txBody>
      </p:sp>
      <p:pic>
        <p:nvPicPr>
          <p:cNvPr id="4098" name="Picture 2" descr="Hulp bij lesgeven op afstand">
            <a:extLst>
              <a:ext uri="{FF2B5EF4-FFF2-40B4-BE49-F238E27FC236}">
                <a16:creationId xmlns:a16="http://schemas.microsoft.com/office/drawing/2014/main" id="{E2608EDF-E3BF-C5B1-2B4C-BAC0D389C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891" y="2026417"/>
            <a:ext cx="5259248" cy="446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18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7C1A2-2BCE-6FB3-6342-E1B2692CBF1B}"/>
              </a:ext>
            </a:extLst>
          </p:cNvPr>
          <p:cNvSpPr>
            <a:spLocks noGrp="1"/>
          </p:cNvSpPr>
          <p:nvPr>
            <p:ph type="title"/>
          </p:nvPr>
        </p:nvSpPr>
        <p:spPr>
          <a:xfrm>
            <a:off x="838200" y="214212"/>
            <a:ext cx="10515600" cy="1325563"/>
          </a:xfrm>
        </p:spPr>
        <p:txBody>
          <a:bodyPr/>
          <a:lstStyle/>
          <a:p>
            <a:r>
              <a:rPr lang="nl-NL" dirty="0"/>
              <a:t>Drie Functies van toetsing </a:t>
            </a:r>
            <a:endParaRPr lang="en-US" dirty="0"/>
          </a:p>
        </p:txBody>
      </p:sp>
      <p:pic>
        <p:nvPicPr>
          <p:cNvPr id="6" name="Google Shape;226;p43">
            <a:extLst>
              <a:ext uri="{FF2B5EF4-FFF2-40B4-BE49-F238E27FC236}">
                <a16:creationId xmlns:a16="http://schemas.microsoft.com/office/drawing/2014/main" id="{AE073820-FEB5-7F09-F9A2-FB56F9B0A918}"/>
              </a:ext>
            </a:extLst>
          </p:cNvPr>
          <p:cNvPicPr preferRelativeResize="0"/>
          <p:nvPr/>
        </p:nvPicPr>
        <p:blipFill>
          <a:blip r:embed="rId3">
            <a:alphaModFix/>
          </a:blip>
          <a:stretch>
            <a:fillRect/>
          </a:stretch>
        </p:blipFill>
        <p:spPr>
          <a:xfrm>
            <a:off x="838200" y="2071007"/>
            <a:ext cx="3396343" cy="3546021"/>
          </a:xfrm>
          <a:prstGeom prst="rect">
            <a:avLst/>
          </a:prstGeom>
          <a:noFill/>
          <a:ln>
            <a:noFill/>
          </a:ln>
        </p:spPr>
      </p:pic>
      <p:pic>
        <p:nvPicPr>
          <p:cNvPr id="7" name="Google Shape;227;p43">
            <a:extLst>
              <a:ext uri="{FF2B5EF4-FFF2-40B4-BE49-F238E27FC236}">
                <a16:creationId xmlns:a16="http://schemas.microsoft.com/office/drawing/2014/main" id="{2478C41E-D7F1-A514-4D92-999063AD1AEE}"/>
              </a:ext>
            </a:extLst>
          </p:cNvPr>
          <p:cNvPicPr preferRelativeResize="0"/>
          <p:nvPr/>
        </p:nvPicPr>
        <p:blipFill>
          <a:blip r:embed="rId4">
            <a:alphaModFix/>
          </a:blip>
          <a:stretch>
            <a:fillRect/>
          </a:stretch>
        </p:blipFill>
        <p:spPr>
          <a:xfrm>
            <a:off x="4647811" y="1994578"/>
            <a:ext cx="3309648" cy="3622450"/>
          </a:xfrm>
          <a:prstGeom prst="rect">
            <a:avLst/>
          </a:prstGeom>
          <a:noFill/>
          <a:ln>
            <a:noFill/>
          </a:ln>
        </p:spPr>
      </p:pic>
      <p:pic>
        <p:nvPicPr>
          <p:cNvPr id="8" name="Google Shape;228;p43">
            <a:extLst>
              <a:ext uri="{FF2B5EF4-FFF2-40B4-BE49-F238E27FC236}">
                <a16:creationId xmlns:a16="http://schemas.microsoft.com/office/drawing/2014/main" id="{48CB9923-9BDB-2E39-9ABF-796031C93262}"/>
              </a:ext>
            </a:extLst>
          </p:cNvPr>
          <p:cNvPicPr preferRelativeResize="0"/>
          <p:nvPr/>
        </p:nvPicPr>
        <p:blipFill>
          <a:blip r:embed="rId5">
            <a:alphaModFix/>
          </a:blip>
          <a:stretch>
            <a:fillRect/>
          </a:stretch>
        </p:blipFill>
        <p:spPr>
          <a:xfrm>
            <a:off x="8370727" y="2071007"/>
            <a:ext cx="3309648" cy="3546021"/>
          </a:xfrm>
          <a:prstGeom prst="rect">
            <a:avLst/>
          </a:prstGeom>
          <a:noFill/>
          <a:ln>
            <a:noFill/>
          </a:ln>
        </p:spPr>
      </p:pic>
      <p:sp>
        <p:nvSpPr>
          <p:cNvPr id="9" name="Tekstvak 8">
            <a:extLst>
              <a:ext uri="{FF2B5EF4-FFF2-40B4-BE49-F238E27FC236}">
                <a16:creationId xmlns:a16="http://schemas.microsoft.com/office/drawing/2014/main" id="{167BAF35-8F40-80FD-2866-D48B7E4CA19A}"/>
              </a:ext>
            </a:extLst>
          </p:cNvPr>
          <p:cNvSpPr txBox="1"/>
          <p:nvPr/>
        </p:nvSpPr>
        <p:spPr>
          <a:xfrm>
            <a:off x="2090057" y="5715000"/>
            <a:ext cx="424543" cy="400110"/>
          </a:xfrm>
          <a:prstGeom prst="rect">
            <a:avLst/>
          </a:prstGeom>
          <a:noFill/>
        </p:spPr>
        <p:txBody>
          <a:bodyPr wrap="square" rtlCol="0">
            <a:spAutoFit/>
          </a:bodyPr>
          <a:lstStyle/>
          <a:p>
            <a:r>
              <a:rPr lang="nl-NL" sz="2000" b="1" dirty="0"/>
              <a:t>I</a:t>
            </a:r>
            <a:endParaRPr lang="en-US" sz="2000" b="1" dirty="0"/>
          </a:p>
        </p:txBody>
      </p:sp>
      <p:sp>
        <p:nvSpPr>
          <p:cNvPr id="10" name="Tekstvak 9">
            <a:extLst>
              <a:ext uri="{FF2B5EF4-FFF2-40B4-BE49-F238E27FC236}">
                <a16:creationId xmlns:a16="http://schemas.microsoft.com/office/drawing/2014/main" id="{BE9A4222-D46D-EA5C-316F-828964AE4346}"/>
              </a:ext>
            </a:extLst>
          </p:cNvPr>
          <p:cNvSpPr txBox="1"/>
          <p:nvPr/>
        </p:nvSpPr>
        <p:spPr>
          <a:xfrm>
            <a:off x="6096000" y="5715000"/>
            <a:ext cx="424543" cy="400110"/>
          </a:xfrm>
          <a:prstGeom prst="rect">
            <a:avLst/>
          </a:prstGeom>
          <a:noFill/>
        </p:spPr>
        <p:txBody>
          <a:bodyPr wrap="square" rtlCol="0">
            <a:spAutoFit/>
          </a:bodyPr>
          <a:lstStyle/>
          <a:p>
            <a:r>
              <a:rPr lang="nl-NL" sz="2000" b="1" dirty="0"/>
              <a:t>II</a:t>
            </a:r>
            <a:endParaRPr lang="en-US" sz="2000" b="1" dirty="0"/>
          </a:p>
        </p:txBody>
      </p:sp>
      <p:sp>
        <p:nvSpPr>
          <p:cNvPr id="11" name="Tekstvak 10">
            <a:extLst>
              <a:ext uri="{FF2B5EF4-FFF2-40B4-BE49-F238E27FC236}">
                <a16:creationId xmlns:a16="http://schemas.microsoft.com/office/drawing/2014/main" id="{E525E91A-3247-26EC-D116-6A6D9CF8C28B}"/>
              </a:ext>
            </a:extLst>
          </p:cNvPr>
          <p:cNvSpPr txBox="1"/>
          <p:nvPr/>
        </p:nvSpPr>
        <p:spPr>
          <a:xfrm>
            <a:off x="10025551" y="5715000"/>
            <a:ext cx="424543" cy="400110"/>
          </a:xfrm>
          <a:prstGeom prst="rect">
            <a:avLst/>
          </a:prstGeom>
          <a:noFill/>
        </p:spPr>
        <p:txBody>
          <a:bodyPr wrap="square" rtlCol="0">
            <a:spAutoFit/>
          </a:bodyPr>
          <a:lstStyle/>
          <a:p>
            <a:r>
              <a:rPr lang="nl-NL" sz="2000" b="1" dirty="0"/>
              <a:t>III</a:t>
            </a:r>
            <a:endParaRPr lang="en-US" sz="2000" b="1" dirty="0"/>
          </a:p>
        </p:txBody>
      </p:sp>
    </p:spTree>
    <p:extLst>
      <p:ext uri="{BB962C8B-B14F-4D97-AF65-F5344CB8AC3E}">
        <p14:creationId xmlns:p14="http://schemas.microsoft.com/office/powerpoint/2010/main" val="18427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63D20-58B0-08ED-1ACD-AFADAE68912A}"/>
              </a:ext>
            </a:extLst>
          </p:cNvPr>
          <p:cNvSpPr>
            <a:spLocks noGrp="1"/>
          </p:cNvSpPr>
          <p:nvPr>
            <p:ph type="title"/>
          </p:nvPr>
        </p:nvSpPr>
        <p:spPr/>
        <p:txBody>
          <a:bodyPr/>
          <a:lstStyle/>
          <a:p>
            <a:r>
              <a:rPr lang="nl-NL" dirty="0"/>
              <a:t>Toetsing in ons onderwijs</a:t>
            </a:r>
            <a:endParaRPr lang="en-US" dirty="0"/>
          </a:p>
        </p:txBody>
      </p:sp>
      <p:pic>
        <p:nvPicPr>
          <p:cNvPr id="4" name="Google Shape;683;p87">
            <a:extLst>
              <a:ext uri="{FF2B5EF4-FFF2-40B4-BE49-F238E27FC236}">
                <a16:creationId xmlns:a16="http://schemas.microsoft.com/office/drawing/2014/main" id="{BF685AF8-4436-02AE-BC0C-4359CE55A1C1}"/>
              </a:ext>
            </a:extLst>
          </p:cNvPr>
          <p:cNvPicPr preferRelativeResize="0"/>
          <p:nvPr/>
        </p:nvPicPr>
        <p:blipFill>
          <a:blip r:embed="rId2">
            <a:alphaModFix/>
          </a:blip>
          <a:stretch>
            <a:fillRect/>
          </a:stretch>
        </p:blipFill>
        <p:spPr>
          <a:xfrm>
            <a:off x="3352643" y="1764200"/>
            <a:ext cx="4361300" cy="4836851"/>
          </a:xfrm>
          <a:prstGeom prst="rect">
            <a:avLst/>
          </a:prstGeom>
          <a:noFill/>
          <a:ln>
            <a:noFill/>
          </a:ln>
        </p:spPr>
      </p:pic>
    </p:spTree>
    <p:extLst>
      <p:ext uri="{BB962C8B-B14F-4D97-AF65-F5344CB8AC3E}">
        <p14:creationId xmlns:p14="http://schemas.microsoft.com/office/powerpoint/2010/main" val="4043883351"/>
      </p:ext>
    </p:extLst>
  </p:cSld>
  <p:clrMapOvr>
    <a:masterClrMapping/>
  </p:clrMapOvr>
</p:sld>
</file>

<file path=ppt/theme/theme1.xml><?xml version="1.0" encoding="utf-8"?>
<a:theme xmlns:a="http://schemas.openxmlformats.org/drawingml/2006/main" name="Presentatie_Smal">
  <a:themeElements>
    <a:clrScheme name="HAN">
      <a:dk1>
        <a:sysClr val="windowText" lastClr="000000"/>
      </a:dk1>
      <a:lt1>
        <a:sysClr val="window" lastClr="FFFFFF"/>
      </a:lt1>
      <a:dk2>
        <a:srgbClr val="E50056"/>
      </a:dk2>
      <a:lt2>
        <a:srgbClr val="F8F8F8"/>
      </a:lt2>
      <a:accent1>
        <a:srgbClr val="000000"/>
      </a:accent1>
      <a:accent2>
        <a:srgbClr val="454545"/>
      </a:accent2>
      <a:accent3>
        <a:srgbClr val="757575"/>
      </a:accent3>
      <a:accent4>
        <a:srgbClr val="919191"/>
      </a:accent4>
      <a:accent5>
        <a:srgbClr val="E3E3E3"/>
      </a:accent5>
      <a:accent6>
        <a:srgbClr val="F8F8F8"/>
      </a:accent6>
      <a:hlink>
        <a:srgbClr val="000000"/>
      </a:hlink>
      <a:folHlink>
        <a:srgbClr val="000000"/>
      </a:folHlink>
    </a:clrScheme>
    <a:fontScheme name="HAN-PP">
      <a:majorFont>
        <a:latin typeface="Avenir Next Condensed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eed_wit_v5.potx" id="{4D97D74B-59CE-4775-B6A4-1321AC25E8B5}" vid="{EB38D629-E6E7-4519-8AEA-AE1008E760F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9d0ffc5-2001-4a49-92c4-5cbcc08783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F8BB095E0DC34E9899FE70C3C64CD0" ma:contentTypeVersion="12" ma:contentTypeDescription="Een nieuw document maken." ma:contentTypeScope="" ma:versionID="c1c688c366e66cd4579399483e956da2">
  <xsd:schema xmlns:xsd="http://www.w3.org/2001/XMLSchema" xmlns:xs="http://www.w3.org/2001/XMLSchema" xmlns:p="http://schemas.microsoft.com/office/2006/metadata/properties" xmlns:ns3="99d0ffc5-2001-4a49-92c4-5cbcc08783a6" xmlns:ns4="6a8bec7b-c9bb-4dbe-9ef0-dc28323838fb" targetNamespace="http://schemas.microsoft.com/office/2006/metadata/properties" ma:root="true" ma:fieldsID="fc6ecfbc36b37b8e68010c4be1be36ae" ns3:_="" ns4:_="">
    <xsd:import namespace="99d0ffc5-2001-4a49-92c4-5cbcc08783a6"/>
    <xsd:import namespace="6a8bec7b-c9bb-4dbe-9ef0-dc28323838f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LengthInSeconds" minOccurs="0"/>
                <xsd:element ref="ns3:MediaServiceDateTaken"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0ffc5-2001-4a49-92c4-5cbcc087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8bec7b-c9bb-4dbe-9ef0-dc28323838fb"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SharingHintHash" ma:index="19"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D2F202-185A-4D89-8CBE-CBC625A29693}">
  <ds:schemaRefs>
    <ds:schemaRef ds:uri="http://schemas.microsoft.com/sharepoint/v3/contenttype/forms"/>
  </ds:schemaRefs>
</ds:datastoreItem>
</file>

<file path=customXml/itemProps2.xml><?xml version="1.0" encoding="utf-8"?>
<ds:datastoreItem xmlns:ds="http://schemas.openxmlformats.org/officeDocument/2006/customXml" ds:itemID="{F1572638-153B-45A4-9E54-194B539699D4}">
  <ds:schemaRefs>
    <ds:schemaRef ds:uri="http://purl.org/dc/dcmitype/"/>
    <ds:schemaRef ds:uri="http://schemas.openxmlformats.org/package/2006/metadata/core-properties"/>
    <ds:schemaRef ds:uri="http://purl.org/dc/elements/1.1/"/>
    <ds:schemaRef ds:uri="6a8bec7b-c9bb-4dbe-9ef0-dc28323838fb"/>
    <ds:schemaRef ds:uri="http://schemas.microsoft.com/office/infopath/2007/PartnerControls"/>
    <ds:schemaRef ds:uri="http://schemas.microsoft.com/office/2006/metadata/properties"/>
    <ds:schemaRef ds:uri="http://purl.org/dc/terms/"/>
    <ds:schemaRef ds:uri="http://schemas.microsoft.com/office/2006/documentManagement/types"/>
    <ds:schemaRef ds:uri="99d0ffc5-2001-4a49-92c4-5cbcc08783a6"/>
    <ds:schemaRef ds:uri="http://www.w3.org/XML/1998/namespace"/>
  </ds:schemaRefs>
</ds:datastoreItem>
</file>

<file path=customXml/itemProps3.xml><?xml version="1.0" encoding="utf-8"?>
<ds:datastoreItem xmlns:ds="http://schemas.openxmlformats.org/officeDocument/2006/customXml" ds:itemID="{2D722631-3F37-48E6-9AFA-9ADCD80D2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0ffc5-2001-4a49-92c4-5cbcc08783a6"/>
    <ds:schemaRef ds:uri="6a8bec7b-c9bb-4dbe-9ef0-dc2832383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breed_wit_v6 (3)</Template>
  <TotalTime>1</TotalTime>
  <Words>1050</Words>
  <Application>Microsoft Office PowerPoint</Application>
  <PresentationFormat>Breedbeeld</PresentationFormat>
  <Paragraphs>130</Paragraphs>
  <Slides>33</Slides>
  <Notes>14</Notes>
  <HiddenSlides>2</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33</vt:i4>
      </vt:variant>
    </vt:vector>
  </HeadingPairs>
  <TitlesOfParts>
    <vt:vector size="38" baseType="lpstr">
      <vt:lpstr>Arial</vt:lpstr>
      <vt:lpstr>Avenir Next Condensed Medium</vt:lpstr>
      <vt:lpstr>Calibri</vt:lpstr>
      <vt:lpstr>Open Sans</vt:lpstr>
      <vt:lpstr>Presentatie_Smal</vt:lpstr>
      <vt:lpstr>PowerPoint-presentatie</vt:lpstr>
      <vt:lpstr>Welkom! Even voorstellen…</vt:lpstr>
      <vt:lpstr>Voordat we beginnen…</vt:lpstr>
      <vt:lpstr>De aard van het beestje – de docent </vt:lpstr>
      <vt:lpstr>Motivatie om te leren </vt:lpstr>
      <vt:lpstr>Ontwikkelingsgericht onderwijs</vt:lpstr>
      <vt:lpstr>Constructive alignment</vt:lpstr>
      <vt:lpstr>Drie Functies van toetsing </vt:lpstr>
      <vt:lpstr>Toetsing in ons onderwijs</vt:lpstr>
      <vt:lpstr>43 manieren</vt:lpstr>
      <vt:lpstr>Toetsing als brug tussen didactiek en leren </vt:lpstr>
      <vt:lpstr>Van formatief naar summatief</vt:lpstr>
      <vt:lpstr>Toetsen integreren in het leren </vt:lpstr>
      <vt:lpstr>Formatief handelen </vt:lpstr>
      <vt:lpstr>Wat is de plek en functie van toetsing in je curriculum?</vt:lpstr>
      <vt:lpstr>Didactiek: Verwachtingen verhelderen </vt:lpstr>
      <vt:lpstr>Didactiek: Verwachtingen verhelderen </vt:lpstr>
      <vt:lpstr>Praktijkvoorbeeld 1a</vt:lpstr>
      <vt:lpstr>Praktijkvoorbeeld 1B</vt:lpstr>
      <vt:lpstr>Praktijkvoorbeeld 2</vt:lpstr>
      <vt:lpstr>Praktijkvoorbeeld 3</vt:lpstr>
      <vt:lpstr>Modeling examples</vt:lpstr>
      <vt:lpstr>Praktijkvoorbeeld 4</vt:lpstr>
      <vt:lpstr>Didactiek: Activerende feedback </vt:lpstr>
      <vt:lpstr>Didactiek: Activerende feedback </vt:lpstr>
      <vt:lpstr>Praktijkvoorbeeld 1</vt:lpstr>
      <vt:lpstr>Praktijkvoorbeeld 2</vt:lpstr>
      <vt:lpstr>Praktijkvoorbeeld 3</vt:lpstr>
      <vt:lpstr>Praktijkvoorbeeld 4</vt:lpstr>
      <vt:lpstr>In je eigen praktijk </vt:lpstr>
      <vt:lpstr>De aard van het beestje</vt:lpstr>
      <vt:lpstr>Boeken tips</vt:lpstr>
      <vt:lpstr>Dankjewel en nog veel plezier gewenst!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Ras Maud</dc:creator>
  <cp:lastModifiedBy>Tycho Malmberg</cp:lastModifiedBy>
  <cp:revision>25</cp:revision>
  <dcterms:created xsi:type="dcterms:W3CDTF">2020-04-24T07:18:56Z</dcterms:created>
  <dcterms:modified xsi:type="dcterms:W3CDTF">2023-06-05T13:16:55Z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0x010100B3F8BB095E0DC34E9899FE70C3C64CD0</vt:lpwstr>
  </property>
  <property fmtid="{D5CDD505-2E9C-101B-9397-08002B2CF9AE}" pid="3" name="MediaServiceImageTags">
    <vt:lpwstr/>
  </property>
</Properties>
</file>