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388" r:id="rId2"/>
    <p:sldId id="392" r:id="rId3"/>
    <p:sldId id="374" r:id="rId4"/>
    <p:sldId id="393" r:id="rId5"/>
    <p:sldId id="311" r:id="rId6"/>
    <p:sldId id="260" r:id="rId7"/>
    <p:sldId id="344" r:id="rId8"/>
    <p:sldId id="3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392A9-7268-4AA2-BEF8-E394F0552D37}" v="21" dt="2021-11-12T11:56:46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3"/>
    <p:restoredTop sz="94629"/>
  </p:normalViewPr>
  <p:slideViewPr>
    <p:cSldViewPr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Kragten" userId="323bdb55-a647-4a48-a626-838298b8a636" providerId="ADAL" clId="{5B8392A9-7268-4AA2-BEF8-E394F0552D37}"/>
    <pc:docChg chg="custSel modSld">
      <pc:chgData name="Marco Kragten" userId="323bdb55-a647-4a48-a626-838298b8a636" providerId="ADAL" clId="{5B8392A9-7268-4AA2-BEF8-E394F0552D37}" dt="2021-11-12T11:56:46.178" v="66" actId="20577"/>
      <pc:docMkLst>
        <pc:docMk/>
      </pc:docMkLst>
      <pc:sldChg chg="addSp delSp modSp mod">
        <pc:chgData name="Marco Kragten" userId="323bdb55-a647-4a48-a626-838298b8a636" providerId="ADAL" clId="{5B8392A9-7268-4AA2-BEF8-E394F0552D37}" dt="2021-11-12T09:44:59.294" v="16" actId="14100"/>
        <pc:sldMkLst>
          <pc:docMk/>
          <pc:sldMk cId="3937354555" sldId="260"/>
        </pc:sldMkLst>
        <pc:picChg chg="add del">
          <ac:chgData name="Marco Kragten" userId="323bdb55-a647-4a48-a626-838298b8a636" providerId="ADAL" clId="{5B8392A9-7268-4AA2-BEF8-E394F0552D37}" dt="2021-11-12T09:05:05.963" v="2"/>
          <ac:picMkLst>
            <pc:docMk/>
            <pc:sldMk cId="3937354555" sldId="260"/>
            <ac:picMk id="3" creationId="{EC29F8F9-8B70-477C-910C-7FE850587B10}"/>
          </ac:picMkLst>
        </pc:picChg>
        <pc:picChg chg="add mod">
          <ac:chgData name="Marco Kragten" userId="323bdb55-a647-4a48-a626-838298b8a636" providerId="ADAL" clId="{5B8392A9-7268-4AA2-BEF8-E394F0552D37}" dt="2021-11-12T09:07:44.550" v="5" actId="1076"/>
          <ac:picMkLst>
            <pc:docMk/>
            <pc:sldMk cId="3937354555" sldId="260"/>
            <ac:picMk id="5" creationId="{1655331A-EE52-4FE3-8572-2225280654E0}"/>
          </ac:picMkLst>
        </pc:picChg>
        <pc:picChg chg="mod">
          <ac:chgData name="Marco Kragten" userId="323bdb55-a647-4a48-a626-838298b8a636" providerId="ADAL" clId="{5B8392A9-7268-4AA2-BEF8-E394F0552D37}" dt="2021-11-12T09:07:55.302" v="10" actId="1076"/>
          <ac:picMkLst>
            <pc:docMk/>
            <pc:sldMk cId="3937354555" sldId="260"/>
            <ac:picMk id="1026" creationId="{72A9901D-F8B2-43CB-AEBA-636CA9A99493}"/>
          </ac:picMkLst>
        </pc:picChg>
        <pc:picChg chg="mod">
          <ac:chgData name="Marco Kragten" userId="323bdb55-a647-4a48-a626-838298b8a636" providerId="ADAL" clId="{5B8392A9-7268-4AA2-BEF8-E394F0552D37}" dt="2021-11-12T09:44:51.380" v="13" actId="1076"/>
          <ac:picMkLst>
            <pc:docMk/>
            <pc:sldMk cId="3937354555" sldId="260"/>
            <ac:picMk id="1028" creationId="{E7D2D645-5B4D-45E4-AC33-DFC6CF6594E5}"/>
          </ac:picMkLst>
        </pc:picChg>
        <pc:picChg chg="mod">
          <ac:chgData name="Marco Kragten" userId="323bdb55-a647-4a48-a626-838298b8a636" providerId="ADAL" clId="{5B8392A9-7268-4AA2-BEF8-E394F0552D37}" dt="2021-11-12T09:44:59.294" v="16" actId="14100"/>
          <ac:picMkLst>
            <pc:docMk/>
            <pc:sldMk cId="3937354555" sldId="260"/>
            <ac:picMk id="3074" creationId="{2CDB85DD-59C8-4773-A9B4-F3656E2DA06A}"/>
          </ac:picMkLst>
        </pc:picChg>
      </pc:sldChg>
      <pc:sldChg chg="addSp modSp mod">
        <pc:chgData name="Marco Kragten" userId="323bdb55-a647-4a48-a626-838298b8a636" providerId="ADAL" clId="{5B8392A9-7268-4AA2-BEF8-E394F0552D37}" dt="2021-11-12T11:56:46.178" v="66" actId="20577"/>
        <pc:sldMkLst>
          <pc:docMk/>
          <pc:sldMk cId="1557277828" sldId="311"/>
        </pc:sldMkLst>
        <pc:spChg chg="add mod">
          <ac:chgData name="Marco Kragten" userId="323bdb55-a647-4a48-a626-838298b8a636" providerId="ADAL" clId="{5B8392A9-7268-4AA2-BEF8-E394F0552D37}" dt="2021-11-12T11:56:46.178" v="66" actId="20577"/>
          <ac:spMkLst>
            <pc:docMk/>
            <pc:sldMk cId="1557277828" sldId="311"/>
            <ac:spMk id="7" creationId="{02E7B194-70F6-4797-A1DF-EBABD106B6FB}"/>
          </ac:spMkLst>
        </pc:spChg>
        <pc:picChg chg="add mod">
          <ac:chgData name="Marco Kragten" userId="323bdb55-a647-4a48-a626-838298b8a636" providerId="ADAL" clId="{5B8392A9-7268-4AA2-BEF8-E394F0552D37}" dt="2021-11-12T11:56:29.636" v="63" actId="1076"/>
          <ac:picMkLst>
            <pc:docMk/>
            <pc:sldMk cId="1557277828" sldId="311"/>
            <ac:picMk id="6" creationId="{AF46740C-7B6C-457C-954D-3E8F31C14592}"/>
          </ac:picMkLst>
        </pc:picChg>
      </pc:sldChg>
      <pc:sldChg chg="addSp modSp mod">
        <pc:chgData name="Marco Kragten" userId="323bdb55-a647-4a48-a626-838298b8a636" providerId="ADAL" clId="{5B8392A9-7268-4AA2-BEF8-E394F0552D37}" dt="2021-11-12T11:56:22.982" v="61" actId="1076"/>
        <pc:sldMkLst>
          <pc:docMk/>
          <pc:sldMk cId="1404249802" sldId="388"/>
        </pc:sldMkLst>
        <pc:spChg chg="mod">
          <ac:chgData name="Marco Kragten" userId="323bdb55-a647-4a48-a626-838298b8a636" providerId="ADAL" clId="{5B8392A9-7268-4AA2-BEF8-E394F0552D37}" dt="2021-11-12T11:55:53.807" v="59" actId="20577"/>
          <ac:spMkLst>
            <pc:docMk/>
            <pc:sldMk cId="1404249802" sldId="388"/>
            <ac:spMk id="3" creationId="{00000000-0000-0000-0000-000000000000}"/>
          </ac:spMkLst>
        </pc:spChg>
        <pc:picChg chg="add mod">
          <ac:chgData name="Marco Kragten" userId="323bdb55-a647-4a48-a626-838298b8a636" providerId="ADAL" clId="{5B8392A9-7268-4AA2-BEF8-E394F0552D37}" dt="2021-11-12T11:56:22.982" v="61" actId="1076"/>
          <ac:picMkLst>
            <pc:docMk/>
            <pc:sldMk cId="1404249802" sldId="388"/>
            <ac:picMk id="2050" creationId="{D5C2A024-8981-4438-9F18-D10524F811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EB39-985A-B646-B687-B7037847759B}" type="datetimeFigureOut">
              <a:rPr lang="nl-NL" smtClean="0"/>
              <a:t>12-11-2021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157E-8502-1F48-BBBA-FA08C14435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1F835-7807-47FD-83A1-E00A17B53B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0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Conceptueel is</a:t>
            </a:r>
            <a:r>
              <a:rPr lang="nl-NL" baseline="0" dirty="0"/>
              <a:t> eigenlijk een v</a:t>
            </a:r>
            <a:r>
              <a:rPr lang="nl-NL" dirty="0"/>
              <a:t>orm van logica</a:t>
            </a:r>
            <a:r>
              <a:rPr lang="nl-NL" baseline="0" dirty="0"/>
              <a:t>, symbolische AI (</a:t>
            </a:r>
            <a:r>
              <a:rPr lang="nl-NL" baseline="0" dirty="0" err="1"/>
              <a:t>Artificial</a:t>
            </a:r>
            <a:r>
              <a:rPr lang="nl-NL" baseline="0" dirty="0"/>
              <a:t> Intelligence), tenminste als het automatische afleidingen faciliteert.</a:t>
            </a:r>
          </a:p>
          <a:p>
            <a:r>
              <a:rPr lang="nl-NL" baseline="0" dirty="0"/>
              <a:t>Modeleren (construeren) faciliteert (cognitief) actief leren, en is daarmee een goede aanpak bij onderwijs (volgens constructivistisch uitgangspunt).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0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/>
              <a:t>Denker 2019 10 01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66F5B49A-A3CB-3F42-8C33-775D49D16E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bredeweg@hva.nl" TargetMode="External"/><Relationship Id="rId2" Type="http://schemas.openxmlformats.org/officeDocument/2006/relationships/hyperlink" Target="mailto:m.kragten@hva.n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nker.nu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GqgJ9yjfrM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Systemen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modellen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en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systeemdenken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Marco Kragten &amp; Bert Bredeweg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m.kragten@hva.nl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b.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b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redeweg@hva.nl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6F5B49A-A3CB-3F42-8C33-775D49D16EAA}" type="slidenum">
              <a:rPr lang="en-US">
                <a:solidFill>
                  <a:schemeClr val="bg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C0C3D1-7C71-4C5A-A61B-EF28FA544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98010"/>
            <a:ext cx="4380816" cy="62179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C2A024-8981-4438-9F18-D10524F8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229181"/>
            <a:ext cx="24384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4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14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Rectangle 14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2: Schematic of the greenhouse effect (from [16]) | Download Scientific  Diagram">
            <a:extLst>
              <a:ext uri="{FF2B5EF4-FFF2-40B4-BE49-F238E27FC236}">
                <a16:creationId xmlns:a16="http://schemas.microsoft.com/office/drawing/2014/main" id="{2152AA16-BAFE-495C-9D93-55691254A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0660" y="100454"/>
            <a:ext cx="3549353" cy="2844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MG Embedded World: Chapter 5: Simple parallel circuits">
            <a:extLst>
              <a:ext uri="{FF2B5EF4-FFF2-40B4-BE49-F238E27FC236}">
                <a16:creationId xmlns:a16="http://schemas.microsoft.com/office/drawing/2014/main" id="{CC772C40-A40F-46CF-A00D-A7F4FDA3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1744" y="3062318"/>
            <a:ext cx="2909888" cy="1300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ir Resistance Experiment - 1314s1p4g3">
            <a:extLst>
              <a:ext uri="{FF2B5EF4-FFF2-40B4-BE49-F238E27FC236}">
                <a16:creationId xmlns:a16="http://schemas.microsoft.com/office/drawing/2014/main" id="{0A3BF855-2217-4000-916E-72ACFB6E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7013" y="4509120"/>
            <a:ext cx="5480116" cy="22213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9AF6DE7-28D0-414F-AED3-2E4B3DDE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Systemen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7B11C6-557A-4C6E-8E56-6EF013ED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224" y="3576839"/>
            <a:ext cx="4320368" cy="28270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997E1F-F4A0-4058-85F4-84E1F5814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531" y="155008"/>
            <a:ext cx="4232966" cy="31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B2CD-F2F6-4582-ABB9-D2041A47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6" y="481264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latin typeface="+mj-lt"/>
                <a:ea typeface="+mj-ea"/>
                <a:cs typeface="+mj-cs"/>
              </a:rPr>
              <a:t>Modellen</a:t>
            </a:r>
          </a:p>
        </p:txBody>
      </p:sp>
      <p:sp>
        <p:nvSpPr>
          <p:cNvPr id="1030" name="Rectangle 72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6D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dellering van Corona. Simpel-SIR corona virus model en online werk gedaan  om aan parameters te komen. Welk model gebruikt RIVM en welk Imperial  Collage? – Food4Innovations (NL) – ir. Wouter de Heij">
            <a:extLst>
              <a:ext uri="{FF2B5EF4-FFF2-40B4-BE49-F238E27FC236}">
                <a16:creationId xmlns:a16="http://schemas.microsoft.com/office/drawing/2014/main" id="{E5D0E0F5-35CC-42F9-B702-9F3328BF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32" y="898548"/>
            <a:ext cx="2890705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700"/>
          <a:stretch/>
        </p:blipFill>
        <p:spPr>
          <a:xfrm>
            <a:off x="4008627" y="804583"/>
            <a:ext cx="2885492" cy="225006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201" y="3970763"/>
            <a:ext cx="2895918" cy="1976464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6D5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OW: omslagstelsel - Economielokaal">
            <a:extLst>
              <a:ext uri="{FF2B5EF4-FFF2-40B4-BE49-F238E27FC236}">
                <a16:creationId xmlns:a16="http://schemas.microsoft.com/office/drawing/2014/main" id="{A6E2984C-82F1-4322-9A0A-3BE7E341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02" y="4381250"/>
            <a:ext cx="2911236" cy="11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40568" y="1466909"/>
            <a:ext cx="2585024" cy="25773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1742" y="1466909"/>
            <a:ext cx="2585024" cy="25773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urved Connector 5"/>
          <p:cNvCxnSpPr>
            <a:stCxn id="5" idx="7"/>
            <a:endCxn id="4" idx="1"/>
          </p:cNvCxnSpPr>
          <p:nvPr/>
        </p:nvCxnSpPr>
        <p:spPr>
          <a:xfrm rot="5400000" flipH="1" flipV="1">
            <a:off x="4418667" y="143883"/>
            <a:ext cx="12700" cy="3400938"/>
          </a:xfrm>
          <a:prstGeom prst="curvedConnector3">
            <a:avLst>
              <a:gd name="adj1" fmla="val 576509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5" idx="5"/>
            <a:endCxn id="4" idx="3"/>
          </p:cNvCxnSpPr>
          <p:nvPr/>
        </p:nvCxnSpPr>
        <p:spPr>
          <a:xfrm rot="16200000" flipH="1">
            <a:off x="4418667" y="1966340"/>
            <a:ext cx="12700" cy="3400938"/>
          </a:xfrm>
          <a:prstGeom prst="curvedConnector3">
            <a:avLst>
              <a:gd name="adj1" fmla="val 7937504"/>
            </a:avLst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2916" y="2570914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Aanbod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2916" y="2570914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Vossen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3629" y="2535073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Vraag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8819" y="2535073"/>
            <a:ext cx="170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Konijnen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8819" y="2396573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atmosfeer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8505" y="2293915"/>
            <a:ext cx="170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Gemiddelde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4115599" y="589605"/>
            <a:ext cx="585710" cy="564026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Minus 28"/>
          <p:cNvSpPr/>
          <p:nvPr/>
        </p:nvSpPr>
        <p:spPr>
          <a:xfrm>
            <a:off x="4156363" y="4562762"/>
            <a:ext cx="544946" cy="55993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4024" y="448056"/>
            <a:ext cx="8100752" cy="45628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80002" y="0"/>
            <a:ext cx="3611997" cy="4031873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Systeem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Dynamisch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Identificeren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variabelen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Oorzaak-gevolg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-Feedback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(+/-)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-Non-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lineariteit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tijdeffecten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Systeemgedrag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Grenzen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(open/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gesloten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-wat is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een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-wat is het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wanneer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mag je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een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model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aanpassen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Aanbevelingen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voor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beleid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kunnen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maken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1014984" y="4379976"/>
            <a:ext cx="233835" cy="153619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Up Arrow 34"/>
          <p:cNvSpPr/>
          <p:nvPr/>
        </p:nvSpPr>
        <p:spPr>
          <a:xfrm rot="10800000">
            <a:off x="1343629" y="4419903"/>
            <a:ext cx="233835" cy="153619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509">
            <a:off x="1852273" y="3913793"/>
            <a:ext cx="2194240" cy="21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repeatCount="indefinite" autoRev="1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0" dur="5000" fill="hold"/>
                                        <p:tgtEl>
                                          <p:spTgt spid="2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remove" grpId="1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2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utoRev="1" fill="remove" grpId="1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4" dur="5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6" grpId="0"/>
      <p:bldP spid="16" grpId="1"/>
      <p:bldP spid="21" grpId="0"/>
      <p:bldP spid="21" grpId="1"/>
      <p:bldP spid="21" grpId="2"/>
      <p:bldP spid="22" grpId="0"/>
      <p:bldP spid="22" grpId="1"/>
      <p:bldP spid="23" grpId="0"/>
      <p:bldP spid="23" grpId="1"/>
      <p:bldP spid="23" grpId="2"/>
      <p:bldP spid="24" grpId="0"/>
      <p:bldP spid="24" grpId="1"/>
      <p:bldP spid="25" grpId="0"/>
      <p:bldP spid="25" grpId="1"/>
      <p:bldP spid="28" grpId="0" animBg="1"/>
      <p:bldP spid="28" grpId="1" animBg="1"/>
      <p:bldP spid="29" grpId="0" animBg="1"/>
      <p:bldP spid="29" grpId="1" animBg="1"/>
      <p:bldP spid="30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436" y="1124744"/>
            <a:ext cx="10153128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Denker – Kritisch denken met </a:t>
            </a:r>
            <a:r>
              <a:rPr lang="nl-NL" dirty="0">
                <a:solidFill>
                  <a:srgbClr val="FFC000"/>
                </a:solidFill>
              </a:rPr>
              <a:t>interactieve systeemdiagrammen</a:t>
            </a:r>
            <a:r>
              <a:rPr lang="nl-NL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012081"/>
            <a:ext cx="4380816" cy="621793"/>
          </a:xfrm>
          <a:prstGeom prst="rect">
            <a:avLst/>
          </a:prstGeom>
        </p:spPr>
      </p:pic>
      <p:pic>
        <p:nvPicPr>
          <p:cNvPr id="5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378415"/>
            <a:ext cx="2016224" cy="126733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F46740C-7B6C-457C-954D-3E8F31C1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7" y="225363"/>
            <a:ext cx="24384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E7B194-70F6-4797-A1DF-EBABD106B6FB}"/>
              </a:ext>
            </a:extLst>
          </p:cNvPr>
          <p:cNvSpPr txBox="1"/>
          <p:nvPr/>
        </p:nvSpPr>
        <p:spPr>
          <a:xfrm>
            <a:off x="1271464" y="113314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https://denker.nu/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27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ágina do Professor – Ciro de Barros Barbosa">
            <a:extLst>
              <a:ext uri="{FF2B5EF4-FFF2-40B4-BE49-F238E27FC236}">
                <a16:creationId xmlns:a16="http://schemas.microsoft.com/office/drawing/2014/main" id="{72A9901D-F8B2-43CB-AEBA-636CA9A9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0" y="1794347"/>
            <a:ext cx="45466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. The NetLogo Predator-Prey simulation Wolf-Sheep-Grass | Download  Scientific Diagram">
            <a:extLst>
              <a:ext uri="{FF2B5EF4-FFF2-40B4-BE49-F238E27FC236}">
                <a16:creationId xmlns:a16="http://schemas.microsoft.com/office/drawing/2014/main" id="{E7D2D645-5B4D-45E4-AC33-DFC6CF659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5"/>
          <a:stretch/>
        </p:blipFill>
        <p:spPr bwMode="auto">
          <a:xfrm>
            <a:off x="4871864" y="1794347"/>
            <a:ext cx="6161600" cy="45974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F939A-A49A-45A6-94E1-17E64583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aanpakken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systeemdenken</a:t>
            </a:r>
            <a:endParaRPr lang="nl-NL" dirty="0"/>
          </a:p>
        </p:txBody>
      </p:sp>
      <p:pic>
        <p:nvPicPr>
          <p:cNvPr id="3074" name="Picture 2" descr="Drawing systems diagrams">
            <a:extLst>
              <a:ext uri="{FF2B5EF4-FFF2-40B4-BE49-F238E27FC236}">
                <a16:creationId xmlns:a16="http://schemas.microsoft.com/office/drawing/2014/main" id="{2CDB85DD-59C8-4773-A9B4-F3656E2D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29200"/>
            <a:ext cx="5279997" cy="15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55331A-EE52-4FE3-8572-222528065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094" y="3429000"/>
            <a:ext cx="2644411" cy="34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35860" y="1853951"/>
            <a:ext cx="2520280" cy="26254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511824" y="2868205"/>
            <a:ext cx="684076" cy="5463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flipV="1">
            <a:off x="6960096" y="2780928"/>
            <a:ext cx="684076" cy="5463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83832" y="1628800"/>
            <a:ext cx="3024336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Betekenis maken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5780" y="3975360"/>
            <a:ext cx="3960440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Representaties maken</a:t>
            </a:r>
          </a:p>
        </p:txBody>
      </p:sp>
      <p:sp>
        <p:nvSpPr>
          <p:cNvPr id="41" name="Left-Right Arrow 40"/>
          <p:cNvSpPr/>
          <p:nvPr/>
        </p:nvSpPr>
        <p:spPr>
          <a:xfrm rot="16200000">
            <a:off x="5681969" y="4707128"/>
            <a:ext cx="779158" cy="527160"/>
          </a:xfrm>
          <a:prstGeom prst="leftRightArrow">
            <a:avLst>
              <a:gd name="adj1" fmla="val 3677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4D694-500D-4946-9553-58F94964D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03" y="5529188"/>
            <a:ext cx="289871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1160-253D-4C24-9E5C-AD1A9164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Korte demo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9511-4EAF-422B-9557-82729E6EA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Docent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of video in de </a:t>
            </a:r>
            <a:r>
              <a:rPr lang="en-US" dirty="0" err="1"/>
              <a:t>lesbrief</a:t>
            </a: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https://youtu.be/oGqgJ9yjfrM</a:t>
            </a:r>
            <a:r>
              <a:rPr lang="en-US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nl-N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BEDF-78D5-4B6C-AAFB-9092DAA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6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193</Words>
  <Application>Microsoft Office PowerPoint</Application>
  <PresentationFormat>Widescreen</PresentationFormat>
  <Paragraphs>40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Systemen, modellen en systeemdenken</vt:lpstr>
      <vt:lpstr>Systemen</vt:lpstr>
      <vt:lpstr>Modellen</vt:lpstr>
      <vt:lpstr>PowerPoint Presentation</vt:lpstr>
      <vt:lpstr>Denker – Kritisch denken met interactieve systeemdiagrammen </vt:lpstr>
      <vt:lpstr>Mogelijke aanpakken om te leren systeemdenken</vt:lpstr>
      <vt:lpstr>PowerPoint Presentation</vt:lpstr>
      <vt:lpstr>Korte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Systeem, modellen en systeemdenken</dc:title>
  <dc:creator>Marco Kragten</dc:creator>
  <cp:lastModifiedBy>Marco Kragten</cp:lastModifiedBy>
  <cp:revision>2</cp:revision>
  <dcterms:created xsi:type="dcterms:W3CDTF">2021-04-15T10:00:38Z</dcterms:created>
  <dcterms:modified xsi:type="dcterms:W3CDTF">2021-11-12T11:56:48Z</dcterms:modified>
</cp:coreProperties>
</file>