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2" r:id="rId3"/>
    <p:sldId id="262" r:id="rId4"/>
    <p:sldId id="268" r:id="rId5"/>
    <p:sldId id="267" r:id="rId6"/>
    <p:sldId id="265" r:id="rId7"/>
    <p:sldId id="266" r:id="rId8"/>
    <p:sldId id="264" r:id="rId9"/>
    <p:sldId id="263" r:id="rId10"/>
    <p:sldId id="273" r:id="rId11"/>
    <p:sldId id="271" r:id="rId12"/>
    <p:sldId id="274" r:id="rId13"/>
    <p:sldId id="270" r:id="rId14"/>
    <p:sldId id="269" r:id="rId15"/>
    <p:sldId id="257" r:id="rId16"/>
    <p:sldId id="259" r:id="rId17"/>
    <p:sldId id="258" r:id="rId18"/>
    <p:sldId id="275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5504D-36AE-4821-92F2-5079DFEBF977}" v="242" dt="2023-05-09T08:10:58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1C5BC-A12F-2744-C448-F89B8806C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F450F0-21A4-9035-B1E4-95D05726E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904830-0A40-03B5-B805-25044948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DA7987-8D3B-99D5-D764-EADFFF189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987FC5-DF8F-6F57-BC40-15D555AA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38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7C726-777C-153E-73CB-4933DC11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ECF3A0-5F58-1AED-D66C-820F00EA0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716239-0DA3-0A8A-893A-22841AA4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AF95A8-0643-E08D-A7D0-A970F07D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0219BB-4BE9-FBB6-371F-691AABE6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32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E20B4FA-ED35-C472-D1D1-BC0FE1561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82B2F2-3E7A-4EEC-7D2D-F075DDBD0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509D32-FD83-095E-4C18-B6DBA23D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DABF0D-99B1-2813-01F8-983AE25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F938B6-B099-0F20-A092-2F34A48E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73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8952-2D0A-7936-5527-282E41954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6029CD-A22A-31C4-65C6-104BFDC43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2AA85A-DE44-6F48-2F4F-42327AD8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E4DFE8-8EF4-FBF3-44DC-E9C6558A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D29647-9C67-867B-31DA-14BAFC98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23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A3723-570C-0673-2E27-6753CFAF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B17C52-2ECF-F85C-28AA-CD2AE6C13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D01531-C8CC-7975-5EC8-B1D39601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360C54-C4DE-BEF1-D34F-BD5FC4BD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B57208-65AC-7B2C-3F0B-4036D78D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58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14E3F-6F46-834A-426C-2EAFD4CE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ED5553-1742-96A7-C1ED-AB327B5D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8A61EC-83EB-74D8-1758-7110FBC5C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DAA341-EEAF-6F01-C494-9F934A41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5C8528-3CF3-90EE-CE1B-40EE167B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ED7EF3-7D35-33A7-F643-18D6E51D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6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8D849-BD06-B985-F921-B14070A7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A85B97-DE74-56D8-ED06-CE2341F13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BF4011-81BD-23A0-8EA9-AD6DA0E86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90BD47-4866-A562-6D01-4ABCA346F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C833946-F219-5777-CE12-1C4791D6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E743A4E-7C72-9D87-3ADE-EF3AE6F9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821D98E-60BF-229D-2C4D-5FE9CB32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D685C70-025D-4E72-C7D4-BA4F388D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71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BBD11-8E1D-8DBE-6C84-65D60A19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78D603-F4E3-0CE4-6926-C69ADDCC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C22CDE-1B01-F406-9E82-DE6B205E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C8D494-C501-03F3-5CB0-037C6CE5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53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6B5996C-ACB7-E251-04A2-28504B0A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8C9641-5B94-C63B-E7E1-D70A4C5D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B74C20-6515-0119-508A-FC23AA04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66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10A92-8D95-9ED0-5B31-223FA1C1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8588CC-0D34-15BA-E0C5-34E3ABB68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7C6AF5-D798-A8A3-A1B3-DA3F732AF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CF67DF-DB54-2879-DDE6-C28A93B76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CFD5B2-A1A8-5161-ECB2-BE04CEDA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A10B75-EA6E-4D4C-F9C6-4200A899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2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B3CE1-5E82-4326-91E1-FAB92A2D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79114B7-7827-0E2D-4AD5-A7348015D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63ECDE-6477-640E-0103-124DA8EDE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332104-6FC7-409C-2AC8-8FAA2DA7F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F19BCE-7962-0EB2-64CC-B96ECFA5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44D56B-DE63-F4A9-C869-A6922E88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70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112631-E9DA-B170-23A7-4449CA59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D13017-0341-5479-EC08-596D6FCB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BD4645-E45E-5A2D-A660-BC56BB132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ED1C3-A603-4630-87CC-D66FA0B5C3BD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83B532-F032-8640-6922-3F9B09F30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3E16F5-102A-B6C3-86A5-D84D6C91F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6519B-783E-4929-8EC7-10BEF4E47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15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nemoon.org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t9_7j97e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leet.be/nl/grote-tepelhoren" TargetMode="External"/><Relationship Id="rId5" Type="http://schemas.openxmlformats.org/officeDocument/2006/relationships/hyperlink" Target="https://www.vleet.be/nl/purperslak" TargetMode="External"/><Relationship Id="rId4" Type="http://schemas.openxmlformats.org/officeDocument/2006/relationships/hyperlink" Target="https://www.vleet.be/nl/witte-boormosse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CC4725-0F19-D166-541B-51E65168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9" y="247170"/>
            <a:ext cx="11782122" cy="64374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D6F7D74-D0FF-10F3-1D21-734CF35F1CB2}"/>
              </a:ext>
            </a:extLst>
          </p:cNvPr>
          <p:cNvSpPr txBox="1"/>
          <p:nvPr/>
        </p:nvSpPr>
        <p:spPr>
          <a:xfrm>
            <a:off x="578070" y="851303"/>
            <a:ext cx="10941268" cy="35394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Sorteren en </a:t>
            </a:r>
            <a:r>
              <a:rPr lang="nl-NL" sz="4800" b="1" dirty="0">
                <a:solidFill>
                  <a:schemeClr val="bg1"/>
                </a:solidFill>
              </a:rPr>
              <a:t>Determineren in de klas.</a:t>
            </a:r>
          </a:p>
          <a:p>
            <a:pPr algn="ctr"/>
            <a:endParaRPr lang="nl-NL" sz="4400" b="1" dirty="0">
              <a:solidFill>
                <a:schemeClr val="bg1"/>
              </a:solidFill>
            </a:endParaRPr>
          </a:p>
          <a:p>
            <a:pPr algn="ctr"/>
            <a:r>
              <a:rPr lang="nl-NL" sz="4400" b="1" dirty="0">
                <a:solidFill>
                  <a:schemeClr val="bg1"/>
                </a:solidFill>
              </a:rPr>
              <a:t>Door: Adri Delcour-van der Burgt</a:t>
            </a:r>
          </a:p>
          <a:p>
            <a:pPr algn="ctr"/>
            <a:r>
              <a:rPr lang="nl-NL" sz="4400" b="1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nl-NL" sz="4400" b="1" dirty="0">
                <a:solidFill>
                  <a:schemeClr val="bg1"/>
                </a:solidFill>
              </a:rPr>
              <a:t>	    Anouk Botterblom-Delcour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568E424-2F2C-F300-612D-3458E6F7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70" y="2581877"/>
            <a:ext cx="890093" cy="883997"/>
          </a:xfrm>
          <a:prstGeom prst="rect">
            <a:avLst/>
          </a:prstGeom>
        </p:spPr>
      </p:pic>
      <p:pic>
        <p:nvPicPr>
          <p:cNvPr id="11" name="Graphic 13" descr="Schelp silhouet">
            <a:extLst>
              <a:ext uri="{FF2B5EF4-FFF2-40B4-BE49-F238E27FC236}">
                <a16:creationId xmlns:a16="http://schemas.microsoft.com/office/drawing/2014/main" id="{6ABFBDAE-56F2-0FEF-7E25-8196C0DA1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3355" y="2598114"/>
            <a:ext cx="867760" cy="8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B5C8379-D02F-9909-F971-0C55C2889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7" y="191251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66A7D8D-0E99-6EAF-EA90-4199CA5549E9}"/>
              </a:ext>
            </a:extLst>
          </p:cNvPr>
          <p:cNvSpPr txBox="1"/>
          <p:nvPr/>
        </p:nvSpPr>
        <p:spPr>
          <a:xfrm>
            <a:off x="2733992" y="1133475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IVN</a:t>
            </a:r>
          </a:p>
        </p:txBody>
      </p:sp>
      <p:pic>
        <p:nvPicPr>
          <p:cNvPr id="6148" name="Picture 4" descr="Zoekkaart Schelpen geplastificeerd A4, Georockshop">
            <a:extLst>
              <a:ext uri="{FF2B5EF4-FFF2-40B4-BE49-F238E27FC236}">
                <a16:creationId xmlns:a16="http://schemas.microsoft.com/office/drawing/2014/main" id="{5CB0B63C-FD24-C01C-A8D8-D2650BDB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27" y="191251"/>
            <a:ext cx="7352298" cy="55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5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1743F62-3DCE-9EDD-D4B3-75E7995E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0"/>
            <a:ext cx="4795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1C52E-776C-04EA-109C-58F5C9EF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95" y="0"/>
            <a:ext cx="4795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B13FA68-BA0D-38D9-5D47-825E5E7443B5}"/>
              </a:ext>
            </a:extLst>
          </p:cNvPr>
          <p:cNvSpPr txBox="1"/>
          <p:nvPr/>
        </p:nvSpPr>
        <p:spPr>
          <a:xfrm>
            <a:off x="0" y="2413337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604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Stichting ANEMOON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604020202020204" pitchFamily="34" charset="0"/>
                <a:ea typeface="+mn-ea"/>
                <a:cs typeface="+mn-cs"/>
              </a:rPr>
              <a:t>https://www.spirula.nl/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prstClr val="white"/>
              </a:solidFill>
              <a:latin typeface="PT Sans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604020202020204" pitchFamily="34" charset="0"/>
                <a:ea typeface="+mn-ea"/>
                <a:cs typeface="+mn-cs"/>
              </a:rPr>
              <a:t>Samen met 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white"/>
                </a:solidFill>
                <a:latin typeface="PT Sans" panose="020B0604020202020204" pitchFamily="34" charset="0"/>
              </a:rPr>
              <a:t>Nederlandse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604020202020204" pitchFamily="34" charset="0"/>
                <a:ea typeface="+mn-ea"/>
                <a:cs typeface="+mn-cs"/>
              </a:rPr>
              <a:t>Malacolische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white"/>
                </a:solidFill>
                <a:latin typeface="PT Sans" panose="020B0604020202020204" pitchFamily="34" charset="0"/>
              </a:rPr>
              <a:t>Vereniging.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2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pic>
        <p:nvPicPr>
          <p:cNvPr id="2" name="Picture 4" descr="Tringa paintings | Herkenningskaart natuur Schelpen | OpzijnPlek -  OpzijnPlek spelend duurzaam opgroeien">
            <a:extLst>
              <a:ext uri="{FF2B5EF4-FFF2-40B4-BE49-F238E27FC236}">
                <a16:creationId xmlns:a16="http://schemas.microsoft.com/office/drawing/2014/main" id="{55F909B4-766D-44FA-B9F7-13613819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 b="14001"/>
          <a:stretch/>
        </p:blipFill>
        <p:spPr bwMode="auto">
          <a:xfrm>
            <a:off x="2210690" y="0"/>
            <a:ext cx="9524110" cy="68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52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pic>
        <p:nvPicPr>
          <p:cNvPr id="5124" name="Picture 4" descr="Schelpen tel formulier">
            <a:extLst>
              <a:ext uri="{FF2B5EF4-FFF2-40B4-BE49-F238E27FC236}">
                <a16:creationId xmlns:a16="http://schemas.microsoft.com/office/drawing/2014/main" id="{319D8A7E-63CB-589D-85DD-3BA5C154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88394"/>
            <a:ext cx="9477374" cy="66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19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FFAE2C3-BF09-2B5A-DB61-2BFBA2B222FA}"/>
              </a:ext>
            </a:extLst>
          </p:cNvPr>
          <p:cNvSpPr txBox="1"/>
          <p:nvPr/>
        </p:nvSpPr>
        <p:spPr>
          <a:xfrm>
            <a:off x="1743075" y="1672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https://www.schelpenteldag.nl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3DCB2C-2EBB-B884-4641-313A95B169AA}"/>
              </a:ext>
            </a:extLst>
          </p:cNvPr>
          <p:cNvSpPr txBox="1"/>
          <p:nvPr/>
        </p:nvSpPr>
        <p:spPr>
          <a:xfrm>
            <a:off x="1743075" y="11964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Links,  filmpjes en achtergrondmateriaal: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2445582-01C4-F775-FA16-4D9EF540CAB3}"/>
              </a:ext>
            </a:extLst>
          </p:cNvPr>
          <p:cNvSpPr txBox="1"/>
          <p:nvPr/>
        </p:nvSpPr>
        <p:spPr>
          <a:xfrm>
            <a:off x="1743075" y="21489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Waarom hebben schelpen gaatjes: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https://www.youtube.com/watch?v=uBt9_7j97eo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8EE3F6-1EBC-AC96-A004-6CE29C955688}"/>
              </a:ext>
            </a:extLst>
          </p:cNvPr>
          <p:cNvSpPr txBox="1"/>
          <p:nvPr/>
        </p:nvSpPr>
        <p:spPr>
          <a:xfrm>
            <a:off x="1743075" y="29022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Leefwijze witte boormossel: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https://www.vleet.be/nl/witte-boormossel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7B56EEF-FDDC-2D1C-204E-AE233453E62A}"/>
              </a:ext>
            </a:extLst>
          </p:cNvPr>
          <p:cNvSpPr txBox="1"/>
          <p:nvPr/>
        </p:nvSpPr>
        <p:spPr>
          <a:xfrm>
            <a:off x="1743075" y="365545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Over rechte en conische gaatjes in schelpen: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https://www.vleet.be/nl/purperslak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https://www.vleet.be/nl/grote-tepelhoren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5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96526F-44F5-B2DC-E457-E294BD4E8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" name="Picture 2" descr="Ga op schelp-expeditie! | KRO-NCRV">
            <a:extLst>
              <a:ext uri="{FF2B5EF4-FFF2-40B4-BE49-F238E27FC236}">
                <a16:creationId xmlns:a16="http://schemas.microsoft.com/office/drawing/2014/main" id="{0D3BCD3B-1ED9-C986-6DFC-A64C002E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27" y="1600225"/>
            <a:ext cx="7599162" cy="253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5B7AFE5-018C-D9F5-1BBB-BD44147800A8}"/>
              </a:ext>
            </a:extLst>
          </p:cNvPr>
          <p:cNvSpPr txBox="1"/>
          <p:nvPr/>
        </p:nvSpPr>
        <p:spPr>
          <a:xfrm>
            <a:off x="3181350" y="2319635"/>
            <a:ext cx="6229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FIN! </a:t>
            </a:r>
          </a:p>
        </p:txBody>
      </p:sp>
    </p:spTree>
    <p:extLst>
      <p:ext uri="{BB962C8B-B14F-4D97-AF65-F5344CB8AC3E}">
        <p14:creationId xmlns:p14="http://schemas.microsoft.com/office/powerpoint/2010/main" val="86671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96526F-44F5-B2DC-E457-E294BD4E8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87BCF71-19BC-421F-D24B-444D239F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720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6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96526F-44F5-B2DC-E457-E294BD4E8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8064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CD2867E-4484-351C-4FB4-0EEE101B8DDD}"/>
              </a:ext>
            </a:extLst>
          </p:cNvPr>
          <p:cNvSpPr txBox="1"/>
          <p:nvPr/>
        </p:nvSpPr>
        <p:spPr>
          <a:xfrm>
            <a:off x="390525" y="191251"/>
            <a:ext cx="1103947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Inhoud workshop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</a:rPr>
              <a:t>Hoe is deze les ontstaan.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</a:rPr>
              <a:t>Manier waarop je de les wilt doen, verschillende werkvormen;</a:t>
            </a:r>
          </a:p>
          <a:p>
            <a:r>
              <a:rPr lang="nl-NL" sz="2800" dirty="0">
                <a:solidFill>
                  <a:schemeClr val="bg1"/>
                </a:solidFill>
              </a:rPr>
              <a:t>	- in groepjes klassikaal</a:t>
            </a:r>
          </a:p>
          <a:p>
            <a:r>
              <a:rPr lang="nl-NL" sz="2800" dirty="0">
                <a:solidFill>
                  <a:schemeClr val="bg1"/>
                </a:solidFill>
              </a:rPr>
              <a:t>	- in groepjes met werkblad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</a:rPr>
              <a:t>Ervaringen 3-4vmbo en 1-2 havo/vwo.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</a:rPr>
              <a:t>Nu zelf aan de slag.</a:t>
            </a:r>
          </a:p>
          <a:p>
            <a:pPr marL="457200" indent="-457200">
              <a:buFontTx/>
              <a:buChar char="-"/>
            </a:pPr>
            <a:endParaRPr lang="nl-NL" sz="2800" dirty="0">
              <a:solidFill>
                <a:schemeClr val="bg1"/>
              </a:solidFill>
            </a:endParaRPr>
          </a:p>
          <a:p>
            <a:endParaRPr lang="nl-NL" sz="28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B99040-93DE-FA15-4A4C-121A1B52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28" y="2657475"/>
            <a:ext cx="5345697" cy="40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3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D9DB59-5787-3F72-5E2C-E095A70026F9}"/>
              </a:ext>
            </a:extLst>
          </p:cNvPr>
          <p:cNvSpPr txBox="1"/>
          <p:nvPr/>
        </p:nvSpPr>
        <p:spPr>
          <a:xfrm>
            <a:off x="399394" y="0"/>
            <a:ext cx="11792606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nl-NL" sz="4000" dirty="0">
                <a:solidFill>
                  <a:prstClr val="white"/>
                </a:solidFill>
                <a:latin typeface="Gill Sans MT" panose="020B0502020104020203"/>
              </a:rPr>
              <a:t>Inhoud practicum</a:t>
            </a:r>
            <a:endParaRPr lang="en-US" sz="4000" dirty="0">
              <a:solidFill>
                <a:prstClr val="white"/>
              </a:solidFill>
              <a:latin typeface="Gill Sans MT" panose="020B0502020104020203"/>
            </a:endParaRPr>
          </a:p>
          <a:p>
            <a:pPr defTabSz="457200"/>
            <a:r>
              <a:rPr lang="nl-NL" sz="2800" b="1" dirty="0">
                <a:solidFill>
                  <a:prstClr val="white"/>
                </a:solidFill>
                <a:cs typeface="Calibri" panose="020F0502020204030204" pitchFamily="34" charset="0"/>
              </a:rPr>
              <a:t>Doel van het practicum :  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het oefenen van de vaardigheid </a:t>
            </a:r>
            <a:r>
              <a:rPr lang="nl-NL" sz="2800" i="1" dirty="0">
                <a:solidFill>
                  <a:prstClr val="white"/>
                </a:solidFill>
                <a:cs typeface="Calibri" panose="020F0502020204030204" pitchFamily="34" charset="0"/>
              </a:rPr>
              <a:t>sorteren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 en </a:t>
            </a:r>
            <a:r>
              <a:rPr lang="nl-NL" sz="2800" i="1" dirty="0">
                <a:solidFill>
                  <a:prstClr val="white"/>
                </a:solidFill>
                <a:cs typeface="Calibri" panose="020F0502020204030204" pitchFamily="34" charset="0"/>
              </a:rPr>
              <a:t>determineren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; leren over schelpen.</a:t>
            </a:r>
          </a:p>
          <a:p>
            <a:pPr defTabSz="457200"/>
            <a:endParaRPr lang="nl-NL" sz="28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defTabSz="457200"/>
            <a:r>
              <a:rPr lang="nl-NL" sz="2800" b="1" dirty="0">
                <a:solidFill>
                  <a:prstClr val="white"/>
                </a:solidFill>
                <a:cs typeface="Calibri" panose="020F0502020204030204" pitchFamily="34" charset="0"/>
              </a:rPr>
              <a:t>Wat ga je doen? : 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In een groepje schelpen sorteren en determineren aan de hand van zoekkaarten.</a:t>
            </a:r>
          </a:p>
          <a:p>
            <a:pPr defTabSz="457200"/>
            <a:endParaRPr lang="nl-NL" sz="28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defTabSz="457200"/>
            <a:r>
              <a:rPr lang="nl-NL" sz="2800" b="1" dirty="0">
                <a:solidFill>
                  <a:prstClr val="white"/>
                </a:solidFill>
                <a:cs typeface="Calibri" panose="020F0502020204030204" pitchFamily="34" charset="0"/>
              </a:rPr>
              <a:t>Wat heb je nodig? : 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Een doosje met schelpen, het werkblad ‘Schelpen sorteren en determineren’, zoekkaarten, een pen/potlood.</a:t>
            </a:r>
          </a:p>
          <a:p>
            <a:pPr defTabSz="457200"/>
            <a:r>
              <a:rPr lang="nl-NL" sz="2800" b="1" dirty="0">
                <a:solidFill>
                  <a:prstClr val="white"/>
                </a:solidFill>
                <a:cs typeface="Calibri" panose="020F0502020204030204" pitchFamily="34" charset="0"/>
              </a:rPr>
              <a:t>Hoelang krijg je hiervoor? : 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40 minuten</a:t>
            </a:r>
          </a:p>
          <a:p>
            <a:pPr defTabSz="457200"/>
            <a:endParaRPr lang="nl-NL" sz="28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defTabSz="457200"/>
            <a:r>
              <a:rPr lang="nl-NL" sz="2800" b="1" dirty="0">
                <a:solidFill>
                  <a:prstClr val="white"/>
                </a:solidFill>
                <a:cs typeface="Calibri" panose="020F0502020204030204" pitchFamily="34" charset="0"/>
              </a:rPr>
              <a:t>Klaar? : 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Vraag om de extra, uitdagende opdracht, determineren met een			  		    determineersleutel.</a:t>
            </a:r>
          </a:p>
          <a:p>
            <a:pPr defTabSz="457200"/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	Doe de schelpen weer </a:t>
            </a:r>
            <a:r>
              <a:rPr lang="nl-NL" sz="2800" b="1" u="sng" dirty="0">
                <a:solidFill>
                  <a:prstClr val="white"/>
                </a:solidFill>
                <a:cs typeface="Calibri" panose="020F0502020204030204" pitchFamily="34" charset="0"/>
              </a:rPr>
              <a:t>voorzichtig</a:t>
            </a:r>
            <a:r>
              <a:rPr lang="nl-NL" sz="2800" dirty="0">
                <a:solidFill>
                  <a:prstClr val="white"/>
                </a:solidFill>
                <a:cs typeface="Calibri" panose="020F0502020204030204" pitchFamily="34" charset="0"/>
              </a:rPr>
              <a:t> terug in het doosje en ruim alles op. </a:t>
            </a:r>
            <a:endParaRPr lang="en-US" sz="28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487F2F9-2B42-07B3-32BA-8EA4E9A9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73" y="1891862"/>
            <a:ext cx="5625188" cy="37374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5CFED5C-CDA1-F329-E795-635CCFE6B577}"/>
              </a:ext>
            </a:extLst>
          </p:cNvPr>
          <p:cNvSpPr txBox="1"/>
          <p:nvPr/>
        </p:nvSpPr>
        <p:spPr>
          <a:xfrm>
            <a:off x="241739" y="269750"/>
            <a:ext cx="11004331" cy="508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Opdracht 1:  Schelpen ordenen en sorteren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Bekijk de schelpen.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Welke schelpen lijken op elkaar? 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Welke zijn verschillend?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 is anders?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Kijk ook naar de kleuren.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Leg de schelpen die op elkaar lijken bij elkaar.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is hetzelfde? 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is anders?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0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F368AB5-8BCA-648F-35AF-4A96CE914BE1}"/>
              </a:ext>
            </a:extLst>
          </p:cNvPr>
          <p:cNvSpPr txBox="1"/>
          <p:nvPr/>
        </p:nvSpPr>
        <p:spPr>
          <a:xfrm>
            <a:off x="746233" y="334484"/>
            <a:ext cx="1105688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Opdracht 2:  Schelpen determineren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Bekijk weer de schelpen. Weet jij hoe ze heten?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Met een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zoekkaart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kun je de naam vinden van de schelpen.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Pak een zoekkaart.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Pak een schelp.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Schrijf de naam van  enkele  schelpen op.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Schrijf ook op welke kleur en kenmerken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de schelp heeft.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28" name="Picture 4" descr="schelpen uit domburg | Bubbels">
            <a:extLst>
              <a:ext uri="{FF2B5EF4-FFF2-40B4-BE49-F238E27FC236}">
                <a16:creationId xmlns:a16="http://schemas.microsoft.com/office/drawing/2014/main" id="{B2B560C0-FD23-5E0E-A352-0A69B3FD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3" y="2447174"/>
            <a:ext cx="5372101" cy="42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566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B50977F-B147-54EC-01A1-1FE723DD3A51}"/>
              </a:ext>
            </a:extLst>
          </p:cNvPr>
          <p:cNvSpPr txBox="1"/>
          <p:nvPr/>
        </p:nvSpPr>
        <p:spPr>
          <a:xfrm>
            <a:off x="1009649" y="341382"/>
            <a:ext cx="10322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Opdracht 3:  Spoorzoeken met schelpen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A505FD-79A5-363D-A453-3CB1D2C71490}"/>
              </a:ext>
            </a:extLst>
          </p:cNvPr>
          <p:cNvSpPr txBox="1"/>
          <p:nvPr/>
        </p:nvSpPr>
        <p:spPr>
          <a:xfrm>
            <a:off x="466067" y="1154322"/>
            <a:ext cx="1122578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Bekijk de schelpen in je bakje. Sommige zijn beschadigd, andere zijn begroeid.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53561F6-6AB9-6990-2F26-3A0F45B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60" y="1633647"/>
            <a:ext cx="1612953" cy="106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0582FE-EF14-D5A8-ADBB-9D371148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15" y="1650587"/>
            <a:ext cx="1600658" cy="107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DB68A07-7194-8617-C97D-C701ABAD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92" y="1618323"/>
            <a:ext cx="1618850" cy="107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AD11701-0407-E0EF-5A00-8ED32D8C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20" y="1635412"/>
            <a:ext cx="1600658" cy="106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37FF68F-A795-FD9F-A5A5-6A4190C3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37" y="1635412"/>
            <a:ext cx="1600659" cy="106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B4B202-17A3-D0AD-0371-C801F939E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191" y="1656695"/>
            <a:ext cx="1600658" cy="106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9C89C25-A6D6-DB5E-BEA3-6EF89A67DAB3}"/>
              </a:ext>
            </a:extLst>
          </p:cNvPr>
          <p:cNvSpPr txBox="1"/>
          <p:nvPr/>
        </p:nvSpPr>
        <p:spPr>
          <a:xfrm>
            <a:off x="466067" y="3118931"/>
            <a:ext cx="6096000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Wat is er gebeurd?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</a:tabLst>
              <a:defRPr/>
            </a:pPr>
            <a:r>
              <a:rPr lang="nl-NL" sz="2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schelp is 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" descr="http://www.wvlierhuis.nl/Wijnands_duikverslagen/duikverslagen_2011/Artikelen/2011/12/10_verslag_10_december_2011%3B_Sint_Annaland_files/111210%20boorspons%20stalland.jpg">
            <a:extLst>
              <a:ext uri="{FF2B5EF4-FFF2-40B4-BE49-F238E27FC236}">
                <a16:creationId xmlns:a16="http://schemas.microsoft.com/office/drawing/2014/main" id="{BDD2F03D-33A7-78B1-C0DC-BFA6DE26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92" y="3005109"/>
            <a:ext cx="1994557" cy="13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222A6F3E-322F-D7B1-71C3-A10FEBA0FD96}"/>
              </a:ext>
            </a:extLst>
          </p:cNvPr>
          <p:cNvSpPr txBox="1"/>
          <p:nvPr/>
        </p:nvSpPr>
        <p:spPr>
          <a:xfrm>
            <a:off x="9819641" y="430125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bewoond door boorsponzen</a:t>
            </a:r>
            <a:endParaRPr lang="en-US" sz="14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48B00017-288C-6D65-FB27-CD666AEB4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01" y="4855837"/>
            <a:ext cx="1820997" cy="132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5B235897-E79D-C911-4122-17951F0E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92" y="4855838"/>
            <a:ext cx="1994557" cy="132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1FD3D7DC-5209-2CBF-4AD8-52B80BAB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99" y="3013114"/>
            <a:ext cx="1772369" cy="132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B2FC9E50-AC8D-812A-75B6-2A9952A0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97" y="4832476"/>
            <a:ext cx="1772367" cy="132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4D18C047-F64C-D7D9-9A94-57B7C8705C2F}"/>
              </a:ext>
            </a:extLst>
          </p:cNvPr>
          <p:cNvSpPr txBox="1"/>
          <p:nvPr/>
        </p:nvSpPr>
        <p:spPr>
          <a:xfrm>
            <a:off x="4851073" y="613093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leeggezogen door een tepelhoren</a:t>
            </a:r>
            <a:endParaRPr lang="en-US" sz="14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BBD2B52-B560-B8D6-D994-9B2C991C7B85}"/>
              </a:ext>
            </a:extLst>
          </p:cNvPr>
          <p:cNvSpPr txBox="1"/>
          <p:nvPr/>
        </p:nvSpPr>
        <p:spPr>
          <a:xfrm>
            <a:off x="9744783" y="6154295"/>
            <a:ext cx="165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aangevallen door een krab</a:t>
            </a:r>
            <a:endParaRPr lang="en-US" sz="14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D4AD7C4-351C-8EFB-3B80-267D46C63E51}"/>
              </a:ext>
            </a:extLst>
          </p:cNvPr>
          <p:cNvSpPr txBox="1"/>
          <p:nvPr/>
        </p:nvSpPr>
        <p:spPr>
          <a:xfrm>
            <a:off x="4833721" y="4309256"/>
            <a:ext cx="168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beschadigd door de branding</a:t>
            </a:r>
            <a:endParaRPr lang="en-US" sz="14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874DCF4-AA7A-AA14-96AD-0398E9D709F9}"/>
              </a:ext>
            </a:extLst>
          </p:cNvPr>
          <p:cNvSpPr txBox="1"/>
          <p:nvPr/>
        </p:nvSpPr>
        <p:spPr>
          <a:xfrm>
            <a:off x="7435506" y="615429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begroeid met zeepok</a:t>
            </a:r>
            <a:endParaRPr lang="en-US" sz="14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39BC884E-B931-3974-4925-6A97384146BA}"/>
              </a:ext>
            </a:extLst>
          </p:cNvPr>
          <p:cNvSpPr txBox="1"/>
          <p:nvPr/>
        </p:nvSpPr>
        <p:spPr>
          <a:xfrm>
            <a:off x="7342701" y="4301251"/>
            <a:ext cx="177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bewoond door </a:t>
            </a:r>
          </a:p>
          <a:p>
            <a:pPr defTabSz="457200"/>
            <a:r>
              <a:rPr lang="nl-NL" sz="1400" i="1" dirty="0">
                <a:solidFill>
                  <a:prstClr val="white"/>
                </a:solidFill>
                <a:latin typeface="Gill Sans MT" panose="020B0502020104020203"/>
              </a:rPr>
              <a:t>een heremietkrab</a:t>
            </a:r>
            <a:endParaRPr lang="en-US" sz="14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24747E3D-D2C0-4A55-48EC-35005E7F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02" y="3005109"/>
            <a:ext cx="1772369" cy="132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405B8902-B8E3-172D-F3B2-6D20EC50C2F4}"/>
              </a:ext>
            </a:extLst>
          </p:cNvPr>
          <p:cNvSpPr txBox="1"/>
          <p:nvPr/>
        </p:nvSpPr>
        <p:spPr>
          <a:xfrm>
            <a:off x="466067" y="4434170"/>
            <a:ext cx="6096000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Waarom denk je dat?</a:t>
            </a:r>
          </a:p>
          <a:p>
            <a:pPr marL="273050" marR="0" lvl="0" indent="-2730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Waaraan kun je dat zien?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3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CF4ABDE-D59A-406C-F1A0-D29208FFBEAC}"/>
              </a:ext>
            </a:extLst>
          </p:cNvPr>
          <p:cNvSpPr txBox="1"/>
          <p:nvPr/>
        </p:nvSpPr>
        <p:spPr>
          <a:xfrm>
            <a:off x="662151" y="429077"/>
            <a:ext cx="1125657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Bespreken van de opdracht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Waar heb je op gesorteerd?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Welk schelp heb je gedetermineerd?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was de naam van de schelp?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waren kenmerken van de schelp?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Zoek de schelp: kon je alle schelpen vinden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vond je de mooiste schelp?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EBD5A1F-CF6A-D520-3A13-62F0A313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5813" y="1433832"/>
            <a:ext cx="5500354" cy="496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2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E6FCB2D-5FCE-3858-A7F2-DB5652ECC9CC}"/>
              </a:ext>
            </a:extLst>
          </p:cNvPr>
          <p:cNvSpPr txBox="1"/>
          <p:nvPr/>
        </p:nvSpPr>
        <p:spPr>
          <a:xfrm>
            <a:off x="-289662" y="-70826"/>
            <a:ext cx="11182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white"/>
                </a:solidFill>
                <a:latin typeface="Gill Sans MT" panose="020B0502020104020203"/>
              </a:rPr>
              <a:t>Hoe komen die mooie ronde gaatjes  in schelpen?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213812-F75D-0C48-AF8F-1A0B1619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45" y="637059"/>
            <a:ext cx="6578709" cy="6029689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62A99A3-F298-1E47-D8C7-21153871DAA4}"/>
              </a:ext>
            </a:extLst>
          </p:cNvPr>
          <p:cNvSpPr txBox="1"/>
          <p:nvPr/>
        </p:nvSpPr>
        <p:spPr>
          <a:xfrm>
            <a:off x="4533900" y="2680989"/>
            <a:ext cx="5209012" cy="417701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2054" name="Picture 6" descr="Met deze tandjes boren slakken in hun eten | EOS Wetenschap">
            <a:extLst>
              <a:ext uri="{FF2B5EF4-FFF2-40B4-BE49-F238E27FC236}">
                <a16:creationId xmlns:a16="http://schemas.microsoft.com/office/drawing/2014/main" id="{1958A29F-4ADA-4466-5806-03CBC598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" y="560974"/>
            <a:ext cx="4505830" cy="26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E07A317-57A0-2539-61CD-5638C0292902}"/>
              </a:ext>
            </a:extLst>
          </p:cNvPr>
          <p:cNvSpPr txBox="1"/>
          <p:nvPr/>
        </p:nvSpPr>
        <p:spPr>
          <a:xfrm>
            <a:off x="2632544" y="637060"/>
            <a:ext cx="4857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 dirty="0">
                <a:solidFill>
                  <a:schemeClr val="bg1"/>
                </a:solidFill>
                <a:latin typeface="freight-sans-pro"/>
              </a:rPr>
              <a:t> Rasptong van de segrijnslak, </a:t>
            </a:r>
          </a:p>
          <a:p>
            <a:r>
              <a:rPr lang="nl-NL" i="1" dirty="0">
                <a:solidFill>
                  <a:schemeClr val="bg1"/>
                </a:solidFill>
                <a:latin typeface="freight-sans-pro"/>
              </a:rPr>
              <a:t> 3.500 maal vergroot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BE76ED0-D211-C6A4-F40B-AC59CF26D15C}"/>
              </a:ext>
            </a:extLst>
          </p:cNvPr>
          <p:cNvSpPr txBox="1"/>
          <p:nvPr/>
        </p:nvSpPr>
        <p:spPr>
          <a:xfrm>
            <a:off x="0" y="3161388"/>
            <a:ext cx="98782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Slakken zijn grazers, aaseters of rovers. Hiervoor gebruiken ze kleine “tandjes” </a:t>
            </a:r>
          </a:p>
          <a:p>
            <a:r>
              <a:rPr lang="nl-NL" sz="2400" dirty="0">
                <a:solidFill>
                  <a:schemeClr val="bg1"/>
                </a:solidFill>
              </a:rPr>
              <a:t>die alleen met de elektronen microscoop te zien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zijn</a:t>
            </a:r>
            <a:r>
              <a:rPr lang="nl-NL" sz="2400" dirty="0">
                <a:solidFill>
                  <a:schemeClr val="bg1"/>
                </a:solidFill>
              </a:rPr>
              <a:t>. </a:t>
            </a:r>
          </a:p>
          <a:p>
            <a:r>
              <a:rPr lang="nl-NL" sz="2400" dirty="0">
                <a:solidFill>
                  <a:schemeClr val="bg1"/>
                </a:solidFill>
              </a:rPr>
              <a:t>In Nederland hebben we 3 soorten rovers, </a:t>
            </a:r>
          </a:p>
          <a:p>
            <a:r>
              <a:rPr lang="nl-NL" sz="2400" dirty="0">
                <a:solidFill>
                  <a:schemeClr val="bg1"/>
                </a:solidFill>
              </a:rPr>
              <a:t>- </a:t>
            </a:r>
            <a:r>
              <a:rPr lang="nl-NL" sz="2400" b="1" dirty="0">
                <a:solidFill>
                  <a:schemeClr val="bg1"/>
                </a:solidFill>
              </a:rPr>
              <a:t>Purperslakken</a:t>
            </a:r>
            <a:r>
              <a:rPr lang="nl-NL" sz="2400" dirty="0">
                <a:solidFill>
                  <a:schemeClr val="bg1"/>
                </a:solidFill>
              </a:rPr>
              <a:t>; die maken gaatjes met rechte </a:t>
            </a:r>
          </a:p>
          <a:p>
            <a:r>
              <a:rPr lang="nl-NL" sz="2400" dirty="0">
                <a:solidFill>
                  <a:schemeClr val="bg1"/>
                </a:solidFill>
              </a:rPr>
              <a:t>  randen.</a:t>
            </a:r>
          </a:p>
          <a:p>
            <a:r>
              <a:rPr lang="nl-NL" sz="2400" dirty="0">
                <a:solidFill>
                  <a:schemeClr val="bg1"/>
                </a:solidFill>
              </a:rPr>
              <a:t>- </a:t>
            </a:r>
            <a:r>
              <a:rPr lang="nl-NL" sz="2400" b="1" dirty="0">
                <a:solidFill>
                  <a:schemeClr val="bg1"/>
                </a:solidFill>
              </a:rPr>
              <a:t>Glanzende- of Grote tepelhoorn</a:t>
            </a:r>
            <a:r>
              <a:rPr lang="nl-NL" sz="2400" dirty="0">
                <a:solidFill>
                  <a:schemeClr val="bg1"/>
                </a:solidFill>
              </a:rPr>
              <a:t>; die maken </a:t>
            </a:r>
          </a:p>
          <a:p>
            <a:r>
              <a:rPr lang="nl-NL" sz="2400" dirty="0">
                <a:solidFill>
                  <a:schemeClr val="bg1"/>
                </a:solidFill>
              </a:rPr>
              <a:t>  gaatjes die taps toelopen.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D1980CD-64C0-A272-BEB3-E034AE624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180" y="76300"/>
            <a:ext cx="1450974" cy="96934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6841B370-1E5A-F341-B035-A28F5535DE32}"/>
              </a:ext>
            </a:extLst>
          </p:cNvPr>
          <p:cNvSpPr txBox="1"/>
          <p:nvPr/>
        </p:nvSpPr>
        <p:spPr>
          <a:xfrm>
            <a:off x="5438632" y="2680989"/>
            <a:ext cx="430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0" dirty="0">
                <a:solidFill>
                  <a:schemeClr val="bg1"/>
                </a:solidFill>
                <a:effectLst/>
                <a:latin typeface="freight-sans-pro"/>
              </a:rPr>
              <a:t>purperslak (</a:t>
            </a:r>
            <a:r>
              <a:rPr lang="nl-NL" b="0" i="1" dirty="0" err="1">
                <a:solidFill>
                  <a:schemeClr val="bg1"/>
                </a:solidFill>
                <a:effectLst/>
                <a:latin typeface="freight-sans-pro"/>
              </a:rPr>
              <a:t>Nucella</a:t>
            </a:r>
            <a:r>
              <a:rPr lang="nl-NL" b="0" i="1" dirty="0">
                <a:solidFill>
                  <a:schemeClr val="bg1"/>
                </a:solidFill>
                <a:effectLst/>
                <a:latin typeface="freight-sans-pro"/>
              </a:rPr>
              <a:t> </a:t>
            </a:r>
            <a:r>
              <a:rPr lang="nl-NL" b="0" i="1" dirty="0" err="1">
                <a:solidFill>
                  <a:schemeClr val="bg1"/>
                </a:solidFill>
                <a:effectLst/>
                <a:latin typeface="freight-sans-pro"/>
              </a:rPr>
              <a:t>lapillus</a:t>
            </a:r>
            <a:r>
              <a:rPr lang="nl-NL" b="0" i="0" dirty="0">
                <a:solidFill>
                  <a:schemeClr val="bg1"/>
                </a:solidFill>
                <a:effectLst/>
                <a:latin typeface="freight-sans-pro"/>
              </a:rPr>
              <a:t>)</a:t>
            </a:r>
          </a:p>
        </p:txBody>
      </p:sp>
      <p:pic>
        <p:nvPicPr>
          <p:cNvPr id="2056" name="Picture 8" descr="Glanzende tepelhoorn (Euspira nitida)">
            <a:extLst>
              <a:ext uri="{FF2B5EF4-FFF2-40B4-BE49-F238E27FC236}">
                <a16:creationId xmlns:a16="http://schemas.microsoft.com/office/drawing/2014/main" id="{7396B06D-3352-C6EB-00E2-6CA90CAA8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6" y="3943350"/>
            <a:ext cx="3542412" cy="280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6F7CC5A-D63E-181E-5850-A1229F729B6B}"/>
              </a:ext>
            </a:extLst>
          </p:cNvPr>
          <p:cNvSpPr txBox="1"/>
          <p:nvPr/>
        </p:nvSpPr>
        <p:spPr>
          <a:xfrm>
            <a:off x="3639343" y="6098649"/>
            <a:ext cx="623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ight-sans-pro"/>
                <a:ea typeface="+mn-ea"/>
                <a:cs typeface="+mn-cs"/>
              </a:rPr>
              <a:t>Glanzende tepelhoorn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Euspira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Nitida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74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0B330B-BD40-1B51-F87B-BAB25AE7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" y="5782752"/>
            <a:ext cx="890093" cy="88399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BFF44BC-E2F5-873E-32D4-D0BE7086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636" y="735041"/>
            <a:ext cx="8533682" cy="593170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19DE9BF-3982-402C-3039-083F29F87271}"/>
              </a:ext>
            </a:extLst>
          </p:cNvPr>
          <p:cNvSpPr txBox="1"/>
          <p:nvPr/>
        </p:nvSpPr>
        <p:spPr>
          <a:xfrm>
            <a:off x="1829158" y="211821"/>
            <a:ext cx="8533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Zoekkaarten kun je gratis zoeken op internet of bestellen: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6D47F5-69FF-8FFA-4BB5-48816BB08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" y="1448540"/>
            <a:ext cx="331041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722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44700</TotalTime>
  <Words>595</Words>
  <Application>Microsoft Office PowerPoint</Application>
  <PresentationFormat>Breedbeeld</PresentationFormat>
  <Paragraphs>94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freight-sans-pro</vt:lpstr>
      <vt:lpstr>Gill Sans MT</vt:lpstr>
      <vt:lpstr>PT Sans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Delcour-van der Burgt, A. (Adri)</dc:creator>
  <cp:lastModifiedBy>Delcour-van der Burgt, A. (Adri)</cp:lastModifiedBy>
  <cp:revision>13</cp:revision>
  <dcterms:created xsi:type="dcterms:W3CDTF">2023-03-07T12:16:52Z</dcterms:created>
  <dcterms:modified xsi:type="dcterms:W3CDTF">2023-06-01T14:51:31Z</dcterms:modified>
</cp:coreProperties>
</file>