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handoutMasterIdLst>
    <p:handoutMasterId r:id="rId35"/>
  </p:handoutMasterIdLst>
  <p:sldIdLst>
    <p:sldId id="256" r:id="rId2"/>
    <p:sldId id="312" r:id="rId3"/>
    <p:sldId id="291" r:id="rId4"/>
    <p:sldId id="277" r:id="rId5"/>
    <p:sldId id="278" r:id="rId6"/>
    <p:sldId id="262" r:id="rId7"/>
    <p:sldId id="263" r:id="rId8"/>
    <p:sldId id="264" r:id="rId9"/>
    <p:sldId id="265" r:id="rId10"/>
    <p:sldId id="266" r:id="rId11"/>
    <p:sldId id="272" r:id="rId12"/>
    <p:sldId id="274" r:id="rId13"/>
    <p:sldId id="275" r:id="rId14"/>
    <p:sldId id="296" r:id="rId15"/>
    <p:sldId id="297" r:id="rId16"/>
    <p:sldId id="298" r:id="rId17"/>
    <p:sldId id="286" r:id="rId18"/>
    <p:sldId id="311" r:id="rId19"/>
    <p:sldId id="279" r:id="rId20"/>
    <p:sldId id="299" r:id="rId21"/>
    <p:sldId id="300" r:id="rId22"/>
    <p:sldId id="301" r:id="rId23"/>
    <p:sldId id="302" r:id="rId24"/>
    <p:sldId id="303" r:id="rId25"/>
    <p:sldId id="304" r:id="rId26"/>
    <p:sldId id="305" r:id="rId27"/>
    <p:sldId id="306" r:id="rId28"/>
    <p:sldId id="307" r:id="rId29"/>
    <p:sldId id="308" r:id="rId30"/>
    <p:sldId id="309" r:id="rId31"/>
    <p:sldId id="294" r:id="rId32"/>
    <p:sldId id="293"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56" autoAdjust="0"/>
  </p:normalViewPr>
  <p:slideViewPr>
    <p:cSldViewPr>
      <p:cViewPr varScale="1">
        <p:scale>
          <a:sx n="40" d="100"/>
          <a:sy n="40"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995D37-7622-4BA7-965E-87C0E3F819D3}" type="datetimeFigureOut">
              <a:rPr lang="nl-NL" smtClean="0"/>
              <a:t>12-1-2013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2E78CE-E1BF-4A02-A6B5-6A552E2C32F7}" type="slidenum">
              <a:rPr lang="nl-NL" smtClean="0"/>
              <a:t>‹nr.›</a:t>
            </a:fld>
            <a:endParaRPr lang="nl-NL"/>
          </a:p>
        </p:txBody>
      </p:sp>
    </p:spTree>
    <p:extLst>
      <p:ext uri="{BB962C8B-B14F-4D97-AF65-F5344CB8AC3E}">
        <p14:creationId xmlns:p14="http://schemas.microsoft.com/office/powerpoint/2010/main" val="349182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3292C-76A1-40EB-B446-7EC31CCDFECD}" type="datetimeFigureOut">
              <a:rPr lang="nl-NL" smtClean="0"/>
              <a:t>12-1-2013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563C6-B2E0-4BB9-BBA5-684C87E34C99}" type="slidenum">
              <a:rPr lang="nl-NL" smtClean="0"/>
              <a:t>‹nr.›</a:t>
            </a:fld>
            <a:endParaRPr lang="nl-NL"/>
          </a:p>
        </p:txBody>
      </p:sp>
    </p:spTree>
    <p:extLst>
      <p:ext uri="{BB962C8B-B14F-4D97-AF65-F5344CB8AC3E}">
        <p14:creationId xmlns:p14="http://schemas.microsoft.com/office/powerpoint/2010/main" val="242860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dirty="0" smtClean="0"/>
              <a:t>Waarom excellentie? Waarom motivatie?</a:t>
            </a:r>
          </a:p>
          <a:p>
            <a:endParaRPr lang="nl-NL" dirty="0" smtClean="0"/>
          </a:p>
          <a:p>
            <a:pPr defTabSz="866851">
              <a:defRPr/>
            </a:pPr>
            <a:r>
              <a:rPr lang="nl-NL" dirty="0" smtClean="0"/>
              <a:t>Als je aan iedereen hetzelfde onderwijs geeft krijg je allemaal dezelfde mensen. We hebben behoefte</a:t>
            </a:r>
            <a:r>
              <a:rPr lang="nl-NL" baseline="0" dirty="0" smtClean="0"/>
              <a:t> aan verscheidenheid, dan komen we verder.</a:t>
            </a:r>
            <a:endParaRPr lang="nl-NL" dirty="0" smtClean="0"/>
          </a:p>
          <a:p>
            <a:endParaRPr lang="nl-NL" dirty="0" smtClean="0"/>
          </a:p>
          <a:p>
            <a:r>
              <a:rPr lang="nl-NL" dirty="0" smtClean="0"/>
              <a:t>Excellente leerlingen:</a:t>
            </a:r>
          </a:p>
          <a:p>
            <a:r>
              <a:rPr lang="nl-NL" dirty="0" smtClean="0"/>
              <a:t>- sneller dan de rest</a:t>
            </a:r>
          </a:p>
          <a:p>
            <a:r>
              <a:rPr lang="nl-NL" dirty="0" smtClean="0"/>
              <a:t>- vaker verveeld</a:t>
            </a:r>
          </a:p>
          <a:p>
            <a:r>
              <a:rPr lang="nl-NL" dirty="0" smtClean="0"/>
              <a:t>- meeste aandacht docent naar minder excellent</a:t>
            </a:r>
            <a:endParaRPr lang="nl-NL" dirty="0"/>
          </a:p>
        </p:txBody>
      </p:sp>
      <p:sp>
        <p:nvSpPr>
          <p:cNvPr id="4" name="Tijdelijke aanduiding voor dianummer 3"/>
          <p:cNvSpPr>
            <a:spLocks noGrp="1"/>
          </p:cNvSpPr>
          <p:nvPr>
            <p:ph type="sldNum" sz="quarter" idx="10"/>
          </p:nvPr>
        </p:nvSpPr>
        <p:spPr/>
        <p:txBody>
          <a:bodyPr/>
          <a:lstStyle/>
          <a:p>
            <a:fld id="{87290AFA-9680-4A02-AB83-E438E44A1F35}" type="slidenum">
              <a:rPr lang="nl-NL" smtClean="0"/>
              <a:t>2</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94317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Onderpresteerders, IQ? tests, metacognitie </a:t>
            </a:r>
            <a:r>
              <a:rPr lang="nl-NL" dirty="0" smtClean="0">
                <a:sym typeface="Wingdings" pitchFamily="2" charset="2"/>
              </a:rPr>
              <a:t> zelfregulatie-test</a:t>
            </a:r>
            <a:endParaRPr lang="nl-NL" dirty="0"/>
          </a:p>
        </p:txBody>
      </p:sp>
    </p:spTree>
    <p:extLst>
      <p:ext uri="{BB962C8B-B14F-4D97-AF65-F5344CB8AC3E}">
        <p14:creationId xmlns:p14="http://schemas.microsoft.com/office/powerpoint/2010/main" val="318561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wilt ze motiveren</a:t>
            </a:r>
            <a:r>
              <a:rPr lang="nl-NL" baseline="0" dirty="0" smtClean="0"/>
              <a:t> tot meer …</a:t>
            </a:r>
          </a:p>
          <a:p>
            <a:r>
              <a:rPr lang="nl-NL" baseline="0" dirty="0" smtClean="0"/>
              <a:t>HOE????</a:t>
            </a:r>
          </a:p>
          <a:p>
            <a:r>
              <a:rPr lang="nl-NL" baseline="0" dirty="0" smtClean="0"/>
              <a:t>Eerst even naar onszelf kijken en ervaren …</a:t>
            </a:r>
            <a:endParaRPr lang="nl-NL" dirty="0"/>
          </a:p>
        </p:txBody>
      </p:sp>
    </p:spTree>
    <p:extLst>
      <p:ext uri="{BB962C8B-B14F-4D97-AF65-F5344CB8AC3E}">
        <p14:creationId xmlns:p14="http://schemas.microsoft.com/office/powerpoint/2010/main" val="1750811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Autonomie, competentie en relatie worden hier als belangrijk voor de motivatie ervaren</a:t>
            </a:r>
            <a:endParaRPr lang="nl-NL" dirty="0"/>
          </a:p>
        </p:txBody>
      </p:sp>
    </p:spTree>
    <p:extLst>
      <p:ext uri="{BB962C8B-B14F-4D97-AF65-F5344CB8AC3E}">
        <p14:creationId xmlns:p14="http://schemas.microsoft.com/office/powerpoint/2010/main" val="240869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Competentie: ze weten eerst niet wat ze moeten doen</a:t>
            </a:r>
          </a:p>
          <a:p>
            <a:r>
              <a:rPr lang="nl-NL" dirty="0" smtClean="0"/>
              <a:t>Pas als je weet wat je moet doen is het beter. Veel aanwijzingen maak je het minder uitdagend.</a:t>
            </a:r>
          </a:p>
          <a:p>
            <a:endParaRPr lang="nl-NL" dirty="0"/>
          </a:p>
        </p:txBody>
      </p:sp>
      <p:sp>
        <p:nvSpPr>
          <p:cNvPr id="4" name="Tijdelijke aanduiding voor dianummer 3"/>
          <p:cNvSpPr>
            <a:spLocks noGrp="1"/>
          </p:cNvSpPr>
          <p:nvPr>
            <p:ph type="sldNum" sz="quarter" idx="10"/>
          </p:nvPr>
        </p:nvSpPr>
        <p:spPr/>
        <p:txBody>
          <a:bodyPr/>
          <a:lstStyle/>
          <a:p>
            <a:fld id="{E5C563C6-B2E0-4BB9-BBA5-684C87E34C99}" type="slidenum">
              <a:rPr lang="nl-NL" smtClean="0"/>
              <a:t>18</a:t>
            </a:fld>
            <a:endParaRPr lang="nl-NL"/>
          </a:p>
        </p:txBody>
      </p:sp>
    </p:spTree>
    <p:extLst>
      <p:ext uri="{BB962C8B-B14F-4D97-AF65-F5344CB8AC3E}">
        <p14:creationId xmlns:p14="http://schemas.microsoft.com/office/powerpoint/2010/main" val="20889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6860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874566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0178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65273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6553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96490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deelnemers antwoorden opschrijven op een geeltje en </a:t>
            </a:r>
            <a:r>
              <a:rPr lang="nl-NL" dirty="0" err="1" smtClean="0"/>
              <a:t>oranjetje</a:t>
            </a:r>
            <a:r>
              <a:rPr lang="nl-NL" dirty="0" smtClean="0"/>
              <a:t>.</a:t>
            </a:r>
          </a:p>
          <a:p>
            <a:r>
              <a:rPr lang="nl-NL" dirty="0" smtClean="0"/>
              <a:t>Neem papiertjes in en bespreek ze. Tegelijk voorstellen. Laat deelnemers roze toelichten. </a:t>
            </a:r>
            <a:endParaRPr lang="nl-NL" dirty="0"/>
          </a:p>
        </p:txBody>
      </p:sp>
      <p:sp>
        <p:nvSpPr>
          <p:cNvPr id="4" name="Tijdelijke aanduiding voor dianummer 3"/>
          <p:cNvSpPr>
            <a:spLocks noGrp="1"/>
          </p:cNvSpPr>
          <p:nvPr>
            <p:ph type="sldNum" sz="quarter" idx="10"/>
          </p:nvPr>
        </p:nvSpPr>
        <p:spPr/>
        <p:txBody>
          <a:bodyPr/>
          <a:lstStyle/>
          <a:p>
            <a:fld id="{87290AFA-9680-4A02-AB83-E438E44A1F35}" type="slidenum">
              <a:rPr lang="nl-NL" smtClean="0"/>
              <a:t>4</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334493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01934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Tegen de tijd dat je keuzes geeft die ‘er toe</a:t>
            </a:r>
            <a:r>
              <a:rPr lang="nl-NL" baseline="0" dirty="0" smtClean="0"/>
              <a:t> doen’ dan is de relatie wel ok.</a:t>
            </a:r>
            <a:endParaRPr lang="nl-NL" dirty="0"/>
          </a:p>
        </p:txBody>
      </p:sp>
    </p:spTree>
    <p:extLst>
      <p:ext uri="{BB962C8B-B14F-4D97-AF65-F5344CB8AC3E}">
        <p14:creationId xmlns:p14="http://schemas.microsoft.com/office/powerpoint/2010/main" val="2501934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Autonomie: vragen naar eigen</a:t>
            </a:r>
            <a:r>
              <a:rPr lang="nl-NL" baseline="0" dirty="0" smtClean="0"/>
              <a:t> ervaringen</a:t>
            </a:r>
          </a:p>
          <a:p>
            <a:r>
              <a:rPr lang="nl-NL" baseline="0" dirty="0" smtClean="0"/>
              <a:t>	eigen doelen stellen</a:t>
            </a:r>
          </a:p>
          <a:p>
            <a:r>
              <a:rPr lang="nl-NL" baseline="0" dirty="0" smtClean="0"/>
              <a:t>	keuzes laten maken</a:t>
            </a:r>
          </a:p>
          <a:p>
            <a:endParaRPr lang="nl-NL" baseline="0" dirty="0" smtClean="0"/>
          </a:p>
          <a:p>
            <a:r>
              <a:rPr lang="nl-NL" baseline="0" dirty="0" smtClean="0"/>
              <a:t>Competentie: ze doen het al</a:t>
            </a:r>
          </a:p>
          <a:p>
            <a:r>
              <a:rPr lang="nl-NL" baseline="0" dirty="0" smtClean="0"/>
              <a:t>	structuur van de workshop</a:t>
            </a:r>
          </a:p>
          <a:p>
            <a:r>
              <a:rPr lang="nl-NL" baseline="0" dirty="0" smtClean="0"/>
              <a:t>	bouwspelletje</a:t>
            </a:r>
          </a:p>
          <a:p>
            <a:endParaRPr lang="nl-NL" baseline="0" dirty="0" smtClean="0"/>
          </a:p>
          <a:p>
            <a:r>
              <a:rPr lang="nl-NL" baseline="0" dirty="0" smtClean="0"/>
              <a:t>Relatie: </a:t>
            </a:r>
            <a:r>
              <a:rPr lang="nl-NL" baseline="0" dirty="0" err="1" smtClean="0"/>
              <a:t>vb</a:t>
            </a:r>
            <a:r>
              <a:rPr lang="nl-NL" baseline="0" dirty="0" smtClean="0"/>
              <a:t> van </a:t>
            </a:r>
            <a:r>
              <a:rPr lang="nl-NL" baseline="0" dirty="0" err="1" smtClean="0"/>
              <a:t>japanse</a:t>
            </a:r>
            <a:r>
              <a:rPr lang="nl-NL" baseline="0" dirty="0" smtClean="0"/>
              <a:t> levensles</a:t>
            </a:r>
            <a:endParaRPr lang="nl-NL" dirty="0"/>
          </a:p>
        </p:txBody>
      </p:sp>
      <p:sp>
        <p:nvSpPr>
          <p:cNvPr id="4" name="Tijdelijke aanduiding voor dianummer 3"/>
          <p:cNvSpPr>
            <a:spLocks noGrp="1"/>
          </p:cNvSpPr>
          <p:nvPr>
            <p:ph type="sldNum" sz="quarter" idx="10"/>
          </p:nvPr>
        </p:nvSpPr>
        <p:spPr/>
        <p:txBody>
          <a:bodyPr/>
          <a:lstStyle/>
          <a:p>
            <a:fld id="{E5C563C6-B2E0-4BB9-BBA5-684C87E34C99}" type="slidenum">
              <a:rPr lang="nl-NL" smtClean="0"/>
              <a:t>30</a:t>
            </a:fld>
            <a:endParaRPr lang="nl-NL"/>
          </a:p>
        </p:txBody>
      </p:sp>
    </p:spTree>
    <p:extLst>
      <p:ext uri="{BB962C8B-B14F-4D97-AF65-F5344CB8AC3E}">
        <p14:creationId xmlns:p14="http://schemas.microsoft.com/office/powerpoint/2010/main" val="3661159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Autonomie: vragen naar eigen</a:t>
            </a:r>
            <a:r>
              <a:rPr lang="nl-NL" baseline="0" dirty="0" smtClean="0"/>
              <a:t> ervaringen</a:t>
            </a:r>
          </a:p>
          <a:p>
            <a:r>
              <a:rPr lang="nl-NL" baseline="0" dirty="0" smtClean="0"/>
              <a:t>	eigen doelen stellen</a:t>
            </a:r>
          </a:p>
          <a:p>
            <a:r>
              <a:rPr lang="nl-NL" baseline="0" dirty="0" smtClean="0"/>
              <a:t>	keuzes laten maken</a:t>
            </a:r>
          </a:p>
          <a:p>
            <a:endParaRPr lang="nl-NL" baseline="0" dirty="0" smtClean="0"/>
          </a:p>
          <a:p>
            <a:r>
              <a:rPr lang="nl-NL" baseline="0" dirty="0" smtClean="0"/>
              <a:t>Competentie: ze doen het al</a:t>
            </a:r>
          </a:p>
          <a:p>
            <a:r>
              <a:rPr lang="nl-NL" baseline="0" dirty="0" smtClean="0"/>
              <a:t>	structuur van de workshop</a:t>
            </a:r>
          </a:p>
          <a:p>
            <a:r>
              <a:rPr lang="nl-NL" baseline="0" dirty="0" smtClean="0"/>
              <a:t>	bouwspelletje</a:t>
            </a:r>
          </a:p>
          <a:p>
            <a:endParaRPr lang="nl-NL" baseline="0" dirty="0" smtClean="0"/>
          </a:p>
          <a:p>
            <a:r>
              <a:rPr lang="nl-NL" baseline="0" dirty="0" smtClean="0"/>
              <a:t>Relatie: </a:t>
            </a:r>
            <a:r>
              <a:rPr lang="nl-NL" baseline="0" dirty="0" err="1" smtClean="0"/>
              <a:t>vb</a:t>
            </a:r>
            <a:r>
              <a:rPr lang="nl-NL" baseline="0" dirty="0" smtClean="0"/>
              <a:t> van </a:t>
            </a:r>
            <a:r>
              <a:rPr lang="nl-NL" baseline="0" dirty="0" err="1" smtClean="0"/>
              <a:t>japanse</a:t>
            </a:r>
            <a:r>
              <a:rPr lang="nl-NL" baseline="0" dirty="0" smtClean="0"/>
              <a:t> levensles</a:t>
            </a:r>
            <a:endParaRPr lang="nl-NL" dirty="0"/>
          </a:p>
        </p:txBody>
      </p:sp>
      <p:sp>
        <p:nvSpPr>
          <p:cNvPr id="4" name="Tijdelijke aanduiding voor dianummer 3"/>
          <p:cNvSpPr>
            <a:spLocks noGrp="1"/>
          </p:cNvSpPr>
          <p:nvPr>
            <p:ph type="sldNum" sz="quarter" idx="10"/>
          </p:nvPr>
        </p:nvSpPr>
        <p:spPr/>
        <p:txBody>
          <a:bodyPr/>
          <a:lstStyle/>
          <a:p>
            <a:fld id="{E5C563C6-B2E0-4BB9-BBA5-684C87E34C99}" type="slidenum">
              <a:rPr lang="nl-NL" smtClean="0"/>
              <a:t>32</a:t>
            </a:fld>
            <a:endParaRPr lang="nl-NL"/>
          </a:p>
        </p:txBody>
      </p:sp>
    </p:spTree>
    <p:extLst>
      <p:ext uri="{BB962C8B-B14F-4D97-AF65-F5344CB8AC3E}">
        <p14:creationId xmlns:p14="http://schemas.microsoft.com/office/powerpoint/2010/main" val="366115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baseline="0" dirty="0" smtClean="0"/>
              <a:t>Nieuwe inzichten in brein</a:t>
            </a:r>
          </a:p>
          <a:p>
            <a:r>
              <a:rPr lang="nl-NL" baseline="0" dirty="0" smtClean="0"/>
              <a:t>Nieuwe inzichten in leren</a:t>
            </a:r>
          </a:p>
          <a:p>
            <a:r>
              <a:rPr lang="nl-NL" baseline="0" dirty="0" smtClean="0"/>
              <a:t>Maatschappij ontwikkelt</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87290AFA-9680-4A02-AB83-E438E44A1F35}" type="slidenum">
              <a:rPr lang="nl-NL" smtClean="0"/>
              <a:t>6</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228913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BAA0F66-28F4-406B-8DB2-1DBA81044AB9}" type="slidenum">
              <a:rPr lang="nl-NL" smtClean="0"/>
              <a:t>7</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2923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Ander plaatje?</a:t>
            </a:r>
          </a:p>
          <a:p>
            <a:endParaRPr lang="nl-NL" dirty="0" smtClean="0"/>
          </a:p>
          <a:p>
            <a:r>
              <a:rPr lang="nl-NL" dirty="0" smtClean="0"/>
              <a:t>Hersenontwikkeling</a:t>
            </a:r>
            <a:r>
              <a:rPr lang="nl-NL" baseline="0" dirty="0" smtClean="0"/>
              <a:t> is afhankelijk van de prikkels die het ontvangt naast de natuurlijke ontwikkeling. Stel je een wolfskind voor of een kind opgegroeid in een donkere doos.</a:t>
            </a:r>
          </a:p>
          <a:p>
            <a:pPr>
              <a:lnSpc>
                <a:spcPct val="90000"/>
              </a:lnSpc>
            </a:pPr>
            <a:endParaRPr lang="en-US" sz="1100" dirty="0"/>
          </a:p>
          <a:p>
            <a:pPr>
              <a:lnSpc>
                <a:spcPct val="90000"/>
              </a:lnSpc>
            </a:pPr>
            <a:r>
              <a:rPr lang="en-US" sz="1100" dirty="0" err="1"/>
              <a:t>Hersenen</a:t>
            </a:r>
            <a:r>
              <a:rPr lang="en-US" sz="1100" dirty="0"/>
              <a:t> van </a:t>
            </a:r>
            <a:r>
              <a:rPr lang="en-US" sz="1100" dirty="0" err="1"/>
              <a:t>een</a:t>
            </a:r>
            <a:r>
              <a:rPr lang="en-US" sz="1100" dirty="0"/>
              <a:t> kind </a:t>
            </a:r>
            <a:r>
              <a:rPr lang="en-US" sz="1100" dirty="0" err="1"/>
              <a:t>zijn</a:t>
            </a:r>
            <a:r>
              <a:rPr lang="en-US" sz="1100" dirty="0"/>
              <a:t> heel </a:t>
            </a:r>
            <a:r>
              <a:rPr lang="en-US" sz="1100" dirty="0" err="1"/>
              <a:t>anders</a:t>
            </a:r>
            <a:r>
              <a:rPr lang="en-US" sz="1100" dirty="0"/>
              <a:t> </a:t>
            </a:r>
            <a:r>
              <a:rPr lang="en-US" sz="1100" dirty="0" err="1"/>
              <a:t>dan</a:t>
            </a:r>
            <a:r>
              <a:rPr lang="en-US" sz="1100" dirty="0"/>
              <a:t> van </a:t>
            </a:r>
            <a:r>
              <a:rPr lang="en-US" sz="1100" dirty="0" err="1"/>
              <a:t>een</a:t>
            </a:r>
            <a:r>
              <a:rPr lang="en-US" sz="1100" dirty="0"/>
              <a:t> </a:t>
            </a:r>
            <a:r>
              <a:rPr lang="en-US" sz="1100" dirty="0" err="1"/>
              <a:t>volwassene</a:t>
            </a:r>
            <a:endParaRPr lang="en-US" sz="1100" dirty="0"/>
          </a:p>
          <a:p>
            <a:pPr>
              <a:lnSpc>
                <a:spcPct val="90000"/>
              </a:lnSpc>
            </a:pPr>
            <a:r>
              <a:rPr lang="en-US" sz="1100" dirty="0" err="1"/>
              <a:t>Brein</a:t>
            </a:r>
            <a:r>
              <a:rPr lang="en-US" sz="1100" dirty="0"/>
              <a:t> </a:t>
            </a:r>
            <a:r>
              <a:rPr lang="en-US" sz="1100" dirty="0" err="1"/>
              <a:t>ontwikkelt</a:t>
            </a:r>
            <a:r>
              <a:rPr lang="en-US" sz="1100" dirty="0"/>
              <a:t> </a:t>
            </a:r>
            <a:r>
              <a:rPr lang="en-US" sz="1100" dirty="0" err="1"/>
              <a:t>zich</a:t>
            </a:r>
            <a:r>
              <a:rPr lang="en-US" sz="1100" dirty="0"/>
              <a:t> </a:t>
            </a:r>
            <a:r>
              <a:rPr lang="en-US" sz="1100" dirty="0" err="1"/>
              <a:t>razendsnel</a:t>
            </a:r>
            <a:endParaRPr lang="en-US" sz="1100" dirty="0"/>
          </a:p>
          <a:p>
            <a:pPr>
              <a:lnSpc>
                <a:spcPct val="90000"/>
              </a:lnSpc>
            </a:pPr>
            <a:r>
              <a:rPr lang="en-US" sz="1100" dirty="0" err="1"/>
              <a:t>Ervaren</a:t>
            </a:r>
            <a:r>
              <a:rPr lang="en-US" sz="1100" dirty="0"/>
              <a:t> de </a:t>
            </a:r>
            <a:r>
              <a:rPr lang="en-US" sz="1100" dirty="0" err="1"/>
              <a:t>wereld</a:t>
            </a:r>
            <a:r>
              <a:rPr lang="en-US" sz="1100" dirty="0"/>
              <a:t> </a:t>
            </a:r>
            <a:r>
              <a:rPr lang="en-US" sz="1100" dirty="0" err="1"/>
              <a:t>als</a:t>
            </a:r>
            <a:r>
              <a:rPr lang="en-US" sz="1100" dirty="0"/>
              <a:t> </a:t>
            </a:r>
            <a:r>
              <a:rPr lang="en-US" sz="1100" dirty="0" err="1"/>
              <a:t>wolk</a:t>
            </a:r>
            <a:r>
              <a:rPr lang="en-US" sz="1100" dirty="0"/>
              <a:t> van </a:t>
            </a:r>
            <a:r>
              <a:rPr lang="en-US" sz="1100" dirty="0" err="1"/>
              <a:t>kleur</a:t>
            </a:r>
            <a:r>
              <a:rPr lang="en-US" sz="1100" dirty="0"/>
              <a:t>, </a:t>
            </a:r>
            <a:r>
              <a:rPr lang="en-US" sz="1100" dirty="0" err="1"/>
              <a:t>smaak</a:t>
            </a:r>
            <a:r>
              <a:rPr lang="en-US" sz="1100" dirty="0"/>
              <a:t>, </a:t>
            </a:r>
            <a:r>
              <a:rPr lang="en-US" sz="1100" dirty="0" err="1"/>
              <a:t>gevoel</a:t>
            </a:r>
            <a:r>
              <a:rPr lang="en-US" sz="1100" dirty="0"/>
              <a:t> en </a:t>
            </a:r>
            <a:r>
              <a:rPr lang="en-US" sz="1100" dirty="0" err="1"/>
              <a:t>geluid</a:t>
            </a:r>
            <a:endParaRPr lang="en-US" sz="1100" dirty="0"/>
          </a:p>
          <a:p>
            <a:pPr>
              <a:lnSpc>
                <a:spcPct val="90000"/>
              </a:lnSpc>
            </a:pPr>
            <a:r>
              <a:rPr lang="en-US" sz="1100" dirty="0" err="1"/>
              <a:t>Visuele</a:t>
            </a:r>
            <a:r>
              <a:rPr lang="en-US" sz="1100" dirty="0"/>
              <a:t> </a:t>
            </a:r>
            <a:r>
              <a:rPr lang="en-US" sz="1100" dirty="0" err="1"/>
              <a:t>prikkels</a:t>
            </a:r>
            <a:r>
              <a:rPr lang="en-US" sz="1100" dirty="0"/>
              <a:t> </a:t>
            </a:r>
            <a:r>
              <a:rPr lang="en-US" sz="1100" dirty="0" err="1"/>
              <a:t>gaan</a:t>
            </a:r>
            <a:r>
              <a:rPr lang="en-US" sz="1100" dirty="0"/>
              <a:t> </a:t>
            </a:r>
            <a:r>
              <a:rPr lang="en-US" sz="1100" dirty="0" err="1"/>
              <a:t>ook</a:t>
            </a:r>
            <a:r>
              <a:rPr lang="en-US" sz="1100" dirty="0"/>
              <a:t> </a:t>
            </a:r>
            <a:r>
              <a:rPr lang="en-US" sz="1100" dirty="0" err="1"/>
              <a:t>naar</a:t>
            </a:r>
            <a:r>
              <a:rPr lang="en-US" sz="1100" dirty="0"/>
              <a:t> </a:t>
            </a:r>
            <a:r>
              <a:rPr lang="en-US" sz="1100" dirty="0" err="1"/>
              <a:t>centra</a:t>
            </a:r>
            <a:r>
              <a:rPr lang="en-US" sz="1100" dirty="0"/>
              <a:t> </a:t>
            </a:r>
            <a:r>
              <a:rPr lang="en-US" sz="1100" dirty="0" err="1"/>
              <a:t>voor</a:t>
            </a:r>
            <a:r>
              <a:rPr lang="en-US" sz="1100" dirty="0"/>
              <a:t> </a:t>
            </a:r>
            <a:r>
              <a:rPr lang="en-US" sz="1100" dirty="0" err="1"/>
              <a:t>geluid</a:t>
            </a:r>
            <a:r>
              <a:rPr lang="en-US" sz="1100" dirty="0"/>
              <a:t>, </a:t>
            </a:r>
            <a:r>
              <a:rPr lang="en-US" sz="1100" dirty="0" err="1"/>
              <a:t>geur</a:t>
            </a:r>
            <a:r>
              <a:rPr lang="en-US" sz="1100" dirty="0"/>
              <a:t> en </a:t>
            </a:r>
            <a:r>
              <a:rPr lang="en-US" sz="1100" dirty="0" err="1"/>
              <a:t>tast</a:t>
            </a:r>
            <a:r>
              <a:rPr lang="en-US" sz="1100" dirty="0"/>
              <a:t> (&lt;1jaar)</a:t>
            </a:r>
          </a:p>
          <a:p>
            <a:endParaRPr lang="nl-NL" baseline="0" dirty="0" smtClean="0"/>
          </a:p>
          <a:p>
            <a:r>
              <a:rPr lang="nl-NL" baseline="0" dirty="0" smtClean="0"/>
              <a:t>Wordt gestuurd door: sociale omgeving (familie, buurt, prikkels uit de omgeving), leren, erfelijke aanleg, ervaring. De prikkels die erin gaan heeft dus effect op de signalen die naar buiten komen. Die signalen kun je ook zien als gedrag. Daarom zijn de prikkels die een kind ontvangt ook zo belangrijk!</a:t>
            </a:r>
          </a:p>
          <a:p>
            <a:endParaRPr lang="nl-NL" baseline="0" dirty="0" smtClean="0"/>
          </a:p>
          <a:p>
            <a:r>
              <a:rPr lang="nl-NL" baseline="0" dirty="0" smtClean="0"/>
              <a:t>Gelukkig zijn Hersenen zijn plastisch.  !! Leren kan ontwikkeling versnellen of aanleg vergroten of allebei (D. Jolles en Crone, 2012)</a:t>
            </a:r>
          </a:p>
          <a:p>
            <a:endParaRPr lang="nl-NL" baseline="0" dirty="0" smtClean="0"/>
          </a:p>
          <a:p>
            <a:r>
              <a:rPr lang="nl-NL" baseline="0" dirty="0" smtClean="0"/>
              <a:t>Bedenk dat ook de hersenen in jouw leerling plastisch zijn, ,zelfs jouw hersenen zijn plastisch. Leren is leuk.</a:t>
            </a:r>
          </a:p>
          <a:p>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290AFA-9680-4A02-AB83-E438E44A1F35}" type="slidenum">
              <a:rPr lang="nl-NL" smtClean="0"/>
              <a:t>8</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1965391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Hersenontwikkeling</a:t>
            </a:r>
            <a:r>
              <a:rPr lang="nl-NL" baseline="0" dirty="0" smtClean="0"/>
              <a:t> verloopt in een bepaald tempo</a:t>
            </a:r>
          </a:p>
          <a:p>
            <a:r>
              <a:rPr lang="nl-NL" dirty="0" smtClean="0"/>
              <a:t>Even snel door de hersenen</a:t>
            </a:r>
            <a:r>
              <a:rPr lang="nl-NL" baseline="0" dirty="0" smtClean="0"/>
              <a:t> heen.</a:t>
            </a:r>
          </a:p>
          <a:p>
            <a:endParaRPr lang="nl-NL" dirty="0" smtClean="0"/>
          </a:p>
          <a:p>
            <a:r>
              <a:rPr lang="nl-NL" dirty="0" smtClean="0"/>
              <a:t>Pons: stuurt informatie door tussen cerebellum en de rest van de hersenen</a:t>
            </a:r>
          </a:p>
          <a:p>
            <a:r>
              <a:rPr lang="nl-NL" dirty="0" smtClean="0"/>
              <a:t>Thalamus en hypothalamus:</a:t>
            </a:r>
            <a:r>
              <a:rPr lang="nl-NL" baseline="0" dirty="0" smtClean="0"/>
              <a:t> regulatie van hormonen en lichaamsfuncties (warm/koud)</a:t>
            </a:r>
          </a:p>
          <a:p>
            <a:r>
              <a:rPr lang="nl-NL" baseline="0" dirty="0" smtClean="0"/>
              <a:t>Evolutionair oude gebieden: 	basale </a:t>
            </a:r>
            <a:r>
              <a:rPr lang="nl-NL" baseline="0" dirty="0" err="1" smtClean="0"/>
              <a:t>ganglia</a:t>
            </a:r>
            <a:r>
              <a:rPr lang="nl-NL" baseline="0" dirty="0" smtClean="0"/>
              <a:t>: aanleren in het algemeen, gevoelig voor beloning (motivatie), pleziergebied, sterk gestuurd door hormonen</a:t>
            </a:r>
          </a:p>
          <a:p>
            <a:r>
              <a:rPr lang="nl-NL" baseline="0" dirty="0" smtClean="0"/>
              <a:t>			</a:t>
            </a:r>
            <a:r>
              <a:rPr lang="nl-NL" baseline="0" dirty="0" err="1" smtClean="0"/>
              <a:t>amygdala</a:t>
            </a:r>
            <a:r>
              <a:rPr lang="nl-NL" baseline="0" dirty="0" smtClean="0"/>
              <a:t>: emoties met angst en boosheid, blijheid. Verandert sterk in functie in de adolescentie.</a:t>
            </a:r>
          </a:p>
          <a:p>
            <a:r>
              <a:rPr lang="nl-NL" baseline="0" dirty="0" smtClean="0"/>
              <a:t>Cerebrale cortex: gekronkelde </a:t>
            </a:r>
            <a:r>
              <a:rPr lang="nl-NL" baseline="0" dirty="0" err="1" smtClean="0"/>
              <a:t>buitenlaag</a:t>
            </a:r>
            <a:r>
              <a:rPr lang="nl-NL" baseline="0" dirty="0" smtClean="0"/>
              <a:t> belangrijk voor interpretatie van complexe emoties (</a:t>
            </a:r>
            <a:r>
              <a:rPr lang="nl-NL" baseline="0" dirty="0" err="1" smtClean="0"/>
              <a:t>meevoele</a:t>
            </a:r>
            <a:r>
              <a:rPr lang="nl-NL" baseline="0" dirty="0" smtClean="0"/>
              <a:t>, meedenken, intenties begrijpen, relaties afwegen)</a:t>
            </a:r>
          </a:p>
          <a:p>
            <a:r>
              <a:rPr lang="nl-NL" baseline="0" dirty="0" smtClean="0"/>
              <a:t>Achterkant van het hoofd, </a:t>
            </a:r>
            <a:r>
              <a:rPr lang="nl-NL" baseline="0" dirty="0" err="1" smtClean="0"/>
              <a:t>parietale</a:t>
            </a:r>
            <a:r>
              <a:rPr lang="nl-NL" baseline="0" dirty="0" smtClean="0"/>
              <a:t> cortex: waarneming</a:t>
            </a:r>
          </a:p>
          <a:p>
            <a:r>
              <a:rPr lang="nl-NL" baseline="0" dirty="0" smtClean="0"/>
              <a:t>Frontale cortex: geheugen, gedragsremming en controle, kunnen leggen van verbanden, uitvoeren van moeilijke rekensommen, in een ander kunnen verplaatsen, na denken over eerlijkheid, wederkerigheid, zelfbeeld, relaties met anderen</a:t>
            </a:r>
            <a:endParaRPr lang="nl-NL" dirty="0"/>
          </a:p>
        </p:txBody>
      </p:sp>
      <p:sp>
        <p:nvSpPr>
          <p:cNvPr id="4" name="Tijdelijke aanduiding voor dianummer 3"/>
          <p:cNvSpPr>
            <a:spLocks noGrp="1"/>
          </p:cNvSpPr>
          <p:nvPr>
            <p:ph type="sldNum" sz="quarter" idx="10"/>
          </p:nvPr>
        </p:nvSpPr>
        <p:spPr/>
        <p:txBody>
          <a:bodyPr/>
          <a:lstStyle/>
          <a:p>
            <a:fld id="{87290AFA-9680-4A02-AB83-E438E44A1F35}" type="slidenum">
              <a:rPr lang="nl-NL" smtClean="0"/>
              <a:t>9</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263078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290AFA-9680-4A02-AB83-E438E44A1F35}" type="slidenum">
              <a:rPr lang="nl-NL" smtClean="0"/>
              <a:t>10</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352151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AA0F66-28F4-406B-8DB2-1DBA81044AB9}" type="slidenum">
              <a:rPr lang="nl-NL" smtClean="0"/>
              <a:t>11</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257436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171">
              <a:defRPr/>
            </a:pPr>
            <a:r>
              <a:rPr lang="nl-NL" dirty="0" smtClean="0"/>
              <a:t>Jelle Jolles – Ellis en het </a:t>
            </a:r>
            <a:r>
              <a:rPr lang="nl-NL" dirty="0" err="1" smtClean="0"/>
              <a:t>verbreinen</a:t>
            </a:r>
            <a:endParaRPr lang="nl-NL" dirty="0" smtClean="0"/>
          </a:p>
          <a:p>
            <a:pPr defTabSz="914171">
              <a:defRPr/>
            </a:pPr>
            <a:endParaRPr lang="nl-NL" dirty="0" smtClean="0"/>
          </a:p>
          <a:p>
            <a:pPr defTabSz="914171">
              <a:defRPr/>
            </a:pPr>
            <a:r>
              <a:rPr lang="nl-NL" dirty="0" smtClean="0"/>
              <a:t>Eigenlijk geeft Jelle Jolles een samenvatting van wat we net gezien hebben.</a:t>
            </a:r>
          </a:p>
          <a:p>
            <a:pPr defTabSz="914171">
              <a:defRPr/>
            </a:pPr>
            <a:endParaRPr lang="nl-NL" dirty="0" smtClean="0"/>
          </a:p>
          <a:p>
            <a:pPr defTabSz="914171">
              <a:defRPr/>
            </a:pPr>
            <a:r>
              <a:rPr lang="nl-NL" dirty="0" smtClean="0"/>
              <a:t>Leg uit in context van </a:t>
            </a:r>
            <a:r>
              <a:rPr lang="nl-NL" dirty="0" err="1" smtClean="0"/>
              <a:t>ll</a:t>
            </a:r>
            <a:r>
              <a:rPr lang="nl-NL" dirty="0" smtClean="0"/>
              <a:t> waarom hij/zij dingen</a:t>
            </a:r>
            <a:r>
              <a:rPr lang="nl-NL" baseline="0" dirty="0" smtClean="0"/>
              <a:t> moet doen, samenhang en relevatie. Docent moet inventief zijn, moet gaan denken vanuit de optiek van de scholier.</a:t>
            </a:r>
          </a:p>
          <a:p>
            <a:pPr defTabSz="914171">
              <a:defRPr/>
            </a:pPr>
            <a:endParaRPr lang="nl-NL" baseline="0" dirty="0" smtClean="0"/>
          </a:p>
          <a:p>
            <a:pPr defTabSz="914171">
              <a:defRPr/>
            </a:pPr>
            <a:r>
              <a:rPr lang="nl-NL" baseline="0" dirty="0" smtClean="0"/>
              <a:t>Docent gecentreerd onderwijs. Vakken hebben veel meer overlap, maak daar gebruik van.</a:t>
            </a:r>
          </a:p>
          <a:p>
            <a:pPr defTabSz="914171">
              <a:defRPr/>
            </a:pPr>
            <a:endParaRPr lang="nl-NL" baseline="0" dirty="0" smtClean="0"/>
          </a:p>
          <a:p>
            <a:pPr defTabSz="914171">
              <a:defRPr/>
            </a:pPr>
            <a:r>
              <a:rPr lang="nl-NL" baseline="0" dirty="0" smtClean="0"/>
              <a:t>Hoe kun je jouw leerling motiveren?</a:t>
            </a:r>
            <a:endParaRPr lang="nl-NL" dirty="0" smtClean="0"/>
          </a:p>
        </p:txBody>
      </p:sp>
      <p:sp>
        <p:nvSpPr>
          <p:cNvPr id="4" name="Tijdelijke aanduiding voor dianummer 3"/>
          <p:cNvSpPr>
            <a:spLocks noGrp="1"/>
          </p:cNvSpPr>
          <p:nvPr>
            <p:ph type="sldNum" sz="quarter" idx="10"/>
          </p:nvPr>
        </p:nvSpPr>
        <p:spPr/>
        <p:txBody>
          <a:bodyPr/>
          <a:lstStyle/>
          <a:p>
            <a:fld id="{87290AFA-9680-4A02-AB83-E438E44A1F35}" type="slidenum">
              <a:rPr lang="nl-NL" smtClean="0"/>
              <a:t>12</a:t>
            </a:fld>
            <a:endParaRPr lang="nl-NL"/>
          </a:p>
        </p:txBody>
      </p:sp>
      <p:sp>
        <p:nvSpPr>
          <p:cNvPr id="6" name="Tijdelijke aanduiding voor koptekst 5"/>
          <p:cNvSpPr>
            <a:spLocks noGrp="1"/>
          </p:cNvSpPr>
          <p:nvPr>
            <p:ph type="hdr" sz="quarter" idx="12"/>
          </p:nvPr>
        </p:nvSpPr>
        <p:spPr/>
        <p:txBody>
          <a:bodyPr/>
          <a:lstStyle/>
          <a:p>
            <a:r>
              <a:rPr lang="nl-NL" smtClean="0"/>
              <a:t>Excellent gemotiveerd</a:t>
            </a:r>
            <a:endParaRPr lang="nl-NL"/>
          </a:p>
        </p:txBody>
      </p:sp>
    </p:spTree>
    <p:extLst>
      <p:ext uri="{BB962C8B-B14F-4D97-AF65-F5344CB8AC3E}">
        <p14:creationId xmlns:p14="http://schemas.microsoft.com/office/powerpoint/2010/main" val="370095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0874007F-0C15-4FB5-9835-7CA70B93C475}" type="datetimeFigureOut">
              <a:rPr lang="nl-NL" smtClean="0"/>
              <a:t>12-1-2013</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6A6F6DD-E64D-482F-96DC-DC0BC6653BA0}" type="slidenum">
              <a:rPr lang="nl-NL" smtClean="0"/>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874007F-0C15-4FB5-9835-7CA70B93C475}" type="datetimeFigureOut">
              <a:rPr lang="nl-NL" smtClean="0"/>
              <a:t>12-1-2013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6A6F6DD-E64D-482F-96DC-DC0BC6653BA0}" type="slidenum">
              <a:rPr lang="nl-NL" smtClean="0"/>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06A6F6DD-E64D-482F-96DC-DC0BC6653BA0}" type="slidenum">
              <a:rPr lang="nl-NL" smtClean="0"/>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0874007F-0C15-4FB5-9835-7CA70B93C475}" type="datetimeFigureOut">
              <a:rPr lang="nl-NL" smtClean="0"/>
              <a:t>12-1-2013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lum bright="44000" contrast="-70000"/>
            <a:extLst>
              <a:ext uri="{28A0092B-C50C-407E-A947-70E740481C1C}">
                <a14:useLocalDpi xmlns:a14="http://schemas.microsoft.com/office/drawing/2010/main" val="0"/>
              </a:ext>
            </a:extLst>
          </a:blip>
          <a:srcRect/>
          <a:stretch>
            <a:fillRect/>
          </a:stretch>
        </p:blipFill>
        <p:spPr bwMode="auto">
          <a:xfrm rot="827603">
            <a:off x="1588" y="92075"/>
            <a:ext cx="8397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smtClean="0"/>
              <a:t>Klik om de stijl te bewerken</a:t>
            </a:r>
            <a:endParaRPr lang="nl-NL" dirty="0"/>
          </a:p>
        </p:txBody>
      </p:sp>
      <p:sp>
        <p:nvSpPr>
          <p:cNvPr id="4" name="Tijdelijke aanduiding voor datum 2"/>
          <p:cNvSpPr>
            <a:spLocks noGrp="1"/>
          </p:cNvSpPr>
          <p:nvPr>
            <p:ph type="dt" sz="half" idx="10"/>
          </p:nvPr>
        </p:nvSpPr>
        <p:spPr/>
        <p:txBody>
          <a:bodyPr/>
          <a:lstStyle>
            <a:lvl1pPr>
              <a:defRPr/>
            </a:lvl1pPr>
          </a:lstStyle>
          <a:p>
            <a:pPr>
              <a:defRPr/>
            </a:pPr>
            <a:fld id="{5D350D41-2A12-4C06-88D5-E49A30DC826F}" type="datetimeFigureOut">
              <a:rPr lang="nl-NL">
                <a:solidFill>
                  <a:prstClr val="black">
                    <a:tint val="75000"/>
                  </a:prstClr>
                </a:solidFill>
              </a:rPr>
              <a:pPr>
                <a:defRPr/>
              </a:pPr>
              <a:t>12-1-2013</a:t>
            </a:fld>
            <a:endParaRPr lang="nl-NL">
              <a:solidFill>
                <a:prstClr val="black">
                  <a:tint val="75000"/>
                </a:prstClr>
              </a:solidFill>
            </a:endParaRPr>
          </a:p>
        </p:txBody>
      </p:sp>
      <p:sp>
        <p:nvSpPr>
          <p:cNvPr id="5" name="Tijdelijke aanduiding voor voettekst 3"/>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4"/>
          <p:cNvSpPr>
            <a:spLocks noGrp="1"/>
          </p:cNvSpPr>
          <p:nvPr>
            <p:ph type="sldNum" sz="quarter" idx="12"/>
          </p:nvPr>
        </p:nvSpPr>
        <p:spPr/>
        <p:txBody>
          <a:bodyPr/>
          <a:lstStyle>
            <a:lvl1pPr>
              <a:defRPr/>
            </a:lvl1pPr>
          </a:lstStyle>
          <a:p>
            <a:pPr>
              <a:defRPr/>
            </a:pPr>
            <a:fld id="{D232CB89-3165-4CAF-AC24-270266BA764C}"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07550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0874007F-0C15-4FB5-9835-7CA70B93C475}" type="datetimeFigureOut">
              <a:rPr lang="nl-NL" smtClean="0"/>
              <a:t>12-1-2013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06A6F6DD-E64D-482F-96DC-DC0BC6653BA0}" type="slidenum">
              <a:rPr lang="nl-NL" smtClean="0"/>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0874007F-0C15-4FB5-9835-7CA70B93C475}" type="datetimeFigureOut">
              <a:rPr lang="nl-NL" smtClean="0"/>
              <a:t>12-1-2013</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6A6F6DD-E64D-482F-96DC-DC0BC6653BA0}" type="slidenum">
              <a:rPr lang="nl-NL" smtClean="0"/>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0874007F-0C15-4FB5-9835-7CA70B93C475}" type="datetimeFigureOut">
              <a:rPr lang="nl-NL" smtClean="0"/>
              <a:t>12-1-2013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6A6F6DD-E64D-482F-96DC-DC0BC6653BA0}" type="slidenum">
              <a:rPr lang="nl-NL" smtClean="0"/>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0874007F-0C15-4FB5-9835-7CA70B93C475}" type="datetimeFigureOut">
              <a:rPr lang="nl-NL" smtClean="0"/>
              <a:t>12-1-2013</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06A6F6DD-E64D-482F-96DC-DC0BC6653BA0}" type="slidenum">
              <a:rPr lang="nl-NL" smtClean="0"/>
              <a:t>‹nr.›</a:t>
            </a:fld>
            <a:endParaRPr lang="nl-NL"/>
          </a:p>
        </p:txBody>
      </p:sp>
      <p:sp>
        <p:nvSpPr>
          <p:cNvPr id="23" name="Titel 22"/>
          <p:cNvSpPr>
            <a:spLocks noGrp="1"/>
          </p:cNvSpPr>
          <p:nvPr>
            <p:ph type="title"/>
          </p:nvPr>
        </p:nvSpPr>
        <p:spPr/>
        <p:txBody>
          <a:bodyPr rtlCol="0" anchor="b" anchorCtr="0"/>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0874007F-0C15-4FB5-9835-7CA70B93C475}" type="datetimeFigureOut">
              <a:rPr lang="nl-NL" smtClean="0"/>
              <a:t>12-1-2013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06A6F6DD-E64D-482F-96DC-DC0BC6653BA0}"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0874007F-0C15-4FB5-9835-7CA70B93C475}" type="datetimeFigureOut">
              <a:rPr lang="nl-NL" smtClean="0"/>
              <a:t>12-1-2013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6A6F6DD-E64D-482F-96DC-DC0BC6653BA0}"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6A6F6DD-E64D-482F-96DC-DC0BC6653BA0}" type="slidenum">
              <a:rPr lang="nl-NL" smtClean="0"/>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0874007F-0C15-4FB5-9835-7CA70B93C475}" type="datetimeFigureOut">
              <a:rPr lang="nl-NL" smtClean="0"/>
              <a:t>12-1-2013</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06A6F6DD-E64D-482F-96DC-DC0BC6653BA0}" type="slidenum">
              <a:rPr lang="nl-NL" smtClean="0"/>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0874007F-0C15-4FB5-9835-7CA70B93C475}" type="datetimeFigureOut">
              <a:rPr lang="nl-NL" smtClean="0"/>
              <a:t>12-1-2013</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874007F-0C15-4FB5-9835-7CA70B93C475}" type="datetimeFigureOut">
              <a:rPr lang="nl-NL" smtClean="0"/>
              <a:t>12-1-2013</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6A6F6DD-E64D-482F-96DC-DC0BC6653BA0}" type="slidenum">
              <a:rPr lang="nl-NL" smtClean="0"/>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youtube.com/watch?v=umOHxEy1qi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NIBI conferentie 2013</a:t>
            </a:r>
            <a:endParaRPr lang="nl-NL" dirty="0"/>
          </a:p>
        </p:txBody>
      </p:sp>
      <p:sp>
        <p:nvSpPr>
          <p:cNvPr id="2" name="Titel 1"/>
          <p:cNvSpPr>
            <a:spLocks noGrp="1"/>
          </p:cNvSpPr>
          <p:nvPr>
            <p:ph type="ctrTitle"/>
          </p:nvPr>
        </p:nvSpPr>
        <p:spPr/>
        <p:txBody>
          <a:bodyPr/>
          <a:lstStyle/>
          <a:p>
            <a:r>
              <a:rPr lang="nl-NL" dirty="0" smtClean="0"/>
              <a:t>Chaos in het puberbrein</a:t>
            </a:r>
            <a:br>
              <a:rPr lang="nl-NL" dirty="0" smtClean="0"/>
            </a:br>
            <a:r>
              <a:rPr lang="nl-NL" dirty="0" smtClean="0"/>
              <a:t>Is motivatie de oplossing?</a:t>
            </a:r>
            <a:endParaRPr lang="nl-NL" dirty="0"/>
          </a:p>
        </p:txBody>
      </p:sp>
    </p:spTree>
    <p:extLst>
      <p:ext uri="{BB962C8B-B14F-4D97-AF65-F5344CB8AC3E}">
        <p14:creationId xmlns:p14="http://schemas.microsoft.com/office/powerpoint/2010/main" val="267004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Ontwikkeling van de hersenen</a:t>
            </a:r>
            <a:endParaRPr lang="nl-NL" dirty="0"/>
          </a:p>
        </p:txBody>
      </p:sp>
      <p:sp>
        <p:nvSpPr>
          <p:cNvPr id="3" name="Tijdelijke aanduiding voor inhoud 2"/>
          <p:cNvSpPr>
            <a:spLocks noGrp="1"/>
          </p:cNvSpPr>
          <p:nvPr>
            <p:ph sz="quarter" idx="1"/>
          </p:nvPr>
        </p:nvSpPr>
        <p:spPr/>
        <p:txBody>
          <a:bodyPr>
            <a:normAutofit lnSpcReduction="10000"/>
          </a:bodyPr>
          <a:lstStyle/>
          <a:p>
            <a:pPr marL="514350" indent="-514350">
              <a:buFont typeface="+mj-lt"/>
              <a:buAutoNum type="arabicPeriod"/>
            </a:pPr>
            <a:r>
              <a:rPr lang="nl-NL" dirty="0"/>
              <a:t>primaire sensorische gebieden </a:t>
            </a:r>
            <a:endParaRPr lang="nl-NL" dirty="0" smtClean="0"/>
          </a:p>
          <a:p>
            <a:pPr marL="914400" lvl="1" indent="-514350"/>
            <a:r>
              <a:rPr lang="nl-NL" dirty="0" smtClean="0"/>
              <a:t>waarneming</a:t>
            </a:r>
            <a:endParaRPr lang="nl-NL" dirty="0"/>
          </a:p>
          <a:p>
            <a:pPr marL="514350" indent="-514350">
              <a:buFont typeface="+mj-lt"/>
              <a:buAutoNum type="arabicPeriod"/>
            </a:pPr>
            <a:r>
              <a:rPr lang="nl-NL" dirty="0"/>
              <a:t>motorische gebieden </a:t>
            </a:r>
            <a:endParaRPr lang="nl-NL" dirty="0" smtClean="0"/>
          </a:p>
          <a:p>
            <a:pPr marL="914400" lvl="1" indent="-514350"/>
            <a:r>
              <a:rPr lang="nl-NL" dirty="0" smtClean="0"/>
              <a:t>voorbereiding </a:t>
            </a:r>
            <a:r>
              <a:rPr lang="nl-NL" dirty="0"/>
              <a:t>en uitvoering van </a:t>
            </a:r>
            <a:r>
              <a:rPr lang="nl-NL" dirty="0" smtClean="0"/>
              <a:t>bewegingen</a:t>
            </a:r>
            <a:endParaRPr lang="nl-NL" dirty="0"/>
          </a:p>
          <a:p>
            <a:pPr marL="514350" indent="-514350">
              <a:buFont typeface="+mj-lt"/>
              <a:buAutoNum type="arabicPeriod"/>
            </a:pPr>
            <a:r>
              <a:rPr lang="nl-NL" dirty="0"/>
              <a:t>associatiegebieden </a:t>
            </a:r>
            <a:endParaRPr lang="nl-NL" dirty="0" smtClean="0"/>
          </a:p>
          <a:p>
            <a:pPr marL="914400" lvl="1" indent="-514350"/>
            <a:r>
              <a:rPr lang="nl-NL" dirty="0" smtClean="0"/>
              <a:t>integratie </a:t>
            </a:r>
            <a:r>
              <a:rPr lang="nl-NL" dirty="0"/>
              <a:t>van verschillende </a:t>
            </a:r>
            <a:r>
              <a:rPr lang="nl-NL" dirty="0" smtClean="0"/>
              <a:t>zintuigeninformatie</a:t>
            </a:r>
            <a:endParaRPr lang="nl-NL" dirty="0"/>
          </a:p>
          <a:p>
            <a:pPr marL="514350" indent="-514350">
              <a:buFont typeface="+mj-lt"/>
              <a:buAutoNum type="arabicPeriod"/>
            </a:pPr>
            <a:r>
              <a:rPr lang="nl-NL" dirty="0"/>
              <a:t>prefrontale gebieden </a:t>
            </a:r>
            <a:endParaRPr lang="nl-NL" dirty="0" smtClean="0"/>
          </a:p>
          <a:p>
            <a:pPr marL="914400" lvl="1" indent="-514350"/>
            <a:r>
              <a:rPr lang="nl-NL" dirty="0" smtClean="0"/>
              <a:t>motivatie</a:t>
            </a:r>
            <a:r>
              <a:rPr lang="nl-NL" dirty="0"/>
              <a:t>, </a:t>
            </a:r>
            <a:r>
              <a:rPr lang="nl-NL" dirty="0" smtClean="0"/>
              <a:t>impulscontrole, tijdsperspectief, redeneren, consequenties, oordeelsvermogen</a:t>
            </a:r>
            <a:r>
              <a:rPr lang="nl-NL" dirty="0"/>
              <a:t>, </a:t>
            </a:r>
            <a:r>
              <a:rPr lang="nl-NL" dirty="0" smtClean="0"/>
              <a:t>langetermijnplanning, inzicht in relaties, grenzen herkennen, verantwoordelijkheid</a:t>
            </a:r>
            <a:endParaRPr lang="nl-NL" dirty="0"/>
          </a:p>
        </p:txBody>
      </p:sp>
    </p:spTree>
    <p:extLst>
      <p:ext uri="{BB962C8B-B14F-4D97-AF65-F5344CB8AC3E}">
        <p14:creationId xmlns:p14="http://schemas.microsoft.com/office/powerpoint/2010/main" val="3175616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Jolles: Leer een adolescent denken </a:t>
            </a:r>
            <a:endParaRPr lang="nl-NL" dirty="0"/>
          </a:p>
        </p:txBody>
      </p:sp>
      <p:sp>
        <p:nvSpPr>
          <p:cNvPr id="3" name="Tijdelijke aanduiding voor inhoud 2"/>
          <p:cNvSpPr>
            <a:spLocks noGrp="1"/>
          </p:cNvSpPr>
          <p:nvPr>
            <p:ph sz="quarter" idx="1"/>
          </p:nvPr>
        </p:nvSpPr>
        <p:spPr/>
        <p:txBody>
          <a:bodyPr>
            <a:normAutofit/>
          </a:bodyPr>
          <a:lstStyle/>
          <a:p>
            <a:r>
              <a:rPr lang="nl-NL" dirty="0" smtClean="0"/>
              <a:t>Brein ontwikkelt zich in relatie tot prikkels van omgeving</a:t>
            </a:r>
          </a:p>
          <a:p>
            <a:r>
              <a:rPr lang="nl-NL" dirty="0" smtClean="0"/>
              <a:t>Brein is plastisch en in ontwikkeling</a:t>
            </a:r>
          </a:p>
          <a:p>
            <a:r>
              <a:rPr lang="nl-NL" dirty="0" smtClean="0"/>
              <a:t>Stimuleer de natuurlijke nieuwsgierigheid</a:t>
            </a:r>
          </a:p>
          <a:p>
            <a:pPr marL="0" indent="0">
              <a:buNone/>
            </a:pPr>
            <a:endParaRPr lang="nl-NL" dirty="0" smtClean="0"/>
          </a:p>
          <a:p>
            <a:pPr marL="0" indent="0">
              <a:buNone/>
            </a:pPr>
            <a:r>
              <a:rPr lang="nl-NL" dirty="0" smtClean="0"/>
              <a:t>Leer ze:</a:t>
            </a:r>
          </a:p>
          <a:p>
            <a:r>
              <a:rPr lang="nl-NL" dirty="0" smtClean="0"/>
              <a:t>kiezen</a:t>
            </a:r>
          </a:p>
          <a:p>
            <a:r>
              <a:rPr lang="nl-NL" dirty="0" smtClean="0"/>
              <a:t>luisteren</a:t>
            </a:r>
          </a:p>
          <a:p>
            <a:r>
              <a:rPr lang="nl-NL" dirty="0" smtClean="0"/>
              <a:t>reflecteren/zelfreflectie</a:t>
            </a:r>
          </a:p>
          <a:p>
            <a:endParaRPr lang="nl-NL" dirty="0" smtClean="0"/>
          </a:p>
        </p:txBody>
      </p:sp>
      <p:sp>
        <p:nvSpPr>
          <p:cNvPr id="4" name="Rechthoek 3"/>
          <p:cNvSpPr/>
          <p:nvPr/>
        </p:nvSpPr>
        <p:spPr>
          <a:xfrm>
            <a:off x="6300192" y="6577607"/>
            <a:ext cx="2843792" cy="307777"/>
          </a:xfrm>
          <a:prstGeom prst="rect">
            <a:avLst/>
          </a:prstGeom>
        </p:spPr>
        <p:txBody>
          <a:bodyPr wrap="none">
            <a:spAutoFit/>
          </a:bodyPr>
          <a:lstStyle/>
          <a:p>
            <a:r>
              <a:rPr lang="nl-NL" sz="1400" dirty="0"/>
              <a:t>J Jolles, </a:t>
            </a:r>
            <a:r>
              <a:rPr lang="nl-NL" sz="1400" dirty="0" smtClean="0"/>
              <a:t>Ellis </a:t>
            </a:r>
            <a:r>
              <a:rPr lang="nl-NL" sz="1400" dirty="0"/>
              <a:t>en het </a:t>
            </a:r>
            <a:r>
              <a:rPr lang="nl-NL" sz="1400" dirty="0" err="1" smtClean="0"/>
              <a:t>verbreinen</a:t>
            </a:r>
            <a:r>
              <a:rPr lang="nl-NL" sz="1400" dirty="0" smtClean="0"/>
              <a:t>, 2010</a:t>
            </a:r>
            <a:endParaRPr lang="nl-NL" sz="1400" dirty="0"/>
          </a:p>
        </p:txBody>
      </p:sp>
    </p:spTree>
    <p:extLst>
      <p:ext uri="{BB962C8B-B14F-4D97-AF65-F5344CB8AC3E}">
        <p14:creationId xmlns:p14="http://schemas.microsoft.com/office/powerpoint/2010/main" val="492789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Motiveren</a:t>
            </a:r>
            <a:endParaRPr lang="nl-NL" dirty="0"/>
          </a:p>
        </p:txBody>
      </p:sp>
      <p:sp>
        <p:nvSpPr>
          <p:cNvPr id="3" name="Tijdelijke aanduiding voor inhoud 2"/>
          <p:cNvSpPr>
            <a:spLocks noGrp="1"/>
          </p:cNvSpPr>
          <p:nvPr>
            <p:ph sz="quarter" idx="1"/>
          </p:nvPr>
        </p:nvSpPr>
        <p:spPr/>
        <p:txBody>
          <a:bodyPr>
            <a:normAutofit/>
          </a:bodyPr>
          <a:lstStyle/>
          <a:p>
            <a:r>
              <a:rPr lang="nl-NL" sz="2800" dirty="0" smtClean="0"/>
              <a:t>Waar heb ik het allemaal voor nodig?</a:t>
            </a:r>
          </a:p>
          <a:p>
            <a:r>
              <a:rPr lang="nl-NL" sz="2800" dirty="0" smtClean="0"/>
              <a:t>Adolescent is nog geen volwassenen</a:t>
            </a:r>
          </a:p>
          <a:p>
            <a:r>
              <a:rPr lang="nl-NL" sz="2800" dirty="0" smtClean="0"/>
              <a:t>Docent moet helpen keuzes te maken</a:t>
            </a:r>
          </a:p>
          <a:p>
            <a:r>
              <a:rPr lang="nl-NL" sz="2800" dirty="0" smtClean="0"/>
              <a:t>Lesstof plaatsen in belevingswereld van de leerling</a:t>
            </a:r>
          </a:p>
          <a:p>
            <a:r>
              <a:rPr lang="nl-NL" sz="2800" dirty="0" smtClean="0"/>
              <a:t>Emoties adolescent gebruiken </a:t>
            </a:r>
          </a:p>
          <a:p>
            <a:r>
              <a:rPr lang="nl-NL" sz="2800" dirty="0" smtClean="0"/>
              <a:t>Docent centraal          leerling centraal</a:t>
            </a:r>
            <a:endParaRPr lang="nl-NL" sz="2800" dirty="0"/>
          </a:p>
        </p:txBody>
      </p:sp>
      <p:cxnSp>
        <p:nvCxnSpPr>
          <p:cNvPr id="5" name="Rechte verbindingslijn met pijl 4"/>
          <p:cNvCxnSpPr/>
          <p:nvPr/>
        </p:nvCxnSpPr>
        <p:spPr>
          <a:xfrm>
            <a:off x="3347920" y="4437112"/>
            <a:ext cx="50400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6" name="Rechthoek 5"/>
          <p:cNvSpPr/>
          <p:nvPr/>
        </p:nvSpPr>
        <p:spPr>
          <a:xfrm>
            <a:off x="6300192" y="6577607"/>
            <a:ext cx="2843792" cy="307777"/>
          </a:xfrm>
          <a:prstGeom prst="rect">
            <a:avLst/>
          </a:prstGeom>
        </p:spPr>
        <p:txBody>
          <a:bodyPr wrap="none">
            <a:spAutoFit/>
          </a:bodyPr>
          <a:lstStyle/>
          <a:p>
            <a:r>
              <a:rPr lang="nl-NL" sz="1400" dirty="0"/>
              <a:t>J Jolles, </a:t>
            </a:r>
            <a:r>
              <a:rPr lang="nl-NL" sz="1400" dirty="0" smtClean="0"/>
              <a:t>Ellis </a:t>
            </a:r>
            <a:r>
              <a:rPr lang="nl-NL" sz="1400" dirty="0"/>
              <a:t>en het </a:t>
            </a:r>
            <a:r>
              <a:rPr lang="nl-NL" sz="1400" dirty="0" err="1" smtClean="0"/>
              <a:t>verbreinen</a:t>
            </a:r>
            <a:r>
              <a:rPr lang="nl-NL" sz="1400" dirty="0" smtClean="0"/>
              <a:t>, 2010</a:t>
            </a:r>
            <a:endParaRPr lang="nl-NL" sz="1400" dirty="0"/>
          </a:p>
        </p:txBody>
      </p:sp>
    </p:spTree>
    <p:extLst>
      <p:ext uri="{BB962C8B-B14F-4D97-AF65-F5344CB8AC3E}">
        <p14:creationId xmlns:p14="http://schemas.microsoft.com/office/powerpoint/2010/main" val="1440539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16632"/>
            <a:ext cx="7776864" cy="660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619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a:xfrm>
            <a:off x="457200" y="1567333"/>
            <a:ext cx="8229600" cy="4525963"/>
          </a:xfrm>
        </p:spPr>
        <p:txBody>
          <a:bodyPr/>
          <a:lstStyle/>
          <a:p>
            <a:pPr marL="0" indent="0">
              <a:buNone/>
            </a:pPr>
            <a:r>
              <a:rPr lang="nl-NL" sz="4000" dirty="0" smtClean="0"/>
              <a:t>Veel leerlingen …</a:t>
            </a:r>
          </a:p>
          <a:p>
            <a:pPr marL="0" indent="0" algn="ctr">
              <a:buNone/>
            </a:pPr>
            <a:endParaRPr lang="nl-NL" sz="4000" dirty="0" smtClean="0">
              <a:solidFill>
                <a:srgbClr val="990099"/>
              </a:solidFill>
            </a:endParaRPr>
          </a:p>
          <a:p>
            <a:pPr marL="0" indent="0" algn="ctr">
              <a:buNone/>
            </a:pPr>
            <a:r>
              <a:rPr lang="nl-NL" sz="4000" dirty="0" smtClean="0">
                <a:solidFill>
                  <a:srgbClr val="990099"/>
                </a:solidFill>
              </a:rPr>
              <a:t>Vervelen</a:t>
            </a:r>
            <a:r>
              <a:rPr lang="nl-NL" sz="4000" dirty="0" smtClean="0"/>
              <a:t> zich in de klas</a:t>
            </a:r>
          </a:p>
          <a:p>
            <a:pPr marL="0" indent="0" algn="ctr">
              <a:buNone/>
            </a:pPr>
            <a:r>
              <a:rPr lang="nl-NL" sz="4000" dirty="0" smtClean="0"/>
              <a:t>vertonen </a:t>
            </a:r>
            <a:r>
              <a:rPr lang="nl-NL" sz="4000" dirty="0" smtClean="0">
                <a:solidFill>
                  <a:srgbClr val="990099"/>
                </a:solidFill>
              </a:rPr>
              <a:t>onbedoelde activiteiten </a:t>
            </a:r>
            <a:endParaRPr lang="nl-NL" sz="4000" dirty="0" smtClean="0"/>
          </a:p>
          <a:p>
            <a:pPr marL="0" indent="0" algn="ctr">
              <a:buNone/>
            </a:pPr>
            <a:r>
              <a:rPr lang="nl-NL" sz="4000" dirty="0" smtClean="0">
                <a:solidFill>
                  <a:srgbClr val="01911C"/>
                </a:solidFill>
              </a:rPr>
              <a:t>zijn al goed bezig maar … kunnen meer</a:t>
            </a:r>
          </a:p>
          <a:p>
            <a:pPr algn="ctr"/>
            <a:endParaRPr lang="nl-NL" sz="4000" dirty="0"/>
          </a:p>
        </p:txBody>
      </p:sp>
      <p:sp>
        <p:nvSpPr>
          <p:cNvPr id="6" name="Titel 1"/>
          <p:cNvSpPr txBox="1">
            <a:spLocks/>
          </p:cNvSpPr>
          <p:nvPr/>
        </p:nvSpPr>
        <p:spPr bwMode="auto">
          <a:xfrm>
            <a:off x="-1" y="274638"/>
            <a:ext cx="9142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r>
              <a:rPr lang="nl-NL" dirty="0">
                <a:solidFill>
                  <a:schemeClr val="accent3">
                    <a:shade val="75000"/>
                  </a:schemeClr>
                </a:solidFill>
              </a:rPr>
              <a:t>De zesjescultuur voorbij?!</a:t>
            </a:r>
          </a:p>
        </p:txBody>
      </p:sp>
    </p:spTree>
    <p:extLst>
      <p:ext uri="{BB962C8B-B14F-4D97-AF65-F5344CB8AC3E}">
        <p14:creationId xmlns:p14="http://schemas.microsoft.com/office/powerpoint/2010/main" val="89192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74638"/>
            <a:ext cx="9142413" cy="1143000"/>
          </a:xfrm>
        </p:spPr>
        <p:txBody>
          <a:bodyPr/>
          <a:lstStyle/>
          <a:p>
            <a:r>
              <a:rPr lang="nl-NL" sz="5000" dirty="0" smtClean="0"/>
              <a:t>De zesjescultuur voorbij?!</a:t>
            </a:r>
            <a:endParaRPr lang="nl-NL" sz="5000" dirty="0"/>
          </a:p>
        </p:txBody>
      </p:sp>
      <p:sp>
        <p:nvSpPr>
          <p:cNvPr id="4" name="Rechthoek 3"/>
          <p:cNvSpPr/>
          <p:nvPr/>
        </p:nvSpPr>
        <p:spPr>
          <a:xfrm>
            <a:off x="1043608" y="1764099"/>
            <a:ext cx="7740352" cy="4401205"/>
          </a:xfrm>
          <a:prstGeom prst="rect">
            <a:avLst/>
          </a:prstGeom>
        </p:spPr>
        <p:txBody>
          <a:bodyPr wrap="square">
            <a:spAutoFit/>
          </a:bodyPr>
          <a:lstStyle/>
          <a:p>
            <a:pPr>
              <a:spcAft>
                <a:spcPts val="0"/>
              </a:spcAft>
            </a:pPr>
            <a:r>
              <a:rPr lang="nl-NL" sz="4400" dirty="0">
                <a:solidFill>
                  <a:srgbClr val="000000"/>
                </a:solidFill>
                <a:highlight>
                  <a:srgbClr val="FFFF00"/>
                </a:highlight>
                <a:latin typeface="Verdana"/>
                <a:ea typeface="Calibri"/>
                <a:cs typeface="Verdana"/>
              </a:rPr>
              <a:t>Betekenis van de </a:t>
            </a:r>
            <a:r>
              <a:rPr lang="nl-NL" sz="4400" dirty="0" smtClean="0">
                <a:solidFill>
                  <a:srgbClr val="000000"/>
                </a:solidFill>
                <a:highlight>
                  <a:srgbClr val="FFFF00"/>
                </a:highlight>
                <a:latin typeface="Verdana"/>
                <a:ea typeface="Calibri"/>
                <a:cs typeface="Verdana"/>
              </a:rPr>
              <a:t>cijfers: </a:t>
            </a:r>
            <a:endParaRPr lang="nl-NL" sz="4400" dirty="0">
              <a:solidFill>
                <a:srgbClr val="000000"/>
              </a:solidFill>
              <a:highlight>
                <a:srgbClr val="FFFF00"/>
              </a:highlight>
              <a:latin typeface="Verdana"/>
              <a:ea typeface="Calibri"/>
              <a:cs typeface="Verdana"/>
            </a:endParaRPr>
          </a:p>
          <a:p>
            <a:pPr>
              <a:spcAft>
                <a:spcPts val="0"/>
              </a:spcAft>
            </a:pPr>
            <a:r>
              <a:rPr lang="nl-NL" sz="1600" dirty="0">
                <a:solidFill>
                  <a:srgbClr val="000000"/>
                </a:solidFill>
                <a:latin typeface="Verdana"/>
                <a:ea typeface="Calibri"/>
                <a:cs typeface="Verdana"/>
              </a:rPr>
              <a:t> </a:t>
            </a:r>
            <a:endParaRPr lang="nl-NL" sz="1600" dirty="0">
              <a:ea typeface="Calibri"/>
              <a:cs typeface="Times New Roman"/>
            </a:endParaRPr>
          </a:p>
          <a:p>
            <a:pPr>
              <a:spcAft>
                <a:spcPts val="0"/>
              </a:spcAft>
              <a:tabLst>
                <a:tab pos="360363" algn="l"/>
                <a:tab pos="447675" algn="l"/>
              </a:tabLst>
            </a:pPr>
            <a:r>
              <a:rPr lang="nl-NL" sz="1600" dirty="0">
                <a:solidFill>
                  <a:srgbClr val="000000"/>
                </a:solidFill>
                <a:latin typeface="Verdana"/>
                <a:ea typeface="Calibri"/>
                <a:cs typeface="Verdana"/>
              </a:rPr>
              <a:t>10	= uitmuntend</a:t>
            </a:r>
            <a:endParaRPr lang="nl-NL" sz="1600" dirty="0">
              <a:ea typeface="Calibri"/>
              <a:cs typeface="Times New Roman"/>
            </a:endParaRPr>
          </a:p>
          <a:p>
            <a:pPr>
              <a:spcAft>
                <a:spcPts val="0"/>
              </a:spcAft>
              <a:tabLst>
                <a:tab pos="360363" algn="l"/>
                <a:tab pos="447675" algn="l"/>
              </a:tabLst>
            </a:pPr>
            <a:r>
              <a:rPr lang="nl-NL" sz="1600" dirty="0">
                <a:solidFill>
                  <a:srgbClr val="000000"/>
                </a:solidFill>
                <a:latin typeface="Verdana"/>
                <a:ea typeface="Calibri"/>
                <a:cs typeface="Verdana"/>
              </a:rPr>
              <a:t>9	= zeer goed </a:t>
            </a:r>
            <a:endParaRPr lang="nl-NL" sz="1600" dirty="0">
              <a:ea typeface="Calibri"/>
              <a:cs typeface="Times New Roman"/>
            </a:endParaRPr>
          </a:p>
          <a:p>
            <a:pPr>
              <a:spcAft>
                <a:spcPts val="0"/>
              </a:spcAft>
              <a:tabLst>
                <a:tab pos="360363" algn="l"/>
                <a:tab pos="447675" algn="l"/>
              </a:tabLst>
            </a:pPr>
            <a:r>
              <a:rPr lang="nl-NL" sz="1600" dirty="0">
                <a:solidFill>
                  <a:srgbClr val="000000"/>
                </a:solidFill>
                <a:latin typeface="Verdana"/>
                <a:ea typeface="Calibri"/>
                <a:cs typeface="Verdana"/>
              </a:rPr>
              <a:t>8	= goed </a:t>
            </a:r>
            <a:endParaRPr lang="nl-NL" sz="1600" dirty="0">
              <a:ea typeface="Calibri"/>
              <a:cs typeface="Times New Roman"/>
            </a:endParaRPr>
          </a:p>
          <a:p>
            <a:pPr marL="342900" indent="-342900">
              <a:spcAft>
                <a:spcPts val="0"/>
              </a:spcAft>
              <a:buAutoNum type="arabicPlain" startAt="7"/>
              <a:tabLst>
                <a:tab pos="360363" algn="l"/>
                <a:tab pos="447675" algn="l"/>
              </a:tabLst>
            </a:pPr>
            <a:r>
              <a:rPr lang="nl-NL" sz="1600" dirty="0" smtClean="0">
                <a:solidFill>
                  <a:srgbClr val="000000"/>
                </a:solidFill>
                <a:latin typeface="Verdana"/>
                <a:ea typeface="Calibri"/>
                <a:cs typeface="Verdana"/>
              </a:rPr>
              <a:t>= </a:t>
            </a:r>
            <a:r>
              <a:rPr lang="nl-NL" sz="1600" dirty="0">
                <a:solidFill>
                  <a:srgbClr val="000000"/>
                </a:solidFill>
                <a:latin typeface="Verdana"/>
                <a:ea typeface="Calibri"/>
                <a:cs typeface="Verdana"/>
              </a:rPr>
              <a:t>ruim </a:t>
            </a:r>
            <a:r>
              <a:rPr lang="nl-NL" sz="1600" dirty="0" smtClean="0">
                <a:solidFill>
                  <a:srgbClr val="000000"/>
                </a:solidFill>
                <a:latin typeface="Verdana"/>
                <a:ea typeface="Calibri"/>
                <a:cs typeface="Verdana"/>
              </a:rPr>
              <a:t>voldoende</a:t>
            </a:r>
          </a:p>
          <a:p>
            <a:pPr>
              <a:spcAft>
                <a:spcPts val="0"/>
              </a:spcAft>
              <a:tabLst>
                <a:tab pos="360363" algn="l"/>
                <a:tab pos="447675" algn="l"/>
              </a:tabLst>
            </a:pPr>
            <a:r>
              <a:rPr lang="nl-NL" sz="1600" dirty="0" smtClean="0">
                <a:solidFill>
                  <a:srgbClr val="000000"/>
                </a:solidFill>
                <a:latin typeface="Verdana"/>
                <a:ea typeface="Calibri"/>
                <a:cs typeface="Verdana"/>
              </a:rPr>
              <a:t> </a:t>
            </a:r>
            <a:endParaRPr lang="nl-NL" sz="1600" dirty="0">
              <a:ea typeface="Calibri"/>
              <a:cs typeface="Times New Roman"/>
            </a:endParaRPr>
          </a:p>
          <a:p>
            <a:pPr>
              <a:spcAft>
                <a:spcPts val="0"/>
              </a:spcAft>
              <a:tabLst>
                <a:tab pos="360363" algn="l"/>
                <a:tab pos="447675" algn="l"/>
              </a:tabLst>
            </a:pPr>
            <a:r>
              <a:rPr lang="nl-NL" sz="4400" dirty="0" smtClean="0">
                <a:solidFill>
                  <a:srgbClr val="000000"/>
                </a:solidFill>
                <a:highlight>
                  <a:srgbClr val="FFFF00"/>
                </a:highlight>
                <a:latin typeface="Verdana"/>
                <a:ea typeface="Calibri"/>
                <a:cs typeface="Verdana"/>
              </a:rPr>
              <a:t>6 = </a:t>
            </a:r>
            <a:r>
              <a:rPr lang="nl-NL" sz="4400" dirty="0">
                <a:solidFill>
                  <a:srgbClr val="000000"/>
                </a:solidFill>
                <a:highlight>
                  <a:srgbClr val="FFFF00"/>
                </a:highlight>
                <a:latin typeface="Verdana"/>
                <a:ea typeface="Calibri"/>
                <a:cs typeface="Verdana"/>
              </a:rPr>
              <a:t>voldoende</a:t>
            </a:r>
            <a:r>
              <a:rPr lang="nl-NL" sz="4400" dirty="0">
                <a:solidFill>
                  <a:srgbClr val="000000"/>
                </a:solidFill>
                <a:latin typeface="Verdana"/>
                <a:ea typeface="Calibri"/>
                <a:cs typeface="Verdana"/>
              </a:rPr>
              <a:t> </a:t>
            </a:r>
            <a:endParaRPr lang="nl-NL" sz="4400" dirty="0">
              <a:ea typeface="Calibri"/>
              <a:cs typeface="Times New Roman"/>
            </a:endParaRPr>
          </a:p>
          <a:p>
            <a:pPr>
              <a:spcAft>
                <a:spcPts val="0"/>
              </a:spcAft>
              <a:tabLst>
                <a:tab pos="360363" algn="l"/>
                <a:tab pos="447675" algn="l"/>
              </a:tabLst>
            </a:pPr>
            <a:endParaRPr lang="nl-NL" sz="1600" dirty="0" smtClean="0">
              <a:solidFill>
                <a:srgbClr val="000000"/>
              </a:solidFill>
              <a:latin typeface="Verdana"/>
              <a:ea typeface="Calibri"/>
              <a:cs typeface="Verdana"/>
            </a:endParaRPr>
          </a:p>
          <a:p>
            <a:pPr>
              <a:spcAft>
                <a:spcPts val="0"/>
              </a:spcAft>
              <a:tabLst>
                <a:tab pos="360363" algn="l"/>
                <a:tab pos="447675" algn="l"/>
              </a:tabLst>
            </a:pPr>
            <a:r>
              <a:rPr lang="nl-NL" sz="1600" dirty="0" smtClean="0">
                <a:solidFill>
                  <a:srgbClr val="000000"/>
                </a:solidFill>
                <a:latin typeface="Verdana"/>
                <a:ea typeface="Calibri"/>
                <a:cs typeface="Verdana"/>
              </a:rPr>
              <a:t>5</a:t>
            </a:r>
            <a:r>
              <a:rPr lang="nl-NL" sz="1600" dirty="0">
                <a:solidFill>
                  <a:srgbClr val="000000"/>
                </a:solidFill>
                <a:latin typeface="Verdana"/>
                <a:ea typeface="Calibri"/>
                <a:cs typeface="Verdana"/>
              </a:rPr>
              <a:t>	= bijna voldoende </a:t>
            </a:r>
            <a:endParaRPr lang="nl-NL" sz="1600" dirty="0">
              <a:ea typeface="Calibri"/>
              <a:cs typeface="Times New Roman"/>
            </a:endParaRPr>
          </a:p>
          <a:p>
            <a:pPr>
              <a:spcAft>
                <a:spcPts val="0"/>
              </a:spcAft>
              <a:tabLst>
                <a:tab pos="360363" algn="l"/>
                <a:tab pos="447675" algn="l"/>
              </a:tabLst>
            </a:pPr>
            <a:r>
              <a:rPr lang="nl-NL" sz="1600" dirty="0">
                <a:solidFill>
                  <a:srgbClr val="000000"/>
                </a:solidFill>
                <a:latin typeface="Verdana"/>
                <a:ea typeface="Calibri"/>
                <a:cs typeface="Verdana"/>
              </a:rPr>
              <a:t>4	= onvoldoende </a:t>
            </a:r>
            <a:endParaRPr lang="nl-NL" sz="1600" dirty="0">
              <a:ea typeface="Calibri"/>
              <a:cs typeface="Times New Roman"/>
            </a:endParaRPr>
          </a:p>
          <a:p>
            <a:pPr>
              <a:spcAft>
                <a:spcPts val="0"/>
              </a:spcAft>
              <a:tabLst>
                <a:tab pos="360363" algn="l"/>
                <a:tab pos="447675" algn="l"/>
              </a:tabLst>
            </a:pPr>
            <a:r>
              <a:rPr lang="nl-NL" sz="1600" dirty="0">
                <a:solidFill>
                  <a:srgbClr val="000000"/>
                </a:solidFill>
                <a:latin typeface="Verdana"/>
                <a:ea typeface="Calibri"/>
                <a:cs typeface="Verdana"/>
              </a:rPr>
              <a:t>3	= zeer onvoldoende </a:t>
            </a:r>
            <a:endParaRPr lang="nl-NL" sz="1600" dirty="0">
              <a:ea typeface="Calibri"/>
              <a:cs typeface="Times New Roman"/>
            </a:endParaRPr>
          </a:p>
          <a:p>
            <a:pPr>
              <a:spcAft>
                <a:spcPts val="0"/>
              </a:spcAft>
              <a:tabLst>
                <a:tab pos="360363" algn="l"/>
                <a:tab pos="447675" algn="l"/>
              </a:tabLst>
            </a:pPr>
            <a:r>
              <a:rPr lang="nl-NL" sz="1600" dirty="0">
                <a:solidFill>
                  <a:srgbClr val="000000"/>
                </a:solidFill>
                <a:latin typeface="Verdana"/>
                <a:ea typeface="Calibri"/>
                <a:cs typeface="Verdana"/>
              </a:rPr>
              <a:t>2	= slecht </a:t>
            </a:r>
            <a:endParaRPr lang="nl-NL" sz="1600" dirty="0">
              <a:ea typeface="Calibri"/>
              <a:cs typeface="Times New Roman"/>
            </a:endParaRPr>
          </a:p>
          <a:p>
            <a:pPr>
              <a:spcAft>
                <a:spcPts val="0"/>
              </a:spcAft>
              <a:tabLst>
                <a:tab pos="360363" algn="l"/>
                <a:tab pos="447675" algn="l"/>
              </a:tabLst>
            </a:pPr>
            <a:r>
              <a:rPr lang="nl-NL" sz="1600" dirty="0">
                <a:solidFill>
                  <a:srgbClr val="000000"/>
                </a:solidFill>
                <a:latin typeface="Verdana"/>
                <a:ea typeface="Calibri"/>
                <a:cs typeface="Verdana"/>
              </a:rPr>
              <a:t>1	= zeer slecht </a:t>
            </a:r>
            <a:endParaRPr lang="nl-NL" sz="1600" dirty="0">
              <a:ea typeface="Calibri"/>
              <a:cs typeface="Times New Roman"/>
            </a:endParaRPr>
          </a:p>
        </p:txBody>
      </p:sp>
    </p:spTree>
    <p:extLst>
      <p:ext uri="{BB962C8B-B14F-4D97-AF65-F5344CB8AC3E}">
        <p14:creationId xmlns:p14="http://schemas.microsoft.com/office/powerpoint/2010/main" val="208451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 y="274638"/>
            <a:ext cx="9142413" cy="1143000"/>
          </a:xfrm>
        </p:spPr>
        <p:txBody>
          <a:bodyPr>
            <a:normAutofit/>
          </a:bodyPr>
          <a:lstStyle/>
          <a:p>
            <a:r>
              <a:rPr lang="nl-NL" sz="5000" dirty="0"/>
              <a:t>Jouw Motivatie</a:t>
            </a:r>
          </a:p>
        </p:txBody>
      </p:sp>
      <p:sp>
        <p:nvSpPr>
          <p:cNvPr id="3" name="Tijdelijke aanduiding voor inhoud 2"/>
          <p:cNvSpPr>
            <a:spLocks noGrp="1"/>
          </p:cNvSpPr>
          <p:nvPr>
            <p:ph sz="quarter" idx="1"/>
          </p:nvPr>
        </p:nvSpPr>
        <p:spPr>
          <a:xfrm>
            <a:off x="457199" y="1600200"/>
            <a:ext cx="8685213" cy="4525963"/>
          </a:xfrm>
        </p:spPr>
        <p:txBody>
          <a:bodyPr/>
          <a:lstStyle/>
          <a:p>
            <a:pPr marL="0" indent="0">
              <a:buNone/>
            </a:pPr>
            <a:r>
              <a:rPr lang="nl-NL" sz="2800" dirty="0" smtClean="0"/>
              <a:t>Neem iets in gedachten waarvoor je sterk gemotiveerd bent?</a:t>
            </a:r>
          </a:p>
          <a:p>
            <a:r>
              <a:rPr lang="nl-NL" sz="2400" dirty="0" smtClean="0"/>
              <a:t>Motivatiesterkte  0 </a:t>
            </a:r>
            <a:r>
              <a:rPr lang="nl-NL" sz="2400" dirty="0" smtClean="0">
                <a:sym typeface="Wingdings" pitchFamily="2" charset="2"/>
              </a:rPr>
              <a:t> 100 = …</a:t>
            </a:r>
          </a:p>
          <a:p>
            <a:pPr lvl="1"/>
            <a:r>
              <a:rPr lang="nl-NL" sz="2000" dirty="0" smtClean="0">
                <a:sym typeface="Wingdings" pitchFamily="2" charset="2"/>
              </a:rPr>
              <a:t>Wie bepaalt het doel?</a:t>
            </a:r>
          </a:p>
          <a:p>
            <a:pPr lvl="1"/>
            <a:r>
              <a:rPr lang="nl-NL" sz="2000" dirty="0" smtClean="0">
                <a:sym typeface="Wingdings" pitchFamily="2" charset="2"/>
              </a:rPr>
              <a:t>Denk je dat het haalbaar is?</a:t>
            </a:r>
          </a:p>
          <a:p>
            <a:pPr lvl="1"/>
            <a:r>
              <a:rPr lang="nl-NL" sz="2000" dirty="0" smtClean="0">
                <a:sym typeface="Wingdings" pitchFamily="2" charset="2"/>
              </a:rPr>
              <a:t>Ga je het alleen doen? Heb je anderen nodig?</a:t>
            </a:r>
          </a:p>
          <a:p>
            <a:r>
              <a:rPr lang="nl-NL" sz="2400" dirty="0" smtClean="0">
                <a:sym typeface="Wingdings" pitchFamily="2" charset="2"/>
              </a:rPr>
              <a:t>Wat als …</a:t>
            </a:r>
          </a:p>
          <a:p>
            <a:pPr lvl="1"/>
            <a:r>
              <a:rPr lang="nl-NL" sz="2000" dirty="0" smtClean="0">
                <a:sym typeface="Wingdings" pitchFamily="2" charset="2"/>
              </a:rPr>
              <a:t>… een ander het doel van jou zou veranderen?</a:t>
            </a:r>
          </a:p>
          <a:p>
            <a:pPr lvl="1"/>
            <a:r>
              <a:rPr lang="nl-NL" sz="2000" dirty="0" smtClean="0">
                <a:sym typeface="Wingdings" pitchFamily="2" charset="2"/>
              </a:rPr>
              <a:t>… je constateert dat het niet meer haalbaar is?</a:t>
            </a:r>
          </a:p>
          <a:p>
            <a:pPr lvl="1"/>
            <a:r>
              <a:rPr lang="nl-NL" sz="2000" dirty="0" smtClean="0">
                <a:sym typeface="Wingdings" pitchFamily="2" charset="2"/>
              </a:rPr>
              <a:t>… de mensen waarvoor je het doet (?) het onbelangrijk lijken te vinden</a:t>
            </a:r>
          </a:p>
          <a:p>
            <a:pPr lvl="1"/>
            <a:endParaRPr lang="nl-NL" sz="2400" dirty="0"/>
          </a:p>
        </p:txBody>
      </p:sp>
    </p:spTree>
    <p:extLst>
      <p:ext uri="{BB962C8B-B14F-4D97-AF65-F5344CB8AC3E}">
        <p14:creationId xmlns:p14="http://schemas.microsoft.com/office/powerpoint/2010/main" val="418915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bouwstenen</a:t>
            </a:r>
            <a:endParaRPr lang="nl-NL" dirty="0"/>
          </a:p>
        </p:txBody>
      </p:sp>
      <p:sp>
        <p:nvSpPr>
          <p:cNvPr id="3" name="Tijdelijke aanduiding voor inhoud 2"/>
          <p:cNvSpPr>
            <a:spLocks noGrp="1"/>
          </p:cNvSpPr>
          <p:nvPr>
            <p:ph sz="quarter" idx="1"/>
          </p:nvPr>
        </p:nvSpPr>
        <p:spPr/>
        <p:txBody>
          <a:bodyPr/>
          <a:lstStyle/>
          <a:p>
            <a:r>
              <a:rPr lang="nl-NL" dirty="0" smtClean="0"/>
              <a:t>Maak tweetallen</a:t>
            </a:r>
          </a:p>
          <a:p>
            <a:r>
              <a:rPr lang="nl-NL" dirty="0" smtClean="0"/>
              <a:t>Zit met de rug naar elkaar toe</a:t>
            </a:r>
          </a:p>
          <a:p>
            <a:r>
              <a:rPr lang="nl-NL" dirty="0" smtClean="0"/>
              <a:t>Eén krijgt twee bouwsteentjes en een opdracht</a:t>
            </a:r>
            <a:endParaRPr lang="nl-NL" dirty="0"/>
          </a:p>
        </p:txBody>
      </p:sp>
    </p:spTree>
    <p:extLst>
      <p:ext uri="{BB962C8B-B14F-4D97-AF65-F5344CB8AC3E}">
        <p14:creationId xmlns:p14="http://schemas.microsoft.com/office/powerpoint/2010/main" val="2832124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bouwstenen</a:t>
            </a:r>
            <a:endParaRPr lang="nl-NL" dirty="0"/>
          </a:p>
        </p:txBody>
      </p:sp>
      <p:sp>
        <p:nvSpPr>
          <p:cNvPr id="3" name="Tijdelijke aanduiding voor inhoud 2"/>
          <p:cNvSpPr>
            <a:spLocks noGrp="1"/>
          </p:cNvSpPr>
          <p:nvPr>
            <p:ph sz="quarter" idx="1"/>
          </p:nvPr>
        </p:nvSpPr>
        <p:spPr/>
        <p:txBody>
          <a:bodyPr/>
          <a:lstStyle/>
          <a:p>
            <a:r>
              <a:rPr lang="nl-NL" dirty="0" smtClean="0"/>
              <a:t>Wat gebeurde er met de motivatie?</a:t>
            </a:r>
          </a:p>
          <a:p>
            <a:endParaRPr lang="nl-NL" dirty="0"/>
          </a:p>
        </p:txBody>
      </p:sp>
    </p:spTree>
    <p:extLst>
      <p:ext uri="{BB962C8B-B14F-4D97-AF65-F5344CB8AC3E}">
        <p14:creationId xmlns:p14="http://schemas.microsoft.com/office/powerpoint/2010/main" val="2047234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Deci</a:t>
            </a:r>
            <a:r>
              <a:rPr lang="nl-NL" dirty="0" smtClean="0"/>
              <a:t> en Ryan</a:t>
            </a:r>
            <a:endParaRPr lang="nl-NL" dirty="0"/>
          </a:p>
        </p:txBody>
      </p:sp>
      <p:sp>
        <p:nvSpPr>
          <p:cNvPr id="3" name="Tijdelijke aanduiding voor inhoud 2"/>
          <p:cNvSpPr>
            <a:spLocks noGrp="1"/>
          </p:cNvSpPr>
          <p:nvPr>
            <p:ph sz="quarter" idx="1"/>
          </p:nvPr>
        </p:nvSpPr>
        <p:spPr/>
        <p:txBody>
          <a:bodyPr/>
          <a:lstStyle/>
          <a:p>
            <a:endParaRPr lang="nl-NL" dirty="0"/>
          </a:p>
        </p:txBody>
      </p:sp>
      <p:pic>
        <p:nvPicPr>
          <p:cNvPr id="1026" name="Picture 2" descr="http://100habits.com/wp-content/uploads/DeciRy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44824"/>
            <a:ext cx="4176464" cy="309058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3275856" y="4943647"/>
            <a:ext cx="2232248" cy="1200329"/>
          </a:xfrm>
          <a:prstGeom prst="rect">
            <a:avLst/>
          </a:prstGeom>
        </p:spPr>
        <p:txBody>
          <a:bodyPr wrap="square" rtlCol="0">
            <a:spAutoFit/>
          </a:bodyPr>
          <a:lstStyle/>
          <a:p>
            <a:pPr algn="ctr"/>
            <a:r>
              <a:rPr lang="nl-NL" sz="2400" dirty="0" smtClean="0">
                <a:solidFill>
                  <a:srgbClr val="FF0000"/>
                </a:solidFill>
              </a:rPr>
              <a:t>Autonomie</a:t>
            </a:r>
          </a:p>
          <a:p>
            <a:pPr algn="ctr"/>
            <a:r>
              <a:rPr lang="nl-NL" sz="2400" dirty="0" smtClean="0">
                <a:solidFill>
                  <a:srgbClr val="FF0000"/>
                </a:solidFill>
              </a:rPr>
              <a:t>Competentie</a:t>
            </a:r>
          </a:p>
          <a:p>
            <a:pPr algn="ctr"/>
            <a:r>
              <a:rPr lang="nl-NL" sz="2400" dirty="0" smtClean="0">
                <a:solidFill>
                  <a:srgbClr val="FF0000"/>
                </a:solidFill>
              </a:rPr>
              <a:t>Relatie</a:t>
            </a:r>
            <a:endParaRPr lang="nl-NL" sz="2400" dirty="0">
              <a:solidFill>
                <a:srgbClr val="FF0000"/>
              </a:solidFill>
            </a:endParaRPr>
          </a:p>
        </p:txBody>
      </p:sp>
    </p:spTree>
    <p:extLst>
      <p:ext uri="{BB962C8B-B14F-4D97-AF65-F5344CB8AC3E}">
        <p14:creationId xmlns:p14="http://schemas.microsoft.com/office/powerpoint/2010/main" val="42014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QVFJpEmBKQ0f-WnQ3av7YhHlyrhR0wZbmRsZ1d-s4PPwU34awH-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588" y="1769367"/>
            <a:ext cx="1666875" cy="27432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QQEBUUEBQUFBUUFxUUGBUUFBgWFRcUFBQVFRQWFBQXHCYfFxokGRQUHy8gIycpLCwsFx4xNTAqNSYrLCkBCQoKDgwOGg8PGiwlHyQsLCwsLCwsLywqLywsLCwsLCwpLCwpLCwsLCwsLCwsLCwsLCkpLCwsLCwsKSwsKSkpLP/AABEIAKsBJgMBIgACEQEDEQH/xAAcAAAABwEBAAAAAAAAAAAAAAAAAQIDBAUGBwj/xABCEAABAwIEAwYCBwYEBgMAAAABAAIRAyEEBRIxBkFREyJhcYGRobEyQlJywdHhBxQjYpLwM4Ky8RUkQ1NjonPC0v/EABoBAAIDAQEAAAAAAAAAAAAAAAADAQIEBQb/xAAvEQACAgEDAgQFAwUBAAAAAAAAAQIRAxIhMQRBE1FhkQUUInGhMoHwI1KxwdFC/9oADAMBAAIRAxEAPwCU1qeYETWp1rVQuG0JxqIBKQSCUJRIIAOUJRIIAOUUoIkAHKKUESADlFKCJQAcoSiQQAcIaD4q4wdUMpAkDbpJ3Sm5kTI0ltp+MJTm/Iuoophh3HYO9ikVsO5t3AjzV5iMU+QGCeZJ6c+aq80rlwbqsd4Uxm2yGkimzmrpoVD/ACx72/FYjUtdxI7/AJd3m35hY9MZQMuVrw4JrT0afwCqVecLs7zz4Ae5J/BBJowUqUkJQUgCUCUESgkEoSgiUACUJQSUAAlIclIiFIDLgmXhSSE08IJIwF0E4BdBSQXLQnAEQCWEEBygilBABoIkEAGhKJBAARI0SAAggSkkqADQRSilABygCilFKAJzsxZ2YaSZiDEgjyPVIbmzQAO86IuRcx12UIoiVXREnUyRXzIOcHaLtmCdwDv8gmK+JNQiRHqm3FEFZRS4IbZU8UPigB1ePgCVlAtFxbUtTHi4/IfiVnApIDWk4YZ/DcervkB+azS1nD7IoDxJPx/RQBZhKSQg6oBufdSyUKRJipj6bfpPaPVFTx9N30XAyqWi2lkiUEkORypICQQJRIACIoFEUAEQm3BOFIcpJGoQShuiUkFyjRI5QQCUESEoAOUESCADQRInOgXUAKlFKzFbjVrnEUG6g20mwPLu+HiodbOdLhVpEgmzmE90zsegI6pUs0U6Gxwyas2L3wJKoc44sZRs2HO6dPMrNZhxg6qC0Tp8BE/HZUorSfoj1aEOb8iYwXmXGK4wrPNnAeAt+qjU89xJuHvHxB+Cj08cBa3hYQPRKfiHAzrBHUPMf0mPZL3fYZSXctMDxvWYYqhrx12Wxy3NWYhgcw78uYPQrm1Z/dl7bWuN784O4SMuzephXkt2cPS+x+SYrQuWk6uiKz3DPEBrAiqRqF+ljtC0BTU7EtUJJRBAlBqkhma4sf8AxGDo35n9FRhWnEtScQR0a0fCfxVUoANbPK2RRYP5R8brFwtrU7tMcrAD2USlpVllHU6GcdjDcM3+XomcPgJbqqjx1PE/CLeqk4NjQCfs3J6k7eZKlMrN+k+DEcrN8j18hP4c6cnLdm+EVHgpK7Xz/CDo+61o9N5HooD8ZUnSYcdriStbjX1HscKZbTZEkkAOI63J+KxzaBpvnvbkyTE+iUnvTHVaLBmIdSuYnbmbR0JVpl+ZtqyLBw5eHUTdVWMPaza4j/fw3UDDONOo3l/dx5LTDI4v0EZMaa9TYIJINkFtMIESEoiVJICUhxRkpBKCBM3QSZugpILwokCUJQAEJRISgA0JRIIAMql4mx4bQqNBhzmuA8SQbJfEWPNGmHXImNLTDnuNmtB6bkx081zfPXVW1TrIBMO0tJhs8lR29i8UluyTgmOJEENAtJ28QArV2NoMA1hrt5DNzYwImImOaz78cNI3iLD2/VIpUu0EghnufdKeNPdjlka2Qw5g2k2/vkkAXubeZUl2DP26ZPg8D4OhIZg38yI6yD7Qmal5i9L8idg6LTEOHlpcVaNyWpBIaNpIkNtylsiVXUaD6Ylrmt8STPysn6LX1AWslxO+iS71AuVRXZLpIi0aOp2kACJ7p93CJsmc2ow1p+e/hK12Q8B494DqOGe0GRqqtFKx5kVIdHkFJzH9nrmwcXWaDF6eHAdBn/uvsB/l9Ux7FOTFZFV/jUwS4d5oOm5ienp6XXVpWIxGZYbCsLMKxuq4Lm95xjfXVMz5A+ivshzkVR2ZIL2tBkbEQIKiMtyZLYtijaiJRhMFMxGb1NVeof5iPa34KGnMS6XuPVzj7kp3AUC90DzvsPEnkFVulZKVuh/A5cTDn2AO31j5D81YYnGkm/IWHSdkGOize8di7l5DwSRhiSb9bALBkyubo3QxqKscw+MGprJs27j1ceXoPmpNV5dVaAPjt90eHVZzDlzXEDeSSSeZ6+gGy1nD2ABMmSebjufuhKk+w5R7lzSwGiiZm94G7j4u5DyWQxjTqk78o/DoPHmt1WqgyxsSBcDl5x8lmsfhm3i56+P5KkvMmJT0u7WYCbOEb895+KLNcKKbhtBJiOu/xSsRR1uYB1MeIDb/ACQxLCZa/lsfIxKmPFhJ2y7wbppt8h8k6VHwTu4E+SurHg5suQEpJKMlJJVioRKQ4pRKae5SDEF90SRzQVqKWaNEUUoKpYCCJCUAGgiREoApOKWy2k7/ALdQPPlpc34ap9Fz/OMU6pWPdLu/u0EkjkIC6q/BOrfVAA21yZ82tIt6jyS6PD9Sm/Ww0gOdNuHYxh6mWEO1eJcVmnlinya4YZSjwcfbkOJftQqx9yLf5oU6jw5iSP8ABLR4kT+K6zRzdhqdk5pp1I1aXXa5oiXU3/WAJgggEdIIJn4jBgiQFR55d0MXTx7M4s3LXtfpdqmYDZN+l1Ip4VxqaSQO6XeB02hp8Vp8Zhm/vrdQsQ4AeO4I8YJSTgWsq03iHNgtMjqSNuXVVWSyzxJIoaGZNbZ1FupvN1ztuOUq6wPH9dpDabZg2AMTGxAaAJVZl2VfvGMfFmanCfAEgkey6HhOHMPQ7zGNBA33NvNNlkQiOFv7FTi+K80rs0ud2Y/lbDiPEulZvN8or1WntHPeCNnOJE3M6dl0E16YBNj90SVVY7MBoLg12nqRAt0lKc5XY9YYpUcxw2WlgIc0kk2GwHmVueHcjZQbq3e4CTyHg0cgqbE4kvdJt0A2CtcixDja5CdDJqe5lyQSWxeFFVdDSegJ9giKi5nVcGaWRLpEnYDnbmU9ulZnqzHMoF1/iTHzViCKdGGkS4gOI8AIHufgEZyvU8ADtHEgARJJNgAOqdzDKqlB2iq0tPQx8CFkyT1R2NOKNS3GMNV23Ph18/BW4eGkno30vtCo8O+HC2xVpiG64dJggCRydylZTY0VdNsPJI2Ox2F+fUqxZn/Zg6TfafE8v79UvJaTWv77dVxM33E7eqk5jwpS1tdTfBefochuSfAK0IansNjBzaSJ3DmNbpeCbwCZ8dieZ2KkHDdpLiYaPf8AQrI1BWoYrsyBJpgaaXNsucN7zupxzF2gDS5rReCCBbm4n8VfJhePTfdWZ4y13XZ0Wdam1lSdoBAHIT/Y91UVMVrE+v8AUB+Sh/8AETUjqZIvy5fmjcIEchA84/2S/Qmu5fZee4FIJUXAjuhSZXTjwc+XICUkoFESrEBEpl6W4ppxQVEt3QQagrFTQFEpLaAun24RsbfE/msXzkPJnS+Qyd2v5+xXoKxbhm/ZHqgMO37I9lX5teRZdBLzK5P4fD6k5UaHOhoEDcgC5U7DUVTJnc1SVF8fTrG7bsdwuFhSntACIPDQoWKxKUojXIoOK2aWsqss6lUY7zYXBtVpsbFhcPborvDPjXTduxzmH/KY/BZziWoXMp0+davh6XmH1m6h/SCrd+I/jVHfae53u4lPr6UJ1XN/Yqs6yoPMgw9veafH8uSqcTZp1CHc/wA/gtHi3yPFZjN3kfSN3WHgJ3SpbIvyWmQYJjKYLdzclaKlWEXWSyivVDI06tNrG49Dv6KRXzsUxLnBnLvSDJ2AbEz4K3JKdE7MMtZUqguaPW3v4eak5/hmvwxY0tERtECCCNlW1DiqQksYwuAdFQHXpN2yAbWvBWcpYeq6t2hi5ubAQLWHkErLk8OI7DjWV+hJZkn2n+w/VWlABghoTepOUGF7mtES5waJ2kmLrlLqs17SN/yeBK3EcqYjSCTyVZUxBdvuUvirDVMPiOznu6Q4X3mQSfUH0VV+9QuxhxZIr+pJt/c4XUZccpf0opL7cm5/ZxlfaYh9Ui1Fo09Nb5E+jQ73U79qWPDWU6Ya3U8l5JAkNbAEdJJP9Kmfs4c0YIOG9So9x8mkUx8visTxzmn7xjahBlrD2TY6M3/9i4rZp0wox3cihY6Tbfp4+isaDi2nAIm5POw5KoqUulj4JGp8zrPLYQbeKy+DvsafH23J+WY8PeW7TOk9funyvHgVoBiO1rtk2sOQMC74HnZUWPAxLTVa0MqNg1Wss10kAVmAfRMwHAbEg2kxBzWo41WtDnANpyYiSXOIuSCfqrSsaV0a+lzViyZJdqXu/wDiJ+b5g0Zn2gktYQIAPKhtH+ZV+N4i/eTL+6yDFPx5F5525cp5woWX2rUugrNcZvLWlurVO4gFTsZh+xxFRndIp1KgGoTEOLRA8gFr62FaF5RX+zldPlvV6ybJWS0adMa3CSdydrzDW/3+lpjcuaMN2rj3nPbpHQGZ+fwVVUzpmkCO8Ou3oAkPxhqOaCSQItym5Jj1j/dc2CtuzVN0ti/wjYaE6SkM2RrcjI2GSkOKMlIcVJAlxTbilOKQ5SVYTUEGoKxBqmKTSfIUNhuU6xedR61ocO6RWrn6I3O/gPzRV6pb5nYfijwuH5lMiu4mcuw9hqEKa2yJjYSalWAnoyyGsTVPVQTWlwHMpOJxMnS25NgFZ4HLabRL5Lj9L8hF4ToY3LgzzyxhyUGIwj6mZYJrGOe2lUdXqEfRaGscGEuNp1Gw3sehUjGUyzexWyy6jqa4tbpABa0kaQZ3IHwn+zmu2mq+jixOq7X7HT9Ut6QLEbWHQzolj2SMsM31OVFLVc51mkD4qFissEHdxO7jv+ivcXkrqbjol4HQXHn1UjB5SXxr7oNrgyetlncHdUbFkjV2UOVgh7IH04YfvcvkrzF5Gx2jtxqDXNeGg21MOpsxvcC3ghUw3YvDGtJbUc3SbzqD2uFyL7EqbmjCAJ5nfpYwPFNhDTuzPPI51FcMq8ycXanHcyVmWGBHS3x/VayrSkLM5jR0v8D8wuZ1kdUbOr0ctM0v2G+0TWKqQxxkttuNx4jxRSmMeJpkdY2vz6Lm4o3OK9UdPLLRjlJdkyDmGaOrVC4SRYAvMuhoAHyUU1Oal0cqqVLNY8DqRAVjh+EKx/XZekc4rk8msU5cI0nDmfMwuV9qDdjqrA3/AMjzrYP/AGnyBXPTiHO2k+P6rROyKq3DVaZbq77KrQNy4Sx4/pIP+VUgD2EtqtLDyn9VfXGSVC3jlHlDJpVPtAJtzHjmregygWy6s8nm1lB5/wDaoWNTjaVN2kUsPWqlxIHa1W0mkgSf8Nj9vvKYlWQclc4vJmIaQfHWC2PYlS8Xl5e4vlrWtZ3nEgWbJgDmb/FTf3YMpscGU2Go0vhhe7uEwyXVCS491x5biyczKqKeWV3QNTnCmDaYcQDHpK1Qx2kvNpe7PQ+FHH8J1tcu/wAuvwjLZZQ7QtE6S/VcxYmTzIWgx2AZiMa+cRh2B7tWgVQ6qdTdUBjA6CT1teVRZDSnE0BYkEQCJGx3CsuLDpxTzMS2k4FpiP4LBLSNoIMeS2fE0lNfb/bPJ9J+lv1/4XDOFac6iLg8hfwJtdIx3DYY0PoAy27gSdvXmpnDONJHZ1XBtQES0nvd5s87+Pqr0tEEGT6R8YAXDdpnbUYyXBnaTpaPJKTVIOa57HtA0EBpEwWloc03H2XNThK1p2jmvkIlIcUZKZfXaPrD3U3QVfAolNuKbdi29Z8kkYlp5+6hTj5g4S5odaUElhQTChrGm/unmPABJ5BRGuv6pX0nRyHzXn4q2eryOkPUKZe7UfQdArFjIUZr9IsJQdinfZ+P6JlmXdkipVhVWPxwH98+SGLxLo+iU9kOVlx7aoWk/VpyCW/zOjZ3gdvPbRhhrdIzZp+HGywyHA9nLn/4jtx9kfZ/MhXrHn+/zVa+14IjkeX3XcvIpVDHxuuqopKkceUnJ2y7o4g81X5/kzcSybCo27HRz6HqClMxI6pb8WAN1DVgnRnskr6x2b+69lr725eny8ir3QTpmLb+J5+lvis1n79Lu3p7iA8C5I5OHiPVWGDzdrmyd+nnzA6Ki8mWb7lg3LwXh7jqcCSOgmRubCx5Ko4kxIaWMBkyXHziI+KbzbiunRbJeQemxPkA2T7rE0uIHYjEkusIGkeE3nx2VZ0lQ3FblZr2PkKpzemHAgb/ACT/AO86W+J2UcNndYpRvY6UZUVLcKeam4dzWRPuphpgKPVrUm/SS8XTQjukWy9VOfLLjDFvK4TmML7dnHPyj81znMuIXF0YJxYAYNQ95pP2Wt+Z/sFg+O8VhzprNbWabTT7tQf5D9LyT/Ba4ELqY8M1+G4nYK3Z1C1xFiGS5wPiALRzVrmrGVaRY9rXmRpJAMt8+v6LJZRj6mJxRqUqVTDMc2Hvq0Hkki4LdAN7xc8lpqGX1Q6Nb3tuZFOm253s988+ijwndkvPFqgcO/s7YGipiXdoSJbTbZgB21c3fJWuYZc0Y/DU3d1lSjXps02AeQPa3zVnSxdWIFNjGiAO+XQBsIDQPioebZfUxIYHVNBpvFRr6bQHtcOhdq+S2bJbHNcW2c/x9NzdLH2dSa2iR07MkfMk+qgcT1v+SYzrW1emk/8A6Wg4zaRiS527gHEwBqgQSQIE2HwWa4xwD2soklpB2a2QQYkkzuLG/guj01a4e/smel+KZEvhOOK71+FuVOU5kKFQ1CGu0NLg1xgOIFmgwYJMck7xLiQ+sAzSQKWHpjswYOmgwOLW3tq1AeAU7h3J2NOrF4ftBNhU1Ni1iARB57hdDy3EYQACm1tK0adIbtyloR1ylky3FXSr+e54/BkxxjolKt7MZmNfE1sQ2rhaNWw3IDBs0C7jfYq8wDce8Q9lJv8AMXbejW3V7ic2pM/6lL+q/soI4tptcNbmubP1e0BHjIaQfgsUunyS30muHVYofSpoqqvDWMEuLqby4ySDB2AADXbCALSob8oriz+09Gn5hdPwdHD16TatH+I103G4I3DtRsR03UqjS0kFrWub0AAd6ED4H3CrHE0ra/LCeRSf0uv2TOU0OG6j9qdV3mCPjZWVLguvyo+5b+JXWG02xMEeYj3lCRyj5/KVGpLiKKPE5fqnI5tS4Bru+l2bR4mfgAnXfsvJFqjQfukD3n8F0cUydgfb84Shh3f2fyCiUnPlfgtDHDHw37s4pmfCVXCuipYHZ27T5OHPwN0a7UcETuR7E/MoIUIf2/kHPJe0/wAI5UflKLDm09UxXcdLo6GPOFnsv4qAaG1JkWlcfBW9npc6k0mkbWnXUhlQFZKnxFTOzwpdLOBycPdaHjsx+JXJpwwFF+6NPJU1LOY3KmU85ZzcFR4iyyk5mDA2JHkSPkjbgB4+5Uduc0/+4wf5gnWZtTP/AFGf1BGmS4ByT5Q6aMbE+5UWsDzJPqphxdMtkOafIhQ6jZFjKLl5spcL4Q7leBDjqIFuSl4mjScYe0DxIt77I6FUNpgG3jzTjbjcOB9/yKEg13sZ/PuHKGg6m02F9m1WtAIduJjcLD1sir0qgdTY6poP0mNcWkHcTFl0zCUGGo5zh3WiAH/RmbkA2EWurfL3tq2pmw5hp0+6048b5EZskeDmLs0sNQcCOREFO4bGVKpijSe8+At6nYLsH/AGu/xIcOkBLo4YMsym1gHM3Pnpby8yEzw5NiHmic6wfCGKrf4pbSB5BpqO9QCAPdRM/wD2Y16bC8VG1WC7u6WuaOumTI9V1drDqkucecCw9hv6lNZkKz2FtLQ0uBEvvY2NgryxPS9xTzO9jjeXZVRpNDalCm8C0idvuvLh7QtRltHDkAUtDOWjSGegix9ErEcIV2fVa8fyuHydCewHDrS3+MC10mxnblIXHhn6mMqn+dvyUh4knVEv/hPgmzhns+r7XUunlj2iKVWw2Ad+BSqbqzTDtJ+8PxC6PiOS2ZpSS5RFbineXkEZeTu4+qVVxutpLRTBHOZ8jIIF/VVWIxbgxx1sDoMNEbxa6zSjN/8Ao0px8ig45zgUSaTQHPfTc6S+IGze7B3h/wDSqrMeIHYjE02w0ik7Sw7XqN0tjVEXj1jopNXLXVnmpiXS/R2e4I0k6iAQe7zFh+aDsnY4l2rQ4tpgaJiWgajfrC6WGeLDGtSv352YjI8uVaadXx7HRcqw1GlS7NrQAZJBE6i67i4/WJO5KaxnCOHqXaDTPWmYH9Jt7QhkeGfSog9q54OweASB01bqa/HO5QPRZY53B7yIn08MqpxIOX8C0nNd27nP07ae6C3lO5nfmnBwrhWfQw9N/wD8jnOPs4wpDcxe2QDvvYKO/EOO5KZLr5NcsRH4djTvSv8AJMwY7JumnTpURMlrKTWiYAna9gL+AUYZ/NUM1OI2JmBPSypsyzQ/RaT4mfgqym+DKyzzykbIdPGJ1TC0mEAhon3UoBU3DeP7Rg6xfzG6ulvwy1QTMGWOmTQEEEE4UBBBBAHBcqzkVgQbPG46+IULHcMsqEuY4sJMxEtk/JV+KwxwtUObds/DmCtFQqSJHOD6Lz+eLwy2PU9Lm8WPqZqvwpWH0Cx/SDBJ5WIj4rp2A4LoOoMa5pBAAsQ64370TvKz1Kppc1xMAOaSeneC6DRMgRBHIjb3Eg+y2dH9abZj+JZGtKRxXF440Kz2VqZDQ97WOE3Y15DSRztG3srfLexqiS+3hEevRaPjbLKetvcEPDiQbgkEXA5b+Cw+I4cLTqw7yw9Cbe/4GUzLi1bXTMMcrr+WbClk1KNtQ6zPyUhmV0htTb6gH5rD4PiOrh3aazS3xAsfGNj5havLeI6dUfiLj1G4XKzYM0PVCprI91K/8+xZHBsiNLfYJkYEAy2W/dJHwClNcCJBkdQgQsVtGJ8iAx323fD8lIo1XNBiJPOL+wt8EmmybASlYipTot1V3tYNgJuSdgANz4C6dDJlf6Wx2OOSb+mynx2WOqmHPc7o3Zv9LbfBPZBwnUpV21WF1NzCHdwXIm7X/wApE2Iv4J3iPN3YZjOxq4Wk54Lndo4vrU6YMam0WAmo6xAbIv6xzbO8/qYrEPqlzwCQGNc67WNaGt2sHENBMcyV08HT5m9c2R8rii7k22ekqWYyLu0+bCD8Uo4qnzeD5uHyXmujnFVo7tas37tV4+RUunxbim7Yit/mdr/1yumpZF5fz3GtRPRn7xP0SD5JJcSuD5PxJmNZ+mg41CP/ABUob952gafdbHBcS4rDP/jOa54gPAHdm06fBJyZdL3G48epbHRxTnkkuy8O5fFVOU8dUasCp/Dd7j9FpKVUOEtII6gyFdRx5V5lJucHuqKmpkMzDo8Ilctr46oSQ57jBI3PIrta45xPhOyxdVvLUXDydf8AFZM/TwxK4Lk0dPmlNtSZANU80QdKTKMLIbBYcgHIkoFSBt8irasKPD/b8E68qs4SrTTqM6X97/mrFzleXZi13EOKQ5yD0lVLmcxFcGs9oBBB2POeY8EAUvP6GioyqNj3HeR2KaaUIk0PCmZdnU0k2PzXQWukSuR0aha4Ebgyul5FjxVpA+H+/wAVs6WdS0vuYuqha1IskEEF0TngQQQQBwTH4cVGOafTzSsiok0WeRb/AEkj8E8Gq3yymG0WQI3/ANRXO6yCaR1vh0mpNehDxmXk0nW+qT7CR8lTu4o/dWB2tzZ2DDc+m3utVWqGDdcYx7y57y4k94t6WaSAIHKAl9FjUm/Qd8QyuKXm7Nrl/GFXH1XCqZFNoLRae8SDJi+wWjzHKiJdSE/yTH9JPyPuFgODKQFR5HNn/wBgurEWW+aWpo5MW9NmP106upjgCWmHU3CHNP8AM03Hgee4VXieGy068M8tP2Sbeh/OVV8fDRmD3sJa7TT7wJB+g3mtDwzinVsMx9Q6nEXNh8kuUdKtF4y1OiDhOJauHdprNLT1A38Y2Pot9wxiGYxs62WMGDHrBv6Khr4VlQaXtDh0Kw2LpijWd2fd0m1yfnus0+mx5d63Lur+pWdtzTKcRp04VtPb6TqhYfQBjviVi8ZwFmL3EtZS7Q27Tt3VKnkx72gUx90DzSMtOqkxxs4gElvd/wBMKwZjKjCC2rVEf+V8c+WqEuDWJ0kaZY3KPJlcV+zrMKRvh3PPN7KjHaiLTqc4E7Re6gV+E8Y36WGrejC7/TK6dT4hxArYYCq6KzC6oDBBIaDIBEN9IUbD8WYo1nNNWQHEAaGbT91avElyqM/hrgpuD/2SVcW0VMU91Ck5shoaRWJn6wqNhojzN+ULd4D9keApNh9N9YzOqo8z4CGQ2PRTMrzSoarAXWduIEbHwstFQqkucDyiFoj9SszytOiDTyulRphlKiAwWAphrdI67i3ldYDjHBininQIDg1wHpB+IK6hinkCyx2ctFbEhlQBzeznYAzLtiLhZs+Nadh/T5Hq3MJKscu4gq0DLHkeHJRcZRDXkAQAfxTYaudbT2OjSZ0DKf2gMdArjSftDb2VF+0AMfWp1aZDg9sGOrdpHKxWdhKrOJYASYnb0KdLNKcdMhSwxjLVEiJQUWrWINiq3HZjUBs6LDkPyS1Bsu5JF8UpqyDs1qn65+CScwqH67v6imeEyNaOl8KYjTWIOzmn3H9lWeIzOm36T2N83ALjxxDvtv8A6j+aaLZ3v5q/h7FdW51XEcW4Vu9Zp+7f5KvrftAww2L3eTSPmud9mE7h8O0kAj4lSsSI1s1Wacf06lNzG0nGRu4geRtKl5PjhWpNdz2I8QoWA4eoObJpzb7TvzSskwzWPeGCBO0k/NVcFVoFN3Rc6lp+EMz0v0E2Nx+IWZ0qXlroqMj7QS06dovJJqmdVBRpjBGWBPrsxdpM4zVOgIIIKx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descr="data:image/jpeg;base64,/9j/4AAQSkZJRgABAQAAAQABAAD/2wCEAAkGBhQQEBUUEBQUFBUUFxUUGBUUFBgWFRcUFBQVFRQWFBQXHCYfFxokGRQUHy8gIycpLCwsFx4xNTAqNSYrLCkBCQoKDgwOGg8PGiwlHyQsLCwsLCwsLywqLywsLCwsLCwpLCwpLCwsLCwsLCwsLCwsLCkpLCwsLCwsKSwsKSkpLP/AABEIAKsBJgMBIgACEQEDEQH/xAAcAAAABwEBAAAAAAAAAAAAAAAAAQIDBAUGBwj/xABCEAABAwIEAwYCBwYEBgMAAAABAAIRAyEEBRIxBkFREyJhcYGRobEyQlJywdHhBxQjYpLwM4Ky8RUkQ1NjonPC0v/EABoBAAIDAQEAAAAAAAAAAAAAAAADAQIEBQb/xAAvEQACAgEDAgQFAwUBAAAAAAAAAQIRAxIhMQRBE1FhkQUUInGhMoHwI1KxwdFC/9oADAMBAAIRAxEAPwCU1qeYETWp1rVQuG0JxqIBKQSCUJRIIAOUJRIIAOUUoIkAHKKUESADlFKCJQAcoSiQQAcIaD4q4wdUMpAkDbpJ3Sm5kTI0ltp+MJTm/Iuoophh3HYO9ikVsO5t3AjzV5iMU+QGCeZJ6c+aq80rlwbqsd4Uxm2yGkimzmrpoVD/ACx72/FYjUtdxI7/AJd3m35hY9MZQMuVrw4JrT0afwCqVecLs7zz4Ae5J/BBJowUqUkJQUgCUCUESgkEoSgiUACUJQSUAAlIclIiFIDLgmXhSSE08IJIwF0E4BdBSQXLQnAEQCWEEBygilBABoIkEAGhKJBAARI0SAAggSkkqADQRSilABygCilFKAJzsxZ2YaSZiDEgjyPVIbmzQAO86IuRcx12UIoiVXREnUyRXzIOcHaLtmCdwDv8gmK+JNQiRHqm3FEFZRS4IbZU8UPigB1ePgCVlAtFxbUtTHi4/IfiVnApIDWk4YZ/DcervkB+azS1nD7IoDxJPx/RQBZhKSQg6oBufdSyUKRJipj6bfpPaPVFTx9N30XAyqWi2lkiUEkORypICQQJRIACIoFEUAEQm3BOFIcpJGoQShuiUkFyjRI5QQCUESEoAOUESCADQRInOgXUAKlFKzFbjVrnEUG6g20mwPLu+HiodbOdLhVpEgmzmE90zsegI6pUs0U6Gxwyas2L3wJKoc44sZRs2HO6dPMrNZhxg6qC0Tp8BE/HZUorSfoj1aEOb8iYwXmXGK4wrPNnAeAt+qjU89xJuHvHxB+Cj08cBa3hYQPRKfiHAzrBHUPMf0mPZL3fYZSXctMDxvWYYqhrx12Wxy3NWYhgcw78uYPQrm1Z/dl7bWuN784O4SMuzephXkt2cPS+x+SYrQuWk6uiKz3DPEBrAiqRqF+ljtC0BTU7EtUJJRBAlBqkhma4sf8AxGDo35n9FRhWnEtScQR0a0fCfxVUoANbPK2RRYP5R8brFwtrU7tMcrAD2USlpVllHU6GcdjDcM3+XomcPgJbqqjx1PE/CLeqk4NjQCfs3J6k7eZKlMrN+k+DEcrN8j18hP4c6cnLdm+EVHgpK7Xz/CDo+61o9N5HooD8ZUnSYcdriStbjX1HscKZbTZEkkAOI63J+KxzaBpvnvbkyTE+iUnvTHVaLBmIdSuYnbmbR0JVpl+ZtqyLBw5eHUTdVWMPaza4j/fw3UDDONOo3l/dx5LTDI4v0EZMaa9TYIJINkFtMIESEoiVJICUhxRkpBKCBM3QSZugpILwokCUJQAEJRISgA0JRIIAMql4mx4bQqNBhzmuA8SQbJfEWPNGmHXImNLTDnuNmtB6bkx081zfPXVW1TrIBMO0tJhs8lR29i8UluyTgmOJEENAtJ28QArV2NoMA1hrt5DNzYwImImOaz78cNI3iLD2/VIpUu0EghnufdKeNPdjlka2Qw5g2k2/vkkAXubeZUl2DP26ZPg8D4OhIZg38yI6yD7Qmal5i9L8idg6LTEOHlpcVaNyWpBIaNpIkNtylsiVXUaD6Ylrmt8STPysn6LX1AWslxO+iS71AuVRXZLpIi0aOp2kACJ7p93CJsmc2ow1p+e/hK12Q8B494DqOGe0GRqqtFKx5kVIdHkFJzH9nrmwcXWaDF6eHAdBn/uvsB/l9Ux7FOTFZFV/jUwS4d5oOm5ienp6XXVpWIxGZYbCsLMKxuq4Lm95xjfXVMz5A+ivshzkVR2ZIL2tBkbEQIKiMtyZLYtijaiJRhMFMxGb1NVeof5iPa34KGnMS6XuPVzj7kp3AUC90DzvsPEnkFVulZKVuh/A5cTDn2AO31j5D81YYnGkm/IWHSdkGOize8di7l5DwSRhiSb9bALBkyubo3QxqKscw+MGprJs27j1ceXoPmpNV5dVaAPjt90eHVZzDlzXEDeSSSeZ6+gGy1nD2ABMmSebjufuhKk+w5R7lzSwGiiZm94G7j4u5DyWQxjTqk78o/DoPHmt1WqgyxsSBcDl5x8lmsfhm3i56+P5KkvMmJT0u7WYCbOEb895+KLNcKKbhtBJiOu/xSsRR1uYB1MeIDb/ACQxLCZa/lsfIxKmPFhJ2y7wbppt8h8k6VHwTu4E+SurHg5suQEpJKMlJJVioRKQ4pRKae5SDEF90SRzQVqKWaNEUUoKpYCCJCUAGgiREoApOKWy2k7/ALdQPPlpc34ap9Fz/OMU6pWPdLu/u0EkjkIC6q/BOrfVAA21yZ82tIt6jyS6PD9Sm/Ww0gOdNuHYxh6mWEO1eJcVmnlinya4YZSjwcfbkOJftQqx9yLf5oU6jw5iSP8ABLR4kT+K6zRzdhqdk5pp1I1aXXa5oiXU3/WAJgggEdIIJn4jBgiQFR55d0MXTx7M4s3LXtfpdqmYDZN+l1Ip4VxqaSQO6XeB02hp8Vp8Zhm/vrdQsQ4AeO4I8YJSTgWsq03iHNgtMjqSNuXVVWSyzxJIoaGZNbZ1FupvN1ztuOUq6wPH9dpDabZg2AMTGxAaAJVZl2VfvGMfFmanCfAEgkey6HhOHMPQ7zGNBA33NvNNlkQiOFv7FTi+K80rs0ud2Y/lbDiPEulZvN8or1WntHPeCNnOJE3M6dl0E16YBNj90SVVY7MBoLg12nqRAt0lKc5XY9YYpUcxw2WlgIc0kk2GwHmVueHcjZQbq3e4CTyHg0cgqbE4kvdJt0A2CtcixDja5CdDJqe5lyQSWxeFFVdDSegJ9giKi5nVcGaWRLpEnYDnbmU9ulZnqzHMoF1/iTHzViCKdGGkS4gOI8AIHufgEZyvU8ADtHEgARJJNgAOqdzDKqlB2iq0tPQx8CFkyT1R2NOKNS3GMNV23Ph18/BW4eGkno30vtCo8O+HC2xVpiG64dJggCRydylZTY0VdNsPJI2Ox2F+fUqxZn/Zg6TfafE8v79UvJaTWv77dVxM33E7eqk5jwpS1tdTfBefochuSfAK0IansNjBzaSJ3DmNbpeCbwCZ8dieZ2KkHDdpLiYaPf8AQrI1BWoYrsyBJpgaaXNsucN7zupxzF2gDS5rReCCBbm4n8VfJhePTfdWZ4y13XZ0Wdam1lSdoBAHIT/Y91UVMVrE+v8AUB+Sh/8AETUjqZIvy5fmjcIEchA84/2S/Qmu5fZee4FIJUXAjuhSZXTjwc+XICUkoFESrEBEpl6W4ppxQVEt3QQagrFTQFEpLaAun24RsbfE/msXzkPJnS+Qyd2v5+xXoKxbhm/ZHqgMO37I9lX5teRZdBLzK5P4fD6k5UaHOhoEDcgC5U7DUVTJnc1SVF8fTrG7bsdwuFhSntACIPDQoWKxKUojXIoOK2aWsqss6lUY7zYXBtVpsbFhcPborvDPjXTduxzmH/KY/BZziWoXMp0+davh6XmH1m6h/SCrd+I/jVHfae53u4lPr6UJ1XN/Yqs6yoPMgw9veafH8uSqcTZp1CHc/wA/gtHi3yPFZjN3kfSN3WHgJ3SpbIvyWmQYJjKYLdzclaKlWEXWSyivVDI06tNrG49Dv6KRXzsUxLnBnLvSDJ2AbEz4K3JKdE7MMtZUqguaPW3v4eak5/hmvwxY0tERtECCCNlW1DiqQksYwuAdFQHXpN2yAbWvBWcpYeq6t2hi5ubAQLWHkErLk8OI7DjWV+hJZkn2n+w/VWlABghoTepOUGF7mtES5waJ2kmLrlLqs17SN/yeBK3EcqYjSCTyVZUxBdvuUvirDVMPiOznu6Q4X3mQSfUH0VV+9QuxhxZIr+pJt/c4XUZccpf0opL7cm5/ZxlfaYh9Ui1Fo09Nb5E+jQ73U79qWPDWU6Ya3U8l5JAkNbAEdJJP9Kmfs4c0YIOG9So9x8mkUx8visTxzmn7xjahBlrD2TY6M3/9i4rZp0wox3cihY6Tbfp4+isaDi2nAIm5POw5KoqUulj4JGp8zrPLYQbeKy+DvsafH23J+WY8PeW7TOk9funyvHgVoBiO1rtk2sOQMC74HnZUWPAxLTVa0MqNg1Wss10kAVmAfRMwHAbEg2kxBzWo41WtDnANpyYiSXOIuSCfqrSsaV0a+lzViyZJdqXu/wDiJ+b5g0Zn2gktYQIAPKhtH+ZV+N4i/eTL+6yDFPx5F5525cp5woWX2rUugrNcZvLWlurVO4gFTsZh+xxFRndIp1KgGoTEOLRA8gFr62FaF5RX+zldPlvV6ybJWS0adMa3CSdydrzDW/3+lpjcuaMN2rj3nPbpHQGZ+fwVVUzpmkCO8Ou3oAkPxhqOaCSQItym5Jj1j/dc2CtuzVN0ti/wjYaE6SkM2RrcjI2GSkOKMlIcVJAlxTbilOKQ5SVYTUEGoKxBqmKTSfIUNhuU6xedR61ocO6RWrn6I3O/gPzRV6pb5nYfijwuH5lMiu4mcuw9hqEKa2yJjYSalWAnoyyGsTVPVQTWlwHMpOJxMnS25NgFZ4HLabRL5Lj9L8hF4ToY3LgzzyxhyUGIwj6mZYJrGOe2lUdXqEfRaGscGEuNp1Gw3sehUjGUyzexWyy6jqa4tbpABa0kaQZ3IHwn+zmu2mq+jixOq7X7HT9Ut6QLEbWHQzolj2SMsM31OVFLVc51mkD4qFissEHdxO7jv+ivcXkrqbjol4HQXHn1UjB5SXxr7oNrgyetlncHdUbFkjV2UOVgh7IH04YfvcvkrzF5Gx2jtxqDXNeGg21MOpsxvcC3ghUw3YvDGtJbUc3SbzqD2uFyL7EqbmjCAJ5nfpYwPFNhDTuzPPI51FcMq8ycXanHcyVmWGBHS3x/VayrSkLM5jR0v8D8wuZ1kdUbOr0ctM0v2G+0TWKqQxxkttuNx4jxRSmMeJpkdY2vz6Lm4o3OK9UdPLLRjlJdkyDmGaOrVC4SRYAvMuhoAHyUU1Oal0cqqVLNY8DqRAVjh+EKx/XZekc4rk8msU5cI0nDmfMwuV9qDdjqrA3/AMjzrYP/AGnyBXPTiHO2k+P6rROyKq3DVaZbq77KrQNy4Sx4/pIP+VUgD2EtqtLDyn9VfXGSVC3jlHlDJpVPtAJtzHjmregygWy6s8nm1lB5/wDaoWNTjaVN2kUsPWqlxIHa1W0mkgSf8Nj9vvKYlWQclc4vJmIaQfHWC2PYlS8Xl5e4vlrWtZ3nEgWbJgDmb/FTf3YMpscGU2Go0vhhe7uEwyXVCS491x5biyczKqKeWV3QNTnCmDaYcQDHpK1Qx2kvNpe7PQ+FHH8J1tcu/wAuvwjLZZQ7QtE6S/VcxYmTzIWgx2AZiMa+cRh2B7tWgVQ6qdTdUBjA6CT1teVRZDSnE0BYkEQCJGx3CsuLDpxTzMS2k4FpiP4LBLSNoIMeS2fE0lNfb/bPJ9J+lv1/4XDOFac6iLg8hfwJtdIx3DYY0PoAy27gSdvXmpnDONJHZ1XBtQES0nvd5s87+Pqr0tEEGT6R8YAXDdpnbUYyXBnaTpaPJKTVIOa57HtA0EBpEwWloc03H2XNThK1p2jmvkIlIcUZKZfXaPrD3U3QVfAolNuKbdi29Z8kkYlp5+6hTj5g4S5odaUElhQTChrGm/unmPABJ5BRGuv6pX0nRyHzXn4q2eryOkPUKZe7UfQdArFjIUZr9IsJQdinfZ+P6JlmXdkipVhVWPxwH98+SGLxLo+iU9kOVlx7aoWk/VpyCW/zOjZ3gdvPbRhhrdIzZp+HGywyHA9nLn/4jtx9kfZ/MhXrHn+/zVa+14IjkeX3XcvIpVDHxuuqopKkceUnJ2y7o4g81X5/kzcSybCo27HRz6HqClMxI6pb8WAN1DVgnRnskr6x2b+69lr725eny8ir3QTpmLb+J5+lvis1n79Lu3p7iA8C5I5OHiPVWGDzdrmyd+nnzA6Ki8mWb7lg3LwXh7jqcCSOgmRubCx5Ko4kxIaWMBkyXHziI+KbzbiunRbJeQemxPkA2T7rE0uIHYjEkusIGkeE3nx2VZ0lQ3FblZr2PkKpzemHAgb/ACT/AO86W+J2UcNndYpRvY6UZUVLcKeam4dzWRPuphpgKPVrUm/SS8XTQjukWy9VOfLLjDFvK4TmML7dnHPyj81znMuIXF0YJxYAYNQ95pP2Wt+Z/sFg+O8VhzprNbWabTT7tQf5D9LyT/Ba4ELqY8M1+G4nYK3Z1C1xFiGS5wPiALRzVrmrGVaRY9rXmRpJAMt8+v6LJZRj6mJxRqUqVTDMc2Hvq0Hkki4LdAN7xc8lpqGX1Q6Nb3tuZFOm253s988+ijwndkvPFqgcO/s7YGipiXdoSJbTbZgB21c3fJWuYZc0Y/DU3d1lSjXps02AeQPa3zVnSxdWIFNjGiAO+XQBsIDQPioebZfUxIYHVNBpvFRr6bQHtcOhdq+S2bJbHNcW2c/x9NzdLH2dSa2iR07MkfMk+qgcT1v+SYzrW1emk/8A6Wg4zaRiS527gHEwBqgQSQIE2HwWa4xwD2soklpB2a2QQYkkzuLG/guj01a4e/smel+KZEvhOOK71+FuVOU5kKFQ1CGu0NLg1xgOIFmgwYJMck7xLiQ+sAzSQKWHpjswYOmgwOLW3tq1AeAU7h3J2NOrF4ftBNhU1Ni1iARB57hdDy3EYQACm1tK0adIbtyloR1ylky3FXSr+e54/BkxxjolKt7MZmNfE1sQ2rhaNWw3IDBs0C7jfYq8wDce8Q9lJv8AMXbejW3V7ic2pM/6lL+q/soI4tptcNbmubP1e0BHjIaQfgsUunyS30muHVYofSpoqqvDWMEuLqby4ySDB2AADXbCALSob8oriz+09Gn5hdPwdHD16TatH+I103G4I3DtRsR03UqjS0kFrWub0AAd6ED4H3CrHE0ra/LCeRSf0uv2TOU0OG6j9qdV3mCPjZWVLguvyo+5b+JXWG02xMEeYj3lCRyj5/KVGpLiKKPE5fqnI5tS4Bru+l2bR4mfgAnXfsvJFqjQfukD3n8F0cUydgfb84Shh3f2fyCiUnPlfgtDHDHw37s4pmfCVXCuipYHZ27T5OHPwN0a7UcETuR7E/MoIUIf2/kHPJe0/wAI5UflKLDm09UxXcdLo6GPOFnsv4qAaG1JkWlcfBW9npc6k0mkbWnXUhlQFZKnxFTOzwpdLOBycPdaHjsx+JXJpwwFF+6NPJU1LOY3KmU85ZzcFR4iyyk5mDA2JHkSPkjbgB4+5Uduc0/+4wf5gnWZtTP/AFGf1BGmS4ByT5Q6aMbE+5UWsDzJPqphxdMtkOafIhQ6jZFjKLl5spcL4Q7leBDjqIFuSl4mjScYe0DxIt77I6FUNpgG3jzTjbjcOB9/yKEg13sZ/PuHKGg6m02F9m1WtAIduJjcLD1sir0qgdTY6poP0mNcWkHcTFl0zCUGGo5zh3WiAH/RmbkA2EWurfL3tq2pmw5hp0+6048b5EZskeDmLs0sNQcCOREFO4bGVKpijSe8+At6nYLsH/AGu/xIcOkBLo4YMsym1gHM3Pnpby8yEzw5NiHmic6wfCGKrf4pbSB5BpqO9QCAPdRM/wD2Y16bC8VG1WC7u6WuaOumTI9V1drDqkucecCw9hv6lNZkKz2FtLQ0uBEvvY2NgryxPS9xTzO9jjeXZVRpNDalCm8C0idvuvLh7QtRltHDkAUtDOWjSGegix9ErEcIV2fVa8fyuHydCewHDrS3+MC10mxnblIXHhn6mMqn+dvyUh4knVEv/hPgmzhns+r7XUunlj2iKVWw2Ad+BSqbqzTDtJ+8PxC6PiOS2ZpSS5RFbineXkEZeTu4+qVVxutpLRTBHOZ8jIIF/VVWIxbgxx1sDoMNEbxa6zSjN/8Ao0px8ig45zgUSaTQHPfTc6S+IGze7B3h/wDSqrMeIHYjE02w0ik7Sw7XqN0tjVEXj1jopNXLXVnmpiXS/R2e4I0k6iAQe7zFh+aDsnY4l2rQ4tpgaJiWgajfrC6WGeLDGtSv352YjI8uVaadXx7HRcqw1GlS7NrQAZJBE6i67i4/WJO5KaxnCOHqXaDTPWmYH9Jt7QhkeGfSog9q54OweASB01bqa/HO5QPRZY53B7yIn08MqpxIOX8C0nNd27nP07ae6C3lO5nfmnBwrhWfQw9N/wD8jnOPs4wpDcxe2QDvvYKO/EOO5KZLr5NcsRH4djTvSv8AJMwY7JumnTpURMlrKTWiYAna9gL+AUYZ/NUM1OI2JmBPSypsyzQ/RaT4mfgqym+DKyzzykbIdPGJ1TC0mEAhon3UoBU3DeP7Rg6xfzG6ulvwy1QTMGWOmTQEEEE4UBBBBAHBcqzkVgQbPG46+IULHcMsqEuY4sJMxEtk/JV+KwxwtUObds/DmCtFQqSJHOD6Lz+eLwy2PU9Lm8WPqZqvwpWH0Cx/SDBJ5WIj4rp2A4LoOoMa5pBAAsQ64370TvKz1Kppc1xMAOaSeneC6DRMgRBHIjb3Eg+y2dH9abZj+JZGtKRxXF440Kz2VqZDQ97WOE3Y15DSRztG3srfLexqiS+3hEevRaPjbLKetvcEPDiQbgkEXA5b+Cw+I4cLTqw7yw9Cbe/4GUzLi1bXTMMcrr+WbClk1KNtQ6zPyUhmV0htTb6gH5rD4PiOrh3aazS3xAsfGNj5havLeI6dUfiLj1G4XKzYM0PVCprI91K/8+xZHBsiNLfYJkYEAy2W/dJHwClNcCJBkdQgQsVtGJ8iAx323fD8lIo1XNBiJPOL+wt8EmmybASlYipTot1V3tYNgJuSdgANz4C6dDJlf6Wx2OOSb+mynx2WOqmHPc7o3Zv9LbfBPZBwnUpV21WF1NzCHdwXIm7X/wApE2Iv4J3iPN3YZjOxq4Wk54Lndo4vrU6YMam0WAmo6xAbIv6xzbO8/qYrEPqlzwCQGNc67WNaGt2sHENBMcyV08HT5m9c2R8rii7k22ekqWYyLu0+bCD8Uo4qnzeD5uHyXmujnFVo7tas37tV4+RUunxbim7Yit/mdr/1yumpZF5fz3GtRPRn7xP0SD5JJcSuD5PxJmNZ+mg41CP/ABUob952gafdbHBcS4rDP/jOa54gPAHdm06fBJyZdL3G48epbHRxTnkkuy8O5fFVOU8dUasCp/Dd7j9FpKVUOEtII6gyFdRx5V5lJucHuqKmpkMzDo8Ilctr46oSQ57jBI3PIrta45xPhOyxdVvLUXDydf8AFZM/TwxK4Lk0dPmlNtSZANU80QdKTKMLIbBYcgHIkoFSBt8irasKPD/b8E68qs4SrTTqM6X97/mrFzleXZi13EOKQ5yD0lVLmcxFcGs9oBBB2POeY8EAUvP6GioyqNj3HeR2KaaUIk0PCmZdnU0k2PzXQWukSuR0aha4Ebgyul5FjxVpA+H+/wAVs6WdS0vuYuqha1IskEEF0TngQQQQBwTH4cVGOafTzSsiok0WeRb/AEkj8E8Gq3yymG0WQI3/ANRXO6yCaR1vh0mpNehDxmXk0nW+qT7CR8lTu4o/dWB2tzZ2DDc+m3utVWqGDdcYx7y57y4k94t6WaSAIHKAl9FjUm/Qd8QyuKXm7Nrl/GFXH1XCqZFNoLRae8SDJi+wWjzHKiJdSE/yTH9JPyPuFgODKQFR5HNn/wBgurEWW+aWpo5MW9NmP106upjgCWmHU3CHNP8AM03Hgee4VXieGy068M8tP2Sbeh/OVV8fDRmD3sJa7TT7wJB+g3mtDwzinVsMx9Q6nEXNh8kuUdKtF4y1OiDhOJauHdprNLT1A38Y2Pot9wxiGYxs62WMGDHrBv6Khr4VlQaXtDh0Kw2LpijWd2fd0m1yfnus0+mx5d63Lur+pWdtzTKcRp04VtPb6TqhYfQBjviVi8ZwFmL3EtZS7Q27Tt3VKnkx72gUx90DzSMtOqkxxs4gElvd/wBMKwZjKjCC2rVEf+V8c+WqEuDWJ0kaZY3KPJlcV+zrMKRvh3PPN7KjHaiLTqc4E7Re6gV+E8Y36WGrejC7/TK6dT4hxArYYCq6KzC6oDBBIaDIBEN9IUbD8WYo1nNNWQHEAaGbT91avElyqM/hrgpuD/2SVcW0VMU91Ck5shoaRWJn6wqNhojzN+ULd4D9keApNh9N9YzOqo8z4CGQ2PRTMrzSoarAXWduIEbHwstFQqkucDyiFoj9SszytOiDTyulRphlKiAwWAphrdI67i3ldYDjHBininQIDg1wHpB+IK6hinkCyx2ctFbEhlQBzeznYAzLtiLhZs+Nadh/T5Hq3MJKscu4gq0DLHkeHJRcZRDXkAQAfxTYaudbT2OjSZ0DKf2gMdArjSftDb2VF+0AMfWp1aZDg9sGOrdpHKxWdhKrOJYASYnb0KdLNKcdMhSwxjLVEiJQUWrWINiq3HZjUBs6LDkPyS1Bsu5JF8UpqyDs1qn65+CScwqH67v6imeEyNaOl8KYjTWIOzmn3H9lWeIzOm36T2N83ALjxxDvtv8A6j+aaLZ3v5q/h7FdW51XEcW4Vu9Zp+7f5KvrftAww2L3eTSPmud9mE7h8O0kAj4lSsSI1s1Wacf06lNzG0nGRu4geRtKl5PjhWpNdz2I8QoWA4eoObJpzb7TvzSskwzWPeGCBO0k/NVcFVoFN3Rc6lp+EMz0v0E2Nx+IWZ0qXlroqMj7QS06dovJJqmdVBRpjBGWBPrsxdpM4zVOgIIIKx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8" descr="data:image/jpeg;base64,/9j/4AAQSkZJRgABAQAAAQABAAD/2wCEAAkGBhQQEBUUEBQUFBUUFxUUGBUUFBgWFRcUFBQVFRQWFBQXHCYfFxokGRQUHy8gIycpLCwsFx4xNTAqNSYrLCkBCQoKDgwOGg8PGiwlHyQsLCwsLCwsLywqLywsLCwsLCwpLCwpLCwsLCwsLCwsLCwsLCkpLCwsLCwsKSwsKSkpLP/AABEIAKsBJgMBIgACEQEDEQH/xAAcAAAABwEBAAAAAAAAAAAAAAAAAQIDBAUGBwj/xABCEAABAwIEAwYCBwYEBgMAAAABAAIRAyEEBRIxBkFREyJhcYGRobEyQlJywdHhBxQjYpLwM4Ky8RUkQ1NjonPC0v/EABoBAAIDAQEAAAAAAAAAAAAAAAADAQIEBQb/xAAvEQACAgEDAgQFAwUBAAAAAAAAAQIRAxIhMQRBE1FhkQUUInGhMoHwI1KxwdFC/9oADAMBAAIRAxEAPwCU1qeYETWp1rVQuG0JxqIBKQSCUJRIIAOUJRIIAOUUoIkAHKKUESADlFKCJQAcoSiQQAcIaD4q4wdUMpAkDbpJ3Sm5kTI0ltp+MJTm/Iuoophh3HYO9ikVsO5t3AjzV5iMU+QGCeZJ6c+aq80rlwbqsd4Uxm2yGkimzmrpoVD/ACx72/FYjUtdxI7/AJd3m35hY9MZQMuVrw4JrT0afwCqVecLs7zz4Ae5J/BBJowUqUkJQUgCUCUESgkEoSgiUACUJQSUAAlIclIiFIDLgmXhSSE08IJIwF0E4BdBSQXLQnAEQCWEEBygilBABoIkEAGhKJBAARI0SAAggSkkqADQRSilABygCilFKAJzsxZ2YaSZiDEgjyPVIbmzQAO86IuRcx12UIoiVXREnUyRXzIOcHaLtmCdwDv8gmK+JNQiRHqm3FEFZRS4IbZU8UPigB1ePgCVlAtFxbUtTHi4/IfiVnApIDWk4YZ/DcervkB+azS1nD7IoDxJPx/RQBZhKSQg6oBufdSyUKRJipj6bfpPaPVFTx9N30XAyqWi2lkiUEkORypICQQJRIACIoFEUAEQm3BOFIcpJGoQShuiUkFyjRI5QQCUESEoAOUESCADQRInOgXUAKlFKzFbjVrnEUG6g20mwPLu+HiodbOdLhVpEgmzmE90zsegI6pUs0U6Gxwyas2L3wJKoc44sZRs2HO6dPMrNZhxg6qC0Tp8BE/HZUorSfoj1aEOb8iYwXmXGK4wrPNnAeAt+qjU89xJuHvHxB+Cj08cBa3hYQPRKfiHAzrBHUPMf0mPZL3fYZSXctMDxvWYYqhrx12Wxy3NWYhgcw78uYPQrm1Z/dl7bWuN784O4SMuzephXkt2cPS+x+SYrQuWk6uiKz3DPEBrAiqRqF+ljtC0BTU7EtUJJRBAlBqkhma4sf8AxGDo35n9FRhWnEtScQR0a0fCfxVUoANbPK2RRYP5R8brFwtrU7tMcrAD2USlpVllHU6GcdjDcM3+XomcPgJbqqjx1PE/CLeqk4NjQCfs3J6k7eZKlMrN+k+DEcrN8j18hP4c6cnLdm+EVHgpK7Xz/CDo+61o9N5HooD8ZUnSYcdriStbjX1HscKZbTZEkkAOI63J+KxzaBpvnvbkyTE+iUnvTHVaLBmIdSuYnbmbR0JVpl+ZtqyLBw5eHUTdVWMPaza4j/fw3UDDONOo3l/dx5LTDI4v0EZMaa9TYIJINkFtMIESEoiVJICUhxRkpBKCBM3QSZugpILwokCUJQAEJRISgA0JRIIAMql4mx4bQqNBhzmuA8SQbJfEWPNGmHXImNLTDnuNmtB6bkx081zfPXVW1TrIBMO0tJhs8lR29i8UluyTgmOJEENAtJ28QArV2NoMA1hrt5DNzYwImImOaz78cNI3iLD2/VIpUu0EghnufdKeNPdjlka2Qw5g2k2/vkkAXubeZUl2DP26ZPg8D4OhIZg38yI6yD7Qmal5i9L8idg6LTEOHlpcVaNyWpBIaNpIkNtylsiVXUaD6Ylrmt8STPysn6LX1AWslxO+iS71AuVRXZLpIi0aOp2kACJ7p93CJsmc2ow1p+e/hK12Q8B494DqOGe0GRqqtFKx5kVIdHkFJzH9nrmwcXWaDF6eHAdBn/uvsB/l9Ux7FOTFZFV/jUwS4d5oOm5ienp6XXVpWIxGZYbCsLMKxuq4Lm95xjfXVMz5A+ivshzkVR2ZIL2tBkbEQIKiMtyZLYtijaiJRhMFMxGb1NVeof5iPa34KGnMS6XuPVzj7kp3AUC90DzvsPEnkFVulZKVuh/A5cTDn2AO31j5D81YYnGkm/IWHSdkGOize8di7l5DwSRhiSb9bALBkyubo3QxqKscw+MGprJs27j1ceXoPmpNV5dVaAPjt90eHVZzDlzXEDeSSSeZ6+gGy1nD2ABMmSebjufuhKk+w5R7lzSwGiiZm94G7j4u5DyWQxjTqk78o/DoPHmt1WqgyxsSBcDl5x8lmsfhm3i56+P5KkvMmJT0u7WYCbOEb895+KLNcKKbhtBJiOu/xSsRR1uYB1MeIDb/ACQxLCZa/lsfIxKmPFhJ2y7wbppt8h8k6VHwTu4E+SurHg5suQEpJKMlJJVioRKQ4pRKae5SDEF90SRzQVqKWaNEUUoKpYCCJCUAGgiREoApOKWy2k7/ALdQPPlpc34ap9Fz/OMU6pWPdLu/u0EkjkIC6q/BOrfVAA21yZ82tIt6jyS6PD9Sm/Ww0gOdNuHYxh6mWEO1eJcVmnlinya4YZSjwcfbkOJftQqx9yLf5oU6jw5iSP8ABLR4kT+K6zRzdhqdk5pp1I1aXXa5oiXU3/WAJgggEdIIJn4jBgiQFR55d0MXTx7M4s3LXtfpdqmYDZN+l1Ip4VxqaSQO6XeB02hp8Vp8Zhm/vrdQsQ4AeO4I8YJSTgWsq03iHNgtMjqSNuXVVWSyzxJIoaGZNbZ1FupvN1ztuOUq6wPH9dpDabZg2AMTGxAaAJVZl2VfvGMfFmanCfAEgkey6HhOHMPQ7zGNBA33NvNNlkQiOFv7FTi+K80rs0ud2Y/lbDiPEulZvN8or1WntHPeCNnOJE3M6dl0E16YBNj90SVVY7MBoLg12nqRAt0lKc5XY9YYpUcxw2WlgIc0kk2GwHmVueHcjZQbq3e4CTyHg0cgqbE4kvdJt0A2CtcixDja5CdDJqe5lyQSWxeFFVdDSegJ9giKi5nVcGaWRLpEnYDnbmU9ulZnqzHMoF1/iTHzViCKdGGkS4gOI8AIHufgEZyvU8ADtHEgARJJNgAOqdzDKqlB2iq0tPQx8CFkyT1R2NOKNS3GMNV23Ph18/BW4eGkno30vtCo8O+HC2xVpiG64dJggCRydylZTY0VdNsPJI2Ox2F+fUqxZn/Zg6TfafE8v79UvJaTWv77dVxM33E7eqk5jwpS1tdTfBefochuSfAK0IansNjBzaSJ3DmNbpeCbwCZ8dieZ2KkHDdpLiYaPf8AQrI1BWoYrsyBJpgaaXNsucN7zupxzF2gDS5rReCCBbm4n8VfJhePTfdWZ4y13XZ0Wdam1lSdoBAHIT/Y91UVMVrE+v8AUB+Sh/8AETUjqZIvy5fmjcIEchA84/2S/Qmu5fZee4FIJUXAjuhSZXTjwc+XICUkoFESrEBEpl6W4ppxQVEt3QQagrFTQFEpLaAun24RsbfE/msXzkPJnS+Qyd2v5+xXoKxbhm/ZHqgMO37I9lX5teRZdBLzK5P4fD6k5UaHOhoEDcgC5U7DUVTJnc1SVF8fTrG7bsdwuFhSntACIPDQoWKxKUojXIoOK2aWsqss6lUY7zYXBtVpsbFhcPborvDPjXTduxzmH/KY/BZziWoXMp0+davh6XmH1m6h/SCrd+I/jVHfae53u4lPr6UJ1XN/Yqs6yoPMgw9veafH8uSqcTZp1CHc/wA/gtHi3yPFZjN3kfSN3WHgJ3SpbIvyWmQYJjKYLdzclaKlWEXWSyivVDI06tNrG49Dv6KRXzsUxLnBnLvSDJ2AbEz4K3JKdE7MMtZUqguaPW3v4eak5/hmvwxY0tERtECCCNlW1DiqQksYwuAdFQHXpN2yAbWvBWcpYeq6t2hi5ubAQLWHkErLk8OI7DjWV+hJZkn2n+w/VWlABghoTepOUGF7mtES5waJ2kmLrlLqs17SN/yeBK3EcqYjSCTyVZUxBdvuUvirDVMPiOznu6Q4X3mQSfUH0VV+9QuxhxZIr+pJt/c4XUZccpf0opL7cm5/ZxlfaYh9Ui1Fo09Nb5E+jQ73U79qWPDWU6Ya3U8l5JAkNbAEdJJP9Kmfs4c0YIOG9So9x8mkUx8visTxzmn7xjahBlrD2TY6M3/9i4rZp0wox3cihY6Tbfp4+isaDi2nAIm5POw5KoqUulj4JGp8zrPLYQbeKy+DvsafH23J+WY8PeW7TOk9funyvHgVoBiO1rtk2sOQMC74HnZUWPAxLTVa0MqNg1Wss10kAVmAfRMwHAbEg2kxBzWo41WtDnANpyYiSXOIuSCfqrSsaV0a+lzViyZJdqXu/wDiJ+b5g0Zn2gktYQIAPKhtH+ZV+N4i/eTL+6yDFPx5F5525cp5woWX2rUugrNcZvLWlurVO4gFTsZh+xxFRndIp1KgGoTEOLRA8gFr62FaF5RX+zldPlvV6ybJWS0adMa3CSdydrzDW/3+lpjcuaMN2rj3nPbpHQGZ+fwVVUzpmkCO8Ou3oAkPxhqOaCSQItym5Jj1j/dc2CtuzVN0ti/wjYaE6SkM2RrcjI2GSkOKMlIcVJAlxTbilOKQ5SVYTUEGoKxBqmKTSfIUNhuU6xedR61ocO6RWrn6I3O/gPzRV6pb5nYfijwuH5lMiu4mcuw9hqEKa2yJjYSalWAnoyyGsTVPVQTWlwHMpOJxMnS25NgFZ4HLabRL5Lj9L8hF4ToY3LgzzyxhyUGIwj6mZYJrGOe2lUdXqEfRaGscGEuNp1Gw3sehUjGUyzexWyy6jqa4tbpABa0kaQZ3IHwn+zmu2mq+jixOq7X7HT9Ut6QLEbWHQzolj2SMsM31OVFLVc51mkD4qFissEHdxO7jv+ivcXkrqbjol4HQXHn1UjB5SXxr7oNrgyetlncHdUbFkjV2UOVgh7IH04YfvcvkrzF5Gx2jtxqDXNeGg21MOpsxvcC3ghUw3YvDGtJbUc3SbzqD2uFyL7EqbmjCAJ5nfpYwPFNhDTuzPPI51FcMq8ycXanHcyVmWGBHS3x/VayrSkLM5jR0v8D8wuZ1kdUbOr0ctM0v2G+0TWKqQxxkttuNx4jxRSmMeJpkdY2vz6Lm4o3OK9UdPLLRjlJdkyDmGaOrVC4SRYAvMuhoAHyUU1Oal0cqqVLNY8DqRAVjh+EKx/XZekc4rk8msU5cI0nDmfMwuV9qDdjqrA3/AMjzrYP/AGnyBXPTiHO2k+P6rROyKq3DVaZbq77KrQNy4Sx4/pIP+VUgD2EtqtLDyn9VfXGSVC3jlHlDJpVPtAJtzHjmregygWy6s8nm1lB5/wDaoWNTjaVN2kUsPWqlxIHa1W0mkgSf8Nj9vvKYlWQclc4vJmIaQfHWC2PYlS8Xl5e4vlrWtZ3nEgWbJgDmb/FTf3YMpscGU2Go0vhhe7uEwyXVCS491x5biyczKqKeWV3QNTnCmDaYcQDHpK1Qx2kvNpe7PQ+FHH8J1tcu/wAuvwjLZZQ7QtE6S/VcxYmTzIWgx2AZiMa+cRh2B7tWgVQ6qdTdUBjA6CT1teVRZDSnE0BYkEQCJGx3CsuLDpxTzMS2k4FpiP4LBLSNoIMeS2fE0lNfb/bPJ9J+lv1/4XDOFac6iLg8hfwJtdIx3DYY0PoAy27gSdvXmpnDONJHZ1XBtQES0nvd5s87+Pqr0tEEGT6R8YAXDdpnbUYyXBnaTpaPJKTVIOa57HtA0EBpEwWloc03H2XNThK1p2jmvkIlIcUZKZfXaPrD3U3QVfAolNuKbdi29Z8kkYlp5+6hTj5g4S5odaUElhQTChrGm/unmPABJ5BRGuv6pX0nRyHzXn4q2eryOkPUKZe7UfQdArFjIUZr9IsJQdinfZ+P6JlmXdkipVhVWPxwH98+SGLxLo+iU9kOVlx7aoWk/VpyCW/zOjZ3gdvPbRhhrdIzZp+HGywyHA9nLn/4jtx9kfZ/MhXrHn+/zVa+14IjkeX3XcvIpVDHxuuqopKkceUnJ2y7o4g81X5/kzcSybCo27HRz6HqClMxI6pb8WAN1DVgnRnskr6x2b+69lr725eny8ir3QTpmLb+J5+lvis1n79Lu3p7iA8C5I5OHiPVWGDzdrmyd+nnzA6Ki8mWb7lg3LwXh7jqcCSOgmRubCx5Ko4kxIaWMBkyXHziI+KbzbiunRbJeQemxPkA2T7rE0uIHYjEkusIGkeE3nx2VZ0lQ3FblZr2PkKpzemHAgb/ACT/AO86W+J2UcNndYpRvY6UZUVLcKeam4dzWRPuphpgKPVrUm/SS8XTQjukWy9VOfLLjDFvK4TmML7dnHPyj81znMuIXF0YJxYAYNQ95pP2Wt+Z/sFg+O8VhzprNbWabTT7tQf5D9LyT/Ba4ELqY8M1+G4nYK3Z1C1xFiGS5wPiALRzVrmrGVaRY9rXmRpJAMt8+v6LJZRj6mJxRqUqVTDMc2Hvq0Hkki4LdAN7xc8lpqGX1Q6Nb3tuZFOm253s988+ijwndkvPFqgcO/s7YGipiXdoSJbTbZgB21c3fJWuYZc0Y/DU3d1lSjXps02AeQPa3zVnSxdWIFNjGiAO+XQBsIDQPioebZfUxIYHVNBpvFRr6bQHtcOhdq+S2bJbHNcW2c/x9NzdLH2dSa2iR07MkfMk+qgcT1v+SYzrW1emk/8A6Wg4zaRiS527gHEwBqgQSQIE2HwWa4xwD2soklpB2a2QQYkkzuLG/guj01a4e/smel+KZEvhOOK71+FuVOU5kKFQ1CGu0NLg1xgOIFmgwYJMck7xLiQ+sAzSQKWHpjswYOmgwOLW3tq1AeAU7h3J2NOrF4ftBNhU1Ni1iARB57hdDy3EYQACm1tK0adIbtyloR1ylky3FXSr+e54/BkxxjolKt7MZmNfE1sQ2rhaNWw3IDBs0C7jfYq8wDce8Q9lJv8AMXbejW3V7ic2pM/6lL+q/soI4tptcNbmubP1e0BHjIaQfgsUunyS30muHVYofSpoqqvDWMEuLqby4ySDB2AADXbCALSob8oriz+09Gn5hdPwdHD16TatH+I103G4I3DtRsR03UqjS0kFrWub0AAd6ED4H3CrHE0ra/LCeRSf0uv2TOU0OG6j9qdV3mCPjZWVLguvyo+5b+JXWG02xMEeYj3lCRyj5/KVGpLiKKPE5fqnI5tS4Bru+l2bR4mfgAnXfsvJFqjQfukD3n8F0cUydgfb84Shh3f2fyCiUnPlfgtDHDHw37s4pmfCVXCuipYHZ27T5OHPwN0a7UcETuR7E/MoIUIf2/kHPJe0/wAI5UflKLDm09UxXcdLo6GPOFnsv4qAaG1JkWlcfBW9npc6k0mkbWnXUhlQFZKnxFTOzwpdLOBycPdaHjsx+JXJpwwFF+6NPJU1LOY3KmU85ZzcFR4iyyk5mDA2JHkSPkjbgB4+5Uduc0/+4wf5gnWZtTP/AFGf1BGmS4ByT5Q6aMbE+5UWsDzJPqphxdMtkOafIhQ6jZFjKLl5spcL4Q7leBDjqIFuSl4mjScYe0DxIt77I6FUNpgG3jzTjbjcOB9/yKEg13sZ/PuHKGg6m02F9m1WtAIduJjcLD1sir0qgdTY6poP0mNcWkHcTFl0zCUGGo5zh3WiAH/RmbkA2EWurfL3tq2pmw5hp0+6048b5EZskeDmLs0sNQcCOREFO4bGVKpijSe8+At6nYLsH/AGu/xIcOkBLo4YMsym1gHM3Pnpby8yEzw5NiHmic6wfCGKrf4pbSB5BpqO9QCAPdRM/wD2Y16bC8VG1WC7u6WuaOumTI9V1drDqkucecCw9hv6lNZkKz2FtLQ0uBEvvY2NgryxPS9xTzO9jjeXZVRpNDalCm8C0idvuvLh7QtRltHDkAUtDOWjSGegix9ErEcIV2fVa8fyuHydCewHDrS3+MC10mxnblIXHhn6mMqn+dvyUh4knVEv/hPgmzhns+r7XUunlj2iKVWw2Ad+BSqbqzTDtJ+8PxC6PiOS2ZpSS5RFbineXkEZeTu4+qVVxutpLRTBHOZ8jIIF/VVWIxbgxx1sDoMNEbxa6zSjN/8Ao0px8ig45zgUSaTQHPfTc6S+IGze7B3h/wDSqrMeIHYjE02w0ik7Sw7XqN0tjVEXj1jopNXLXVnmpiXS/R2e4I0k6iAQe7zFh+aDsnY4l2rQ4tpgaJiWgajfrC6WGeLDGtSv352YjI8uVaadXx7HRcqw1GlS7NrQAZJBE6i67i4/WJO5KaxnCOHqXaDTPWmYH9Jt7QhkeGfSog9q54OweASB01bqa/HO5QPRZY53B7yIn08MqpxIOX8C0nNd27nP07ae6C3lO5nfmnBwrhWfQw9N/wD8jnOPs4wpDcxe2QDvvYKO/EOO5KZLr5NcsRH4djTvSv8AJMwY7JumnTpURMlrKTWiYAna9gL+AUYZ/NUM1OI2JmBPSypsyzQ/RaT4mfgqym+DKyzzykbIdPGJ1TC0mEAhon3UoBU3DeP7Rg6xfzG6ulvwy1QTMGWOmTQEEEE4UBBBBAHBcqzkVgQbPG46+IULHcMsqEuY4sJMxEtk/JV+KwxwtUObds/DmCtFQqSJHOD6Lz+eLwy2PU9Lm8WPqZqvwpWH0Cx/SDBJ5WIj4rp2A4LoOoMa5pBAAsQ64370TvKz1Kppc1xMAOaSeneC6DRMgRBHIjb3Eg+y2dH9abZj+JZGtKRxXF440Kz2VqZDQ97WOE3Y15DSRztG3srfLexqiS+3hEevRaPjbLKetvcEPDiQbgkEXA5b+Cw+I4cLTqw7yw9Cbe/4GUzLi1bXTMMcrr+WbClk1KNtQ6zPyUhmV0htTb6gH5rD4PiOrh3aazS3xAsfGNj5havLeI6dUfiLj1G4XKzYM0PVCprI91K/8+xZHBsiNLfYJkYEAy2W/dJHwClNcCJBkdQgQsVtGJ8iAx323fD8lIo1XNBiJPOL+wt8EmmybASlYipTot1V3tYNgJuSdgANz4C6dDJlf6Wx2OOSb+mynx2WOqmHPc7o3Zv9LbfBPZBwnUpV21WF1NzCHdwXIm7X/wApE2Iv4J3iPN3YZjOxq4Wk54Lndo4vrU6YMam0WAmo6xAbIv6xzbO8/qYrEPqlzwCQGNc67WNaGt2sHENBMcyV08HT5m9c2R8rii7k22ekqWYyLu0+bCD8Uo4qnzeD5uHyXmujnFVo7tas37tV4+RUunxbim7Yit/mdr/1yumpZF5fz3GtRPRn7xP0SD5JJcSuD5PxJmNZ+mg41CP/ABUob952gafdbHBcS4rDP/jOa54gPAHdm06fBJyZdL3G48epbHRxTnkkuy8O5fFVOU8dUasCp/Dd7j9FpKVUOEtII6gyFdRx5V5lJucHuqKmpkMzDo8Ilctr46oSQ57jBI3PIrta45xPhOyxdVvLUXDydf8AFZM/TwxK4Lk0dPmlNtSZANU80QdKTKMLIbBYcgHIkoFSBt8irasKPD/b8E68qs4SrTTqM6X97/mrFzleXZi13EOKQ5yD0lVLmcxFcGs9oBBB2POeY8EAUvP6GioyqNj3HeR2KaaUIk0PCmZdnU0k2PzXQWukSuR0aha4Ebgyul5FjxVpA+H+/wAVs6WdS0vuYuqha1IskEEF0TngQQQQBwTH4cVGOafTzSsiok0WeRb/AEkj8E8Gq3yymG0WQI3/ANRXO6yCaR1vh0mpNehDxmXk0nW+qT7CR8lTu4o/dWB2tzZ2DDc+m3utVWqGDdcYx7y57y4k94t6WaSAIHKAl9FjUm/Qd8QyuKXm7Nrl/GFXH1XCqZFNoLRae8SDJi+wWjzHKiJdSE/yTH9JPyPuFgODKQFR5HNn/wBgurEWW+aWpo5MW9NmP106upjgCWmHU3CHNP8AM03Hgee4VXieGy068M8tP2Sbeh/OVV8fDRmD3sJa7TT7wJB+g3mtDwzinVsMx9Q6nEXNh8kuUdKtF4y1OiDhOJauHdprNLT1A38Y2Pot9wxiGYxs62WMGDHrBv6Khr4VlQaXtDh0Kw2LpijWd2fd0m1yfnus0+mx5d63Lur+pWdtzTKcRp04VtPb6TqhYfQBjviVi8ZwFmL3EtZS7Q27Tt3VKnkx72gUx90DzSMtOqkxxs4gElvd/wBMKwZjKjCC2rVEf+V8c+WqEuDWJ0kaZY3KPJlcV+zrMKRvh3PPN7KjHaiLTqc4E7Re6gV+E8Y36WGrejC7/TK6dT4hxArYYCq6KzC6oDBBIaDIBEN9IUbD8WYo1nNNWQHEAaGbT91avElyqM/hrgpuD/2SVcW0VMU91Ck5shoaRWJn6wqNhojzN+ULd4D9keApNh9N9YzOqo8z4CGQ2PRTMrzSoarAXWduIEbHwstFQqkucDyiFoj9SszytOiDTyulRphlKiAwWAphrdI67i3ldYDjHBininQIDg1wHpB+IK6hinkCyx2ctFbEhlQBzeznYAzLtiLhZs+Nadh/T5Hq3MJKscu4gq0DLHkeHJRcZRDXkAQAfxTYaudbT2OjSZ0DKf2gMdArjSftDb2VF+0AMfWp1aZDg9sGOrdpHKxWdhKrOJYASYnb0KdLNKcdMhSwxjLVEiJQUWrWINiq3HZjUBs6LDkPyS1Bsu5JF8UpqyDs1qn65+CScwqH67v6imeEyNaOl8KYjTWIOzmn3H9lWeIzOm36T2N83ALjxxDvtv8A6j+aaLZ3v5q/h7FdW51XEcW4Vu9Zp+7f5KvrftAww2L3eTSPmud9mE7h8O0kAj4lSsSI1s1Wacf06lNzG0nGRu4geRtKl5PjhWpNdz2I8QoWA4eoObJpzb7TvzSskwzWPeGCBO0k/NVcFVoFN3Rc6lp+EMz0v0E2Nx+IWZ0qXlroqMj7QS06dovJJqmdVBRpjBGWBPrsxdpM4zVOgIIIKx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10" descr="data:image/jpeg;base64,/9j/4AAQSkZJRgABAQAAAQABAAD/2wCEAAkGBhQQEBUUEBQUFBUUFxUUGBUUFBgWFRcUFBQVFRQWFBQXHCYfFxokGRQUHy8gIycpLCwsFx4xNTAqNSYrLCkBCQoKDgwOGg8PGiwlHyQsLCwsLCwsLywqLywsLCwsLCwpLCwpLCwsLCwsLCwsLCwsLCkpLCwsLCwsKSwsKSkpLP/AABEIAKsBJgMBIgACEQEDEQH/xAAcAAAABwEBAAAAAAAAAAAAAAAAAQIDBAUGBwj/xABCEAABAwIEAwYCBwYEBgMAAAABAAIRAyEEBRIxBkFREyJhcYGRobEyQlJywdHhBxQjYpLwM4Ky8RUkQ1NjonPC0v/EABoBAAIDAQEAAAAAAAAAAAAAAAADAQIEBQb/xAAvEQACAgEDAgQFAwUBAAAAAAAAAQIRAxIhMQRBE1FhkQUUInGhMoHwI1KxwdFC/9oADAMBAAIRAxEAPwCU1qeYETWp1rVQuG0JxqIBKQSCUJRIIAOUJRIIAOUUoIkAHKKUESADlFKCJQAcoSiQQAcIaD4q4wdUMpAkDbpJ3Sm5kTI0ltp+MJTm/Iuoophh3HYO9ikVsO5t3AjzV5iMU+QGCeZJ6c+aq80rlwbqsd4Uxm2yGkimzmrpoVD/ACx72/FYjUtdxI7/AJd3m35hY9MZQMuVrw4JrT0afwCqVecLs7zz4Ae5J/BBJowUqUkJQUgCUCUESgkEoSgiUACUJQSUAAlIclIiFIDLgmXhSSE08IJIwF0E4BdBSQXLQnAEQCWEEBygilBABoIkEAGhKJBAARI0SAAggSkkqADQRSilABygCilFKAJzsxZ2YaSZiDEgjyPVIbmzQAO86IuRcx12UIoiVXREnUyRXzIOcHaLtmCdwDv8gmK+JNQiRHqm3FEFZRS4IbZU8UPigB1ePgCVlAtFxbUtTHi4/IfiVnApIDWk4YZ/DcervkB+azS1nD7IoDxJPx/RQBZhKSQg6oBufdSyUKRJipj6bfpPaPVFTx9N30XAyqWi2lkiUEkORypICQQJRIACIoFEUAEQm3BOFIcpJGoQShuiUkFyjRI5QQCUESEoAOUESCADQRInOgXUAKlFKzFbjVrnEUG6g20mwPLu+HiodbOdLhVpEgmzmE90zsegI6pUs0U6Gxwyas2L3wJKoc44sZRs2HO6dPMrNZhxg6qC0Tp8BE/HZUorSfoj1aEOb8iYwXmXGK4wrPNnAeAt+qjU89xJuHvHxB+Cj08cBa3hYQPRKfiHAzrBHUPMf0mPZL3fYZSXctMDxvWYYqhrx12Wxy3NWYhgcw78uYPQrm1Z/dl7bWuN784O4SMuzephXkt2cPS+x+SYrQuWk6uiKz3DPEBrAiqRqF+ljtC0BTU7EtUJJRBAlBqkhma4sf8AxGDo35n9FRhWnEtScQR0a0fCfxVUoANbPK2RRYP5R8brFwtrU7tMcrAD2USlpVllHU6GcdjDcM3+XomcPgJbqqjx1PE/CLeqk4NjQCfs3J6k7eZKlMrN+k+DEcrN8j18hP4c6cnLdm+EVHgpK7Xz/CDo+61o9N5HooD8ZUnSYcdriStbjX1HscKZbTZEkkAOI63J+KxzaBpvnvbkyTE+iUnvTHVaLBmIdSuYnbmbR0JVpl+ZtqyLBw5eHUTdVWMPaza4j/fw3UDDONOo3l/dx5LTDI4v0EZMaa9TYIJINkFtMIESEoiVJICUhxRkpBKCBM3QSZugpILwokCUJQAEJRISgA0JRIIAMql4mx4bQqNBhzmuA8SQbJfEWPNGmHXImNLTDnuNmtB6bkx081zfPXVW1TrIBMO0tJhs8lR29i8UluyTgmOJEENAtJ28QArV2NoMA1hrt5DNzYwImImOaz78cNI3iLD2/VIpUu0EghnufdKeNPdjlka2Qw5g2k2/vkkAXubeZUl2DP26ZPg8D4OhIZg38yI6yD7Qmal5i9L8idg6LTEOHlpcVaNyWpBIaNpIkNtylsiVXUaD6Ylrmt8STPysn6LX1AWslxO+iS71AuVRXZLpIi0aOp2kACJ7p93CJsmc2ow1p+e/hK12Q8B494DqOGe0GRqqtFKx5kVIdHkFJzH9nrmwcXWaDF6eHAdBn/uvsB/l9Ux7FOTFZFV/jUwS4d5oOm5ienp6XXVpWIxGZYbCsLMKxuq4Lm95xjfXVMz5A+ivshzkVR2ZIL2tBkbEQIKiMtyZLYtijaiJRhMFMxGb1NVeof5iPa34KGnMS6XuPVzj7kp3AUC90DzvsPEnkFVulZKVuh/A5cTDn2AO31j5D81YYnGkm/IWHSdkGOize8di7l5DwSRhiSb9bALBkyubo3QxqKscw+MGprJs27j1ceXoPmpNV5dVaAPjt90eHVZzDlzXEDeSSSeZ6+gGy1nD2ABMmSebjufuhKk+w5R7lzSwGiiZm94G7j4u5DyWQxjTqk78o/DoPHmt1WqgyxsSBcDl5x8lmsfhm3i56+P5KkvMmJT0u7WYCbOEb895+KLNcKKbhtBJiOu/xSsRR1uYB1MeIDb/ACQxLCZa/lsfIxKmPFhJ2y7wbppt8h8k6VHwTu4E+SurHg5suQEpJKMlJJVioRKQ4pRKae5SDEF90SRzQVqKWaNEUUoKpYCCJCUAGgiREoApOKWy2k7/ALdQPPlpc34ap9Fz/OMU6pWPdLu/u0EkjkIC6q/BOrfVAA21yZ82tIt6jyS6PD9Sm/Ww0gOdNuHYxh6mWEO1eJcVmnlinya4YZSjwcfbkOJftQqx9yLf5oU6jw5iSP8ABLR4kT+K6zRzdhqdk5pp1I1aXXa5oiXU3/WAJgggEdIIJn4jBgiQFR55d0MXTx7M4s3LXtfpdqmYDZN+l1Ip4VxqaSQO6XeB02hp8Vp8Zhm/vrdQsQ4AeO4I8YJSTgWsq03iHNgtMjqSNuXVVWSyzxJIoaGZNbZ1FupvN1ztuOUq6wPH9dpDabZg2AMTGxAaAJVZl2VfvGMfFmanCfAEgkey6HhOHMPQ7zGNBA33NvNNlkQiOFv7FTi+K80rs0ud2Y/lbDiPEulZvN8or1WntHPeCNnOJE3M6dl0E16YBNj90SVVY7MBoLg12nqRAt0lKc5XY9YYpUcxw2WlgIc0kk2GwHmVueHcjZQbq3e4CTyHg0cgqbE4kvdJt0A2CtcixDja5CdDJqe5lyQSWxeFFVdDSegJ9giKi5nVcGaWRLpEnYDnbmU9ulZnqzHMoF1/iTHzViCKdGGkS4gOI8AIHufgEZyvU8ADtHEgARJJNgAOqdzDKqlB2iq0tPQx8CFkyT1R2NOKNS3GMNV23Ph18/BW4eGkno30vtCo8O+HC2xVpiG64dJggCRydylZTY0VdNsPJI2Ox2F+fUqxZn/Zg6TfafE8v79UvJaTWv77dVxM33E7eqk5jwpS1tdTfBefochuSfAK0IansNjBzaSJ3DmNbpeCbwCZ8dieZ2KkHDdpLiYaPf8AQrI1BWoYrsyBJpgaaXNsucN7zupxzF2gDS5rReCCBbm4n8VfJhePTfdWZ4y13XZ0Wdam1lSdoBAHIT/Y91UVMVrE+v8AUB+Sh/8AETUjqZIvy5fmjcIEchA84/2S/Qmu5fZee4FIJUXAjuhSZXTjwc+XICUkoFESrEBEpl6W4ppxQVEt3QQagrFTQFEpLaAun24RsbfE/msXzkPJnS+Qyd2v5+xXoKxbhm/ZHqgMO37I9lX5teRZdBLzK5P4fD6k5UaHOhoEDcgC5U7DUVTJnc1SVF8fTrG7bsdwuFhSntACIPDQoWKxKUojXIoOK2aWsqss6lUY7zYXBtVpsbFhcPborvDPjXTduxzmH/KY/BZziWoXMp0+davh6XmH1m6h/SCrd+I/jVHfae53u4lPr6UJ1XN/Yqs6yoPMgw9veafH8uSqcTZp1CHc/wA/gtHi3yPFZjN3kfSN3WHgJ3SpbIvyWmQYJjKYLdzclaKlWEXWSyivVDI06tNrG49Dv6KRXzsUxLnBnLvSDJ2AbEz4K3JKdE7MMtZUqguaPW3v4eak5/hmvwxY0tERtECCCNlW1DiqQksYwuAdFQHXpN2yAbWvBWcpYeq6t2hi5ubAQLWHkErLk8OI7DjWV+hJZkn2n+w/VWlABghoTepOUGF7mtES5waJ2kmLrlLqs17SN/yeBK3EcqYjSCTyVZUxBdvuUvirDVMPiOznu6Q4X3mQSfUH0VV+9QuxhxZIr+pJt/c4XUZccpf0opL7cm5/ZxlfaYh9Ui1Fo09Nb5E+jQ73U79qWPDWU6Ya3U8l5JAkNbAEdJJP9Kmfs4c0YIOG9So9x8mkUx8visTxzmn7xjahBlrD2TY6M3/9i4rZp0wox3cihY6Tbfp4+isaDi2nAIm5POw5KoqUulj4JGp8zrPLYQbeKy+DvsafH23J+WY8PeW7TOk9funyvHgVoBiO1rtk2sOQMC74HnZUWPAxLTVa0MqNg1Wss10kAVmAfRMwHAbEg2kxBzWo41WtDnANpyYiSXOIuSCfqrSsaV0a+lzViyZJdqXu/wDiJ+b5g0Zn2gktYQIAPKhtH+ZV+N4i/eTL+6yDFPx5F5525cp5woWX2rUugrNcZvLWlurVO4gFTsZh+xxFRndIp1KgGoTEOLRA8gFr62FaF5RX+zldPlvV6ybJWS0adMa3CSdydrzDW/3+lpjcuaMN2rj3nPbpHQGZ+fwVVUzpmkCO8Ou3oAkPxhqOaCSQItym5Jj1j/dc2CtuzVN0ti/wjYaE6SkM2RrcjI2GSkOKMlIcVJAlxTbilOKQ5SVYTUEGoKxBqmKTSfIUNhuU6xedR61ocO6RWrn6I3O/gPzRV6pb5nYfijwuH5lMiu4mcuw9hqEKa2yJjYSalWAnoyyGsTVPVQTWlwHMpOJxMnS25NgFZ4HLabRL5Lj9L8hF4ToY3LgzzyxhyUGIwj6mZYJrGOe2lUdXqEfRaGscGEuNp1Gw3sehUjGUyzexWyy6jqa4tbpABa0kaQZ3IHwn+zmu2mq+jixOq7X7HT9Ut6QLEbWHQzolj2SMsM31OVFLVc51mkD4qFissEHdxO7jv+ivcXkrqbjol4HQXHn1UjB5SXxr7oNrgyetlncHdUbFkjV2UOVgh7IH04YfvcvkrzF5Gx2jtxqDXNeGg21MOpsxvcC3ghUw3YvDGtJbUc3SbzqD2uFyL7EqbmjCAJ5nfpYwPFNhDTuzPPI51FcMq8ycXanHcyVmWGBHS3x/VayrSkLM5jR0v8D8wuZ1kdUbOr0ctM0v2G+0TWKqQxxkttuNx4jxRSmMeJpkdY2vz6Lm4o3OK9UdPLLRjlJdkyDmGaOrVC4SRYAvMuhoAHyUU1Oal0cqqVLNY8DqRAVjh+EKx/XZekc4rk8msU5cI0nDmfMwuV9qDdjqrA3/AMjzrYP/AGnyBXPTiHO2k+P6rROyKq3DVaZbq77KrQNy4Sx4/pIP+VUgD2EtqtLDyn9VfXGSVC3jlHlDJpVPtAJtzHjmregygWy6s8nm1lB5/wDaoWNTjaVN2kUsPWqlxIHa1W0mkgSf8Nj9vvKYlWQclc4vJmIaQfHWC2PYlS8Xl5e4vlrWtZ3nEgWbJgDmb/FTf3YMpscGU2Go0vhhe7uEwyXVCS491x5biyczKqKeWV3QNTnCmDaYcQDHpK1Qx2kvNpe7PQ+FHH8J1tcu/wAuvwjLZZQ7QtE6S/VcxYmTzIWgx2AZiMa+cRh2B7tWgVQ6qdTdUBjA6CT1teVRZDSnE0BYkEQCJGx3CsuLDpxTzMS2k4FpiP4LBLSNoIMeS2fE0lNfb/bPJ9J+lv1/4XDOFac6iLg8hfwJtdIx3DYY0PoAy27gSdvXmpnDONJHZ1XBtQES0nvd5s87+Pqr0tEEGT6R8YAXDdpnbUYyXBnaTpaPJKTVIOa57HtA0EBpEwWloc03H2XNThK1p2jmvkIlIcUZKZfXaPrD3U3QVfAolNuKbdi29Z8kkYlp5+6hTj5g4S5odaUElhQTChrGm/unmPABJ5BRGuv6pX0nRyHzXn4q2eryOkPUKZe7UfQdArFjIUZr9IsJQdinfZ+P6JlmXdkipVhVWPxwH98+SGLxLo+iU9kOVlx7aoWk/VpyCW/zOjZ3gdvPbRhhrdIzZp+HGywyHA9nLn/4jtx9kfZ/MhXrHn+/zVa+14IjkeX3XcvIpVDHxuuqopKkceUnJ2y7o4g81X5/kzcSybCo27HRz6HqClMxI6pb8WAN1DVgnRnskr6x2b+69lr725eny8ir3QTpmLb+J5+lvis1n79Lu3p7iA8C5I5OHiPVWGDzdrmyd+nnzA6Ki8mWb7lg3LwXh7jqcCSOgmRubCx5Ko4kxIaWMBkyXHziI+KbzbiunRbJeQemxPkA2T7rE0uIHYjEkusIGkeE3nx2VZ0lQ3FblZr2PkKpzemHAgb/ACT/AO86W+J2UcNndYpRvY6UZUVLcKeam4dzWRPuphpgKPVrUm/SS8XTQjukWy9VOfLLjDFvK4TmML7dnHPyj81znMuIXF0YJxYAYNQ95pP2Wt+Z/sFg+O8VhzprNbWabTT7tQf5D9LyT/Ba4ELqY8M1+G4nYK3Z1C1xFiGS5wPiALRzVrmrGVaRY9rXmRpJAMt8+v6LJZRj6mJxRqUqVTDMc2Hvq0Hkki4LdAN7xc8lpqGX1Q6Nb3tuZFOm253s988+ijwndkvPFqgcO/s7YGipiXdoSJbTbZgB21c3fJWuYZc0Y/DU3d1lSjXps02AeQPa3zVnSxdWIFNjGiAO+XQBsIDQPioebZfUxIYHVNBpvFRr6bQHtcOhdq+S2bJbHNcW2c/x9NzdLH2dSa2iR07MkfMk+qgcT1v+SYzrW1emk/8A6Wg4zaRiS527gHEwBqgQSQIE2HwWa4xwD2soklpB2a2QQYkkzuLG/guj01a4e/smel+KZEvhOOK71+FuVOU5kKFQ1CGu0NLg1xgOIFmgwYJMck7xLiQ+sAzSQKWHpjswYOmgwOLW3tq1AeAU7h3J2NOrF4ftBNhU1Ni1iARB57hdDy3EYQACm1tK0adIbtyloR1ylky3FXSr+e54/BkxxjolKt7MZmNfE1sQ2rhaNWw3IDBs0C7jfYq8wDce8Q9lJv8AMXbejW3V7ic2pM/6lL+q/soI4tptcNbmubP1e0BHjIaQfgsUunyS30muHVYofSpoqqvDWMEuLqby4ySDB2AADXbCALSob8oriz+09Gn5hdPwdHD16TatH+I103G4I3DtRsR03UqjS0kFrWub0AAd6ED4H3CrHE0ra/LCeRSf0uv2TOU0OG6j9qdV3mCPjZWVLguvyo+5b+JXWG02xMEeYj3lCRyj5/KVGpLiKKPE5fqnI5tS4Bru+l2bR4mfgAnXfsvJFqjQfukD3n8F0cUydgfb84Shh3f2fyCiUnPlfgtDHDHw37s4pmfCVXCuipYHZ27T5OHPwN0a7UcETuR7E/MoIUIf2/kHPJe0/wAI5UflKLDm09UxXcdLo6GPOFnsv4qAaG1JkWlcfBW9npc6k0mkbWnXUhlQFZKnxFTOzwpdLOBycPdaHjsx+JXJpwwFF+6NPJU1LOY3KmU85ZzcFR4iyyk5mDA2JHkSPkjbgB4+5Uduc0/+4wf5gnWZtTP/AFGf1BGmS4ByT5Q6aMbE+5UWsDzJPqphxdMtkOafIhQ6jZFjKLl5spcL4Q7leBDjqIFuSl4mjScYe0DxIt77I6FUNpgG3jzTjbjcOB9/yKEg13sZ/PuHKGg6m02F9m1WtAIduJjcLD1sir0qgdTY6poP0mNcWkHcTFl0zCUGGo5zh3WiAH/RmbkA2EWurfL3tq2pmw5hp0+6048b5EZskeDmLs0sNQcCOREFO4bGVKpijSe8+At6nYLsH/AGu/xIcOkBLo4YMsym1gHM3Pnpby8yEzw5NiHmic6wfCGKrf4pbSB5BpqO9QCAPdRM/wD2Y16bC8VG1WC7u6WuaOumTI9V1drDqkucecCw9hv6lNZkKz2FtLQ0uBEvvY2NgryxPS9xTzO9jjeXZVRpNDalCm8C0idvuvLh7QtRltHDkAUtDOWjSGegix9ErEcIV2fVa8fyuHydCewHDrS3+MC10mxnblIXHhn6mMqn+dvyUh4knVEv/hPgmzhns+r7XUunlj2iKVWw2Ad+BSqbqzTDtJ+8PxC6PiOS2ZpSS5RFbineXkEZeTu4+qVVxutpLRTBHOZ8jIIF/VVWIxbgxx1sDoMNEbxa6zSjN/8Ao0px8ig45zgUSaTQHPfTc6S+IGze7B3h/wDSqrMeIHYjE02w0ik7Sw7XqN0tjVEXj1jopNXLXVnmpiXS/R2e4I0k6iAQe7zFh+aDsnY4l2rQ4tpgaJiWgajfrC6WGeLDGtSv352YjI8uVaadXx7HRcqw1GlS7NrQAZJBE6i67i4/WJO5KaxnCOHqXaDTPWmYH9Jt7QhkeGfSog9q54OweASB01bqa/HO5QPRZY53B7yIn08MqpxIOX8C0nNd27nP07ae6C3lO5nfmnBwrhWfQw9N/wD8jnOPs4wpDcxe2QDvvYKO/EOO5KZLr5NcsRH4djTvSv8AJMwY7JumnTpURMlrKTWiYAna9gL+AUYZ/NUM1OI2JmBPSypsyzQ/RaT4mfgqym+DKyzzykbIdPGJ1TC0mEAhon3UoBU3DeP7Rg6xfzG6ulvwy1QTMGWOmTQEEEE4UBBBBAHBcqzkVgQbPG46+IULHcMsqEuY4sJMxEtk/JV+KwxwtUObds/DmCtFQqSJHOD6Lz+eLwy2PU9Lm8WPqZqvwpWH0Cx/SDBJ5WIj4rp2A4LoOoMa5pBAAsQ64370TvKz1Kppc1xMAOaSeneC6DRMgRBHIjb3Eg+y2dH9abZj+JZGtKRxXF440Kz2VqZDQ97WOE3Y15DSRztG3srfLexqiS+3hEevRaPjbLKetvcEPDiQbgkEXA5b+Cw+I4cLTqw7yw9Cbe/4GUzLi1bXTMMcrr+WbClk1KNtQ6zPyUhmV0htTb6gH5rD4PiOrh3aazS3xAsfGNj5havLeI6dUfiLj1G4XKzYM0PVCprI91K/8+xZHBsiNLfYJkYEAy2W/dJHwClNcCJBkdQgQsVtGJ8iAx323fD8lIo1XNBiJPOL+wt8EmmybASlYipTot1V3tYNgJuSdgANz4C6dDJlf6Wx2OOSb+mynx2WOqmHPc7o3Zv9LbfBPZBwnUpV21WF1NzCHdwXIm7X/wApE2Iv4J3iPN3YZjOxq4Wk54Lndo4vrU6YMam0WAmo6xAbIv6xzbO8/qYrEPqlzwCQGNc67WNaGt2sHENBMcyV08HT5m9c2R8rii7k22ekqWYyLu0+bCD8Uo4qnzeD5uHyXmujnFVo7tas37tV4+RUunxbim7Yit/mdr/1yumpZF5fz3GtRPRn7xP0SD5JJcSuD5PxJmNZ+mg41CP/ABUob952gafdbHBcS4rDP/jOa54gPAHdm06fBJyZdL3G48epbHRxTnkkuy8O5fFVOU8dUasCp/Dd7j9FpKVUOEtII6gyFdRx5V5lJucHuqKmpkMzDo8Ilctr46oSQ57jBI3PIrta45xPhOyxdVvLUXDydf8AFZM/TwxK4Lk0dPmlNtSZANU80QdKTKMLIbBYcgHIkoFSBt8irasKPD/b8E68qs4SrTTqM6X97/mrFzleXZi13EOKQ5yD0lVLmcxFcGs9oBBB2POeY8EAUvP6GioyqNj3HeR2KaaUIk0PCmZdnU0k2PzXQWukSuR0aha4Ebgyul5FjxVpA+H+/wAVs6WdS0vuYuqha1IskEEF0TngQQQQBwTH4cVGOafTzSsiok0WeRb/AEkj8E8Gq3yymG0WQI3/ANRXO6yCaR1vh0mpNehDxmXk0nW+qT7CR8lTu4o/dWB2tzZ2DDc+m3utVWqGDdcYx7y57y4k94t6WaSAIHKAl9FjUm/Qd8QyuKXm7Nrl/GFXH1XCqZFNoLRae8SDJi+wWjzHKiJdSE/yTH9JPyPuFgODKQFR5HNn/wBgurEWW+aWpo5MW9NmP106upjgCWmHU3CHNP8AM03Hgee4VXieGy068M8tP2Sbeh/OVV8fDRmD3sJa7TT7wJB+g3mtDwzinVsMx9Q6nEXNh8kuUdKtF4y1OiDhOJauHdprNLT1A38Y2Pot9wxiGYxs62WMGDHrBv6Khr4VlQaXtDh0Kw2LpijWd2fd0m1yfnus0+mx5d63Lur+pWdtzTKcRp04VtPb6TqhYfQBjviVi8ZwFmL3EtZS7Q27Tt3VKnkx72gUx90DzSMtOqkxxs4gElvd/wBMKwZjKjCC2rVEf+V8c+WqEuDWJ0kaZY3KPJlcV+zrMKRvh3PPN7KjHaiLTqc4E7Re6gV+E8Y36WGrejC7/TK6dT4hxArYYCq6KzC6oDBBIaDIBEN9IUbD8WYo1nNNWQHEAaGbT91avElyqM/hrgpuD/2SVcW0VMU91Ck5shoaRWJn6wqNhojzN+ULd4D9keApNh9N9YzOqo8z4CGQ2PRTMrzSoarAXWduIEbHwstFQqkucDyiFoj9SszytOiDTyulRphlKiAwWAphrdI67i3ldYDjHBininQIDg1wHpB+IK6hinkCyx2ctFbEhlQBzeznYAzLtiLhZs+Nadh/T5Hq3MJKscu4gq0DLHkeHJRcZRDXkAQAfxTYaudbT2OjSZ0DKf2gMdArjSftDb2VF+0AMfWp1aZDg9sGOrdpHKxWdhKrOJYASYnb0KdLNKcdMhSwxjLVEiJQUWrWINiq3HZjUBs6LDkPyS1Bsu5JF8UpqyDs1qn65+CScwqH67v6imeEyNaOl8KYjTWIOzmn3H9lWeIzOm36T2N83ALjxxDvtv8A6j+aaLZ3v5q/h7FdW51XEcW4Vu9Zp+7f5KvrftAww2L3eTSPmud9mE7h8O0kAj4lSsSI1s1Wacf06lNzG0nGRu4geRtKl5PjhWpNdz2I8QoWA4eoObJpzb7TvzSskwzWPeGCBO0k/NVcFVoFN3Rc6lp+EMz0v0E2Nx+IWZ0qXlroqMj7QS06dovJJqmdVBRpjBGWBPrsxdpM4zVOgIIIKx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AutoShape 12" descr="data:image/jpeg;base64,/9j/4AAQSkZJRgABAQAAAQABAAD/2wCEAAkGBhQQEBUSExQWFRITFhQXFBcUFRgWFBQUGBcXFRUUFRIXHCYeGBkkGRcUHy8gIycpLCwsFR4xNTAqNSYrLCkBCQoKDgwOGg8PGi0cHCApKSkpKSkpKTApKSkpKSksKSkpKSkpLCksKSkpKSkpLiwsKSkpKSwpKSkpKSkpKSkpKf/AABEIAIgAogMBIgACEQEDEQH/xAAcAAABBQEBAQAAAAAAAAAAAAAGAAMEBQcBAgj/xAA7EAABAwEGAwUGBAUFAQAAAAABAAIRAwQFEiExQQZRYRMicYGRMlKhscHRBxQjQlNicuHwFYKSk/Ez/8QAGgEAAgMBAQAAAAAAAAAAAAAAAgMAAQQFBv/EACQRAAICAgICAgIDAAAAAAAAAAABAhEDIRIxE0EEUSJhI3Gh/9oADAMBAAIRAxEAPwArJXEpXFzjXRX33eooUyci6DA5rKL4vF1d7nPM6/8AiL+NLQ4ZnCC3QAySPos/tLpOWp3+4T8a0BIm3LYBaarWaBxE9AtYpCnRp9k0tEZckC/h3ZO0rPePaYAAdh4q+t1mrOtAE4mmNRv+4zySsjvQ/EqVlrabPlKCONaQDWu0IMeIOyKL+tDqH6bSdNQgzim8O0s04sRxDaCl44/kmhmV6osvw8q05c10SYyKLL4u+nhloEjPJZpwveQoV2PIkSAQeq0S2UTUcXh0CNNkWWOwcO40WfDNrx0yOSvEJ8HHCXDYk/NFYUixUuzqQSSCIE6kuLoUISKCkqNRUHie8Oxs7iDDnd0eevwlHEGgC44vw2irhb/86chvInd3n8kKOYSrK2a/Pp/5komLL4Dw5okEyEQknvy5SRAmxEpSvJKj26qW03EZkBZBoB8e2ljqsAy7Q8kEVqckAH6K7v6v2lUuIjn4qkq5ZrVDSEyDj8NamAVTuTHlCMWW3CcUfL6rNuEbw7N5HNFloa45y+Ds2Pksk1cjdja4aLC1VGVnkxl1QBx49jCxjBqZMdESMtDqeKTLeog+iz6+7Z21oxAyAcI8keGL5fpAZpLj+z1drxIBnIz5LQBfDRZ8WLMiAN+izmkO9kM9EQPpd1on2Rp15pmRWIxy42HXAoJYfFGQQ1wUym2ztg946yd0TBh1So+ySZxdAXkO2XpEShJJSuSoUSaJQd+IFu/Up059kFx8SckYUVlXGl447bUE5Aho8gEaKIFbPXqT4bqE10u6fIJi1W6PP5JsWnAwk6n6phCabfGgy2SVCba5cUshu5K8W+7qrqTsLHZgxtKd4CtgtYfWLe6x2Fs7uiSUXVTKVDE3t6LlNJ0tnzVeLC17gQQQc5GmarK+ZgLX/wASeHQaZqNaMQnvAZnmCsfYzvg9QnVWhdlhYLHIkSHBEVnvWtTbmJHNeLJYuzIGWYnLbmCplYSIWefezVBatA/fl9PdIIiQ7x6Ia7MtY2dScX0EopvSwl1CpU2a5oB3BGseqHcJiXZk806KpCJu2ds8SCcvBF7rkcabXDQmeoHVDVioYjEaHZazdNFrbKztpLy2IiD8ErLKqYzFFO0yPwndjPy47QaEwZzVvVvh1LuAFzTuc4XLJZhTpgAYWiTnsPuodrqzlnHPcpMstvRI4q2yDeF+1GZtnIzz8YPLopFh4sJaC8COuR9NlWWtsyIEdQPmdfRU9seGgy8jkcsJ8GghUrDZpN33tTrtlrh1zClysZbbalMy124MtJGKN+hRzcHGQdR/WIxgx1TF0L7DSmclh9/WnFa6nRzvmVpjuNKIBzHRZBVqF9So73nH0mUcXZVUeR33En2Wpus7tHfyj4lTrDddS0Ym0my1glx2GcSSrO47jxHvDMHTYQik6LjGymbYDHsn0SWr0roaGju7DZJL8g7whNwHTLrICKRphz3GCMM8iJ1lFbLKIz1+S9l64HrdFJKjA5NkC3XQyq0sfJB5ZfFZ1e/4Nhr+0oVC8TPZPgH/AGv38wtRK4o0SzNbr4Jq9nUD6bu12J5bZ6fFV9u4Ur0x36RaDAnUSeo0WstfySicjvqlTxKWxkcriqMp4vuItoU7NQpOe4gwGNxOJ/cSB1WfWngu20s6llrADfATl/tlbxxRxE2xtDWAl75iBMDdzvsgyz8QWu1VeyotcDu5zcLGjnO/gqnJLoJRb2UnAXBhcDWqNyd7LXTscyR4o1fYST3RPLkrmyWTsaQDnYjudJnM5clXVL8ax8HSQB46/RZZR5PZqhGlojWqzljO9rvn8JOiFbdeABjL5z5uOiIb6qdtiLDsHgTrqDA8kC258GSXEmd/ulONMuTHq1sM6gdBBVdWtHMZdIbPlyTT7TO/qD902Wk5iZ8ZHxEJ1CGztqio3KY/q/yUzdlmYajmPzpuPnIGUeCZdVdMv0HQ6/XwCfu+liqARmeu5I221V+ivZOq3fZGglrnYgDAJOqGn5A+JRNaeEnMxPD2wJMb+CFbbIpuM80UKvTskr9qiZYb3qWZofSIncESHDYEK/4Jv42i0nG1rZOQbpKFqRmm3/NNVK4baWV3RrIcE3IlxJCTTNvBCSGGcQGBLc4zSWajbZrpcvFRyjtryJ2SrVch4hbseRZI8kcmUXF7JTimi9NVrRGSWPKUxlHrtNOq9vfAJ5BQPzjcftDLIcs9fkEzxNbOzslVw9wgeeX1QNph8X7Aa9Lw/MWhz/2zDfAZBGXDlhFOiHRm/vHnGwWb3RV7Ssyl77wPI6/CVot+VSKDsDsLmxEbRH2WGK/JyZ0JbSihi+LwzwgGegQ5a7qdVaZMTuDnlurWnedN721CSBk4RyzkfNUN8XsSe6e64nDCkr7HRSSosqdJlKztZjDqgnPeCZj1Qte1lBJI1OvVV1rvJzXA4iJMa5Beal7Ypa93gfmCqafYDroYcwNPP/Of2TrdMx5En5GFEFdxPda4+DfqrC77BXrPawU3AuIEu0HWFViGiNRsTq78DWYnDMBoJA6u5/BW1h4JtTIOANDd3PGI5zpstLui42WSkGMHe/e79zncyfona1GVNkUUZLeFz2qnOIOLc9Diy8kFXuwhuGDMrfq1LYoK4q4aa/vDunm35JkMlPovw2nTM0pey3+U5+YU+wO7Ouw88ioLG4XPYTOf9lKaZwncEJ76M60zSadAQPAJJuhU7jc9h8klno1cjU7P7IHTNeK9OYI0Bkpsvzgf5CfpPnTQfFcrB8iWPoVKCfZFfXk6KLabUY1gKda6WUjQKjt1pYBnoNV0/LLIrCxxicawnkmrzp9rSdRLnBrokeBnIqvdfdnJ7rxJ6kJ4Bw7zX4hrhcJ9HDNVtD3TAe12Z13Wqk8nE3EHAxBgGHCOcesovN4urHuBz2u5DKPFSHWhlYCGtdhMw4B2F3OCrWnUBaIy6aR5KbItbBajw/aILZYxsnDmXGJnNoy+K5S4ROjqziBOTYAE6xuihzwm3VgELYXKwcdwhS3GP+rNe6dxsboxo8AFdVLQoFotJ6+SBpsiaGxYmjZWlw0mirIGYBhU9N7qhgfEgfMhTblqlteDuCMjIVRjTI2mmgrcV4c1enaLzjT/AGZ6I9aih6/mw0HkQiSoVRXq3GxzeiqWhuN7M0474aFmc2qzSrMjkTn6IdsIl8dUW8fWovpUgdAP7IauGnirsHMp8XaM+SNZKDKkwhoHIBJETLuEDLYJJfIdxCylWxHLU69ApoqxkFS2GrhYHHV2al06y88tIp9loyoh6/eEmVTjBMaluIhs84VvSqKUx604sriB0zOqnCln3c3/AJlTLvo07MCKdRoB5nF6TopPGfCT3tNazGHgS5mUOHMcisrrXrWaSC4gjIgiCDyIXSxpzX4v/S3lS7NLdbAHF2KniOpDWz6wvL74P8RvoPssudfNX3ivBvap7x9E3xZPsryxNKrXx/OPgo1a+9u0PlCz3/UXn9xXtlqLv3FX4sn2V5YBlUvQfxqnqPsotS2g61qv/OPohotPvO9Vzsz7zkXgy/YPlgEP5hn8et/2H7Kyum+msqN/Vc6XD28zy1hBnY9XLhplueIyM9eWaj+Pk9siyx9G/UqktXlxVdcds7ShTf7zGn4BTXOSZaHRPFR6qKjs3K0eVR3zaBTaT72Q8UF2OhG2kjP+MXzhb/UVXcHNm1Up5n6q+vS6MTXVDswkKi4RytdH+v7rTCuJnzL+U2RlEQElIa3JJVoK2Uz7bmByGSmULSrEMpnKASuVrDiGwXMfwpenZDtCuplKqqcUnNPMKZRtIWOUJQeymW9NyDePOABawa1ERXAzGgqf3RPRtE75KRSrzonYszg7QDjZ83WixFji1wIc0wQdQfBN9ivoC/eD7PbATUYA8/vbk7+6yXiXgqtYnGWl9LaoBlH8w2XYxfJjPvTEODQMiinaNnnnqAnadOVbWOz4QDutkVyYDHhd7Ovqu/6ezr6pyV6a5bVFCrGv9OZ19V5qXYzCddDv0UgFdlTiigs4Jqn8lRBMkN+GyIcaE+GnNp02sbkBMDzRC2uuDk1Jo7HGkv6JRKq76sXa0yNxmFMD16wylhwlxkmgUoAVLO9u4GFBd3UuytTT7rmytXbdNMEkCCdc1X1OEqJdigyTOqZGdFZ6nLlEuG1sgupllCABJyyXFfMVR27+65ztpKkWN7ngvcctvBJJMSIz3ZrzpuMAjkvTrHLpBgFdSUnjjNbQL0OGzEbrsHmkklLDCPSBscpWpzeoU6W1GQQC0iCDv5LqSRlikrRGZZxpwi2y1RUpD9KoYI9xx5dFRuOeSSS6nwW5RtmTIIOXoOXEl0hR6xLockkoQurEC1jTuc/JW1ltcpJLz+bc2ejywSxwr6JtOsn21VxJLMg4Ki7iXUkSKOYkkklZD//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56" y="3588471"/>
            <a:ext cx="2658558" cy="223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981" y="2286600"/>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7169" y="4512568"/>
            <a:ext cx="4191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75" y="1884005"/>
            <a:ext cx="4238312" cy="282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9"/>
          <p:cNvSpPr>
            <a:spLocks noGrp="1"/>
          </p:cNvSpPr>
          <p:nvPr>
            <p:ph type="title"/>
          </p:nvPr>
        </p:nvSpPr>
        <p:spPr/>
        <p:txBody>
          <a:bodyPr/>
          <a:lstStyle/>
          <a:p>
            <a:r>
              <a:rPr lang="nl-NL" dirty="0" smtClean="0"/>
              <a:t>Waarom?</a:t>
            </a:r>
            <a:endParaRPr lang="nl-NL" dirty="0"/>
          </a:p>
        </p:txBody>
      </p:sp>
      <p:pic>
        <p:nvPicPr>
          <p:cNvPr id="1028" name="Picture 4" descr="http://www.trajectum-college.nl/Media/view/19652/IMG_643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1800" y="472337"/>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foliaweb.nl/wp-content/uploads/2012/09/KNAW_onderwijsprijs_120612_groo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381" y="2758337"/>
            <a:ext cx="8171308" cy="362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084612" y="136377"/>
            <a:ext cx="2126995" cy="369332"/>
          </a:xfrm>
          <a:prstGeom prst="rect">
            <a:avLst/>
          </a:prstGeom>
          <a:noFill/>
        </p:spPr>
        <p:txBody>
          <a:bodyPr wrap="square" rtlCol="0">
            <a:spAutoFit/>
          </a:bodyPr>
          <a:lstStyle/>
          <a:p>
            <a:r>
              <a:rPr lang="nl-NL" dirty="0" smtClean="0">
                <a:solidFill>
                  <a:srgbClr val="990099"/>
                </a:solidFill>
              </a:rPr>
              <a:t>Intrinsieke motivatie</a:t>
            </a:r>
            <a:endParaRPr lang="nl-NL" dirty="0"/>
          </a:p>
        </p:txBody>
      </p:sp>
      <p:sp>
        <p:nvSpPr>
          <p:cNvPr id="7" name="Tekstvak 6"/>
          <p:cNvSpPr txBox="1"/>
          <p:nvPr/>
        </p:nvSpPr>
        <p:spPr>
          <a:xfrm>
            <a:off x="1938799" y="4581128"/>
            <a:ext cx="1800200" cy="369332"/>
          </a:xfrm>
          <a:prstGeom prst="rect">
            <a:avLst/>
          </a:prstGeom>
          <a:noFill/>
        </p:spPr>
        <p:txBody>
          <a:bodyPr wrap="square" rtlCol="0">
            <a:spAutoFit/>
          </a:bodyPr>
          <a:lstStyle/>
          <a:p>
            <a:pPr algn="r"/>
            <a:r>
              <a:rPr lang="nl-NL" dirty="0" smtClean="0">
                <a:solidFill>
                  <a:prstClr val="black"/>
                </a:solidFill>
              </a:rPr>
              <a:t>Beloning &amp; Straf</a:t>
            </a:r>
            <a:endParaRPr lang="nl-NL" dirty="0">
              <a:solidFill>
                <a:prstClr val="black"/>
              </a:solidFill>
            </a:endParaRPr>
          </a:p>
        </p:txBody>
      </p:sp>
      <p:sp>
        <p:nvSpPr>
          <p:cNvPr id="12" name="Tekstvak 11"/>
          <p:cNvSpPr txBox="1"/>
          <p:nvPr/>
        </p:nvSpPr>
        <p:spPr>
          <a:xfrm>
            <a:off x="-36512" y="4869160"/>
            <a:ext cx="1656184" cy="461665"/>
          </a:xfrm>
          <a:prstGeom prst="rect">
            <a:avLst/>
          </a:prstGeom>
          <a:noFill/>
        </p:spPr>
        <p:txBody>
          <a:bodyPr wrap="square" rtlCol="0">
            <a:spAutoFit/>
          </a:bodyPr>
          <a:lstStyle/>
          <a:p>
            <a:r>
              <a:rPr lang="nl-NL" sz="2400" dirty="0" smtClean="0">
                <a:solidFill>
                  <a:srgbClr val="990099"/>
                </a:solidFill>
              </a:rPr>
              <a:t>A-motivatie</a:t>
            </a:r>
            <a:endParaRPr lang="nl-NL" sz="2400" dirty="0">
              <a:solidFill>
                <a:srgbClr val="990099"/>
              </a:solidFill>
            </a:endParaRPr>
          </a:p>
        </p:txBody>
      </p:sp>
      <p:sp>
        <p:nvSpPr>
          <p:cNvPr id="20" name="Tekstvak 19"/>
          <p:cNvSpPr txBox="1"/>
          <p:nvPr/>
        </p:nvSpPr>
        <p:spPr>
          <a:xfrm>
            <a:off x="-5417" y="568425"/>
            <a:ext cx="3024336" cy="461665"/>
          </a:xfrm>
          <a:prstGeom prst="rect">
            <a:avLst/>
          </a:prstGeom>
          <a:noFill/>
        </p:spPr>
        <p:txBody>
          <a:bodyPr wrap="square" rtlCol="0">
            <a:spAutoFit/>
          </a:bodyPr>
          <a:lstStyle/>
          <a:p>
            <a:pPr>
              <a:tabLst>
                <a:tab pos="3217863" algn="r"/>
              </a:tabLst>
            </a:pPr>
            <a:r>
              <a:rPr lang="nl-NL" sz="2400" dirty="0" smtClean="0">
                <a:solidFill>
                  <a:srgbClr val="990099"/>
                </a:solidFill>
              </a:rPr>
              <a:t>Intrinsieke Motivatie</a:t>
            </a:r>
          </a:p>
        </p:txBody>
      </p:sp>
      <p:sp>
        <p:nvSpPr>
          <p:cNvPr id="21" name="Tekstvak 20"/>
          <p:cNvSpPr txBox="1"/>
          <p:nvPr/>
        </p:nvSpPr>
        <p:spPr>
          <a:xfrm>
            <a:off x="3306951" y="3727485"/>
            <a:ext cx="2448272" cy="369332"/>
          </a:xfrm>
          <a:prstGeom prst="rect">
            <a:avLst/>
          </a:prstGeom>
          <a:noFill/>
        </p:spPr>
        <p:txBody>
          <a:bodyPr wrap="square" rtlCol="0">
            <a:spAutoFit/>
          </a:bodyPr>
          <a:lstStyle/>
          <a:p>
            <a:pPr marL="0" lvl="1"/>
            <a:r>
              <a:rPr lang="nl-NL" dirty="0" smtClean="0">
                <a:solidFill>
                  <a:prstClr val="black"/>
                </a:solidFill>
              </a:rPr>
              <a:t>Schuld</a:t>
            </a:r>
            <a:r>
              <a:rPr lang="nl-NL" dirty="0">
                <a:solidFill>
                  <a:prstClr val="black"/>
                </a:solidFill>
              </a:rPr>
              <a:t>, </a:t>
            </a:r>
            <a:r>
              <a:rPr lang="nl-NL" dirty="0" smtClean="0">
                <a:solidFill>
                  <a:prstClr val="black"/>
                </a:solidFill>
              </a:rPr>
              <a:t>Trots, Schaamte</a:t>
            </a:r>
          </a:p>
        </p:txBody>
      </p:sp>
      <p:sp>
        <p:nvSpPr>
          <p:cNvPr id="22" name="Tekstvak 21"/>
          <p:cNvSpPr txBox="1"/>
          <p:nvPr/>
        </p:nvSpPr>
        <p:spPr>
          <a:xfrm>
            <a:off x="4747111" y="2800673"/>
            <a:ext cx="3669051" cy="369332"/>
          </a:xfrm>
          <a:prstGeom prst="rect">
            <a:avLst/>
          </a:prstGeom>
          <a:noFill/>
        </p:spPr>
        <p:txBody>
          <a:bodyPr wrap="square" rtlCol="0">
            <a:spAutoFit/>
          </a:bodyPr>
          <a:lstStyle/>
          <a:p>
            <a:r>
              <a:rPr lang="nl-NL" dirty="0" smtClean="0">
                <a:solidFill>
                  <a:prstClr val="black"/>
                </a:solidFill>
              </a:rPr>
              <a:t>Belang wordt (</a:t>
            </a:r>
            <a:r>
              <a:rPr lang="nl-NL" dirty="0" smtClean="0">
                <a:solidFill>
                  <a:srgbClr val="01911C"/>
                </a:solidFill>
              </a:rPr>
              <a:t>door leerling</a:t>
            </a:r>
            <a:r>
              <a:rPr lang="nl-NL" dirty="0" smtClean="0">
                <a:solidFill>
                  <a:prstClr val="black"/>
                </a:solidFill>
              </a:rPr>
              <a:t>) erkend</a:t>
            </a:r>
          </a:p>
        </p:txBody>
      </p:sp>
      <p:sp>
        <p:nvSpPr>
          <p:cNvPr id="23" name="Tekstvak 22"/>
          <p:cNvSpPr txBox="1"/>
          <p:nvPr/>
        </p:nvSpPr>
        <p:spPr>
          <a:xfrm>
            <a:off x="6392270" y="1648545"/>
            <a:ext cx="2675321" cy="646331"/>
          </a:xfrm>
          <a:prstGeom prst="rect">
            <a:avLst/>
          </a:prstGeom>
          <a:noFill/>
        </p:spPr>
        <p:txBody>
          <a:bodyPr wrap="square" rtlCol="0">
            <a:spAutoFit/>
          </a:bodyPr>
          <a:lstStyle/>
          <a:p>
            <a:r>
              <a:rPr lang="nl-NL" dirty="0">
                <a:solidFill>
                  <a:prstClr val="black"/>
                </a:solidFill>
              </a:rPr>
              <a:t>G</a:t>
            </a:r>
            <a:r>
              <a:rPr lang="nl-NL" dirty="0" smtClean="0">
                <a:solidFill>
                  <a:prstClr val="black"/>
                </a:solidFill>
              </a:rPr>
              <a:t>ekoppeld aan              </a:t>
            </a:r>
            <a:br>
              <a:rPr lang="nl-NL" dirty="0" smtClean="0">
                <a:solidFill>
                  <a:prstClr val="black"/>
                </a:solidFill>
              </a:rPr>
            </a:br>
            <a:r>
              <a:rPr lang="nl-NL" dirty="0" smtClean="0">
                <a:solidFill>
                  <a:srgbClr val="01911C"/>
                </a:solidFill>
              </a:rPr>
              <a:t>eigen Normen &amp; Waarden</a:t>
            </a:r>
            <a:endParaRPr lang="nl-NL" dirty="0">
              <a:solidFill>
                <a:srgbClr val="01911C"/>
              </a:solidFill>
            </a:endParaRPr>
          </a:p>
        </p:txBody>
      </p:sp>
      <p:sp useBgFill="1">
        <p:nvSpPr>
          <p:cNvPr id="15" name="Tekstvak 14"/>
          <p:cNvSpPr txBox="1"/>
          <p:nvPr/>
        </p:nvSpPr>
        <p:spPr>
          <a:xfrm>
            <a:off x="7308304" y="5661248"/>
            <a:ext cx="1838962" cy="1200329"/>
          </a:xfrm>
          <a:prstGeom prst="rect">
            <a:avLst/>
          </a:prstGeom>
        </p:spPr>
        <p:txBody>
          <a:bodyPr wrap="square" rtlCol="0">
            <a:spAutoFit/>
          </a:bodyPr>
          <a:lstStyle/>
          <a:p>
            <a:pPr algn="r"/>
            <a:r>
              <a:rPr lang="nl-NL" dirty="0" smtClean="0">
                <a:solidFill>
                  <a:schemeClr val="bg1"/>
                </a:solidFill>
              </a:rPr>
              <a:t>Maximale</a:t>
            </a:r>
          </a:p>
          <a:p>
            <a:pPr marL="285750" indent="-285750" algn="r">
              <a:buFont typeface="Arial" pitchFamily="34" charset="0"/>
              <a:buChar char="•"/>
            </a:pPr>
            <a:r>
              <a:rPr lang="nl-NL" dirty="0" smtClean="0">
                <a:solidFill>
                  <a:srgbClr val="DEFFBD"/>
                </a:solidFill>
              </a:rPr>
              <a:t>Autonomie</a:t>
            </a:r>
          </a:p>
          <a:p>
            <a:pPr marL="285750" indent="-285750" algn="r">
              <a:buFont typeface="Arial" pitchFamily="34" charset="0"/>
              <a:buChar char="•"/>
            </a:pPr>
            <a:r>
              <a:rPr lang="nl-NL" dirty="0" smtClean="0">
                <a:solidFill>
                  <a:srgbClr val="DEFFBD"/>
                </a:solidFill>
              </a:rPr>
              <a:t>Competentie</a:t>
            </a:r>
          </a:p>
          <a:p>
            <a:pPr marL="285750" indent="-285750" algn="r">
              <a:buFont typeface="Arial" pitchFamily="34" charset="0"/>
              <a:buChar char="•"/>
            </a:pPr>
            <a:r>
              <a:rPr lang="nl-NL" dirty="0" smtClean="0">
                <a:solidFill>
                  <a:srgbClr val="DEFFBD"/>
                </a:solidFill>
              </a:rPr>
              <a:t>Relatie</a:t>
            </a:r>
            <a:endParaRPr lang="nl-NL" dirty="0">
              <a:solidFill>
                <a:srgbClr val="DEFFBD"/>
              </a:solidFill>
            </a:endParaRP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878151" y="1849688"/>
            <a:ext cx="297760" cy="763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kstvak 23"/>
          <p:cNvSpPr txBox="1"/>
          <p:nvPr/>
        </p:nvSpPr>
        <p:spPr>
          <a:xfrm>
            <a:off x="-3266" y="5685055"/>
            <a:ext cx="1838962" cy="1200329"/>
          </a:xfrm>
          <a:prstGeom prst="rect">
            <a:avLst/>
          </a:prstGeom>
          <a:noFill/>
        </p:spPr>
        <p:txBody>
          <a:bodyPr wrap="square" rtlCol="0">
            <a:spAutoFit/>
          </a:bodyPr>
          <a:lstStyle/>
          <a:p>
            <a:r>
              <a:rPr lang="nl-NL" dirty="0" smtClean="0"/>
              <a:t>Geen …</a:t>
            </a:r>
          </a:p>
          <a:p>
            <a:pPr marL="285750" indent="-285750">
              <a:buFont typeface="Arial" pitchFamily="34" charset="0"/>
              <a:buChar char="•"/>
            </a:pPr>
            <a:r>
              <a:rPr lang="nl-NL" dirty="0" smtClean="0">
                <a:solidFill>
                  <a:srgbClr val="01911C"/>
                </a:solidFill>
              </a:rPr>
              <a:t>Autonomie</a:t>
            </a:r>
          </a:p>
          <a:p>
            <a:pPr marL="285750" indent="-285750">
              <a:buFont typeface="Arial" pitchFamily="34" charset="0"/>
              <a:buChar char="•"/>
            </a:pPr>
            <a:r>
              <a:rPr lang="nl-NL" dirty="0" smtClean="0">
                <a:solidFill>
                  <a:srgbClr val="01911C"/>
                </a:solidFill>
              </a:rPr>
              <a:t>Competentie</a:t>
            </a:r>
          </a:p>
          <a:p>
            <a:pPr marL="285750" indent="-285750">
              <a:buFont typeface="Arial" pitchFamily="34" charset="0"/>
              <a:buChar char="•"/>
            </a:pPr>
            <a:r>
              <a:rPr lang="nl-NL" dirty="0" smtClean="0">
                <a:solidFill>
                  <a:srgbClr val="01911C"/>
                </a:solidFill>
              </a:rPr>
              <a:t>Relatie</a:t>
            </a:r>
            <a:endParaRPr lang="nl-NL" dirty="0">
              <a:solidFill>
                <a:srgbClr val="01911C"/>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82" y="980728"/>
            <a:ext cx="297760" cy="47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kstvak 15"/>
          <p:cNvSpPr txBox="1"/>
          <p:nvPr/>
        </p:nvSpPr>
        <p:spPr>
          <a:xfrm>
            <a:off x="-5417" y="4483877"/>
            <a:ext cx="2138656" cy="461665"/>
          </a:xfrm>
          <a:prstGeom prst="rect">
            <a:avLst/>
          </a:prstGeom>
          <a:noFill/>
        </p:spPr>
        <p:txBody>
          <a:bodyPr wrap="square" rtlCol="0">
            <a:spAutoFit/>
          </a:bodyPr>
          <a:lstStyle/>
          <a:p>
            <a:pPr>
              <a:tabLst>
                <a:tab pos="3217863" algn="r"/>
              </a:tabLst>
            </a:pPr>
            <a:r>
              <a:rPr lang="nl-NL" sz="2400" dirty="0" smtClean="0">
                <a:solidFill>
                  <a:srgbClr val="990099"/>
                </a:solidFill>
              </a:rPr>
              <a:t>Extrinsiek</a:t>
            </a:r>
          </a:p>
        </p:txBody>
      </p:sp>
      <p:sp>
        <p:nvSpPr>
          <p:cNvPr id="17" name="Tekstvak 16"/>
          <p:cNvSpPr txBox="1"/>
          <p:nvPr/>
        </p:nvSpPr>
        <p:spPr>
          <a:xfrm>
            <a:off x="-178685" y="6991554"/>
            <a:ext cx="4623848" cy="307777"/>
          </a:xfrm>
          <a:prstGeom prst="rect">
            <a:avLst/>
          </a:prstGeom>
          <a:noFill/>
        </p:spPr>
        <p:txBody>
          <a:bodyPr wrap="square" rtlCol="0">
            <a:spAutoFit/>
          </a:bodyPr>
          <a:lstStyle/>
          <a:p>
            <a:pPr algn="r">
              <a:tabLst>
                <a:tab pos="3217863" algn="r"/>
              </a:tabLst>
            </a:pPr>
            <a:r>
              <a:rPr lang="nl-NL" sz="1400" dirty="0" smtClean="0">
                <a:solidFill>
                  <a:prstClr val="black"/>
                </a:solidFill>
              </a:rPr>
              <a:t>uitkomst </a:t>
            </a:r>
            <a:r>
              <a:rPr lang="nl-NL" sz="1400" i="1" dirty="0" smtClean="0">
                <a:solidFill>
                  <a:prstClr val="black"/>
                </a:solidFill>
              </a:rPr>
              <a:t>niet </a:t>
            </a:r>
            <a:r>
              <a:rPr lang="nl-NL" sz="1400" dirty="0" smtClean="0">
                <a:solidFill>
                  <a:prstClr val="black"/>
                </a:solidFill>
              </a:rPr>
              <a:t>gelijk aan de activiteit zelf</a:t>
            </a:r>
            <a:r>
              <a:rPr lang="nl-NL" sz="1400" dirty="0">
                <a:solidFill>
                  <a:prstClr val="black"/>
                </a:solidFill>
              </a:rPr>
              <a:t>,</a:t>
            </a:r>
            <a:r>
              <a:rPr lang="nl-NL" sz="1400" dirty="0" smtClean="0">
                <a:solidFill>
                  <a:prstClr val="black"/>
                </a:solidFill>
              </a:rPr>
              <a:t>  externe druk)</a:t>
            </a:r>
            <a:endParaRPr lang="nl-NL" sz="1400" dirty="0">
              <a:solidFill>
                <a:prstClr val="black"/>
              </a:solidFill>
            </a:endParaRPr>
          </a:p>
        </p:txBody>
      </p:sp>
      <p:sp>
        <p:nvSpPr>
          <p:cNvPr id="18" name="Tekstvak 17"/>
          <p:cNvSpPr txBox="1"/>
          <p:nvPr/>
        </p:nvSpPr>
        <p:spPr>
          <a:xfrm>
            <a:off x="4197053" y="-339414"/>
            <a:ext cx="6543000" cy="307777"/>
          </a:xfrm>
          <a:prstGeom prst="rect">
            <a:avLst/>
          </a:prstGeom>
          <a:noFill/>
        </p:spPr>
        <p:txBody>
          <a:bodyPr wrap="square" rtlCol="0">
            <a:spAutoFit/>
          </a:bodyPr>
          <a:lstStyle/>
          <a:p>
            <a:r>
              <a:rPr lang="nl-NL" sz="1400" dirty="0" smtClean="0"/>
              <a:t>intern gewenste uitkomst, per definitie geen druk van buitenaf    </a:t>
            </a:r>
            <a:endParaRPr lang="nl-NL" sz="1400" dirty="0"/>
          </a:p>
        </p:txBody>
      </p:sp>
      <p:sp>
        <p:nvSpPr>
          <p:cNvPr id="19" name="Tekstvak 18"/>
          <p:cNvSpPr txBox="1"/>
          <p:nvPr/>
        </p:nvSpPr>
        <p:spPr>
          <a:xfrm>
            <a:off x="7339399" y="705470"/>
            <a:ext cx="1838962" cy="923330"/>
          </a:xfrm>
          <a:prstGeom prst="rect">
            <a:avLst/>
          </a:prstGeom>
        </p:spPr>
        <p:txBody>
          <a:bodyPr wrap="square" rtlCol="0">
            <a:spAutoFit/>
          </a:bodyPr>
          <a:lstStyle/>
          <a:p>
            <a:pPr marL="285750" indent="-285750" algn="r">
              <a:buFont typeface="Arial" pitchFamily="34" charset="0"/>
              <a:buChar char="•"/>
            </a:pPr>
            <a:r>
              <a:rPr lang="nl-NL" dirty="0" smtClean="0">
                <a:solidFill>
                  <a:srgbClr val="FF0000"/>
                </a:solidFill>
              </a:rPr>
              <a:t>Autonomie</a:t>
            </a:r>
          </a:p>
          <a:p>
            <a:pPr marL="285750" indent="-285750" algn="r">
              <a:buFont typeface="Arial" pitchFamily="34" charset="0"/>
              <a:buChar char="•"/>
            </a:pPr>
            <a:r>
              <a:rPr lang="nl-NL" dirty="0" smtClean="0">
                <a:solidFill>
                  <a:srgbClr val="FF0000"/>
                </a:solidFill>
              </a:rPr>
              <a:t>Competentie</a:t>
            </a:r>
          </a:p>
          <a:p>
            <a:pPr marL="285750" indent="-285750" algn="r">
              <a:buFont typeface="Arial" pitchFamily="34" charset="0"/>
              <a:buChar char="•"/>
            </a:pPr>
            <a:r>
              <a:rPr lang="nl-NL" dirty="0" smtClean="0">
                <a:solidFill>
                  <a:srgbClr val="FF0000"/>
                </a:solidFill>
              </a:rPr>
              <a:t>Relatie</a:t>
            </a:r>
            <a:endParaRPr lang="nl-NL" dirty="0">
              <a:solidFill>
                <a:srgbClr val="FF0000"/>
              </a:solidFill>
            </a:endParaRPr>
          </a:p>
        </p:txBody>
      </p:sp>
      <p:sp>
        <p:nvSpPr>
          <p:cNvPr id="25" name="Titel 1"/>
          <p:cNvSpPr>
            <a:spLocks noGrp="1"/>
          </p:cNvSpPr>
          <p:nvPr>
            <p:ph type="title"/>
          </p:nvPr>
        </p:nvSpPr>
        <p:spPr>
          <a:xfrm>
            <a:off x="2051720" y="332656"/>
            <a:ext cx="4958145" cy="625724"/>
          </a:xfrm>
        </p:spPr>
        <p:txBody>
          <a:bodyPr>
            <a:normAutofit fontScale="90000"/>
          </a:bodyPr>
          <a:lstStyle/>
          <a:p>
            <a:r>
              <a:rPr lang="nl-NL" sz="5600" dirty="0"/>
              <a:t>Motivatie</a:t>
            </a:r>
            <a:r>
              <a:rPr lang="nl-NL" sz="3200" dirty="0" smtClean="0">
                <a:latin typeface="Kristen ITC" pitchFamily="66" charset="0"/>
              </a:rPr>
              <a:t/>
            </a:r>
            <a:br>
              <a:rPr lang="nl-NL" sz="3200" dirty="0" smtClean="0">
                <a:latin typeface="Kristen ITC" pitchFamily="66" charset="0"/>
              </a:rPr>
            </a:br>
            <a:r>
              <a:rPr lang="nl-NL" sz="1000" dirty="0" err="1" smtClean="0">
                <a:latin typeface="Kristen ITC" pitchFamily="66" charset="0"/>
              </a:rPr>
              <a:t>Deci</a:t>
            </a:r>
            <a:r>
              <a:rPr lang="nl-NL" sz="1000" dirty="0">
                <a:latin typeface="Kristen ITC" pitchFamily="66" charset="0"/>
              </a:rPr>
              <a:t> </a:t>
            </a:r>
            <a:r>
              <a:rPr lang="nl-NL" sz="1000" dirty="0" smtClean="0">
                <a:latin typeface="Kristen ITC" pitchFamily="66" charset="0"/>
              </a:rPr>
              <a:t>&amp; Ryan</a:t>
            </a:r>
            <a:endParaRPr lang="nl-NL" sz="3200" dirty="0">
              <a:latin typeface="Kristen ITC" pitchFamily="66" charset="0"/>
            </a:endParaRPr>
          </a:p>
        </p:txBody>
      </p:sp>
      <p:pic>
        <p:nvPicPr>
          <p:cNvPr id="2050" name="Picture 2" title="Schuine pijl"/>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rot="3346150">
            <a:off x="3849522" y="-1386990"/>
            <a:ext cx="297760" cy="913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691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childTnLst>
                                </p:cTn>
                              </p:par>
                            </p:childTnLst>
                          </p:cTn>
                        </p:par>
                        <p:par>
                          <p:cTn id="21" fill="hold">
                            <p:stCondLst>
                              <p:cond delay="4500"/>
                            </p:stCondLst>
                            <p:childTnLst>
                              <p:par>
                                <p:cTn id="22" presetID="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1500" fill="hold"/>
                                        <p:tgtEl>
                                          <p:spTgt spid="28"/>
                                        </p:tgtEl>
                                        <p:attrNameLst>
                                          <p:attrName>ppt_x</p:attrName>
                                        </p:attrNameLst>
                                      </p:cBhvr>
                                      <p:tavLst>
                                        <p:tav tm="0">
                                          <p:val>
                                            <p:strVal val="0-#ppt_w/2"/>
                                          </p:val>
                                        </p:tav>
                                        <p:tav tm="100000">
                                          <p:val>
                                            <p:strVal val="#ppt_x"/>
                                          </p:val>
                                        </p:tav>
                                      </p:tavLst>
                                    </p:anim>
                                    <p:anim calcmode="lin" valueType="num">
                                      <p:cBhvr additive="base">
                                        <p:cTn id="25" dur="1500" fill="hold"/>
                                        <p:tgtEl>
                                          <p:spTgt spid="28"/>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500"/>
                                        <p:tgtEl>
                                          <p:spTgt spid="24"/>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2000" fill="hold"/>
                                        <p:tgtEl>
                                          <p:spTgt spid="2050"/>
                                        </p:tgtEl>
                                        <p:attrNameLst>
                                          <p:attrName>ppt_x</p:attrName>
                                        </p:attrNameLst>
                                      </p:cBhvr>
                                      <p:tavLst>
                                        <p:tav tm="0">
                                          <p:val>
                                            <p:strVal val="0-#ppt_w/2"/>
                                          </p:val>
                                        </p:tav>
                                        <p:tav tm="100000">
                                          <p:val>
                                            <p:strVal val="#ppt_x"/>
                                          </p:val>
                                        </p:tav>
                                      </p:tavLst>
                                    </p:anim>
                                    <p:anim calcmode="lin" valueType="num">
                                      <p:cBhvr additive="base">
                                        <p:cTn id="38" dur="2000" fill="hold"/>
                                        <p:tgtEl>
                                          <p:spTgt spid="2050"/>
                                        </p:tgtEl>
                                        <p:attrNameLst>
                                          <p:attrName>ppt_y</p:attrName>
                                        </p:attrNameLst>
                                      </p:cBhvr>
                                      <p:tavLst>
                                        <p:tav tm="0">
                                          <p:val>
                                            <p:strVal val="1+#ppt_h/2"/>
                                          </p:val>
                                        </p:tav>
                                        <p:tav tm="100000">
                                          <p:val>
                                            <p:strVal val="#ppt_y"/>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000" fill="hold"/>
                                        <p:tgtEl>
                                          <p:spTgt spid="5"/>
                                        </p:tgtEl>
                                        <p:attrNameLst>
                                          <p:attrName>ppt_w</p:attrName>
                                        </p:attrNameLst>
                                      </p:cBhvr>
                                      <p:tavLst>
                                        <p:tav tm="0">
                                          <p:val>
                                            <p:fltVal val="0"/>
                                          </p:val>
                                        </p:tav>
                                        <p:tav tm="100000">
                                          <p:val>
                                            <p:strVal val="#ppt_w"/>
                                          </p:val>
                                        </p:tav>
                                      </p:tavLst>
                                    </p:anim>
                                    <p:anim calcmode="lin" valueType="num">
                                      <p:cBhvr>
                                        <p:cTn id="42" dur="2000" fill="hold"/>
                                        <p:tgtEl>
                                          <p:spTgt spid="5"/>
                                        </p:tgtEl>
                                        <p:attrNameLst>
                                          <p:attrName>ppt_h</p:attrName>
                                        </p:attrNameLst>
                                      </p:cBhvr>
                                      <p:tavLst>
                                        <p:tav tm="0">
                                          <p:val>
                                            <p:fltVal val="0"/>
                                          </p:val>
                                        </p:tav>
                                        <p:tav tm="100000">
                                          <p:val>
                                            <p:strVal val="#ppt_h"/>
                                          </p:val>
                                        </p:tav>
                                      </p:tavLst>
                                    </p:anim>
                                    <p:animEffect transition="in" filter="fade">
                                      <p:cBhvr>
                                        <p:cTn id="43" dur="2000"/>
                                        <p:tgtEl>
                                          <p:spTgt spid="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2000" fill="hold"/>
                                        <p:tgtEl>
                                          <p:spTgt spid="19"/>
                                        </p:tgtEl>
                                        <p:attrNameLst>
                                          <p:attrName>ppt_w</p:attrName>
                                        </p:attrNameLst>
                                      </p:cBhvr>
                                      <p:tavLst>
                                        <p:tav tm="0">
                                          <p:val>
                                            <p:fltVal val="0"/>
                                          </p:val>
                                        </p:tav>
                                        <p:tav tm="100000">
                                          <p:val>
                                            <p:strVal val="#ppt_w"/>
                                          </p:val>
                                        </p:tav>
                                      </p:tavLst>
                                    </p:anim>
                                    <p:anim calcmode="lin" valueType="num">
                                      <p:cBhvr>
                                        <p:cTn id="47" dur="2000" fill="hold"/>
                                        <p:tgtEl>
                                          <p:spTgt spid="19"/>
                                        </p:tgtEl>
                                        <p:attrNameLst>
                                          <p:attrName>ppt_h</p:attrName>
                                        </p:attrNameLst>
                                      </p:cBhvr>
                                      <p:tavLst>
                                        <p:tav tm="0">
                                          <p:val>
                                            <p:fltVal val="0"/>
                                          </p:val>
                                        </p:tav>
                                        <p:tav tm="100000">
                                          <p:val>
                                            <p:strVal val="#ppt_h"/>
                                          </p:val>
                                        </p:tav>
                                      </p:tavLst>
                                    </p:anim>
                                    <p:animEffect transition="in" filter="fade">
                                      <p:cBhvr>
                                        <p:cTn id="48" dur="2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20" grpId="0"/>
      <p:bldP spid="21" grpId="0"/>
      <p:bldP spid="22" grpId="0"/>
      <p:bldP spid="23" grpId="0"/>
      <p:bldP spid="15" grpId="0" animBg="1"/>
      <p:bldP spid="24" grpId="0"/>
      <p:bldP spid="16"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900608" y="53752"/>
            <a:ext cx="8784976" cy="1143000"/>
          </a:xfrm>
        </p:spPr>
        <p:txBody>
          <a:bodyPr>
            <a:normAutofit/>
          </a:bodyPr>
          <a:lstStyle/>
          <a:p>
            <a:r>
              <a:rPr lang="nl-NL" sz="4400" dirty="0"/>
              <a:t>Motivatie en Onderwijs</a:t>
            </a:r>
          </a:p>
        </p:txBody>
      </p:sp>
      <p:sp>
        <p:nvSpPr>
          <p:cNvPr id="3" name="Tijdelijke aanduiding voor inhoud 2"/>
          <p:cNvSpPr>
            <a:spLocks noGrp="1"/>
          </p:cNvSpPr>
          <p:nvPr>
            <p:ph sz="quarter" idx="1"/>
          </p:nvPr>
        </p:nvSpPr>
        <p:spPr>
          <a:xfrm>
            <a:off x="821431" y="1412776"/>
            <a:ext cx="7639001" cy="5445224"/>
          </a:xfrm>
        </p:spPr>
        <p:txBody>
          <a:bodyPr>
            <a:normAutofit/>
          </a:bodyPr>
          <a:lstStyle/>
          <a:p>
            <a:pPr marL="0" lvl="1" indent="0">
              <a:buNone/>
            </a:pPr>
            <a:r>
              <a:rPr lang="nl-NL" sz="4400" dirty="0" smtClean="0">
                <a:solidFill>
                  <a:srgbClr val="01911C"/>
                </a:solidFill>
              </a:rPr>
              <a:t>Hoe meer richting intrinsiek …</a:t>
            </a:r>
            <a:endParaRPr lang="nl-NL" dirty="0" smtClean="0">
              <a:solidFill>
                <a:srgbClr val="01911C"/>
              </a:solidFill>
              <a:sym typeface="Wingdings" pitchFamily="2" charset="2"/>
            </a:endParaRPr>
          </a:p>
          <a:p>
            <a:pPr marL="0" lvl="1" indent="0">
              <a:buNone/>
            </a:pPr>
            <a:endParaRPr lang="nl-NL" sz="1050" dirty="0" smtClean="0">
              <a:sym typeface="Wingdings" pitchFamily="2" charset="2"/>
            </a:endParaRPr>
          </a:p>
          <a:p>
            <a:pPr marL="0" lvl="1" indent="0">
              <a:buNone/>
            </a:pPr>
            <a:r>
              <a:rPr lang="nl-NL" dirty="0">
                <a:sym typeface="Wingdings" pitchFamily="2" charset="2"/>
              </a:rPr>
              <a:t>h</a:t>
            </a:r>
            <a:r>
              <a:rPr lang="nl-NL" dirty="0" smtClean="0">
                <a:sym typeface="Wingdings" pitchFamily="2" charset="2"/>
              </a:rPr>
              <a:t>oe m</a:t>
            </a:r>
            <a:r>
              <a:rPr lang="nl-NL" dirty="0" smtClean="0"/>
              <a:t>eer …</a:t>
            </a:r>
          </a:p>
          <a:p>
            <a:pPr lvl="1">
              <a:buFont typeface="Arial" pitchFamily="34" charset="0"/>
              <a:buChar char="+"/>
            </a:pPr>
            <a:r>
              <a:rPr lang="nl-NL" dirty="0" smtClean="0">
                <a:solidFill>
                  <a:srgbClr val="990099"/>
                </a:solidFill>
              </a:rPr>
              <a:t>Betrokkenheid</a:t>
            </a:r>
          </a:p>
          <a:p>
            <a:pPr lvl="1">
              <a:buFont typeface="Arial" pitchFamily="34" charset="0"/>
              <a:buChar char="+"/>
            </a:pPr>
            <a:r>
              <a:rPr lang="nl-NL" dirty="0">
                <a:solidFill>
                  <a:srgbClr val="990099"/>
                </a:solidFill>
              </a:rPr>
              <a:t>Welbevinden</a:t>
            </a:r>
          </a:p>
          <a:p>
            <a:pPr lvl="1">
              <a:buFont typeface="Arial" pitchFamily="34" charset="0"/>
              <a:buChar char="+"/>
            </a:pPr>
            <a:r>
              <a:rPr lang="nl-NL" dirty="0" smtClean="0">
                <a:solidFill>
                  <a:srgbClr val="990099"/>
                </a:solidFill>
              </a:rPr>
              <a:t>Zelfregulerend vermogen</a:t>
            </a:r>
          </a:p>
          <a:p>
            <a:pPr marL="0" lvl="1" indent="0">
              <a:buNone/>
            </a:pPr>
            <a:r>
              <a:rPr lang="nl-NL" dirty="0" smtClean="0"/>
              <a:t>en hoe …</a:t>
            </a:r>
          </a:p>
          <a:p>
            <a:pPr lvl="1">
              <a:buFont typeface="Arial" pitchFamily="34" charset="0"/>
              <a:buChar char="+"/>
            </a:pPr>
            <a:r>
              <a:rPr lang="nl-NL" dirty="0">
                <a:solidFill>
                  <a:srgbClr val="990099"/>
                </a:solidFill>
              </a:rPr>
              <a:t>	beter de </a:t>
            </a:r>
            <a:r>
              <a:rPr lang="nl-NL" dirty="0" smtClean="0">
                <a:solidFill>
                  <a:srgbClr val="990099"/>
                </a:solidFill>
              </a:rPr>
              <a:t>leerresultaten</a:t>
            </a:r>
          </a:p>
          <a:p>
            <a:pPr marL="457200" lvl="1" indent="0" algn="r">
              <a:buNone/>
            </a:pPr>
            <a:r>
              <a:rPr lang="nl-NL" dirty="0" smtClean="0"/>
              <a:t>(met name: </a:t>
            </a:r>
            <a:r>
              <a:rPr lang="nl-NL" dirty="0" smtClean="0">
                <a:solidFill>
                  <a:srgbClr val="990099"/>
                </a:solidFill>
              </a:rPr>
              <a:t>op begripsniveau</a:t>
            </a:r>
            <a:r>
              <a:rPr lang="nl-NL" dirty="0" smtClean="0"/>
              <a:t>)</a:t>
            </a:r>
            <a:endParaRPr lang="nl-NL" dirty="0"/>
          </a:p>
        </p:txBody>
      </p:sp>
      <p:sp>
        <p:nvSpPr>
          <p:cNvPr id="7" name="Tekstvak 6"/>
          <p:cNvSpPr txBox="1"/>
          <p:nvPr/>
        </p:nvSpPr>
        <p:spPr>
          <a:xfrm>
            <a:off x="7236296" y="-3577"/>
            <a:ext cx="1944216" cy="1200329"/>
          </a:xfrm>
          <a:prstGeom prst="rect">
            <a:avLst/>
          </a:prstGeom>
          <a:noFill/>
        </p:spPr>
        <p:txBody>
          <a:bodyPr wrap="square" rtlCol="0">
            <a:spAutoFit/>
          </a:bodyPr>
          <a:lstStyle/>
          <a:p>
            <a:r>
              <a:rPr lang="nl-NL" dirty="0" smtClean="0">
                <a:solidFill>
                  <a:srgbClr val="01911C"/>
                </a:solidFill>
              </a:rPr>
              <a:t>Meer motivatie</a:t>
            </a:r>
          </a:p>
          <a:p>
            <a:pPr marL="285750" indent="-285750">
              <a:buFont typeface="Arial" pitchFamily="34" charset="0"/>
              <a:buChar char="•"/>
            </a:pPr>
            <a:r>
              <a:rPr lang="nl-NL" dirty="0" smtClean="0"/>
              <a:t>Autonomie</a:t>
            </a:r>
          </a:p>
          <a:p>
            <a:pPr marL="285750" indent="-285750">
              <a:buFont typeface="Arial" pitchFamily="34" charset="0"/>
              <a:buChar char="•"/>
            </a:pPr>
            <a:r>
              <a:rPr lang="nl-NL" dirty="0" smtClean="0"/>
              <a:t>Competentie</a:t>
            </a:r>
          </a:p>
          <a:p>
            <a:pPr marL="285750" indent="-285750">
              <a:buFont typeface="Arial" pitchFamily="34" charset="0"/>
              <a:buChar char="•"/>
            </a:pPr>
            <a:r>
              <a:rPr lang="nl-NL" dirty="0" smtClean="0"/>
              <a:t>Relatie</a:t>
            </a:r>
            <a:endParaRPr lang="nl-NL" dirty="0"/>
          </a:p>
        </p:txBody>
      </p:sp>
    </p:spTree>
    <p:extLst>
      <p:ext uri="{BB962C8B-B14F-4D97-AF65-F5344CB8AC3E}">
        <p14:creationId xmlns:p14="http://schemas.microsoft.com/office/powerpoint/2010/main" val="177956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500"/>
                                        <p:tgtEl>
                                          <p:spTgt spid="3">
                                            <p:txEl>
                                              <p:pRg st="5" end="5"/>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500"/>
                                        <p:tgtEl>
                                          <p:spTgt spid="3">
                                            <p:txEl>
                                              <p:pRg st="6" end="6"/>
                                            </p:txEl>
                                          </p:spTgt>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500"/>
                                        <p:tgtEl>
                                          <p:spTgt spid="3">
                                            <p:txEl>
                                              <p:pRg st="7" end="7"/>
                                            </p:txEl>
                                          </p:spTgt>
                                        </p:tgtEl>
                                      </p:cBhvr>
                                    </p:animEffect>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900608" y="53752"/>
            <a:ext cx="8784976" cy="1143000"/>
          </a:xfrm>
        </p:spPr>
        <p:txBody>
          <a:bodyPr>
            <a:normAutofit/>
          </a:bodyPr>
          <a:lstStyle/>
          <a:p>
            <a:r>
              <a:rPr lang="nl-NL" sz="4400" dirty="0"/>
              <a:t>Motivatie en Onderwijs</a:t>
            </a:r>
          </a:p>
        </p:txBody>
      </p:sp>
      <p:sp>
        <p:nvSpPr>
          <p:cNvPr id="3" name="Tijdelijke aanduiding voor inhoud 2"/>
          <p:cNvSpPr>
            <a:spLocks noGrp="1"/>
          </p:cNvSpPr>
          <p:nvPr>
            <p:ph sz="quarter" idx="1"/>
          </p:nvPr>
        </p:nvSpPr>
        <p:spPr>
          <a:xfrm>
            <a:off x="1115616" y="1628800"/>
            <a:ext cx="7272808" cy="4536504"/>
          </a:xfrm>
          <a:ln w="76200">
            <a:solidFill>
              <a:schemeClr val="accent5">
                <a:lumMod val="75000"/>
              </a:schemeClr>
            </a:solidFill>
          </a:ln>
          <a:effectLst>
            <a:outerShdw blurRad="50800" dist="25400" dir="5400000" rotWithShape="0">
              <a:srgbClr val="00B0F0">
                <a:alpha val="35000"/>
              </a:srgbClr>
            </a:outerShdw>
          </a:effectLst>
        </p:spPr>
        <p:style>
          <a:lnRef idx="1">
            <a:schemeClr val="accent3"/>
          </a:lnRef>
          <a:fillRef idx="2">
            <a:schemeClr val="accent3"/>
          </a:fillRef>
          <a:effectRef idx="1">
            <a:schemeClr val="accent3"/>
          </a:effectRef>
          <a:fontRef idx="minor">
            <a:schemeClr val="dk1"/>
          </a:fontRef>
        </p:style>
        <p:txBody>
          <a:bodyPr/>
          <a:lstStyle/>
          <a:p>
            <a:pPr marL="0" indent="0" algn="ctr">
              <a:buNone/>
            </a:pPr>
            <a:endParaRPr lang="nl-NL" dirty="0" smtClean="0"/>
          </a:p>
          <a:p>
            <a:pPr marL="0" indent="0" algn="ctr">
              <a:buNone/>
            </a:pPr>
            <a:endParaRPr lang="nl-NL" dirty="0" smtClean="0"/>
          </a:p>
          <a:p>
            <a:pPr marL="0" indent="0" algn="ctr">
              <a:buNone/>
            </a:pPr>
            <a:endParaRPr lang="nl-NL" sz="2800" dirty="0" smtClean="0"/>
          </a:p>
          <a:p>
            <a:pPr marL="0" indent="0" algn="ctr">
              <a:buNone/>
            </a:pPr>
            <a:endParaRPr lang="nl-NL" sz="1800" dirty="0"/>
          </a:p>
          <a:p>
            <a:pPr marL="0" indent="0" algn="ctr">
              <a:buNone/>
            </a:pPr>
            <a:r>
              <a:rPr lang="nl-NL" sz="6000" dirty="0" smtClean="0">
                <a:latin typeface="Kristen ITC" pitchFamily="66" charset="0"/>
              </a:rPr>
              <a:t>Autonomie</a:t>
            </a:r>
            <a:endParaRPr lang="nl-NL" sz="6000" dirty="0">
              <a:latin typeface="Kristen ITC" pitchFamily="66" charset="0"/>
            </a:endParaRPr>
          </a:p>
        </p:txBody>
      </p:sp>
    </p:spTree>
    <p:extLst>
      <p:ext uri="{BB962C8B-B14F-4D97-AF65-F5344CB8AC3E}">
        <p14:creationId xmlns:p14="http://schemas.microsoft.com/office/powerpoint/2010/main" val="904004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txBox="1">
            <a:spLocks/>
          </p:cNvSpPr>
          <p:nvPr/>
        </p:nvSpPr>
        <p:spPr bwMode="auto">
          <a:xfrm>
            <a:off x="452796" y="16064"/>
            <a:ext cx="67687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200">
                <a:latin typeface="Kristen ITC" pitchFamily="66"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eaLnBrk="1" hangingPunct="1"/>
            <a:r>
              <a:rPr lang="nl-NL" sz="4400" dirty="0">
                <a:solidFill>
                  <a:schemeClr val="accent3">
                    <a:shade val="75000"/>
                  </a:schemeClr>
                </a:solidFill>
                <a:latin typeface="+mj-lt"/>
              </a:rPr>
              <a:t>Meer Motivatie? Hoe dan?</a:t>
            </a:r>
          </a:p>
        </p:txBody>
      </p:sp>
      <p:sp>
        <p:nvSpPr>
          <p:cNvPr id="20" name="Tijdelijke aanduiding voor inhoud 2"/>
          <p:cNvSpPr>
            <a:spLocks noGrp="1"/>
          </p:cNvSpPr>
          <p:nvPr>
            <p:ph sz="quarter" idx="1"/>
          </p:nvPr>
        </p:nvSpPr>
        <p:spPr>
          <a:xfrm>
            <a:off x="-180528" y="1279301"/>
            <a:ext cx="8449816" cy="4525963"/>
          </a:xfrm>
        </p:spPr>
        <p:txBody>
          <a:bodyPr>
            <a:normAutofit/>
          </a:bodyPr>
          <a:lstStyle/>
          <a:p>
            <a:pPr marL="971550" lvl="1" indent="-514350">
              <a:buFont typeface="+mj-lt"/>
              <a:buAutoNum type="arabicPeriod"/>
            </a:pPr>
            <a:r>
              <a:rPr lang="nl-NL" sz="4000" dirty="0" smtClean="0">
                <a:solidFill>
                  <a:srgbClr val="01911C"/>
                </a:solidFill>
              </a:rPr>
              <a:t>Autonomie</a:t>
            </a:r>
            <a:r>
              <a:rPr lang="nl-NL" dirty="0" smtClean="0">
                <a:solidFill>
                  <a:schemeClr val="accent3">
                    <a:lumMod val="75000"/>
                  </a:schemeClr>
                </a:solidFill>
              </a:rPr>
              <a:t> </a:t>
            </a:r>
            <a:r>
              <a:rPr lang="nl-NL" dirty="0" smtClean="0"/>
              <a:t>bevorderend lesgeven</a:t>
            </a:r>
          </a:p>
        </p:txBody>
      </p:sp>
      <p:graphicFrame>
        <p:nvGraphicFramePr>
          <p:cNvPr id="14" name="Tabel 13"/>
          <p:cNvGraphicFramePr>
            <a:graphicFrameLocks noGrp="1"/>
          </p:cNvGraphicFramePr>
          <p:nvPr>
            <p:extLst>
              <p:ext uri="{D42A27DB-BD31-4B8C-83A1-F6EECF244321}">
                <p14:modId xmlns:p14="http://schemas.microsoft.com/office/powerpoint/2010/main" val="469380879"/>
              </p:ext>
            </p:extLst>
          </p:nvPr>
        </p:nvGraphicFramePr>
        <p:xfrm>
          <a:off x="395536" y="2204864"/>
          <a:ext cx="8435281" cy="3955503"/>
        </p:xfrm>
        <a:graphic>
          <a:graphicData uri="http://schemas.openxmlformats.org/drawingml/2006/table">
            <a:tbl>
              <a:tblPr firstRow="1" bandRow="1">
                <a:tableStyleId>{912C8C85-51F0-491E-9774-3900AFEF0FD7}</a:tableStyleId>
              </a:tblPr>
              <a:tblGrid>
                <a:gridCol w="4330825"/>
                <a:gridCol w="4104456"/>
              </a:tblGrid>
              <a:tr h="180216">
                <a:tc>
                  <a:txBody>
                    <a:bodyPr/>
                    <a:lstStyle/>
                    <a:p>
                      <a:r>
                        <a:rPr lang="nl-NL" sz="2000" dirty="0" smtClean="0">
                          <a:ln>
                            <a:noFill/>
                          </a:ln>
                        </a:rPr>
                        <a:t>Autonomie bevorderend</a:t>
                      </a:r>
                      <a:endParaRPr lang="nl-NL" sz="2000" dirty="0">
                        <a:ln>
                          <a:noFill/>
                        </a:ln>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r>
                        <a:rPr lang="nl-NL" sz="2000" dirty="0" smtClean="0">
                          <a:ln>
                            <a:noFill/>
                          </a:ln>
                        </a:rPr>
                        <a:t>Controle</a:t>
                      </a:r>
                      <a:r>
                        <a:rPr lang="nl-NL" sz="2000" baseline="0" dirty="0" smtClean="0">
                          <a:ln>
                            <a:noFill/>
                          </a:ln>
                        </a:rPr>
                        <a:t>rend (met macht)</a:t>
                      </a:r>
                      <a:endParaRPr lang="nl-NL" sz="2000" dirty="0">
                        <a:ln>
                          <a:noFill/>
                        </a:ln>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611873">
                <a:tc>
                  <a:txBody>
                    <a:bodyPr/>
                    <a:lstStyle/>
                    <a:p>
                      <a:r>
                        <a:rPr lang="nl-NL" sz="2400" dirty="0" smtClean="0">
                          <a:ln>
                            <a:noFill/>
                          </a:ln>
                        </a:rPr>
                        <a:t>Leerling-perspectief is waardevol</a:t>
                      </a:r>
                      <a:endParaRPr lang="nl-NL" sz="2400" dirty="0">
                        <a:ln>
                          <a:noFill/>
                        </a:ln>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c>
                  <a:txBody>
                    <a:bodyPr/>
                    <a:lstStyle/>
                    <a:p>
                      <a:r>
                        <a:rPr lang="nl-NL" sz="2400" dirty="0" smtClean="0">
                          <a:ln>
                            <a:noFill/>
                          </a:ln>
                        </a:rPr>
                        <a:t>Docent-doelen</a:t>
                      </a:r>
                      <a:r>
                        <a:rPr lang="nl-NL" sz="2400" baseline="0" dirty="0" smtClean="0">
                          <a:ln>
                            <a:noFill/>
                          </a:ln>
                        </a:rPr>
                        <a:t> centraal</a:t>
                      </a:r>
                      <a:endParaRPr lang="nl-NL" sz="2400" dirty="0">
                        <a:ln>
                          <a:noFill/>
                        </a:ln>
                      </a:endParaRPr>
                    </a:p>
                  </a:txBody>
                  <a:tcPr anchor="ctr">
                    <a:lnL w="12700" cap="flat" cmpd="sng" algn="ctr">
                      <a:solidFill>
                        <a:srgbClr val="F79443"/>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r>
              <a:tr h="135040">
                <a:tc>
                  <a:txBody>
                    <a:bodyPr/>
                    <a:lstStyle/>
                    <a:p>
                      <a:endParaRPr lang="nl-NL" sz="100" baseline="0" dirty="0">
                        <a:ln>
                          <a:noFill/>
                        </a:ln>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c>
                  <a:txBody>
                    <a:bodyPr/>
                    <a:lstStyle/>
                    <a:p>
                      <a:endParaRPr lang="nl-NL" sz="100" baseline="0" dirty="0">
                        <a:ln>
                          <a:noFill/>
                        </a:ln>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FFC000"/>
                    </a:solidFill>
                  </a:tcPr>
                </a:tc>
              </a:tr>
              <a:tr h="513031">
                <a:tc>
                  <a:txBody>
                    <a:bodyPr/>
                    <a:lstStyle/>
                    <a:p>
                      <a:endParaRPr lang="nl-NL" sz="2000" baseline="0" dirty="0" smtClean="0">
                        <a:ln>
                          <a:noFill/>
                        </a:ln>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smtClean="0">
                        <a:ln>
                          <a:noFill/>
                        </a:ln>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r>
              <a:tr h="576064">
                <a:tc>
                  <a:txBody>
                    <a:bodyPr/>
                    <a:lstStyle/>
                    <a:p>
                      <a:endParaRPr lang="nl-NL" sz="2000" dirty="0">
                        <a:ln>
                          <a:noFill/>
                        </a:ln>
                        <a:solidFill>
                          <a:srgbClr val="01BB24"/>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c>
                  <a:txBody>
                    <a:bodyPr/>
                    <a:lstStyle/>
                    <a:p>
                      <a:endParaRPr lang="nl-NL" sz="2000" dirty="0">
                        <a:ln>
                          <a:noFill/>
                        </a:ln>
                        <a:solidFill>
                          <a:srgbClr val="C00000"/>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2000" dirty="0" smtClean="0">
                        <a:ln>
                          <a:noFill/>
                        </a:ln>
                        <a:solidFill>
                          <a:srgbClr val="01BB24"/>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c>
                  <a:txBody>
                    <a:bodyPr/>
                    <a:lstStyle/>
                    <a:p>
                      <a:endParaRPr lang="nl-NL" sz="2000" dirty="0">
                        <a:ln>
                          <a:noFill/>
                        </a:ln>
                        <a:solidFill>
                          <a:srgbClr val="C00000"/>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r>
              <a:tr h="504056">
                <a:tc>
                  <a:txBody>
                    <a:bodyPr/>
                    <a:lstStyle/>
                    <a:p>
                      <a:endParaRPr lang="nl-NL" sz="2000" dirty="0">
                        <a:ln>
                          <a:noFill/>
                        </a:ln>
                        <a:solidFill>
                          <a:srgbClr val="01BB24"/>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c>
                  <a:txBody>
                    <a:bodyPr/>
                    <a:lstStyle/>
                    <a:p>
                      <a:endParaRPr lang="nl-NL" sz="2000" dirty="0">
                        <a:ln>
                          <a:noFill/>
                        </a:ln>
                        <a:solidFill>
                          <a:srgbClr val="C00000"/>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r>
              <a:tr h="504056">
                <a:tc>
                  <a:txBody>
                    <a:bodyPr/>
                    <a:lstStyle/>
                    <a:p>
                      <a:endParaRPr lang="nl-NL" sz="2000" dirty="0">
                        <a:ln>
                          <a:noFill/>
                        </a:ln>
                        <a:solidFill>
                          <a:srgbClr val="01BB24"/>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c>
                  <a:txBody>
                    <a:bodyPr/>
                    <a:lstStyle/>
                    <a:p>
                      <a:endParaRPr lang="nl-NL" sz="2000" dirty="0">
                        <a:ln>
                          <a:noFill/>
                        </a:ln>
                        <a:solidFill>
                          <a:srgbClr val="C00000"/>
                        </a:solidFill>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bg1">
                        <a:lumMod val="95000"/>
                      </a:schemeClr>
                    </a:solidFill>
                  </a:tcPr>
                </a:tc>
              </a:tr>
            </a:tbl>
          </a:graphicData>
        </a:graphic>
      </p:graphicFrame>
      <p:graphicFrame>
        <p:nvGraphicFramePr>
          <p:cNvPr id="12" name="Tabel 11"/>
          <p:cNvGraphicFramePr>
            <a:graphicFrameLocks noGrp="1"/>
          </p:cNvGraphicFramePr>
          <p:nvPr>
            <p:extLst>
              <p:ext uri="{D42A27DB-BD31-4B8C-83A1-F6EECF244321}">
                <p14:modId xmlns:p14="http://schemas.microsoft.com/office/powerpoint/2010/main" val="126299433"/>
              </p:ext>
            </p:extLst>
          </p:nvPr>
        </p:nvGraphicFramePr>
        <p:xfrm>
          <a:off x="395536" y="2204864"/>
          <a:ext cx="8435281" cy="3955503"/>
        </p:xfrm>
        <a:graphic>
          <a:graphicData uri="http://schemas.openxmlformats.org/drawingml/2006/table">
            <a:tbl>
              <a:tblPr firstRow="1" bandRow="1">
                <a:tableStyleId>{912C8C85-51F0-491E-9774-3900AFEF0FD7}</a:tableStyleId>
              </a:tblPr>
              <a:tblGrid>
                <a:gridCol w="4330825"/>
                <a:gridCol w="4104456"/>
              </a:tblGrid>
              <a:tr h="180216">
                <a:tc>
                  <a:txBody>
                    <a:bodyPr/>
                    <a:lstStyle/>
                    <a:p>
                      <a:r>
                        <a:rPr lang="nl-NL" sz="2000" dirty="0" smtClean="0"/>
                        <a:t>Autonomie bevorderend</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c>
                  <a:txBody>
                    <a:bodyPr/>
                    <a:lstStyle/>
                    <a:p>
                      <a:r>
                        <a:rPr lang="nl-NL" sz="2000" dirty="0" smtClean="0"/>
                        <a:t>Controle</a:t>
                      </a:r>
                      <a:r>
                        <a:rPr lang="nl-NL" sz="2000" baseline="0" dirty="0" smtClean="0"/>
                        <a:t>rend (met macht)</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r>
              <a:tr h="611873">
                <a:tc>
                  <a:txBody>
                    <a:bodyPr/>
                    <a:lstStyle/>
                    <a:p>
                      <a:r>
                        <a:rPr lang="nl-NL" sz="2400" dirty="0" smtClean="0"/>
                        <a:t>Leerling-perspectief is waardevol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400" dirty="0" smtClean="0"/>
                        <a:t>Docent-doelen</a:t>
                      </a:r>
                      <a:r>
                        <a:rPr lang="nl-NL" sz="2400" baseline="0" dirty="0" smtClean="0"/>
                        <a:t> centraal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135040">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r>
              <a:tr h="513031">
                <a:tc>
                  <a:txBody>
                    <a:bodyPr/>
                    <a:lstStyle/>
                    <a:p>
                      <a:r>
                        <a:rPr lang="nl-NL" sz="2000" dirty="0" smtClean="0">
                          <a:solidFill>
                            <a:srgbClr val="01911C"/>
                          </a:solidFill>
                        </a:rPr>
                        <a:t>Intrinsieke </a:t>
                      </a:r>
                      <a:r>
                        <a:rPr lang="nl-NL" sz="2000" baseline="0" dirty="0" smtClean="0">
                          <a:solidFill>
                            <a:srgbClr val="01911C"/>
                          </a:solidFill>
                        </a:rPr>
                        <a:t>motivatie benadrukken</a:t>
                      </a: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Extrinsieke motivaties</a:t>
                      </a:r>
                      <a:r>
                        <a:rPr lang="nl-NL" sz="2000" baseline="0" dirty="0" smtClean="0">
                          <a:solidFill>
                            <a:srgbClr val="C00000"/>
                          </a:solidFill>
                        </a:rPr>
                        <a:t> noemen</a:t>
                      </a:r>
                      <a:endParaRPr lang="nl-NL" sz="2000" dirty="0" smtClean="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76064">
                <a:tc>
                  <a:txBody>
                    <a:bodyPr/>
                    <a:lstStyle/>
                    <a:p>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2000" dirty="0" smtClean="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bl>
          </a:graphicData>
        </a:graphic>
      </p:graphicFrame>
      <p:graphicFrame>
        <p:nvGraphicFramePr>
          <p:cNvPr id="11" name="Tabel 10"/>
          <p:cNvGraphicFramePr>
            <a:graphicFrameLocks noGrp="1"/>
          </p:cNvGraphicFramePr>
          <p:nvPr>
            <p:extLst>
              <p:ext uri="{D42A27DB-BD31-4B8C-83A1-F6EECF244321}">
                <p14:modId xmlns:p14="http://schemas.microsoft.com/office/powerpoint/2010/main" val="3698389562"/>
              </p:ext>
            </p:extLst>
          </p:nvPr>
        </p:nvGraphicFramePr>
        <p:xfrm>
          <a:off x="395536" y="2204864"/>
          <a:ext cx="8435281" cy="3955503"/>
        </p:xfrm>
        <a:graphic>
          <a:graphicData uri="http://schemas.openxmlformats.org/drawingml/2006/table">
            <a:tbl>
              <a:tblPr firstRow="1" bandRow="1">
                <a:tableStyleId>{912C8C85-51F0-491E-9774-3900AFEF0FD7}</a:tableStyleId>
              </a:tblPr>
              <a:tblGrid>
                <a:gridCol w="4330825"/>
                <a:gridCol w="4104456"/>
              </a:tblGrid>
              <a:tr h="180216">
                <a:tc>
                  <a:txBody>
                    <a:bodyPr/>
                    <a:lstStyle/>
                    <a:p>
                      <a:r>
                        <a:rPr lang="nl-NL" sz="2000" dirty="0" smtClean="0"/>
                        <a:t>Autonomie bevorderend</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c>
                  <a:txBody>
                    <a:bodyPr/>
                    <a:lstStyle/>
                    <a:p>
                      <a:r>
                        <a:rPr lang="nl-NL" sz="2000" dirty="0" smtClean="0"/>
                        <a:t>Controle</a:t>
                      </a:r>
                      <a:r>
                        <a:rPr lang="nl-NL" sz="2000" baseline="0" dirty="0" smtClean="0"/>
                        <a:t>rend (met macht)</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r>
              <a:tr h="611873">
                <a:tc>
                  <a:txBody>
                    <a:bodyPr/>
                    <a:lstStyle/>
                    <a:p>
                      <a:r>
                        <a:rPr lang="nl-NL" sz="2400" dirty="0" smtClean="0"/>
                        <a:t>Leerling-perspectief is waardevol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400" dirty="0" smtClean="0"/>
                        <a:t>Docent-doelen</a:t>
                      </a:r>
                      <a:r>
                        <a:rPr lang="nl-NL" sz="2400" baseline="0" dirty="0" smtClean="0"/>
                        <a:t> centraal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135040">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r>
              <a:tr h="513031">
                <a:tc>
                  <a:txBody>
                    <a:bodyPr/>
                    <a:lstStyle/>
                    <a:p>
                      <a:r>
                        <a:rPr lang="nl-NL" sz="2000" dirty="0" smtClean="0">
                          <a:solidFill>
                            <a:srgbClr val="01911C"/>
                          </a:solidFill>
                        </a:rPr>
                        <a:t>Intrinsieke </a:t>
                      </a:r>
                      <a:r>
                        <a:rPr lang="nl-NL" sz="2000" baseline="0" dirty="0" smtClean="0">
                          <a:solidFill>
                            <a:srgbClr val="01911C"/>
                          </a:solidFill>
                        </a:rPr>
                        <a:t>motivatie benadrukken</a:t>
                      </a: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Extrinsieke motivaties</a:t>
                      </a:r>
                      <a:r>
                        <a:rPr lang="nl-NL" sz="2000" baseline="0" dirty="0" smtClean="0">
                          <a:solidFill>
                            <a:srgbClr val="C00000"/>
                          </a:solidFill>
                        </a:rPr>
                        <a:t> noemen</a:t>
                      </a:r>
                      <a:endParaRPr lang="nl-NL" sz="2000" dirty="0" smtClean="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76064">
                <a:tc>
                  <a:txBody>
                    <a:bodyPr/>
                    <a:lstStyle/>
                    <a:p>
                      <a:r>
                        <a:rPr lang="nl-NL" sz="2000" dirty="0" smtClean="0">
                          <a:solidFill>
                            <a:srgbClr val="01911C"/>
                          </a:solidFill>
                        </a:rPr>
                        <a:t>Taal niet-controlerend</a:t>
                      </a:r>
                      <a:endParaRPr lang="nl-NL" sz="2000" dirty="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baseline="0" dirty="0" smtClean="0">
                          <a:solidFill>
                            <a:srgbClr val="C00000"/>
                          </a:solidFill>
                        </a:rPr>
                        <a:t>Dwingende taal</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2000" dirty="0" smtClean="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4052175165"/>
              </p:ext>
            </p:extLst>
          </p:nvPr>
        </p:nvGraphicFramePr>
        <p:xfrm>
          <a:off x="395536" y="2204864"/>
          <a:ext cx="8435281" cy="3955503"/>
        </p:xfrm>
        <a:graphic>
          <a:graphicData uri="http://schemas.openxmlformats.org/drawingml/2006/table">
            <a:tbl>
              <a:tblPr firstRow="1" bandRow="1">
                <a:tableStyleId>{912C8C85-51F0-491E-9774-3900AFEF0FD7}</a:tableStyleId>
              </a:tblPr>
              <a:tblGrid>
                <a:gridCol w="4330825"/>
                <a:gridCol w="4104456"/>
              </a:tblGrid>
              <a:tr h="180216">
                <a:tc>
                  <a:txBody>
                    <a:bodyPr/>
                    <a:lstStyle/>
                    <a:p>
                      <a:r>
                        <a:rPr lang="nl-NL" sz="2000" dirty="0" smtClean="0"/>
                        <a:t>Autonomie bevorderend</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c>
                  <a:txBody>
                    <a:bodyPr/>
                    <a:lstStyle/>
                    <a:p>
                      <a:r>
                        <a:rPr lang="nl-NL" sz="2000" dirty="0" smtClean="0"/>
                        <a:t>Controle</a:t>
                      </a:r>
                      <a:r>
                        <a:rPr lang="nl-NL" sz="2000" baseline="0" dirty="0" smtClean="0"/>
                        <a:t>rend (met macht)</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r>
              <a:tr h="611873">
                <a:tc>
                  <a:txBody>
                    <a:bodyPr/>
                    <a:lstStyle/>
                    <a:p>
                      <a:r>
                        <a:rPr lang="nl-NL" sz="2400" dirty="0" smtClean="0"/>
                        <a:t>Leerling-perspectief is waardevol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400" dirty="0" smtClean="0"/>
                        <a:t>Docent-doelen</a:t>
                      </a:r>
                      <a:r>
                        <a:rPr lang="nl-NL" sz="2400" baseline="0" dirty="0" smtClean="0"/>
                        <a:t> centraal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135040">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r>
              <a:tr h="513031">
                <a:tc>
                  <a:txBody>
                    <a:bodyPr/>
                    <a:lstStyle/>
                    <a:p>
                      <a:r>
                        <a:rPr lang="nl-NL" sz="2000" dirty="0" smtClean="0">
                          <a:solidFill>
                            <a:srgbClr val="01911C"/>
                          </a:solidFill>
                        </a:rPr>
                        <a:t>Intrinsieke </a:t>
                      </a:r>
                      <a:r>
                        <a:rPr lang="nl-NL" sz="2000" baseline="0" dirty="0" smtClean="0">
                          <a:solidFill>
                            <a:srgbClr val="01911C"/>
                          </a:solidFill>
                        </a:rPr>
                        <a:t>motivatie benadrukken</a:t>
                      </a: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Extrinsieke motivaties</a:t>
                      </a:r>
                      <a:r>
                        <a:rPr lang="nl-NL" sz="2000" baseline="0" dirty="0" smtClean="0">
                          <a:solidFill>
                            <a:srgbClr val="C00000"/>
                          </a:solidFill>
                        </a:rPr>
                        <a:t> noemen</a:t>
                      </a:r>
                      <a:endParaRPr lang="nl-NL" sz="2000" dirty="0" smtClean="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76064">
                <a:tc>
                  <a:txBody>
                    <a:bodyPr/>
                    <a:lstStyle/>
                    <a:p>
                      <a:r>
                        <a:rPr lang="nl-NL" sz="2000" dirty="0" smtClean="0">
                          <a:solidFill>
                            <a:srgbClr val="01911C"/>
                          </a:solidFill>
                        </a:rPr>
                        <a:t>Taal niet-controlerend</a:t>
                      </a:r>
                      <a:endParaRPr lang="nl-NL" sz="2000" dirty="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baseline="0" dirty="0" smtClean="0">
                          <a:solidFill>
                            <a:srgbClr val="C00000"/>
                          </a:solidFill>
                        </a:rPr>
                        <a:t>Dwingende taal</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aseline="0" dirty="0" smtClean="0">
                          <a:solidFill>
                            <a:srgbClr val="01911C"/>
                          </a:solidFill>
                        </a:rPr>
                        <a:t>Betekenisvolle argumentatie</a:t>
                      </a:r>
                      <a:endParaRPr lang="nl-NL" sz="2000" dirty="0" smtClean="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Verwaarloost betekenisgeving</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3498646181"/>
              </p:ext>
            </p:extLst>
          </p:nvPr>
        </p:nvGraphicFramePr>
        <p:xfrm>
          <a:off x="395536" y="2204864"/>
          <a:ext cx="8435281" cy="3955503"/>
        </p:xfrm>
        <a:graphic>
          <a:graphicData uri="http://schemas.openxmlformats.org/drawingml/2006/table">
            <a:tbl>
              <a:tblPr firstRow="1" bandRow="1">
                <a:tableStyleId>{912C8C85-51F0-491E-9774-3900AFEF0FD7}</a:tableStyleId>
              </a:tblPr>
              <a:tblGrid>
                <a:gridCol w="4330825"/>
                <a:gridCol w="4104456"/>
              </a:tblGrid>
              <a:tr h="180216">
                <a:tc>
                  <a:txBody>
                    <a:bodyPr/>
                    <a:lstStyle/>
                    <a:p>
                      <a:r>
                        <a:rPr lang="nl-NL" sz="2000" dirty="0" smtClean="0"/>
                        <a:t>Autonomie bevorderend</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c>
                  <a:txBody>
                    <a:bodyPr/>
                    <a:lstStyle/>
                    <a:p>
                      <a:r>
                        <a:rPr lang="nl-NL" sz="2000" dirty="0" smtClean="0"/>
                        <a:t>Controle</a:t>
                      </a:r>
                      <a:r>
                        <a:rPr lang="nl-NL" sz="2000" baseline="0" dirty="0" smtClean="0"/>
                        <a:t>rend (met macht)</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r>
              <a:tr h="611873">
                <a:tc>
                  <a:txBody>
                    <a:bodyPr/>
                    <a:lstStyle/>
                    <a:p>
                      <a:r>
                        <a:rPr lang="nl-NL" sz="2400" dirty="0" smtClean="0"/>
                        <a:t>Leerling-perspectief is waardevol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400" dirty="0" smtClean="0"/>
                        <a:t>Docent-doelen</a:t>
                      </a:r>
                      <a:r>
                        <a:rPr lang="nl-NL" sz="2400" baseline="0" dirty="0" smtClean="0"/>
                        <a:t> centraal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135040">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r>
              <a:tr h="513031">
                <a:tc>
                  <a:txBody>
                    <a:bodyPr/>
                    <a:lstStyle/>
                    <a:p>
                      <a:r>
                        <a:rPr lang="nl-NL" sz="2000" dirty="0" smtClean="0">
                          <a:solidFill>
                            <a:srgbClr val="01911C"/>
                          </a:solidFill>
                        </a:rPr>
                        <a:t>Intrinsieke </a:t>
                      </a:r>
                      <a:r>
                        <a:rPr lang="nl-NL" sz="2000" baseline="0" dirty="0" smtClean="0">
                          <a:solidFill>
                            <a:srgbClr val="01911C"/>
                          </a:solidFill>
                        </a:rPr>
                        <a:t>motivatie benadrukken</a:t>
                      </a: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smtClean="0">
                          <a:solidFill>
                            <a:srgbClr val="C00000"/>
                          </a:solidFill>
                        </a:rPr>
                        <a:t>Extrinsieke motivaties</a:t>
                      </a:r>
                      <a:r>
                        <a:rPr lang="nl-NL" sz="2000" baseline="0" smtClean="0">
                          <a:solidFill>
                            <a:srgbClr val="C00000"/>
                          </a:solidFill>
                        </a:rPr>
                        <a:t> noemen</a:t>
                      </a:r>
                      <a:endParaRPr lang="nl-NL" sz="2000" dirty="0" smtClean="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76064">
                <a:tc>
                  <a:txBody>
                    <a:bodyPr/>
                    <a:lstStyle/>
                    <a:p>
                      <a:r>
                        <a:rPr lang="nl-NL" sz="2000" smtClean="0">
                          <a:solidFill>
                            <a:srgbClr val="01911C"/>
                          </a:solidFill>
                        </a:rPr>
                        <a:t>Taal niet-controlerend</a:t>
                      </a:r>
                      <a:endParaRPr lang="nl-NL" sz="2000" dirty="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baseline="0" smtClean="0">
                          <a:solidFill>
                            <a:srgbClr val="C00000"/>
                          </a:solidFill>
                        </a:rPr>
                        <a:t>Dwingende taal</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aseline="0" dirty="0" smtClean="0">
                          <a:solidFill>
                            <a:srgbClr val="01911C"/>
                          </a:solidFill>
                        </a:rPr>
                        <a:t>Betekenisvolle argumentatie</a:t>
                      </a:r>
                      <a:endParaRPr lang="nl-NL" sz="2000" dirty="0" smtClean="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smtClean="0">
                          <a:solidFill>
                            <a:srgbClr val="C00000"/>
                          </a:solidFill>
                        </a:rPr>
                        <a:t>Verwaarloost betekenisgeving</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r>
                        <a:rPr lang="nl-NL" sz="2000" dirty="0" smtClean="0">
                          <a:solidFill>
                            <a:srgbClr val="01911C"/>
                          </a:solidFill>
                        </a:rPr>
                        <a:t>Keuzes</a:t>
                      </a:r>
                      <a:endParaRPr lang="nl-NL" sz="2000" dirty="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smtClean="0">
                          <a:solidFill>
                            <a:srgbClr val="C00000"/>
                          </a:solidFill>
                        </a:rPr>
                        <a:t>Eén</a:t>
                      </a:r>
                      <a:r>
                        <a:rPr lang="nl-NL" sz="2000" baseline="0" smtClean="0">
                          <a:solidFill>
                            <a:srgbClr val="C00000"/>
                          </a:solidFill>
                        </a:rPr>
                        <a:t> keus</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endParaRPr lang="nl-NL" sz="2000" dirty="0">
                        <a:solidFill>
                          <a:srgbClr val="01BB24"/>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bl>
          </a:graphicData>
        </a:graphic>
      </p:graphicFrame>
      <p:graphicFrame>
        <p:nvGraphicFramePr>
          <p:cNvPr id="18" name="Tabel 17"/>
          <p:cNvGraphicFramePr>
            <a:graphicFrameLocks noGrp="1"/>
          </p:cNvGraphicFramePr>
          <p:nvPr>
            <p:extLst>
              <p:ext uri="{D42A27DB-BD31-4B8C-83A1-F6EECF244321}">
                <p14:modId xmlns:p14="http://schemas.microsoft.com/office/powerpoint/2010/main" val="4007772696"/>
              </p:ext>
            </p:extLst>
          </p:nvPr>
        </p:nvGraphicFramePr>
        <p:xfrm>
          <a:off x="395536" y="2204864"/>
          <a:ext cx="8435281" cy="4152487"/>
        </p:xfrm>
        <a:graphic>
          <a:graphicData uri="http://schemas.openxmlformats.org/drawingml/2006/table">
            <a:tbl>
              <a:tblPr firstRow="1" bandRow="1">
                <a:tableStyleId>{912C8C85-51F0-491E-9774-3900AFEF0FD7}</a:tableStyleId>
              </a:tblPr>
              <a:tblGrid>
                <a:gridCol w="4330825"/>
                <a:gridCol w="4104456"/>
              </a:tblGrid>
              <a:tr h="180216">
                <a:tc>
                  <a:txBody>
                    <a:bodyPr/>
                    <a:lstStyle/>
                    <a:p>
                      <a:r>
                        <a:rPr lang="nl-NL" sz="2000" dirty="0" smtClean="0"/>
                        <a:t>Autonomie bevorderend</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c>
                  <a:txBody>
                    <a:bodyPr/>
                    <a:lstStyle/>
                    <a:p>
                      <a:r>
                        <a:rPr lang="nl-NL" sz="2000" dirty="0" smtClean="0"/>
                        <a:t>Controle</a:t>
                      </a:r>
                      <a:r>
                        <a:rPr lang="nl-NL" sz="2000" baseline="0" dirty="0" smtClean="0"/>
                        <a:t>rend (met macht)</a:t>
                      </a:r>
                      <a:endParaRPr lang="nl-NL" sz="20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tcPr>
                </a:tc>
              </a:tr>
              <a:tr h="611873">
                <a:tc>
                  <a:txBody>
                    <a:bodyPr/>
                    <a:lstStyle/>
                    <a:p>
                      <a:r>
                        <a:rPr lang="nl-NL" sz="2400" dirty="0" smtClean="0"/>
                        <a:t>Leerling-perspectief is waardevol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400" dirty="0" smtClean="0"/>
                        <a:t>Docent-doelen</a:t>
                      </a:r>
                      <a:r>
                        <a:rPr lang="nl-NL" sz="2400" baseline="0" dirty="0" smtClean="0"/>
                        <a:t> centraal</a:t>
                      </a:r>
                      <a:endParaRPr lang="nl-NL" sz="240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135040">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c>
                  <a:txBody>
                    <a:bodyPr/>
                    <a:lstStyle/>
                    <a:p>
                      <a:endParaRPr lang="nl-NL" sz="100" baseline="0" dirty="0"/>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rgbClr val="FFC000"/>
                    </a:solidFill>
                  </a:tcPr>
                </a:tc>
              </a:tr>
              <a:tr h="513031">
                <a:tc>
                  <a:txBody>
                    <a:bodyPr/>
                    <a:lstStyle/>
                    <a:p>
                      <a:r>
                        <a:rPr lang="nl-NL" sz="2000" dirty="0" smtClean="0">
                          <a:solidFill>
                            <a:srgbClr val="01911C"/>
                          </a:solidFill>
                        </a:rPr>
                        <a:t>Intrinsieke </a:t>
                      </a:r>
                      <a:r>
                        <a:rPr lang="nl-NL" sz="2000" baseline="0" dirty="0" smtClean="0">
                          <a:solidFill>
                            <a:srgbClr val="01911C"/>
                          </a:solidFill>
                        </a:rPr>
                        <a:t>motivatie benadrukken</a:t>
                      </a: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Extrinsieke motivaties</a:t>
                      </a:r>
                      <a:r>
                        <a:rPr lang="nl-NL" sz="2000" baseline="0" dirty="0" smtClean="0">
                          <a:solidFill>
                            <a:srgbClr val="C00000"/>
                          </a:solidFill>
                        </a:rPr>
                        <a:t> noemen</a:t>
                      </a:r>
                      <a:endParaRPr lang="nl-NL" sz="2000" dirty="0" smtClean="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76064">
                <a:tc>
                  <a:txBody>
                    <a:bodyPr/>
                    <a:lstStyle/>
                    <a:p>
                      <a:r>
                        <a:rPr lang="nl-NL" sz="2000" dirty="0" smtClean="0">
                          <a:solidFill>
                            <a:srgbClr val="01911C"/>
                          </a:solidFill>
                        </a:rPr>
                        <a:t>Taal niet-controlerend</a:t>
                      </a:r>
                      <a:endParaRPr lang="nl-NL" sz="2000" dirty="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baseline="0" dirty="0" smtClean="0">
                          <a:solidFill>
                            <a:srgbClr val="C00000"/>
                          </a:solidFill>
                        </a:rPr>
                        <a:t>Dwingende taal</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baseline="0" dirty="0" smtClean="0">
                          <a:solidFill>
                            <a:srgbClr val="01911C"/>
                          </a:solidFill>
                        </a:rPr>
                        <a:t>Betekenisvolle argumentatie</a:t>
                      </a:r>
                      <a:endParaRPr lang="nl-NL" sz="2000" dirty="0" smtClean="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Verwaarloost betekenisgeving</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r>
                        <a:rPr lang="nl-NL" sz="2000" dirty="0" smtClean="0">
                          <a:solidFill>
                            <a:srgbClr val="01911C"/>
                          </a:solidFill>
                        </a:rPr>
                        <a:t>Keuzes</a:t>
                      </a:r>
                      <a:endParaRPr lang="nl-NL" sz="2000" dirty="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Eén</a:t>
                      </a:r>
                      <a:r>
                        <a:rPr lang="nl-NL" sz="2000" baseline="0" dirty="0" smtClean="0">
                          <a:solidFill>
                            <a:srgbClr val="C00000"/>
                          </a:solidFill>
                        </a:rPr>
                        <a:t> keus</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r h="504056">
                <a:tc>
                  <a:txBody>
                    <a:bodyPr/>
                    <a:lstStyle/>
                    <a:p>
                      <a:r>
                        <a:rPr lang="nl-NL" sz="2000" dirty="0" smtClean="0">
                          <a:solidFill>
                            <a:srgbClr val="01911C"/>
                          </a:solidFill>
                        </a:rPr>
                        <a:t>Leerling-perspectief kennen en accepteren</a:t>
                      </a:r>
                      <a:endParaRPr lang="nl-NL" sz="2000" dirty="0">
                        <a:solidFill>
                          <a:srgbClr val="01911C"/>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c>
                  <a:txBody>
                    <a:bodyPr/>
                    <a:lstStyle/>
                    <a:p>
                      <a:r>
                        <a:rPr lang="nl-NL" sz="2000" dirty="0" smtClean="0">
                          <a:solidFill>
                            <a:srgbClr val="C00000"/>
                          </a:solidFill>
                        </a:rPr>
                        <a:t>Docentdoelen met macht</a:t>
                      </a:r>
                      <a:r>
                        <a:rPr lang="nl-NL" sz="2000" baseline="0" dirty="0" smtClean="0">
                          <a:solidFill>
                            <a:srgbClr val="C00000"/>
                          </a:solidFill>
                        </a:rPr>
                        <a:t> handhaven</a:t>
                      </a:r>
                      <a:endParaRPr lang="nl-NL" sz="2000" dirty="0">
                        <a:solidFill>
                          <a:srgbClr val="C00000"/>
                        </a:solidFill>
                      </a:endParaRPr>
                    </a:p>
                  </a:txBody>
                  <a:tcPr anchor="ctr">
                    <a:lnL w="12700" cap="flat" cmpd="sng" algn="ctr">
                      <a:solidFill>
                        <a:srgbClr val="F79443"/>
                      </a:solidFill>
                      <a:prstDash val="solid"/>
                      <a:round/>
                      <a:headEnd type="none" w="med" len="med"/>
                      <a:tailEnd type="none" w="med" len="med"/>
                    </a:lnL>
                    <a:lnR w="12700" cap="flat" cmpd="sng" algn="ctr">
                      <a:solidFill>
                        <a:srgbClr val="F79443"/>
                      </a:solidFill>
                      <a:prstDash val="solid"/>
                      <a:round/>
                      <a:headEnd type="none" w="med" len="med"/>
                      <a:tailEnd type="none" w="med" len="med"/>
                    </a:lnR>
                    <a:lnT w="12700" cap="flat" cmpd="sng" algn="ctr">
                      <a:solidFill>
                        <a:srgbClr val="F79443"/>
                      </a:solidFill>
                      <a:prstDash val="solid"/>
                      <a:round/>
                      <a:headEnd type="none" w="med" len="med"/>
                      <a:tailEnd type="none" w="med" len="med"/>
                    </a:lnT>
                    <a:lnB w="12700" cap="flat" cmpd="sng" algn="ctr">
                      <a:solidFill>
                        <a:srgbClr val="F79443"/>
                      </a:solidFill>
                      <a:prstDash val="solid"/>
                      <a:round/>
                      <a:headEnd type="none" w="med" len="med"/>
                      <a:tailEnd type="none" w="med" len="med"/>
                    </a:lnB>
                    <a:solidFill>
                      <a:schemeClr val="bg1">
                        <a:lumMod val="95000"/>
                      </a:schemeClr>
                    </a:solidFill>
                  </a:tcPr>
                </a:tc>
              </a:tr>
            </a:tbl>
          </a:graphicData>
        </a:graphic>
      </p:graphicFrame>
      <p:sp>
        <p:nvSpPr>
          <p:cNvPr id="15" name="Tekstvak 14"/>
          <p:cNvSpPr txBox="1"/>
          <p:nvPr/>
        </p:nvSpPr>
        <p:spPr>
          <a:xfrm>
            <a:off x="7308304" y="-3577"/>
            <a:ext cx="1800200" cy="1200329"/>
          </a:xfrm>
          <a:prstGeom prst="rect">
            <a:avLst/>
          </a:prstGeom>
          <a:noFill/>
        </p:spPr>
        <p:txBody>
          <a:bodyPr wrap="square" rtlCol="0">
            <a:spAutoFit/>
          </a:bodyPr>
          <a:lstStyle/>
          <a:p>
            <a:r>
              <a:rPr lang="nl-NL" dirty="0" smtClean="0">
                <a:solidFill>
                  <a:srgbClr val="C00000"/>
                </a:solidFill>
              </a:rPr>
              <a:t>Meer motivatie</a:t>
            </a:r>
          </a:p>
          <a:p>
            <a:pPr marL="285750" indent="-285750">
              <a:buFont typeface="Arial" pitchFamily="34" charset="0"/>
              <a:buChar char="•"/>
            </a:pPr>
            <a:r>
              <a:rPr lang="nl-NL" dirty="0" smtClean="0">
                <a:solidFill>
                  <a:srgbClr val="01911C"/>
                </a:solidFill>
              </a:rPr>
              <a:t>Autonomie</a:t>
            </a:r>
          </a:p>
          <a:p>
            <a:pPr marL="285750" indent="-285750">
              <a:buFont typeface="Arial" pitchFamily="34" charset="0"/>
              <a:buChar char="•"/>
            </a:pPr>
            <a:r>
              <a:rPr lang="nl-NL" dirty="0" smtClean="0"/>
              <a:t>Competentie</a:t>
            </a:r>
          </a:p>
          <a:p>
            <a:pPr marL="285750" indent="-285750">
              <a:buFont typeface="Arial" pitchFamily="34" charset="0"/>
              <a:buChar char="•"/>
            </a:pPr>
            <a:r>
              <a:rPr lang="nl-NL" dirty="0" smtClean="0"/>
              <a:t>Relatie</a:t>
            </a:r>
            <a:endParaRPr lang="nl-NL" dirty="0"/>
          </a:p>
        </p:txBody>
      </p:sp>
    </p:spTree>
    <p:extLst>
      <p:ext uri="{BB962C8B-B14F-4D97-AF65-F5344CB8AC3E}">
        <p14:creationId xmlns:p14="http://schemas.microsoft.com/office/powerpoint/2010/main" val="277569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sz="quarter" idx="1"/>
          </p:nvPr>
        </p:nvSpPr>
        <p:spPr>
          <a:xfrm>
            <a:off x="0" y="1556792"/>
            <a:ext cx="8883179" cy="4525963"/>
          </a:xfrm>
        </p:spPr>
        <p:txBody>
          <a:bodyPr>
            <a:normAutofit/>
          </a:bodyPr>
          <a:lstStyle/>
          <a:p>
            <a:pPr marL="981075" lvl="1" indent="-523875">
              <a:buFont typeface="+mj-lt"/>
              <a:buAutoNum type="arabicPeriod"/>
            </a:pPr>
            <a:r>
              <a:rPr lang="nl-NL" dirty="0" smtClean="0">
                <a:solidFill>
                  <a:srgbClr val="01911C"/>
                </a:solidFill>
              </a:rPr>
              <a:t>Autonomie </a:t>
            </a:r>
          </a:p>
          <a:p>
            <a:pPr marL="981075" lvl="1" indent="-523875">
              <a:buFont typeface="+mj-lt"/>
              <a:buAutoNum type="arabicPeriod"/>
            </a:pPr>
            <a:r>
              <a:rPr lang="nl-NL" sz="4000" dirty="0" smtClean="0">
                <a:solidFill>
                  <a:srgbClr val="01911C"/>
                </a:solidFill>
              </a:rPr>
              <a:t>Competentiegevoel </a:t>
            </a:r>
            <a:r>
              <a:rPr lang="nl-NL" sz="4000" dirty="0" smtClean="0"/>
              <a:t>ondersteunen</a:t>
            </a:r>
          </a:p>
          <a:p>
            <a:pPr lvl="2"/>
            <a:r>
              <a:rPr lang="nl-NL" sz="2800" dirty="0" smtClean="0"/>
              <a:t>Info over taak geven</a:t>
            </a:r>
          </a:p>
          <a:p>
            <a:pPr lvl="2"/>
            <a:r>
              <a:rPr lang="nl-NL" sz="2800" dirty="0" smtClean="0"/>
              <a:t>Gereedschappen bieden</a:t>
            </a:r>
            <a:endParaRPr lang="nl-NL" sz="2800" dirty="0"/>
          </a:p>
          <a:p>
            <a:pPr lvl="2"/>
            <a:r>
              <a:rPr lang="nl-NL" sz="2800" dirty="0" smtClean="0"/>
              <a:t>Optimale uitdaging bieden</a:t>
            </a:r>
          </a:p>
          <a:p>
            <a:pPr lvl="2"/>
            <a:r>
              <a:rPr lang="nl-NL" sz="2800" dirty="0" smtClean="0">
                <a:solidFill>
                  <a:srgbClr val="990099"/>
                </a:solidFill>
              </a:rPr>
              <a:t>Oplossingsgerichte</a:t>
            </a:r>
            <a:r>
              <a:rPr lang="nl-NL" sz="2800" dirty="0" smtClean="0"/>
              <a:t> </a:t>
            </a:r>
            <a:r>
              <a:rPr lang="nl-NL" sz="2800" dirty="0" smtClean="0">
                <a:solidFill>
                  <a:srgbClr val="990099"/>
                </a:solidFill>
              </a:rPr>
              <a:t>feedback</a:t>
            </a:r>
            <a:r>
              <a:rPr lang="nl-NL" sz="2800" dirty="0" smtClean="0">
                <a:solidFill>
                  <a:srgbClr val="01BB24"/>
                </a:solidFill>
              </a:rPr>
              <a:t> </a:t>
            </a:r>
            <a:r>
              <a:rPr lang="nl-NL" sz="2800" dirty="0" smtClean="0"/>
              <a:t>geven</a:t>
            </a:r>
          </a:p>
          <a:p>
            <a:pPr lvl="2"/>
            <a:r>
              <a:rPr lang="nl-NL" sz="2800" dirty="0" smtClean="0"/>
              <a:t>Positief oplossingsgericht op feedback reageren</a:t>
            </a:r>
          </a:p>
          <a:p>
            <a:pPr lvl="1"/>
            <a:endParaRPr lang="nl-NL" sz="3200" dirty="0"/>
          </a:p>
        </p:txBody>
      </p:sp>
      <p:sp>
        <p:nvSpPr>
          <p:cNvPr id="9" name="Tekstvak 8"/>
          <p:cNvSpPr txBox="1"/>
          <p:nvPr/>
        </p:nvSpPr>
        <p:spPr>
          <a:xfrm>
            <a:off x="7164288" y="-3577"/>
            <a:ext cx="2016224" cy="1200329"/>
          </a:xfrm>
          <a:prstGeom prst="rect">
            <a:avLst/>
          </a:prstGeom>
          <a:noFill/>
        </p:spPr>
        <p:txBody>
          <a:bodyPr wrap="square" rtlCol="0">
            <a:spAutoFit/>
          </a:bodyPr>
          <a:lstStyle/>
          <a:p>
            <a:r>
              <a:rPr lang="nl-NL" dirty="0" smtClean="0">
                <a:solidFill>
                  <a:srgbClr val="C00000"/>
                </a:solidFill>
              </a:rPr>
              <a:t>Meer motivatie</a:t>
            </a:r>
          </a:p>
          <a:p>
            <a:pPr marL="285750" indent="-285750">
              <a:buFont typeface="Arial" pitchFamily="34" charset="0"/>
              <a:buChar char="•"/>
            </a:pPr>
            <a:r>
              <a:rPr lang="nl-NL" dirty="0" smtClean="0"/>
              <a:t>Autonomie</a:t>
            </a:r>
          </a:p>
          <a:p>
            <a:pPr marL="285750" indent="-285750">
              <a:buFont typeface="Arial" pitchFamily="34" charset="0"/>
              <a:buChar char="•"/>
            </a:pPr>
            <a:r>
              <a:rPr lang="nl-NL" dirty="0" smtClean="0">
                <a:solidFill>
                  <a:srgbClr val="01911C"/>
                </a:solidFill>
              </a:rPr>
              <a:t>Competentie</a:t>
            </a:r>
          </a:p>
          <a:p>
            <a:pPr marL="285750" indent="-285750">
              <a:buFont typeface="Arial" pitchFamily="34" charset="0"/>
              <a:buChar char="•"/>
            </a:pPr>
            <a:r>
              <a:rPr lang="nl-NL" dirty="0" smtClean="0"/>
              <a:t>Relatie</a:t>
            </a:r>
            <a:endParaRPr lang="nl-NL" dirty="0"/>
          </a:p>
        </p:txBody>
      </p:sp>
      <p:sp>
        <p:nvSpPr>
          <p:cNvPr id="10" name="Titel 1"/>
          <p:cNvSpPr txBox="1">
            <a:spLocks/>
          </p:cNvSpPr>
          <p:nvPr/>
        </p:nvSpPr>
        <p:spPr bwMode="auto">
          <a:xfrm>
            <a:off x="395536" y="25087"/>
            <a:ext cx="71287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ctr" eaLnBrk="0" fontAlgn="base" hangingPunct="0">
              <a:spcBef>
                <a:spcPct val="0"/>
              </a:spcBef>
              <a:spcAft>
                <a:spcPct val="0"/>
              </a:spcAft>
              <a:defRPr sz="3200">
                <a:latin typeface="Kristen ITC" pitchFamily="66"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eaLnBrk="1" hangingPunct="1"/>
            <a:r>
              <a:rPr lang="nl-NL" dirty="0">
                <a:solidFill>
                  <a:schemeClr val="accent3">
                    <a:shade val="75000"/>
                  </a:schemeClr>
                </a:solidFill>
                <a:latin typeface="+mj-lt"/>
              </a:rPr>
              <a:t>Meer competent voelen? Hoe dan?</a:t>
            </a:r>
          </a:p>
        </p:txBody>
      </p:sp>
    </p:spTree>
    <p:extLst>
      <p:ext uri="{BB962C8B-B14F-4D97-AF65-F5344CB8AC3E}">
        <p14:creationId xmlns:p14="http://schemas.microsoft.com/office/powerpoint/2010/main" val="39930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0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20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20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20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a:spLocks noGrp="1"/>
          </p:cNvSpPr>
          <p:nvPr>
            <p:ph sz="quarter" idx="1"/>
          </p:nvPr>
        </p:nvSpPr>
        <p:spPr>
          <a:xfrm>
            <a:off x="433363" y="1999381"/>
            <a:ext cx="8449816" cy="4525963"/>
          </a:xfrm>
        </p:spPr>
        <p:txBody>
          <a:bodyPr>
            <a:normAutofit/>
          </a:bodyPr>
          <a:lstStyle/>
          <a:p>
            <a:pPr marL="971550" lvl="1" indent="-514350">
              <a:buFont typeface="+mj-lt"/>
              <a:buAutoNum type="arabicPeriod"/>
            </a:pPr>
            <a:r>
              <a:rPr lang="nl-NL" dirty="0" smtClean="0">
                <a:solidFill>
                  <a:srgbClr val="01911C"/>
                </a:solidFill>
              </a:rPr>
              <a:t>Autonomie</a:t>
            </a:r>
            <a:r>
              <a:rPr lang="nl-NL" dirty="0" smtClean="0">
                <a:solidFill>
                  <a:schemeClr val="accent3">
                    <a:lumMod val="75000"/>
                  </a:schemeClr>
                </a:solidFill>
              </a:rPr>
              <a:t> </a:t>
            </a:r>
            <a:r>
              <a:rPr lang="nl-NL" dirty="0" smtClean="0"/>
              <a:t>bevorderend lesgeven</a:t>
            </a:r>
          </a:p>
          <a:p>
            <a:pPr marL="971550" lvl="1" indent="-514350">
              <a:buFont typeface="+mj-lt"/>
              <a:buAutoNum type="arabicPeriod"/>
            </a:pPr>
            <a:r>
              <a:rPr lang="nl-NL" dirty="0">
                <a:solidFill>
                  <a:srgbClr val="01911C"/>
                </a:solidFill>
              </a:rPr>
              <a:t>Competentiegevoel</a:t>
            </a:r>
            <a:r>
              <a:rPr lang="nl-NL" dirty="0">
                <a:solidFill>
                  <a:srgbClr val="00B050"/>
                </a:solidFill>
              </a:rPr>
              <a:t> </a:t>
            </a:r>
            <a:r>
              <a:rPr lang="nl-NL" dirty="0"/>
              <a:t>ondersteunen</a:t>
            </a:r>
          </a:p>
          <a:p>
            <a:pPr marL="971550" lvl="1" indent="-514350">
              <a:buFont typeface="+mj-lt"/>
              <a:buAutoNum type="arabicPeriod" startAt="3"/>
            </a:pPr>
            <a:r>
              <a:rPr lang="nl-NL" sz="4000" dirty="0">
                <a:solidFill>
                  <a:srgbClr val="01911C"/>
                </a:solidFill>
              </a:rPr>
              <a:t>Relatie </a:t>
            </a:r>
            <a:r>
              <a:rPr lang="nl-NL" sz="4000" dirty="0" smtClean="0">
                <a:solidFill>
                  <a:srgbClr val="01911C"/>
                </a:solidFill>
              </a:rPr>
              <a:t>bevorderen</a:t>
            </a:r>
          </a:p>
          <a:p>
            <a:pPr marL="1431925" lvl="2" indent="-450850"/>
            <a:r>
              <a:rPr lang="nl-NL" sz="2800" dirty="0" smtClean="0"/>
              <a:t>Positief pedagogisch klimaat</a:t>
            </a:r>
          </a:p>
          <a:p>
            <a:pPr marL="1431925" lvl="2" indent="-450850"/>
            <a:r>
              <a:rPr lang="nl-NL" sz="2800" dirty="0" smtClean="0"/>
              <a:t>Wat werkt, doe daar meer van</a:t>
            </a:r>
            <a:endParaRPr lang="nl-NL" sz="2800" dirty="0"/>
          </a:p>
          <a:p>
            <a:pPr lvl="1"/>
            <a:endParaRPr lang="nl-NL" sz="4000" dirty="0"/>
          </a:p>
        </p:txBody>
      </p:sp>
      <p:sp>
        <p:nvSpPr>
          <p:cNvPr id="9" name="Titel 1"/>
          <p:cNvSpPr txBox="1">
            <a:spLocks/>
          </p:cNvSpPr>
          <p:nvPr/>
        </p:nvSpPr>
        <p:spPr bwMode="auto">
          <a:xfrm>
            <a:off x="539552" y="53752"/>
            <a:ext cx="67687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ctr" eaLnBrk="0" fontAlgn="base" hangingPunct="0">
              <a:spcBef>
                <a:spcPct val="0"/>
              </a:spcBef>
              <a:spcAft>
                <a:spcPct val="0"/>
              </a:spcAft>
              <a:defRPr sz="3200">
                <a:latin typeface="Kristen ITC" pitchFamily="66"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eaLnBrk="1" hangingPunct="1"/>
            <a:r>
              <a:rPr lang="nl-NL" sz="4400" dirty="0">
                <a:solidFill>
                  <a:schemeClr val="accent3">
                    <a:shade val="75000"/>
                  </a:schemeClr>
                </a:solidFill>
                <a:latin typeface="+mj-lt"/>
              </a:rPr>
              <a:t>Meer relatie? Hoe dan?</a:t>
            </a:r>
          </a:p>
        </p:txBody>
      </p:sp>
      <p:sp>
        <p:nvSpPr>
          <p:cNvPr id="10" name="Tekstvak 9"/>
          <p:cNvSpPr txBox="1"/>
          <p:nvPr/>
        </p:nvSpPr>
        <p:spPr>
          <a:xfrm>
            <a:off x="7308304" y="-3577"/>
            <a:ext cx="1872208" cy="1200329"/>
          </a:xfrm>
          <a:prstGeom prst="rect">
            <a:avLst/>
          </a:prstGeom>
          <a:noFill/>
        </p:spPr>
        <p:txBody>
          <a:bodyPr wrap="square" rtlCol="0">
            <a:spAutoFit/>
          </a:bodyPr>
          <a:lstStyle/>
          <a:p>
            <a:r>
              <a:rPr lang="nl-NL" dirty="0" smtClean="0">
                <a:solidFill>
                  <a:srgbClr val="C00000"/>
                </a:solidFill>
              </a:rPr>
              <a:t>Meer motivatie</a:t>
            </a:r>
          </a:p>
          <a:p>
            <a:pPr marL="285750" indent="-285750">
              <a:buFont typeface="Arial" pitchFamily="34" charset="0"/>
              <a:buChar char="•"/>
            </a:pPr>
            <a:r>
              <a:rPr lang="nl-NL" dirty="0" smtClean="0"/>
              <a:t>Autonomie</a:t>
            </a:r>
          </a:p>
          <a:p>
            <a:pPr marL="285750" indent="-285750">
              <a:buFont typeface="Arial" pitchFamily="34" charset="0"/>
              <a:buChar char="•"/>
            </a:pPr>
            <a:r>
              <a:rPr lang="nl-NL" dirty="0" smtClean="0"/>
              <a:t>Competentie</a:t>
            </a:r>
          </a:p>
          <a:p>
            <a:pPr marL="285750" indent="-285750">
              <a:buFont typeface="Arial" pitchFamily="34" charset="0"/>
              <a:buChar char="•"/>
            </a:pPr>
            <a:r>
              <a:rPr lang="nl-NL" dirty="0" smtClean="0">
                <a:solidFill>
                  <a:srgbClr val="01911C"/>
                </a:solidFill>
              </a:rPr>
              <a:t>Relatie</a:t>
            </a:r>
            <a:endParaRPr lang="nl-NL" dirty="0">
              <a:solidFill>
                <a:srgbClr val="01911C"/>
              </a:solidFill>
            </a:endParaRPr>
          </a:p>
        </p:txBody>
      </p:sp>
    </p:spTree>
    <p:extLst>
      <p:ext uri="{BB962C8B-B14F-4D97-AF65-F5344CB8AC3E}">
        <p14:creationId xmlns:p14="http://schemas.microsoft.com/office/powerpoint/2010/main" val="12768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fade">
                                      <p:cBhvr>
                                        <p:cTn id="9" dur="1000"/>
                                        <p:tgtEl>
                                          <p:spTgt spid="6">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4624"/>
            <a:ext cx="7128792"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nl-NL" sz="4400" dirty="0"/>
              <a:t>Keuzes voor de leerling?</a:t>
            </a:r>
          </a:p>
        </p:txBody>
      </p:sp>
      <p:sp>
        <p:nvSpPr>
          <p:cNvPr id="3" name="Tijdelijke aanduiding voor inhoud 2"/>
          <p:cNvSpPr>
            <a:spLocks noGrp="1"/>
          </p:cNvSpPr>
          <p:nvPr>
            <p:ph sz="quarter" idx="1"/>
          </p:nvPr>
        </p:nvSpPr>
        <p:spPr>
          <a:xfrm>
            <a:off x="467544" y="1556792"/>
            <a:ext cx="8229600" cy="5040560"/>
          </a:xfrm>
        </p:spPr>
        <p:txBody>
          <a:bodyPr>
            <a:normAutofit/>
          </a:bodyPr>
          <a:lstStyle/>
          <a:p>
            <a:pPr marL="0" indent="0">
              <a:buNone/>
            </a:pPr>
            <a:r>
              <a:rPr lang="nl-NL" dirty="0" smtClean="0">
                <a:solidFill>
                  <a:srgbClr val="990099"/>
                </a:solidFill>
              </a:rPr>
              <a:t>Tijdens</a:t>
            </a:r>
            <a:r>
              <a:rPr lang="nl-NL" dirty="0" smtClean="0"/>
              <a:t> het keuzemoment …</a:t>
            </a:r>
          </a:p>
          <a:p>
            <a:pPr lvl="1">
              <a:buFont typeface="Arial" pitchFamily="34" charset="0"/>
              <a:buChar char="•"/>
            </a:pPr>
            <a:r>
              <a:rPr lang="nl-NL" dirty="0" smtClean="0">
                <a:solidFill>
                  <a:srgbClr val="01911C"/>
                </a:solidFill>
              </a:rPr>
              <a:t>autonomie</a:t>
            </a:r>
          </a:p>
          <a:p>
            <a:pPr lvl="2">
              <a:buFont typeface="Wingdings" pitchFamily="2" charset="2"/>
              <a:buChar char="§"/>
            </a:pPr>
            <a:r>
              <a:rPr lang="nl-NL" dirty="0" smtClean="0"/>
              <a:t>‘</a:t>
            </a:r>
            <a:r>
              <a:rPr lang="nl-NL" dirty="0" err="1" smtClean="0"/>
              <a:t>choosing</a:t>
            </a:r>
            <a:r>
              <a:rPr lang="nl-NL" dirty="0" smtClean="0"/>
              <a:t>’ x ‘</a:t>
            </a:r>
            <a:r>
              <a:rPr lang="nl-NL" strike="sngStrike" dirty="0" err="1" smtClean="0"/>
              <a:t>picking</a:t>
            </a:r>
            <a:r>
              <a:rPr lang="nl-NL" dirty="0" smtClean="0"/>
              <a:t>‘</a:t>
            </a:r>
          </a:p>
          <a:p>
            <a:pPr lvl="1">
              <a:buFont typeface="Arial" pitchFamily="34" charset="0"/>
              <a:buChar char="•"/>
            </a:pPr>
            <a:r>
              <a:rPr lang="nl-NL" dirty="0" smtClean="0">
                <a:solidFill>
                  <a:srgbClr val="01911C"/>
                </a:solidFill>
              </a:rPr>
              <a:t>competentie </a:t>
            </a:r>
          </a:p>
          <a:p>
            <a:pPr lvl="2">
              <a:buFont typeface="Wingdings" pitchFamily="2" charset="2"/>
              <a:buChar char="§"/>
            </a:pPr>
            <a:r>
              <a:rPr lang="nl-NL" dirty="0" smtClean="0">
                <a:solidFill>
                  <a:srgbClr val="C00000"/>
                </a:solidFill>
              </a:rPr>
              <a:t>niet</a:t>
            </a:r>
            <a:r>
              <a:rPr lang="nl-NL" dirty="0" smtClean="0"/>
              <a:t> te veel </a:t>
            </a:r>
          </a:p>
          <a:p>
            <a:pPr lvl="2">
              <a:buFont typeface="Wingdings" pitchFamily="2" charset="2"/>
              <a:buChar char="§"/>
            </a:pPr>
            <a:r>
              <a:rPr lang="nl-NL" dirty="0" smtClean="0">
                <a:solidFill>
                  <a:srgbClr val="C00000"/>
                </a:solidFill>
              </a:rPr>
              <a:t>niet</a:t>
            </a:r>
            <a:r>
              <a:rPr lang="nl-NL" dirty="0" smtClean="0"/>
              <a:t> te moeilijk </a:t>
            </a:r>
          </a:p>
          <a:p>
            <a:pPr lvl="2">
              <a:buFont typeface="Wingdings" pitchFamily="2" charset="2"/>
              <a:buChar char="§"/>
            </a:pPr>
            <a:r>
              <a:rPr lang="nl-NL" dirty="0" smtClean="0">
                <a:solidFill>
                  <a:srgbClr val="C00000"/>
                </a:solidFill>
              </a:rPr>
              <a:t>niet</a:t>
            </a:r>
            <a:r>
              <a:rPr lang="nl-NL" dirty="0" smtClean="0"/>
              <a:t> laissez-faire</a:t>
            </a:r>
          </a:p>
          <a:p>
            <a:pPr lvl="1">
              <a:buFont typeface="Arial" pitchFamily="34" charset="0"/>
              <a:buChar char="•"/>
            </a:pPr>
            <a:r>
              <a:rPr lang="nl-NL" dirty="0" smtClean="0">
                <a:solidFill>
                  <a:srgbClr val="01911C"/>
                </a:solidFill>
              </a:rPr>
              <a:t>relatie</a:t>
            </a:r>
          </a:p>
          <a:p>
            <a:pPr lvl="2">
              <a:buFont typeface="Wingdings" pitchFamily="2" charset="2"/>
              <a:buChar char="§"/>
            </a:pPr>
            <a:r>
              <a:rPr lang="nl-NL" dirty="0" smtClean="0"/>
              <a:t>passend in cultuur</a:t>
            </a:r>
          </a:p>
          <a:p>
            <a:pPr lvl="2">
              <a:buFont typeface="Wingdings" pitchFamily="2" charset="2"/>
              <a:buChar char="§"/>
            </a:pPr>
            <a:r>
              <a:rPr lang="nl-NL" dirty="0" smtClean="0"/>
              <a:t>ondersteunen bij kiezen</a:t>
            </a:r>
          </a:p>
          <a:p>
            <a:pPr lvl="1"/>
            <a:endParaRPr lang="nl-NL" dirty="0" smtClean="0"/>
          </a:p>
        </p:txBody>
      </p:sp>
      <p:sp>
        <p:nvSpPr>
          <p:cNvPr id="7" name="Tekstvak 6"/>
          <p:cNvSpPr txBox="1"/>
          <p:nvPr/>
        </p:nvSpPr>
        <p:spPr>
          <a:xfrm>
            <a:off x="7308304" y="-3577"/>
            <a:ext cx="1872208" cy="1200329"/>
          </a:xfrm>
          <a:prstGeom prst="rect">
            <a:avLst/>
          </a:prstGeom>
          <a:noFill/>
        </p:spPr>
        <p:txBody>
          <a:bodyPr wrap="square" rtlCol="0">
            <a:spAutoFit/>
          </a:bodyPr>
          <a:lstStyle/>
          <a:p>
            <a:r>
              <a:rPr lang="nl-NL" dirty="0" smtClean="0">
                <a:solidFill>
                  <a:srgbClr val="C00000"/>
                </a:solidFill>
              </a:rPr>
              <a:t>Meer motivatie</a:t>
            </a:r>
          </a:p>
          <a:p>
            <a:pPr marL="285750" indent="-285750">
              <a:buFont typeface="Arial" pitchFamily="34" charset="0"/>
              <a:buChar char="•"/>
            </a:pPr>
            <a:r>
              <a:rPr lang="nl-NL" dirty="0" smtClean="0"/>
              <a:t>Autonomie</a:t>
            </a:r>
          </a:p>
          <a:p>
            <a:pPr marL="285750" indent="-285750">
              <a:buFont typeface="Arial" pitchFamily="34" charset="0"/>
              <a:buChar char="•"/>
            </a:pPr>
            <a:r>
              <a:rPr lang="nl-NL" dirty="0" smtClean="0"/>
              <a:t>Competentie</a:t>
            </a:r>
          </a:p>
          <a:p>
            <a:pPr marL="285750" indent="-285750">
              <a:buFont typeface="Arial" pitchFamily="34" charset="0"/>
              <a:buChar char="•"/>
            </a:pPr>
            <a:r>
              <a:rPr lang="nl-NL" dirty="0" smtClean="0"/>
              <a:t>Relatie</a:t>
            </a:r>
            <a:endParaRPr lang="nl-NL" dirty="0"/>
          </a:p>
        </p:txBody>
      </p:sp>
    </p:spTree>
    <p:extLst>
      <p:ext uri="{BB962C8B-B14F-4D97-AF65-F5344CB8AC3E}">
        <p14:creationId xmlns:p14="http://schemas.microsoft.com/office/powerpoint/2010/main" val="18011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683568" y="44624"/>
            <a:ext cx="7128792"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nl-NL" sz="3000" dirty="0"/>
              <a:t>Ná het keuzemoment!</a:t>
            </a:r>
          </a:p>
        </p:txBody>
      </p:sp>
      <p:sp>
        <p:nvSpPr>
          <p:cNvPr id="3" name="Tijdelijke aanduiding voor inhoud 2"/>
          <p:cNvSpPr>
            <a:spLocks noGrp="1"/>
          </p:cNvSpPr>
          <p:nvPr>
            <p:ph sz="quarter" idx="1"/>
          </p:nvPr>
        </p:nvSpPr>
        <p:spPr>
          <a:xfrm>
            <a:off x="539551" y="1196752"/>
            <a:ext cx="8602861" cy="5256584"/>
          </a:xfrm>
        </p:spPr>
        <p:txBody>
          <a:bodyPr>
            <a:normAutofit lnSpcReduction="10000"/>
          </a:bodyPr>
          <a:lstStyle/>
          <a:p>
            <a:pPr marL="0" indent="0">
              <a:buNone/>
            </a:pPr>
            <a:r>
              <a:rPr lang="nl-NL" sz="3600" dirty="0" smtClean="0">
                <a:solidFill>
                  <a:srgbClr val="01911C"/>
                </a:solidFill>
              </a:rPr>
              <a:t>Autonomie bevorderen </a:t>
            </a:r>
            <a:r>
              <a:rPr lang="nl-NL" sz="3600" dirty="0" smtClean="0"/>
              <a:t>… </a:t>
            </a:r>
          </a:p>
          <a:p>
            <a:r>
              <a:rPr lang="nl-NL" sz="3200" dirty="0" smtClean="0">
                <a:solidFill>
                  <a:srgbClr val="990099"/>
                </a:solidFill>
              </a:rPr>
              <a:t>Praten</a:t>
            </a:r>
            <a:r>
              <a:rPr lang="nl-NL" sz="3200" dirty="0" smtClean="0"/>
              <a:t> (mee laten beslissen?) </a:t>
            </a:r>
            <a:r>
              <a:rPr lang="nl-NL" sz="3200" dirty="0">
                <a:solidFill>
                  <a:srgbClr val="990099"/>
                </a:solidFill>
              </a:rPr>
              <a:t>over …</a:t>
            </a:r>
            <a:endParaRPr lang="nl-NL" sz="3200" dirty="0" smtClean="0">
              <a:solidFill>
                <a:srgbClr val="990099"/>
              </a:solidFill>
            </a:endParaRPr>
          </a:p>
          <a:p>
            <a:pPr marL="1119188" lvl="1"/>
            <a:r>
              <a:rPr lang="nl-NL" sz="3200" dirty="0" smtClean="0"/>
              <a:t>Betekenis van de keuzes</a:t>
            </a:r>
          </a:p>
          <a:p>
            <a:pPr marL="1119188" lvl="1"/>
            <a:r>
              <a:rPr lang="nl-NL" sz="3200" dirty="0" smtClean="0"/>
              <a:t>Werkmethoden</a:t>
            </a:r>
          </a:p>
          <a:p>
            <a:pPr marL="1119188" lvl="1"/>
            <a:r>
              <a:rPr lang="nl-NL" sz="3200" dirty="0" smtClean="0"/>
              <a:t>Inlevermomenten</a:t>
            </a:r>
          </a:p>
          <a:p>
            <a:pPr marL="1119188" lvl="1"/>
            <a:r>
              <a:rPr lang="nl-NL" sz="3200" dirty="0" smtClean="0"/>
              <a:t>Manieren van evaluatie</a:t>
            </a:r>
          </a:p>
          <a:p>
            <a:pPr marL="1119188" lvl="1"/>
            <a:r>
              <a:rPr lang="nl-NL" sz="3200" dirty="0" smtClean="0"/>
              <a:t>Oplossingen (of over hoe die te verzinnen)</a:t>
            </a:r>
          </a:p>
          <a:p>
            <a:pPr marL="457200" indent="-457200"/>
            <a:r>
              <a:rPr lang="nl-NL" sz="3600" dirty="0" smtClean="0">
                <a:solidFill>
                  <a:srgbClr val="990099"/>
                </a:solidFill>
              </a:rPr>
              <a:t>Loslaten</a:t>
            </a:r>
          </a:p>
        </p:txBody>
      </p:sp>
      <p:sp>
        <p:nvSpPr>
          <p:cNvPr id="8" name="Tekstvak 7"/>
          <p:cNvSpPr txBox="1"/>
          <p:nvPr/>
        </p:nvSpPr>
        <p:spPr>
          <a:xfrm>
            <a:off x="7308304" y="-3577"/>
            <a:ext cx="1872208" cy="1200329"/>
          </a:xfrm>
          <a:prstGeom prst="rect">
            <a:avLst/>
          </a:prstGeom>
          <a:noFill/>
        </p:spPr>
        <p:txBody>
          <a:bodyPr wrap="square" rtlCol="0">
            <a:spAutoFit/>
          </a:bodyPr>
          <a:lstStyle/>
          <a:p>
            <a:r>
              <a:rPr lang="nl-NL" dirty="0" smtClean="0">
                <a:solidFill>
                  <a:srgbClr val="C00000"/>
                </a:solidFill>
              </a:rPr>
              <a:t>Meer motivatie</a:t>
            </a:r>
          </a:p>
          <a:p>
            <a:pPr marL="285750" indent="-285750">
              <a:buFont typeface="Arial" pitchFamily="34" charset="0"/>
              <a:buChar char="•"/>
            </a:pPr>
            <a:r>
              <a:rPr lang="nl-NL" dirty="0" smtClean="0">
                <a:solidFill>
                  <a:srgbClr val="01911C"/>
                </a:solidFill>
              </a:rPr>
              <a:t>Autonomie</a:t>
            </a:r>
          </a:p>
          <a:p>
            <a:pPr marL="285750" indent="-285750">
              <a:buFont typeface="Arial" pitchFamily="34" charset="0"/>
              <a:buChar char="•"/>
            </a:pPr>
            <a:r>
              <a:rPr lang="nl-NL" dirty="0" smtClean="0"/>
              <a:t>Competentie</a:t>
            </a:r>
          </a:p>
          <a:p>
            <a:pPr marL="285750" indent="-285750">
              <a:buFont typeface="Arial" pitchFamily="34" charset="0"/>
              <a:buChar char="•"/>
            </a:pPr>
            <a:r>
              <a:rPr lang="nl-NL" dirty="0" smtClean="0"/>
              <a:t>Relatie</a:t>
            </a:r>
            <a:endParaRPr lang="nl-NL" dirty="0"/>
          </a:p>
        </p:txBody>
      </p:sp>
    </p:spTree>
    <p:extLst>
      <p:ext uri="{BB962C8B-B14F-4D97-AF65-F5344CB8AC3E}">
        <p14:creationId xmlns:p14="http://schemas.microsoft.com/office/powerpoint/2010/main" val="11566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7128792" cy="1143000"/>
          </a:xfrm>
        </p:spPr>
        <p:txBody>
          <a:bodyPr>
            <a:normAutofit/>
          </a:bodyPr>
          <a:lstStyle/>
          <a:p>
            <a:pPr algn="l"/>
            <a:r>
              <a:rPr lang="nl-NL" sz="3600" dirty="0" smtClean="0">
                <a:solidFill>
                  <a:srgbClr val="01911C"/>
                </a:solidFill>
              </a:rPr>
              <a:t>Competentiegevoel bevorderen </a:t>
            </a:r>
            <a:r>
              <a:rPr lang="nl-NL" sz="3600" dirty="0" smtClean="0"/>
              <a:t>…</a:t>
            </a:r>
            <a:endParaRPr lang="nl-NL" sz="3600" dirty="0"/>
          </a:p>
        </p:txBody>
      </p:sp>
      <p:sp>
        <p:nvSpPr>
          <p:cNvPr id="3" name="Tijdelijke aanduiding voor inhoud 2"/>
          <p:cNvSpPr>
            <a:spLocks noGrp="1"/>
          </p:cNvSpPr>
          <p:nvPr>
            <p:ph sz="quarter" idx="1"/>
          </p:nvPr>
        </p:nvSpPr>
        <p:spPr>
          <a:xfrm>
            <a:off x="467544" y="2204864"/>
            <a:ext cx="8352928" cy="2869779"/>
          </a:xfrm>
        </p:spPr>
        <p:txBody>
          <a:bodyPr>
            <a:normAutofit/>
          </a:bodyPr>
          <a:lstStyle/>
          <a:p>
            <a:r>
              <a:rPr lang="nl-NL" sz="3000" dirty="0" smtClean="0"/>
              <a:t>Taken: uitdagend én haalbaar</a:t>
            </a:r>
          </a:p>
          <a:p>
            <a:r>
              <a:rPr lang="nl-NL" sz="3000" dirty="0" smtClean="0"/>
              <a:t>Help ze ‘plannen’</a:t>
            </a:r>
          </a:p>
          <a:p>
            <a:r>
              <a:rPr lang="nl-NL" sz="3000" dirty="0" smtClean="0"/>
              <a:t>Geef structuur</a:t>
            </a:r>
          </a:p>
          <a:p>
            <a:r>
              <a:rPr lang="nl-NL" sz="3000" dirty="0" smtClean="0"/>
              <a:t>Geef oplossingsgerichte feedback</a:t>
            </a:r>
          </a:p>
          <a:p>
            <a:endParaRPr lang="nl-NL" dirty="0" smtClean="0"/>
          </a:p>
        </p:txBody>
      </p:sp>
      <p:sp>
        <p:nvSpPr>
          <p:cNvPr id="8" name="Tekstvak 7"/>
          <p:cNvSpPr txBox="1"/>
          <p:nvPr/>
        </p:nvSpPr>
        <p:spPr>
          <a:xfrm>
            <a:off x="7308304" y="-3577"/>
            <a:ext cx="1872208" cy="1200329"/>
          </a:xfrm>
          <a:prstGeom prst="rect">
            <a:avLst/>
          </a:prstGeom>
          <a:noFill/>
        </p:spPr>
        <p:txBody>
          <a:bodyPr wrap="square" rtlCol="0">
            <a:spAutoFit/>
          </a:bodyPr>
          <a:lstStyle/>
          <a:p>
            <a:r>
              <a:rPr lang="nl-NL" dirty="0" smtClean="0">
                <a:solidFill>
                  <a:srgbClr val="C00000"/>
                </a:solidFill>
              </a:rPr>
              <a:t>Meer motivatie</a:t>
            </a:r>
          </a:p>
          <a:p>
            <a:pPr marL="285750" indent="-285750">
              <a:buFont typeface="Arial" pitchFamily="34" charset="0"/>
              <a:buChar char="•"/>
            </a:pPr>
            <a:r>
              <a:rPr lang="nl-NL" dirty="0" smtClean="0"/>
              <a:t>Autonomie</a:t>
            </a:r>
          </a:p>
          <a:p>
            <a:pPr marL="285750" indent="-285750">
              <a:buFont typeface="Arial" pitchFamily="34" charset="0"/>
              <a:buChar char="•"/>
            </a:pPr>
            <a:r>
              <a:rPr lang="nl-NL" dirty="0" smtClean="0">
                <a:solidFill>
                  <a:srgbClr val="01911C"/>
                </a:solidFill>
              </a:rPr>
              <a:t>Competentie</a:t>
            </a:r>
          </a:p>
          <a:p>
            <a:pPr marL="285750" indent="-285750">
              <a:buFont typeface="Arial" pitchFamily="34" charset="0"/>
              <a:buChar char="•"/>
            </a:pPr>
            <a:r>
              <a:rPr lang="nl-NL" dirty="0" smtClean="0"/>
              <a:t>Relatie</a:t>
            </a:r>
            <a:endParaRPr lang="nl-NL" dirty="0"/>
          </a:p>
        </p:txBody>
      </p:sp>
      <p:sp>
        <p:nvSpPr>
          <p:cNvPr id="6" name="Titel 1"/>
          <p:cNvSpPr txBox="1">
            <a:spLocks/>
          </p:cNvSpPr>
          <p:nvPr/>
        </p:nvSpPr>
        <p:spPr bwMode="auto">
          <a:xfrm>
            <a:off x="683568" y="44624"/>
            <a:ext cx="71287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ctr" eaLnBrk="0" fontAlgn="base" hangingPunct="0">
              <a:spcBef>
                <a:spcPct val="0"/>
              </a:spcBef>
              <a:spcAft>
                <a:spcPct val="0"/>
              </a:spcAft>
              <a:defRPr sz="3200">
                <a:latin typeface="Kristen ITC" pitchFamily="66"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eaLnBrk="1" hangingPunct="1"/>
            <a:r>
              <a:rPr lang="nl-NL" sz="3000" dirty="0">
                <a:solidFill>
                  <a:schemeClr val="accent3">
                    <a:shade val="75000"/>
                  </a:schemeClr>
                </a:solidFill>
                <a:latin typeface="+mj-lt"/>
              </a:rPr>
              <a:t>Ná het keuzemoment!</a:t>
            </a:r>
          </a:p>
        </p:txBody>
      </p:sp>
    </p:spTree>
    <p:extLst>
      <p:ext uri="{BB962C8B-B14F-4D97-AF65-F5344CB8AC3E}">
        <p14:creationId xmlns:p14="http://schemas.microsoft.com/office/powerpoint/2010/main" val="323555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93850"/>
            <a:ext cx="7128792" cy="1143000"/>
          </a:xfrm>
        </p:spPr>
        <p:txBody>
          <a:bodyPr>
            <a:normAutofit/>
          </a:bodyPr>
          <a:lstStyle/>
          <a:p>
            <a:pPr algn="l"/>
            <a:r>
              <a:rPr lang="nl-NL" sz="3000" dirty="0" smtClean="0">
                <a:solidFill>
                  <a:srgbClr val="01911C"/>
                </a:solidFill>
              </a:rPr>
              <a:t>Relatie </a:t>
            </a:r>
            <a:r>
              <a:rPr lang="nl-NL" sz="3000" dirty="0" smtClean="0"/>
              <a:t>bevorderen …</a:t>
            </a:r>
            <a:endParaRPr lang="nl-NL" sz="3000" dirty="0"/>
          </a:p>
        </p:txBody>
      </p:sp>
      <p:sp>
        <p:nvSpPr>
          <p:cNvPr id="3" name="Tijdelijke aanduiding voor inhoud 2"/>
          <p:cNvSpPr>
            <a:spLocks noGrp="1"/>
          </p:cNvSpPr>
          <p:nvPr>
            <p:ph sz="quarter" idx="1"/>
          </p:nvPr>
        </p:nvSpPr>
        <p:spPr>
          <a:xfrm>
            <a:off x="467544" y="2492896"/>
            <a:ext cx="8352928" cy="2869779"/>
          </a:xfrm>
        </p:spPr>
        <p:txBody>
          <a:bodyPr>
            <a:normAutofit/>
          </a:bodyPr>
          <a:lstStyle/>
          <a:p>
            <a:r>
              <a:rPr lang="nl-NL" dirty="0" smtClean="0"/>
              <a:t>Tegen de tijd dat je autonomie bevorderend bezig bent en hun competentiegevoel weet te stimuleren en ze mogen voor hen relevante keuzes maken …</a:t>
            </a:r>
          </a:p>
          <a:p>
            <a:r>
              <a:rPr lang="nl-NL" dirty="0"/>
              <a:t> </a:t>
            </a:r>
            <a:r>
              <a:rPr lang="nl-NL" dirty="0" smtClean="0"/>
              <a:t>... dan zit het met die relatie al aardig goed</a:t>
            </a:r>
          </a:p>
          <a:p>
            <a:endParaRPr lang="nl-NL" dirty="0" smtClean="0"/>
          </a:p>
        </p:txBody>
      </p:sp>
      <p:sp>
        <p:nvSpPr>
          <p:cNvPr id="8" name="Tekstvak 7"/>
          <p:cNvSpPr txBox="1"/>
          <p:nvPr/>
        </p:nvSpPr>
        <p:spPr>
          <a:xfrm>
            <a:off x="7308304" y="-3577"/>
            <a:ext cx="1872208" cy="1200329"/>
          </a:xfrm>
          <a:prstGeom prst="rect">
            <a:avLst/>
          </a:prstGeom>
          <a:noFill/>
        </p:spPr>
        <p:txBody>
          <a:bodyPr wrap="square" rtlCol="0">
            <a:spAutoFit/>
          </a:bodyPr>
          <a:lstStyle/>
          <a:p>
            <a:r>
              <a:rPr lang="nl-NL" dirty="0" smtClean="0">
                <a:solidFill>
                  <a:srgbClr val="C00000"/>
                </a:solidFill>
              </a:rPr>
              <a:t>Meer motivatie</a:t>
            </a:r>
          </a:p>
          <a:p>
            <a:pPr marL="285750" indent="-285750">
              <a:buFont typeface="Arial" pitchFamily="34" charset="0"/>
              <a:buChar char="•"/>
            </a:pPr>
            <a:r>
              <a:rPr lang="nl-NL" dirty="0" smtClean="0"/>
              <a:t>Autonomie</a:t>
            </a:r>
          </a:p>
          <a:p>
            <a:pPr marL="285750" indent="-285750">
              <a:buFont typeface="Arial" pitchFamily="34" charset="0"/>
              <a:buChar char="•"/>
            </a:pPr>
            <a:r>
              <a:rPr lang="nl-NL" dirty="0" smtClean="0"/>
              <a:t>Competentie</a:t>
            </a:r>
          </a:p>
          <a:p>
            <a:pPr marL="285750" indent="-285750">
              <a:buFont typeface="Arial" pitchFamily="34" charset="0"/>
              <a:buChar char="•"/>
            </a:pPr>
            <a:r>
              <a:rPr lang="nl-NL" dirty="0" smtClean="0">
                <a:solidFill>
                  <a:srgbClr val="01BB24"/>
                </a:solidFill>
              </a:rPr>
              <a:t>Relatie</a:t>
            </a:r>
            <a:endParaRPr lang="nl-NL" dirty="0">
              <a:solidFill>
                <a:srgbClr val="01BB24"/>
              </a:solidFill>
            </a:endParaRPr>
          </a:p>
        </p:txBody>
      </p:sp>
      <p:sp>
        <p:nvSpPr>
          <p:cNvPr id="6" name="Titel 1"/>
          <p:cNvSpPr txBox="1">
            <a:spLocks/>
          </p:cNvSpPr>
          <p:nvPr/>
        </p:nvSpPr>
        <p:spPr bwMode="auto">
          <a:xfrm>
            <a:off x="683568" y="44624"/>
            <a:ext cx="71287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ctr" eaLnBrk="0" fontAlgn="base" hangingPunct="0">
              <a:spcBef>
                <a:spcPct val="0"/>
              </a:spcBef>
              <a:spcAft>
                <a:spcPct val="0"/>
              </a:spcAft>
              <a:defRPr sz="3200">
                <a:latin typeface="Kristen ITC" pitchFamily="66" charset="0"/>
                <a:ea typeface="+mj-ea"/>
                <a:cs typeface="+mj-cs"/>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eaLnBrk="1" hangingPunct="1"/>
            <a:endParaRPr lang="nl-NL" sz="5000" dirty="0">
              <a:latin typeface="+mj-lt"/>
            </a:endParaRPr>
          </a:p>
        </p:txBody>
      </p:sp>
      <p:sp>
        <p:nvSpPr>
          <p:cNvPr id="4" name="Rechthoek 3"/>
          <p:cNvSpPr/>
          <p:nvPr/>
        </p:nvSpPr>
        <p:spPr>
          <a:xfrm>
            <a:off x="2195736" y="616124"/>
            <a:ext cx="3930884" cy="553998"/>
          </a:xfrm>
          <a:prstGeom prst="rect">
            <a:avLst/>
          </a:prstGeom>
        </p:spPr>
        <p:txBody>
          <a:bodyPr wrap="none">
            <a:spAutoFit/>
          </a:bodyPr>
          <a:lstStyle/>
          <a:p>
            <a:r>
              <a:rPr lang="nl-NL" sz="3000" dirty="0" smtClean="0">
                <a:solidFill>
                  <a:schemeClr val="accent3">
                    <a:shade val="75000"/>
                  </a:schemeClr>
                </a:solidFill>
                <a:latin typeface="+mj-lt"/>
                <a:ea typeface="+mj-ea"/>
                <a:cs typeface="+mj-cs"/>
              </a:rPr>
              <a:t>Ná het keuzemoment</a:t>
            </a:r>
            <a:r>
              <a:rPr lang="nl-NL" sz="3000" dirty="0">
                <a:solidFill>
                  <a:schemeClr val="accent3">
                    <a:shade val="75000"/>
                  </a:schemeClr>
                </a:solidFill>
                <a:latin typeface="+mj-lt"/>
                <a:ea typeface="+mj-ea"/>
                <a:cs typeface="+mj-cs"/>
              </a:rPr>
              <a:t>!</a:t>
            </a:r>
          </a:p>
        </p:txBody>
      </p:sp>
    </p:spTree>
    <p:extLst>
      <p:ext uri="{BB962C8B-B14F-4D97-AF65-F5344CB8AC3E}">
        <p14:creationId xmlns:p14="http://schemas.microsoft.com/office/powerpoint/2010/main" val="259565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doen?</a:t>
            </a:r>
            <a:endParaRPr lang="nl-NL" dirty="0"/>
          </a:p>
        </p:txBody>
      </p:sp>
      <p:sp>
        <p:nvSpPr>
          <p:cNvPr id="3" name="Tijdelijke aanduiding voor inhoud 2"/>
          <p:cNvSpPr>
            <a:spLocks noGrp="1"/>
          </p:cNvSpPr>
          <p:nvPr>
            <p:ph sz="quarter" idx="1"/>
          </p:nvPr>
        </p:nvSpPr>
        <p:spPr/>
        <p:txBody>
          <a:bodyPr/>
          <a:lstStyle/>
          <a:p>
            <a:r>
              <a:rPr lang="nl-NL" dirty="0" smtClean="0"/>
              <a:t>Voorbeelden </a:t>
            </a:r>
          </a:p>
          <a:p>
            <a:r>
              <a:rPr lang="nl-NL" dirty="0" smtClean="0"/>
              <a:t>Opdrachten (individueel, tweetal, groep)</a:t>
            </a:r>
          </a:p>
          <a:p>
            <a:r>
              <a:rPr lang="nl-NL" dirty="0" smtClean="0"/>
              <a:t>Informatie over motivatie</a:t>
            </a:r>
          </a:p>
          <a:p>
            <a:r>
              <a:rPr lang="nl-NL" dirty="0" smtClean="0"/>
              <a:t>Toepassen in je les</a:t>
            </a:r>
          </a:p>
          <a:p>
            <a:r>
              <a:rPr lang="nl-NL" dirty="0" smtClean="0"/>
              <a:t>Afsluiting</a:t>
            </a:r>
          </a:p>
        </p:txBody>
      </p:sp>
    </p:spTree>
    <p:extLst>
      <p:ext uri="{BB962C8B-B14F-4D97-AF65-F5344CB8AC3E}">
        <p14:creationId xmlns:p14="http://schemas.microsoft.com/office/powerpoint/2010/main" val="2752420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 werkvormen</a:t>
            </a:r>
            <a:endParaRPr lang="nl-NL" dirty="0"/>
          </a:p>
        </p:txBody>
      </p:sp>
      <p:sp>
        <p:nvSpPr>
          <p:cNvPr id="3" name="Tijdelijke aanduiding voor inhoud 2"/>
          <p:cNvSpPr>
            <a:spLocks noGrp="1"/>
          </p:cNvSpPr>
          <p:nvPr>
            <p:ph sz="quarter" idx="1"/>
          </p:nvPr>
        </p:nvSpPr>
        <p:spPr>
          <a:xfrm>
            <a:off x="243043" y="1599178"/>
            <a:ext cx="8503920" cy="4572000"/>
          </a:xfrm>
        </p:spPr>
        <p:txBody>
          <a:bodyPr>
            <a:normAutofit/>
          </a:bodyPr>
          <a:lstStyle/>
          <a:p>
            <a:pPr marL="0" indent="0">
              <a:buNone/>
            </a:pPr>
            <a:r>
              <a:rPr lang="nl-NL" dirty="0" smtClean="0"/>
              <a:t>Iedere groep (6 – 10) krijgt een aantal werkvormen</a:t>
            </a:r>
          </a:p>
          <a:p>
            <a:pPr marL="514350" indent="-514350">
              <a:buFont typeface="+mj-lt"/>
              <a:buAutoNum type="arabicPeriod"/>
            </a:pPr>
            <a:r>
              <a:rPr lang="nl-NL" dirty="0" smtClean="0"/>
              <a:t>Per tweetal: geef sterren (max 5) aan deze werkvorm</a:t>
            </a:r>
          </a:p>
          <a:p>
            <a:pPr marL="914400" lvl="1" indent="-514350"/>
            <a:r>
              <a:rPr lang="nl-NL" dirty="0" smtClean="0"/>
              <a:t>Autonomie		</a:t>
            </a:r>
          </a:p>
          <a:p>
            <a:pPr marL="914400" lvl="1" indent="-514350"/>
            <a:r>
              <a:rPr lang="nl-NL" dirty="0" smtClean="0"/>
              <a:t>Competentie</a:t>
            </a:r>
          </a:p>
          <a:p>
            <a:pPr marL="914400" lvl="1" indent="-514350"/>
            <a:r>
              <a:rPr lang="nl-NL" dirty="0" smtClean="0"/>
              <a:t>Relatie</a:t>
            </a:r>
          </a:p>
          <a:p>
            <a:pPr marL="514350" lvl="1" indent="-514350">
              <a:buClr>
                <a:schemeClr val="accent1"/>
              </a:buClr>
              <a:buSzPct val="85000"/>
              <a:buFont typeface="+mj-lt"/>
              <a:buAutoNum type="arabicPeriod"/>
            </a:pPr>
            <a:r>
              <a:rPr lang="nl-NL" sz="2700" dirty="0">
                <a:solidFill>
                  <a:schemeClr val="tx1"/>
                </a:solidFill>
              </a:rPr>
              <a:t>Beoordeel </a:t>
            </a:r>
            <a:r>
              <a:rPr lang="nl-NL" sz="2700" dirty="0" smtClean="0">
                <a:solidFill>
                  <a:schemeClr val="tx1"/>
                </a:solidFill>
              </a:rPr>
              <a:t>zo veel mogelijk werkvormen </a:t>
            </a:r>
            <a:r>
              <a:rPr lang="nl-NL" sz="2700" dirty="0">
                <a:solidFill>
                  <a:schemeClr val="tx1"/>
                </a:solidFill>
              </a:rPr>
              <a:t>op de tafel</a:t>
            </a:r>
          </a:p>
          <a:p>
            <a:pPr marL="514350" lvl="1" indent="-514350">
              <a:buClr>
                <a:schemeClr val="accent1"/>
              </a:buClr>
              <a:buSzPct val="85000"/>
              <a:buFont typeface="+mj-lt"/>
              <a:buAutoNum type="arabicPeriod"/>
            </a:pPr>
            <a:r>
              <a:rPr lang="nl-NL" sz="2700" dirty="0">
                <a:solidFill>
                  <a:schemeClr val="tx1"/>
                </a:solidFill>
              </a:rPr>
              <a:t>Noteer </a:t>
            </a:r>
            <a:r>
              <a:rPr lang="nl-NL" sz="2700" dirty="0" smtClean="0">
                <a:solidFill>
                  <a:schemeClr val="tx1"/>
                </a:solidFill>
              </a:rPr>
              <a:t>de beoordeling op </a:t>
            </a:r>
            <a:r>
              <a:rPr lang="nl-NL" sz="2700" dirty="0">
                <a:solidFill>
                  <a:schemeClr val="tx1"/>
                </a:solidFill>
              </a:rPr>
              <a:t>het </a:t>
            </a:r>
            <a:r>
              <a:rPr lang="nl-NL" sz="2700" dirty="0" smtClean="0">
                <a:solidFill>
                  <a:schemeClr val="tx1"/>
                </a:solidFill>
              </a:rPr>
              <a:t>papiertje met de werkvorm</a:t>
            </a:r>
            <a:endParaRPr lang="nl-NL" sz="2700" dirty="0">
              <a:solidFill>
                <a:schemeClr val="tx1"/>
              </a:solidFill>
            </a:endParaRPr>
          </a:p>
        </p:txBody>
      </p:sp>
      <p:grpSp>
        <p:nvGrpSpPr>
          <p:cNvPr id="5" name="Groep 4"/>
          <p:cNvGrpSpPr/>
          <p:nvPr/>
        </p:nvGrpSpPr>
        <p:grpSpPr>
          <a:xfrm>
            <a:off x="3328126" y="3023220"/>
            <a:ext cx="1493603" cy="989450"/>
            <a:chOff x="4139952" y="3789030"/>
            <a:chExt cx="2304256" cy="1485890"/>
          </a:xfrm>
        </p:grpSpPr>
        <p:sp>
          <p:nvSpPr>
            <p:cNvPr id="4" name="5-puntige ster 3"/>
            <p:cNvSpPr/>
            <p:nvPr/>
          </p:nvSpPr>
          <p:spPr>
            <a:xfrm>
              <a:off x="4139952" y="378904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5-puntige ster 5"/>
            <p:cNvSpPr/>
            <p:nvPr/>
          </p:nvSpPr>
          <p:spPr>
            <a:xfrm>
              <a:off x="4139952" y="4906878"/>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5-puntige ster 7"/>
            <p:cNvSpPr/>
            <p:nvPr/>
          </p:nvSpPr>
          <p:spPr>
            <a:xfrm>
              <a:off x="6084168" y="378903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5-puntige ster 8"/>
            <p:cNvSpPr/>
            <p:nvPr/>
          </p:nvSpPr>
          <p:spPr>
            <a:xfrm>
              <a:off x="4633724" y="378904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5-puntige ster 9"/>
            <p:cNvSpPr/>
            <p:nvPr/>
          </p:nvSpPr>
          <p:spPr>
            <a:xfrm>
              <a:off x="5109592" y="378903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5-puntige ster 10"/>
            <p:cNvSpPr/>
            <p:nvPr/>
          </p:nvSpPr>
          <p:spPr>
            <a:xfrm>
              <a:off x="5580112" y="378904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5-puntige ster 14"/>
            <p:cNvSpPr/>
            <p:nvPr/>
          </p:nvSpPr>
          <p:spPr>
            <a:xfrm>
              <a:off x="4652392" y="490344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5-puntige ster 15"/>
            <p:cNvSpPr/>
            <p:nvPr/>
          </p:nvSpPr>
          <p:spPr>
            <a:xfrm>
              <a:off x="5109592" y="491488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5-puntige ster 16"/>
            <p:cNvSpPr/>
            <p:nvPr/>
          </p:nvSpPr>
          <p:spPr>
            <a:xfrm>
              <a:off x="5580112" y="491108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5-puntige ster 17"/>
            <p:cNvSpPr/>
            <p:nvPr/>
          </p:nvSpPr>
          <p:spPr>
            <a:xfrm>
              <a:off x="6084168" y="4911080"/>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5-puntige ster 18"/>
            <p:cNvSpPr/>
            <p:nvPr/>
          </p:nvSpPr>
          <p:spPr>
            <a:xfrm>
              <a:off x="4139952" y="4296534"/>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5-puntige ster 19"/>
            <p:cNvSpPr/>
            <p:nvPr/>
          </p:nvSpPr>
          <p:spPr>
            <a:xfrm>
              <a:off x="4652392" y="4293096"/>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5-puntige ster 20"/>
            <p:cNvSpPr/>
            <p:nvPr/>
          </p:nvSpPr>
          <p:spPr>
            <a:xfrm>
              <a:off x="5109592" y="4304536"/>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5-puntige ster 21"/>
            <p:cNvSpPr/>
            <p:nvPr/>
          </p:nvSpPr>
          <p:spPr>
            <a:xfrm>
              <a:off x="5580112" y="4300736"/>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5-puntige ster 22"/>
            <p:cNvSpPr/>
            <p:nvPr/>
          </p:nvSpPr>
          <p:spPr>
            <a:xfrm>
              <a:off x="6084168" y="4300736"/>
              <a:ext cx="360040"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284200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581816"/>
            <a:ext cx="8534400" cy="758952"/>
          </a:xfrm>
        </p:spPr>
        <p:txBody>
          <a:bodyPr>
            <a:normAutofit fontScale="90000"/>
          </a:bodyPr>
          <a:lstStyle/>
          <a:p>
            <a:r>
              <a:rPr lang="nl-NL" dirty="0"/>
              <a:t>Opdracht werkvormen</a:t>
            </a:r>
            <a:br>
              <a:rPr lang="nl-NL" dirty="0"/>
            </a:br>
            <a:endParaRPr lang="nl-NL" dirty="0"/>
          </a:p>
        </p:txBody>
      </p:sp>
      <p:sp>
        <p:nvSpPr>
          <p:cNvPr id="3" name="Tijdelijke aanduiding voor inhoud 2"/>
          <p:cNvSpPr>
            <a:spLocks noGrp="1"/>
          </p:cNvSpPr>
          <p:nvPr>
            <p:ph sz="quarter" idx="1"/>
          </p:nvPr>
        </p:nvSpPr>
        <p:spPr/>
        <p:txBody>
          <a:bodyPr/>
          <a:lstStyle/>
          <a:p>
            <a:r>
              <a:rPr lang="nl-NL" dirty="0" smtClean="0"/>
              <a:t>Per groep (6-10) bepaal je de werkvorm met de meeste sterren.</a:t>
            </a:r>
          </a:p>
          <a:p>
            <a:endParaRPr lang="nl-NL" dirty="0"/>
          </a:p>
          <a:p>
            <a:r>
              <a:rPr lang="nl-NL" dirty="0" smtClean="0"/>
              <a:t>Per groep de beste uitleggen.</a:t>
            </a:r>
          </a:p>
          <a:p>
            <a:endParaRPr lang="nl-NL" dirty="0"/>
          </a:p>
          <a:p>
            <a:r>
              <a:rPr lang="nl-NL" dirty="0" smtClean="0"/>
              <a:t>Ga je deze werkvorm toepassen?</a:t>
            </a:r>
            <a:endParaRPr lang="nl-NL" dirty="0"/>
          </a:p>
        </p:txBody>
      </p:sp>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nl-NL" dirty="0"/>
          </a:p>
        </p:txBody>
      </p:sp>
    </p:spTree>
    <p:extLst>
      <p:ext uri="{BB962C8B-B14F-4D97-AF65-F5344CB8AC3E}">
        <p14:creationId xmlns:p14="http://schemas.microsoft.com/office/powerpoint/2010/main" val="19884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 deze workshop</a:t>
            </a:r>
            <a:endParaRPr lang="nl-NL" dirty="0"/>
          </a:p>
        </p:txBody>
      </p:sp>
      <p:sp>
        <p:nvSpPr>
          <p:cNvPr id="3" name="Tijdelijke aanduiding voor inhoud 2"/>
          <p:cNvSpPr>
            <a:spLocks noGrp="1"/>
          </p:cNvSpPr>
          <p:nvPr>
            <p:ph sz="quarter" idx="1"/>
          </p:nvPr>
        </p:nvSpPr>
        <p:spPr/>
        <p:txBody>
          <a:bodyPr/>
          <a:lstStyle/>
          <a:p>
            <a:r>
              <a:rPr lang="nl-NL" dirty="0" smtClean="0"/>
              <a:t>Welke motiverende elementen ben je in deze workshop tegengekomen?</a:t>
            </a:r>
            <a:endParaRPr lang="nl-NL" dirty="0"/>
          </a:p>
        </p:txBody>
      </p:sp>
    </p:spTree>
    <p:extLst>
      <p:ext uri="{BB962C8B-B14F-4D97-AF65-F5344CB8AC3E}">
        <p14:creationId xmlns:p14="http://schemas.microsoft.com/office/powerpoint/2010/main" val="398646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Individueel</a:t>
            </a:r>
            <a:endParaRPr lang="nl-NL" dirty="0"/>
          </a:p>
        </p:txBody>
      </p:sp>
      <p:sp>
        <p:nvSpPr>
          <p:cNvPr id="3" name="Tijdelijke aanduiding voor inhoud 2"/>
          <p:cNvSpPr>
            <a:spLocks noGrp="1"/>
          </p:cNvSpPr>
          <p:nvPr>
            <p:ph sz="quarter" idx="1"/>
          </p:nvPr>
        </p:nvSpPr>
        <p:spPr>
          <a:xfrm>
            <a:off x="457200" y="2248272"/>
            <a:ext cx="8229600" cy="2908920"/>
          </a:xfrm>
        </p:spPr>
        <p:txBody>
          <a:bodyPr>
            <a:normAutofit/>
          </a:bodyPr>
          <a:lstStyle/>
          <a:p>
            <a:pPr marL="0" indent="0">
              <a:buNone/>
            </a:pPr>
            <a:endParaRPr lang="nl-NL" dirty="0" smtClean="0"/>
          </a:p>
          <a:p>
            <a:pPr marL="457200" indent="-457200"/>
            <a:endParaRPr lang="nl-NL" dirty="0" smtClean="0"/>
          </a:p>
          <a:p>
            <a:pPr marL="457200" indent="-457200"/>
            <a:r>
              <a:rPr lang="nl-NL" dirty="0" smtClean="0"/>
              <a:t>Wat doe je al in de klas om te motiveren? </a:t>
            </a:r>
          </a:p>
          <a:p>
            <a:endParaRPr lang="nl-NL" dirty="0"/>
          </a:p>
        </p:txBody>
      </p:sp>
    </p:spTree>
    <p:extLst>
      <p:ext uri="{BB962C8B-B14F-4D97-AF65-F5344CB8AC3E}">
        <p14:creationId xmlns:p14="http://schemas.microsoft.com/office/powerpoint/2010/main" val="297879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Kanamori</a:t>
            </a:r>
            <a:endParaRPr lang="nl-NL" dirty="0"/>
          </a:p>
        </p:txBody>
      </p:sp>
      <p:sp>
        <p:nvSpPr>
          <p:cNvPr id="3" name="Tijdelijke aanduiding voor inhoud 2"/>
          <p:cNvSpPr>
            <a:spLocks noGrp="1"/>
          </p:cNvSpPr>
          <p:nvPr>
            <p:ph sz="quarter" idx="1"/>
          </p:nvPr>
        </p:nvSpPr>
        <p:spPr/>
        <p:txBody>
          <a:bodyPr>
            <a:normAutofit/>
          </a:bodyPr>
          <a:lstStyle/>
          <a:p>
            <a:r>
              <a:rPr lang="nl-NL" dirty="0" err="1">
                <a:hlinkClick r:id="rId2"/>
              </a:rPr>
              <a:t>Kanamori</a:t>
            </a:r>
            <a:r>
              <a:rPr lang="nl-NL" dirty="0">
                <a:hlinkClick r:id="rId2"/>
              </a:rPr>
              <a:t> </a:t>
            </a:r>
            <a:r>
              <a:rPr lang="nl-NL" dirty="0"/>
              <a:t>is een meester van groep 6 op een basisschool in Japan.</a:t>
            </a:r>
            <a:br>
              <a:rPr lang="nl-NL" dirty="0"/>
            </a:br>
            <a:endParaRPr lang="nl-NL" dirty="0"/>
          </a:p>
          <a:p>
            <a:pPr marL="0" indent="0">
              <a:buNone/>
            </a:pPr>
            <a:r>
              <a:rPr lang="nl-NL" dirty="0" smtClean="0"/>
              <a:t/>
            </a:r>
            <a:br>
              <a:rPr lang="nl-NL" dirty="0" smtClean="0"/>
            </a:br>
            <a:endParaRPr lang="nl-NL" dirty="0"/>
          </a:p>
        </p:txBody>
      </p:sp>
    </p:spTree>
    <p:extLst>
      <p:ext uri="{BB962C8B-B14F-4D97-AF65-F5344CB8AC3E}">
        <p14:creationId xmlns:p14="http://schemas.microsoft.com/office/powerpoint/2010/main" val="249312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NL" dirty="0"/>
          </a:p>
        </p:txBody>
      </p:sp>
      <p:sp>
        <p:nvSpPr>
          <p:cNvPr id="3" name="Tijdelijke aanduiding voor inhoud 2"/>
          <p:cNvSpPr>
            <a:spLocks noGrp="1"/>
          </p:cNvSpPr>
          <p:nvPr>
            <p:ph sz="quarter" idx="1"/>
          </p:nvPr>
        </p:nvSpPr>
        <p:spPr/>
        <p:txBody>
          <a:bodyPr/>
          <a:lstStyle/>
          <a:p>
            <a:pPr marL="0" indent="0">
              <a:buNone/>
            </a:pPr>
            <a:endParaRPr lang="nl-NL" dirty="0" smtClean="0"/>
          </a:p>
          <a:p>
            <a:endParaRPr lang="nl-NL" dirty="0"/>
          </a:p>
        </p:txBody>
      </p:sp>
      <p:pic>
        <p:nvPicPr>
          <p:cNvPr id="1026" name="Picture 2" descr="http://jordenschuddeboom.files.wordpress.com/2011/03/fokke-sukke-lere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9632" y="1628800"/>
            <a:ext cx="6804755"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99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Sitskoorn</a:t>
            </a:r>
            <a:endParaRPr lang="nl-NL" dirty="0"/>
          </a:p>
        </p:txBody>
      </p:sp>
      <p:sp>
        <p:nvSpPr>
          <p:cNvPr id="3" name="Tijdelijke aanduiding voor inhoud 2"/>
          <p:cNvSpPr>
            <a:spLocks noGrp="1"/>
          </p:cNvSpPr>
          <p:nvPr>
            <p:ph sz="quarter" idx="1"/>
          </p:nvPr>
        </p:nvSpPr>
        <p:spPr/>
        <p:txBody>
          <a:bodyPr/>
          <a:lstStyle/>
          <a:p>
            <a:pPr algn="ctr"/>
            <a:r>
              <a:rPr lang="nl-NL" dirty="0" smtClean="0"/>
              <a:t>Hersenen worden gevormd door specifieke karakteristieken in je omgeving en de dingen die je doet. </a:t>
            </a:r>
          </a:p>
          <a:p>
            <a:pPr algn="ctr"/>
            <a:endParaRPr lang="nl-NL" dirty="0" smtClean="0"/>
          </a:p>
          <a:p>
            <a:pPr algn="ctr"/>
            <a:r>
              <a:rPr lang="nl-NL" dirty="0" smtClean="0"/>
              <a:t>Je brein vormt je zijn, maar je zijn vormt ook je brein.</a:t>
            </a:r>
            <a:endParaRPr lang="nl-NL" dirty="0"/>
          </a:p>
        </p:txBody>
      </p:sp>
    </p:spTree>
    <p:extLst>
      <p:ext uri="{BB962C8B-B14F-4D97-AF65-F5344CB8AC3E}">
        <p14:creationId xmlns:p14="http://schemas.microsoft.com/office/powerpoint/2010/main" val="352013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NL" dirty="0" smtClean="0"/>
              <a:t>Prikkels in en uit de hersenen</a:t>
            </a:r>
            <a:endParaRPr lang="nl-NL" dirty="0"/>
          </a:p>
        </p:txBody>
      </p:sp>
      <p:sp>
        <p:nvSpPr>
          <p:cNvPr id="2" name="Tijdelijke aanduiding voor inhoud 1"/>
          <p:cNvSpPr>
            <a:spLocks noGrp="1"/>
          </p:cNvSpPr>
          <p:nvPr>
            <p:ph sz="quarter" idx="1"/>
          </p:nvPr>
        </p:nvSpPr>
        <p:spPr/>
        <p:txBody>
          <a:bodyPr/>
          <a:lstStyle/>
          <a:p>
            <a:endParaRPr lang="nl-NL" dirty="0"/>
          </a:p>
        </p:txBody>
      </p:sp>
      <p:pic>
        <p:nvPicPr>
          <p:cNvPr id="4098" name="Picture 2" descr="http://www.10voorbiologie.nl/afbfczw/H32%20zenuwstelsel%20en%20spieren%20(Havo)/320203samenwerkin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648" y="2492896"/>
            <a:ext cx="562927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461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1143000"/>
          </a:xfrm>
        </p:spPr>
        <p:txBody>
          <a:bodyPr/>
          <a:lstStyle/>
          <a:p>
            <a:r>
              <a:rPr lang="en-US"/>
              <a:t>Anatomie</a:t>
            </a:r>
          </a:p>
        </p:txBody>
      </p:sp>
      <p:sp>
        <p:nvSpPr>
          <p:cNvPr id="4099" name="Rectangle 3"/>
          <p:cNvSpPr>
            <a:spLocks noGrp="1" noChangeArrowheads="1"/>
          </p:cNvSpPr>
          <p:nvPr>
            <p:ph sz="quarter" idx="1"/>
          </p:nvPr>
        </p:nvSpPr>
        <p:spPr/>
        <p:txBody>
          <a:bodyPr/>
          <a:lstStyle/>
          <a:p>
            <a:endParaRPr lang="en-US"/>
          </a:p>
        </p:txBody>
      </p:sp>
      <p:pic>
        <p:nvPicPr>
          <p:cNvPr id="4100" name="Picture 4" descr="nat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1177925"/>
            <a:ext cx="7848600" cy="556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60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1132</TotalTime>
  <Words>1394</Words>
  <Application>Microsoft Office PowerPoint</Application>
  <PresentationFormat>Diavoorstelling (4:3)</PresentationFormat>
  <Paragraphs>372</Paragraphs>
  <Slides>32</Slides>
  <Notes>23</Notes>
  <HiddenSlides>0</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Civiel</vt:lpstr>
      <vt:lpstr>Chaos in het puberbrein Is motivatie de oplossing?</vt:lpstr>
      <vt:lpstr>Waarom?</vt:lpstr>
      <vt:lpstr>Wat gaan we doen?</vt:lpstr>
      <vt:lpstr>Individueel</vt:lpstr>
      <vt:lpstr>Kanamori</vt:lpstr>
      <vt:lpstr>PowerPoint-presentatie</vt:lpstr>
      <vt:lpstr>Sitskoorn</vt:lpstr>
      <vt:lpstr>Prikkels in en uit de hersenen</vt:lpstr>
      <vt:lpstr>Anatomie</vt:lpstr>
      <vt:lpstr>Ontwikkeling van de hersenen</vt:lpstr>
      <vt:lpstr>Jolles: Leer een adolescent denken </vt:lpstr>
      <vt:lpstr>Motiveren</vt:lpstr>
      <vt:lpstr>PowerPoint-presentatie</vt:lpstr>
      <vt:lpstr>PowerPoint-presentatie</vt:lpstr>
      <vt:lpstr>De zesjescultuur voorbij?!</vt:lpstr>
      <vt:lpstr>Jouw Motivatie</vt:lpstr>
      <vt:lpstr>Opdracht bouwstenen</vt:lpstr>
      <vt:lpstr>Opdracht bouwstenen</vt:lpstr>
      <vt:lpstr>Deci en Ryan</vt:lpstr>
      <vt:lpstr>Motivatie Deci &amp; Ryan</vt:lpstr>
      <vt:lpstr>Motivatie en Onderwijs</vt:lpstr>
      <vt:lpstr>Motivatie en Onderwijs</vt:lpstr>
      <vt:lpstr>PowerPoint-presentatie</vt:lpstr>
      <vt:lpstr>PowerPoint-presentatie</vt:lpstr>
      <vt:lpstr>PowerPoint-presentatie</vt:lpstr>
      <vt:lpstr>Keuzes voor de leerling?</vt:lpstr>
      <vt:lpstr>Ná het keuzemoment!</vt:lpstr>
      <vt:lpstr>Competentiegevoel bevorderen …</vt:lpstr>
      <vt:lpstr>Relatie bevorderen …</vt:lpstr>
      <vt:lpstr>Opdracht werkvormen</vt:lpstr>
      <vt:lpstr>Opdracht werkvormen </vt:lpstr>
      <vt:lpstr>Over deze workshop</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Sandra Elzinga</dc:creator>
  <cp:lastModifiedBy>gast1</cp:lastModifiedBy>
  <cp:revision>26</cp:revision>
  <cp:lastPrinted>2013-01-11T12:37:24Z</cp:lastPrinted>
  <dcterms:created xsi:type="dcterms:W3CDTF">2013-01-07T08:57:06Z</dcterms:created>
  <dcterms:modified xsi:type="dcterms:W3CDTF">2013-01-12T11:21:56Z</dcterms:modified>
</cp:coreProperties>
</file>