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265" r:id="rId3"/>
    <p:sldId id="301" r:id="rId4"/>
    <p:sldId id="258" r:id="rId5"/>
    <p:sldId id="274" r:id="rId6"/>
    <p:sldId id="275" r:id="rId7"/>
    <p:sldId id="276" r:id="rId8"/>
    <p:sldId id="266" r:id="rId9"/>
    <p:sldId id="267" r:id="rId10"/>
    <p:sldId id="268" r:id="rId11"/>
    <p:sldId id="270" r:id="rId12"/>
    <p:sldId id="271" r:id="rId13"/>
    <p:sldId id="272" r:id="rId14"/>
    <p:sldId id="277" r:id="rId15"/>
    <p:sldId id="278" r:id="rId16"/>
    <p:sldId id="273" r:id="rId17"/>
    <p:sldId id="298" r:id="rId18"/>
    <p:sldId id="281" r:id="rId19"/>
    <p:sldId id="300" r:id="rId20"/>
    <p:sldId id="260" r:id="rId21"/>
    <p:sldId id="261" r:id="rId22"/>
    <p:sldId id="283" r:id="rId23"/>
    <p:sldId id="284" r:id="rId24"/>
    <p:sldId id="286" r:id="rId25"/>
    <p:sldId id="285" r:id="rId26"/>
    <p:sldId id="287" r:id="rId27"/>
    <p:sldId id="288" r:id="rId28"/>
    <p:sldId id="299" r:id="rId29"/>
    <p:sldId id="262" r:id="rId30"/>
    <p:sldId id="291" r:id="rId31"/>
    <p:sldId id="292" r:id="rId32"/>
    <p:sldId id="282" r:id="rId33"/>
    <p:sldId id="297" r:id="rId34"/>
    <p:sldId id="294" r:id="rId35"/>
    <p:sldId id="295" r:id="rId36"/>
    <p:sldId id="259" r:id="rId37"/>
    <p:sldId id="263" r:id="rId38"/>
    <p:sldId id="296" r:id="rId39"/>
  </p:sldIdLst>
  <p:sldSz cx="9144000" cy="6858000" type="screen4x3"/>
  <p:notesSz cx="6765925" cy="98679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637" autoAdjust="0"/>
  </p:normalViewPr>
  <p:slideViewPr>
    <p:cSldViewPr>
      <p:cViewPr varScale="1">
        <p:scale>
          <a:sx n="80" d="100"/>
          <a:sy n="80" d="100"/>
        </p:scale>
        <p:origin x="-187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31901" cy="49339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32458" y="0"/>
            <a:ext cx="2931901" cy="493395"/>
          </a:xfrm>
          <a:prstGeom prst="rect">
            <a:avLst/>
          </a:prstGeom>
        </p:spPr>
        <p:txBody>
          <a:bodyPr vert="horz" lIns="91440" tIns="45720" rIns="91440" bIns="45720" rtlCol="0"/>
          <a:lstStyle>
            <a:lvl1pPr algn="r">
              <a:defRPr sz="1200"/>
            </a:lvl1pPr>
          </a:lstStyle>
          <a:p>
            <a:fld id="{E7E31E35-B4A1-47D0-A575-6819AA544E0C}" type="datetimeFigureOut">
              <a:rPr lang="nl-NL" smtClean="0"/>
              <a:pPr/>
              <a:t>24-2-2015</a:t>
            </a:fld>
            <a:endParaRPr lang="nl-NL"/>
          </a:p>
        </p:txBody>
      </p:sp>
      <p:sp>
        <p:nvSpPr>
          <p:cNvPr id="4" name="Tijdelijke aanduiding voor voettekst 3"/>
          <p:cNvSpPr>
            <a:spLocks noGrp="1"/>
          </p:cNvSpPr>
          <p:nvPr>
            <p:ph type="ftr" sz="quarter" idx="2"/>
          </p:nvPr>
        </p:nvSpPr>
        <p:spPr>
          <a:xfrm>
            <a:off x="0" y="9372792"/>
            <a:ext cx="2931901" cy="49339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32458" y="9372792"/>
            <a:ext cx="2931901" cy="493395"/>
          </a:xfrm>
          <a:prstGeom prst="rect">
            <a:avLst/>
          </a:prstGeom>
        </p:spPr>
        <p:txBody>
          <a:bodyPr vert="horz" lIns="91440" tIns="45720" rIns="91440" bIns="45720" rtlCol="0" anchor="b"/>
          <a:lstStyle>
            <a:lvl1pPr algn="r">
              <a:defRPr sz="1200"/>
            </a:lvl1pPr>
          </a:lstStyle>
          <a:p>
            <a:fld id="{F8BC26F8-E7B4-4BA1-8636-5E2879731703}" type="slidenum">
              <a:rPr lang="nl-NL" smtClean="0"/>
              <a:pPr/>
              <a:t>‹nr.›</a:t>
            </a:fld>
            <a:endParaRPr lang="nl-NL"/>
          </a:p>
        </p:txBody>
      </p:sp>
    </p:spTree>
    <p:extLst>
      <p:ext uri="{BB962C8B-B14F-4D97-AF65-F5344CB8AC3E}">
        <p14:creationId xmlns:p14="http://schemas.microsoft.com/office/powerpoint/2010/main" val="571294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1901" cy="4933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32458" y="0"/>
            <a:ext cx="2931901" cy="493395"/>
          </a:xfrm>
          <a:prstGeom prst="rect">
            <a:avLst/>
          </a:prstGeom>
        </p:spPr>
        <p:txBody>
          <a:bodyPr vert="horz" lIns="91440" tIns="45720" rIns="91440" bIns="45720" rtlCol="0"/>
          <a:lstStyle>
            <a:lvl1pPr algn="r">
              <a:defRPr sz="1200"/>
            </a:lvl1pPr>
          </a:lstStyle>
          <a:p>
            <a:fld id="{743C595D-ECF0-A04B-AFDE-CE2C678CD2C8}" type="datetimeFigureOut">
              <a:rPr lang="en-US" smtClean="0"/>
              <a:pPr/>
              <a:t>2/24/2015</a:t>
            </a:fld>
            <a:endParaRPr lang="en-US"/>
          </a:p>
        </p:txBody>
      </p:sp>
      <p:sp>
        <p:nvSpPr>
          <p:cNvPr id="4" name="Slide Image Placeholder 3"/>
          <p:cNvSpPr>
            <a:spLocks noGrp="1" noRot="1" noChangeAspect="1"/>
          </p:cNvSpPr>
          <p:nvPr>
            <p:ph type="sldImg" idx="2"/>
          </p:nvPr>
        </p:nvSpPr>
        <p:spPr>
          <a:xfrm>
            <a:off x="915988" y="739775"/>
            <a:ext cx="4933950"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6593" y="4687253"/>
            <a:ext cx="5412740" cy="4440555"/>
          </a:xfrm>
          <a:prstGeom prst="rect">
            <a:avLst/>
          </a:prstGeom>
        </p:spPr>
        <p:txBody>
          <a:bodyPr vert="horz" lIns="91440" tIns="45720" rIns="91440" bIns="45720" rtlCol="0">
            <a:normAutofit/>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6" name="Footer Placeholder 5"/>
          <p:cNvSpPr>
            <a:spLocks noGrp="1"/>
          </p:cNvSpPr>
          <p:nvPr>
            <p:ph type="ftr" sz="quarter" idx="4"/>
          </p:nvPr>
        </p:nvSpPr>
        <p:spPr>
          <a:xfrm>
            <a:off x="0" y="9372792"/>
            <a:ext cx="2931901" cy="49339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32458" y="9372792"/>
            <a:ext cx="2931901" cy="493395"/>
          </a:xfrm>
          <a:prstGeom prst="rect">
            <a:avLst/>
          </a:prstGeom>
        </p:spPr>
        <p:txBody>
          <a:bodyPr vert="horz" lIns="91440" tIns="45720" rIns="91440" bIns="45720" rtlCol="0" anchor="b"/>
          <a:lstStyle>
            <a:lvl1pPr algn="r">
              <a:defRPr sz="1200"/>
            </a:lvl1pPr>
          </a:lstStyle>
          <a:p>
            <a:fld id="{23106E88-FA45-6245-A0B2-D0FE5A1A790B}" type="slidenum">
              <a:rPr lang="en-US" smtClean="0"/>
              <a:pPr/>
              <a:t>‹nr.›</a:t>
            </a:fld>
            <a:endParaRPr lang="en-US"/>
          </a:p>
        </p:txBody>
      </p:sp>
    </p:spTree>
    <p:extLst>
      <p:ext uri="{BB962C8B-B14F-4D97-AF65-F5344CB8AC3E}">
        <p14:creationId xmlns:p14="http://schemas.microsoft.com/office/powerpoint/2010/main" val="16216767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Welkom </a:t>
            </a:r>
            <a:r>
              <a:rPr lang="en-US" dirty="0" err="1" smtClean="0"/>
              <a:t>allemaal</a:t>
            </a:r>
            <a:r>
              <a:rPr lang="en-US" dirty="0" smtClean="0"/>
              <a:t>.</a:t>
            </a:r>
            <a:r>
              <a:rPr lang="en-US" baseline="0" dirty="0" smtClean="0"/>
              <a:t> </a:t>
            </a:r>
            <a:r>
              <a:rPr lang="en-US" baseline="0" dirty="0" err="1" smtClean="0"/>
              <a:t>Leuk</a:t>
            </a:r>
            <a:r>
              <a:rPr lang="en-US" baseline="0" dirty="0" smtClean="0"/>
              <a:t> </a:t>
            </a:r>
            <a:r>
              <a:rPr lang="en-US" baseline="0" dirty="0" err="1" smtClean="0"/>
              <a:t>dat</a:t>
            </a:r>
            <a:r>
              <a:rPr lang="en-US" baseline="0" dirty="0" smtClean="0"/>
              <a:t> </a:t>
            </a:r>
            <a:r>
              <a:rPr lang="en-US" baseline="0" dirty="0" err="1" smtClean="0"/>
              <a:t>jullie</a:t>
            </a:r>
            <a:r>
              <a:rPr lang="en-US" baseline="0" dirty="0" smtClean="0"/>
              <a:t> </a:t>
            </a:r>
            <a:r>
              <a:rPr lang="en-US" baseline="0" dirty="0" err="1" smtClean="0"/>
              <a:t>gekozen</a:t>
            </a:r>
            <a:r>
              <a:rPr lang="en-US" baseline="0" dirty="0" smtClean="0"/>
              <a:t> </a:t>
            </a:r>
            <a:r>
              <a:rPr lang="en-US" baseline="0" dirty="0" err="1" smtClean="0"/>
              <a:t>hebben</a:t>
            </a:r>
            <a:r>
              <a:rPr lang="en-US" baseline="0" dirty="0" smtClean="0"/>
              <a:t> </a:t>
            </a:r>
            <a:r>
              <a:rPr lang="en-US" baseline="0" dirty="0" err="1" smtClean="0"/>
              <a:t>om</a:t>
            </a:r>
            <a:r>
              <a:rPr lang="en-US" baseline="0" dirty="0" smtClean="0"/>
              <a:t> </a:t>
            </a:r>
            <a:r>
              <a:rPr lang="en-US" baseline="0" dirty="0" err="1" smtClean="0"/>
              <a:t>deze</a:t>
            </a:r>
            <a:r>
              <a:rPr lang="en-US" baseline="0" dirty="0" smtClean="0"/>
              <a:t> workshop </a:t>
            </a:r>
            <a:r>
              <a:rPr lang="en-US" baseline="0" dirty="0" err="1" smtClean="0"/>
              <a:t>bij</a:t>
            </a:r>
            <a:r>
              <a:rPr lang="en-US" baseline="0" dirty="0" smtClean="0"/>
              <a:t> </a:t>
            </a:r>
            <a:r>
              <a:rPr lang="en-US" baseline="0" dirty="0" err="1" smtClean="0"/>
              <a:t>te</a:t>
            </a:r>
            <a:r>
              <a:rPr lang="en-US" baseline="0" dirty="0" smtClean="0"/>
              <a:t> </a:t>
            </a:r>
            <a:r>
              <a:rPr lang="en-US" baseline="0" dirty="0" err="1" smtClean="0"/>
              <a:t>wonen</a:t>
            </a:r>
            <a:r>
              <a:rPr lang="en-US" baseline="0" dirty="0" smtClean="0"/>
              <a:t>. We </a:t>
            </a:r>
            <a:r>
              <a:rPr lang="en-US" baseline="0" dirty="0" err="1" smtClean="0"/>
              <a:t>zullen</a:t>
            </a:r>
            <a:r>
              <a:rPr lang="en-US" baseline="0" dirty="0" smtClean="0"/>
              <a:t> in de </a:t>
            </a:r>
            <a:r>
              <a:rPr lang="en-US" baseline="0" dirty="0" err="1" smtClean="0"/>
              <a:t>komende</a:t>
            </a:r>
            <a:r>
              <a:rPr lang="en-US" baseline="0" dirty="0" smtClean="0"/>
              <a:t> 75 </a:t>
            </a:r>
            <a:r>
              <a:rPr lang="en-US" baseline="0" dirty="0" err="1" smtClean="0"/>
              <a:t>minuten</a:t>
            </a:r>
            <a:r>
              <a:rPr lang="en-US" baseline="0" dirty="0" smtClean="0"/>
              <a:t> het </a:t>
            </a:r>
            <a:r>
              <a:rPr lang="en-US" baseline="0" dirty="0" err="1" smtClean="0"/>
              <a:t>obesitas</a:t>
            </a:r>
            <a:r>
              <a:rPr lang="en-US" baseline="0" dirty="0" smtClean="0"/>
              <a:t> </a:t>
            </a:r>
            <a:r>
              <a:rPr lang="en-US" baseline="0" dirty="0" err="1" smtClean="0"/>
              <a:t>probleem</a:t>
            </a:r>
            <a:r>
              <a:rPr lang="en-US" baseline="0" dirty="0" smtClean="0"/>
              <a:t> </a:t>
            </a:r>
            <a:r>
              <a:rPr lang="en-US" baseline="0" dirty="0" err="1" smtClean="0"/>
              <a:t>wat</a:t>
            </a:r>
            <a:r>
              <a:rPr lang="en-US" baseline="0" dirty="0" smtClean="0"/>
              <a:t> </a:t>
            </a:r>
            <a:r>
              <a:rPr lang="en-US" baseline="0" dirty="0" err="1" smtClean="0"/>
              <a:t>nader</a:t>
            </a:r>
            <a:r>
              <a:rPr lang="en-US" baseline="0" dirty="0" smtClean="0"/>
              <a:t> </a:t>
            </a:r>
            <a:r>
              <a:rPr lang="en-US" baseline="0" dirty="0" err="1" smtClean="0"/>
              <a:t>gaan</a:t>
            </a:r>
            <a:r>
              <a:rPr lang="en-US" baseline="0" dirty="0" smtClean="0"/>
              <a:t> </a:t>
            </a:r>
            <a:r>
              <a:rPr lang="en-US" baseline="0" dirty="0" err="1" smtClean="0"/>
              <a:t>bestuderen</a:t>
            </a:r>
            <a:r>
              <a:rPr lang="en-US" baseline="0" dirty="0" smtClean="0"/>
              <a:t>. </a:t>
            </a:r>
            <a:r>
              <a:rPr lang="en-US" baseline="0" dirty="0" err="1" smtClean="0"/>
              <a:t>Maar</a:t>
            </a:r>
            <a:r>
              <a:rPr lang="en-US" baseline="0" dirty="0" smtClean="0"/>
              <a:t> </a:t>
            </a:r>
            <a:r>
              <a:rPr lang="en-US" baseline="0" dirty="0" err="1" smtClean="0"/>
              <a:t>eerst</a:t>
            </a:r>
            <a:r>
              <a:rPr lang="en-US" baseline="0" dirty="0" smtClean="0"/>
              <a:t> </a:t>
            </a:r>
            <a:r>
              <a:rPr lang="en-US" baseline="0" dirty="0" err="1" smtClean="0"/>
              <a:t>zal</a:t>
            </a:r>
            <a:r>
              <a:rPr lang="en-US" baseline="0" dirty="0" smtClean="0"/>
              <a:t> </a:t>
            </a:r>
            <a:r>
              <a:rPr lang="en-US" baseline="0" dirty="0" err="1" smtClean="0"/>
              <a:t>ik</a:t>
            </a:r>
            <a:r>
              <a:rPr lang="en-US" baseline="0" dirty="0" smtClean="0"/>
              <a:t> heel </a:t>
            </a:r>
            <a:r>
              <a:rPr lang="en-US" baseline="0" dirty="0" err="1" smtClean="0"/>
              <a:t>kort</a:t>
            </a:r>
            <a:r>
              <a:rPr lang="en-US" baseline="0" dirty="0" smtClean="0"/>
              <a:t> </a:t>
            </a:r>
            <a:r>
              <a:rPr lang="en-US" baseline="0" dirty="0" err="1" smtClean="0"/>
              <a:t>mezelf</a:t>
            </a:r>
            <a:r>
              <a:rPr lang="en-US" baseline="0" dirty="0" smtClean="0"/>
              <a:t> even </a:t>
            </a:r>
            <a:r>
              <a:rPr lang="en-US" baseline="0" dirty="0" err="1" smtClean="0"/>
              <a:t>voorstellen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3106E88-FA45-6245-A0B2-D0FE5A1A790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latin typeface="+mn-lt"/>
                <a:ea typeface="+mn-ea"/>
                <a:cs typeface="+mn-cs"/>
              </a:rPr>
              <a:t>Maar</a:t>
            </a:r>
            <a:r>
              <a:rPr lang="nl-NL" sz="1200" kern="1200" baseline="0" dirty="0" smtClean="0">
                <a:solidFill>
                  <a:schemeClr val="tx1"/>
                </a:solidFill>
                <a:latin typeface="+mn-lt"/>
                <a:ea typeface="+mn-ea"/>
                <a:cs typeface="+mn-cs"/>
              </a:rPr>
              <a:t> o</a:t>
            </a:r>
            <a:r>
              <a:rPr lang="nl-NL" sz="1200" kern="1200" dirty="0" smtClean="0">
                <a:solidFill>
                  <a:schemeClr val="tx1"/>
                </a:solidFill>
                <a:latin typeface="+mn-lt"/>
                <a:ea typeface="+mn-ea"/>
                <a:cs typeface="+mn-cs"/>
              </a:rPr>
              <a:t>ok een combinatie van beide factoren zou bijgedragen kunnen hebben aan de toename van </a:t>
            </a:r>
            <a:r>
              <a:rPr lang="nl-NL" sz="1200" kern="1200" dirty="0" err="1" smtClean="0">
                <a:solidFill>
                  <a:schemeClr val="tx1"/>
                </a:solidFill>
                <a:latin typeface="+mn-lt"/>
                <a:ea typeface="+mn-ea"/>
                <a:cs typeface="+mn-cs"/>
              </a:rPr>
              <a:t>obesitas</a:t>
            </a:r>
            <a:r>
              <a:rPr lang="nl-NL" sz="1200" kern="1200" dirty="0" smtClean="0">
                <a:solidFill>
                  <a:schemeClr val="tx1"/>
                </a:solidFill>
                <a:latin typeface="+mn-lt"/>
                <a:ea typeface="+mn-ea"/>
                <a:cs typeface="+mn-cs"/>
              </a:rPr>
              <a:t>. Hoe ontstaat </a:t>
            </a:r>
            <a:r>
              <a:rPr lang="nl-NL" sz="1200" kern="1200" dirty="0" err="1" smtClean="0">
                <a:solidFill>
                  <a:schemeClr val="tx1"/>
                </a:solidFill>
                <a:latin typeface="+mn-lt"/>
                <a:ea typeface="+mn-ea"/>
                <a:cs typeface="+mn-cs"/>
              </a:rPr>
              <a:t>obesitas</a:t>
            </a:r>
            <a:r>
              <a:rPr lang="nl-NL" sz="1200" kern="1200" baseline="0" dirty="0" smtClean="0">
                <a:solidFill>
                  <a:schemeClr val="tx1"/>
                </a:solidFill>
                <a:latin typeface="+mn-lt"/>
                <a:ea typeface="+mn-ea"/>
                <a:cs typeface="+mn-cs"/>
              </a:rPr>
              <a:t> op individueel niveau?</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C51FE38-FCAA-9046-8A79-50700C808A5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200" kern="1200" dirty="0" err="1" smtClean="0">
                <a:solidFill>
                  <a:schemeClr val="tx1"/>
                </a:solidFill>
                <a:latin typeface="+mn-lt"/>
                <a:ea typeface="+mn-ea"/>
                <a:cs typeface="+mn-cs"/>
              </a:rPr>
              <a:t>Obesitas</a:t>
            </a:r>
            <a:r>
              <a:rPr lang="nl-NL" sz="1200" kern="1200" dirty="0" smtClean="0">
                <a:solidFill>
                  <a:schemeClr val="tx1"/>
                </a:solidFill>
                <a:latin typeface="+mn-lt"/>
                <a:ea typeface="+mn-ea"/>
                <a:cs typeface="+mn-cs"/>
              </a:rPr>
              <a:t> ontstaat wanneer er over een langere periode een positieve energiebalans is. Dat wil zeggen dat de energie-inname groter is dan het energiegebruik, waardoor het lichaamsgewicht toeneemt.</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C51FE38-FCAA-9046-8A79-50700C808A5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latin typeface="+mn-lt"/>
                <a:ea typeface="+mn-ea"/>
                <a:cs typeface="+mn-cs"/>
              </a:rPr>
              <a:t>Gewichtsverlies wordt meestal bereikt door het verlagen van de energie-inname. Dit resulteert in een negatieve energiebalans, waardoor het lichaamsgewicht afneemt.</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C51FE38-FCAA-9046-8A79-50700C808A5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latin typeface="+mn-lt"/>
                <a:ea typeface="+mn-ea"/>
                <a:cs typeface="+mn-cs"/>
              </a:rPr>
              <a:t>Om het gewichtverlies te behouden zal de energiebalans in stand gehouden moeten worden. </a:t>
            </a:r>
            <a:endParaRPr lang="en-US" dirty="0"/>
          </a:p>
        </p:txBody>
      </p:sp>
      <p:sp>
        <p:nvSpPr>
          <p:cNvPr id="4" name="Slide Number Placeholder 3"/>
          <p:cNvSpPr>
            <a:spLocks noGrp="1"/>
          </p:cNvSpPr>
          <p:nvPr>
            <p:ph type="sldNum" sz="quarter" idx="10"/>
          </p:nvPr>
        </p:nvSpPr>
        <p:spPr/>
        <p:txBody>
          <a:bodyPr/>
          <a:lstStyle/>
          <a:p>
            <a:fld id="{7C51FE38-FCAA-9046-8A79-50700C808A5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latin typeface="+mn-lt"/>
                <a:ea typeface="+mn-ea"/>
                <a:cs typeface="+mn-cs"/>
              </a:rPr>
              <a:t>Maar</a:t>
            </a:r>
            <a:r>
              <a:rPr lang="nl-NL" sz="1200" kern="1200" baseline="0" dirty="0" smtClean="0">
                <a:solidFill>
                  <a:schemeClr val="tx1"/>
                </a:solidFill>
                <a:latin typeface="+mn-lt"/>
                <a:ea typeface="+mn-ea"/>
                <a:cs typeface="+mn-cs"/>
              </a:rPr>
              <a:t> als gevolg van het gewichtsverlies is het lichaam in een situatie terecht gekomen waarin nogal wat factoren veranderd zijn. Zo is het lichaamsgewicht lager en daarmee is er dus minder energie nodig om het lichaam in stand te houden. Verder zijn de vetcellen kleiner geworden, waardoor er minder </a:t>
            </a:r>
            <a:r>
              <a:rPr lang="nl-NL" sz="1200" kern="1200" baseline="0" dirty="0" err="1" smtClean="0">
                <a:solidFill>
                  <a:schemeClr val="tx1"/>
                </a:solidFill>
                <a:latin typeface="+mn-lt"/>
                <a:ea typeface="+mn-ea"/>
                <a:cs typeface="+mn-cs"/>
              </a:rPr>
              <a:t>leptine</a:t>
            </a:r>
            <a:r>
              <a:rPr lang="nl-NL" sz="1200" kern="1200" baseline="0" dirty="0" smtClean="0">
                <a:solidFill>
                  <a:schemeClr val="tx1"/>
                </a:solidFill>
                <a:latin typeface="+mn-lt"/>
                <a:ea typeface="+mn-ea"/>
                <a:cs typeface="+mn-cs"/>
              </a:rPr>
              <a:t> afgegeven wordt in reactie op inname van voeding. </a:t>
            </a:r>
            <a:r>
              <a:rPr lang="nl-NL" sz="1200" kern="1200" baseline="0" dirty="0" err="1" smtClean="0">
                <a:solidFill>
                  <a:schemeClr val="tx1"/>
                </a:solidFill>
                <a:latin typeface="+mn-lt"/>
                <a:ea typeface="+mn-ea"/>
                <a:cs typeface="+mn-cs"/>
              </a:rPr>
              <a:t>Leptine</a:t>
            </a:r>
            <a:r>
              <a:rPr lang="nl-NL" sz="1200" kern="1200" baseline="0" dirty="0" smtClean="0">
                <a:solidFill>
                  <a:schemeClr val="tx1"/>
                </a:solidFill>
                <a:latin typeface="+mn-lt"/>
                <a:ea typeface="+mn-ea"/>
                <a:cs typeface="+mn-cs"/>
              </a:rPr>
              <a:t> is echter een hormoon dat ons een verzadigend gevoel geeft. Minder </a:t>
            </a:r>
            <a:r>
              <a:rPr lang="nl-NL" sz="1200" kern="1200" baseline="0" dirty="0" err="1" smtClean="0">
                <a:solidFill>
                  <a:schemeClr val="tx1"/>
                </a:solidFill>
                <a:latin typeface="+mn-lt"/>
                <a:ea typeface="+mn-ea"/>
                <a:cs typeface="+mn-cs"/>
              </a:rPr>
              <a:t>leptine</a:t>
            </a:r>
            <a:r>
              <a:rPr lang="nl-NL" sz="1200" kern="1200" baseline="0" dirty="0" smtClean="0">
                <a:solidFill>
                  <a:schemeClr val="tx1"/>
                </a:solidFill>
                <a:latin typeface="+mn-lt"/>
                <a:ea typeface="+mn-ea"/>
                <a:cs typeface="+mn-cs"/>
              </a:rPr>
              <a:t> afgifte (en ook een verlaagde gevoeligheid van de receptoren voor </a:t>
            </a:r>
            <a:r>
              <a:rPr lang="nl-NL" sz="1200" kern="1200" baseline="0" dirty="0" err="1" smtClean="0">
                <a:solidFill>
                  <a:schemeClr val="tx1"/>
                </a:solidFill>
                <a:latin typeface="+mn-lt"/>
                <a:ea typeface="+mn-ea"/>
                <a:cs typeface="+mn-cs"/>
              </a:rPr>
              <a:t>leptine</a:t>
            </a:r>
            <a:r>
              <a:rPr lang="nl-NL" sz="1200" kern="1200" baseline="0" dirty="0" smtClean="0">
                <a:solidFill>
                  <a:schemeClr val="tx1"/>
                </a:solidFill>
                <a:latin typeface="+mn-lt"/>
                <a:ea typeface="+mn-ea"/>
                <a:cs typeface="+mn-cs"/>
              </a:rPr>
              <a:t> in de hersenen), maakt dat iemand minder verzadigd is en daardoor een verhoogde kans heeft om zijn/haar energie-inname te verhogen.</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C51FE38-FCAA-9046-8A79-50700C808A5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Er</a:t>
            </a:r>
            <a:r>
              <a:rPr lang="en-US" baseline="0" dirty="0" smtClean="0"/>
              <a:t> is </a:t>
            </a:r>
            <a:r>
              <a:rPr lang="en-US" baseline="0" dirty="0" err="1" smtClean="0"/>
              <a:t>dus</a:t>
            </a:r>
            <a:r>
              <a:rPr lang="en-US" baseline="0" dirty="0" smtClean="0"/>
              <a:t> </a:t>
            </a:r>
            <a:r>
              <a:rPr lang="en-US" baseline="0" dirty="0" err="1" smtClean="0"/>
              <a:t>sprake</a:t>
            </a:r>
            <a:r>
              <a:rPr lang="en-US" baseline="0" dirty="0" smtClean="0"/>
              <a:t> van </a:t>
            </a:r>
            <a:r>
              <a:rPr lang="en-US" baseline="0" dirty="0" err="1" smtClean="0"/>
              <a:t>een</a:t>
            </a:r>
            <a:r>
              <a:rPr lang="en-US" baseline="0" dirty="0" smtClean="0"/>
              <a:t> </a:t>
            </a:r>
            <a:r>
              <a:rPr lang="en-US" baseline="0" dirty="0" err="1" smtClean="0"/>
              <a:t>verhoogde</a:t>
            </a:r>
            <a:r>
              <a:rPr lang="en-US" baseline="0" dirty="0" smtClean="0"/>
              <a:t> </a:t>
            </a:r>
            <a:r>
              <a:rPr lang="en-US" baseline="0" dirty="0" err="1" smtClean="0"/>
              <a:t>eetlust</a:t>
            </a:r>
            <a:r>
              <a:rPr lang="en-US" baseline="0" dirty="0" smtClean="0"/>
              <a:t> en </a:t>
            </a:r>
            <a:r>
              <a:rPr lang="en-US" baseline="0" dirty="0" err="1" smtClean="0"/>
              <a:t>een</a:t>
            </a:r>
            <a:r>
              <a:rPr lang="en-US" baseline="0" dirty="0" smtClean="0"/>
              <a:t> </a:t>
            </a:r>
            <a:r>
              <a:rPr lang="en-US" baseline="0" dirty="0" err="1" smtClean="0"/>
              <a:t>verlaging</a:t>
            </a:r>
            <a:r>
              <a:rPr lang="en-US" baseline="0" dirty="0" smtClean="0"/>
              <a:t> van het </a:t>
            </a:r>
            <a:r>
              <a:rPr lang="en-US" baseline="0" dirty="0" err="1" smtClean="0"/>
              <a:t>energiegebruik</a:t>
            </a:r>
            <a:r>
              <a:rPr lang="en-US" baseline="0" dirty="0" smtClean="0"/>
              <a:t>. </a:t>
            </a:r>
            <a:r>
              <a:rPr lang="en-US" baseline="0" dirty="0" err="1" smtClean="0"/>
              <a:t>Dit</a:t>
            </a:r>
            <a:r>
              <a:rPr lang="en-US" baseline="0" dirty="0" smtClean="0"/>
              <a:t> </a:t>
            </a:r>
            <a:r>
              <a:rPr lang="en-US" baseline="0" dirty="0" err="1" smtClean="0"/>
              <a:t>maakt</a:t>
            </a:r>
            <a:r>
              <a:rPr lang="en-US" baseline="0" dirty="0" smtClean="0"/>
              <a:t> het </a:t>
            </a:r>
            <a:r>
              <a:rPr lang="en-US" baseline="0" dirty="0" err="1" smtClean="0"/>
              <a:t>dus</a:t>
            </a:r>
            <a:r>
              <a:rPr lang="en-US" baseline="0" dirty="0" smtClean="0"/>
              <a:t> </a:t>
            </a:r>
            <a:r>
              <a:rPr lang="en-US" baseline="0" dirty="0" err="1" smtClean="0"/>
              <a:t>moeilijker</a:t>
            </a:r>
            <a:r>
              <a:rPr lang="en-US" baseline="0" dirty="0" smtClean="0"/>
              <a:t> </a:t>
            </a:r>
            <a:r>
              <a:rPr lang="en-US" baseline="0" dirty="0" err="1" smtClean="0"/>
              <a:t>voor</a:t>
            </a:r>
            <a:r>
              <a:rPr lang="en-US" baseline="0" dirty="0" smtClean="0"/>
              <a:t> de </a:t>
            </a:r>
            <a:r>
              <a:rPr lang="en-US" baseline="0" dirty="0" err="1" smtClean="0"/>
              <a:t>persoon</a:t>
            </a:r>
            <a:r>
              <a:rPr lang="en-US" baseline="0" dirty="0" smtClean="0"/>
              <a:t> </a:t>
            </a:r>
            <a:r>
              <a:rPr lang="en-US" baseline="0" dirty="0" err="1" smtClean="0"/>
              <a:t>om</a:t>
            </a:r>
            <a:r>
              <a:rPr lang="en-US" baseline="0" dirty="0" smtClean="0"/>
              <a:t> de </a:t>
            </a:r>
            <a:r>
              <a:rPr lang="en-US" baseline="0" dirty="0" err="1" smtClean="0"/>
              <a:t>energiebalans</a:t>
            </a:r>
            <a:r>
              <a:rPr lang="en-US" baseline="0" dirty="0" smtClean="0"/>
              <a:t> in stand </a:t>
            </a:r>
            <a:r>
              <a:rPr lang="en-US" baseline="0" dirty="0" err="1" smtClean="0"/>
              <a:t>te</a:t>
            </a:r>
            <a:r>
              <a:rPr lang="en-US" baseline="0" dirty="0" smtClean="0"/>
              <a:t> </a:t>
            </a:r>
            <a:r>
              <a:rPr lang="en-US" baseline="0" dirty="0" err="1" smtClean="0"/>
              <a:t>houden</a:t>
            </a:r>
            <a:r>
              <a:rPr lang="en-US" baseline="0" dirty="0" smtClean="0"/>
              <a:t>. En </a:t>
            </a:r>
            <a:r>
              <a:rPr lang="en-US" baseline="0" dirty="0" err="1" smtClean="0"/>
              <a:t>wanneer</a:t>
            </a:r>
            <a:r>
              <a:rPr lang="en-US" baseline="0" dirty="0" smtClean="0"/>
              <a:t> </a:t>
            </a:r>
            <a:r>
              <a:rPr lang="en-US" baseline="0" dirty="0" err="1" smtClean="0"/>
              <a:t>dat</a:t>
            </a:r>
            <a:r>
              <a:rPr lang="en-US" baseline="0" dirty="0" smtClean="0"/>
              <a:t> </a:t>
            </a:r>
            <a:r>
              <a:rPr lang="en-US" baseline="0" dirty="0" err="1" smtClean="0"/>
              <a:t>niet</a:t>
            </a:r>
            <a:r>
              <a:rPr lang="en-US" baseline="0" dirty="0" smtClean="0"/>
              <a:t> </a:t>
            </a:r>
            <a:r>
              <a:rPr lang="en-US" baseline="0" dirty="0" err="1" smtClean="0"/>
              <a:t>lukt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C51FE38-FCAA-9046-8A79-50700C808A5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latin typeface="+mn-lt"/>
                <a:ea typeface="+mn-ea"/>
                <a:cs typeface="+mn-cs"/>
              </a:rPr>
              <a:t>…dan ontstaat er opnieuw een positieve energiebalans waardoor het lichaamsgewicht weer toeneemt, het zogenaamde jojo-effect.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C51FE38-FCAA-9046-8A79-50700C808A5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Maar</a:t>
            </a:r>
            <a:r>
              <a:rPr lang="en-US" dirty="0" smtClean="0"/>
              <a:t> </a:t>
            </a:r>
            <a:r>
              <a:rPr lang="en-US" dirty="0" err="1" smtClean="0"/>
              <a:t>welke</a:t>
            </a:r>
            <a:r>
              <a:rPr lang="en-US" dirty="0" smtClean="0"/>
              <a:t> </a:t>
            </a:r>
            <a:r>
              <a:rPr lang="en-US" dirty="0" err="1" smtClean="0"/>
              <a:t>factoren</a:t>
            </a:r>
            <a:r>
              <a:rPr lang="en-US" dirty="0" smtClean="0"/>
              <a:t> </a:t>
            </a:r>
            <a:r>
              <a:rPr lang="en-US" dirty="0" err="1" smtClean="0"/>
              <a:t>zijn</a:t>
            </a:r>
            <a:r>
              <a:rPr lang="en-US" baseline="0" dirty="0" smtClean="0"/>
              <a:t> </a:t>
            </a:r>
            <a:r>
              <a:rPr lang="en-US" baseline="0" dirty="0" err="1" smtClean="0"/>
              <a:t>allemaal</a:t>
            </a:r>
            <a:r>
              <a:rPr lang="en-US" baseline="0" dirty="0" smtClean="0"/>
              <a:t> van </a:t>
            </a:r>
            <a:r>
              <a:rPr lang="en-US" baseline="0" dirty="0" err="1" smtClean="0"/>
              <a:t>invloed</a:t>
            </a:r>
            <a:r>
              <a:rPr lang="en-US" baseline="0" dirty="0" smtClean="0"/>
              <a:t> op de </a:t>
            </a:r>
            <a:r>
              <a:rPr lang="en-US" baseline="0" dirty="0" err="1" smtClean="0"/>
              <a:t>energiebalans</a:t>
            </a:r>
            <a:r>
              <a:rPr lang="en-US" baseline="0" dirty="0" smtClean="0"/>
              <a:t>? </a:t>
            </a:r>
            <a:r>
              <a:rPr lang="en-US" baseline="0" dirty="0" err="1" smtClean="0"/>
              <a:t>Onderzoeken</a:t>
            </a:r>
            <a:r>
              <a:rPr lang="en-US" baseline="0" dirty="0" smtClean="0"/>
              <a:t> </a:t>
            </a:r>
            <a:r>
              <a:rPr lang="en-US" baseline="0" dirty="0" err="1" smtClean="0"/>
              <a:t>hebben</a:t>
            </a:r>
            <a:r>
              <a:rPr lang="en-US" baseline="0" dirty="0" smtClean="0"/>
              <a:t> </a:t>
            </a:r>
            <a:r>
              <a:rPr lang="en-US" baseline="0" dirty="0" err="1" smtClean="0"/>
              <a:t>veel</a:t>
            </a:r>
            <a:r>
              <a:rPr lang="en-US" baseline="0" dirty="0" smtClean="0"/>
              <a:t> </a:t>
            </a:r>
            <a:r>
              <a:rPr lang="en-US" baseline="0" dirty="0" err="1" smtClean="0"/>
              <a:t>factoren</a:t>
            </a:r>
            <a:r>
              <a:rPr lang="en-US" baseline="0" dirty="0" smtClean="0"/>
              <a:t> in </a:t>
            </a:r>
            <a:r>
              <a:rPr lang="en-US" baseline="0" dirty="0" err="1" smtClean="0"/>
              <a:t>kaart</a:t>
            </a:r>
            <a:r>
              <a:rPr lang="en-US" baseline="0" dirty="0" smtClean="0"/>
              <a:t> </a:t>
            </a:r>
            <a:r>
              <a:rPr lang="en-US" baseline="0" dirty="0" err="1" smtClean="0"/>
              <a:t>gebracht</a:t>
            </a:r>
            <a:r>
              <a:rPr lang="en-US" baseline="0" dirty="0" smtClean="0"/>
              <a:t>, </a:t>
            </a:r>
            <a:r>
              <a:rPr lang="en-US" baseline="0" dirty="0" err="1" smtClean="0"/>
              <a:t>waaronder</a:t>
            </a:r>
            <a:r>
              <a:rPr lang="en-US" baseline="0" dirty="0" smtClean="0"/>
              <a:t> </a:t>
            </a:r>
            <a:r>
              <a:rPr lang="en-US" baseline="0" dirty="0" err="1" smtClean="0"/>
              <a:t>voeding</a:t>
            </a:r>
            <a:r>
              <a:rPr lang="en-US" baseline="0" dirty="0" smtClean="0"/>
              <a:t> </a:t>
            </a:r>
            <a:r>
              <a:rPr lang="en-US" baseline="0" dirty="0" err="1" smtClean="0"/>
              <a:t>dat</a:t>
            </a:r>
            <a:r>
              <a:rPr lang="en-US" baseline="0" dirty="0" smtClean="0"/>
              <a:t> </a:t>
            </a:r>
            <a:r>
              <a:rPr lang="en-US" baseline="0" dirty="0" err="1" smtClean="0"/>
              <a:t>voornamelijk</a:t>
            </a:r>
            <a:r>
              <a:rPr lang="en-US" baseline="0" dirty="0" smtClean="0"/>
              <a:t> van </a:t>
            </a:r>
            <a:r>
              <a:rPr lang="en-US" baseline="0" dirty="0" err="1" smtClean="0"/>
              <a:t>invloed</a:t>
            </a:r>
            <a:r>
              <a:rPr lang="en-US" baseline="0" dirty="0" smtClean="0"/>
              <a:t> is op </a:t>
            </a:r>
            <a:r>
              <a:rPr lang="en-US" baseline="0" dirty="0" err="1" smtClean="0"/>
              <a:t>energie-inname</a:t>
            </a:r>
            <a:r>
              <a:rPr lang="en-US" baseline="0" dirty="0" smtClean="0"/>
              <a:t>, de </a:t>
            </a:r>
            <a:r>
              <a:rPr lang="en-US" baseline="0" dirty="0" err="1" smtClean="0"/>
              <a:t>genetische</a:t>
            </a:r>
            <a:r>
              <a:rPr lang="en-US" baseline="0" dirty="0" smtClean="0"/>
              <a:t> </a:t>
            </a:r>
            <a:r>
              <a:rPr lang="en-US" baseline="0" dirty="0" err="1" smtClean="0"/>
              <a:t>achtergrond</a:t>
            </a:r>
            <a:r>
              <a:rPr lang="en-US" baseline="0" dirty="0" smtClean="0"/>
              <a:t> die </a:t>
            </a:r>
            <a:r>
              <a:rPr lang="en-US" baseline="0" dirty="0" err="1" smtClean="0"/>
              <a:t>vooral</a:t>
            </a:r>
            <a:r>
              <a:rPr lang="en-US" baseline="0" dirty="0" smtClean="0"/>
              <a:t> </a:t>
            </a:r>
            <a:r>
              <a:rPr lang="en-US" baseline="0" dirty="0" err="1" smtClean="0"/>
              <a:t>een</a:t>
            </a:r>
            <a:r>
              <a:rPr lang="en-US" baseline="0" dirty="0" smtClean="0"/>
              <a:t> </a:t>
            </a:r>
            <a:r>
              <a:rPr lang="en-US" baseline="0" dirty="0" err="1" smtClean="0"/>
              <a:t>rol</a:t>
            </a:r>
            <a:r>
              <a:rPr lang="en-US" baseline="0" dirty="0" smtClean="0"/>
              <a:t> </a:t>
            </a:r>
            <a:r>
              <a:rPr lang="en-US" baseline="0" dirty="0" err="1" smtClean="0"/>
              <a:t>speelt</a:t>
            </a:r>
            <a:r>
              <a:rPr lang="en-US" baseline="0" dirty="0" smtClean="0"/>
              <a:t> in de </a:t>
            </a:r>
            <a:r>
              <a:rPr lang="en-US" baseline="0" dirty="0" err="1" smtClean="0"/>
              <a:t>gevoeligheid</a:t>
            </a:r>
            <a:r>
              <a:rPr lang="en-US" baseline="0" dirty="0" smtClean="0"/>
              <a:t> </a:t>
            </a:r>
            <a:r>
              <a:rPr lang="en-US" baseline="0" dirty="0" err="1" smtClean="0"/>
              <a:t>voor</a:t>
            </a:r>
            <a:r>
              <a:rPr lang="en-US" baseline="0" dirty="0" smtClean="0"/>
              <a:t> de </a:t>
            </a:r>
            <a:r>
              <a:rPr lang="en-US" baseline="0" dirty="0" err="1" smtClean="0"/>
              <a:t>ontwikkeling</a:t>
            </a:r>
            <a:r>
              <a:rPr lang="en-US" baseline="0" dirty="0" smtClean="0"/>
              <a:t> van </a:t>
            </a:r>
            <a:r>
              <a:rPr lang="en-US" baseline="0" dirty="0" err="1" smtClean="0"/>
              <a:t>obesitas</a:t>
            </a:r>
            <a:r>
              <a:rPr lang="en-US" baseline="0" dirty="0" smtClean="0"/>
              <a:t> (hoe </a:t>
            </a:r>
            <a:r>
              <a:rPr lang="en-US" baseline="0" dirty="0" err="1" smtClean="0"/>
              <a:t>snel</a:t>
            </a:r>
            <a:r>
              <a:rPr lang="en-US" baseline="0" dirty="0" smtClean="0"/>
              <a:t> de </a:t>
            </a:r>
            <a:r>
              <a:rPr lang="en-US" baseline="0" dirty="0" err="1" smtClean="0"/>
              <a:t>energiebalans</a:t>
            </a:r>
            <a:r>
              <a:rPr lang="en-US" baseline="0" dirty="0" smtClean="0"/>
              <a:t> </a:t>
            </a:r>
            <a:r>
              <a:rPr lang="en-US" baseline="0" dirty="0" err="1" smtClean="0"/>
              <a:t>uit</a:t>
            </a:r>
            <a:r>
              <a:rPr lang="en-US" baseline="0" dirty="0" smtClean="0"/>
              <a:t> </a:t>
            </a:r>
            <a:r>
              <a:rPr lang="en-US" baseline="0" dirty="0" err="1" smtClean="0"/>
              <a:t>balans</a:t>
            </a:r>
            <a:r>
              <a:rPr lang="en-US" baseline="0" dirty="0" smtClean="0"/>
              <a:t> </a:t>
            </a:r>
            <a:r>
              <a:rPr lang="en-US" baseline="0" dirty="0" err="1" smtClean="0"/>
              <a:t>raakt</a:t>
            </a:r>
            <a:r>
              <a:rPr lang="en-US" baseline="0" dirty="0" smtClean="0"/>
              <a:t>), de </a:t>
            </a:r>
            <a:r>
              <a:rPr lang="en-US" baseline="0" dirty="0" err="1" smtClean="0"/>
              <a:t>lichamelijke</a:t>
            </a:r>
            <a:r>
              <a:rPr lang="en-US" baseline="0" dirty="0" smtClean="0"/>
              <a:t> </a:t>
            </a:r>
            <a:r>
              <a:rPr lang="en-US" baseline="0" dirty="0" err="1" smtClean="0"/>
              <a:t>inspanning</a:t>
            </a:r>
            <a:r>
              <a:rPr lang="en-US" baseline="0" dirty="0" smtClean="0"/>
              <a:t> die </a:t>
            </a:r>
            <a:r>
              <a:rPr lang="en-US" baseline="0" dirty="0" err="1" smtClean="0"/>
              <a:t>vooral</a:t>
            </a:r>
            <a:r>
              <a:rPr lang="en-US" baseline="0" dirty="0" smtClean="0"/>
              <a:t> van </a:t>
            </a:r>
            <a:r>
              <a:rPr lang="en-US" baseline="0" dirty="0" err="1" smtClean="0"/>
              <a:t>invloed</a:t>
            </a:r>
            <a:r>
              <a:rPr lang="en-US" baseline="0" dirty="0" smtClean="0"/>
              <a:t> is op het </a:t>
            </a:r>
            <a:r>
              <a:rPr lang="en-US" baseline="0" dirty="0" err="1" smtClean="0"/>
              <a:t>energie-gebruik</a:t>
            </a:r>
            <a:r>
              <a:rPr lang="en-US" baseline="0" dirty="0" smtClean="0"/>
              <a:t>, het </a:t>
            </a:r>
            <a:r>
              <a:rPr lang="en-US" baseline="0" dirty="0" err="1" smtClean="0"/>
              <a:t>metabolisme</a:t>
            </a:r>
            <a:r>
              <a:rPr lang="en-US" baseline="0" dirty="0" smtClean="0"/>
              <a:t> </a:t>
            </a:r>
            <a:r>
              <a:rPr lang="en-US" baseline="0" dirty="0" err="1" smtClean="0"/>
              <a:t>dat</a:t>
            </a:r>
            <a:r>
              <a:rPr lang="en-US" baseline="0" dirty="0" smtClean="0"/>
              <a:t> </a:t>
            </a:r>
            <a:r>
              <a:rPr lang="en-US" baseline="0" dirty="0" err="1" smtClean="0"/>
              <a:t>bepalend</a:t>
            </a:r>
            <a:r>
              <a:rPr lang="en-US" baseline="0" dirty="0" smtClean="0"/>
              <a:t> is </a:t>
            </a:r>
            <a:r>
              <a:rPr lang="en-US" baseline="0" dirty="0" err="1" smtClean="0"/>
              <a:t>voor</a:t>
            </a:r>
            <a:r>
              <a:rPr lang="en-US" baseline="0" dirty="0" smtClean="0"/>
              <a:t> de </a:t>
            </a:r>
            <a:r>
              <a:rPr lang="en-US" baseline="0" dirty="0" err="1" smtClean="0"/>
              <a:t>energiebehoefte</a:t>
            </a:r>
            <a:r>
              <a:rPr lang="en-US" baseline="0" dirty="0" smtClean="0"/>
              <a:t> en </a:t>
            </a:r>
            <a:r>
              <a:rPr lang="en-US" baseline="0" dirty="0" err="1" smtClean="0"/>
              <a:t>uiteindelijk</a:t>
            </a:r>
            <a:r>
              <a:rPr lang="en-US" baseline="0" dirty="0" smtClean="0"/>
              <a:t> </a:t>
            </a:r>
            <a:r>
              <a:rPr lang="en-US" baseline="0" dirty="0" err="1" smtClean="0"/>
              <a:t>ook</a:t>
            </a:r>
            <a:r>
              <a:rPr lang="en-US" baseline="0" dirty="0" smtClean="0"/>
              <a:t> </a:t>
            </a:r>
            <a:r>
              <a:rPr lang="en-US" baseline="0" dirty="0" err="1" smtClean="0"/>
              <a:t>tal</a:t>
            </a:r>
            <a:r>
              <a:rPr lang="en-US" baseline="0" dirty="0" smtClean="0"/>
              <a:t> van interne en </a:t>
            </a:r>
            <a:r>
              <a:rPr lang="en-US" baseline="0" dirty="0" err="1" smtClean="0"/>
              <a:t>externe</a:t>
            </a:r>
            <a:r>
              <a:rPr lang="en-US" baseline="0" dirty="0" smtClean="0"/>
              <a:t> </a:t>
            </a:r>
            <a:r>
              <a:rPr lang="en-US" baseline="0" dirty="0" err="1" smtClean="0"/>
              <a:t>factoren</a:t>
            </a:r>
            <a:r>
              <a:rPr lang="en-US" baseline="0" dirty="0" smtClean="0"/>
              <a:t> die van </a:t>
            </a:r>
            <a:r>
              <a:rPr lang="en-US" baseline="0" dirty="0" err="1" smtClean="0"/>
              <a:t>invloed</a:t>
            </a:r>
            <a:r>
              <a:rPr lang="en-US" baseline="0" dirty="0" smtClean="0"/>
              <a:t> </a:t>
            </a:r>
            <a:r>
              <a:rPr lang="en-US" baseline="0" dirty="0" err="1" smtClean="0"/>
              <a:t>zijn</a:t>
            </a:r>
            <a:r>
              <a:rPr lang="en-US" baseline="0" dirty="0" smtClean="0"/>
              <a:t> op </a:t>
            </a:r>
            <a:r>
              <a:rPr lang="en-US" baseline="0" dirty="0" err="1" smtClean="0"/>
              <a:t>zowel</a:t>
            </a:r>
            <a:r>
              <a:rPr lang="en-US" baseline="0" dirty="0" smtClean="0"/>
              <a:t> </a:t>
            </a:r>
            <a:r>
              <a:rPr lang="en-US" baseline="0" dirty="0" err="1" smtClean="0"/>
              <a:t>energie-inname</a:t>
            </a:r>
            <a:r>
              <a:rPr lang="en-US" baseline="0" dirty="0" smtClean="0"/>
              <a:t> en </a:t>
            </a:r>
            <a:r>
              <a:rPr lang="en-US" baseline="0" dirty="0" err="1" smtClean="0"/>
              <a:t>energiegebruik</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23106E88-FA45-6245-A0B2-D0FE5A1A790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Nieuwe</a:t>
            </a:r>
            <a:r>
              <a:rPr lang="en-US" dirty="0" smtClean="0"/>
              <a:t> studies </a:t>
            </a:r>
            <a:r>
              <a:rPr lang="en-US" dirty="0" err="1" smtClean="0"/>
              <a:t>laten</a:t>
            </a:r>
            <a:r>
              <a:rPr lang="en-US" dirty="0" smtClean="0"/>
              <a:t> </a:t>
            </a:r>
            <a:r>
              <a:rPr lang="en-US" dirty="0" err="1" smtClean="0"/>
              <a:t>zien</a:t>
            </a:r>
            <a:r>
              <a:rPr lang="en-US" dirty="0" smtClean="0"/>
              <a:t> </a:t>
            </a:r>
            <a:r>
              <a:rPr lang="en-US" dirty="0" err="1" smtClean="0"/>
              <a:t>dat</a:t>
            </a:r>
            <a:r>
              <a:rPr lang="en-US" dirty="0" smtClean="0"/>
              <a:t> de </a:t>
            </a:r>
            <a:r>
              <a:rPr lang="en-US" dirty="0" err="1" smtClean="0"/>
              <a:t>energiebalans</a:t>
            </a:r>
            <a:r>
              <a:rPr lang="en-US" baseline="0" dirty="0" smtClean="0"/>
              <a:t> </a:t>
            </a:r>
            <a:r>
              <a:rPr lang="en-US" baseline="0" dirty="0" err="1" smtClean="0"/>
              <a:t>een</a:t>
            </a:r>
            <a:r>
              <a:rPr lang="en-US" baseline="0" dirty="0" smtClean="0"/>
              <a:t> erg </a:t>
            </a:r>
            <a:r>
              <a:rPr lang="en-US" baseline="0" dirty="0" err="1" smtClean="0"/>
              <a:t>vereenvoudigde</a:t>
            </a:r>
            <a:r>
              <a:rPr lang="en-US" baseline="0" dirty="0" smtClean="0"/>
              <a:t> </a:t>
            </a:r>
            <a:r>
              <a:rPr lang="en-US" baseline="0" dirty="0" err="1" smtClean="0"/>
              <a:t>weergave</a:t>
            </a:r>
            <a:r>
              <a:rPr lang="en-US" baseline="0" dirty="0" smtClean="0"/>
              <a:t> is van het </a:t>
            </a:r>
            <a:r>
              <a:rPr lang="en-US" baseline="0" dirty="0" err="1" smtClean="0"/>
              <a:t>obesitas</a:t>
            </a:r>
            <a:r>
              <a:rPr lang="en-US" baseline="0" dirty="0" smtClean="0"/>
              <a:t> </a:t>
            </a:r>
            <a:r>
              <a:rPr lang="en-US" baseline="0" dirty="0" err="1" smtClean="0"/>
              <a:t>probleem</a:t>
            </a:r>
            <a:r>
              <a:rPr lang="en-US" baseline="0" dirty="0" smtClean="0"/>
              <a:t>. We </a:t>
            </a:r>
            <a:r>
              <a:rPr lang="en-US" baseline="0" dirty="0" err="1" smtClean="0"/>
              <a:t>hebben</a:t>
            </a:r>
            <a:r>
              <a:rPr lang="en-US" baseline="0" dirty="0" smtClean="0"/>
              <a:t> </a:t>
            </a:r>
            <a:r>
              <a:rPr lang="en-US" baseline="0" dirty="0" err="1" smtClean="0"/>
              <a:t>namelijk</a:t>
            </a:r>
            <a:r>
              <a:rPr lang="en-US" baseline="0" dirty="0" smtClean="0"/>
              <a:t> </a:t>
            </a:r>
            <a:r>
              <a:rPr lang="en-US" baseline="0" dirty="0" err="1" smtClean="0"/>
              <a:t>niet</a:t>
            </a:r>
            <a:r>
              <a:rPr lang="en-US" baseline="0" dirty="0" smtClean="0"/>
              <a:t> </a:t>
            </a:r>
            <a:r>
              <a:rPr lang="en-US" baseline="0" dirty="0" err="1" smtClean="0"/>
              <a:t>alleen</a:t>
            </a:r>
            <a:r>
              <a:rPr lang="en-US" baseline="0" dirty="0" smtClean="0"/>
              <a:t> </a:t>
            </a:r>
            <a:r>
              <a:rPr lang="en-US" baseline="0" dirty="0" err="1" smtClean="0"/>
              <a:t>te</a:t>
            </a:r>
            <a:r>
              <a:rPr lang="en-US" baseline="0" dirty="0" smtClean="0"/>
              <a:t> </a:t>
            </a:r>
            <a:r>
              <a:rPr lang="en-US" baseline="0" dirty="0" err="1" smtClean="0"/>
              <a:t>maken</a:t>
            </a:r>
            <a:r>
              <a:rPr lang="en-US" baseline="0" dirty="0" smtClean="0"/>
              <a:t> met </a:t>
            </a:r>
            <a:r>
              <a:rPr lang="en-US" baseline="0" dirty="0" err="1" smtClean="0"/>
              <a:t>energie-inname</a:t>
            </a:r>
            <a:r>
              <a:rPr lang="en-US" baseline="0" dirty="0" smtClean="0"/>
              <a:t> en </a:t>
            </a:r>
            <a:r>
              <a:rPr lang="en-US" baseline="0" dirty="0" err="1" smtClean="0"/>
              <a:t>energiegebruik</a:t>
            </a:r>
            <a:r>
              <a:rPr lang="en-US" baseline="0" dirty="0" smtClean="0"/>
              <a:t>, </a:t>
            </a:r>
            <a:r>
              <a:rPr lang="en-US" baseline="0" dirty="0" err="1" smtClean="0"/>
              <a:t>maar</a:t>
            </a:r>
            <a:r>
              <a:rPr lang="en-US" baseline="0" dirty="0" smtClean="0"/>
              <a:t> </a:t>
            </a:r>
            <a:r>
              <a:rPr lang="en-US" baseline="0" dirty="0" err="1" smtClean="0"/>
              <a:t>ook</a:t>
            </a:r>
            <a:r>
              <a:rPr lang="en-US" baseline="0" dirty="0" smtClean="0"/>
              <a:t> </a:t>
            </a:r>
            <a:r>
              <a:rPr lang="en-US" baseline="0" dirty="0" err="1" smtClean="0"/>
              <a:t>energie-opslag</a:t>
            </a:r>
            <a:r>
              <a:rPr lang="en-US" baseline="0" dirty="0" smtClean="0"/>
              <a:t>. In </a:t>
            </a:r>
            <a:r>
              <a:rPr lang="en-US" baseline="0" dirty="0" err="1" smtClean="0"/>
              <a:t>dit</a:t>
            </a:r>
            <a:r>
              <a:rPr lang="en-US" baseline="0" dirty="0" smtClean="0"/>
              <a:t> </a:t>
            </a:r>
            <a:r>
              <a:rPr lang="en-US" baseline="0" dirty="0" err="1" smtClean="0"/>
              <a:t>figuur</a:t>
            </a:r>
            <a:r>
              <a:rPr lang="en-US" baseline="0" dirty="0" smtClean="0"/>
              <a:t> </a:t>
            </a:r>
            <a:r>
              <a:rPr lang="en-US" baseline="0" dirty="0" err="1" smtClean="0"/>
              <a:t>hebben</a:t>
            </a:r>
            <a:r>
              <a:rPr lang="en-US" baseline="0" dirty="0" smtClean="0"/>
              <a:t> </a:t>
            </a:r>
            <a:r>
              <a:rPr lang="en-US" baseline="0" dirty="0" err="1" smtClean="0"/>
              <a:t>onderzoekers</a:t>
            </a:r>
            <a:r>
              <a:rPr lang="en-US" baseline="0" dirty="0" smtClean="0"/>
              <a:t> het </a:t>
            </a:r>
            <a:r>
              <a:rPr lang="en-US" baseline="0" dirty="0" err="1" smtClean="0"/>
              <a:t>probleem</a:t>
            </a:r>
            <a:r>
              <a:rPr lang="en-US" baseline="0" dirty="0" smtClean="0"/>
              <a:t> </a:t>
            </a:r>
            <a:r>
              <a:rPr lang="en-US" baseline="0" dirty="0" err="1" smtClean="0"/>
              <a:t>uitgelegd</a:t>
            </a:r>
            <a:r>
              <a:rPr lang="en-US" baseline="0" dirty="0" smtClean="0"/>
              <a:t> </a:t>
            </a:r>
            <a:r>
              <a:rPr lang="en-US" baseline="0" dirty="0" err="1" smtClean="0"/>
              <a:t>aan</a:t>
            </a:r>
            <a:r>
              <a:rPr lang="en-US" baseline="0" dirty="0" smtClean="0"/>
              <a:t> de hand van het </a:t>
            </a:r>
            <a:r>
              <a:rPr lang="en-US" baseline="0" dirty="0" err="1" smtClean="0"/>
              <a:t>voorbeeld</a:t>
            </a:r>
            <a:r>
              <a:rPr lang="en-US" baseline="0" dirty="0" smtClean="0"/>
              <a:t> van </a:t>
            </a:r>
            <a:r>
              <a:rPr lang="en-US" baseline="0" dirty="0" err="1" smtClean="0"/>
              <a:t>een</a:t>
            </a:r>
            <a:r>
              <a:rPr lang="en-US" baseline="0" dirty="0" smtClean="0"/>
              <a:t> </a:t>
            </a:r>
            <a:r>
              <a:rPr lang="en-US" baseline="0" dirty="0" err="1" smtClean="0"/>
              <a:t>meer</a:t>
            </a:r>
            <a:r>
              <a:rPr lang="en-US" baseline="0" dirty="0" smtClean="0"/>
              <a:t>. In </a:t>
            </a:r>
            <a:r>
              <a:rPr lang="en-US" baseline="0" dirty="0" err="1" smtClean="0"/>
              <a:t>een</a:t>
            </a:r>
            <a:r>
              <a:rPr lang="en-US" baseline="0" dirty="0" smtClean="0"/>
              <a:t> </a:t>
            </a:r>
            <a:r>
              <a:rPr lang="en-US" baseline="0" dirty="0" err="1" smtClean="0"/>
              <a:t>meer</a:t>
            </a:r>
            <a:r>
              <a:rPr lang="en-US" baseline="0" dirty="0" smtClean="0"/>
              <a:t> </a:t>
            </a:r>
            <a:r>
              <a:rPr lang="en-US" baseline="0" dirty="0" err="1" smtClean="0"/>
              <a:t>kan</a:t>
            </a:r>
            <a:r>
              <a:rPr lang="en-US" baseline="0" dirty="0" smtClean="0"/>
              <a:t> </a:t>
            </a:r>
            <a:r>
              <a:rPr lang="en-US" baseline="0" dirty="0" err="1" smtClean="0"/>
              <a:t>een</a:t>
            </a:r>
            <a:r>
              <a:rPr lang="en-US" baseline="0" dirty="0" smtClean="0"/>
              <a:t> </a:t>
            </a:r>
            <a:r>
              <a:rPr lang="en-US" baseline="0" dirty="0" err="1" smtClean="0"/>
              <a:t>bepaalde</a:t>
            </a:r>
            <a:r>
              <a:rPr lang="en-US" baseline="0" dirty="0" smtClean="0"/>
              <a:t> </a:t>
            </a:r>
            <a:r>
              <a:rPr lang="en-US" baseline="0" dirty="0" err="1" smtClean="0"/>
              <a:t>hoeveelheid</a:t>
            </a:r>
            <a:r>
              <a:rPr lang="en-US" baseline="0" dirty="0" smtClean="0"/>
              <a:t> water </a:t>
            </a:r>
            <a:r>
              <a:rPr lang="en-US" baseline="0" dirty="0" err="1" smtClean="0"/>
              <a:t>worden</a:t>
            </a:r>
            <a:r>
              <a:rPr lang="en-US" baseline="0" dirty="0" smtClean="0"/>
              <a:t> </a:t>
            </a:r>
            <a:r>
              <a:rPr lang="en-US" baseline="0" dirty="0" err="1" smtClean="0"/>
              <a:t>opgeslagen</a:t>
            </a:r>
            <a:r>
              <a:rPr lang="en-US" baseline="0" dirty="0" smtClean="0"/>
              <a:t>. </a:t>
            </a:r>
            <a:r>
              <a:rPr lang="en-US" baseline="0" dirty="0" err="1" smtClean="0"/>
              <a:t>Deze</a:t>
            </a:r>
            <a:r>
              <a:rPr lang="en-US" baseline="0" dirty="0" smtClean="0"/>
              <a:t> </a:t>
            </a:r>
            <a:r>
              <a:rPr lang="en-US" baseline="0" dirty="0" err="1" smtClean="0"/>
              <a:t>opslag</a:t>
            </a:r>
            <a:r>
              <a:rPr lang="en-US" baseline="0" dirty="0" smtClean="0"/>
              <a:t> </a:t>
            </a:r>
            <a:r>
              <a:rPr lang="en-US" baseline="0" dirty="0" err="1" smtClean="0"/>
              <a:t>vinden</a:t>
            </a:r>
            <a:r>
              <a:rPr lang="en-US" baseline="0" dirty="0" smtClean="0"/>
              <a:t> we in </a:t>
            </a:r>
            <a:r>
              <a:rPr lang="en-US" baseline="0" dirty="0" err="1" smtClean="0"/>
              <a:t>ons</a:t>
            </a:r>
            <a:r>
              <a:rPr lang="en-US" baseline="0" dirty="0" smtClean="0"/>
              <a:t> </a:t>
            </a:r>
            <a:r>
              <a:rPr lang="en-US" baseline="0" dirty="0" err="1" smtClean="0"/>
              <a:t>lichaam</a:t>
            </a:r>
            <a:r>
              <a:rPr lang="en-US" baseline="0" dirty="0" smtClean="0"/>
              <a:t> in de </a:t>
            </a:r>
            <a:r>
              <a:rPr lang="en-US" baseline="0" dirty="0" err="1" smtClean="0"/>
              <a:t>vorm</a:t>
            </a:r>
            <a:r>
              <a:rPr lang="en-US" baseline="0" dirty="0" smtClean="0"/>
              <a:t> van </a:t>
            </a:r>
            <a:r>
              <a:rPr lang="en-US" baseline="0" dirty="0" err="1" smtClean="0"/>
              <a:t>vetweefsel</a:t>
            </a:r>
            <a:r>
              <a:rPr lang="en-US" baseline="0" dirty="0" smtClean="0"/>
              <a:t>. </a:t>
            </a:r>
            <a:r>
              <a:rPr lang="en-US" baseline="0" dirty="0" err="1" smtClean="0"/>
              <a:t>Hoeveel</a:t>
            </a:r>
            <a:r>
              <a:rPr lang="en-US" baseline="0" dirty="0" smtClean="0"/>
              <a:t> vet </a:t>
            </a:r>
            <a:r>
              <a:rPr lang="en-US" baseline="0" dirty="0" err="1" smtClean="0"/>
              <a:t>er</a:t>
            </a:r>
            <a:r>
              <a:rPr lang="en-US" baseline="0" dirty="0" smtClean="0"/>
              <a:t> </a:t>
            </a:r>
            <a:r>
              <a:rPr lang="en-US" baseline="0" dirty="0" err="1" smtClean="0"/>
              <a:t>opgeslagen</a:t>
            </a:r>
            <a:r>
              <a:rPr lang="en-US" baseline="0" dirty="0" smtClean="0"/>
              <a:t> </a:t>
            </a:r>
            <a:r>
              <a:rPr lang="en-US" baseline="0" dirty="0" err="1" smtClean="0"/>
              <a:t>kan</a:t>
            </a:r>
            <a:r>
              <a:rPr lang="en-US" baseline="0" dirty="0" smtClean="0"/>
              <a:t> </a:t>
            </a:r>
            <a:r>
              <a:rPr lang="en-US" baseline="0" dirty="0" err="1" smtClean="0"/>
              <a:t>worden</a:t>
            </a:r>
            <a:r>
              <a:rPr lang="en-US" baseline="0" dirty="0" smtClean="0"/>
              <a:t> is per </a:t>
            </a:r>
            <a:r>
              <a:rPr lang="en-US" baseline="0" dirty="0" err="1" smtClean="0"/>
              <a:t>persoon</a:t>
            </a:r>
            <a:r>
              <a:rPr lang="en-US" baseline="0" dirty="0" smtClean="0"/>
              <a:t> </a:t>
            </a:r>
            <a:r>
              <a:rPr lang="en-US" baseline="0" dirty="0" err="1" smtClean="0"/>
              <a:t>verschillend</a:t>
            </a:r>
            <a:r>
              <a:rPr lang="en-US" baseline="0" dirty="0" smtClean="0"/>
              <a:t> en word </a:t>
            </a:r>
            <a:r>
              <a:rPr lang="en-US" baseline="0" dirty="0" err="1" smtClean="0"/>
              <a:t>bepaald</a:t>
            </a:r>
            <a:r>
              <a:rPr lang="en-US" baseline="0" dirty="0" smtClean="0"/>
              <a:t> door </a:t>
            </a:r>
            <a:r>
              <a:rPr lang="en-US" baseline="0" dirty="0" err="1" smtClean="0"/>
              <a:t>onder</a:t>
            </a:r>
            <a:r>
              <a:rPr lang="en-US" baseline="0" dirty="0" smtClean="0"/>
              <a:t> </a:t>
            </a:r>
            <a:r>
              <a:rPr lang="en-US" baseline="0" dirty="0" err="1" smtClean="0"/>
              <a:t>andere</a:t>
            </a:r>
            <a:r>
              <a:rPr lang="en-US" baseline="0" dirty="0" smtClean="0"/>
              <a:t> </a:t>
            </a:r>
            <a:r>
              <a:rPr lang="en-US" baseline="0" dirty="0" err="1" smtClean="0"/>
              <a:t>genetische</a:t>
            </a:r>
            <a:r>
              <a:rPr lang="en-US" baseline="0" dirty="0" smtClean="0"/>
              <a:t> en </a:t>
            </a:r>
            <a:r>
              <a:rPr lang="en-US" baseline="0" dirty="0" err="1" smtClean="0"/>
              <a:t>epigenetische</a:t>
            </a:r>
            <a:r>
              <a:rPr lang="en-US" baseline="0" dirty="0" smtClean="0"/>
              <a:t> </a:t>
            </a:r>
            <a:r>
              <a:rPr lang="en-US" baseline="0" dirty="0" err="1" smtClean="0"/>
              <a:t>factoren</a:t>
            </a:r>
            <a:r>
              <a:rPr lang="en-US" baseline="0" dirty="0" smtClean="0"/>
              <a:t>. De </a:t>
            </a:r>
            <a:r>
              <a:rPr lang="en-US" baseline="0" dirty="0" err="1" smtClean="0"/>
              <a:t>energie-inname</a:t>
            </a:r>
            <a:r>
              <a:rPr lang="en-US" baseline="0" dirty="0" smtClean="0"/>
              <a:t> is de </a:t>
            </a:r>
            <a:r>
              <a:rPr lang="en-US" baseline="0" dirty="0" err="1" smtClean="0"/>
              <a:t>regen</a:t>
            </a:r>
            <a:r>
              <a:rPr lang="en-US" baseline="0" dirty="0" smtClean="0"/>
              <a:t> die op het </a:t>
            </a:r>
            <a:r>
              <a:rPr lang="en-US" baseline="0" dirty="0" err="1" smtClean="0"/>
              <a:t>meer</a:t>
            </a:r>
            <a:r>
              <a:rPr lang="en-US" baseline="0" dirty="0" smtClean="0"/>
              <a:t> </a:t>
            </a:r>
            <a:r>
              <a:rPr lang="en-US" baseline="0" dirty="0" err="1" smtClean="0"/>
              <a:t>valt</a:t>
            </a:r>
            <a:r>
              <a:rPr lang="en-US" baseline="0" dirty="0" smtClean="0"/>
              <a:t>. </a:t>
            </a:r>
            <a:r>
              <a:rPr lang="en-US" baseline="0" dirty="0" err="1" smtClean="0"/>
              <a:t>Hoeveel</a:t>
            </a:r>
            <a:r>
              <a:rPr lang="en-US" baseline="0" dirty="0" smtClean="0"/>
              <a:t> water </a:t>
            </a:r>
            <a:r>
              <a:rPr lang="en-US" baseline="0" dirty="0" err="1" smtClean="0"/>
              <a:t>er</a:t>
            </a:r>
            <a:r>
              <a:rPr lang="en-US" baseline="0" dirty="0" smtClean="0"/>
              <a:t> </a:t>
            </a:r>
            <a:r>
              <a:rPr lang="en-US" baseline="0" dirty="0" err="1" smtClean="0"/>
              <a:t>weg</a:t>
            </a:r>
            <a:r>
              <a:rPr lang="en-US" baseline="0" dirty="0" smtClean="0"/>
              <a:t> </a:t>
            </a:r>
            <a:r>
              <a:rPr lang="en-US" baseline="0" dirty="0" err="1" smtClean="0"/>
              <a:t>kan</a:t>
            </a:r>
            <a:r>
              <a:rPr lang="en-US" baseline="0" dirty="0" smtClean="0"/>
              <a:t> </a:t>
            </a:r>
            <a:r>
              <a:rPr lang="en-US" baseline="0" dirty="0" err="1" smtClean="0"/>
              <a:t>stromen</a:t>
            </a:r>
            <a:r>
              <a:rPr lang="en-US" baseline="0" dirty="0" smtClean="0"/>
              <a:t> is </a:t>
            </a:r>
            <a:r>
              <a:rPr lang="en-US" baseline="0" dirty="0" err="1" smtClean="0"/>
              <a:t>vergelijkbaar</a:t>
            </a:r>
            <a:r>
              <a:rPr lang="en-US" baseline="0" dirty="0" smtClean="0"/>
              <a:t> met </a:t>
            </a:r>
            <a:r>
              <a:rPr lang="en-US" baseline="0" dirty="0" err="1" smtClean="0"/>
              <a:t>energiegebruik</a:t>
            </a:r>
            <a:r>
              <a:rPr lang="en-US" baseline="0" dirty="0" smtClean="0"/>
              <a:t>, </a:t>
            </a:r>
            <a:r>
              <a:rPr lang="en-US" baseline="0" dirty="0" err="1" smtClean="0"/>
              <a:t>dat</a:t>
            </a:r>
            <a:r>
              <a:rPr lang="en-US" baseline="0" dirty="0" smtClean="0"/>
              <a:t> </a:t>
            </a:r>
            <a:r>
              <a:rPr lang="en-US" baseline="0" dirty="0" err="1" smtClean="0"/>
              <a:t>bepaalt</a:t>
            </a:r>
            <a:r>
              <a:rPr lang="en-US" baseline="0" dirty="0" smtClean="0"/>
              <a:t> </a:t>
            </a:r>
            <a:r>
              <a:rPr lang="en-US" baseline="0" dirty="0" err="1" smtClean="0"/>
              <a:t>wordt</a:t>
            </a:r>
            <a:r>
              <a:rPr lang="en-US" baseline="0" dirty="0" smtClean="0"/>
              <a:t> door </a:t>
            </a:r>
            <a:r>
              <a:rPr lang="en-US" baseline="0" dirty="0" err="1" smtClean="0"/>
              <a:t>vele</a:t>
            </a:r>
            <a:r>
              <a:rPr lang="en-US" baseline="0" dirty="0" smtClean="0"/>
              <a:t> </a:t>
            </a:r>
            <a:r>
              <a:rPr lang="en-US" baseline="0" dirty="0" err="1" smtClean="0"/>
              <a:t>omgevingsfactoren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3106E88-FA45-6245-A0B2-D0FE5A1A790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err="1" smtClean="0"/>
              <a:t>Bij</a:t>
            </a:r>
            <a:r>
              <a:rPr lang="en-US" baseline="0" dirty="0" smtClean="0"/>
              <a:t> het </a:t>
            </a:r>
            <a:r>
              <a:rPr lang="en-US" baseline="0" dirty="0" err="1" smtClean="0"/>
              <a:t>zoeken</a:t>
            </a:r>
            <a:r>
              <a:rPr lang="en-US" baseline="0" dirty="0" smtClean="0"/>
              <a:t> </a:t>
            </a:r>
            <a:r>
              <a:rPr lang="en-US" baseline="0" dirty="0" err="1" smtClean="0"/>
              <a:t>naar</a:t>
            </a:r>
            <a:r>
              <a:rPr lang="en-US" baseline="0" dirty="0" smtClean="0"/>
              <a:t> </a:t>
            </a:r>
            <a:r>
              <a:rPr lang="en-US" baseline="0" dirty="0" err="1" smtClean="0"/>
              <a:t>een</a:t>
            </a:r>
            <a:r>
              <a:rPr lang="en-US" baseline="0" dirty="0" smtClean="0"/>
              <a:t> </a:t>
            </a:r>
            <a:r>
              <a:rPr lang="en-US" baseline="0" dirty="0" err="1" smtClean="0"/>
              <a:t>oplossing</a:t>
            </a:r>
            <a:r>
              <a:rPr lang="en-US" baseline="0" dirty="0" smtClean="0"/>
              <a:t> </a:t>
            </a:r>
            <a:r>
              <a:rPr lang="en-US" baseline="0" dirty="0" err="1" smtClean="0"/>
              <a:t>voor</a:t>
            </a:r>
            <a:r>
              <a:rPr lang="en-US" baseline="0" dirty="0" smtClean="0"/>
              <a:t> </a:t>
            </a:r>
            <a:r>
              <a:rPr lang="en-US" baseline="0" dirty="0" err="1" smtClean="0"/>
              <a:t>obesitas</a:t>
            </a:r>
            <a:r>
              <a:rPr lang="en-US" baseline="0" dirty="0" smtClean="0"/>
              <a:t> </a:t>
            </a:r>
            <a:r>
              <a:rPr lang="en-US" baseline="0" dirty="0" err="1" smtClean="0"/>
              <a:t>moeten</a:t>
            </a:r>
            <a:r>
              <a:rPr lang="en-US" baseline="0" dirty="0" smtClean="0"/>
              <a:t> </a:t>
            </a:r>
            <a:r>
              <a:rPr lang="en-US" baseline="0" dirty="0" err="1" smtClean="0"/>
              <a:t>onderzoekers</a:t>
            </a:r>
            <a:r>
              <a:rPr lang="en-US" baseline="0" dirty="0" smtClean="0"/>
              <a:t> </a:t>
            </a:r>
            <a:r>
              <a:rPr lang="en-US" baseline="0" dirty="0" err="1" smtClean="0"/>
              <a:t>dus</a:t>
            </a:r>
            <a:r>
              <a:rPr lang="en-US" baseline="0" dirty="0" smtClean="0"/>
              <a:t> met </a:t>
            </a:r>
            <a:r>
              <a:rPr lang="en-US" baseline="0" dirty="0" err="1" smtClean="0"/>
              <a:t>een</a:t>
            </a:r>
            <a:r>
              <a:rPr lang="en-US" baseline="0" dirty="0" smtClean="0"/>
              <a:t> </a:t>
            </a:r>
            <a:r>
              <a:rPr lang="en-US" baseline="0" dirty="0" err="1" smtClean="0"/>
              <a:t>aantal</a:t>
            </a:r>
            <a:r>
              <a:rPr lang="en-US" baseline="0" dirty="0" smtClean="0"/>
              <a:t> </a:t>
            </a:r>
            <a:r>
              <a:rPr lang="en-US" baseline="0" dirty="0" err="1" smtClean="0"/>
              <a:t>punten</a:t>
            </a:r>
            <a:r>
              <a:rPr lang="en-US" baseline="0" dirty="0" smtClean="0"/>
              <a:t> </a:t>
            </a:r>
            <a:r>
              <a:rPr lang="en-US" baseline="0" dirty="0" err="1" smtClean="0"/>
              <a:t>rekening</a:t>
            </a:r>
            <a:r>
              <a:rPr lang="en-US" baseline="0" dirty="0" smtClean="0"/>
              <a:t> </a:t>
            </a:r>
            <a:r>
              <a:rPr lang="en-US" baseline="0" dirty="0" err="1" smtClean="0"/>
              <a:t>houden</a:t>
            </a:r>
            <a:r>
              <a:rPr lang="en-US" baseline="0" dirty="0" smtClean="0"/>
              <a:t>: </a:t>
            </a:r>
            <a:r>
              <a:rPr lang="en-US" baseline="0" dirty="0" err="1" smtClean="0"/>
              <a:t>behoud</a:t>
            </a:r>
            <a:r>
              <a:rPr lang="en-US" baseline="0" dirty="0" smtClean="0"/>
              <a:t> van </a:t>
            </a:r>
            <a:r>
              <a:rPr lang="en-US" baseline="0" dirty="0" err="1" smtClean="0"/>
              <a:t>gewichtsverlies</a:t>
            </a:r>
            <a:r>
              <a:rPr lang="en-US" baseline="0" dirty="0" smtClean="0"/>
              <a:t> is </a:t>
            </a:r>
            <a:r>
              <a:rPr lang="en-US" baseline="0" dirty="0" err="1" smtClean="0"/>
              <a:t>moeilijk</a:t>
            </a:r>
            <a:r>
              <a:rPr lang="en-US" baseline="0" dirty="0" smtClean="0"/>
              <a:t> door de </a:t>
            </a:r>
            <a:r>
              <a:rPr lang="en-US" baseline="0" dirty="0" err="1" smtClean="0"/>
              <a:t>fysiologische</a:t>
            </a:r>
            <a:r>
              <a:rPr lang="en-US" baseline="0" dirty="0" smtClean="0"/>
              <a:t> </a:t>
            </a:r>
            <a:r>
              <a:rPr lang="en-US" baseline="0" dirty="0" err="1" smtClean="0"/>
              <a:t>aanpassingen</a:t>
            </a:r>
            <a:r>
              <a:rPr lang="en-US" baseline="0" dirty="0" smtClean="0"/>
              <a:t> van het </a:t>
            </a:r>
            <a:r>
              <a:rPr lang="en-US" baseline="0" dirty="0" err="1" smtClean="0"/>
              <a:t>lichaam</a:t>
            </a:r>
            <a:r>
              <a:rPr lang="en-US" baseline="0" dirty="0" smtClean="0"/>
              <a:t> in </a:t>
            </a:r>
            <a:r>
              <a:rPr lang="en-US" baseline="0" dirty="0" err="1" smtClean="0"/>
              <a:t>reactie</a:t>
            </a:r>
            <a:r>
              <a:rPr lang="en-US" baseline="0" dirty="0" smtClean="0"/>
              <a:t> op </a:t>
            </a:r>
            <a:r>
              <a:rPr lang="en-US" baseline="0" dirty="0" err="1" smtClean="0"/>
              <a:t>gewichtsverlies</a:t>
            </a:r>
            <a:r>
              <a:rPr lang="en-US" baseline="0" dirty="0" smtClean="0"/>
              <a:t>. </a:t>
            </a:r>
            <a:r>
              <a:rPr lang="en-US" baseline="0" dirty="0" err="1" smtClean="0"/>
              <a:t>Verder</a:t>
            </a:r>
            <a:r>
              <a:rPr lang="en-US" baseline="0" dirty="0" smtClean="0"/>
              <a:t> </a:t>
            </a:r>
            <a:r>
              <a:rPr lang="en-US" baseline="0" dirty="0" err="1" smtClean="0"/>
              <a:t>zijn</a:t>
            </a:r>
            <a:r>
              <a:rPr lang="en-US" baseline="0" dirty="0" smtClean="0"/>
              <a:t> </a:t>
            </a:r>
            <a:r>
              <a:rPr lang="en-US" baseline="0" dirty="0" err="1" smtClean="0"/>
              <a:t>er</a:t>
            </a:r>
            <a:r>
              <a:rPr lang="en-US" baseline="0" dirty="0" smtClean="0"/>
              <a:t> </a:t>
            </a:r>
            <a:r>
              <a:rPr lang="en-US" baseline="0" dirty="0" err="1" smtClean="0"/>
              <a:t>veel</a:t>
            </a:r>
            <a:r>
              <a:rPr lang="en-US" baseline="0" dirty="0" smtClean="0"/>
              <a:t> </a:t>
            </a:r>
            <a:r>
              <a:rPr lang="en-US" baseline="0" dirty="0" err="1" smtClean="0"/>
              <a:t>verschillende</a:t>
            </a:r>
            <a:r>
              <a:rPr lang="en-US" baseline="0" dirty="0" smtClean="0"/>
              <a:t> </a:t>
            </a:r>
            <a:r>
              <a:rPr lang="en-US" baseline="0" dirty="0" err="1" smtClean="0"/>
              <a:t>factoren</a:t>
            </a:r>
            <a:r>
              <a:rPr lang="en-US" baseline="0" dirty="0" smtClean="0"/>
              <a:t> </a:t>
            </a:r>
            <a:r>
              <a:rPr lang="en-US" baseline="0" dirty="0" err="1" smtClean="0"/>
              <a:t>betrokken</a:t>
            </a:r>
            <a:r>
              <a:rPr lang="en-US" baseline="0" dirty="0" smtClean="0"/>
              <a:t> en is het per </a:t>
            </a:r>
            <a:r>
              <a:rPr lang="en-US" baseline="0" dirty="0" err="1" smtClean="0"/>
              <a:t>indivdu</a:t>
            </a:r>
            <a:r>
              <a:rPr lang="en-US" baseline="0" dirty="0" smtClean="0"/>
              <a:t> </a:t>
            </a:r>
            <a:r>
              <a:rPr lang="en-US" baseline="0" dirty="0" err="1" smtClean="0"/>
              <a:t>verschillend</a:t>
            </a:r>
            <a:r>
              <a:rPr lang="en-US" baseline="0" dirty="0" smtClean="0"/>
              <a:t>, </a:t>
            </a:r>
            <a:r>
              <a:rPr lang="en-US" baseline="0" dirty="0" err="1" smtClean="0"/>
              <a:t>dus</a:t>
            </a:r>
            <a:r>
              <a:rPr lang="en-US" baseline="0" dirty="0" smtClean="0"/>
              <a:t> </a:t>
            </a:r>
            <a:r>
              <a:rPr lang="en-US" baseline="0" dirty="0" err="1" smtClean="0"/>
              <a:t>er</a:t>
            </a:r>
            <a:r>
              <a:rPr lang="en-US" baseline="0" dirty="0" smtClean="0"/>
              <a:t> is </a:t>
            </a:r>
            <a:r>
              <a:rPr lang="en-US" baseline="0" dirty="0" err="1" smtClean="0"/>
              <a:t>geen</a:t>
            </a:r>
            <a:r>
              <a:rPr lang="en-US" baseline="0" dirty="0" smtClean="0"/>
              <a:t> </a:t>
            </a:r>
            <a:r>
              <a:rPr lang="en-US" baseline="0" dirty="0" err="1" smtClean="0"/>
              <a:t>eenduidige</a:t>
            </a:r>
            <a:r>
              <a:rPr lang="en-US" baseline="0" dirty="0" smtClean="0"/>
              <a:t> </a:t>
            </a:r>
            <a:r>
              <a:rPr lang="en-US" baseline="0" dirty="0" err="1" smtClean="0"/>
              <a:t>oplossing</a:t>
            </a:r>
            <a:r>
              <a:rPr lang="en-US" baseline="0" dirty="0" smtClean="0"/>
              <a:t>! </a:t>
            </a:r>
            <a:r>
              <a:rPr lang="en-US" baseline="0" dirty="0" err="1" smtClean="0"/>
              <a:t>Dus</a:t>
            </a:r>
            <a:r>
              <a:rPr lang="en-US" baseline="0" dirty="0" smtClean="0"/>
              <a:t> is </a:t>
            </a:r>
            <a:r>
              <a:rPr lang="en-US" baseline="0" dirty="0" err="1" smtClean="0"/>
              <a:t>obesitas</a:t>
            </a:r>
            <a:r>
              <a:rPr lang="en-US" baseline="0" dirty="0" smtClean="0"/>
              <a:t> </a:t>
            </a:r>
            <a:r>
              <a:rPr lang="en-US" baseline="0" dirty="0" err="1" smtClean="0"/>
              <a:t>toch</a:t>
            </a:r>
            <a:r>
              <a:rPr lang="en-US" baseline="0" dirty="0" smtClean="0"/>
              <a:t> </a:t>
            </a:r>
            <a:r>
              <a:rPr lang="en-US" baseline="0" dirty="0" err="1" smtClean="0"/>
              <a:t>groter</a:t>
            </a:r>
            <a:r>
              <a:rPr lang="en-US" baseline="0" dirty="0" smtClean="0"/>
              <a:t> </a:t>
            </a:r>
            <a:r>
              <a:rPr lang="en-US" baseline="0" dirty="0" err="1" smtClean="0"/>
              <a:t>dan</a:t>
            </a:r>
            <a:r>
              <a:rPr lang="en-US" baseline="0" dirty="0" smtClean="0"/>
              <a:t> je </a:t>
            </a:r>
            <a:r>
              <a:rPr lang="en-US" baseline="0" dirty="0" err="1" smtClean="0"/>
              <a:t>denkt</a:t>
            </a:r>
            <a:r>
              <a:rPr lang="en-US" baseline="0" dirty="0" smtClean="0"/>
              <a:t>?</a:t>
            </a:r>
            <a:r>
              <a:rPr lang="en-US"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Om </a:t>
            </a:r>
            <a:r>
              <a:rPr lang="en-US" dirty="0" err="1" smtClean="0"/>
              <a:t>dadelijk</a:t>
            </a:r>
            <a:r>
              <a:rPr lang="en-US" dirty="0" smtClean="0"/>
              <a:t> </a:t>
            </a:r>
            <a:r>
              <a:rPr lang="en-US" dirty="0" err="1" smtClean="0"/>
              <a:t>zelf</a:t>
            </a:r>
            <a:r>
              <a:rPr lang="en-US" dirty="0" smtClean="0"/>
              <a:t> </a:t>
            </a:r>
            <a:r>
              <a:rPr lang="en-US" dirty="0" err="1" smtClean="0"/>
              <a:t>aan</a:t>
            </a:r>
            <a:r>
              <a:rPr lang="en-US" dirty="0" smtClean="0"/>
              <a:t> de slag </a:t>
            </a:r>
            <a:r>
              <a:rPr lang="en-US" dirty="0" err="1" smtClean="0"/>
              <a:t>te</a:t>
            </a:r>
            <a:r>
              <a:rPr lang="en-US" dirty="0" smtClean="0"/>
              <a:t> </a:t>
            </a:r>
            <a:r>
              <a:rPr lang="en-US" dirty="0" err="1" smtClean="0"/>
              <a:t>gaan</a:t>
            </a:r>
            <a:r>
              <a:rPr lang="en-US" dirty="0" smtClean="0"/>
              <a:t>, </a:t>
            </a:r>
            <a:r>
              <a:rPr lang="en-US" dirty="0" err="1" smtClean="0"/>
              <a:t>gaan</a:t>
            </a:r>
            <a:r>
              <a:rPr lang="en-US" dirty="0" smtClean="0"/>
              <a:t> we nu </a:t>
            </a:r>
            <a:r>
              <a:rPr lang="en-US" dirty="0" err="1" smtClean="0"/>
              <a:t>toch</a:t>
            </a:r>
            <a:r>
              <a:rPr lang="en-US" baseline="0" dirty="0" smtClean="0"/>
              <a:t> even </a:t>
            </a:r>
            <a:r>
              <a:rPr lang="en-US" baseline="0" dirty="0" err="1" smtClean="0"/>
              <a:t>uit</a:t>
            </a:r>
            <a:r>
              <a:rPr lang="en-US" baseline="0" dirty="0" smtClean="0"/>
              <a:t> van de </a:t>
            </a:r>
            <a:r>
              <a:rPr lang="en-US" baseline="0" dirty="0" err="1" smtClean="0"/>
              <a:t>energiebalans</a:t>
            </a:r>
            <a:r>
              <a:rPr lang="en-US" baseline="0" dirty="0" smtClean="0"/>
              <a:t> met </a:t>
            </a:r>
            <a:r>
              <a:rPr lang="en-US" baseline="0" dirty="0" err="1" smtClean="0"/>
              <a:t>als</a:t>
            </a:r>
            <a:r>
              <a:rPr lang="en-US" baseline="0" dirty="0" smtClean="0"/>
              <a:t> </a:t>
            </a:r>
            <a:r>
              <a:rPr lang="en-US" baseline="0" dirty="0" err="1" smtClean="0"/>
              <a:t>zijn</a:t>
            </a:r>
            <a:r>
              <a:rPr lang="en-US" baseline="0" dirty="0" smtClean="0"/>
              <a:t> </a:t>
            </a:r>
            <a:r>
              <a:rPr lang="en-US" baseline="0" dirty="0" err="1" smtClean="0"/>
              <a:t>factoren</a:t>
            </a:r>
            <a:r>
              <a:rPr lang="en-US" baseline="0" dirty="0" smtClean="0"/>
              <a:t> </a:t>
            </a:r>
            <a:r>
              <a:rPr lang="en-US" baseline="0" dirty="0" err="1" smtClean="0"/>
              <a:t>zoals</a:t>
            </a:r>
            <a:r>
              <a:rPr lang="en-US" baseline="0" dirty="0" smtClean="0"/>
              <a:t> net </a:t>
            </a:r>
            <a:r>
              <a:rPr lang="en-US" baseline="0" dirty="0" err="1" smtClean="0"/>
              <a:t>opgesteld</a:t>
            </a: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23106E88-FA45-6245-A0B2-D0FE5A1A790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nl-NL" dirty="0" smtClean="0"/>
              <a:t>Ik ben Sanne Verhoef</a:t>
            </a:r>
            <a:r>
              <a:rPr lang="nl-NL" baseline="0" dirty="0" smtClean="0"/>
              <a:t> en heb als bioloog onderzoek gedaan naar </a:t>
            </a:r>
            <a:r>
              <a:rPr lang="nl-NL" baseline="0" dirty="0" err="1" smtClean="0"/>
              <a:t>obesitas</a:t>
            </a:r>
            <a:r>
              <a:rPr lang="nl-NL" baseline="0" dirty="0" smtClean="0"/>
              <a:t> en dan met name naar het probleem rondom gewichtsverlies en het behoud daarvan. Na mijn promotie heb ik besloten om de eerstegraads opleiding te gaan volgen en zo ben ik nu werkzaam op </a:t>
            </a:r>
            <a:r>
              <a:rPr lang="nl-NL" baseline="0" dirty="0" err="1" smtClean="0"/>
              <a:t>Trevianum</a:t>
            </a:r>
            <a:r>
              <a:rPr lang="nl-NL" baseline="0" dirty="0" smtClean="0"/>
              <a:t> scholengroep als </a:t>
            </a:r>
            <a:r>
              <a:rPr lang="nl-NL" baseline="0" dirty="0" err="1" smtClean="0"/>
              <a:t>biologie-docente</a:t>
            </a:r>
            <a:r>
              <a:rPr lang="nl-NL" baseline="0" dirty="0" smtClean="0"/>
              <a:t>. Door zowel de kennis rondom dit onderwerp en de ervaring als docent, werd ik gevraagd hier voor jullie een workshop te geven. Ik hoop dat ik jullie kan inspireren om dit onderwerp te gebruiken als context in jullie lessen.</a:t>
            </a:r>
            <a:endParaRPr lang="nl-NL"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C51FE38-FCAA-9046-8A79-50700C808A5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Voordat</a:t>
            </a:r>
            <a:r>
              <a:rPr lang="en-US" dirty="0" smtClean="0"/>
              <a:t> </a:t>
            </a:r>
            <a:r>
              <a:rPr lang="en-US" dirty="0" err="1" smtClean="0"/>
              <a:t>ik</a:t>
            </a:r>
            <a:r>
              <a:rPr lang="en-US" dirty="0" smtClean="0"/>
              <a:t> </a:t>
            </a:r>
            <a:r>
              <a:rPr lang="en-US" dirty="0" err="1" smtClean="0"/>
              <a:t>ga</a:t>
            </a:r>
            <a:r>
              <a:rPr lang="en-US" dirty="0" smtClean="0"/>
              <a:t> </a:t>
            </a:r>
            <a:r>
              <a:rPr lang="en-US" dirty="0" err="1" smtClean="0"/>
              <a:t>uitleggen</a:t>
            </a:r>
            <a:r>
              <a:rPr lang="en-US" baseline="0" dirty="0" smtClean="0"/>
              <a:t> </a:t>
            </a:r>
            <a:r>
              <a:rPr lang="en-US" baseline="0" dirty="0" err="1" smtClean="0"/>
              <a:t>wat</a:t>
            </a:r>
            <a:r>
              <a:rPr lang="en-US" baseline="0" dirty="0" smtClean="0"/>
              <a:t> </a:t>
            </a:r>
            <a:r>
              <a:rPr lang="en-US" baseline="0" dirty="0" err="1" smtClean="0"/>
              <a:t>jullie</a:t>
            </a:r>
            <a:r>
              <a:rPr lang="en-US" baseline="0" dirty="0" smtClean="0"/>
              <a:t> </a:t>
            </a:r>
            <a:r>
              <a:rPr lang="en-US" baseline="0" dirty="0" err="1" smtClean="0"/>
              <a:t>dadelijk</a:t>
            </a:r>
            <a:r>
              <a:rPr lang="en-US" baseline="0" dirty="0" smtClean="0"/>
              <a:t> </a:t>
            </a:r>
            <a:r>
              <a:rPr lang="en-US" baseline="0" dirty="0" err="1" smtClean="0"/>
              <a:t>mogen</a:t>
            </a:r>
            <a:r>
              <a:rPr lang="en-US" baseline="0" dirty="0" smtClean="0"/>
              <a:t> </a:t>
            </a:r>
            <a:r>
              <a:rPr lang="en-US" baseline="0" dirty="0" err="1" smtClean="0"/>
              <a:t>gaan</a:t>
            </a:r>
            <a:r>
              <a:rPr lang="en-US" baseline="0" dirty="0" smtClean="0"/>
              <a:t> </a:t>
            </a:r>
            <a:r>
              <a:rPr lang="en-US" baseline="0" dirty="0" err="1" smtClean="0"/>
              <a:t>doen</a:t>
            </a:r>
            <a:r>
              <a:rPr lang="en-US" baseline="0" dirty="0" smtClean="0"/>
              <a:t>, </a:t>
            </a:r>
            <a:r>
              <a:rPr lang="en-US" baseline="0" dirty="0" err="1" smtClean="0"/>
              <a:t>wil</a:t>
            </a:r>
            <a:r>
              <a:rPr lang="en-US" baseline="0" dirty="0" smtClean="0"/>
              <a:t> </a:t>
            </a:r>
            <a:r>
              <a:rPr lang="en-US" baseline="0" dirty="0" err="1" smtClean="0"/>
              <a:t>ik</a:t>
            </a:r>
            <a:r>
              <a:rPr lang="en-US" baseline="0" dirty="0" smtClean="0"/>
              <a:t> </a:t>
            </a:r>
            <a:r>
              <a:rPr lang="en-US" baseline="0" dirty="0" err="1" smtClean="0"/>
              <a:t>graag</a:t>
            </a:r>
            <a:r>
              <a:rPr lang="en-US" baseline="0" dirty="0" smtClean="0"/>
              <a:t>  </a:t>
            </a:r>
            <a:r>
              <a:rPr lang="en-US" baseline="0" dirty="0" err="1" smtClean="0"/>
              <a:t>nog</a:t>
            </a:r>
            <a:r>
              <a:rPr lang="en-US" baseline="0" dirty="0" smtClean="0"/>
              <a:t> even op </a:t>
            </a:r>
            <a:r>
              <a:rPr lang="en-US" baseline="0" dirty="0" err="1" smtClean="0"/>
              <a:t>een</a:t>
            </a:r>
            <a:r>
              <a:rPr lang="en-US" baseline="0" dirty="0" smtClean="0"/>
              <a:t> </a:t>
            </a:r>
            <a:r>
              <a:rPr lang="en-US" baseline="0" dirty="0" err="1" smtClean="0"/>
              <a:t>rijtje</a:t>
            </a:r>
            <a:r>
              <a:rPr lang="en-US" baseline="0" dirty="0" smtClean="0"/>
              <a:t> </a:t>
            </a:r>
            <a:r>
              <a:rPr lang="en-US" baseline="0" dirty="0" err="1" smtClean="0"/>
              <a:t>zetten</a:t>
            </a:r>
            <a:r>
              <a:rPr lang="en-US" baseline="0" dirty="0" smtClean="0"/>
              <a:t> </a:t>
            </a:r>
            <a:r>
              <a:rPr lang="en-US" baseline="0" dirty="0" err="1" smtClean="0"/>
              <a:t>waarom</a:t>
            </a:r>
            <a:r>
              <a:rPr lang="en-US" baseline="0" dirty="0" smtClean="0"/>
              <a:t> het </a:t>
            </a:r>
            <a:r>
              <a:rPr lang="en-US" baseline="0" dirty="0" err="1" smtClean="0"/>
              <a:t>onderwerp</a:t>
            </a:r>
            <a:r>
              <a:rPr lang="en-US" baseline="0" dirty="0" smtClean="0"/>
              <a:t> </a:t>
            </a:r>
            <a:r>
              <a:rPr lang="en-US" baseline="0" dirty="0" err="1" smtClean="0"/>
              <a:t>zo</a:t>
            </a:r>
            <a:r>
              <a:rPr lang="en-US" baseline="0" dirty="0" smtClean="0"/>
              <a:t> </a:t>
            </a:r>
            <a:r>
              <a:rPr lang="en-US" baseline="0" dirty="0" err="1" smtClean="0"/>
              <a:t>interessant</a:t>
            </a:r>
            <a:r>
              <a:rPr lang="en-US" baseline="0" dirty="0" smtClean="0"/>
              <a:t> is </a:t>
            </a:r>
            <a:r>
              <a:rPr lang="en-US" baseline="0" dirty="0" err="1" smtClean="0"/>
              <a:t>om</a:t>
            </a:r>
            <a:r>
              <a:rPr lang="en-US" baseline="0" dirty="0" smtClean="0"/>
              <a:t> in de </a:t>
            </a:r>
            <a:r>
              <a:rPr lang="en-US" baseline="0" dirty="0" err="1" smtClean="0"/>
              <a:t>klas</a:t>
            </a:r>
            <a:r>
              <a:rPr lang="en-US" baseline="0" dirty="0" smtClean="0"/>
              <a:t> </a:t>
            </a:r>
            <a:r>
              <a:rPr lang="en-US" baseline="0" dirty="0" err="1" smtClean="0"/>
              <a:t>te</a:t>
            </a:r>
            <a:r>
              <a:rPr lang="en-US" baseline="0" dirty="0" smtClean="0"/>
              <a:t> </a:t>
            </a:r>
            <a:r>
              <a:rPr lang="en-US" baseline="0" dirty="0" err="1" smtClean="0"/>
              <a:t>gebruiken</a:t>
            </a:r>
            <a:r>
              <a:rPr lang="en-US" baseline="0" dirty="0" smtClean="0"/>
              <a:t>. </a:t>
            </a:r>
          </a:p>
          <a:p>
            <a:r>
              <a:rPr lang="en-US" baseline="0" dirty="0" smtClean="0"/>
              <a:t>- </a:t>
            </a:r>
            <a:r>
              <a:rPr lang="en-US" baseline="0" dirty="0" err="1" smtClean="0"/>
              <a:t>Allereerst</a:t>
            </a:r>
            <a:r>
              <a:rPr lang="en-US" baseline="0" dirty="0" smtClean="0"/>
              <a:t> is </a:t>
            </a:r>
            <a:r>
              <a:rPr lang="en-US" baseline="0" dirty="0" err="1" smtClean="0"/>
              <a:t>bewustwording</a:t>
            </a:r>
            <a:r>
              <a:rPr lang="en-US" baseline="0" dirty="0" smtClean="0"/>
              <a:t> </a:t>
            </a:r>
            <a:r>
              <a:rPr lang="en-US" baseline="0" dirty="0" err="1" smtClean="0"/>
              <a:t>nodig</a:t>
            </a:r>
            <a:r>
              <a:rPr lang="en-US" baseline="0" dirty="0" smtClean="0"/>
              <a:t> </a:t>
            </a:r>
            <a:r>
              <a:rPr lang="en-US" baseline="0" dirty="0" err="1" smtClean="0"/>
              <a:t>gezien</a:t>
            </a:r>
            <a:r>
              <a:rPr lang="en-US" baseline="0" dirty="0" smtClean="0"/>
              <a:t> de </a:t>
            </a:r>
            <a:r>
              <a:rPr lang="en-US" baseline="0" dirty="0" err="1" smtClean="0"/>
              <a:t>snelle</a:t>
            </a:r>
            <a:r>
              <a:rPr lang="en-US" baseline="0" dirty="0" smtClean="0"/>
              <a:t> </a:t>
            </a:r>
            <a:r>
              <a:rPr lang="en-US" baseline="0" dirty="0" err="1" smtClean="0"/>
              <a:t>toename</a:t>
            </a:r>
            <a:r>
              <a:rPr lang="en-US" baseline="0" dirty="0" smtClean="0"/>
              <a:t> van </a:t>
            </a:r>
            <a:r>
              <a:rPr lang="en-US" baseline="0" dirty="0" err="1" smtClean="0"/>
              <a:t>obesitasgevallen</a:t>
            </a:r>
            <a:r>
              <a:rPr lang="en-US" baseline="0" dirty="0" smtClean="0"/>
              <a:t> </a:t>
            </a:r>
            <a:r>
              <a:rPr lang="en-US" baseline="0" dirty="0" err="1" smtClean="0"/>
              <a:t>onder</a:t>
            </a:r>
            <a:r>
              <a:rPr lang="en-US" baseline="0" dirty="0" smtClean="0"/>
              <a:t> </a:t>
            </a:r>
            <a:r>
              <a:rPr lang="en-US" baseline="0" dirty="0" err="1" smtClean="0"/>
              <a:t>jongeren</a:t>
            </a:r>
            <a:r>
              <a:rPr lang="en-US" baseline="0" dirty="0" smtClean="0"/>
              <a:t>. </a:t>
            </a:r>
          </a:p>
          <a:p>
            <a:r>
              <a:rPr lang="en-US" baseline="0" dirty="0" smtClean="0"/>
              <a:t>- Dan is het </a:t>
            </a:r>
            <a:r>
              <a:rPr lang="en-US" baseline="0" dirty="0" err="1" smtClean="0"/>
              <a:t>onderwerp</a:t>
            </a:r>
            <a:r>
              <a:rPr lang="en-US" baseline="0" dirty="0" smtClean="0"/>
              <a:t> </a:t>
            </a:r>
            <a:r>
              <a:rPr lang="en-US" baseline="0" dirty="0" err="1" smtClean="0"/>
              <a:t>ook</a:t>
            </a:r>
            <a:r>
              <a:rPr lang="en-US" baseline="0" dirty="0" smtClean="0"/>
              <a:t> </a:t>
            </a:r>
            <a:r>
              <a:rPr lang="en-US" baseline="0" dirty="0" err="1" smtClean="0"/>
              <a:t>een</a:t>
            </a:r>
            <a:r>
              <a:rPr lang="en-US" baseline="0" dirty="0" smtClean="0"/>
              <a:t> </a:t>
            </a:r>
            <a:r>
              <a:rPr lang="en-US" baseline="0" dirty="0" err="1" smtClean="0"/>
              <a:t>ideale</a:t>
            </a:r>
            <a:r>
              <a:rPr lang="en-US" baseline="0" dirty="0" smtClean="0"/>
              <a:t> </a:t>
            </a:r>
            <a:r>
              <a:rPr lang="en-US" baseline="0" dirty="0" err="1" smtClean="0"/>
              <a:t>gelegenheid</a:t>
            </a:r>
            <a:r>
              <a:rPr lang="en-US" baseline="0" dirty="0" smtClean="0"/>
              <a:t> </a:t>
            </a:r>
            <a:r>
              <a:rPr lang="en-US" baseline="0" dirty="0" err="1" smtClean="0"/>
              <a:t>om</a:t>
            </a:r>
            <a:r>
              <a:rPr lang="en-US" baseline="0" dirty="0" smtClean="0"/>
              <a:t> </a:t>
            </a:r>
            <a:r>
              <a:rPr lang="en-US" baseline="0" dirty="0" err="1" smtClean="0"/>
              <a:t>onderzoek</a:t>
            </a:r>
            <a:r>
              <a:rPr lang="en-US" baseline="0" dirty="0" smtClean="0"/>
              <a:t> in de </a:t>
            </a:r>
            <a:r>
              <a:rPr lang="en-US" baseline="0" dirty="0" err="1" smtClean="0"/>
              <a:t>klas</a:t>
            </a:r>
            <a:r>
              <a:rPr lang="en-US" baseline="0" dirty="0" smtClean="0"/>
              <a:t> </a:t>
            </a:r>
            <a:r>
              <a:rPr lang="en-US" baseline="0" dirty="0" err="1" smtClean="0"/>
              <a:t>te</a:t>
            </a:r>
            <a:r>
              <a:rPr lang="en-US" baseline="0" dirty="0" smtClean="0"/>
              <a:t> </a:t>
            </a:r>
            <a:r>
              <a:rPr lang="en-US" baseline="0" dirty="0" err="1" smtClean="0"/>
              <a:t>brengen</a:t>
            </a:r>
            <a:r>
              <a:rPr lang="en-US" baseline="0" dirty="0" smtClean="0"/>
              <a:t>. </a:t>
            </a:r>
            <a:r>
              <a:rPr lang="en-US" baseline="0" dirty="0" err="1" smtClean="0"/>
              <a:t>Er</a:t>
            </a:r>
            <a:r>
              <a:rPr lang="en-US" baseline="0" dirty="0" smtClean="0"/>
              <a:t> is </a:t>
            </a:r>
            <a:r>
              <a:rPr lang="en-US" baseline="0" dirty="0" err="1" smtClean="0"/>
              <a:t>veel</a:t>
            </a:r>
            <a:r>
              <a:rPr lang="en-US" baseline="0" dirty="0" smtClean="0"/>
              <a:t> </a:t>
            </a:r>
            <a:r>
              <a:rPr lang="en-US" baseline="0" dirty="0" err="1" smtClean="0"/>
              <a:t>aandacht</a:t>
            </a:r>
            <a:r>
              <a:rPr lang="en-US" baseline="0" dirty="0" smtClean="0"/>
              <a:t> in de media </a:t>
            </a:r>
            <a:r>
              <a:rPr lang="en-US" baseline="0" dirty="0" err="1" smtClean="0"/>
              <a:t>waardoor</a:t>
            </a:r>
            <a:r>
              <a:rPr lang="en-US" baseline="0" dirty="0" smtClean="0"/>
              <a:t> de </a:t>
            </a:r>
            <a:r>
              <a:rPr lang="en-US" baseline="0" dirty="0" err="1" smtClean="0"/>
              <a:t>onderzoeken</a:t>
            </a:r>
            <a:r>
              <a:rPr lang="en-US" baseline="0" dirty="0" smtClean="0"/>
              <a:t> </a:t>
            </a:r>
            <a:r>
              <a:rPr lang="en-US" baseline="0" dirty="0" err="1" smtClean="0"/>
              <a:t>vaak</a:t>
            </a:r>
            <a:r>
              <a:rPr lang="en-US" baseline="0" dirty="0" smtClean="0"/>
              <a:t> </a:t>
            </a:r>
            <a:r>
              <a:rPr lang="en-US" baseline="0" dirty="0" err="1" smtClean="0"/>
              <a:t>ook</a:t>
            </a:r>
            <a:r>
              <a:rPr lang="en-US" baseline="0" dirty="0" smtClean="0"/>
              <a:t> in </a:t>
            </a:r>
            <a:r>
              <a:rPr lang="en-US" baseline="0" dirty="0" err="1" smtClean="0"/>
              <a:t>normale</a:t>
            </a:r>
            <a:r>
              <a:rPr lang="en-US" baseline="0" dirty="0" smtClean="0"/>
              <a:t> </a:t>
            </a:r>
            <a:r>
              <a:rPr lang="en-US" baseline="0" dirty="0" err="1" smtClean="0"/>
              <a:t>taal</a:t>
            </a:r>
            <a:r>
              <a:rPr lang="en-US" baseline="0" dirty="0" smtClean="0"/>
              <a:t> </a:t>
            </a:r>
            <a:r>
              <a:rPr lang="en-US" baseline="0" dirty="0" err="1" smtClean="0"/>
              <a:t>beschikbaar</a:t>
            </a:r>
            <a:r>
              <a:rPr lang="en-US" baseline="0" dirty="0" smtClean="0"/>
              <a:t> </a:t>
            </a:r>
            <a:r>
              <a:rPr lang="en-US" baseline="0" dirty="0" err="1" smtClean="0"/>
              <a:t>zijn</a:t>
            </a:r>
            <a:r>
              <a:rPr lang="en-US" baseline="0" dirty="0" smtClean="0"/>
              <a:t>. </a:t>
            </a:r>
            <a:r>
              <a:rPr lang="en-US" baseline="0" dirty="0" err="1" smtClean="0"/>
              <a:t>Daarnaast</a:t>
            </a:r>
            <a:r>
              <a:rPr lang="en-US" baseline="0" dirty="0" smtClean="0"/>
              <a:t> is het </a:t>
            </a:r>
            <a:r>
              <a:rPr lang="en-US" baseline="0" dirty="0" err="1" smtClean="0"/>
              <a:t>onderwerp</a:t>
            </a:r>
            <a:r>
              <a:rPr lang="en-US" baseline="0" dirty="0" smtClean="0"/>
              <a:t> </a:t>
            </a:r>
            <a:r>
              <a:rPr lang="en-US" baseline="0" dirty="0" err="1" smtClean="0"/>
              <a:t>ook</a:t>
            </a:r>
            <a:r>
              <a:rPr lang="en-US" baseline="0" dirty="0" smtClean="0"/>
              <a:t> </a:t>
            </a:r>
            <a:r>
              <a:rPr lang="en-US" baseline="0" dirty="0" err="1" smtClean="0"/>
              <a:t>iets</a:t>
            </a:r>
            <a:r>
              <a:rPr lang="en-US" baseline="0" dirty="0" smtClean="0"/>
              <a:t> </a:t>
            </a:r>
            <a:r>
              <a:rPr lang="en-US" baseline="0" dirty="0" err="1" smtClean="0"/>
              <a:t>dat</a:t>
            </a:r>
            <a:r>
              <a:rPr lang="en-US" baseline="0" dirty="0" smtClean="0"/>
              <a:t> </a:t>
            </a:r>
            <a:r>
              <a:rPr lang="en-US" baseline="0" dirty="0" err="1" smtClean="0"/>
              <a:t>leerlingen</a:t>
            </a:r>
            <a:r>
              <a:rPr lang="en-US" baseline="0" dirty="0" smtClean="0"/>
              <a:t> al </a:t>
            </a:r>
            <a:r>
              <a:rPr lang="en-US" baseline="0" dirty="0" err="1" smtClean="0"/>
              <a:t>snel</a:t>
            </a:r>
            <a:r>
              <a:rPr lang="en-US" baseline="0" dirty="0" smtClean="0"/>
              <a:t> </a:t>
            </a:r>
            <a:r>
              <a:rPr lang="en-US" baseline="0" dirty="0" err="1" smtClean="0"/>
              <a:t>makkelijk</a:t>
            </a:r>
            <a:r>
              <a:rPr lang="en-US" baseline="0" dirty="0" smtClean="0"/>
              <a:t> </a:t>
            </a:r>
            <a:r>
              <a:rPr lang="en-US" baseline="0" dirty="0" err="1" smtClean="0"/>
              <a:t>kunnen</a:t>
            </a:r>
            <a:r>
              <a:rPr lang="en-US" baseline="0" dirty="0" smtClean="0"/>
              <a:t> </a:t>
            </a:r>
            <a:r>
              <a:rPr lang="en-US" baseline="0" dirty="0" err="1" smtClean="0"/>
              <a:t>begrijpen</a:t>
            </a:r>
            <a:r>
              <a:rPr lang="en-US" baseline="0" dirty="0" smtClean="0"/>
              <a:t>.</a:t>
            </a:r>
          </a:p>
          <a:p>
            <a:r>
              <a:rPr lang="en-US" dirty="0" smtClean="0"/>
              <a:t>- En </a:t>
            </a:r>
            <a:r>
              <a:rPr lang="en-US" dirty="0" err="1" smtClean="0"/>
              <a:t>verder</a:t>
            </a:r>
            <a:r>
              <a:rPr lang="en-US" dirty="0" smtClean="0"/>
              <a:t> </a:t>
            </a:r>
            <a:r>
              <a:rPr lang="en-US" dirty="0" err="1" smtClean="0"/>
              <a:t>heeft</a:t>
            </a:r>
            <a:r>
              <a:rPr lang="en-US" dirty="0" smtClean="0"/>
              <a:t> het </a:t>
            </a:r>
            <a:r>
              <a:rPr lang="en-US" dirty="0" err="1" smtClean="0"/>
              <a:t>veel</a:t>
            </a:r>
            <a:r>
              <a:rPr lang="en-US" dirty="0" smtClean="0"/>
              <a:t> </a:t>
            </a:r>
            <a:r>
              <a:rPr lang="en-US" dirty="0" err="1" smtClean="0"/>
              <a:t>raakvlakken</a:t>
            </a:r>
            <a:r>
              <a:rPr lang="en-US" baseline="0" dirty="0" smtClean="0"/>
              <a:t> met </a:t>
            </a:r>
            <a:r>
              <a:rPr lang="en-US" baseline="0" dirty="0" err="1" smtClean="0"/>
              <a:t>veel</a:t>
            </a:r>
            <a:r>
              <a:rPr lang="en-US" baseline="0" dirty="0" smtClean="0"/>
              <a:t> </a:t>
            </a:r>
            <a:r>
              <a:rPr lang="en-US" baseline="0" dirty="0" err="1" smtClean="0"/>
              <a:t>verschillende</a:t>
            </a:r>
            <a:r>
              <a:rPr lang="en-US" baseline="0" dirty="0" smtClean="0"/>
              <a:t> </a:t>
            </a:r>
            <a:r>
              <a:rPr lang="en-US" baseline="0" dirty="0" err="1" smtClean="0"/>
              <a:t>thema’s</a:t>
            </a:r>
            <a:r>
              <a:rPr lang="en-US" baseline="0" dirty="0" smtClean="0"/>
              <a:t> </a:t>
            </a:r>
            <a:r>
              <a:rPr lang="en-US" baseline="0" dirty="0" err="1" smtClean="0"/>
              <a:t>binnen</a:t>
            </a:r>
            <a:r>
              <a:rPr lang="en-US" baseline="0" dirty="0" smtClean="0"/>
              <a:t> de </a:t>
            </a:r>
            <a:r>
              <a:rPr lang="en-US" baseline="0" dirty="0" err="1" smtClean="0"/>
              <a:t>biologie</a:t>
            </a:r>
            <a:r>
              <a:rPr lang="en-US" baseline="0" dirty="0" smtClean="0"/>
              <a:t> (</a:t>
            </a:r>
            <a:r>
              <a:rPr lang="en-US" baseline="0" dirty="0" err="1" smtClean="0"/>
              <a:t>stofwisseling</a:t>
            </a:r>
            <a:r>
              <a:rPr lang="en-US" baseline="0" dirty="0" smtClean="0"/>
              <a:t>, </a:t>
            </a:r>
            <a:r>
              <a:rPr lang="en-US" baseline="0" dirty="0" err="1" smtClean="0"/>
              <a:t>genetica</a:t>
            </a:r>
            <a:r>
              <a:rPr lang="en-US" baseline="0" dirty="0" smtClean="0"/>
              <a:t>, </a:t>
            </a:r>
            <a:r>
              <a:rPr lang="en-US" baseline="0" dirty="0" err="1" smtClean="0"/>
              <a:t>voeding</a:t>
            </a:r>
            <a:r>
              <a:rPr lang="en-US" baseline="0" dirty="0" smtClean="0"/>
              <a:t> in </a:t>
            </a:r>
            <a:r>
              <a:rPr lang="en-US" baseline="0" dirty="0" err="1" smtClean="0"/>
              <a:t>zowel</a:t>
            </a:r>
            <a:r>
              <a:rPr lang="en-US" baseline="0" dirty="0" smtClean="0"/>
              <a:t> </a:t>
            </a:r>
            <a:r>
              <a:rPr lang="en-US" baseline="0" dirty="0" err="1" smtClean="0"/>
              <a:t>onderbouw</a:t>
            </a:r>
            <a:r>
              <a:rPr lang="en-US" baseline="0" dirty="0" smtClean="0"/>
              <a:t> </a:t>
            </a:r>
            <a:r>
              <a:rPr lang="en-US" baseline="0" dirty="0" err="1" smtClean="0"/>
              <a:t>als</a:t>
            </a:r>
            <a:r>
              <a:rPr lang="en-US" baseline="0" dirty="0" smtClean="0"/>
              <a:t> </a:t>
            </a:r>
            <a:r>
              <a:rPr lang="en-US" baseline="0" dirty="0" err="1" smtClean="0"/>
              <a:t>bovenbouw</a:t>
            </a:r>
            <a:r>
              <a:rPr lang="en-US" baseline="0" dirty="0" smtClean="0"/>
              <a:t>). </a:t>
            </a:r>
            <a:r>
              <a:rPr lang="en-US" baseline="0" dirty="0" err="1" smtClean="0"/>
              <a:t>Hiermee</a:t>
            </a:r>
            <a:r>
              <a:rPr lang="en-US" baseline="0" dirty="0" smtClean="0"/>
              <a:t> is het </a:t>
            </a:r>
            <a:r>
              <a:rPr lang="en-US" baseline="0" dirty="0" err="1" smtClean="0"/>
              <a:t>als</a:t>
            </a:r>
            <a:r>
              <a:rPr lang="en-US" baseline="0" dirty="0" smtClean="0"/>
              <a:t> </a:t>
            </a:r>
            <a:r>
              <a:rPr lang="en-US" baseline="0" dirty="0" err="1" smtClean="0"/>
              <a:t>terugekerende</a:t>
            </a:r>
            <a:r>
              <a:rPr lang="en-US" baseline="0" dirty="0" smtClean="0"/>
              <a:t> context </a:t>
            </a:r>
            <a:r>
              <a:rPr lang="en-US" baseline="0" dirty="0" err="1" smtClean="0"/>
              <a:t>meerdere</a:t>
            </a:r>
            <a:r>
              <a:rPr lang="en-US" baseline="0" dirty="0" smtClean="0"/>
              <a:t> </a:t>
            </a:r>
            <a:r>
              <a:rPr lang="en-US" baseline="0" dirty="0" err="1" smtClean="0"/>
              <a:t>keren</a:t>
            </a:r>
            <a:r>
              <a:rPr lang="en-US" baseline="0" dirty="0" smtClean="0"/>
              <a:t> </a:t>
            </a:r>
            <a:r>
              <a:rPr lang="en-US" baseline="0" dirty="0" err="1" smtClean="0"/>
              <a:t>te</a:t>
            </a:r>
            <a:r>
              <a:rPr lang="en-US" baseline="0" dirty="0" smtClean="0"/>
              <a:t> </a:t>
            </a:r>
            <a:r>
              <a:rPr lang="en-US" baseline="0" dirty="0" err="1" smtClean="0"/>
              <a:t>gebruiken</a:t>
            </a:r>
            <a:r>
              <a:rPr lang="en-US" baseline="0" dirty="0" smtClean="0"/>
              <a:t> of </a:t>
            </a:r>
            <a:r>
              <a:rPr lang="en-US" baseline="0" dirty="0" err="1" smtClean="0"/>
              <a:t>kan</a:t>
            </a:r>
            <a:r>
              <a:rPr lang="en-US" baseline="0" dirty="0" smtClean="0"/>
              <a:t> het </a:t>
            </a:r>
            <a:r>
              <a:rPr lang="en-US" baseline="0" dirty="0" err="1" smtClean="0"/>
              <a:t>als</a:t>
            </a:r>
            <a:r>
              <a:rPr lang="en-US" baseline="0" dirty="0" smtClean="0"/>
              <a:t> </a:t>
            </a:r>
            <a:r>
              <a:rPr lang="en-US" baseline="0" dirty="0" err="1" smtClean="0"/>
              <a:t>overkoepelende</a:t>
            </a:r>
            <a:r>
              <a:rPr lang="en-US" baseline="0" dirty="0" smtClean="0"/>
              <a:t> context </a:t>
            </a:r>
            <a:r>
              <a:rPr lang="en-US" baseline="0" dirty="0" err="1" smtClean="0"/>
              <a:t>gebruikt</a:t>
            </a:r>
            <a:r>
              <a:rPr lang="en-US" baseline="0" dirty="0" smtClean="0"/>
              <a:t> </a:t>
            </a:r>
            <a:r>
              <a:rPr lang="en-US" baseline="0" dirty="0" err="1" smtClean="0"/>
              <a:t>worden</a:t>
            </a:r>
            <a:r>
              <a:rPr lang="en-US" baseline="0" dirty="0" smtClean="0"/>
              <a:t> </a:t>
            </a:r>
            <a:r>
              <a:rPr lang="en-US" baseline="0" dirty="0" err="1" smtClean="0"/>
              <a:t>om</a:t>
            </a:r>
            <a:r>
              <a:rPr lang="en-US" baseline="0" dirty="0" smtClean="0"/>
              <a:t> </a:t>
            </a:r>
            <a:r>
              <a:rPr lang="en-US" baseline="0" dirty="0" err="1" smtClean="0"/>
              <a:t>leerlingen</a:t>
            </a:r>
            <a:r>
              <a:rPr lang="en-US" baseline="0" dirty="0" smtClean="0"/>
              <a:t> </a:t>
            </a:r>
            <a:r>
              <a:rPr lang="en-US" baseline="0" dirty="0" err="1" smtClean="0"/>
              <a:t>te</a:t>
            </a:r>
            <a:r>
              <a:rPr lang="en-US" baseline="0" dirty="0" smtClean="0"/>
              <a:t> </a:t>
            </a:r>
            <a:r>
              <a:rPr lang="en-US" baseline="0" dirty="0" err="1" smtClean="0"/>
              <a:t>laten</a:t>
            </a:r>
            <a:r>
              <a:rPr lang="en-US" baseline="0" dirty="0" smtClean="0"/>
              <a:t> </a:t>
            </a:r>
            <a:r>
              <a:rPr lang="en-US" baseline="0" dirty="0" err="1" smtClean="0"/>
              <a:t>zien</a:t>
            </a:r>
            <a:r>
              <a:rPr lang="en-US" baseline="0" dirty="0" smtClean="0"/>
              <a:t> </a:t>
            </a:r>
            <a:r>
              <a:rPr lang="en-US" baseline="0" dirty="0" err="1" smtClean="0"/>
              <a:t>dat</a:t>
            </a:r>
            <a:r>
              <a:rPr lang="en-US" baseline="0" dirty="0" smtClean="0"/>
              <a:t> </a:t>
            </a:r>
            <a:r>
              <a:rPr lang="en-US" baseline="0" dirty="0" err="1" smtClean="0"/>
              <a:t>thema’s</a:t>
            </a:r>
            <a:r>
              <a:rPr lang="en-US" baseline="0" dirty="0" smtClean="0"/>
              <a:t> </a:t>
            </a:r>
            <a:r>
              <a:rPr lang="en-US" baseline="0" dirty="0" err="1" smtClean="0"/>
              <a:t>vaak</a:t>
            </a:r>
            <a:r>
              <a:rPr lang="en-US" baseline="0" dirty="0" smtClean="0"/>
              <a:t> met </a:t>
            </a:r>
            <a:r>
              <a:rPr lang="en-US" baseline="0" dirty="0" err="1" smtClean="0"/>
              <a:t>elkaar</a:t>
            </a:r>
            <a:r>
              <a:rPr lang="en-US" baseline="0" dirty="0" smtClean="0"/>
              <a:t> </a:t>
            </a:r>
            <a:r>
              <a:rPr lang="en-US" baseline="0" dirty="0" err="1" smtClean="0"/>
              <a:t>verbonden</a:t>
            </a:r>
            <a:r>
              <a:rPr lang="en-US" baseline="0" dirty="0" smtClean="0"/>
              <a:t> </a:t>
            </a:r>
            <a:r>
              <a:rPr lang="en-US" baseline="0" dirty="0" err="1" smtClean="0"/>
              <a:t>zijn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3106E88-FA45-6245-A0B2-D0FE5A1A790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Nu</a:t>
            </a:r>
            <a:r>
              <a:rPr lang="en-US" baseline="0" dirty="0" smtClean="0"/>
              <a:t> </a:t>
            </a:r>
            <a:r>
              <a:rPr lang="en-US" baseline="0" dirty="0" err="1" smtClean="0"/>
              <a:t>heb</a:t>
            </a:r>
            <a:r>
              <a:rPr lang="en-US" baseline="0" dirty="0" smtClean="0"/>
              <a:t> </a:t>
            </a:r>
            <a:r>
              <a:rPr lang="en-US" baseline="0" dirty="0" err="1" smtClean="0"/>
              <a:t>ik</a:t>
            </a:r>
            <a:r>
              <a:rPr lang="en-US" baseline="0" dirty="0" smtClean="0"/>
              <a:t> </a:t>
            </a:r>
            <a:r>
              <a:rPr lang="en-US" baseline="0" dirty="0" err="1" smtClean="0"/>
              <a:t>lang</a:t>
            </a:r>
            <a:r>
              <a:rPr lang="en-US" baseline="0" dirty="0" smtClean="0"/>
              <a:t> </a:t>
            </a:r>
            <a:r>
              <a:rPr lang="en-US" baseline="0" dirty="0" err="1" smtClean="0"/>
              <a:t>genoeg</a:t>
            </a:r>
            <a:r>
              <a:rPr lang="en-US" baseline="0" dirty="0" smtClean="0"/>
              <a:t> </a:t>
            </a:r>
            <a:r>
              <a:rPr lang="en-US" baseline="0" dirty="0" err="1" smtClean="0"/>
              <a:t>gepraat</a:t>
            </a:r>
            <a:r>
              <a:rPr lang="en-US" baseline="0" dirty="0" smtClean="0"/>
              <a:t> en is het de </a:t>
            </a:r>
            <a:r>
              <a:rPr lang="en-US" baseline="0" dirty="0" err="1" smtClean="0"/>
              <a:t>beurt</a:t>
            </a:r>
            <a:r>
              <a:rPr lang="en-US" baseline="0" dirty="0" smtClean="0"/>
              <a:t> </a:t>
            </a:r>
            <a:r>
              <a:rPr lang="en-US" baseline="0" dirty="0" err="1" smtClean="0"/>
              <a:t>aan</a:t>
            </a:r>
            <a:r>
              <a:rPr lang="en-US" baseline="0" dirty="0" smtClean="0"/>
              <a:t> </a:t>
            </a:r>
            <a:r>
              <a:rPr lang="en-US" baseline="0" dirty="0" err="1" smtClean="0"/>
              <a:t>jullie</a:t>
            </a:r>
            <a:r>
              <a:rPr lang="en-US" baseline="0" dirty="0" smtClean="0"/>
              <a:t>. </a:t>
            </a:r>
            <a:r>
              <a:rPr lang="en-US" baseline="0" dirty="0" err="1" smtClean="0"/>
              <a:t>Zodadelijk</a:t>
            </a:r>
            <a:r>
              <a:rPr lang="en-US" baseline="0" dirty="0" smtClean="0"/>
              <a:t> </a:t>
            </a:r>
            <a:r>
              <a:rPr lang="en-US" baseline="0" dirty="0" err="1" smtClean="0"/>
              <a:t>zullen</a:t>
            </a:r>
            <a:r>
              <a:rPr lang="en-US" baseline="0" dirty="0" smtClean="0"/>
              <a:t> we </a:t>
            </a:r>
            <a:r>
              <a:rPr lang="en-US" baseline="0" dirty="0" err="1" smtClean="0"/>
              <a:t>vijf</a:t>
            </a:r>
            <a:r>
              <a:rPr lang="en-US" baseline="0" dirty="0" smtClean="0"/>
              <a:t> </a:t>
            </a:r>
            <a:r>
              <a:rPr lang="en-US" baseline="0" dirty="0" err="1" smtClean="0"/>
              <a:t>groepjes</a:t>
            </a:r>
            <a:r>
              <a:rPr lang="en-US" baseline="0" dirty="0" smtClean="0"/>
              <a:t> </a:t>
            </a:r>
            <a:r>
              <a:rPr lang="en-US" baseline="0" dirty="0" err="1" smtClean="0"/>
              <a:t>gaan</a:t>
            </a:r>
            <a:r>
              <a:rPr lang="en-US" baseline="0" dirty="0" smtClean="0"/>
              <a:t> </a:t>
            </a:r>
            <a:r>
              <a:rPr lang="en-US" baseline="0" dirty="0" err="1" smtClean="0"/>
              <a:t>vormen</a:t>
            </a:r>
            <a:r>
              <a:rPr lang="en-US" baseline="0" dirty="0" smtClean="0"/>
              <a:t>, </a:t>
            </a:r>
            <a:r>
              <a:rPr lang="en-US" baseline="0" dirty="0" err="1" smtClean="0"/>
              <a:t>waarna</a:t>
            </a:r>
            <a:r>
              <a:rPr lang="en-US" baseline="0" dirty="0" smtClean="0"/>
              <a:t> elk </a:t>
            </a:r>
            <a:r>
              <a:rPr lang="en-US" baseline="0" dirty="0" err="1" smtClean="0"/>
              <a:t>groepje</a:t>
            </a:r>
            <a:r>
              <a:rPr lang="en-US" baseline="0" dirty="0" smtClean="0"/>
              <a:t> </a:t>
            </a:r>
            <a:r>
              <a:rPr lang="en-US" baseline="0" dirty="0" err="1" smtClean="0"/>
              <a:t>materiaal</a:t>
            </a:r>
            <a:r>
              <a:rPr lang="en-US" baseline="0" dirty="0" smtClean="0"/>
              <a:t> </a:t>
            </a:r>
            <a:r>
              <a:rPr lang="en-US" baseline="0" dirty="0" err="1" smtClean="0"/>
              <a:t>krijgt</a:t>
            </a:r>
            <a:r>
              <a:rPr lang="en-US" baseline="0" dirty="0" smtClean="0"/>
              <a:t> </a:t>
            </a:r>
            <a:r>
              <a:rPr lang="en-US" baseline="0" dirty="0" err="1" smtClean="0"/>
              <a:t>om</a:t>
            </a:r>
            <a:r>
              <a:rPr lang="en-US" baseline="0" dirty="0" smtClean="0"/>
              <a:t> </a:t>
            </a:r>
            <a:r>
              <a:rPr lang="en-US" baseline="0" dirty="0" err="1" smtClean="0"/>
              <a:t>een</a:t>
            </a:r>
            <a:r>
              <a:rPr lang="en-US" baseline="0" dirty="0" smtClean="0"/>
              <a:t> van de </a:t>
            </a:r>
            <a:r>
              <a:rPr lang="en-US" baseline="0" dirty="0" err="1" smtClean="0"/>
              <a:t>vijf</a:t>
            </a:r>
            <a:r>
              <a:rPr lang="en-US" baseline="0" dirty="0" smtClean="0"/>
              <a:t> net </a:t>
            </a:r>
            <a:r>
              <a:rPr lang="en-US" baseline="0" dirty="0" err="1" smtClean="0"/>
              <a:t>besproken</a:t>
            </a:r>
            <a:r>
              <a:rPr lang="en-US" baseline="0" dirty="0" smtClean="0"/>
              <a:t> </a:t>
            </a:r>
            <a:r>
              <a:rPr lang="en-US" baseline="0" dirty="0" err="1" smtClean="0"/>
              <a:t>factoren</a:t>
            </a:r>
            <a:r>
              <a:rPr lang="en-US" baseline="0" dirty="0" smtClean="0"/>
              <a:t> </a:t>
            </a:r>
            <a:r>
              <a:rPr lang="en-US" baseline="0" dirty="0" err="1" smtClean="0"/>
              <a:t>verder</a:t>
            </a:r>
            <a:r>
              <a:rPr lang="en-US" baseline="0" dirty="0" smtClean="0"/>
              <a:t> </a:t>
            </a:r>
            <a:r>
              <a:rPr lang="en-US" baseline="0" dirty="0" err="1" smtClean="0"/>
              <a:t>te</a:t>
            </a:r>
            <a:r>
              <a:rPr lang="en-US" baseline="0" dirty="0" smtClean="0"/>
              <a:t> </a:t>
            </a:r>
            <a:r>
              <a:rPr lang="en-US" baseline="0" dirty="0" err="1" smtClean="0"/>
              <a:t>verdiepen</a:t>
            </a:r>
            <a:r>
              <a:rPr lang="en-US" baseline="0" dirty="0" smtClean="0"/>
              <a:t>. Elk </a:t>
            </a:r>
            <a:r>
              <a:rPr lang="en-US" baseline="0" dirty="0" err="1" smtClean="0"/>
              <a:t>materiaal</a:t>
            </a:r>
            <a:r>
              <a:rPr lang="en-US" baseline="0" dirty="0" smtClean="0"/>
              <a:t> </a:t>
            </a:r>
            <a:r>
              <a:rPr lang="en-US" baseline="0" dirty="0" err="1" smtClean="0"/>
              <a:t>bestaat</a:t>
            </a:r>
            <a:r>
              <a:rPr lang="en-US" baseline="0" dirty="0" smtClean="0"/>
              <a:t> </a:t>
            </a:r>
            <a:r>
              <a:rPr lang="en-US" baseline="0" dirty="0" err="1" smtClean="0"/>
              <a:t>uit</a:t>
            </a:r>
            <a:r>
              <a:rPr lang="en-US" baseline="0" dirty="0" smtClean="0"/>
              <a:t> </a:t>
            </a:r>
            <a:r>
              <a:rPr lang="en-US" baseline="0" dirty="0" err="1" smtClean="0"/>
              <a:t>een</a:t>
            </a:r>
            <a:r>
              <a:rPr lang="en-US" baseline="0" dirty="0" smtClean="0"/>
              <a:t> </a:t>
            </a:r>
            <a:r>
              <a:rPr lang="en-US" baseline="0" dirty="0" err="1" smtClean="0"/>
              <a:t>voorblad</a:t>
            </a:r>
            <a:r>
              <a:rPr lang="en-US" baseline="0" dirty="0" smtClean="0"/>
              <a:t> </a:t>
            </a:r>
            <a:r>
              <a:rPr lang="en-US" baseline="0" dirty="0" err="1" smtClean="0"/>
              <a:t>gevolgd</a:t>
            </a:r>
            <a:r>
              <a:rPr lang="en-US" baseline="0" dirty="0" smtClean="0"/>
              <a:t> met het </a:t>
            </a:r>
            <a:r>
              <a:rPr lang="en-US" baseline="0" dirty="0" err="1" smtClean="0"/>
              <a:t>verdiepende</a:t>
            </a:r>
            <a:r>
              <a:rPr lang="en-US" baseline="0" dirty="0" smtClean="0"/>
              <a:t> </a:t>
            </a:r>
            <a:r>
              <a:rPr lang="en-US" baseline="0" dirty="0" err="1" smtClean="0"/>
              <a:t>materiaal</a:t>
            </a:r>
            <a:r>
              <a:rPr lang="en-US" baseline="0" dirty="0" smtClean="0"/>
              <a:t> </a:t>
            </a:r>
            <a:r>
              <a:rPr lang="en-US" baseline="0" dirty="0" err="1" smtClean="0"/>
              <a:t>zoals</a:t>
            </a:r>
            <a:r>
              <a:rPr lang="en-US" baseline="0" dirty="0" smtClean="0"/>
              <a:t> </a:t>
            </a:r>
            <a:r>
              <a:rPr lang="en-US" baseline="0" dirty="0" err="1" smtClean="0"/>
              <a:t>een</a:t>
            </a:r>
            <a:r>
              <a:rPr lang="en-US" baseline="0" dirty="0" smtClean="0"/>
              <a:t> </a:t>
            </a:r>
            <a:r>
              <a:rPr lang="en-US" baseline="0" dirty="0" err="1" smtClean="0"/>
              <a:t>stuk</a:t>
            </a:r>
            <a:r>
              <a:rPr lang="en-US" baseline="0" dirty="0" smtClean="0"/>
              <a:t> </a:t>
            </a:r>
            <a:r>
              <a:rPr lang="en-US" baseline="0" dirty="0" err="1" smtClean="0"/>
              <a:t>informatie</a:t>
            </a:r>
            <a:r>
              <a:rPr lang="en-US" baseline="0" dirty="0" smtClean="0"/>
              <a:t> van internet, </a:t>
            </a:r>
            <a:r>
              <a:rPr lang="en-US" baseline="0" dirty="0" err="1" smtClean="0"/>
              <a:t>een</a:t>
            </a:r>
            <a:r>
              <a:rPr lang="en-US" baseline="0" dirty="0" smtClean="0"/>
              <a:t> </a:t>
            </a:r>
            <a:r>
              <a:rPr lang="en-US" baseline="0" dirty="0" err="1" smtClean="0"/>
              <a:t>stuk</a:t>
            </a:r>
            <a:r>
              <a:rPr lang="en-US" baseline="0" dirty="0" smtClean="0"/>
              <a:t> </a:t>
            </a:r>
            <a:r>
              <a:rPr lang="en-US" baseline="0" dirty="0" err="1" smtClean="0"/>
              <a:t>tekst</a:t>
            </a:r>
            <a:r>
              <a:rPr lang="en-US" baseline="0" dirty="0" smtClean="0"/>
              <a:t> of </a:t>
            </a:r>
            <a:r>
              <a:rPr lang="en-US" baseline="0" dirty="0" err="1" smtClean="0"/>
              <a:t>figuur</a:t>
            </a:r>
            <a:r>
              <a:rPr lang="en-US" baseline="0" dirty="0" smtClean="0"/>
              <a:t> of </a:t>
            </a:r>
            <a:r>
              <a:rPr lang="en-US" baseline="0" dirty="0" err="1" smtClean="0"/>
              <a:t>samenvatting</a:t>
            </a:r>
            <a:r>
              <a:rPr lang="en-US" baseline="0" dirty="0" smtClean="0"/>
              <a:t> van </a:t>
            </a:r>
            <a:r>
              <a:rPr lang="en-US" baseline="0" dirty="0" err="1" smtClean="0"/>
              <a:t>een</a:t>
            </a:r>
            <a:r>
              <a:rPr lang="en-US" baseline="0" dirty="0" smtClean="0"/>
              <a:t> </a:t>
            </a:r>
            <a:r>
              <a:rPr lang="en-US" baseline="0" dirty="0" err="1" smtClean="0"/>
              <a:t>wetenschappelijk</a:t>
            </a:r>
            <a:r>
              <a:rPr lang="en-US" baseline="0" dirty="0" smtClean="0"/>
              <a:t> </a:t>
            </a:r>
            <a:r>
              <a:rPr lang="en-US" baseline="0" dirty="0" err="1" smtClean="0"/>
              <a:t>artikel</a:t>
            </a:r>
            <a:r>
              <a:rPr lang="en-US" baseline="0" dirty="0" smtClean="0"/>
              <a:t>. Op het </a:t>
            </a:r>
            <a:r>
              <a:rPr lang="en-US" baseline="0" dirty="0" err="1" smtClean="0"/>
              <a:t>voorblad</a:t>
            </a:r>
            <a:r>
              <a:rPr lang="en-US" baseline="0" dirty="0" smtClean="0"/>
              <a:t> </a:t>
            </a:r>
            <a:r>
              <a:rPr lang="en-US" baseline="0" dirty="0" err="1" smtClean="0"/>
              <a:t>staat</a:t>
            </a:r>
            <a:r>
              <a:rPr lang="en-US" baseline="0" dirty="0" smtClean="0"/>
              <a:t> </a:t>
            </a:r>
            <a:r>
              <a:rPr lang="en-US" baseline="0" dirty="0" err="1" smtClean="0"/>
              <a:t>eerst</a:t>
            </a:r>
            <a:r>
              <a:rPr lang="en-US" baseline="0" dirty="0" smtClean="0"/>
              <a:t> </a:t>
            </a:r>
            <a:r>
              <a:rPr lang="en-US" baseline="0" dirty="0" err="1" smtClean="0"/>
              <a:t>een</a:t>
            </a:r>
            <a:r>
              <a:rPr lang="en-US" baseline="0" dirty="0" smtClean="0"/>
              <a:t> </a:t>
            </a:r>
            <a:r>
              <a:rPr lang="en-US" baseline="0" dirty="0" err="1" smtClean="0"/>
              <a:t>korte</a:t>
            </a:r>
            <a:r>
              <a:rPr lang="en-US" baseline="0" dirty="0" smtClean="0"/>
              <a:t> </a:t>
            </a:r>
            <a:r>
              <a:rPr lang="en-US" baseline="0" dirty="0" err="1" smtClean="0"/>
              <a:t>inleiding</a:t>
            </a:r>
            <a:r>
              <a:rPr lang="en-US" baseline="0" dirty="0" smtClean="0"/>
              <a:t> </a:t>
            </a:r>
            <a:r>
              <a:rPr lang="en-US" baseline="0" dirty="0" err="1" smtClean="0"/>
              <a:t>waarin</a:t>
            </a:r>
            <a:r>
              <a:rPr lang="en-US" baseline="0" dirty="0" smtClean="0"/>
              <a:t> de </a:t>
            </a:r>
            <a:r>
              <a:rPr lang="en-US" baseline="0" dirty="0" err="1" smtClean="0"/>
              <a:t>nodige</a:t>
            </a:r>
            <a:r>
              <a:rPr lang="en-US" baseline="0" dirty="0" smtClean="0"/>
              <a:t> </a:t>
            </a:r>
            <a:r>
              <a:rPr lang="en-US" baseline="0" dirty="0" err="1" smtClean="0"/>
              <a:t>informatie</a:t>
            </a:r>
            <a:r>
              <a:rPr lang="en-US" baseline="0" dirty="0" smtClean="0"/>
              <a:t> </a:t>
            </a:r>
            <a:r>
              <a:rPr lang="en-US" baseline="0" dirty="0" err="1" smtClean="0"/>
              <a:t>staat</a:t>
            </a:r>
            <a:r>
              <a:rPr lang="en-US" baseline="0" dirty="0" smtClean="0"/>
              <a:t> </a:t>
            </a:r>
            <a:r>
              <a:rPr lang="en-US" baseline="0" dirty="0" err="1" smtClean="0"/>
              <a:t>om</a:t>
            </a:r>
            <a:r>
              <a:rPr lang="en-US" baseline="0" dirty="0" smtClean="0"/>
              <a:t> het </a:t>
            </a:r>
            <a:r>
              <a:rPr lang="en-US" baseline="0" dirty="0" err="1" smtClean="0"/>
              <a:t>verdiepende</a:t>
            </a:r>
            <a:r>
              <a:rPr lang="en-US" baseline="0" dirty="0" smtClean="0"/>
              <a:t> </a:t>
            </a:r>
            <a:r>
              <a:rPr lang="en-US" baseline="0" dirty="0" err="1" smtClean="0"/>
              <a:t>materiaal</a:t>
            </a:r>
            <a:r>
              <a:rPr lang="en-US" baseline="0" dirty="0" smtClean="0"/>
              <a:t> </a:t>
            </a:r>
            <a:r>
              <a:rPr lang="en-US" baseline="0" dirty="0" err="1" smtClean="0"/>
              <a:t>te</a:t>
            </a:r>
            <a:r>
              <a:rPr lang="en-US" baseline="0" dirty="0" smtClean="0"/>
              <a:t> </a:t>
            </a:r>
            <a:r>
              <a:rPr lang="en-US" baseline="0" dirty="0" err="1" smtClean="0"/>
              <a:t>begrijpen</a:t>
            </a:r>
            <a:r>
              <a:rPr lang="en-US" baseline="0" dirty="0" smtClean="0"/>
              <a:t>. </a:t>
            </a:r>
            <a:r>
              <a:rPr lang="en-US" baseline="0" dirty="0" err="1" smtClean="0"/>
              <a:t>Ook</a:t>
            </a:r>
            <a:r>
              <a:rPr lang="en-US" baseline="0" dirty="0" smtClean="0"/>
              <a:t> </a:t>
            </a:r>
            <a:r>
              <a:rPr lang="en-US" baseline="0" dirty="0" err="1" smtClean="0"/>
              <a:t>staan</a:t>
            </a:r>
            <a:r>
              <a:rPr lang="en-US" baseline="0" dirty="0" smtClean="0"/>
              <a:t> </a:t>
            </a:r>
            <a:r>
              <a:rPr lang="en-US" baseline="0" dirty="0" err="1" smtClean="0"/>
              <a:t>hier</a:t>
            </a:r>
            <a:r>
              <a:rPr lang="en-US" baseline="0" dirty="0" smtClean="0"/>
              <a:t> </a:t>
            </a:r>
            <a:r>
              <a:rPr lang="en-US" baseline="0" dirty="0" err="1" smtClean="0"/>
              <a:t>vragen</a:t>
            </a:r>
            <a:r>
              <a:rPr lang="en-US" baseline="0" dirty="0" smtClean="0"/>
              <a:t> op </a:t>
            </a:r>
            <a:r>
              <a:rPr lang="en-US" baseline="0" dirty="0" err="1" smtClean="0"/>
              <a:t>om</a:t>
            </a:r>
            <a:r>
              <a:rPr lang="en-US" baseline="0" dirty="0" smtClean="0"/>
              <a:t> </a:t>
            </a:r>
            <a:r>
              <a:rPr lang="en-US" baseline="0" dirty="0" err="1" smtClean="0"/>
              <a:t>na</a:t>
            </a:r>
            <a:r>
              <a:rPr lang="en-US" baseline="0" dirty="0" smtClean="0"/>
              <a:t> het </a:t>
            </a:r>
            <a:r>
              <a:rPr lang="en-US" baseline="0" dirty="0" err="1" smtClean="0"/>
              <a:t>lezen</a:t>
            </a:r>
            <a:r>
              <a:rPr lang="en-US" baseline="0" dirty="0" smtClean="0"/>
              <a:t> van de info </a:t>
            </a:r>
            <a:r>
              <a:rPr lang="en-US" baseline="0" dirty="0" err="1" smtClean="0"/>
              <a:t>een</a:t>
            </a:r>
            <a:r>
              <a:rPr lang="en-US" baseline="0" dirty="0" smtClean="0"/>
              <a:t> </a:t>
            </a:r>
            <a:r>
              <a:rPr lang="en-US" baseline="0" dirty="0" err="1" smtClean="0"/>
              <a:t>discussie</a:t>
            </a:r>
            <a:r>
              <a:rPr lang="en-US" baseline="0" dirty="0" smtClean="0"/>
              <a:t> op gang </a:t>
            </a:r>
            <a:r>
              <a:rPr lang="en-US" baseline="0" dirty="0" err="1" smtClean="0"/>
              <a:t>te</a:t>
            </a:r>
            <a:r>
              <a:rPr lang="en-US" baseline="0" dirty="0" smtClean="0"/>
              <a:t> </a:t>
            </a:r>
            <a:r>
              <a:rPr lang="en-US" baseline="0" dirty="0" err="1" smtClean="0"/>
              <a:t>brengen</a:t>
            </a:r>
            <a:r>
              <a:rPr lang="en-US" baseline="0" dirty="0" smtClean="0"/>
              <a:t> </a:t>
            </a:r>
            <a:r>
              <a:rPr lang="en-US" baseline="0" dirty="0" err="1" smtClean="0"/>
              <a:t>onder</a:t>
            </a:r>
            <a:r>
              <a:rPr lang="en-US" baseline="0" dirty="0" smtClean="0"/>
              <a:t> de </a:t>
            </a:r>
            <a:r>
              <a:rPr lang="en-US" baseline="0" dirty="0" err="1" smtClean="0"/>
              <a:t>groepsleden</a:t>
            </a:r>
            <a:r>
              <a:rPr lang="en-US" baseline="0" dirty="0" smtClean="0"/>
              <a:t>. </a:t>
            </a:r>
            <a:r>
              <a:rPr lang="en-US" baseline="0" dirty="0" err="1" smtClean="0"/>
              <a:t>Onderaan</a:t>
            </a:r>
            <a:r>
              <a:rPr lang="en-US" baseline="0" dirty="0" smtClean="0"/>
              <a:t> elk </a:t>
            </a:r>
            <a:r>
              <a:rPr lang="en-US" baseline="0" dirty="0" err="1" smtClean="0"/>
              <a:t>voorblad</a:t>
            </a:r>
            <a:r>
              <a:rPr lang="en-US" baseline="0" dirty="0" smtClean="0"/>
              <a:t> </a:t>
            </a:r>
            <a:r>
              <a:rPr lang="en-US" baseline="0" dirty="0" err="1" smtClean="0"/>
              <a:t>staan</a:t>
            </a:r>
            <a:r>
              <a:rPr lang="en-US" baseline="0" dirty="0" smtClean="0"/>
              <a:t> de </a:t>
            </a:r>
            <a:r>
              <a:rPr lang="en-US" baseline="0" dirty="0" err="1" smtClean="0"/>
              <a:t>vragen</a:t>
            </a:r>
            <a:r>
              <a:rPr lang="en-US" baseline="0" dirty="0" smtClean="0"/>
              <a:t> die </a:t>
            </a:r>
            <a:r>
              <a:rPr lang="en-US" baseline="0" dirty="0" err="1" smtClean="0"/>
              <a:t>ook</a:t>
            </a:r>
            <a:r>
              <a:rPr lang="en-US" baseline="0" dirty="0" smtClean="0"/>
              <a:t> op </a:t>
            </a:r>
            <a:r>
              <a:rPr lang="en-US" baseline="0" dirty="0" err="1" smtClean="0"/>
              <a:t>deze</a:t>
            </a:r>
            <a:r>
              <a:rPr lang="en-US" baseline="0" dirty="0" smtClean="0"/>
              <a:t> </a:t>
            </a:r>
            <a:r>
              <a:rPr lang="en-US" baseline="0" dirty="0" err="1" smtClean="0"/>
              <a:t>dia</a:t>
            </a:r>
            <a:r>
              <a:rPr lang="en-US" baseline="0" dirty="0" smtClean="0"/>
              <a:t> </a:t>
            </a:r>
            <a:r>
              <a:rPr lang="en-US" baseline="0" dirty="0" err="1" smtClean="0"/>
              <a:t>te</a:t>
            </a:r>
            <a:r>
              <a:rPr lang="en-US" baseline="0" dirty="0" smtClean="0"/>
              <a:t> </a:t>
            </a:r>
            <a:r>
              <a:rPr lang="en-US" baseline="0" dirty="0" err="1" smtClean="0"/>
              <a:t>zien</a:t>
            </a:r>
            <a:r>
              <a:rPr lang="en-US" baseline="0" dirty="0" smtClean="0"/>
              <a:t> </a:t>
            </a:r>
            <a:r>
              <a:rPr lang="en-US" baseline="0" dirty="0" err="1" smtClean="0"/>
              <a:t>zijn</a:t>
            </a:r>
            <a:r>
              <a:rPr lang="en-US" baseline="0" dirty="0" smtClean="0"/>
              <a:t>. </a:t>
            </a:r>
            <a:r>
              <a:rPr lang="en-US" baseline="0" dirty="0" err="1" smtClean="0"/>
              <a:t>Deze</a:t>
            </a:r>
            <a:r>
              <a:rPr lang="en-US" baseline="0" dirty="0" smtClean="0"/>
              <a:t> </a:t>
            </a:r>
            <a:r>
              <a:rPr lang="en-US" baseline="0" dirty="0" err="1" smtClean="0"/>
              <a:t>zijn</a:t>
            </a:r>
            <a:r>
              <a:rPr lang="en-US" baseline="0" dirty="0" smtClean="0"/>
              <a:t> </a:t>
            </a:r>
            <a:r>
              <a:rPr lang="en-US" baseline="0" dirty="0" err="1" smtClean="0"/>
              <a:t>bedoelt</a:t>
            </a:r>
            <a:r>
              <a:rPr lang="en-US" baseline="0" dirty="0" smtClean="0"/>
              <a:t> </a:t>
            </a:r>
            <a:r>
              <a:rPr lang="en-US" baseline="0" dirty="0" err="1" smtClean="0"/>
              <a:t>om</a:t>
            </a:r>
            <a:r>
              <a:rPr lang="en-US" baseline="0" dirty="0" smtClean="0"/>
              <a:t> </a:t>
            </a:r>
            <a:r>
              <a:rPr lang="en-US" baseline="0" dirty="0" err="1" smtClean="0"/>
              <a:t>na</a:t>
            </a:r>
            <a:r>
              <a:rPr lang="en-US" baseline="0" dirty="0" smtClean="0"/>
              <a:t> de </a:t>
            </a:r>
            <a:r>
              <a:rPr lang="en-US" baseline="0" dirty="0" err="1" smtClean="0"/>
              <a:t>inhoudelijke</a:t>
            </a:r>
            <a:r>
              <a:rPr lang="en-US" baseline="0" dirty="0" smtClean="0"/>
              <a:t> </a:t>
            </a:r>
            <a:r>
              <a:rPr lang="en-US" baseline="0" dirty="0" err="1" smtClean="0"/>
              <a:t>discussie</a:t>
            </a:r>
            <a:r>
              <a:rPr lang="en-US" baseline="0" dirty="0" smtClean="0"/>
              <a:t> </a:t>
            </a:r>
            <a:r>
              <a:rPr lang="en-US" baseline="0" dirty="0" err="1" smtClean="0"/>
              <a:t>stil</a:t>
            </a:r>
            <a:r>
              <a:rPr lang="en-US" baseline="0" dirty="0" smtClean="0"/>
              <a:t> </a:t>
            </a:r>
            <a:r>
              <a:rPr lang="en-US" baseline="0" dirty="0" err="1" smtClean="0"/>
              <a:t>te</a:t>
            </a:r>
            <a:r>
              <a:rPr lang="en-US" baseline="0" dirty="0" smtClean="0"/>
              <a:t> </a:t>
            </a:r>
            <a:r>
              <a:rPr lang="en-US" baseline="0" dirty="0" err="1" smtClean="0"/>
              <a:t>staan</a:t>
            </a:r>
            <a:r>
              <a:rPr lang="en-US" baseline="0" dirty="0" smtClean="0"/>
              <a:t> </a:t>
            </a:r>
            <a:r>
              <a:rPr lang="en-US" baseline="0" dirty="0" err="1" smtClean="0"/>
              <a:t>bij</a:t>
            </a:r>
            <a:r>
              <a:rPr lang="en-US" baseline="0" dirty="0" smtClean="0"/>
              <a:t> de </a:t>
            </a:r>
            <a:r>
              <a:rPr lang="en-US" baseline="0" dirty="0" err="1" smtClean="0"/>
              <a:t>mogelijkheden</a:t>
            </a:r>
            <a:r>
              <a:rPr lang="en-US" baseline="0" dirty="0" smtClean="0"/>
              <a:t> </a:t>
            </a:r>
            <a:r>
              <a:rPr lang="en-US" baseline="0" dirty="0" err="1" smtClean="0"/>
              <a:t>voor</a:t>
            </a:r>
            <a:r>
              <a:rPr lang="en-US" baseline="0" dirty="0" smtClean="0"/>
              <a:t> in de </a:t>
            </a:r>
            <a:r>
              <a:rPr lang="en-US" baseline="0" dirty="0" err="1" smtClean="0"/>
              <a:t>klas</a:t>
            </a:r>
            <a:r>
              <a:rPr lang="en-US" baseline="0" dirty="0" smtClean="0"/>
              <a:t>. </a:t>
            </a:r>
            <a:r>
              <a:rPr lang="en-US" baseline="0" dirty="0" err="1" smtClean="0"/>
              <a:t>Graag</a:t>
            </a:r>
            <a:r>
              <a:rPr lang="en-US" baseline="0" dirty="0" smtClean="0"/>
              <a:t> </a:t>
            </a:r>
            <a:r>
              <a:rPr lang="en-US" baseline="0" dirty="0" err="1" smtClean="0"/>
              <a:t>zou</a:t>
            </a:r>
            <a:r>
              <a:rPr lang="en-US" baseline="0" dirty="0" smtClean="0"/>
              <a:t> </a:t>
            </a:r>
            <a:r>
              <a:rPr lang="en-US" baseline="0" dirty="0" err="1" smtClean="0"/>
              <a:t>ik</a:t>
            </a:r>
            <a:r>
              <a:rPr lang="en-US" baseline="0" dirty="0" smtClean="0"/>
              <a:t> </a:t>
            </a:r>
            <a:r>
              <a:rPr lang="en-US" baseline="0" dirty="0" err="1" smtClean="0"/>
              <a:t>ieder</a:t>
            </a:r>
            <a:r>
              <a:rPr lang="en-US" baseline="0" dirty="0" smtClean="0"/>
              <a:t> </a:t>
            </a:r>
            <a:r>
              <a:rPr lang="en-US" baseline="0" dirty="0" err="1" smtClean="0"/>
              <a:t>groepje</a:t>
            </a:r>
            <a:r>
              <a:rPr lang="en-US" baseline="0" dirty="0" smtClean="0"/>
              <a:t> </a:t>
            </a:r>
            <a:r>
              <a:rPr lang="en-US" baseline="0" dirty="0" err="1" smtClean="0"/>
              <a:t>uitnodigen</a:t>
            </a:r>
            <a:r>
              <a:rPr lang="en-US" baseline="0" dirty="0" smtClean="0"/>
              <a:t> </a:t>
            </a:r>
            <a:r>
              <a:rPr lang="en-US" baseline="0" dirty="0" err="1" smtClean="0"/>
              <a:t>om</a:t>
            </a:r>
            <a:r>
              <a:rPr lang="en-US" baseline="0" dirty="0" smtClean="0"/>
              <a:t> </a:t>
            </a:r>
            <a:r>
              <a:rPr lang="en-US" baseline="0" dirty="0" err="1" smtClean="0"/>
              <a:t>rond</a:t>
            </a:r>
            <a:r>
              <a:rPr lang="en-US" baseline="0" dirty="0" smtClean="0"/>
              <a:t> 12.15 </a:t>
            </a:r>
            <a:r>
              <a:rPr lang="en-US" baseline="0" dirty="0" err="1" smtClean="0"/>
              <a:t>een</a:t>
            </a:r>
            <a:r>
              <a:rPr lang="en-US" baseline="0" dirty="0" smtClean="0"/>
              <a:t> </a:t>
            </a:r>
            <a:r>
              <a:rPr lang="en-US" baseline="0" dirty="0" err="1" smtClean="0"/>
              <a:t>korte</a:t>
            </a:r>
            <a:r>
              <a:rPr lang="en-US" baseline="0" dirty="0" smtClean="0"/>
              <a:t> </a:t>
            </a:r>
            <a:r>
              <a:rPr lang="en-US" baseline="0" dirty="0" err="1" smtClean="0"/>
              <a:t>presentatie</a:t>
            </a:r>
            <a:r>
              <a:rPr lang="en-US" baseline="0" dirty="0" smtClean="0"/>
              <a:t> (1-2min) </a:t>
            </a:r>
            <a:r>
              <a:rPr lang="en-US" baseline="0" dirty="0" err="1" smtClean="0"/>
              <a:t>te</a:t>
            </a:r>
            <a:r>
              <a:rPr lang="en-US" baseline="0" dirty="0" smtClean="0"/>
              <a:t> </a:t>
            </a:r>
            <a:r>
              <a:rPr lang="en-US" baseline="0" dirty="0" err="1" smtClean="0"/>
              <a:t>geven</a:t>
            </a:r>
            <a:r>
              <a:rPr lang="en-US" baseline="0" dirty="0" smtClean="0"/>
              <a:t> van de </a:t>
            </a:r>
            <a:r>
              <a:rPr lang="en-US" baseline="0" dirty="0" err="1" smtClean="0"/>
              <a:t>bevindingen</a:t>
            </a:r>
            <a:r>
              <a:rPr lang="en-US" baseline="0" dirty="0" smtClean="0"/>
              <a:t>, </a:t>
            </a:r>
            <a:r>
              <a:rPr lang="en-US" baseline="0" dirty="0" err="1" smtClean="0"/>
              <a:t>zodat</a:t>
            </a:r>
            <a:r>
              <a:rPr lang="en-US" baseline="0" dirty="0" smtClean="0"/>
              <a:t> </a:t>
            </a:r>
            <a:r>
              <a:rPr lang="en-US" baseline="0" dirty="0" err="1" smtClean="0"/>
              <a:t>iedereen</a:t>
            </a:r>
            <a:r>
              <a:rPr lang="en-US" baseline="0" dirty="0" smtClean="0"/>
              <a:t> </a:t>
            </a:r>
            <a:r>
              <a:rPr lang="en-US" baseline="0" dirty="0" err="1" smtClean="0"/>
              <a:t>een</a:t>
            </a:r>
            <a:r>
              <a:rPr lang="en-US" baseline="0" dirty="0" smtClean="0"/>
              <a:t> </a:t>
            </a:r>
            <a:r>
              <a:rPr lang="en-US" baseline="0" dirty="0" err="1" smtClean="0"/>
              <a:t>beeld</a:t>
            </a:r>
            <a:r>
              <a:rPr lang="en-US" baseline="0" dirty="0" smtClean="0"/>
              <a:t> </a:t>
            </a:r>
            <a:r>
              <a:rPr lang="en-US" baseline="0" dirty="0" err="1" smtClean="0"/>
              <a:t>krijgt</a:t>
            </a:r>
            <a:r>
              <a:rPr lang="en-US" baseline="0" dirty="0" smtClean="0"/>
              <a:t> van </a:t>
            </a:r>
            <a:r>
              <a:rPr lang="en-US" baseline="0" dirty="0" err="1" smtClean="0"/>
              <a:t>iedere</a:t>
            </a:r>
            <a:r>
              <a:rPr lang="en-US" baseline="0" dirty="0" smtClean="0"/>
              <a:t> factor.</a:t>
            </a:r>
            <a:endParaRPr lang="en-US" dirty="0"/>
          </a:p>
        </p:txBody>
      </p:sp>
      <p:sp>
        <p:nvSpPr>
          <p:cNvPr id="4" name="Slide Number Placeholder 3"/>
          <p:cNvSpPr>
            <a:spLocks noGrp="1"/>
          </p:cNvSpPr>
          <p:nvPr>
            <p:ph type="sldNum" sz="quarter" idx="10"/>
          </p:nvPr>
        </p:nvSpPr>
        <p:spPr/>
        <p:txBody>
          <a:bodyPr/>
          <a:lstStyle/>
          <a:p>
            <a:fld id="{23106E88-FA45-6245-A0B2-D0FE5A1A790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Dit</a:t>
            </a:r>
            <a:r>
              <a:rPr lang="en-US" dirty="0" smtClean="0"/>
              <a:t> </a:t>
            </a:r>
            <a:r>
              <a:rPr lang="en-US" dirty="0" err="1" smtClean="0"/>
              <a:t>zijn</a:t>
            </a:r>
            <a:r>
              <a:rPr lang="en-US" baseline="0" dirty="0" smtClean="0"/>
              <a:t> de </a:t>
            </a:r>
            <a:r>
              <a:rPr lang="en-US" baseline="0" dirty="0" err="1" smtClean="0"/>
              <a:t>titels</a:t>
            </a:r>
            <a:r>
              <a:rPr lang="en-US" baseline="0" dirty="0" smtClean="0"/>
              <a:t> </a:t>
            </a:r>
            <a:r>
              <a:rPr lang="en-US" baseline="0" dirty="0" err="1" smtClean="0"/>
              <a:t>gekoppeld</a:t>
            </a:r>
            <a:r>
              <a:rPr lang="en-US" baseline="0" dirty="0" smtClean="0"/>
              <a:t> </a:t>
            </a:r>
            <a:r>
              <a:rPr lang="en-US" baseline="0" dirty="0" err="1" smtClean="0"/>
              <a:t>aan</a:t>
            </a:r>
            <a:r>
              <a:rPr lang="en-US" baseline="0" dirty="0" smtClean="0"/>
              <a:t> de </a:t>
            </a:r>
            <a:r>
              <a:rPr lang="en-US" baseline="0" dirty="0" err="1" smtClean="0"/>
              <a:t>vijf</a:t>
            </a:r>
            <a:r>
              <a:rPr lang="en-US" baseline="0" dirty="0" smtClean="0"/>
              <a:t> </a:t>
            </a:r>
            <a:r>
              <a:rPr lang="en-US" baseline="0" dirty="0" err="1" smtClean="0"/>
              <a:t>factoren</a:t>
            </a:r>
            <a:r>
              <a:rPr lang="en-US" baseline="0" dirty="0" smtClean="0"/>
              <a:t>. De </a:t>
            </a:r>
            <a:r>
              <a:rPr lang="en-US" baseline="0" dirty="0" err="1" smtClean="0"/>
              <a:t>hoeveelheid</a:t>
            </a:r>
            <a:r>
              <a:rPr lang="en-US" baseline="0" dirty="0" smtClean="0"/>
              <a:t> </a:t>
            </a:r>
            <a:r>
              <a:rPr lang="en-US" baseline="0" dirty="0" err="1" smtClean="0"/>
              <a:t>informatie</a:t>
            </a:r>
            <a:r>
              <a:rPr lang="en-US" baseline="0" dirty="0" smtClean="0"/>
              <a:t> en </a:t>
            </a:r>
            <a:r>
              <a:rPr lang="en-US" baseline="0" dirty="0" err="1" smtClean="0"/>
              <a:t>moeilijkheid</a:t>
            </a:r>
            <a:r>
              <a:rPr lang="en-US" baseline="0" dirty="0" smtClean="0"/>
              <a:t> </a:t>
            </a:r>
            <a:r>
              <a:rPr lang="en-US" baseline="0" dirty="0" err="1" smtClean="0"/>
              <a:t>kan</a:t>
            </a:r>
            <a:r>
              <a:rPr lang="en-US" baseline="0" dirty="0" smtClean="0"/>
              <a:t> </a:t>
            </a:r>
            <a:r>
              <a:rPr lang="en-US" baseline="0" dirty="0" err="1" smtClean="0"/>
              <a:t>natuurlijk</a:t>
            </a:r>
            <a:r>
              <a:rPr lang="en-US" baseline="0" dirty="0" smtClean="0"/>
              <a:t> per </a:t>
            </a:r>
            <a:r>
              <a:rPr lang="en-US" baseline="0" dirty="0" err="1" smtClean="0"/>
              <a:t>onderwerp</a:t>
            </a:r>
            <a:r>
              <a:rPr lang="en-US" baseline="0" dirty="0" smtClean="0"/>
              <a:t> </a:t>
            </a:r>
            <a:r>
              <a:rPr lang="en-US" baseline="0" dirty="0" err="1" smtClean="0"/>
              <a:t>verschilen</a:t>
            </a:r>
            <a:r>
              <a:rPr lang="en-US" baseline="0" dirty="0" smtClean="0"/>
              <a:t>, </a:t>
            </a:r>
            <a:r>
              <a:rPr lang="en-US" baseline="0" dirty="0" err="1" smtClean="0"/>
              <a:t>maar</a:t>
            </a:r>
            <a:r>
              <a:rPr lang="en-US" baseline="0" dirty="0" smtClean="0"/>
              <a:t> </a:t>
            </a:r>
            <a:r>
              <a:rPr lang="en-US" baseline="0" dirty="0" err="1" smtClean="0"/>
              <a:t>ik</a:t>
            </a:r>
            <a:r>
              <a:rPr lang="en-US" baseline="0" dirty="0" smtClean="0"/>
              <a:t> </a:t>
            </a:r>
            <a:r>
              <a:rPr lang="en-US" baseline="0" dirty="0" err="1" smtClean="0"/>
              <a:t>zou</a:t>
            </a:r>
            <a:r>
              <a:rPr lang="en-US" baseline="0" dirty="0" smtClean="0"/>
              <a:t> </a:t>
            </a:r>
            <a:r>
              <a:rPr lang="en-US" baseline="0" dirty="0" err="1" smtClean="0"/>
              <a:t>jullie</a:t>
            </a:r>
            <a:r>
              <a:rPr lang="en-US" baseline="0" dirty="0" smtClean="0"/>
              <a:t> </a:t>
            </a:r>
            <a:r>
              <a:rPr lang="en-US" baseline="0" dirty="0" err="1" smtClean="0"/>
              <a:t>willen</a:t>
            </a:r>
            <a:r>
              <a:rPr lang="en-US" baseline="0" dirty="0" smtClean="0"/>
              <a:t> </a:t>
            </a:r>
            <a:r>
              <a:rPr lang="en-US" baseline="0" dirty="0" err="1" smtClean="0"/>
              <a:t>uitnodigen</a:t>
            </a:r>
            <a:r>
              <a:rPr lang="en-US" baseline="0" dirty="0" smtClean="0"/>
              <a:t> </a:t>
            </a:r>
            <a:r>
              <a:rPr lang="en-US" baseline="0" dirty="0" err="1" smtClean="0"/>
              <a:t>om</a:t>
            </a:r>
            <a:r>
              <a:rPr lang="en-US" baseline="0" dirty="0" smtClean="0"/>
              <a:t> de </a:t>
            </a:r>
            <a:r>
              <a:rPr lang="en-US" baseline="0" dirty="0" err="1" smtClean="0"/>
              <a:t>korte</a:t>
            </a:r>
            <a:r>
              <a:rPr lang="en-US" baseline="0" dirty="0" smtClean="0"/>
              <a:t> intro’s </a:t>
            </a:r>
            <a:r>
              <a:rPr lang="en-US" baseline="0" dirty="0" err="1" smtClean="0"/>
              <a:t>te</a:t>
            </a:r>
            <a:r>
              <a:rPr lang="en-US" baseline="0" dirty="0" smtClean="0"/>
              <a:t> </a:t>
            </a:r>
            <a:r>
              <a:rPr lang="en-US" baseline="0" dirty="0" err="1" smtClean="0"/>
              <a:t>bekijken</a:t>
            </a:r>
            <a:r>
              <a:rPr lang="en-US" baseline="0" dirty="0" smtClean="0"/>
              <a:t> en </a:t>
            </a:r>
            <a:r>
              <a:rPr lang="en-US" baseline="0" dirty="0" err="1" smtClean="0"/>
              <a:t>naar</a:t>
            </a:r>
            <a:r>
              <a:rPr lang="en-US" baseline="0" dirty="0" smtClean="0"/>
              <a:t> </a:t>
            </a:r>
            <a:r>
              <a:rPr lang="en-US" baseline="0" dirty="0" err="1" smtClean="0"/>
              <a:t>aanleiding</a:t>
            </a:r>
            <a:r>
              <a:rPr lang="en-US" baseline="0" dirty="0" smtClean="0"/>
              <a:t> </a:t>
            </a:r>
            <a:r>
              <a:rPr lang="en-US" baseline="0" dirty="0" err="1" smtClean="0"/>
              <a:t>daarvan</a:t>
            </a:r>
            <a:r>
              <a:rPr lang="en-US" baseline="0" dirty="0" smtClean="0"/>
              <a:t> </a:t>
            </a:r>
            <a:r>
              <a:rPr lang="en-US" baseline="0" dirty="0" err="1" smtClean="0"/>
              <a:t>een</a:t>
            </a:r>
            <a:r>
              <a:rPr lang="en-US" baseline="0" dirty="0" smtClean="0"/>
              <a:t> </a:t>
            </a:r>
            <a:r>
              <a:rPr lang="en-US" baseline="0" dirty="0" err="1" smtClean="0"/>
              <a:t>keuze</a:t>
            </a:r>
            <a:r>
              <a:rPr lang="en-US" baseline="0" dirty="0" smtClean="0"/>
              <a:t> </a:t>
            </a:r>
            <a:r>
              <a:rPr lang="en-US" baseline="0" dirty="0" err="1" smtClean="0"/>
              <a:t>te</a:t>
            </a:r>
            <a:r>
              <a:rPr lang="en-US" baseline="0" dirty="0" smtClean="0"/>
              <a:t> </a:t>
            </a:r>
            <a:r>
              <a:rPr lang="en-US" baseline="0" dirty="0" err="1" smtClean="0"/>
              <a:t>maken</a:t>
            </a:r>
            <a:r>
              <a:rPr lang="en-US" baseline="0" dirty="0" smtClean="0"/>
              <a:t>. Het is </a:t>
            </a:r>
            <a:r>
              <a:rPr lang="en-US" baseline="0" dirty="0" err="1" smtClean="0"/>
              <a:t>natuurlijk</a:t>
            </a:r>
            <a:r>
              <a:rPr lang="en-US" baseline="0" dirty="0" smtClean="0"/>
              <a:t> </a:t>
            </a:r>
            <a:r>
              <a:rPr lang="en-US" baseline="0" dirty="0" err="1" smtClean="0"/>
              <a:t>wel</a:t>
            </a:r>
            <a:r>
              <a:rPr lang="en-US" baseline="0" dirty="0" smtClean="0"/>
              <a:t> de </a:t>
            </a:r>
            <a:r>
              <a:rPr lang="en-US" baseline="0" dirty="0" err="1" smtClean="0"/>
              <a:t>bedoeling</a:t>
            </a:r>
            <a:r>
              <a:rPr lang="en-US" baseline="0" dirty="0" smtClean="0"/>
              <a:t> </a:t>
            </a:r>
            <a:r>
              <a:rPr lang="en-US" baseline="0" dirty="0" err="1" smtClean="0"/>
              <a:t>dat</a:t>
            </a:r>
            <a:r>
              <a:rPr lang="en-US" baseline="0" dirty="0" smtClean="0"/>
              <a:t> het </a:t>
            </a:r>
            <a:r>
              <a:rPr lang="en-US" baseline="0" dirty="0" err="1" smtClean="0"/>
              <a:t>aantal</a:t>
            </a:r>
            <a:r>
              <a:rPr lang="en-US" baseline="0" dirty="0" smtClean="0"/>
              <a:t> </a:t>
            </a:r>
            <a:r>
              <a:rPr lang="en-US" baseline="0" dirty="0" err="1" smtClean="0"/>
              <a:t>personen</a:t>
            </a:r>
            <a:r>
              <a:rPr lang="en-US" baseline="0" dirty="0" smtClean="0"/>
              <a:t> per </a:t>
            </a:r>
            <a:r>
              <a:rPr lang="en-US" baseline="0" dirty="0" err="1" smtClean="0"/>
              <a:t>groepje</a:t>
            </a:r>
            <a:r>
              <a:rPr lang="en-US" baseline="0" dirty="0" smtClean="0"/>
              <a:t> </a:t>
            </a:r>
            <a:r>
              <a:rPr lang="en-US" baseline="0" dirty="0" err="1" smtClean="0"/>
              <a:t>niet</a:t>
            </a:r>
            <a:r>
              <a:rPr lang="en-US" baseline="0" dirty="0" smtClean="0"/>
              <a:t> </a:t>
            </a:r>
            <a:r>
              <a:rPr lang="en-US" baseline="0" dirty="0" err="1" smtClean="0"/>
              <a:t>teveel</a:t>
            </a:r>
            <a:r>
              <a:rPr lang="en-US" baseline="0" dirty="0" smtClean="0"/>
              <a:t> van </a:t>
            </a:r>
            <a:r>
              <a:rPr lang="en-US" baseline="0" dirty="0" err="1" smtClean="0"/>
              <a:t>elkaar</a:t>
            </a:r>
            <a:r>
              <a:rPr lang="en-US" baseline="0" dirty="0" smtClean="0"/>
              <a:t> </a:t>
            </a:r>
            <a:r>
              <a:rPr lang="en-US" baseline="0" dirty="0" err="1" smtClean="0"/>
              <a:t>verschilt</a:t>
            </a:r>
            <a:r>
              <a:rPr lang="en-US" baseline="0" dirty="0" smtClean="0"/>
              <a:t>. Na </a:t>
            </a:r>
            <a:r>
              <a:rPr lang="en-US" baseline="0" dirty="0" err="1" smtClean="0"/>
              <a:t>afloop</a:t>
            </a:r>
            <a:r>
              <a:rPr lang="en-US" baseline="0" dirty="0" smtClean="0"/>
              <a:t> </a:t>
            </a:r>
            <a:r>
              <a:rPr lang="en-US" baseline="0" dirty="0" err="1" smtClean="0"/>
              <a:t>zal</a:t>
            </a:r>
            <a:r>
              <a:rPr lang="en-US" baseline="0" dirty="0" smtClean="0"/>
              <a:t> </a:t>
            </a:r>
            <a:r>
              <a:rPr lang="en-US" baseline="0" dirty="0" err="1" smtClean="0"/>
              <a:t>ik</a:t>
            </a:r>
            <a:r>
              <a:rPr lang="en-US" baseline="0" dirty="0" smtClean="0"/>
              <a:t> de </a:t>
            </a:r>
            <a:r>
              <a:rPr lang="en-US" baseline="0" dirty="0" err="1" smtClean="0"/>
              <a:t>materialen</a:t>
            </a:r>
            <a:r>
              <a:rPr lang="en-US" baseline="0" dirty="0" smtClean="0"/>
              <a:t> </a:t>
            </a:r>
            <a:r>
              <a:rPr lang="en-US" baseline="0" dirty="0" err="1" smtClean="0"/>
              <a:t>beschikbaar</a:t>
            </a:r>
            <a:r>
              <a:rPr lang="en-US" baseline="0" dirty="0" smtClean="0"/>
              <a:t> </a:t>
            </a:r>
            <a:r>
              <a:rPr lang="en-US" baseline="0" dirty="0" err="1" smtClean="0"/>
              <a:t>stellen</a:t>
            </a:r>
            <a:r>
              <a:rPr lang="en-US" baseline="0" dirty="0" smtClean="0"/>
              <a:t> </a:t>
            </a:r>
            <a:r>
              <a:rPr lang="en-US" baseline="0" dirty="0" err="1" smtClean="0"/>
              <a:t>voor</a:t>
            </a:r>
            <a:r>
              <a:rPr lang="en-US" baseline="0" dirty="0" smtClean="0"/>
              <a:t> de </a:t>
            </a:r>
            <a:r>
              <a:rPr lang="en-US" baseline="0" dirty="0" err="1" smtClean="0"/>
              <a:t>mensen</a:t>
            </a:r>
            <a:r>
              <a:rPr lang="en-US" baseline="0" dirty="0" smtClean="0"/>
              <a:t> die </a:t>
            </a:r>
            <a:r>
              <a:rPr lang="en-US" baseline="0" dirty="0" err="1" smtClean="0"/>
              <a:t>daar</a:t>
            </a:r>
            <a:r>
              <a:rPr lang="en-US" baseline="0" dirty="0" smtClean="0"/>
              <a:t> </a:t>
            </a:r>
            <a:r>
              <a:rPr lang="en-US" baseline="0" dirty="0" err="1" smtClean="0"/>
              <a:t>behoefte</a:t>
            </a:r>
            <a:r>
              <a:rPr lang="en-US" baseline="0" dirty="0" smtClean="0"/>
              <a:t> </a:t>
            </a:r>
            <a:r>
              <a:rPr lang="en-US" baseline="0" dirty="0" err="1" smtClean="0"/>
              <a:t>aan</a:t>
            </a:r>
            <a:r>
              <a:rPr lang="en-US" baseline="0" dirty="0" smtClean="0"/>
              <a:t> </a:t>
            </a:r>
            <a:r>
              <a:rPr lang="en-US" baseline="0" dirty="0" err="1" smtClean="0"/>
              <a:t>hebben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3106E88-FA45-6245-A0B2-D0FE5A1A790B}"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106E88-FA45-6245-A0B2-D0FE5A1A790B}" type="slidenum">
              <a:rPr lang="en-US" smtClean="0"/>
              <a:pPr/>
              <a:t>36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Maar dan blijft er nog een vraag over. Geeft dit leerlingen een helder beeld van het </a:t>
            </a:r>
            <a:r>
              <a:rPr lang="nl-NL" dirty="0" err="1" smtClean="0"/>
              <a:t>obesitas</a:t>
            </a:r>
            <a:r>
              <a:rPr lang="nl-NL" dirty="0" smtClean="0"/>
              <a:t> probleem? Want is die ene factor de oorzaak van </a:t>
            </a:r>
            <a:r>
              <a:rPr lang="nl-NL" dirty="0" err="1" smtClean="0"/>
              <a:t>obesitas</a:t>
            </a:r>
            <a:r>
              <a:rPr lang="nl-NL" dirty="0" smtClean="0"/>
              <a:t>? NEE. Is dat een probleem voor het behandelen van de stof in de les? NEE, want daarmee juist de kans om leerlingen te laten zien dat alle onderwerpen die we bij de biologie behandelen met elkaar verweven zijn (is wat naar mijn mening veel leerlingen zich niet beseffen). Hoe? Door al deze behandelde onderwerpen af te sluiten met dezelfde vraag als ik jullie hierboven heb gesteld “is dit de enige factor die de oorzaak vormt voor </a:t>
            </a:r>
            <a:r>
              <a:rPr lang="nl-NL" dirty="0" err="1" smtClean="0"/>
              <a:t>obesitas</a:t>
            </a:r>
            <a:r>
              <a:rPr lang="nl-NL" dirty="0" smtClean="0"/>
              <a:t>?”. En dit kun je heel makkelijk duidelijk maken door de link te leggen naar de energiebalans (daar zijn we vandaag mee begonnen; je komt alleen bij als je in een positieve energiebalans zit!). Dus laat de leerlingen nadenken over wat de onderzochte factor kan betekenen voor de energiebalans (en desnoods de andere factoren heel kort laten zien)….</a:t>
            </a:r>
          </a:p>
          <a:p>
            <a:endParaRPr lang="en-US" dirty="0"/>
          </a:p>
        </p:txBody>
      </p:sp>
      <p:sp>
        <p:nvSpPr>
          <p:cNvPr id="4" name="Slide Number Placeholder 3"/>
          <p:cNvSpPr>
            <a:spLocks noGrp="1"/>
          </p:cNvSpPr>
          <p:nvPr>
            <p:ph type="sldNum" sz="quarter" idx="10"/>
          </p:nvPr>
        </p:nvSpPr>
        <p:spPr/>
        <p:txBody>
          <a:bodyPr/>
          <a:lstStyle/>
          <a:p>
            <a:fld id="{23106E88-FA45-6245-A0B2-D0FE5A1A790B}" type="slidenum">
              <a:rPr lang="en-US" smtClean="0"/>
              <a:pPr/>
              <a:t>37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Hartelijk</a:t>
            </a:r>
            <a:r>
              <a:rPr lang="en-US" baseline="0" dirty="0" smtClean="0"/>
              <a:t> dank en </a:t>
            </a:r>
            <a:r>
              <a:rPr lang="en-US" baseline="0" dirty="0" err="1" smtClean="0"/>
              <a:t>voor</a:t>
            </a:r>
            <a:r>
              <a:rPr lang="en-US" baseline="0" dirty="0" smtClean="0"/>
              <a:t> de </a:t>
            </a:r>
            <a:r>
              <a:rPr lang="en-US" baseline="0" dirty="0" err="1" smtClean="0"/>
              <a:t>mensen</a:t>
            </a:r>
            <a:r>
              <a:rPr lang="en-US" baseline="0" dirty="0" smtClean="0"/>
              <a:t> die </a:t>
            </a:r>
            <a:r>
              <a:rPr lang="en-US" baseline="0" dirty="0" err="1" smtClean="0"/>
              <a:t>behoefte</a:t>
            </a:r>
            <a:r>
              <a:rPr lang="en-US" baseline="0" dirty="0" smtClean="0"/>
              <a:t> </a:t>
            </a:r>
            <a:r>
              <a:rPr lang="en-US" baseline="0" dirty="0" err="1" smtClean="0"/>
              <a:t>hebben</a:t>
            </a:r>
            <a:r>
              <a:rPr lang="en-US" baseline="0" dirty="0" smtClean="0"/>
              <a:t> </a:t>
            </a:r>
            <a:r>
              <a:rPr lang="en-US" baseline="0" dirty="0" err="1" smtClean="0"/>
              <a:t>aan</a:t>
            </a:r>
            <a:r>
              <a:rPr lang="en-US" baseline="0" dirty="0" smtClean="0"/>
              <a:t> </a:t>
            </a:r>
            <a:r>
              <a:rPr lang="en-US" baseline="0" dirty="0" err="1" smtClean="0"/>
              <a:t>materialen</a:t>
            </a:r>
            <a:r>
              <a:rPr lang="en-US" baseline="0" dirty="0" smtClean="0"/>
              <a:t>, </a:t>
            </a:r>
            <a:r>
              <a:rPr lang="en-US" baseline="0" dirty="0" err="1" smtClean="0"/>
              <a:t>kunnen</a:t>
            </a:r>
            <a:r>
              <a:rPr lang="en-US" baseline="0" dirty="0" smtClean="0"/>
              <a:t> </a:t>
            </a:r>
            <a:r>
              <a:rPr lang="en-US" baseline="0" dirty="0" err="1" smtClean="0"/>
              <a:t>een</a:t>
            </a:r>
            <a:r>
              <a:rPr lang="en-US" baseline="0" dirty="0" smtClean="0"/>
              <a:t> </a:t>
            </a:r>
            <a:r>
              <a:rPr lang="en-US" baseline="0" dirty="0" err="1" smtClean="0"/>
              <a:t>proefschrift</a:t>
            </a:r>
            <a:r>
              <a:rPr lang="en-US" baseline="0" dirty="0" smtClean="0"/>
              <a:t> </a:t>
            </a:r>
            <a:r>
              <a:rPr lang="en-US" baseline="0" dirty="0" err="1" smtClean="0"/>
              <a:t>bij</a:t>
            </a:r>
            <a:r>
              <a:rPr lang="en-US" baseline="0" dirty="0" smtClean="0"/>
              <a:t> </a:t>
            </a:r>
            <a:r>
              <a:rPr lang="en-US" baseline="0" dirty="0" err="1" smtClean="0"/>
              <a:t>mij</a:t>
            </a:r>
            <a:r>
              <a:rPr lang="en-US" baseline="0" dirty="0" smtClean="0"/>
              <a:t> </a:t>
            </a:r>
            <a:r>
              <a:rPr lang="en-US" baseline="0" dirty="0" err="1" smtClean="0"/>
              <a:t>komen</a:t>
            </a:r>
            <a:r>
              <a:rPr lang="en-US" baseline="0" dirty="0" smtClean="0"/>
              <a:t> </a:t>
            </a:r>
            <a:r>
              <a:rPr lang="en-US" baseline="0" dirty="0" err="1" smtClean="0"/>
              <a:t>halen</a:t>
            </a:r>
            <a:r>
              <a:rPr lang="en-US" baseline="0" dirty="0" smtClean="0"/>
              <a:t> en/of </a:t>
            </a:r>
            <a:r>
              <a:rPr lang="en-US" baseline="0" dirty="0" err="1" smtClean="0"/>
              <a:t>zijn/haar</a:t>
            </a:r>
            <a:r>
              <a:rPr lang="en-US" baseline="0" dirty="0" smtClean="0"/>
              <a:t> </a:t>
            </a:r>
            <a:r>
              <a:rPr lang="en-US" baseline="0" dirty="0" err="1" smtClean="0"/>
              <a:t>emailadres</a:t>
            </a:r>
            <a:r>
              <a:rPr lang="en-US" baseline="0" dirty="0" smtClean="0"/>
              <a:t> </a:t>
            </a:r>
            <a:r>
              <a:rPr lang="en-US" baseline="0" dirty="0" err="1" smtClean="0"/>
              <a:t>bij</a:t>
            </a:r>
            <a:r>
              <a:rPr lang="en-US" baseline="0" dirty="0" smtClean="0"/>
              <a:t> me </a:t>
            </a:r>
            <a:r>
              <a:rPr lang="en-US" baseline="0" dirty="0" err="1" smtClean="0"/>
              <a:t>achterlaten</a:t>
            </a:r>
            <a:r>
              <a:rPr lang="en-US" baseline="0" dirty="0" smtClean="0"/>
              <a:t> </a:t>
            </a:r>
            <a:r>
              <a:rPr lang="en-US" baseline="0" dirty="0" err="1" smtClean="0"/>
              <a:t>zodat</a:t>
            </a:r>
            <a:r>
              <a:rPr lang="en-US" baseline="0" dirty="0" smtClean="0"/>
              <a:t> </a:t>
            </a:r>
            <a:r>
              <a:rPr lang="en-US" baseline="0" dirty="0" err="1" smtClean="0"/>
              <a:t>ik</a:t>
            </a:r>
            <a:r>
              <a:rPr lang="en-US" baseline="0" dirty="0" smtClean="0"/>
              <a:t> het </a:t>
            </a:r>
            <a:r>
              <a:rPr lang="en-US" baseline="0" dirty="0" err="1" smtClean="0"/>
              <a:t>materiaal</a:t>
            </a:r>
            <a:r>
              <a:rPr lang="en-US" baseline="0" dirty="0" smtClean="0"/>
              <a:t> </a:t>
            </a:r>
            <a:r>
              <a:rPr lang="en-US" baseline="0" dirty="0" err="1" smtClean="0"/>
              <a:t>kan</a:t>
            </a:r>
            <a:r>
              <a:rPr lang="en-US" baseline="0" dirty="0" smtClean="0"/>
              <a:t> </a:t>
            </a:r>
            <a:r>
              <a:rPr lang="en-US" baseline="0" dirty="0" err="1" smtClean="0"/>
              <a:t>doorsturen</a:t>
            </a:r>
            <a:r>
              <a:rPr lang="en-US" baseline="0" dirty="0" smtClean="0"/>
              <a:t>. </a:t>
            </a:r>
            <a:r>
              <a:rPr lang="en-US" baseline="0" dirty="0" err="1" smtClean="0"/>
              <a:t>Fijne</a:t>
            </a:r>
            <a:r>
              <a:rPr lang="en-US" baseline="0" dirty="0" smtClean="0"/>
              <a:t> dag </a:t>
            </a:r>
            <a:r>
              <a:rPr lang="en-US" baseline="0" dirty="0" err="1" smtClean="0"/>
              <a:t>nog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3106E88-FA45-6245-A0B2-D0FE5A1A790B}" type="slidenum">
              <a:rPr lang="en-US" smtClean="0"/>
              <a:pPr/>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Eerst</a:t>
            </a:r>
            <a:r>
              <a:rPr lang="en-US" dirty="0" smtClean="0"/>
              <a:t> </a:t>
            </a:r>
            <a:r>
              <a:rPr lang="en-US" dirty="0" err="1" smtClean="0"/>
              <a:t>zal</a:t>
            </a:r>
            <a:r>
              <a:rPr lang="en-US" dirty="0" smtClean="0"/>
              <a:t> </a:t>
            </a:r>
            <a:r>
              <a:rPr lang="en-US" dirty="0" err="1" smtClean="0"/>
              <a:t>ik</a:t>
            </a:r>
            <a:r>
              <a:rPr lang="en-US" dirty="0" smtClean="0"/>
              <a:t> </a:t>
            </a:r>
            <a:r>
              <a:rPr lang="en-US" dirty="0" err="1" smtClean="0"/>
              <a:t>zo’n</a:t>
            </a:r>
            <a:r>
              <a:rPr lang="en-US" dirty="0" smtClean="0"/>
              <a:t> 20 </a:t>
            </a:r>
            <a:r>
              <a:rPr lang="en-US" dirty="0" err="1" smtClean="0"/>
              <a:t>minuten</a:t>
            </a:r>
            <a:r>
              <a:rPr lang="en-US" dirty="0" smtClean="0"/>
              <a:t> </a:t>
            </a:r>
            <a:r>
              <a:rPr lang="en-US" dirty="0" err="1" smtClean="0"/>
              <a:t>vertellen</a:t>
            </a:r>
            <a:r>
              <a:rPr lang="en-US" baseline="0" dirty="0" smtClean="0"/>
              <a:t> over het </a:t>
            </a:r>
            <a:r>
              <a:rPr lang="en-US" baseline="0" dirty="0" err="1" smtClean="0"/>
              <a:t>obesitas</a:t>
            </a:r>
            <a:r>
              <a:rPr lang="en-US" baseline="0" dirty="0" smtClean="0"/>
              <a:t> en </a:t>
            </a:r>
            <a:r>
              <a:rPr lang="en-US" baseline="0" dirty="0" err="1" smtClean="0"/>
              <a:t>wat</a:t>
            </a:r>
            <a:r>
              <a:rPr lang="en-US" baseline="0" dirty="0" smtClean="0"/>
              <a:t> </a:t>
            </a:r>
            <a:r>
              <a:rPr lang="en-US" baseline="0" dirty="0" err="1" smtClean="0"/>
              <a:t>er</a:t>
            </a:r>
            <a:r>
              <a:rPr lang="en-US" baseline="0" dirty="0" smtClean="0"/>
              <a:t> </a:t>
            </a:r>
            <a:r>
              <a:rPr lang="en-US" baseline="0" dirty="0" err="1" smtClean="0"/>
              <a:t>allemaal</a:t>
            </a:r>
            <a:r>
              <a:rPr lang="en-US" baseline="0" dirty="0" smtClean="0"/>
              <a:t> </a:t>
            </a:r>
            <a:r>
              <a:rPr lang="en-US" baseline="0" dirty="0" err="1" smtClean="0"/>
              <a:t>bij</a:t>
            </a:r>
            <a:r>
              <a:rPr lang="en-US" baseline="0" dirty="0" smtClean="0"/>
              <a:t> </a:t>
            </a:r>
            <a:r>
              <a:rPr lang="en-US" baseline="0" dirty="0" err="1" smtClean="0"/>
              <a:t>komt</a:t>
            </a:r>
            <a:r>
              <a:rPr lang="en-US" baseline="0" dirty="0" smtClean="0"/>
              <a:t> </a:t>
            </a:r>
            <a:r>
              <a:rPr lang="en-US" baseline="0" dirty="0" err="1" smtClean="0"/>
              <a:t>kijken</a:t>
            </a:r>
            <a:r>
              <a:rPr lang="en-US" baseline="0" dirty="0" smtClean="0"/>
              <a:t>. </a:t>
            </a:r>
            <a:r>
              <a:rPr lang="en-US" baseline="0" dirty="0" err="1" smtClean="0"/>
              <a:t>Vervolgens</a:t>
            </a:r>
            <a:r>
              <a:rPr lang="en-US" baseline="0" dirty="0" smtClean="0"/>
              <a:t> </a:t>
            </a:r>
            <a:r>
              <a:rPr lang="en-US" baseline="0" dirty="0" err="1" smtClean="0"/>
              <a:t>gaan</a:t>
            </a:r>
            <a:r>
              <a:rPr lang="en-US" baseline="0" dirty="0" smtClean="0"/>
              <a:t> </a:t>
            </a:r>
            <a:r>
              <a:rPr lang="en-US" baseline="0" dirty="0" err="1" smtClean="0"/>
              <a:t>jullie</a:t>
            </a:r>
            <a:r>
              <a:rPr lang="en-US" baseline="0" dirty="0" smtClean="0"/>
              <a:t> </a:t>
            </a:r>
            <a:r>
              <a:rPr lang="en-US" baseline="0" dirty="0" err="1" smtClean="0"/>
              <a:t>gedurende</a:t>
            </a:r>
            <a:r>
              <a:rPr lang="en-US" baseline="0" dirty="0" smtClean="0"/>
              <a:t> </a:t>
            </a:r>
            <a:r>
              <a:rPr lang="en-US" baseline="0" dirty="0" err="1" smtClean="0"/>
              <a:t>zo’n</a:t>
            </a:r>
            <a:r>
              <a:rPr lang="en-US" baseline="0" dirty="0" smtClean="0"/>
              <a:t> 30 </a:t>
            </a:r>
            <a:r>
              <a:rPr lang="en-US" baseline="0" dirty="0" err="1" smtClean="0"/>
              <a:t>minuten</a:t>
            </a:r>
            <a:r>
              <a:rPr lang="en-US" baseline="0" dirty="0" smtClean="0"/>
              <a:t> in </a:t>
            </a:r>
            <a:r>
              <a:rPr lang="en-US" baseline="0" dirty="0" err="1" smtClean="0"/>
              <a:t>groepjes</a:t>
            </a:r>
            <a:r>
              <a:rPr lang="en-US" baseline="0" dirty="0" smtClean="0"/>
              <a:t> </a:t>
            </a:r>
            <a:r>
              <a:rPr lang="en-US" baseline="0" dirty="0" err="1" smtClean="0"/>
              <a:t>aan</a:t>
            </a:r>
            <a:r>
              <a:rPr lang="en-US" baseline="0" dirty="0" smtClean="0"/>
              <a:t> de slag. </a:t>
            </a:r>
            <a:r>
              <a:rPr lang="en-US" baseline="0" dirty="0" err="1" smtClean="0"/>
              <a:t>Vervolgens</a:t>
            </a:r>
            <a:r>
              <a:rPr lang="en-US" baseline="0" dirty="0" smtClean="0"/>
              <a:t> </a:t>
            </a:r>
            <a:r>
              <a:rPr lang="en-US" baseline="0" dirty="0" err="1" smtClean="0"/>
              <a:t>kunnen</a:t>
            </a:r>
            <a:r>
              <a:rPr lang="en-US" baseline="0" dirty="0" smtClean="0"/>
              <a:t> de </a:t>
            </a:r>
            <a:r>
              <a:rPr lang="en-US" baseline="0" dirty="0" err="1" smtClean="0"/>
              <a:t>ervaringen</a:t>
            </a:r>
            <a:r>
              <a:rPr lang="en-US" baseline="0" dirty="0" smtClean="0"/>
              <a:t> van </a:t>
            </a:r>
            <a:r>
              <a:rPr lang="en-US" baseline="0" dirty="0" err="1" smtClean="0"/>
              <a:t>groepjes</a:t>
            </a:r>
            <a:r>
              <a:rPr lang="en-US" baseline="0" dirty="0" smtClean="0"/>
              <a:t> </a:t>
            </a:r>
            <a:r>
              <a:rPr lang="en-US" baseline="0" dirty="0" err="1" smtClean="0"/>
              <a:t>uitgewisseld</a:t>
            </a:r>
            <a:r>
              <a:rPr lang="en-US" baseline="0" dirty="0" smtClean="0"/>
              <a:t> </a:t>
            </a:r>
            <a:r>
              <a:rPr lang="en-US" baseline="0" dirty="0" err="1" smtClean="0"/>
              <a:t>worden</a:t>
            </a:r>
            <a:r>
              <a:rPr lang="en-US" baseline="0" dirty="0" smtClean="0"/>
              <a:t> </a:t>
            </a:r>
            <a:r>
              <a:rPr lang="en-US" baseline="0" dirty="0" err="1" smtClean="0"/>
              <a:t>aan</a:t>
            </a:r>
            <a:r>
              <a:rPr lang="en-US" baseline="0" dirty="0" smtClean="0"/>
              <a:t> de hand van </a:t>
            </a:r>
            <a:r>
              <a:rPr lang="en-US" baseline="0" dirty="0" err="1" smtClean="0"/>
              <a:t>korte</a:t>
            </a:r>
            <a:r>
              <a:rPr lang="en-US" baseline="0" dirty="0" smtClean="0"/>
              <a:t> </a:t>
            </a:r>
            <a:r>
              <a:rPr lang="en-US" baseline="0" dirty="0" err="1" smtClean="0"/>
              <a:t>presentaties</a:t>
            </a:r>
            <a:r>
              <a:rPr lang="en-US" baseline="0" dirty="0" smtClean="0"/>
              <a:t> </a:t>
            </a:r>
            <a:r>
              <a:rPr lang="en-US" baseline="0" dirty="0" err="1" smtClean="0"/>
              <a:t>om</a:t>
            </a:r>
            <a:r>
              <a:rPr lang="en-US" baseline="0" dirty="0" smtClean="0"/>
              <a:t> ten </a:t>
            </a:r>
            <a:r>
              <a:rPr lang="en-US" baseline="0" dirty="0" err="1" smtClean="0"/>
              <a:t>slotte</a:t>
            </a:r>
            <a:r>
              <a:rPr lang="en-US" baseline="0" dirty="0" smtClean="0"/>
              <a:t> </a:t>
            </a:r>
            <a:r>
              <a:rPr lang="en-US" baseline="0" dirty="0" err="1" smtClean="0"/>
              <a:t>af</a:t>
            </a:r>
            <a:r>
              <a:rPr lang="en-US" baseline="0" dirty="0" smtClean="0"/>
              <a:t> </a:t>
            </a:r>
            <a:r>
              <a:rPr lang="en-US" baseline="0" dirty="0" err="1" smtClean="0"/>
              <a:t>te</a:t>
            </a:r>
            <a:r>
              <a:rPr lang="en-US" baseline="0" dirty="0" smtClean="0"/>
              <a:t> </a:t>
            </a:r>
            <a:r>
              <a:rPr lang="en-US" baseline="0" dirty="0" err="1" smtClean="0"/>
              <a:t>sluiten</a:t>
            </a:r>
            <a:r>
              <a:rPr lang="en-US" baseline="0" dirty="0" smtClean="0"/>
              <a:t> met </a:t>
            </a:r>
            <a:r>
              <a:rPr lang="en-US" baseline="0" dirty="0" err="1" smtClean="0"/>
              <a:t>een</a:t>
            </a:r>
            <a:r>
              <a:rPr lang="en-US" baseline="0" dirty="0" smtClean="0"/>
              <a:t> </a:t>
            </a:r>
            <a:r>
              <a:rPr lang="en-US" baseline="0" dirty="0" err="1" smtClean="0"/>
              <a:t>korte</a:t>
            </a:r>
            <a:r>
              <a:rPr lang="en-US" baseline="0" dirty="0" smtClean="0"/>
              <a:t> </a:t>
            </a:r>
            <a:r>
              <a:rPr lang="en-US" baseline="0" dirty="0" err="1" smtClean="0"/>
              <a:t>conclusie</a:t>
            </a:r>
            <a:r>
              <a:rPr lang="en-US" baseline="0" smtClean="0"/>
              <a:t>.</a:t>
            </a:r>
            <a:endParaRPr lang="en-US" dirty="0"/>
          </a:p>
        </p:txBody>
      </p:sp>
      <p:sp>
        <p:nvSpPr>
          <p:cNvPr id="4" name="Slide Number Placeholder 3"/>
          <p:cNvSpPr>
            <a:spLocks noGrp="1"/>
          </p:cNvSpPr>
          <p:nvPr>
            <p:ph type="sldNum" sz="quarter" idx="10"/>
          </p:nvPr>
        </p:nvSpPr>
        <p:spPr/>
        <p:txBody>
          <a:bodyPr/>
          <a:lstStyle/>
          <a:p>
            <a:fld id="{23106E88-FA45-6245-A0B2-D0FE5A1A790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Wat</a:t>
            </a:r>
            <a:r>
              <a:rPr lang="en-US" dirty="0" smtClean="0"/>
              <a:t> is </a:t>
            </a:r>
            <a:r>
              <a:rPr lang="en-US" dirty="0" err="1" smtClean="0"/>
              <a:t>obesitas</a:t>
            </a:r>
            <a:r>
              <a:rPr lang="en-US" dirty="0" smtClean="0"/>
              <a:t> nu </a:t>
            </a:r>
            <a:r>
              <a:rPr lang="en-US" dirty="0" err="1" smtClean="0"/>
              <a:t>eigenlijk</a:t>
            </a:r>
            <a:r>
              <a:rPr lang="en-US" dirty="0" smtClean="0"/>
              <a:t>? </a:t>
            </a:r>
            <a:r>
              <a:rPr lang="en-US" dirty="0" err="1" smtClean="0"/>
              <a:t>Deze</a:t>
            </a:r>
            <a:r>
              <a:rPr lang="en-US" dirty="0" smtClean="0"/>
              <a:t> </a:t>
            </a:r>
            <a:r>
              <a:rPr lang="en-US" dirty="0" err="1" smtClean="0"/>
              <a:t>vraag</a:t>
            </a:r>
            <a:r>
              <a:rPr lang="en-US" dirty="0" smtClean="0"/>
              <a:t> </a:t>
            </a:r>
            <a:r>
              <a:rPr lang="en-US" dirty="0" err="1" smtClean="0"/>
              <a:t>lijkt</a:t>
            </a:r>
            <a:r>
              <a:rPr lang="en-US" dirty="0" smtClean="0"/>
              <a:t> </a:t>
            </a:r>
            <a:r>
              <a:rPr lang="en-US" dirty="0" err="1" smtClean="0"/>
              <a:t>makkelijk</a:t>
            </a:r>
            <a:r>
              <a:rPr lang="en-US" baseline="0" dirty="0" smtClean="0"/>
              <a:t> </a:t>
            </a:r>
            <a:r>
              <a:rPr lang="en-US" baseline="0" dirty="0" err="1" smtClean="0"/>
              <a:t>te</a:t>
            </a:r>
            <a:r>
              <a:rPr lang="en-US" baseline="0" dirty="0" smtClean="0"/>
              <a:t> </a:t>
            </a:r>
            <a:r>
              <a:rPr lang="en-US" baseline="0" dirty="0" err="1" smtClean="0"/>
              <a:t>beantwoorden</a:t>
            </a:r>
            <a:r>
              <a:rPr lang="en-US" baseline="0" dirty="0" smtClean="0"/>
              <a:t>, </a:t>
            </a:r>
            <a:r>
              <a:rPr lang="en-US" baseline="0" dirty="0" err="1" smtClean="0"/>
              <a:t>namelijk</a:t>
            </a:r>
            <a:r>
              <a:rPr lang="en-US" baseline="0" dirty="0" smtClean="0"/>
              <a:t> je bent obese </a:t>
            </a:r>
            <a:r>
              <a:rPr lang="en-US" baseline="0" dirty="0" err="1" smtClean="0"/>
              <a:t>wanneer</a:t>
            </a:r>
            <a:r>
              <a:rPr lang="en-US" baseline="0" dirty="0" smtClean="0"/>
              <a:t> je </a:t>
            </a:r>
            <a:r>
              <a:rPr lang="en-US" baseline="0" dirty="0" err="1" smtClean="0"/>
              <a:t>een</a:t>
            </a:r>
            <a:r>
              <a:rPr lang="en-US" baseline="0" dirty="0" smtClean="0"/>
              <a:t> </a:t>
            </a:r>
            <a:r>
              <a:rPr lang="en-US" baseline="0" dirty="0" err="1" smtClean="0"/>
              <a:t>te</a:t>
            </a:r>
            <a:r>
              <a:rPr lang="en-US" baseline="0" dirty="0" smtClean="0"/>
              <a:t> </a:t>
            </a:r>
            <a:r>
              <a:rPr lang="en-US" baseline="0" dirty="0" err="1" smtClean="0"/>
              <a:t>hoog</a:t>
            </a:r>
            <a:r>
              <a:rPr lang="en-US" baseline="0" dirty="0" smtClean="0"/>
              <a:t> </a:t>
            </a:r>
            <a:r>
              <a:rPr lang="en-US" baseline="0" dirty="0" err="1" smtClean="0"/>
              <a:t>lichaamsgewicht</a:t>
            </a:r>
            <a:r>
              <a:rPr lang="en-US" baseline="0" dirty="0" smtClean="0"/>
              <a:t> </a:t>
            </a:r>
            <a:r>
              <a:rPr lang="en-US" baseline="0" dirty="0" err="1" smtClean="0"/>
              <a:t>hebt</a:t>
            </a:r>
            <a:r>
              <a:rPr lang="en-US" baseline="0" dirty="0" smtClean="0"/>
              <a:t> en </a:t>
            </a:r>
            <a:r>
              <a:rPr lang="en-US" baseline="0" dirty="0" err="1" smtClean="0"/>
              <a:t>daarmee</a:t>
            </a:r>
            <a:r>
              <a:rPr lang="en-US" baseline="0" dirty="0" smtClean="0"/>
              <a:t> je </a:t>
            </a:r>
            <a:r>
              <a:rPr lang="en-US" baseline="0" dirty="0" err="1" smtClean="0"/>
              <a:t>gezondheid</a:t>
            </a:r>
            <a:r>
              <a:rPr lang="en-US" baseline="0" dirty="0" smtClean="0"/>
              <a:t> in </a:t>
            </a:r>
            <a:r>
              <a:rPr lang="en-US" baseline="0" dirty="0" err="1" smtClean="0"/>
              <a:t>gevaar</a:t>
            </a:r>
            <a:r>
              <a:rPr lang="en-US" baseline="0" dirty="0" smtClean="0"/>
              <a:t> </a:t>
            </a:r>
            <a:r>
              <a:rPr lang="en-US" baseline="0" dirty="0" err="1" smtClean="0"/>
              <a:t>komt</a:t>
            </a:r>
            <a:r>
              <a:rPr lang="en-US" baseline="0" dirty="0" smtClean="0"/>
              <a:t>. </a:t>
            </a:r>
            <a:r>
              <a:rPr lang="en-US" baseline="0" dirty="0" err="1" smtClean="0"/>
              <a:t>Maar</a:t>
            </a:r>
            <a:r>
              <a:rPr lang="en-US" baseline="0" dirty="0" smtClean="0"/>
              <a:t> </a:t>
            </a:r>
            <a:r>
              <a:rPr lang="en-US" baseline="0" dirty="0" err="1" smtClean="0"/>
              <a:t>welk</a:t>
            </a:r>
            <a:r>
              <a:rPr lang="en-US" baseline="0" dirty="0" smtClean="0"/>
              <a:t> </a:t>
            </a:r>
            <a:r>
              <a:rPr lang="en-US" baseline="0" dirty="0" err="1" smtClean="0"/>
              <a:t>gewicht</a:t>
            </a:r>
            <a:r>
              <a:rPr lang="en-US" baseline="0" dirty="0" smtClean="0"/>
              <a:t> is nu </a:t>
            </a:r>
            <a:r>
              <a:rPr lang="en-US" baseline="0" dirty="0" err="1" smtClean="0"/>
              <a:t>wel</a:t>
            </a:r>
            <a:r>
              <a:rPr lang="en-US" baseline="0" dirty="0" smtClean="0"/>
              <a:t> en </a:t>
            </a:r>
            <a:r>
              <a:rPr lang="en-US" baseline="0" dirty="0" err="1" smtClean="0"/>
              <a:t>niet</a:t>
            </a:r>
            <a:r>
              <a:rPr lang="en-US" baseline="0" dirty="0" smtClean="0"/>
              <a:t> </a:t>
            </a:r>
            <a:r>
              <a:rPr lang="en-US" baseline="0" dirty="0" err="1" smtClean="0"/>
              <a:t>gezond</a:t>
            </a:r>
            <a:r>
              <a:rPr lang="en-US" baseline="0" dirty="0" smtClean="0"/>
              <a:t>? BMI is de </a:t>
            </a:r>
            <a:r>
              <a:rPr lang="en-US" baseline="0" dirty="0" err="1" smtClean="0"/>
              <a:t>meest</a:t>
            </a:r>
            <a:r>
              <a:rPr lang="en-US" baseline="0" dirty="0" smtClean="0"/>
              <a:t> </a:t>
            </a:r>
            <a:r>
              <a:rPr lang="en-US" baseline="0" dirty="0" err="1" smtClean="0"/>
              <a:t>gebruikte</a:t>
            </a:r>
            <a:r>
              <a:rPr lang="en-US" baseline="0" dirty="0" smtClean="0"/>
              <a:t> </a:t>
            </a:r>
            <a:r>
              <a:rPr lang="en-US" baseline="0" dirty="0" err="1" smtClean="0"/>
              <a:t>maat</a:t>
            </a:r>
            <a:r>
              <a:rPr lang="en-US" baseline="0" dirty="0" smtClean="0"/>
              <a:t> </a:t>
            </a:r>
            <a:r>
              <a:rPr lang="en-US" baseline="0" dirty="0" err="1" smtClean="0"/>
              <a:t>om</a:t>
            </a:r>
            <a:r>
              <a:rPr lang="en-US" baseline="0" dirty="0" smtClean="0"/>
              <a:t> </a:t>
            </a:r>
            <a:r>
              <a:rPr lang="en-US" baseline="0" dirty="0" err="1" smtClean="0"/>
              <a:t>een</a:t>
            </a:r>
            <a:r>
              <a:rPr lang="en-US" baseline="0" dirty="0" smtClean="0"/>
              <a:t> </a:t>
            </a:r>
            <a:r>
              <a:rPr lang="en-US" baseline="0" dirty="0" err="1" smtClean="0"/>
              <a:t>indeling</a:t>
            </a:r>
            <a:r>
              <a:rPr lang="en-US" baseline="0" dirty="0" smtClean="0"/>
              <a:t> </a:t>
            </a:r>
            <a:r>
              <a:rPr lang="en-US" baseline="0" dirty="0" err="1" smtClean="0"/>
              <a:t>te</a:t>
            </a:r>
            <a:r>
              <a:rPr lang="en-US" baseline="0" dirty="0" smtClean="0"/>
              <a:t> </a:t>
            </a:r>
            <a:r>
              <a:rPr lang="en-US" baseline="0" dirty="0" err="1" smtClean="0"/>
              <a:t>maken</a:t>
            </a:r>
            <a:r>
              <a:rPr lang="en-US" baseline="0" dirty="0" smtClean="0"/>
              <a:t> </a:t>
            </a:r>
            <a:r>
              <a:rPr lang="en-US" baseline="0" dirty="0" err="1" smtClean="0"/>
              <a:t>gebaseerd</a:t>
            </a:r>
            <a:r>
              <a:rPr lang="en-US" baseline="0" dirty="0" smtClean="0"/>
              <a:t> op </a:t>
            </a:r>
            <a:r>
              <a:rPr lang="en-US" baseline="0" dirty="0" err="1" smtClean="0"/>
              <a:t>lichaamsgewicht</a:t>
            </a:r>
            <a:r>
              <a:rPr lang="en-US" baseline="0" dirty="0" smtClean="0"/>
              <a:t> en </a:t>
            </a:r>
            <a:r>
              <a:rPr lang="en-US" baseline="0" dirty="0" err="1" smtClean="0"/>
              <a:t>lengte</a:t>
            </a:r>
            <a:r>
              <a:rPr lang="en-US" baseline="0" dirty="0" smtClean="0"/>
              <a:t>, met het </a:t>
            </a:r>
            <a:r>
              <a:rPr lang="en-US" baseline="0" dirty="0" err="1" smtClean="0"/>
              <a:t>gewicht</a:t>
            </a:r>
            <a:r>
              <a:rPr lang="en-US" baseline="0" dirty="0" smtClean="0"/>
              <a:t> </a:t>
            </a:r>
            <a:r>
              <a:rPr lang="en-US" baseline="0" dirty="0" err="1" smtClean="0"/>
              <a:t>gedeeld</a:t>
            </a:r>
            <a:r>
              <a:rPr lang="en-US" baseline="0" dirty="0" smtClean="0"/>
              <a:t> door de </a:t>
            </a:r>
            <a:r>
              <a:rPr lang="en-US" baseline="0" dirty="0" err="1" smtClean="0"/>
              <a:t>lengte</a:t>
            </a:r>
            <a:r>
              <a:rPr lang="en-US" baseline="0" dirty="0" smtClean="0"/>
              <a:t> in meter in het </a:t>
            </a:r>
            <a:r>
              <a:rPr lang="en-US" baseline="0" dirty="0" err="1" smtClean="0"/>
              <a:t>kwadraat</a:t>
            </a:r>
            <a:r>
              <a:rPr lang="en-US" baseline="0" dirty="0" smtClean="0"/>
              <a:t>. </a:t>
            </a:r>
            <a:r>
              <a:rPr lang="en-US" baseline="0" dirty="0" err="1" smtClean="0"/>
              <a:t>Dit</a:t>
            </a:r>
            <a:r>
              <a:rPr lang="en-US" baseline="0" dirty="0" smtClean="0"/>
              <a:t> is </a:t>
            </a:r>
            <a:r>
              <a:rPr lang="en-US" baseline="0" dirty="0" err="1" smtClean="0"/>
              <a:t>makkelijk</a:t>
            </a:r>
            <a:r>
              <a:rPr lang="en-US" baseline="0" dirty="0" smtClean="0"/>
              <a:t> </a:t>
            </a:r>
            <a:r>
              <a:rPr lang="en-US" baseline="0" dirty="0" err="1" smtClean="0"/>
              <a:t>te</a:t>
            </a:r>
            <a:r>
              <a:rPr lang="en-US" baseline="0" dirty="0" smtClean="0"/>
              <a:t> </a:t>
            </a:r>
            <a:r>
              <a:rPr lang="en-US" baseline="0" dirty="0" err="1" smtClean="0"/>
              <a:t>meten</a:t>
            </a:r>
            <a:r>
              <a:rPr lang="en-US" baseline="0" dirty="0" smtClean="0"/>
              <a:t> en </a:t>
            </a:r>
            <a:r>
              <a:rPr lang="en-US" baseline="0" dirty="0" err="1" smtClean="0"/>
              <a:t>kan</a:t>
            </a:r>
            <a:r>
              <a:rPr lang="en-US" baseline="0" dirty="0" smtClean="0"/>
              <a:t> </a:t>
            </a:r>
            <a:r>
              <a:rPr lang="en-US" baseline="0" dirty="0" err="1" smtClean="0"/>
              <a:t>overal</a:t>
            </a:r>
            <a:r>
              <a:rPr lang="en-US" baseline="0" dirty="0" smtClean="0"/>
              <a:t> </a:t>
            </a:r>
            <a:r>
              <a:rPr lang="en-US" baseline="0" dirty="0" err="1" smtClean="0"/>
              <a:t>ter</a:t>
            </a:r>
            <a:r>
              <a:rPr lang="en-US" baseline="0" dirty="0" smtClean="0"/>
              <a:t> </a:t>
            </a:r>
            <a:r>
              <a:rPr lang="en-US" baseline="0" dirty="0" err="1" smtClean="0"/>
              <a:t>wereld</a:t>
            </a:r>
            <a:r>
              <a:rPr lang="en-US" baseline="0" dirty="0" smtClean="0"/>
              <a:t> </a:t>
            </a:r>
            <a:r>
              <a:rPr lang="en-US" baseline="0" dirty="0" err="1" smtClean="0"/>
              <a:t>worden</a:t>
            </a:r>
            <a:r>
              <a:rPr lang="en-US" baseline="0" dirty="0" smtClean="0"/>
              <a:t> </a:t>
            </a:r>
            <a:r>
              <a:rPr lang="en-US" baseline="0" dirty="0" err="1" smtClean="0"/>
              <a:t>toegepast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3106E88-FA45-6245-A0B2-D0FE5A1A790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latin typeface="+mn-lt"/>
                <a:ea typeface="+mn-ea"/>
                <a:cs typeface="+mn-cs"/>
              </a:rPr>
              <a:t>De</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world</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health</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organisation</a:t>
            </a:r>
            <a:r>
              <a:rPr lang="nl-NL" sz="1200" kern="1200" baseline="0" dirty="0" smtClean="0">
                <a:solidFill>
                  <a:schemeClr val="tx1"/>
                </a:solidFill>
                <a:latin typeface="+mn-lt"/>
                <a:ea typeface="+mn-ea"/>
                <a:cs typeface="+mn-cs"/>
              </a:rPr>
              <a:t> heeft wereldwijd de percentages </a:t>
            </a:r>
            <a:r>
              <a:rPr lang="nl-NL" sz="1200" kern="1200" baseline="0" dirty="0" err="1" smtClean="0">
                <a:solidFill>
                  <a:schemeClr val="tx1"/>
                </a:solidFill>
                <a:latin typeface="+mn-lt"/>
                <a:ea typeface="+mn-ea"/>
                <a:cs typeface="+mn-cs"/>
              </a:rPr>
              <a:t>obese</a:t>
            </a:r>
            <a:r>
              <a:rPr lang="nl-NL" sz="1200" kern="1200" baseline="0" dirty="0" smtClean="0">
                <a:solidFill>
                  <a:schemeClr val="tx1"/>
                </a:solidFill>
                <a:latin typeface="+mn-lt"/>
                <a:ea typeface="+mn-ea"/>
                <a:cs typeface="+mn-cs"/>
              </a:rPr>
              <a:t> personen in beeld gebracht. </a:t>
            </a:r>
            <a:r>
              <a:rPr lang="nl-NL" sz="1200" kern="1200" dirty="0" smtClean="0">
                <a:solidFill>
                  <a:schemeClr val="tx1"/>
                </a:solidFill>
                <a:latin typeface="+mn-lt"/>
                <a:ea typeface="+mn-ea"/>
                <a:cs typeface="+mn-cs"/>
              </a:rPr>
              <a:t>Zoals u in dit plaatje kunt zien vindt de </a:t>
            </a:r>
            <a:r>
              <a:rPr lang="nl-NL" sz="1200" kern="1200" dirty="0" err="1" smtClean="0">
                <a:solidFill>
                  <a:schemeClr val="tx1"/>
                </a:solidFill>
                <a:latin typeface="+mn-lt"/>
                <a:ea typeface="+mn-ea"/>
                <a:cs typeface="+mn-cs"/>
              </a:rPr>
              <a:t>obesitas</a:t>
            </a:r>
            <a:r>
              <a:rPr lang="nl-NL" sz="1200" kern="1200" dirty="0" smtClean="0">
                <a:solidFill>
                  <a:schemeClr val="tx1"/>
                </a:solidFill>
                <a:latin typeface="+mn-lt"/>
                <a:ea typeface="+mn-ea"/>
                <a:cs typeface="+mn-cs"/>
              </a:rPr>
              <a:t> problematiek voornamelijk plaats in de westerse landen. Wereldwijd is er een sterke toename in lichaamsgewicht.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C51FE38-FCAA-9046-8A79-50700C808A5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latin typeface="+mn-lt"/>
                <a:ea typeface="+mn-ea"/>
                <a:cs typeface="+mn-cs"/>
              </a:rPr>
              <a:t>In dit plaatje is ook terug te zien dat het aantal mensen</a:t>
            </a:r>
            <a:r>
              <a:rPr lang="nl-NL" sz="1200" kern="1200" baseline="0" dirty="0" smtClean="0">
                <a:solidFill>
                  <a:schemeClr val="tx1"/>
                </a:solidFill>
                <a:latin typeface="+mn-lt"/>
                <a:ea typeface="+mn-ea"/>
                <a:cs typeface="+mn-cs"/>
              </a:rPr>
              <a:t> met overgewicht nog hoger is.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C51FE38-FCAA-9046-8A79-50700C808A5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Maar</a:t>
            </a:r>
            <a:r>
              <a:rPr lang="en-US" dirty="0" smtClean="0"/>
              <a:t> is BMI nu </a:t>
            </a:r>
            <a:r>
              <a:rPr lang="en-US" dirty="0" err="1" smtClean="0"/>
              <a:t>echt</a:t>
            </a:r>
            <a:r>
              <a:rPr lang="en-US" dirty="0" smtClean="0"/>
              <a:t> </a:t>
            </a:r>
            <a:r>
              <a:rPr lang="en-US" dirty="0" err="1" smtClean="0"/>
              <a:t>zo’n</a:t>
            </a:r>
            <a:r>
              <a:rPr lang="en-US" dirty="0" smtClean="0"/>
              <a:t> </a:t>
            </a:r>
            <a:r>
              <a:rPr lang="en-US" dirty="0" err="1" smtClean="0"/>
              <a:t>goede</a:t>
            </a:r>
            <a:r>
              <a:rPr lang="en-US" dirty="0" smtClean="0"/>
              <a:t> </a:t>
            </a:r>
            <a:r>
              <a:rPr lang="en-US" dirty="0" err="1" smtClean="0"/>
              <a:t>maat</a:t>
            </a:r>
            <a:r>
              <a:rPr lang="en-US" dirty="0" smtClean="0"/>
              <a:t>? Het</a:t>
            </a:r>
            <a:r>
              <a:rPr lang="en-US" baseline="0" dirty="0" smtClean="0"/>
              <a:t> is </a:t>
            </a:r>
            <a:r>
              <a:rPr lang="en-US" baseline="0" dirty="0" err="1" smtClean="0"/>
              <a:t>een</a:t>
            </a:r>
            <a:r>
              <a:rPr lang="en-US" baseline="0" dirty="0" smtClean="0"/>
              <a:t> </a:t>
            </a:r>
            <a:r>
              <a:rPr lang="en-US" baseline="0" dirty="0" err="1" smtClean="0"/>
              <a:t>vrij</a:t>
            </a:r>
            <a:r>
              <a:rPr lang="en-US" baseline="0" dirty="0" smtClean="0"/>
              <a:t> </a:t>
            </a:r>
            <a:r>
              <a:rPr lang="en-US" baseline="0" dirty="0" err="1" smtClean="0"/>
              <a:t>eenvoudige</a:t>
            </a:r>
            <a:r>
              <a:rPr lang="en-US" baseline="0" dirty="0" smtClean="0"/>
              <a:t> </a:t>
            </a:r>
            <a:r>
              <a:rPr lang="en-US" baseline="0" dirty="0" err="1" smtClean="0"/>
              <a:t>manier</a:t>
            </a:r>
            <a:r>
              <a:rPr lang="en-US" baseline="0" dirty="0" smtClean="0"/>
              <a:t> </a:t>
            </a:r>
            <a:r>
              <a:rPr lang="en-US" baseline="0" dirty="0" err="1" smtClean="0"/>
              <a:t>om</a:t>
            </a:r>
            <a:r>
              <a:rPr lang="en-US" baseline="0" dirty="0" smtClean="0"/>
              <a:t> </a:t>
            </a:r>
            <a:r>
              <a:rPr lang="en-US" baseline="0" dirty="0" err="1" smtClean="0"/>
              <a:t>obesitas</a:t>
            </a:r>
            <a:r>
              <a:rPr lang="en-US" baseline="0" dirty="0" smtClean="0"/>
              <a:t> in </a:t>
            </a:r>
            <a:r>
              <a:rPr lang="en-US" baseline="0" dirty="0" err="1" smtClean="0"/>
              <a:t>beeld</a:t>
            </a:r>
            <a:r>
              <a:rPr lang="en-US" baseline="0" dirty="0" smtClean="0"/>
              <a:t> </a:t>
            </a:r>
            <a:r>
              <a:rPr lang="en-US" baseline="0" dirty="0" err="1" smtClean="0"/>
              <a:t>te</a:t>
            </a:r>
            <a:r>
              <a:rPr lang="en-US" baseline="0" dirty="0" smtClean="0"/>
              <a:t> </a:t>
            </a:r>
            <a:r>
              <a:rPr lang="en-US" baseline="0" dirty="0" err="1" smtClean="0"/>
              <a:t>brengen</a:t>
            </a:r>
            <a:r>
              <a:rPr lang="en-US" baseline="0" dirty="0" smtClean="0"/>
              <a:t>, </a:t>
            </a:r>
            <a:r>
              <a:rPr lang="en-US" baseline="0" dirty="0" err="1" smtClean="0"/>
              <a:t>maar</a:t>
            </a:r>
            <a:r>
              <a:rPr lang="en-US" baseline="0" dirty="0" smtClean="0"/>
              <a:t> </a:t>
            </a:r>
            <a:r>
              <a:rPr lang="en-US" baseline="0" dirty="0" err="1" smtClean="0"/>
              <a:t>zoals</a:t>
            </a:r>
            <a:r>
              <a:rPr lang="en-US" baseline="0" dirty="0" smtClean="0"/>
              <a:t> </a:t>
            </a:r>
            <a:r>
              <a:rPr lang="en-US" baseline="0" dirty="0" err="1" smtClean="0"/>
              <a:t>u</a:t>
            </a:r>
            <a:r>
              <a:rPr lang="en-US" baseline="0" dirty="0" smtClean="0"/>
              <a:t> in </a:t>
            </a:r>
            <a:r>
              <a:rPr lang="en-US" baseline="0" dirty="0" err="1" smtClean="0"/>
              <a:t>dit</a:t>
            </a:r>
            <a:r>
              <a:rPr lang="en-US" baseline="0" dirty="0" smtClean="0"/>
              <a:t> </a:t>
            </a:r>
            <a:r>
              <a:rPr lang="en-US" baseline="0" dirty="0" err="1" smtClean="0"/>
              <a:t>plaatje</a:t>
            </a:r>
            <a:r>
              <a:rPr lang="en-US" baseline="0" dirty="0" smtClean="0"/>
              <a:t> </a:t>
            </a:r>
            <a:r>
              <a:rPr lang="en-US" baseline="0" dirty="0" err="1" smtClean="0"/>
              <a:t>ziet</a:t>
            </a:r>
            <a:r>
              <a:rPr lang="en-US" baseline="0" dirty="0" smtClean="0"/>
              <a:t> </a:t>
            </a:r>
            <a:r>
              <a:rPr lang="en-US" baseline="0" dirty="0" err="1" smtClean="0"/>
              <a:t>valt</a:t>
            </a:r>
            <a:r>
              <a:rPr lang="en-US" baseline="0" dirty="0" smtClean="0"/>
              <a:t> </a:t>
            </a:r>
            <a:r>
              <a:rPr lang="en-US" baseline="0" dirty="0" err="1" smtClean="0"/>
              <a:t>een</a:t>
            </a:r>
            <a:r>
              <a:rPr lang="en-US" baseline="0" dirty="0" smtClean="0"/>
              <a:t> </a:t>
            </a:r>
            <a:r>
              <a:rPr lang="en-US" baseline="0" dirty="0" err="1" smtClean="0"/>
              <a:t>belangrijke</a:t>
            </a:r>
            <a:r>
              <a:rPr lang="en-US" baseline="0" dirty="0" smtClean="0"/>
              <a:t> parameter </a:t>
            </a:r>
            <a:r>
              <a:rPr lang="en-US" baseline="0" dirty="0" err="1" smtClean="0"/>
              <a:t>helemaal</a:t>
            </a:r>
            <a:r>
              <a:rPr lang="en-US" baseline="0" dirty="0" smtClean="0"/>
              <a:t> </a:t>
            </a:r>
            <a:r>
              <a:rPr lang="en-US" baseline="0" dirty="0" err="1" smtClean="0"/>
              <a:t>buiten</a:t>
            </a:r>
            <a:r>
              <a:rPr lang="en-US" baseline="0" dirty="0" smtClean="0"/>
              <a:t> </a:t>
            </a:r>
            <a:r>
              <a:rPr lang="en-US" baseline="0" dirty="0" err="1" smtClean="0"/>
              <a:t>beeld</a:t>
            </a:r>
            <a:r>
              <a:rPr lang="en-US" baseline="0" dirty="0" smtClean="0"/>
              <a:t>. </a:t>
            </a:r>
            <a:r>
              <a:rPr lang="en-US" baseline="0" dirty="0" err="1" smtClean="0"/>
              <a:t>Namelijk</a:t>
            </a:r>
            <a:r>
              <a:rPr lang="en-US" baseline="0" dirty="0" smtClean="0"/>
              <a:t> de </a:t>
            </a:r>
            <a:r>
              <a:rPr lang="en-US" baseline="0" dirty="0" err="1" smtClean="0"/>
              <a:t>hoeveelheid</a:t>
            </a:r>
            <a:r>
              <a:rPr lang="en-US" baseline="0" dirty="0" smtClean="0"/>
              <a:t> </a:t>
            </a:r>
            <a:r>
              <a:rPr lang="en-US" baseline="0" dirty="0" err="1" smtClean="0"/>
              <a:t>spieren</a:t>
            </a:r>
            <a:r>
              <a:rPr lang="en-US" baseline="0" dirty="0" smtClean="0"/>
              <a:t> </a:t>
            </a:r>
            <a:r>
              <a:rPr lang="en-US" baseline="0" dirty="0" err="1" smtClean="0"/>
              <a:t>oftewel</a:t>
            </a:r>
            <a:r>
              <a:rPr lang="en-US" baseline="0" dirty="0" smtClean="0"/>
              <a:t> </a:t>
            </a:r>
            <a:r>
              <a:rPr lang="en-US" baseline="0" dirty="0" err="1" smtClean="0"/>
              <a:t>vetvrije</a:t>
            </a:r>
            <a:r>
              <a:rPr lang="en-US" baseline="0" dirty="0" smtClean="0"/>
              <a:t> </a:t>
            </a:r>
            <a:r>
              <a:rPr lang="en-US" baseline="0" dirty="0" err="1" smtClean="0"/>
              <a:t>massa</a:t>
            </a:r>
            <a:r>
              <a:rPr lang="en-US" baseline="0" dirty="0" smtClean="0"/>
              <a:t>! In </a:t>
            </a:r>
            <a:r>
              <a:rPr lang="en-US" baseline="0" dirty="0" err="1" smtClean="0"/>
              <a:t>onderzoeken</a:t>
            </a:r>
            <a:r>
              <a:rPr lang="en-US" baseline="0" dirty="0" smtClean="0"/>
              <a:t> is de </a:t>
            </a:r>
            <a:r>
              <a:rPr lang="en-US" baseline="0" dirty="0" err="1" smtClean="0"/>
              <a:t>verhouding</a:t>
            </a:r>
            <a:r>
              <a:rPr lang="en-US" baseline="0" dirty="0" smtClean="0"/>
              <a:t> </a:t>
            </a:r>
            <a:r>
              <a:rPr lang="en-US" baseline="0" dirty="0" err="1" smtClean="0"/>
              <a:t>tussen</a:t>
            </a:r>
            <a:r>
              <a:rPr lang="en-US" baseline="0" dirty="0" smtClean="0"/>
              <a:t> </a:t>
            </a:r>
            <a:r>
              <a:rPr lang="en-US" baseline="0" dirty="0" err="1" smtClean="0"/>
              <a:t>vetmassa</a:t>
            </a:r>
            <a:r>
              <a:rPr lang="en-US" baseline="0" dirty="0" smtClean="0"/>
              <a:t> en </a:t>
            </a:r>
            <a:r>
              <a:rPr lang="en-US" baseline="0" dirty="0" err="1" smtClean="0"/>
              <a:t>vetvrije</a:t>
            </a:r>
            <a:r>
              <a:rPr lang="en-US" baseline="0" dirty="0" smtClean="0"/>
              <a:t> </a:t>
            </a:r>
            <a:r>
              <a:rPr lang="en-US" baseline="0" dirty="0" err="1" smtClean="0"/>
              <a:t>massa</a:t>
            </a:r>
            <a:r>
              <a:rPr lang="en-US" baseline="0" dirty="0" smtClean="0"/>
              <a:t> </a:t>
            </a:r>
            <a:r>
              <a:rPr lang="en-US" baseline="0" dirty="0" err="1" smtClean="0"/>
              <a:t>dan</a:t>
            </a:r>
            <a:r>
              <a:rPr lang="en-US" baseline="0" dirty="0" smtClean="0"/>
              <a:t> </a:t>
            </a:r>
            <a:r>
              <a:rPr lang="en-US" baseline="0" dirty="0" err="1" smtClean="0"/>
              <a:t>ook</a:t>
            </a:r>
            <a:r>
              <a:rPr lang="en-US" baseline="0" dirty="0" smtClean="0"/>
              <a:t> </a:t>
            </a:r>
            <a:r>
              <a:rPr lang="en-US" baseline="0" dirty="0" err="1" smtClean="0"/>
              <a:t>een</a:t>
            </a:r>
            <a:r>
              <a:rPr lang="en-US" baseline="0" dirty="0" smtClean="0"/>
              <a:t> </a:t>
            </a:r>
            <a:r>
              <a:rPr lang="en-US" baseline="0" dirty="0" err="1" smtClean="0"/>
              <a:t>belangrijke</a:t>
            </a:r>
            <a:r>
              <a:rPr lang="en-US" baseline="0" dirty="0" smtClean="0"/>
              <a:t> parameter! </a:t>
            </a:r>
            <a:r>
              <a:rPr lang="en-US" baseline="0" dirty="0" err="1" smtClean="0"/>
              <a:t>Maar</a:t>
            </a:r>
            <a:r>
              <a:rPr lang="en-US" baseline="0" dirty="0" smtClean="0"/>
              <a:t> </a:t>
            </a:r>
            <a:r>
              <a:rPr lang="en-US" baseline="0" dirty="0" err="1" smtClean="0"/>
              <a:t>ook</a:t>
            </a:r>
            <a:r>
              <a:rPr lang="en-US" baseline="0" dirty="0" smtClean="0"/>
              <a:t> de </a:t>
            </a:r>
            <a:r>
              <a:rPr lang="en-US" baseline="0" dirty="0" err="1" smtClean="0"/>
              <a:t>lichaamsbouw</a:t>
            </a:r>
            <a:r>
              <a:rPr lang="en-US" baseline="0" dirty="0" smtClean="0"/>
              <a:t> is </a:t>
            </a:r>
            <a:r>
              <a:rPr lang="en-US" baseline="0" dirty="0" err="1" smtClean="0"/>
              <a:t>bepalend</a:t>
            </a:r>
            <a:r>
              <a:rPr lang="en-US" baseline="0" dirty="0" smtClean="0"/>
              <a:t> </a:t>
            </a:r>
            <a:r>
              <a:rPr lang="en-US" baseline="0" dirty="0" err="1" smtClean="0"/>
              <a:t>voor</a:t>
            </a:r>
            <a:r>
              <a:rPr lang="en-US" baseline="0" dirty="0" smtClean="0"/>
              <a:t> het </a:t>
            </a:r>
            <a:r>
              <a:rPr lang="en-US" baseline="0" dirty="0" err="1" smtClean="0"/>
              <a:t>gezondheidaspect</a:t>
            </a:r>
            <a:r>
              <a:rPr lang="en-US" baseline="0" dirty="0" smtClean="0"/>
              <a:t> </a:t>
            </a:r>
            <a:r>
              <a:rPr lang="en-US" baseline="0" dirty="0" err="1" smtClean="0"/>
              <a:t>rondom</a:t>
            </a:r>
            <a:r>
              <a:rPr lang="en-US" baseline="0" dirty="0" smtClean="0"/>
              <a:t> </a:t>
            </a:r>
            <a:r>
              <a:rPr lang="en-US" baseline="0" dirty="0" err="1" smtClean="0"/>
              <a:t>obesitas</a:t>
            </a:r>
            <a:r>
              <a:rPr lang="en-US" baseline="0" dirty="0" smtClean="0"/>
              <a:t>. </a:t>
            </a:r>
            <a:r>
              <a:rPr lang="en-US" baseline="0" dirty="0" err="1" smtClean="0"/>
              <a:t>Zoals</a:t>
            </a:r>
            <a:r>
              <a:rPr lang="en-US" baseline="0" dirty="0" smtClean="0"/>
              <a:t> </a:t>
            </a:r>
            <a:r>
              <a:rPr lang="en-US" baseline="0" dirty="0" err="1" smtClean="0"/>
              <a:t>u</a:t>
            </a:r>
            <a:r>
              <a:rPr lang="en-US" baseline="0" dirty="0" smtClean="0"/>
              <a:t> </a:t>
            </a:r>
            <a:r>
              <a:rPr lang="en-US" baseline="0" dirty="0" err="1" smtClean="0"/>
              <a:t>hier</a:t>
            </a:r>
            <a:r>
              <a:rPr lang="en-US" baseline="0" dirty="0" smtClean="0"/>
              <a:t> </a:t>
            </a:r>
            <a:r>
              <a:rPr lang="en-US" baseline="0" dirty="0" err="1" smtClean="0"/>
              <a:t>kunt</a:t>
            </a:r>
            <a:r>
              <a:rPr lang="en-US" baseline="0" dirty="0" smtClean="0"/>
              <a:t> </a:t>
            </a:r>
            <a:r>
              <a:rPr lang="en-US" baseline="0" dirty="0" err="1" smtClean="0"/>
              <a:t>zien</a:t>
            </a:r>
            <a:r>
              <a:rPr lang="en-US" baseline="0" dirty="0" smtClean="0"/>
              <a:t> </a:t>
            </a:r>
            <a:r>
              <a:rPr lang="en-US" baseline="0" dirty="0" err="1" smtClean="0"/>
              <a:t>heeft</a:t>
            </a:r>
            <a:r>
              <a:rPr lang="en-US" baseline="0" dirty="0" smtClean="0"/>
              <a:t> </a:t>
            </a:r>
            <a:r>
              <a:rPr lang="en-US" baseline="0" dirty="0" err="1" smtClean="0"/>
              <a:t>een</a:t>
            </a:r>
            <a:r>
              <a:rPr lang="en-US" baseline="0" dirty="0" smtClean="0"/>
              <a:t> </a:t>
            </a:r>
            <a:r>
              <a:rPr lang="en-US" baseline="0" dirty="0" err="1" smtClean="0"/>
              <a:t>persoon</a:t>
            </a:r>
            <a:r>
              <a:rPr lang="en-US" baseline="0" dirty="0" smtClean="0"/>
              <a:t> met </a:t>
            </a:r>
            <a:r>
              <a:rPr lang="en-US" baseline="0" dirty="0" err="1" smtClean="0"/>
              <a:t>een</a:t>
            </a:r>
            <a:r>
              <a:rPr lang="en-US" baseline="0" dirty="0" smtClean="0"/>
              <a:t> </a:t>
            </a:r>
            <a:r>
              <a:rPr lang="en-US" baseline="0" dirty="0" err="1" smtClean="0"/>
              <a:t>hoge</a:t>
            </a:r>
            <a:r>
              <a:rPr lang="en-US" baseline="0" dirty="0" smtClean="0"/>
              <a:t> BMI en </a:t>
            </a:r>
            <a:r>
              <a:rPr lang="en-US" baseline="0" dirty="0" err="1" smtClean="0"/>
              <a:t>een</a:t>
            </a:r>
            <a:r>
              <a:rPr lang="en-US" baseline="0" dirty="0" smtClean="0"/>
              <a:t> </a:t>
            </a:r>
            <a:r>
              <a:rPr lang="en-US" baseline="0" dirty="0" err="1" smtClean="0"/>
              <a:t>hogere</a:t>
            </a:r>
            <a:r>
              <a:rPr lang="en-US" baseline="0" dirty="0" smtClean="0"/>
              <a:t> </a:t>
            </a:r>
            <a:r>
              <a:rPr lang="en-US" baseline="0" dirty="0" err="1" smtClean="0"/>
              <a:t>taille/heup</a:t>
            </a:r>
            <a:r>
              <a:rPr lang="en-US" baseline="0" dirty="0" smtClean="0"/>
              <a:t> ratio </a:t>
            </a:r>
            <a:r>
              <a:rPr lang="en-US" baseline="0" dirty="0" err="1" smtClean="0"/>
              <a:t>een</a:t>
            </a:r>
            <a:r>
              <a:rPr lang="en-US" baseline="0" dirty="0" smtClean="0"/>
              <a:t> </a:t>
            </a:r>
            <a:r>
              <a:rPr lang="en-US" baseline="0" dirty="0" err="1" smtClean="0"/>
              <a:t>hoger</a:t>
            </a:r>
            <a:r>
              <a:rPr lang="en-US" baseline="0" dirty="0" smtClean="0"/>
              <a:t> </a:t>
            </a:r>
            <a:r>
              <a:rPr lang="en-US" baseline="0" dirty="0" err="1" smtClean="0"/>
              <a:t>gezondheidsrisico</a:t>
            </a:r>
            <a:r>
              <a:rPr lang="en-US" baseline="0" dirty="0" smtClean="0"/>
              <a:t> </a:t>
            </a:r>
            <a:r>
              <a:rPr lang="en-US" baseline="0" dirty="0" err="1" smtClean="0"/>
              <a:t>dan</a:t>
            </a:r>
            <a:r>
              <a:rPr lang="en-US" baseline="0" dirty="0" smtClean="0"/>
              <a:t> </a:t>
            </a:r>
            <a:r>
              <a:rPr lang="en-US" baseline="0" dirty="0" err="1" smtClean="0"/>
              <a:t>iemand</a:t>
            </a:r>
            <a:r>
              <a:rPr lang="en-US" baseline="0" dirty="0" smtClean="0"/>
              <a:t> met </a:t>
            </a:r>
            <a:r>
              <a:rPr lang="en-US" baseline="0" dirty="0" err="1" smtClean="0"/>
              <a:t>een</a:t>
            </a:r>
            <a:r>
              <a:rPr lang="en-US" baseline="0" dirty="0" smtClean="0"/>
              <a:t> </a:t>
            </a:r>
            <a:r>
              <a:rPr lang="en-US" baseline="0" dirty="0" err="1" smtClean="0"/>
              <a:t>hoge</a:t>
            </a:r>
            <a:r>
              <a:rPr lang="en-US" baseline="0" dirty="0" smtClean="0"/>
              <a:t> BMI en </a:t>
            </a:r>
            <a:r>
              <a:rPr lang="en-US" baseline="0" dirty="0" err="1" smtClean="0"/>
              <a:t>een</a:t>
            </a:r>
            <a:r>
              <a:rPr lang="en-US" baseline="0" dirty="0" smtClean="0"/>
              <a:t> </a:t>
            </a:r>
            <a:r>
              <a:rPr lang="en-US" baseline="0" dirty="0" err="1" smtClean="0"/>
              <a:t>lage</a:t>
            </a:r>
            <a:r>
              <a:rPr lang="en-US" baseline="0" dirty="0" smtClean="0"/>
              <a:t> </a:t>
            </a:r>
            <a:r>
              <a:rPr lang="en-US" baseline="0" dirty="0" err="1" smtClean="0"/>
              <a:t>taille/heup</a:t>
            </a:r>
            <a:r>
              <a:rPr lang="en-US" baseline="0" dirty="0" smtClean="0"/>
              <a:t> ratio. </a:t>
            </a:r>
            <a:r>
              <a:rPr lang="en-US" baseline="0" dirty="0" err="1" smtClean="0"/>
              <a:t>Dat</a:t>
            </a:r>
            <a:r>
              <a:rPr lang="en-US" baseline="0" dirty="0" smtClean="0"/>
              <a:t> </a:t>
            </a:r>
            <a:r>
              <a:rPr lang="en-US" baseline="0" dirty="0" err="1" smtClean="0"/>
              <a:t>komt</a:t>
            </a:r>
            <a:r>
              <a:rPr lang="en-US" baseline="0" dirty="0" smtClean="0"/>
              <a:t> </a:t>
            </a:r>
            <a:r>
              <a:rPr lang="en-US" baseline="0" dirty="0" err="1" smtClean="0"/>
              <a:t>omdat</a:t>
            </a:r>
            <a:r>
              <a:rPr lang="en-US" baseline="0" dirty="0" smtClean="0"/>
              <a:t> </a:t>
            </a:r>
            <a:r>
              <a:rPr lang="en-US" baseline="0" dirty="0" err="1" smtClean="0"/>
              <a:t>voornamelijk</a:t>
            </a:r>
            <a:r>
              <a:rPr lang="en-US" baseline="0" dirty="0" smtClean="0"/>
              <a:t> </a:t>
            </a:r>
            <a:r>
              <a:rPr lang="en-US" baseline="0" dirty="0" err="1" smtClean="0"/>
              <a:t>abdominaal</a:t>
            </a:r>
            <a:r>
              <a:rPr lang="en-US" baseline="0" dirty="0" smtClean="0"/>
              <a:t> vet, </a:t>
            </a:r>
            <a:r>
              <a:rPr lang="en-US" baseline="0" dirty="0" err="1" smtClean="0"/>
              <a:t>oftewel</a:t>
            </a:r>
            <a:r>
              <a:rPr lang="en-US" baseline="0" dirty="0" smtClean="0"/>
              <a:t> </a:t>
            </a:r>
            <a:r>
              <a:rPr lang="en-US" baseline="0" dirty="0" err="1" smtClean="0"/>
              <a:t>buikvet</a:t>
            </a:r>
            <a:r>
              <a:rPr lang="en-US" baseline="0" dirty="0" smtClean="0"/>
              <a:t>, </a:t>
            </a:r>
            <a:r>
              <a:rPr lang="en-US" baseline="0" dirty="0" err="1" smtClean="0"/>
              <a:t>een</a:t>
            </a:r>
            <a:r>
              <a:rPr lang="en-US" baseline="0" dirty="0" smtClean="0"/>
              <a:t> </a:t>
            </a:r>
            <a:r>
              <a:rPr lang="en-US" baseline="0" dirty="0" err="1" smtClean="0"/>
              <a:t>verhoogd</a:t>
            </a:r>
            <a:r>
              <a:rPr lang="en-US" baseline="0" dirty="0" smtClean="0"/>
              <a:t> </a:t>
            </a:r>
            <a:r>
              <a:rPr lang="en-US" baseline="0" dirty="0" err="1" smtClean="0"/>
              <a:t>risico</a:t>
            </a:r>
            <a:r>
              <a:rPr lang="en-US" baseline="0" dirty="0" smtClean="0"/>
              <a:t> is </a:t>
            </a:r>
            <a:r>
              <a:rPr lang="en-US" baseline="0" dirty="0" err="1" smtClean="0"/>
              <a:t>voor</a:t>
            </a:r>
            <a:r>
              <a:rPr lang="en-US" baseline="0" dirty="0" smtClean="0"/>
              <a:t> </a:t>
            </a:r>
            <a:r>
              <a:rPr lang="en-US" baseline="0" dirty="0" err="1" smtClean="0"/>
              <a:t>onder</a:t>
            </a:r>
            <a:r>
              <a:rPr lang="en-US" baseline="0" dirty="0" smtClean="0"/>
              <a:t> </a:t>
            </a:r>
            <a:r>
              <a:rPr lang="en-US" baseline="0" dirty="0" err="1" smtClean="0"/>
              <a:t>andere</a:t>
            </a:r>
            <a:r>
              <a:rPr lang="en-US" baseline="0" dirty="0" smtClean="0"/>
              <a:t> hart-en </a:t>
            </a:r>
            <a:r>
              <a:rPr lang="en-US" baseline="0" dirty="0" err="1" smtClean="0"/>
              <a:t>vaatziekten</a:t>
            </a:r>
            <a:r>
              <a:rPr lang="en-US" baseline="0" dirty="0" smtClean="0"/>
              <a:t> en diabetes type II.</a:t>
            </a:r>
          </a:p>
          <a:p>
            <a:r>
              <a:rPr lang="en-US" baseline="0" dirty="0" smtClean="0"/>
              <a:t>Hoe </a:t>
            </a:r>
            <a:r>
              <a:rPr lang="en-US" baseline="0" dirty="0" err="1" smtClean="0"/>
              <a:t>dan</a:t>
            </a:r>
            <a:r>
              <a:rPr lang="en-US" baseline="0" dirty="0" smtClean="0"/>
              <a:t> </a:t>
            </a:r>
            <a:r>
              <a:rPr lang="en-US" baseline="0" dirty="0" err="1" smtClean="0"/>
              <a:t>ook</a:t>
            </a:r>
            <a:r>
              <a:rPr lang="en-US" baseline="0" dirty="0" smtClean="0"/>
              <a:t> is </a:t>
            </a:r>
            <a:r>
              <a:rPr lang="en-US" baseline="0" dirty="0" err="1" smtClean="0"/>
              <a:t>er</a:t>
            </a:r>
            <a:r>
              <a:rPr lang="en-US" baseline="0" dirty="0" smtClean="0"/>
              <a:t> </a:t>
            </a:r>
            <a:r>
              <a:rPr lang="en-US" baseline="0" dirty="0" err="1" smtClean="0"/>
              <a:t>een</a:t>
            </a:r>
            <a:r>
              <a:rPr lang="en-US" baseline="0" dirty="0" smtClean="0"/>
              <a:t> </a:t>
            </a:r>
            <a:r>
              <a:rPr lang="en-US" baseline="0" dirty="0" err="1" smtClean="0"/>
              <a:t>toename</a:t>
            </a:r>
            <a:r>
              <a:rPr lang="en-US" baseline="0" dirty="0" smtClean="0"/>
              <a:t> van </a:t>
            </a:r>
            <a:r>
              <a:rPr lang="en-US" baseline="0" dirty="0" err="1" smtClean="0"/>
              <a:t>obesitas</a:t>
            </a:r>
            <a:r>
              <a:rPr lang="en-US" baseline="0" dirty="0" smtClean="0"/>
              <a:t> </a:t>
            </a:r>
            <a:r>
              <a:rPr lang="en-US" baseline="0" dirty="0" err="1" smtClean="0"/>
              <a:t>wereldwijd</a:t>
            </a:r>
            <a:r>
              <a:rPr lang="en-US" baseline="0" dirty="0" smtClean="0"/>
              <a:t>, </a:t>
            </a:r>
            <a:r>
              <a:rPr lang="en-US" baseline="0" dirty="0" err="1" smtClean="0"/>
              <a:t>een</a:t>
            </a:r>
            <a:r>
              <a:rPr lang="en-US" baseline="0" dirty="0" smtClean="0"/>
              <a:t> </a:t>
            </a:r>
            <a:r>
              <a:rPr lang="en-US" baseline="0" dirty="0" err="1" smtClean="0"/>
              <a:t>zogenaamde</a:t>
            </a:r>
            <a:r>
              <a:rPr lang="en-US" baseline="0" dirty="0" smtClean="0"/>
              <a:t> </a:t>
            </a:r>
            <a:r>
              <a:rPr lang="en-US" baseline="0" dirty="0" err="1" smtClean="0"/>
              <a:t>obesitas</a:t>
            </a:r>
            <a:r>
              <a:rPr lang="en-US" baseline="0" dirty="0" smtClean="0"/>
              <a:t> </a:t>
            </a:r>
            <a:r>
              <a:rPr lang="en-US" baseline="0" dirty="0" err="1" smtClean="0"/>
              <a:t>epidemie</a:t>
            </a:r>
            <a:r>
              <a:rPr lang="en-US" baseline="0" dirty="0" smtClean="0"/>
              <a:t>. </a:t>
            </a:r>
            <a:r>
              <a:rPr lang="en-US" baseline="0" dirty="0" err="1" smtClean="0"/>
              <a:t>Maar</a:t>
            </a:r>
            <a:r>
              <a:rPr lang="en-US" baseline="0" dirty="0" smtClean="0"/>
              <a:t> </a:t>
            </a:r>
            <a:r>
              <a:rPr lang="en-US" baseline="0" dirty="0" err="1" smtClean="0"/>
              <a:t>wat</a:t>
            </a:r>
            <a:r>
              <a:rPr lang="en-US" baseline="0" dirty="0" smtClean="0"/>
              <a:t> is </a:t>
            </a:r>
            <a:r>
              <a:rPr lang="en-US" baseline="0" dirty="0" err="1" smtClean="0"/>
              <a:t>hier</a:t>
            </a:r>
            <a:r>
              <a:rPr lang="en-US" baseline="0" dirty="0" smtClean="0"/>
              <a:t> nu de </a:t>
            </a:r>
            <a:r>
              <a:rPr lang="en-US" baseline="0" dirty="0" err="1" smtClean="0"/>
              <a:t>oorzaak</a:t>
            </a:r>
            <a:r>
              <a:rPr lang="en-US" baseline="0" dirty="0" smtClean="0"/>
              <a:t> van?</a:t>
            </a:r>
            <a:endParaRPr lang="en-US" dirty="0"/>
          </a:p>
        </p:txBody>
      </p:sp>
      <p:sp>
        <p:nvSpPr>
          <p:cNvPr id="4" name="Slide Number Placeholder 3"/>
          <p:cNvSpPr>
            <a:spLocks noGrp="1"/>
          </p:cNvSpPr>
          <p:nvPr>
            <p:ph type="sldNum" sz="quarter" idx="10"/>
          </p:nvPr>
        </p:nvSpPr>
        <p:spPr/>
        <p:txBody>
          <a:bodyPr/>
          <a:lstStyle/>
          <a:p>
            <a:fld id="{23106E88-FA45-6245-A0B2-D0FE5A1A790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latin typeface="+mn-lt"/>
                <a:ea typeface="+mn-ea"/>
                <a:cs typeface="+mn-cs"/>
              </a:rPr>
              <a:t>Een mogelijke oorzaak is een verlaging van de fysieke activiteit als gevolg van verschillende technologische ontwikkelingen.</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C51FE38-FCAA-9046-8A79-50700C808A5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latin typeface="+mn-lt"/>
                <a:ea typeface="+mn-ea"/>
                <a:cs typeface="+mn-cs"/>
              </a:rPr>
              <a:t>Maar daarnaast is er in de afgelopen jaren sprake van een verhoogde energie-inname. Dit komt door zowel een toename in portie grootte, als veranderingen in samenstelling naar steeds energie rijkere maaltijden.</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C51FE38-FCAA-9046-8A79-50700C808A5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0DA34AE5-31E5-4EB6-8F06-A03F0CC8680B}" type="datetimeFigureOut">
              <a:rPr lang="nl-NL" smtClean="0"/>
              <a:pPr/>
              <a:t>24-2-2015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F583D5D-D057-434E-8FFE-A83DBF351A4E}" type="slidenum">
              <a:rPr lang="nl-NL" smtClean="0"/>
              <a:pPr/>
              <a:t>‹nr.›</a:t>
            </a:fld>
            <a:endParaRPr lang="nl-NL"/>
          </a:p>
        </p:txBody>
      </p:sp>
    </p:spTree>
    <p:extLst>
      <p:ext uri="{BB962C8B-B14F-4D97-AF65-F5344CB8AC3E}">
        <p14:creationId xmlns:p14="http://schemas.microsoft.com/office/powerpoint/2010/main" val="2900935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DA34AE5-31E5-4EB6-8F06-A03F0CC8680B}" type="datetimeFigureOut">
              <a:rPr lang="nl-NL" smtClean="0"/>
              <a:pPr/>
              <a:t>24-2-2015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F583D5D-D057-434E-8FFE-A83DBF351A4E}" type="slidenum">
              <a:rPr lang="nl-NL" smtClean="0"/>
              <a:pPr/>
              <a:t>‹nr.›</a:t>
            </a:fld>
            <a:endParaRPr lang="nl-NL"/>
          </a:p>
        </p:txBody>
      </p:sp>
    </p:spTree>
    <p:extLst>
      <p:ext uri="{BB962C8B-B14F-4D97-AF65-F5344CB8AC3E}">
        <p14:creationId xmlns:p14="http://schemas.microsoft.com/office/powerpoint/2010/main" val="3578881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DA34AE5-31E5-4EB6-8F06-A03F0CC8680B}" type="datetimeFigureOut">
              <a:rPr lang="nl-NL" smtClean="0"/>
              <a:pPr/>
              <a:t>24-2-2015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F583D5D-D057-434E-8FFE-A83DBF351A4E}" type="slidenum">
              <a:rPr lang="nl-NL" smtClean="0"/>
              <a:pPr/>
              <a:t>‹nr.›</a:t>
            </a:fld>
            <a:endParaRPr lang="nl-NL"/>
          </a:p>
        </p:txBody>
      </p:sp>
    </p:spTree>
    <p:extLst>
      <p:ext uri="{BB962C8B-B14F-4D97-AF65-F5344CB8AC3E}">
        <p14:creationId xmlns:p14="http://schemas.microsoft.com/office/powerpoint/2010/main" val="314308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DA34AE5-31E5-4EB6-8F06-A03F0CC8680B}" type="datetimeFigureOut">
              <a:rPr lang="nl-NL" smtClean="0"/>
              <a:pPr/>
              <a:t>24-2-2015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F583D5D-D057-434E-8FFE-A83DBF351A4E}" type="slidenum">
              <a:rPr lang="nl-NL" smtClean="0"/>
              <a:pPr/>
              <a:t>‹nr.›</a:t>
            </a:fld>
            <a:endParaRPr lang="nl-NL"/>
          </a:p>
        </p:txBody>
      </p:sp>
    </p:spTree>
    <p:extLst>
      <p:ext uri="{BB962C8B-B14F-4D97-AF65-F5344CB8AC3E}">
        <p14:creationId xmlns:p14="http://schemas.microsoft.com/office/powerpoint/2010/main" val="3713595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0DA34AE5-31E5-4EB6-8F06-A03F0CC8680B}" type="datetimeFigureOut">
              <a:rPr lang="nl-NL" smtClean="0"/>
              <a:pPr/>
              <a:t>24-2-2015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F583D5D-D057-434E-8FFE-A83DBF351A4E}" type="slidenum">
              <a:rPr lang="nl-NL" smtClean="0"/>
              <a:pPr/>
              <a:t>‹nr.›</a:t>
            </a:fld>
            <a:endParaRPr lang="nl-NL"/>
          </a:p>
        </p:txBody>
      </p:sp>
    </p:spTree>
    <p:extLst>
      <p:ext uri="{BB962C8B-B14F-4D97-AF65-F5344CB8AC3E}">
        <p14:creationId xmlns:p14="http://schemas.microsoft.com/office/powerpoint/2010/main" val="2623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0DA34AE5-31E5-4EB6-8F06-A03F0CC8680B}" type="datetimeFigureOut">
              <a:rPr lang="nl-NL" smtClean="0"/>
              <a:pPr/>
              <a:t>24-2-2015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F583D5D-D057-434E-8FFE-A83DBF351A4E}" type="slidenum">
              <a:rPr lang="nl-NL" smtClean="0"/>
              <a:pPr/>
              <a:t>‹nr.›</a:t>
            </a:fld>
            <a:endParaRPr lang="nl-NL"/>
          </a:p>
        </p:txBody>
      </p:sp>
    </p:spTree>
    <p:extLst>
      <p:ext uri="{BB962C8B-B14F-4D97-AF65-F5344CB8AC3E}">
        <p14:creationId xmlns:p14="http://schemas.microsoft.com/office/powerpoint/2010/main" val="1219426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0DA34AE5-31E5-4EB6-8F06-A03F0CC8680B}" type="datetimeFigureOut">
              <a:rPr lang="nl-NL" smtClean="0"/>
              <a:pPr/>
              <a:t>24-2-2015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F583D5D-D057-434E-8FFE-A83DBF351A4E}" type="slidenum">
              <a:rPr lang="nl-NL" smtClean="0"/>
              <a:pPr/>
              <a:t>‹nr.›</a:t>
            </a:fld>
            <a:endParaRPr lang="nl-NL"/>
          </a:p>
        </p:txBody>
      </p:sp>
    </p:spTree>
    <p:extLst>
      <p:ext uri="{BB962C8B-B14F-4D97-AF65-F5344CB8AC3E}">
        <p14:creationId xmlns:p14="http://schemas.microsoft.com/office/powerpoint/2010/main" val="1715852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0DA34AE5-31E5-4EB6-8F06-A03F0CC8680B}" type="datetimeFigureOut">
              <a:rPr lang="nl-NL" smtClean="0"/>
              <a:pPr/>
              <a:t>24-2-2015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F583D5D-D057-434E-8FFE-A83DBF351A4E}" type="slidenum">
              <a:rPr lang="nl-NL" smtClean="0"/>
              <a:pPr/>
              <a:t>‹nr.›</a:t>
            </a:fld>
            <a:endParaRPr lang="nl-NL"/>
          </a:p>
        </p:txBody>
      </p:sp>
    </p:spTree>
    <p:extLst>
      <p:ext uri="{BB962C8B-B14F-4D97-AF65-F5344CB8AC3E}">
        <p14:creationId xmlns:p14="http://schemas.microsoft.com/office/powerpoint/2010/main" val="3185782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DA34AE5-31E5-4EB6-8F06-A03F0CC8680B}" type="datetimeFigureOut">
              <a:rPr lang="nl-NL" smtClean="0"/>
              <a:pPr/>
              <a:t>24-2-2015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F583D5D-D057-434E-8FFE-A83DBF351A4E}" type="slidenum">
              <a:rPr lang="nl-NL" smtClean="0"/>
              <a:pPr/>
              <a:t>‹nr.›</a:t>
            </a:fld>
            <a:endParaRPr lang="nl-NL"/>
          </a:p>
        </p:txBody>
      </p:sp>
    </p:spTree>
    <p:extLst>
      <p:ext uri="{BB962C8B-B14F-4D97-AF65-F5344CB8AC3E}">
        <p14:creationId xmlns:p14="http://schemas.microsoft.com/office/powerpoint/2010/main" val="3834838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DA34AE5-31E5-4EB6-8F06-A03F0CC8680B}" type="datetimeFigureOut">
              <a:rPr lang="nl-NL" smtClean="0"/>
              <a:pPr/>
              <a:t>24-2-2015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F583D5D-D057-434E-8FFE-A83DBF351A4E}" type="slidenum">
              <a:rPr lang="nl-NL" smtClean="0"/>
              <a:pPr/>
              <a:t>‹nr.›</a:t>
            </a:fld>
            <a:endParaRPr lang="nl-NL"/>
          </a:p>
        </p:txBody>
      </p:sp>
    </p:spTree>
    <p:extLst>
      <p:ext uri="{BB962C8B-B14F-4D97-AF65-F5344CB8AC3E}">
        <p14:creationId xmlns:p14="http://schemas.microsoft.com/office/powerpoint/2010/main" val="114591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DA34AE5-31E5-4EB6-8F06-A03F0CC8680B}" type="datetimeFigureOut">
              <a:rPr lang="nl-NL" smtClean="0"/>
              <a:pPr/>
              <a:t>24-2-2015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F583D5D-D057-434E-8FFE-A83DBF351A4E}" type="slidenum">
              <a:rPr lang="nl-NL" smtClean="0"/>
              <a:pPr/>
              <a:t>‹nr.›</a:t>
            </a:fld>
            <a:endParaRPr lang="nl-NL"/>
          </a:p>
        </p:txBody>
      </p:sp>
    </p:spTree>
    <p:extLst>
      <p:ext uri="{BB962C8B-B14F-4D97-AF65-F5344CB8AC3E}">
        <p14:creationId xmlns:p14="http://schemas.microsoft.com/office/powerpoint/2010/main" val="2932976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34AE5-31E5-4EB6-8F06-A03F0CC8680B}" type="datetimeFigureOut">
              <a:rPr lang="nl-NL" smtClean="0"/>
              <a:pPr/>
              <a:t>24-2-2015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583D5D-D057-434E-8FFE-A83DBF351A4E}" type="slidenum">
              <a:rPr lang="nl-NL" smtClean="0"/>
              <a:pPr/>
              <a:t>‹nr.›</a:t>
            </a:fld>
            <a:endParaRPr lang="nl-NL"/>
          </a:p>
        </p:txBody>
      </p:sp>
    </p:spTree>
    <p:extLst>
      <p:ext uri="{BB962C8B-B14F-4D97-AF65-F5344CB8AC3E}">
        <p14:creationId xmlns:p14="http://schemas.microsoft.com/office/powerpoint/2010/main" val="2612499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4.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0.png"/><Relationship Id="rId5" Type="http://schemas.openxmlformats.org/officeDocument/2006/relationships/image" Target="../media/image5.png"/><Relationship Id="rId15" Type="http://schemas.openxmlformats.org/officeDocument/2006/relationships/image" Target="../media/image14.png"/><Relationship Id="rId23" Type="http://schemas.openxmlformats.org/officeDocument/2006/relationships/image" Target="../media/image21.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1.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27584" y="692696"/>
            <a:ext cx="7772400" cy="4320480"/>
          </a:xfrm>
        </p:spPr>
        <p:txBody>
          <a:bodyPr>
            <a:normAutofit/>
          </a:bodyPr>
          <a:lstStyle/>
          <a:p>
            <a:r>
              <a:rPr lang="nl-NL" b="1" dirty="0" smtClean="0"/>
              <a:t>Obesitas, groter dan je denkt…..</a:t>
            </a:r>
            <a:br>
              <a:rPr lang="nl-NL" b="1" dirty="0" smtClean="0"/>
            </a:br>
            <a:r>
              <a:rPr lang="nl-NL" b="1" dirty="0" smtClean="0"/>
              <a:t/>
            </a:r>
            <a:br>
              <a:rPr lang="nl-NL" b="1" dirty="0" smtClean="0"/>
            </a:br>
            <a:r>
              <a:rPr lang="nl-NL" b="1" dirty="0"/>
              <a:t/>
            </a:r>
            <a:br>
              <a:rPr lang="nl-NL" b="1" dirty="0"/>
            </a:br>
            <a:r>
              <a:rPr lang="nl-NL" b="1" dirty="0" smtClean="0"/>
              <a:t/>
            </a:r>
            <a:br>
              <a:rPr lang="nl-NL" b="1" dirty="0" smtClean="0"/>
            </a:br>
            <a:r>
              <a:rPr lang="nl-NL" b="1" dirty="0"/>
              <a:t/>
            </a:r>
            <a:br>
              <a:rPr lang="nl-NL" b="1" dirty="0"/>
            </a:br>
            <a:r>
              <a:rPr lang="nl-NL" b="1" dirty="0" smtClean="0"/>
              <a:t> </a:t>
            </a:r>
            <a:r>
              <a:rPr lang="nl-NL" b="1" dirty="0"/>
              <a:t>o</a:t>
            </a:r>
            <a:r>
              <a:rPr lang="nl-NL" b="1" dirty="0" smtClean="0"/>
              <a:t>f toch niet?</a:t>
            </a:r>
            <a:endParaRPr lang="nl-NL" b="1" dirty="0"/>
          </a:p>
        </p:txBody>
      </p:sp>
      <p:sp>
        <p:nvSpPr>
          <p:cNvPr id="3" name="Ondertitel 2"/>
          <p:cNvSpPr>
            <a:spLocks noGrp="1"/>
          </p:cNvSpPr>
          <p:nvPr>
            <p:ph type="subTitle" idx="1"/>
          </p:nvPr>
        </p:nvSpPr>
        <p:spPr>
          <a:xfrm>
            <a:off x="1403648" y="5301208"/>
            <a:ext cx="6400800" cy="1347936"/>
          </a:xfrm>
        </p:spPr>
        <p:txBody>
          <a:bodyPr>
            <a:normAutofit/>
          </a:bodyPr>
          <a:lstStyle/>
          <a:p>
            <a:r>
              <a:rPr lang="nl-NL" dirty="0" smtClean="0"/>
              <a:t>NIBI vrijdag 16 januari 2015 </a:t>
            </a:r>
          </a:p>
          <a:p>
            <a:r>
              <a:rPr lang="nl-NL" dirty="0" smtClean="0"/>
              <a:t>W6 Ronde 1 - 11.30-12.45</a:t>
            </a:r>
            <a:endParaRPr lang="nl-NL" dirty="0"/>
          </a:p>
        </p:txBody>
      </p:sp>
      <p:pic>
        <p:nvPicPr>
          <p:cNvPr id="6" name="Picture 5" descr="Lean_geel.png"/>
          <p:cNvPicPr>
            <a:picLocks noChangeAspect="1"/>
          </p:cNvPicPr>
          <p:nvPr/>
        </p:nvPicPr>
        <p:blipFill>
          <a:blip r:embed="rId3"/>
          <a:stretch>
            <a:fillRect/>
          </a:stretch>
        </p:blipFill>
        <p:spPr>
          <a:xfrm>
            <a:off x="3200400" y="1676400"/>
            <a:ext cx="650964" cy="1285239"/>
          </a:xfrm>
          <a:prstGeom prst="rect">
            <a:avLst/>
          </a:prstGeom>
        </p:spPr>
      </p:pic>
      <p:pic>
        <p:nvPicPr>
          <p:cNvPr id="8" name="Picture 7" descr="Overweigth_roze.png"/>
          <p:cNvPicPr>
            <a:picLocks noChangeAspect="1"/>
          </p:cNvPicPr>
          <p:nvPr/>
        </p:nvPicPr>
        <p:blipFill>
          <a:blip r:embed="rId4"/>
          <a:stretch>
            <a:fillRect/>
          </a:stretch>
        </p:blipFill>
        <p:spPr>
          <a:xfrm>
            <a:off x="4191000" y="2230561"/>
            <a:ext cx="935515" cy="1274639"/>
          </a:xfrm>
          <a:prstGeom prst="rect">
            <a:avLst/>
          </a:prstGeom>
        </p:spPr>
      </p:pic>
      <p:pic>
        <p:nvPicPr>
          <p:cNvPr id="9" name="Picture 8" descr="Obese_rood.png"/>
          <p:cNvPicPr>
            <a:picLocks noChangeAspect="1"/>
          </p:cNvPicPr>
          <p:nvPr/>
        </p:nvPicPr>
        <p:blipFill>
          <a:blip r:embed="rId5"/>
          <a:stretch>
            <a:fillRect/>
          </a:stretch>
        </p:blipFill>
        <p:spPr>
          <a:xfrm>
            <a:off x="5333999" y="2895600"/>
            <a:ext cx="1096107" cy="1295400"/>
          </a:xfrm>
          <a:prstGeom prst="rect">
            <a:avLst/>
          </a:prstGeom>
        </p:spPr>
      </p:pic>
    </p:spTree>
    <p:extLst>
      <p:ext uri="{BB962C8B-B14F-4D97-AF65-F5344CB8AC3E}">
        <p14:creationId xmlns:p14="http://schemas.microsoft.com/office/powerpoint/2010/main" val="224055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78"/>
            <a:ext cx="8229600" cy="1143000"/>
          </a:xfrm>
        </p:spPr>
        <p:txBody>
          <a:bodyPr/>
          <a:lstStyle/>
          <a:p>
            <a:r>
              <a:rPr lang="en-US" dirty="0" err="1" smtClean="0">
                <a:latin typeface="Helvetica"/>
                <a:cs typeface="Helvetica"/>
              </a:rPr>
              <a:t>Oorzaak</a:t>
            </a:r>
            <a:r>
              <a:rPr lang="en-US" dirty="0" smtClean="0">
                <a:latin typeface="Helvetica"/>
                <a:cs typeface="Helvetica"/>
              </a:rPr>
              <a:t> </a:t>
            </a:r>
            <a:r>
              <a:rPr lang="en-US" dirty="0" err="1" smtClean="0">
                <a:latin typeface="Helvetica"/>
                <a:cs typeface="Helvetica"/>
              </a:rPr>
              <a:t>toename</a:t>
            </a:r>
            <a:r>
              <a:rPr lang="en-US" dirty="0" smtClean="0">
                <a:latin typeface="Helvetica"/>
                <a:cs typeface="Helvetica"/>
              </a:rPr>
              <a:t> </a:t>
            </a:r>
            <a:r>
              <a:rPr lang="en-US" dirty="0" err="1" smtClean="0">
                <a:latin typeface="Helvetica"/>
                <a:cs typeface="Helvetica"/>
              </a:rPr>
              <a:t>obesitas</a:t>
            </a:r>
            <a:r>
              <a:rPr lang="en-US" dirty="0" smtClean="0">
                <a:latin typeface="Helvetica"/>
                <a:cs typeface="Helvetica"/>
              </a:rPr>
              <a:t>?</a:t>
            </a:r>
            <a:endParaRPr lang="en-US" dirty="0">
              <a:latin typeface="Helvetica"/>
              <a:cs typeface="Helvetica"/>
            </a:endParaRPr>
          </a:p>
        </p:txBody>
      </p:sp>
      <p:sp>
        <p:nvSpPr>
          <p:cNvPr id="6" name="Content Placeholder 2"/>
          <p:cNvSpPr txBox="1">
            <a:spLocks/>
          </p:cNvSpPr>
          <p:nvPr/>
        </p:nvSpPr>
        <p:spPr>
          <a:xfrm>
            <a:off x="457200" y="1290036"/>
            <a:ext cx="8229600" cy="1257664"/>
          </a:xfrm>
          <a:prstGeom prst="rect">
            <a:avLst/>
          </a:prstGeom>
        </p:spPr>
        <p:txBody>
          <a:bodyPr vert="horz" lIns="91440" tIns="45720" rIns="91440" bIns="45720" rtlCol="0">
            <a:normAutofit/>
          </a:bodyPr>
          <a:lstStyle/>
          <a:p>
            <a:pPr marL="342900" lvl="0" indent="-342900">
              <a:spcBef>
                <a:spcPct val="20000"/>
              </a:spcBef>
              <a:defRPr/>
            </a:pPr>
            <a:r>
              <a:rPr lang="en-US" sz="3200" dirty="0" smtClean="0">
                <a:latin typeface="Helvetica"/>
                <a:cs typeface="Helvetica"/>
                <a:sym typeface="Wingdings"/>
              </a:rPr>
              <a:t>- </a:t>
            </a:r>
            <a:r>
              <a:rPr lang="en-US" sz="3200" dirty="0" err="1" smtClean="0">
                <a:latin typeface="Helvetica"/>
                <a:cs typeface="Helvetica"/>
                <a:sym typeface="Wingdings"/>
              </a:rPr>
              <a:t>verlaagde</a:t>
            </a:r>
            <a:r>
              <a:rPr lang="en-US" sz="3200" dirty="0" smtClean="0">
                <a:latin typeface="Helvetica"/>
                <a:cs typeface="Helvetica"/>
                <a:sym typeface="Wingdings"/>
              </a:rPr>
              <a:t> </a:t>
            </a:r>
            <a:r>
              <a:rPr lang="en-US" sz="3200" dirty="0" err="1" smtClean="0">
                <a:latin typeface="Helvetica"/>
                <a:cs typeface="Helvetica"/>
                <a:sym typeface="Wingdings"/>
              </a:rPr>
              <a:t>fysieke</a:t>
            </a:r>
            <a:r>
              <a:rPr lang="en-US" sz="3200" dirty="0" smtClean="0">
                <a:latin typeface="Helvetica"/>
                <a:cs typeface="Helvetica"/>
                <a:sym typeface="Wingdings"/>
              </a:rPr>
              <a:t> </a:t>
            </a:r>
            <a:r>
              <a:rPr lang="en-US" sz="3200" dirty="0" err="1" smtClean="0">
                <a:latin typeface="Helvetica"/>
                <a:cs typeface="Helvetica"/>
                <a:sym typeface="Wingdings"/>
              </a:rPr>
              <a:t>activiteit</a:t>
            </a:r>
            <a:endParaRPr lang="en-US" sz="3200" dirty="0" smtClean="0">
              <a:latin typeface="Helvetica"/>
              <a:cs typeface="Helvetica"/>
              <a:sym typeface="Wingdings"/>
            </a:endParaRPr>
          </a:p>
          <a:p>
            <a:pPr marL="342900" lvl="0" indent="-342900">
              <a:spcBef>
                <a:spcPct val="20000"/>
              </a:spcBef>
              <a:defRPr/>
            </a:pPr>
            <a:r>
              <a:rPr lang="en-US" sz="3200" dirty="0" smtClean="0">
                <a:latin typeface="Helvetica"/>
                <a:cs typeface="Helvetica"/>
                <a:sym typeface="Wingdings"/>
              </a:rPr>
              <a:t>- </a:t>
            </a:r>
            <a:r>
              <a:rPr lang="en-US" sz="3200" dirty="0" err="1" smtClean="0">
                <a:latin typeface="Helvetica"/>
                <a:cs typeface="Helvetica"/>
                <a:sym typeface="Wingdings"/>
              </a:rPr>
              <a:t>verhoogde</a:t>
            </a:r>
            <a:r>
              <a:rPr lang="en-US" sz="3200" dirty="0" smtClean="0">
                <a:latin typeface="Helvetica"/>
                <a:cs typeface="Helvetica"/>
                <a:sym typeface="Wingdings"/>
              </a:rPr>
              <a:t> </a:t>
            </a:r>
            <a:r>
              <a:rPr lang="en-US" sz="3200" dirty="0" err="1" smtClean="0">
                <a:latin typeface="Helvetica"/>
                <a:cs typeface="Helvetica"/>
                <a:sym typeface="Wingdings"/>
              </a:rPr>
              <a:t>energie</a:t>
            </a:r>
            <a:r>
              <a:rPr lang="en-US" sz="3200" dirty="0" smtClean="0">
                <a:latin typeface="Helvetica"/>
                <a:cs typeface="Helvetica"/>
                <a:sym typeface="Wingdings"/>
              </a:rPr>
              <a:t> </a:t>
            </a:r>
            <a:r>
              <a:rPr lang="en-US" sz="3200" dirty="0" err="1" smtClean="0">
                <a:latin typeface="Helvetica"/>
                <a:cs typeface="Helvetica"/>
                <a:sym typeface="Wingdings"/>
              </a:rPr>
              <a:t>inname</a:t>
            </a:r>
            <a:r>
              <a:rPr lang="en-US" sz="3200" dirty="0" smtClean="0">
                <a:latin typeface="Helvetica"/>
                <a:cs typeface="Helvetica"/>
                <a:sym typeface="Wingdings"/>
              </a:rPr>
              <a:t> </a:t>
            </a:r>
          </a:p>
          <a:p>
            <a:pPr marL="342900" lvl="0" indent="-342900">
              <a:spcBef>
                <a:spcPct val="20000"/>
              </a:spcBef>
              <a:defRPr/>
            </a:pPr>
            <a:endParaRPr lang="en-US" sz="3200" dirty="0" smtClean="0">
              <a:latin typeface="Helvetica"/>
              <a:cs typeface="Helvetica"/>
              <a:sym typeface="Wingdings"/>
            </a:endParaRPr>
          </a:p>
          <a:p>
            <a:pPr marL="342900" lvl="0" indent="-342900">
              <a:spcBef>
                <a:spcPct val="20000"/>
              </a:spcBef>
              <a:defRPr/>
            </a:pPr>
            <a:endParaRPr lang="en-US" sz="3200" dirty="0" smtClean="0">
              <a:latin typeface="Helvetica"/>
              <a:cs typeface="Helvetica"/>
              <a:sym typeface="Wingdings"/>
            </a:endParaRPr>
          </a:p>
          <a:p>
            <a:pPr marL="342900" lvl="0" indent="-342900">
              <a:spcBef>
                <a:spcPct val="20000"/>
              </a:spcBef>
              <a:defRPr/>
            </a:pPr>
            <a:endParaRPr lang="en-US" sz="3200" dirty="0">
              <a:latin typeface="Helvetica"/>
              <a:cs typeface="Helvetica"/>
            </a:endParaRPr>
          </a:p>
        </p:txBody>
      </p:sp>
      <p:pic>
        <p:nvPicPr>
          <p:cNvPr id="20" name="Picture 19"/>
          <p:cNvPicPr>
            <a:picLocks noChangeAspect="1"/>
          </p:cNvPicPr>
          <p:nvPr/>
        </p:nvPicPr>
        <p:blipFill>
          <a:blip r:embed="rId3"/>
          <a:srcRect b="9577"/>
          <a:stretch>
            <a:fillRect/>
          </a:stretch>
        </p:blipFill>
        <p:spPr>
          <a:xfrm>
            <a:off x="1546638" y="2547700"/>
            <a:ext cx="6404490" cy="382630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78"/>
            <a:ext cx="8229600" cy="1143000"/>
          </a:xfrm>
        </p:spPr>
        <p:txBody>
          <a:bodyPr/>
          <a:lstStyle/>
          <a:p>
            <a:r>
              <a:rPr lang="en-US" dirty="0" err="1" smtClean="0">
                <a:latin typeface="Helvetica"/>
                <a:cs typeface="Helvetica"/>
              </a:rPr>
              <a:t>Ontstaan</a:t>
            </a:r>
            <a:r>
              <a:rPr lang="en-US" dirty="0" smtClean="0">
                <a:latin typeface="Helvetica"/>
                <a:cs typeface="Helvetica"/>
              </a:rPr>
              <a:t> </a:t>
            </a:r>
            <a:r>
              <a:rPr lang="en-US" dirty="0" err="1" smtClean="0">
                <a:latin typeface="Helvetica"/>
                <a:cs typeface="Helvetica"/>
              </a:rPr>
              <a:t>obesitas</a:t>
            </a:r>
            <a:endParaRPr lang="en-US" dirty="0">
              <a:latin typeface="Helvetica"/>
              <a:cs typeface="Helvetica"/>
            </a:endParaRPr>
          </a:p>
        </p:txBody>
      </p:sp>
      <p:grpSp>
        <p:nvGrpSpPr>
          <p:cNvPr id="3" name="Group 16"/>
          <p:cNvGrpSpPr/>
          <p:nvPr/>
        </p:nvGrpSpPr>
        <p:grpSpPr>
          <a:xfrm>
            <a:off x="1042902" y="2424842"/>
            <a:ext cx="7076827" cy="2417766"/>
            <a:chOff x="1045013" y="4006513"/>
            <a:chExt cx="7076827" cy="2417766"/>
          </a:xfrm>
        </p:grpSpPr>
        <p:sp>
          <p:nvSpPr>
            <p:cNvPr id="8" name="AutoShape 5"/>
            <p:cNvSpPr>
              <a:spLocks/>
            </p:cNvSpPr>
            <p:nvPr/>
          </p:nvSpPr>
          <p:spPr bwMode="auto">
            <a:xfrm>
              <a:off x="4127583" y="5154279"/>
              <a:ext cx="1270000" cy="1270000"/>
            </a:xfrm>
            <a:prstGeom prst="triangle">
              <a:avLst>
                <a:gd name="adj" fmla="val 50000"/>
              </a:avLst>
            </a:prstGeom>
            <a:solidFill>
              <a:srgbClr val="CB0000">
                <a:alpha val="80000"/>
              </a:srgbClr>
            </a:solidFill>
            <a:ln w="12700">
              <a:solidFill>
                <a:srgbClr val="D50000"/>
              </a:solidFill>
              <a:miter lim="800000"/>
              <a:headEnd/>
              <a:tailEnd/>
            </a:ln>
            <a:effectLst>
              <a:outerShdw blurRad="76200" algn="ctr" rotWithShape="0">
                <a:schemeClr val="bg2">
                  <a:alpha val="79999"/>
                </a:schemeClr>
              </a:outerShdw>
            </a:effectLst>
          </p:spPr>
          <p:txBody>
            <a:bodyPr lIns="0" tIns="0" rIns="0" bIns="0">
              <a:prstTxWarp prst="textNoShape">
                <a:avLst/>
              </a:prstTxWarp>
            </a:bodyPr>
            <a:lstStyle/>
            <a:p>
              <a:pPr algn="ctr" eaLnBrk="1" hangingPunct="1"/>
              <a:endParaRPr lang="en-US" sz="4200">
                <a:solidFill>
                  <a:srgbClr val="FFFFFF"/>
                </a:solidFill>
                <a:ea typeface="ヒラギノ角ゴ ProN W3" pitchFamily="-109" charset="-128"/>
                <a:cs typeface="ヒラギノ角ゴ ProN W3" pitchFamily="-109" charset="-128"/>
              </a:endParaRPr>
            </a:p>
          </p:txBody>
        </p:sp>
        <p:sp>
          <p:nvSpPr>
            <p:cNvPr id="9" name="Line 9"/>
            <p:cNvSpPr>
              <a:spLocks noChangeShapeType="1"/>
            </p:cNvSpPr>
            <p:nvPr/>
          </p:nvSpPr>
          <p:spPr bwMode="auto">
            <a:xfrm rot="9661077" flipH="1">
              <a:off x="1144776" y="5166698"/>
              <a:ext cx="6977064" cy="1"/>
            </a:xfrm>
            <a:prstGeom prst="line">
              <a:avLst/>
            </a:prstGeom>
            <a:noFill/>
            <a:ln w="25400">
              <a:solidFill>
                <a:schemeClr val="tx1"/>
              </a:solidFill>
              <a:miter lim="800000"/>
              <a:headEnd/>
              <a:tailEnd/>
            </a:ln>
          </p:spPr>
          <p:txBody>
            <a:bodyPr lIns="0" tIns="0" rIns="0" bIns="0">
              <a:prstTxWarp prst="textNoShape">
                <a:avLst/>
              </a:prstTxWarp>
            </a:bodyPr>
            <a:lstStyle/>
            <a:p>
              <a:endParaRPr lang="en-US"/>
            </a:p>
          </p:txBody>
        </p:sp>
        <p:sp>
          <p:nvSpPr>
            <p:cNvPr id="10" name="Line 10"/>
            <p:cNvSpPr>
              <a:spLocks noChangeShapeType="1"/>
            </p:cNvSpPr>
            <p:nvPr/>
          </p:nvSpPr>
          <p:spPr bwMode="auto">
            <a:xfrm rot="20461077">
              <a:off x="4662751" y="4465568"/>
              <a:ext cx="0" cy="665163"/>
            </a:xfrm>
            <a:prstGeom prst="line">
              <a:avLst/>
            </a:prstGeom>
            <a:noFill/>
            <a:ln w="25400">
              <a:solidFill>
                <a:schemeClr val="tx1"/>
              </a:solidFill>
              <a:miter lim="800000"/>
              <a:headEnd type="triangle" w="lg" len="med"/>
              <a:tailEnd/>
            </a:ln>
          </p:spPr>
          <p:txBody>
            <a:bodyPr lIns="0" tIns="0" rIns="0" bIns="0">
              <a:prstTxWarp prst="textNoShape">
                <a:avLst/>
              </a:prstTxWarp>
            </a:bodyPr>
            <a:lstStyle/>
            <a:p>
              <a:endParaRPr lang="en-US"/>
            </a:p>
          </p:txBody>
        </p:sp>
        <p:sp>
          <p:nvSpPr>
            <p:cNvPr id="12" name="TextBox 11"/>
            <p:cNvSpPr txBox="1"/>
            <p:nvPr/>
          </p:nvSpPr>
          <p:spPr>
            <a:xfrm rot="20461077">
              <a:off x="1045013" y="5229652"/>
              <a:ext cx="3622871" cy="584776"/>
            </a:xfrm>
            <a:prstGeom prst="rect">
              <a:avLst/>
            </a:prstGeom>
            <a:noFill/>
          </p:spPr>
          <p:txBody>
            <a:bodyPr wrap="square" rtlCol="0">
              <a:spAutoFit/>
            </a:bodyPr>
            <a:lstStyle/>
            <a:p>
              <a:r>
                <a:rPr lang="en-US" sz="3200" b="1" dirty="0" err="1" smtClean="0">
                  <a:latin typeface="Helvetica"/>
                  <a:cs typeface="Helvetica"/>
                </a:rPr>
                <a:t>Energie-inname</a:t>
              </a:r>
              <a:endParaRPr lang="en-US" sz="3200" b="1" dirty="0">
                <a:latin typeface="Helvetica"/>
                <a:cs typeface="Helvetica"/>
              </a:endParaRPr>
            </a:p>
          </p:txBody>
        </p:sp>
        <p:sp>
          <p:nvSpPr>
            <p:cNvPr id="13" name="TextBox 12"/>
            <p:cNvSpPr txBox="1"/>
            <p:nvPr/>
          </p:nvSpPr>
          <p:spPr>
            <a:xfrm rot="20461077">
              <a:off x="5256523" y="4006513"/>
              <a:ext cx="2669497" cy="461665"/>
            </a:xfrm>
            <a:prstGeom prst="rect">
              <a:avLst/>
            </a:prstGeom>
            <a:noFill/>
          </p:spPr>
          <p:txBody>
            <a:bodyPr wrap="square" rtlCol="0">
              <a:spAutoFit/>
            </a:bodyPr>
            <a:lstStyle/>
            <a:p>
              <a:pPr algn="r"/>
              <a:r>
                <a:rPr lang="en-US" sz="2400" dirty="0" err="1" smtClean="0">
                  <a:latin typeface="Helvetica"/>
                  <a:cs typeface="Helvetica"/>
                </a:rPr>
                <a:t>Energiegebruik</a:t>
              </a:r>
              <a:endParaRPr lang="en-US" sz="2400" dirty="0">
                <a:latin typeface="Helvetica"/>
                <a:cs typeface="Helvetica"/>
              </a:endParaRPr>
            </a:p>
          </p:txBody>
        </p:sp>
      </p:grpSp>
      <p:sp>
        <p:nvSpPr>
          <p:cNvPr id="14" name="Content Placeholder 2"/>
          <p:cNvSpPr txBox="1">
            <a:spLocks/>
          </p:cNvSpPr>
          <p:nvPr/>
        </p:nvSpPr>
        <p:spPr>
          <a:xfrm>
            <a:off x="457200" y="1290036"/>
            <a:ext cx="8229600" cy="1257664"/>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err="1" smtClean="0">
                <a:ln>
                  <a:noFill/>
                </a:ln>
                <a:solidFill>
                  <a:schemeClr val="tx1"/>
                </a:solidFill>
                <a:effectLst/>
                <a:uLnTx/>
                <a:uFillTx/>
                <a:latin typeface="Helvetica"/>
                <a:ea typeface="+mn-ea"/>
                <a:cs typeface="Helvetica"/>
                <a:sym typeface="Wingdings"/>
              </a:rPr>
              <a:t>Positieve</a:t>
            </a:r>
            <a:r>
              <a:rPr kumimoji="0" lang="en-US" sz="3200" b="0" i="0" u="none" strike="noStrike" kern="1200" cap="none" spc="0" normalizeH="0" baseline="0" noProof="0" dirty="0" smtClean="0">
                <a:ln>
                  <a:noFill/>
                </a:ln>
                <a:solidFill>
                  <a:schemeClr val="tx1"/>
                </a:solidFill>
                <a:effectLst/>
                <a:uLnTx/>
                <a:uFillTx/>
                <a:latin typeface="Helvetica"/>
                <a:ea typeface="+mn-ea"/>
                <a:cs typeface="Helvetica"/>
                <a:sym typeface="Wingdings"/>
              </a:rPr>
              <a:t> </a:t>
            </a:r>
            <a:r>
              <a:rPr kumimoji="0" lang="en-US" sz="3200" b="0" i="0" u="none" strike="noStrike" kern="1200" cap="none" spc="0" normalizeH="0" baseline="0" noProof="0" dirty="0" err="1" smtClean="0">
                <a:ln>
                  <a:noFill/>
                </a:ln>
                <a:solidFill>
                  <a:schemeClr val="tx1"/>
                </a:solidFill>
                <a:effectLst/>
                <a:uLnTx/>
                <a:uFillTx/>
                <a:latin typeface="Helvetica"/>
                <a:ea typeface="+mn-ea"/>
                <a:cs typeface="Helvetica"/>
                <a:sym typeface="Wingdings"/>
              </a:rPr>
              <a:t>energiebalans</a:t>
            </a:r>
            <a:endParaRPr kumimoji="0" lang="en-US" sz="3200" b="0" i="0" u="none" strike="noStrike" kern="1200" cap="none" spc="0" normalizeH="0" baseline="0" noProof="0" dirty="0">
              <a:ln>
                <a:noFill/>
              </a:ln>
              <a:solidFill>
                <a:schemeClr val="tx1"/>
              </a:solidFill>
              <a:effectLst/>
              <a:uLnTx/>
              <a:uFillTx/>
              <a:latin typeface="Helvetica"/>
              <a:ea typeface="+mn-ea"/>
              <a:cs typeface="Helvetica"/>
            </a:endParaRPr>
          </a:p>
        </p:txBody>
      </p:sp>
      <p:sp>
        <p:nvSpPr>
          <p:cNvPr id="15" name="TextBox 14"/>
          <p:cNvSpPr txBox="1"/>
          <p:nvPr/>
        </p:nvSpPr>
        <p:spPr>
          <a:xfrm>
            <a:off x="3408145" y="6232778"/>
            <a:ext cx="2734290" cy="461665"/>
          </a:xfrm>
          <a:prstGeom prst="rect">
            <a:avLst/>
          </a:prstGeom>
          <a:noFill/>
        </p:spPr>
        <p:txBody>
          <a:bodyPr wrap="square" rtlCol="0">
            <a:spAutoFit/>
          </a:bodyPr>
          <a:lstStyle/>
          <a:p>
            <a:r>
              <a:rPr lang="en-US" sz="2400" dirty="0" err="1" smtClean="0">
                <a:latin typeface="Helvetica"/>
                <a:cs typeface="Helvetica"/>
              </a:rPr>
              <a:t>Lichaamsgewicht</a:t>
            </a:r>
            <a:endParaRPr lang="en-US" sz="2400" dirty="0">
              <a:latin typeface="Helvetica"/>
              <a:cs typeface="Helvetica"/>
            </a:endParaRPr>
          </a:p>
        </p:txBody>
      </p:sp>
      <p:cxnSp>
        <p:nvCxnSpPr>
          <p:cNvPr id="33" name="Straight Connector 32"/>
          <p:cNvCxnSpPr/>
          <p:nvPr/>
        </p:nvCxnSpPr>
        <p:spPr>
          <a:xfrm>
            <a:off x="3071236" y="6134132"/>
            <a:ext cx="3272077"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3071236" y="5622166"/>
            <a:ext cx="3272077"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3071236" y="5622166"/>
            <a:ext cx="816400" cy="516730"/>
          </a:xfrm>
          <a:prstGeom prst="line">
            <a:avLst/>
          </a:prstGeom>
          <a:ln w="44450" cap="flat" cmpd="sng" algn="ctr">
            <a:solidFill>
              <a:srgbClr val="FF6600"/>
            </a:solidFill>
            <a:prstDash val="solid"/>
            <a:round/>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pic>
        <p:nvPicPr>
          <p:cNvPr id="16" name="Picture 15" descr="Lean_geel.png"/>
          <p:cNvPicPr>
            <a:picLocks noChangeAspect="1"/>
          </p:cNvPicPr>
          <p:nvPr/>
        </p:nvPicPr>
        <p:blipFill>
          <a:blip r:embed="rId3"/>
          <a:stretch>
            <a:fillRect/>
          </a:stretch>
        </p:blipFill>
        <p:spPr>
          <a:xfrm>
            <a:off x="7074051" y="5414941"/>
            <a:ext cx="422364" cy="833900"/>
          </a:xfrm>
          <a:prstGeom prst="rect">
            <a:avLst/>
          </a:prstGeom>
        </p:spPr>
      </p:pic>
      <p:pic>
        <p:nvPicPr>
          <p:cNvPr id="17" name="Picture 16" descr="Obese_rood.png"/>
          <p:cNvPicPr>
            <a:picLocks noChangeAspect="1"/>
          </p:cNvPicPr>
          <p:nvPr/>
        </p:nvPicPr>
        <p:blipFill>
          <a:blip r:embed="rId4"/>
          <a:stretch>
            <a:fillRect/>
          </a:stretch>
        </p:blipFill>
        <p:spPr>
          <a:xfrm>
            <a:off x="7833275" y="5410200"/>
            <a:ext cx="716353" cy="846600"/>
          </a:xfrm>
          <a:prstGeom prst="rect">
            <a:avLst/>
          </a:prstGeom>
        </p:spPr>
      </p:pic>
      <p:cxnSp>
        <p:nvCxnSpPr>
          <p:cNvPr id="18" name="Straight Arrow Connector 17"/>
          <p:cNvCxnSpPr/>
          <p:nvPr/>
        </p:nvCxnSpPr>
        <p:spPr>
          <a:xfrm>
            <a:off x="7573855" y="5801913"/>
            <a:ext cx="336860" cy="1588"/>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78"/>
            <a:ext cx="8229600" cy="1143000"/>
          </a:xfrm>
        </p:spPr>
        <p:txBody>
          <a:bodyPr/>
          <a:lstStyle/>
          <a:p>
            <a:r>
              <a:rPr lang="en-US" dirty="0" err="1" smtClean="0">
                <a:latin typeface="Helvetica"/>
                <a:cs typeface="Helvetica"/>
              </a:rPr>
              <a:t>Gewichtsverlies</a:t>
            </a:r>
            <a:endParaRPr lang="en-US" dirty="0">
              <a:latin typeface="Helvetica"/>
              <a:cs typeface="Helvetica"/>
            </a:endParaRPr>
          </a:p>
        </p:txBody>
      </p:sp>
      <p:sp>
        <p:nvSpPr>
          <p:cNvPr id="14" name="Content Placeholder 2"/>
          <p:cNvSpPr txBox="1">
            <a:spLocks/>
          </p:cNvSpPr>
          <p:nvPr/>
        </p:nvSpPr>
        <p:spPr>
          <a:xfrm>
            <a:off x="457200" y="1290036"/>
            <a:ext cx="8229600" cy="1257664"/>
          </a:xfrm>
          <a:prstGeom prst="rect">
            <a:avLst/>
          </a:prstGeom>
        </p:spPr>
        <p:txBody>
          <a:bodyPr vert="horz" lIns="91440" tIns="45720" rIns="91440" bIns="45720" rtlCol="0">
            <a:normAutofit/>
          </a:body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err="1" smtClean="0">
                <a:ln>
                  <a:noFill/>
                </a:ln>
                <a:solidFill>
                  <a:schemeClr val="tx1"/>
                </a:solidFill>
                <a:effectLst/>
                <a:uLnTx/>
                <a:uFillTx/>
                <a:latin typeface="Helvetica"/>
                <a:ea typeface="+mn-ea"/>
                <a:cs typeface="Helvetica"/>
                <a:sym typeface="Wingdings"/>
              </a:rPr>
              <a:t>Negatieve</a:t>
            </a:r>
            <a:r>
              <a:rPr kumimoji="0" lang="en-US" sz="3200" b="0" i="0" u="none" strike="noStrike" kern="1200" cap="none" spc="0" normalizeH="0" baseline="0" noProof="0" dirty="0" smtClean="0">
                <a:ln>
                  <a:noFill/>
                </a:ln>
                <a:solidFill>
                  <a:schemeClr val="tx1"/>
                </a:solidFill>
                <a:effectLst/>
                <a:uLnTx/>
                <a:uFillTx/>
                <a:latin typeface="Helvetica"/>
                <a:ea typeface="+mn-ea"/>
                <a:cs typeface="Helvetica"/>
                <a:sym typeface="Wingdings"/>
              </a:rPr>
              <a:t> </a:t>
            </a:r>
            <a:r>
              <a:rPr kumimoji="0" lang="en-US" sz="3200" b="0" i="0" u="none" strike="noStrike" kern="1200" cap="none" spc="0" normalizeH="0" baseline="0" noProof="0" dirty="0" err="1" smtClean="0">
                <a:ln>
                  <a:noFill/>
                </a:ln>
                <a:solidFill>
                  <a:schemeClr val="tx1"/>
                </a:solidFill>
                <a:effectLst/>
                <a:uLnTx/>
                <a:uFillTx/>
                <a:latin typeface="Helvetica"/>
                <a:ea typeface="+mn-ea"/>
                <a:cs typeface="Helvetica"/>
                <a:sym typeface="Wingdings"/>
              </a:rPr>
              <a:t>energiebalans</a:t>
            </a:r>
            <a:endParaRPr kumimoji="0" lang="en-US" sz="3200" b="0" i="0" u="none" strike="noStrike" kern="1200" cap="none" spc="0" normalizeH="0" baseline="0" noProof="0" dirty="0">
              <a:ln>
                <a:noFill/>
              </a:ln>
              <a:solidFill>
                <a:schemeClr val="tx1"/>
              </a:solidFill>
              <a:effectLst/>
              <a:uLnTx/>
              <a:uFillTx/>
              <a:latin typeface="Helvetica"/>
              <a:ea typeface="+mn-ea"/>
              <a:cs typeface="Helvetica"/>
            </a:endParaRPr>
          </a:p>
        </p:txBody>
      </p:sp>
      <p:sp>
        <p:nvSpPr>
          <p:cNvPr id="15" name="TextBox 14"/>
          <p:cNvSpPr txBox="1"/>
          <p:nvPr/>
        </p:nvSpPr>
        <p:spPr>
          <a:xfrm>
            <a:off x="3408145" y="6232778"/>
            <a:ext cx="2734290" cy="461665"/>
          </a:xfrm>
          <a:prstGeom prst="rect">
            <a:avLst/>
          </a:prstGeom>
          <a:noFill/>
        </p:spPr>
        <p:txBody>
          <a:bodyPr wrap="square" rtlCol="0">
            <a:spAutoFit/>
          </a:bodyPr>
          <a:lstStyle/>
          <a:p>
            <a:r>
              <a:rPr lang="en-US" sz="2400" dirty="0" err="1" smtClean="0">
                <a:latin typeface="Helvetica"/>
                <a:cs typeface="Helvetica"/>
              </a:rPr>
              <a:t>Lichaamsgewicht</a:t>
            </a:r>
            <a:endParaRPr lang="en-US" sz="2400" dirty="0">
              <a:latin typeface="Helvetica"/>
              <a:cs typeface="Helvetica"/>
            </a:endParaRPr>
          </a:p>
        </p:txBody>
      </p:sp>
      <p:cxnSp>
        <p:nvCxnSpPr>
          <p:cNvPr id="33" name="Straight Connector 32"/>
          <p:cNvCxnSpPr/>
          <p:nvPr/>
        </p:nvCxnSpPr>
        <p:spPr>
          <a:xfrm>
            <a:off x="3071236" y="6134132"/>
            <a:ext cx="3272077"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3071236" y="5622166"/>
            <a:ext cx="3272077"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3071236" y="5622166"/>
            <a:ext cx="816400" cy="516730"/>
          </a:xfrm>
          <a:prstGeom prst="line">
            <a:avLst/>
          </a:prstGeom>
          <a:ln w="44450" cap="flat" cmpd="sng" algn="ctr">
            <a:solidFill>
              <a:srgbClr val="FF6600"/>
            </a:solidFill>
            <a:prstDash val="solid"/>
            <a:round/>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3887636" y="5626930"/>
            <a:ext cx="816400" cy="515142"/>
          </a:xfrm>
          <a:prstGeom prst="line">
            <a:avLst/>
          </a:prstGeom>
          <a:ln w="44450" cap="flat" cmpd="sng" algn="ctr">
            <a:solidFill>
              <a:srgbClr val="FF6600"/>
            </a:solidFill>
            <a:prstDash val="solid"/>
            <a:round/>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3" name="AutoShape 5"/>
          <p:cNvSpPr>
            <a:spLocks/>
          </p:cNvSpPr>
          <p:nvPr/>
        </p:nvSpPr>
        <p:spPr bwMode="auto">
          <a:xfrm>
            <a:off x="4141554" y="3506734"/>
            <a:ext cx="1270000" cy="1270000"/>
          </a:xfrm>
          <a:prstGeom prst="triangle">
            <a:avLst>
              <a:gd name="adj" fmla="val 50000"/>
            </a:avLst>
          </a:prstGeom>
          <a:solidFill>
            <a:srgbClr val="CB0000">
              <a:alpha val="80000"/>
            </a:srgbClr>
          </a:solidFill>
          <a:ln w="12700">
            <a:solidFill>
              <a:srgbClr val="CB0000"/>
            </a:solidFill>
            <a:miter lim="800000"/>
            <a:headEnd/>
            <a:tailEnd/>
          </a:ln>
          <a:effectLst>
            <a:outerShdw blurRad="76200" algn="ctr" rotWithShape="0">
              <a:schemeClr val="bg2">
                <a:alpha val="79999"/>
              </a:schemeClr>
            </a:outerShdw>
          </a:effectLst>
        </p:spPr>
        <p:txBody>
          <a:bodyPr lIns="0" tIns="0" rIns="0" bIns="0">
            <a:prstTxWarp prst="textNoShape">
              <a:avLst/>
            </a:prstTxWarp>
          </a:bodyPr>
          <a:lstStyle/>
          <a:p>
            <a:pPr algn="ctr" eaLnBrk="1" hangingPunct="1"/>
            <a:endParaRPr lang="en-US" sz="4200">
              <a:solidFill>
                <a:srgbClr val="FFFFFF"/>
              </a:solidFill>
              <a:ea typeface="ヒラギノ角ゴ ProN W3" pitchFamily="-109" charset="-128"/>
              <a:cs typeface="ヒラギノ角ゴ ProN W3" pitchFamily="-109" charset="-128"/>
            </a:endParaRPr>
          </a:p>
        </p:txBody>
      </p:sp>
      <p:grpSp>
        <p:nvGrpSpPr>
          <p:cNvPr id="3" name="Group 28"/>
          <p:cNvGrpSpPr/>
          <p:nvPr/>
        </p:nvGrpSpPr>
        <p:grpSpPr>
          <a:xfrm rot="982327">
            <a:off x="1128427" y="2794502"/>
            <a:ext cx="7095785" cy="671513"/>
            <a:chOff x="1024755" y="2729712"/>
            <a:chExt cx="7095785" cy="671513"/>
          </a:xfrm>
        </p:grpSpPr>
        <p:sp>
          <p:nvSpPr>
            <p:cNvPr id="24" name="Line 9"/>
            <p:cNvSpPr>
              <a:spLocks noChangeShapeType="1"/>
            </p:cNvSpPr>
            <p:nvPr/>
          </p:nvSpPr>
          <p:spPr bwMode="auto">
            <a:xfrm rot="10800000" flipH="1">
              <a:off x="1143476" y="3401224"/>
              <a:ext cx="6977064" cy="1"/>
            </a:xfrm>
            <a:prstGeom prst="line">
              <a:avLst/>
            </a:prstGeom>
            <a:noFill/>
            <a:ln w="25400">
              <a:solidFill>
                <a:schemeClr val="tx1"/>
              </a:solidFill>
              <a:miter lim="800000"/>
              <a:headEnd/>
              <a:tailEnd/>
            </a:ln>
          </p:spPr>
          <p:txBody>
            <a:bodyPr lIns="0" tIns="0" rIns="0" bIns="0">
              <a:prstTxWarp prst="textNoShape">
                <a:avLst/>
              </a:prstTxWarp>
            </a:bodyPr>
            <a:lstStyle/>
            <a:p>
              <a:endParaRPr lang="en-US"/>
            </a:p>
          </p:txBody>
        </p:sp>
        <p:sp>
          <p:nvSpPr>
            <p:cNvPr id="25" name="Line 10"/>
            <p:cNvSpPr>
              <a:spLocks noChangeShapeType="1"/>
            </p:cNvSpPr>
            <p:nvPr/>
          </p:nvSpPr>
          <p:spPr bwMode="auto">
            <a:xfrm>
              <a:off x="4779729" y="2729712"/>
              <a:ext cx="0" cy="665163"/>
            </a:xfrm>
            <a:prstGeom prst="line">
              <a:avLst/>
            </a:prstGeom>
            <a:noFill/>
            <a:ln w="25400">
              <a:solidFill>
                <a:schemeClr val="tx1"/>
              </a:solidFill>
              <a:miter lim="800000"/>
              <a:headEnd type="triangle" w="lg" len="med"/>
              <a:tailEnd/>
            </a:ln>
          </p:spPr>
          <p:txBody>
            <a:bodyPr lIns="0" tIns="0" rIns="0" bIns="0">
              <a:prstTxWarp prst="textNoShape">
                <a:avLst/>
              </a:prstTxWarp>
            </a:bodyPr>
            <a:lstStyle/>
            <a:p>
              <a:endParaRPr lang="en-US"/>
            </a:p>
          </p:txBody>
        </p:sp>
        <p:sp>
          <p:nvSpPr>
            <p:cNvPr id="26" name="TextBox 25"/>
            <p:cNvSpPr txBox="1"/>
            <p:nvPr/>
          </p:nvSpPr>
          <p:spPr>
            <a:xfrm>
              <a:off x="1024755" y="2928447"/>
              <a:ext cx="2669497" cy="461665"/>
            </a:xfrm>
            <a:prstGeom prst="rect">
              <a:avLst/>
            </a:prstGeom>
            <a:noFill/>
          </p:spPr>
          <p:txBody>
            <a:bodyPr wrap="square" rtlCol="0">
              <a:spAutoFit/>
            </a:bodyPr>
            <a:lstStyle/>
            <a:p>
              <a:r>
                <a:rPr lang="en-US" sz="2400" dirty="0" err="1" smtClean="0">
                  <a:latin typeface="Helvetica Neue UltraLight"/>
                  <a:cs typeface="Helvetica Neue UltraLight"/>
                </a:rPr>
                <a:t>Energie-inname</a:t>
              </a:r>
              <a:endParaRPr lang="en-US" sz="2400" dirty="0">
                <a:latin typeface="Helvetica Neue UltraLight"/>
                <a:cs typeface="Helvetica Neue UltraLight"/>
              </a:endParaRPr>
            </a:p>
          </p:txBody>
        </p:sp>
        <p:sp>
          <p:nvSpPr>
            <p:cNvPr id="27" name="TextBox 26"/>
            <p:cNvSpPr txBox="1"/>
            <p:nvPr/>
          </p:nvSpPr>
          <p:spPr>
            <a:xfrm>
              <a:off x="5451042" y="2928447"/>
              <a:ext cx="2669497" cy="461665"/>
            </a:xfrm>
            <a:prstGeom prst="rect">
              <a:avLst/>
            </a:prstGeom>
            <a:noFill/>
          </p:spPr>
          <p:txBody>
            <a:bodyPr wrap="square" rtlCol="0">
              <a:spAutoFit/>
            </a:bodyPr>
            <a:lstStyle/>
            <a:p>
              <a:pPr algn="r"/>
              <a:r>
                <a:rPr lang="en-US" sz="2400" dirty="0" err="1" smtClean="0">
                  <a:latin typeface="Helvetica"/>
                  <a:cs typeface="Helvetica"/>
                </a:rPr>
                <a:t>Energiegebruik</a:t>
              </a:r>
              <a:endParaRPr lang="en-US" sz="2400" dirty="0">
                <a:latin typeface="Helvetica"/>
                <a:cs typeface="Helvetica"/>
              </a:endParaRPr>
            </a:p>
          </p:txBody>
        </p:sp>
      </p:grpSp>
      <p:pic>
        <p:nvPicPr>
          <p:cNvPr id="16" name="Picture 15" descr="Lean_geel.png"/>
          <p:cNvPicPr>
            <a:picLocks noChangeAspect="1"/>
          </p:cNvPicPr>
          <p:nvPr/>
        </p:nvPicPr>
        <p:blipFill>
          <a:blip r:embed="rId3"/>
          <a:stretch>
            <a:fillRect/>
          </a:stretch>
        </p:blipFill>
        <p:spPr>
          <a:xfrm>
            <a:off x="7985363" y="5422900"/>
            <a:ext cx="422364" cy="833900"/>
          </a:xfrm>
          <a:prstGeom prst="rect">
            <a:avLst/>
          </a:prstGeom>
        </p:spPr>
      </p:pic>
      <p:pic>
        <p:nvPicPr>
          <p:cNvPr id="17" name="Picture 16" descr="Obese_rood.png"/>
          <p:cNvPicPr>
            <a:picLocks noChangeAspect="1"/>
          </p:cNvPicPr>
          <p:nvPr/>
        </p:nvPicPr>
        <p:blipFill>
          <a:blip r:embed="rId4"/>
          <a:stretch>
            <a:fillRect/>
          </a:stretch>
        </p:blipFill>
        <p:spPr>
          <a:xfrm>
            <a:off x="6901486" y="5410200"/>
            <a:ext cx="716353" cy="846600"/>
          </a:xfrm>
          <a:prstGeom prst="rect">
            <a:avLst/>
          </a:prstGeom>
        </p:spPr>
      </p:pic>
      <p:cxnSp>
        <p:nvCxnSpPr>
          <p:cNvPr id="18" name="Straight Arrow Connector 17"/>
          <p:cNvCxnSpPr/>
          <p:nvPr/>
        </p:nvCxnSpPr>
        <p:spPr>
          <a:xfrm>
            <a:off x="7617839" y="5809872"/>
            <a:ext cx="336860" cy="1588"/>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78"/>
            <a:ext cx="8229600" cy="1143000"/>
          </a:xfrm>
        </p:spPr>
        <p:txBody>
          <a:bodyPr/>
          <a:lstStyle/>
          <a:p>
            <a:r>
              <a:rPr lang="en-US" dirty="0" err="1" smtClean="0">
                <a:latin typeface="Helvetica"/>
                <a:cs typeface="Helvetica"/>
              </a:rPr>
              <a:t>Gewichtsbehoud</a:t>
            </a:r>
            <a:endParaRPr lang="en-US" dirty="0">
              <a:latin typeface="Helvetica"/>
              <a:cs typeface="Helvetica"/>
            </a:endParaRPr>
          </a:p>
        </p:txBody>
      </p:sp>
      <p:sp>
        <p:nvSpPr>
          <p:cNvPr id="14" name="Content Placeholder 2"/>
          <p:cNvSpPr txBox="1">
            <a:spLocks/>
          </p:cNvSpPr>
          <p:nvPr/>
        </p:nvSpPr>
        <p:spPr>
          <a:xfrm>
            <a:off x="457200" y="1290036"/>
            <a:ext cx="8229600" cy="1257664"/>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err="1" smtClean="0">
                <a:ln>
                  <a:noFill/>
                </a:ln>
                <a:solidFill>
                  <a:schemeClr val="tx1"/>
                </a:solidFill>
                <a:effectLst/>
                <a:uLnTx/>
                <a:uFillTx/>
                <a:latin typeface="Helvetica"/>
                <a:ea typeface="+mn-ea"/>
                <a:cs typeface="Helvetica"/>
                <a:sym typeface="Wingdings"/>
              </a:rPr>
              <a:t>Energiebalans</a:t>
            </a:r>
            <a:endParaRPr kumimoji="0" lang="en-US" sz="3200" b="0" i="0" u="none" strike="noStrike" kern="1200" cap="none" spc="0" normalizeH="0" baseline="0" noProof="0" dirty="0">
              <a:ln>
                <a:noFill/>
              </a:ln>
              <a:solidFill>
                <a:schemeClr val="tx1"/>
              </a:solidFill>
              <a:effectLst/>
              <a:uLnTx/>
              <a:uFillTx/>
              <a:latin typeface="Helvetica"/>
              <a:ea typeface="+mn-ea"/>
              <a:cs typeface="Helvetica"/>
            </a:endParaRPr>
          </a:p>
        </p:txBody>
      </p:sp>
      <p:sp>
        <p:nvSpPr>
          <p:cNvPr id="15" name="TextBox 14"/>
          <p:cNvSpPr txBox="1"/>
          <p:nvPr/>
        </p:nvSpPr>
        <p:spPr>
          <a:xfrm>
            <a:off x="3408145" y="6232778"/>
            <a:ext cx="2734290" cy="461665"/>
          </a:xfrm>
          <a:prstGeom prst="rect">
            <a:avLst/>
          </a:prstGeom>
          <a:noFill/>
        </p:spPr>
        <p:txBody>
          <a:bodyPr wrap="square" rtlCol="0">
            <a:spAutoFit/>
          </a:bodyPr>
          <a:lstStyle/>
          <a:p>
            <a:r>
              <a:rPr lang="en-US" sz="2400" dirty="0" err="1" smtClean="0">
                <a:latin typeface="Helvetica"/>
                <a:cs typeface="Helvetica"/>
              </a:rPr>
              <a:t>Lichaamsgewicht</a:t>
            </a:r>
            <a:endParaRPr lang="en-US" sz="2400" dirty="0">
              <a:latin typeface="Helvetica"/>
              <a:cs typeface="Helvetica"/>
            </a:endParaRPr>
          </a:p>
        </p:txBody>
      </p:sp>
      <p:cxnSp>
        <p:nvCxnSpPr>
          <p:cNvPr id="33" name="Straight Connector 32"/>
          <p:cNvCxnSpPr/>
          <p:nvPr/>
        </p:nvCxnSpPr>
        <p:spPr>
          <a:xfrm>
            <a:off x="3071236" y="6134132"/>
            <a:ext cx="3272077"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3071236" y="5622166"/>
            <a:ext cx="3272077"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3071236" y="5622166"/>
            <a:ext cx="816400" cy="516730"/>
          </a:xfrm>
          <a:prstGeom prst="line">
            <a:avLst/>
          </a:prstGeom>
          <a:ln w="44450" cap="flat" cmpd="sng" algn="ctr">
            <a:solidFill>
              <a:srgbClr val="FF6600"/>
            </a:solidFill>
            <a:prstDash val="solid"/>
            <a:round/>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3887636" y="5626930"/>
            <a:ext cx="816400" cy="515142"/>
          </a:xfrm>
          <a:prstGeom prst="line">
            <a:avLst/>
          </a:prstGeom>
          <a:ln w="44450" cap="flat" cmpd="sng" algn="ctr">
            <a:solidFill>
              <a:srgbClr val="FF6600"/>
            </a:solidFill>
            <a:prstDash val="solid"/>
            <a:round/>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710513" y="6135720"/>
            <a:ext cx="816400" cy="1588"/>
          </a:xfrm>
          <a:prstGeom prst="line">
            <a:avLst/>
          </a:prstGeom>
          <a:ln w="44450" cap="flat" cmpd="sng" algn="ctr">
            <a:solidFill>
              <a:srgbClr val="FF6600"/>
            </a:solidFill>
            <a:prstDash val="solid"/>
            <a:round/>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grpSp>
        <p:nvGrpSpPr>
          <p:cNvPr id="3" name="Group 21"/>
          <p:cNvGrpSpPr/>
          <p:nvPr/>
        </p:nvGrpSpPr>
        <p:grpSpPr>
          <a:xfrm>
            <a:off x="1010783" y="2885127"/>
            <a:ext cx="7095785" cy="1930400"/>
            <a:chOff x="1010784" y="4053307"/>
            <a:chExt cx="7095785" cy="1930400"/>
          </a:xfrm>
        </p:grpSpPr>
        <p:sp>
          <p:nvSpPr>
            <p:cNvPr id="17" name="AutoShape 5"/>
            <p:cNvSpPr>
              <a:spLocks/>
            </p:cNvSpPr>
            <p:nvPr/>
          </p:nvSpPr>
          <p:spPr bwMode="auto">
            <a:xfrm>
              <a:off x="4127583" y="4713707"/>
              <a:ext cx="1270000" cy="1270000"/>
            </a:xfrm>
            <a:prstGeom prst="triangle">
              <a:avLst>
                <a:gd name="adj" fmla="val 50000"/>
              </a:avLst>
            </a:prstGeom>
            <a:solidFill>
              <a:srgbClr val="CB0000">
                <a:alpha val="80000"/>
              </a:srgbClr>
            </a:solidFill>
            <a:ln w="12700">
              <a:solidFill>
                <a:srgbClr val="D50000"/>
              </a:solidFill>
              <a:miter lim="800000"/>
              <a:headEnd/>
              <a:tailEnd/>
            </a:ln>
            <a:effectLst>
              <a:outerShdw blurRad="76200" algn="ctr" rotWithShape="0">
                <a:schemeClr val="bg2">
                  <a:alpha val="79999"/>
                </a:schemeClr>
              </a:outerShdw>
            </a:effectLst>
          </p:spPr>
          <p:txBody>
            <a:bodyPr lIns="0" tIns="0" rIns="0" bIns="0">
              <a:prstTxWarp prst="textNoShape">
                <a:avLst/>
              </a:prstTxWarp>
            </a:bodyPr>
            <a:lstStyle/>
            <a:p>
              <a:pPr algn="ctr" eaLnBrk="1" hangingPunct="1"/>
              <a:endParaRPr lang="en-US" sz="4200">
                <a:solidFill>
                  <a:srgbClr val="FFFFFF"/>
                </a:solidFill>
                <a:ea typeface="ヒラギノ角ゴ ProN W3" pitchFamily="-109" charset="-128"/>
                <a:cs typeface="ヒラギノ角ゴ ProN W3" pitchFamily="-109" charset="-128"/>
              </a:endParaRPr>
            </a:p>
          </p:txBody>
        </p:sp>
        <p:sp>
          <p:nvSpPr>
            <p:cNvPr id="18" name="Line 9"/>
            <p:cNvSpPr>
              <a:spLocks noChangeShapeType="1"/>
            </p:cNvSpPr>
            <p:nvPr/>
          </p:nvSpPr>
          <p:spPr bwMode="auto">
            <a:xfrm rot="10800000" flipH="1">
              <a:off x="1129505" y="4724819"/>
              <a:ext cx="6977064" cy="1"/>
            </a:xfrm>
            <a:prstGeom prst="line">
              <a:avLst/>
            </a:prstGeom>
            <a:noFill/>
            <a:ln w="25400">
              <a:solidFill>
                <a:schemeClr val="tx1"/>
              </a:solidFill>
              <a:miter lim="800000"/>
              <a:headEnd/>
              <a:tailEnd/>
            </a:ln>
          </p:spPr>
          <p:txBody>
            <a:bodyPr lIns="0" tIns="0" rIns="0" bIns="0">
              <a:prstTxWarp prst="textNoShape">
                <a:avLst/>
              </a:prstTxWarp>
            </a:bodyPr>
            <a:lstStyle/>
            <a:p>
              <a:endParaRPr lang="en-US"/>
            </a:p>
          </p:txBody>
        </p:sp>
        <p:sp>
          <p:nvSpPr>
            <p:cNvPr id="19" name="Line 10"/>
            <p:cNvSpPr>
              <a:spLocks noChangeShapeType="1"/>
            </p:cNvSpPr>
            <p:nvPr/>
          </p:nvSpPr>
          <p:spPr bwMode="auto">
            <a:xfrm>
              <a:off x="4765758" y="4053307"/>
              <a:ext cx="0" cy="665163"/>
            </a:xfrm>
            <a:prstGeom prst="line">
              <a:avLst/>
            </a:prstGeom>
            <a:noFill/>
            <a:ln w="25400">
              <a:solidFill>
                <a:schemeClr val="tx1"/>
              </a:solidFill>
              <a:miter lim="800000"/>
              <a:headEnd type="triangle" w="lg" len="med"/>
              <a:tailEnd/>
            </a:ln>
          </p:spPr>
          <p:txBody>
            <a:bodyPr lIns="0" tIns="0" rIns="0" bIns="0">
              <a:prstTxWarp prst="textNoShape">
                <a:avLst/>
              </a:prstTxWarp>
            </a:bodyPr>
            <a:lstStyle/>
            <a:p>
              <a:endParaRPr lang="en-US"/>
            </a:p>
          </p:txBody>
        </p:sp>
        <p:sp>
          <p:nvSpPr>
            <p:cNvPr id="20" name="TextBox 19"/>
            <p:cNvSpPr txBox="1"/>
            <p:nvPr/>
          </p:nvSpPr>
          <p:spPr>
            <a:xfrm>
              <a:off x="1010784" y="4252042"/>
              <a:ext cx="2669497" cy="461665"/>
            </a:xfrm>
            <a:prstGeom prst="rect">
              <a:avLst/>
            </a:prstGeom>
            <a:noFill/>
          </p:spPr>
          <p:txBody>
            <a:bodyPr wrap="square" rtlCol="0">
              <a:spAutoFit/>
            </a:bodyPr>
            <a:lstStyle/>
            <a:p>
              <a:r>
                <a:rPr lang="en-US" sz="2400" dirty="0" err="1" smtClean="0">
                  <a:latin typeface="Helvetica"/>
                  <a:cs typeface="Helvetica"/>
                </a:rPr>
                <a:t>Energie-inname</a:t>
              </a:r>
              <a:endParaRPr lang="en-US" sz="2400" dirty="0">
                <a:latin typeface="Helvetica"/>
                <a:cs typeface="Helvetica"/>
              </a:endParaRPr>
            </a:p>
          </p:txBody>
        </p:sp>
        <p:sp>
          <p:nvSpPr>
            <p:cNvPr id="21" name="TextBox 20"/>
            <p:cNvSpPr txBox="1"/>
            <p:nvPr/>
          </p:nvSpPr>
          <p:spPr>
            <a:xfrm>
              <a:off x="5437071" y="4252042"/>
              <a:ext cx="2669497" cy="461665"/>
            </a:xfrm>
            <a:prstGeom prst="rect">
              <a:avLst/>
            </a:prstGeom>
            <a:noFill/>
          </p:spPr>
          <p:txBody>
            <a:bodyPr wrap="square" rtlCol="0">
              <a:spAutoFit/>
            </a:bodyPr>
            <a:lstStyle/>
            <a:p>
              <a:pPr algn="r"/>
              <a:r>
                <a:rPr lang="en-US" sz="2400" dirty="0" err="1" smtClean="0">
                  <a:latin typeface="Helvetica"/>
                  <a:cs typeface="Helvetica"/>
                </a:rPr>
                <a:t>Energiegebruik</a:t>
              </a:r>
              <a:endParaRPr lang="en-US" sz="2400" dirty="0">
                <a:latin typeface="Helvetica"/>
                <a:cs typeface="Helvetica"/>
              </a:endParaRPr>
            </a:p>
          </p:txBody>
        </p:sp>
      </p:grpSp>
      <p:pic>
        <p:nvPicPr>
          <p:cNvPr id="22" name="Picture 21" descr="Lean_geel.png"/>
          <p:cNvPicPr>
            <a:picLocks noChangeAspect="1"/>
          </p:cNvPicPr>
          <p:nvPr/>
        </p:nvPicPr>
        <p:blipFill>
          <a:blip r:embed="rId3"/>
          <a:stretch>
            <a:fillRect/>
          </a:stretch>
        </p:blipFill>
        <p:spPr>
          <a:xfrm>
            <a:off x="7985363" y="5334000"/>
            <a:ext cx="422364" cy="833900"/>
          </a:xfrm>
          <a:prstGeom prst="rect">
            <a:avLst/>
          </a:prstGeom>
        </p:spPr>
      </p:pic>
      <p:cxnSp>
        <p:nvCxnSpPr>
          <p:cNvPr id="23" name="Straight Arrow Connector 22"/>
          <p:cNvCxnSpPr/>
          <p:nvPr/>
        </p:nvCxnSpPr>
        <p:spPr>
          <a:xfrm>
            <a:off x="7617839" y="5720972"/>
            <a:ext cx="336860" cy="1588"/>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pic>
        <p:nvPicPr>
          <p:cNvPr id="24" name="Picture 23" descr="Lean_geel.png"/>
          <p:cNvPicPr>
            <a:picLocks noChangeAspect="1"/>
          </p:cNvPicPr>
          <p:nvPr/>
        </p:nvPicPr>
        <p:blipFill>
          <a:blip r:embed="rId3"/>
          <a:stretch>
            <a:fillRect/>
          </a:stretch>
        </p:blipFill>
        <p:spPr>
          <a:xfrm>
            <a:off x="7074051" y="5334000"/>
            <a:ext cx="422364" cy="833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78"/>
            <a:ext cx="8229600" cy="1143000"/>
          </a:xfrm>
        </p:spPr>
        <p:txBody>
          <a:bodyPr/>
          <a:lstStyle/>
          <a:p>
            <a:r>
              <a:rPr lang="en-US" dirty="0" err="1" smtClean="0">
                <a:latin typeface="Helvetica"/>
                <a:cs typeface="Helvetica"/>
              </a:rPr>
              <a:t>Gewichtsbehoud</a:t>
            </a:r>
            <a:endParaRPr lang="en-US" dirty="0">
              <a:latin typeface="Helvetica"/>
              <a:cs typeface="Helvetica"/>
            </a:endParaRPr>
          </a:p>
        </p:txBody>
      </p:sp>
      <p:pic>
        <p:nvPicPr>
          <p:cNvPr id="26" name="Picture 25"/>
          <p:cNvPicPr>
            <a:picLocks noChangeAspect="1"/>
          </p:cNvPicPr>
          <p:nvPr/>
        </p:nvPicPr>
        <p:blipFill>
          <a:blip r:embed="rId3"/>
          <a:stretch>
            <a:fillRect/>
          </a:stretch>
        </p:blipFill>
        <p:spPr>
          <a:xfrm>
            <a:off x="381000" y="1371600"/>
            <a:ext cx="8286424" cy="4616222"/>
          </a:xfrm>
          <a:prstGeom prst="rect">
            <a:avLst/>
          </a:prstGeom>
        </p:spPr>
      </p:pic>
      <p:sp>
        <p:nvSpPr>
          <p:cNvPr id="25" name="TextBox 24"/>
          <p:cNvSpPr txBox="1"/>
          <p:nvPr/>
        </p:nvSpPr>
        <p:spPr>
          <a:xfrm>
            <a:off x="0" y="6396335"/>
            <a:ext cx="4191000" cy="461665"/>
          </a:xfrm>
          <a:prstGeom prst="rect">
            <a:avLst/>
          </a:prstGeom>
          <a:noFill/>
        </p:spPr>
        <p:txBody>
          <a:bodyPr wrap="square" rtlCol="0">
            <a:spAutoFit/>
          </a:bodyPr>
          <a:lstStyle/>
          <a:p>
            <a:r>
              <a:rPr lang="en-US" sz="1200" dirty="0" smtClean="0"/>
              <a:t>Friedman JM, 2010: A tale of two hormones. </a:t>
            </a:r>
            <a:r>
              <a:rPr lang="en-US" sz="1200" i="1" dirty="0" smtClean="0"/>
              <a:t>Nature Medicine </a:t>
            </a:r>
            <a:r>
              <a:rPr lang="en-US" sz="1200" b="1" dirty="0" smtClean="0"/>
              <a:t>16, </a:t>
            </a:r>
            <a:r>
              <a:rPr lang="en-US" sz="1200" dirty="0" smtClean="0"/>
              <a:t>1100–1106 (2010) doi:10.1038/nm1010-1100</a:t>
            </a:r>
            <a:endParaRPr lang="en-US"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78"/>
            <a:ext cx="8229600" cy="1143000"/>
          </a:xfrm>
        </p:spPr>
        <p:txBody>
          <a:bodyPr/>
          <a:lstStyle/>
          <a:p>
            <a:r>
              <a:rPr lang="en-US" dirty="0" err="1" smtClean="0">
                <a:latin typeface="Helvetica"/>
                <a:cs typeface="Helvetica"/>
              </a:rPr>
              <a:t>Gewichtsbehoud</a:t>
            </a:r>
            <a:endParaRPr lang="en-US" dirty="0">
              <a:latin typeface="Helvetica"/>
              <a:cs typeface="Helvetica"/>
            </a:endParaRPr>
          </a:p>
        </p:txBody>
      </p:sp>
      <p:sp>
        <p:nvSpPr>
          <p:cNvPr id="14" name="Content Placeholder 2"/>
          <p:cNvSpPr txBox="1">
            <a:spLocks/>
          </p:cNvSpPr>
          <p:nvPr/>
        </p:nvSpPr>
        <p:spPr>
          <a:xfrm>
            <a:off x="457200" y="1290036"/>
            <a:ext cx="8229600" cy="1257664"/>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err="1" smtClean="0">
                <a:ln>
                  <a:noFill/>
                </a:ln>
                <a:solidFill>
                  <a:schemeClr val="tx1"/>
                </a:solidFill>
                <a:effectLst/>
                <a:uLnTx/>
                <a:uFillTx/>
                <a:latin typeface="Helvetica"/>
                <a:ea typeface="+mn-ea"/>
                <a:cs typeface="Helvetica"/>
                <a:sym typeface="Wingdings"/>
              </a:rPr>
              <a:t>Energiebalans</a:t>
            </a:r>
            <a:endParaRPr kumimoji="0" lang="en-US" sz="3200" b="0" i="0" u="none" strike="noStrike" kern="1200" cap="none" spc="0" normalizeH="0" baseline="0" noProof="0" dirty="0">
              <a:ln>
                <a:noFill/>
              </a:ln>
              <a:solidFill>
                <a:schemeClr val="tx1"/>
              </a:solidFill>
              <a:effectLst/>
              <a:uLnTx/>
              <a:uFillTx/>
              <a:latin typeface="Helvetica"/>
              <a:ea typeface="+mn-ea"/>
              <a:cs typeface="Helvetica"/>
            </a:endParaRPr>
          </a:p>
        </p:txBody>
      </p:sp>
      <p:sp>
        <p:nvSpPr>
          <p:cNvPr id="15" name="TextBox 14"/>
          <p:cNvSpPr txBox="1"/>
          <p:nvPr/>
        </p:nvSpPr>
        <p:spPr>
          <a:xfrm>
            <a:off x="3408145" y="6232778"/>
            <a:ext cx="2734290" cy="461665"/>
          </a:xfrm>
          <a:prstGeom prst="rect">
            <a:avLst/>
          </a:prstGeom>
          <a:noFill/>
        </p:spPr>
        <p:txBody>
          <a:bodyPr wrap="square" rtlCol="0">
            <a:spAutoFit/>
          </a:bodyPr>
          <a:lstStyle/>
          <a:p>
            <a:r>
              <a:rPr lang="en-US" sz="2400" dirty="0" err="1" smtClean="0">
                <a:latin typeface="Helvetica"/>
                <a:cs typeface="Helvetica"/>
              </a:rPr>
              <a:t>Lichaamsgewicht</a:t>
            </a:r>
            <a:endParaRPr lang="en-US" sz="2400" dirty="0">
              <a:latin typeface="Helvetica"/>
              <a:cs typeface="Helvetica"/>
            </a:endParaRPr>
          </a:p>
        </p:txBody>
      </p:sp>
      <p:cxnSp>
        <p:nvCxnSpPr>
          <p:cNvPr id="33" name="Straight Connector 32"/>
          <p:cNvCxnSpPr/>
          <p:nvPr/>
        </p:nvCxnSpPr>
        <p:spPr>
          <a:xfrm>
            <a:off x="3071236" y="6134132"/>
            <a:ext cx="3272077"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3071236" y="5622166"/>
            <a:ext cx="3272077"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3071236" y="5622166"/>
            <a:ext cx="816400" cy="516730"/>
          </a:xfrm>
          <a:prstGeom prst="line">
            <a:avLst/>
          </a:prstGeom>
          <a:ln w="44450" cap="flat" cmpd="sng" algn="ctr">
            <a:solidFill>
              <a:srgbClr val="FF6600"/>
            </a:solidFill>
            <a:prstDash val="solid"/>
            <a:round/>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3887636" y="5626930"/>
            <a:ext cx="816400" cy="515142"/>
          </a:xfrm>
          <a:prstGeom prst="line">
            <a:avLst/>
          </a:prstGeom>
          <a:ln w="44450" cap="flat" cmpd="sng" algn="ctr">
            <a:solidFill>
              <a:srgbClr val="FF6600"/>
            </a:solidFill>
            <a:prstDash val="solid"/>
            <a:round/>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710513" y="6135720"/>
            <a:ext cx="816400" cy="1588"/>
          </a:xfrm>
          <a:prstGeom prst="line">
            <a:avLst/>
          </a:prstGeom>
          <a:ln w="44450" cap="flat" cmpd="sng" algn="ctr">
            <a:solidFill>
              <a:srgbClr val="FF6600"/>
            </a:solidFill>
            <a:prstDash val="solid"/>
            <a:round/>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grpSp>
        <p:nvGrpSpPr>
          <p:cNvPr id="3" name="Group 21"/>
          <p:cNvGrpSpPr/>
          <p:nvPr/>
        </p:nvGrpSpPr>
        <p:grpSpPr>
          <a:xfrm>
            <a:off x="1010783" y="2885127"/>
            <a:ext cx="7095785" cy="1930400"/>
            <a:chOff x="1010784" y="4053307"/>
            <a:chExt cx="7095785" cy="1930400"/>
          </a:xfrm>
        </p:grpSpPr>
        <p:sp>
          <p:nvSpPr>
            <p:cNvPr id="17" name="AutoShape 5"/>
            <p:cNvSpPr>
              <a:spLocks/>
            </p:cNvSpPr>
            <p:nvPr/>
          </p:nvSpPr>
          <p:spPr bwMode="auto">
            <a:xfrm>
              <a:off x="4127583" y="4713707"/>
              <a:ext cx="1270000" cy="1270000"/>
            </a:xfrm>
            <a:prstGeom prst="triangle">
              <a:avLst>
                <a:gd name="adj" fmla="val 50000"/>
              </a:avLst>
            </a:prstGeom>
            <a:solidFill>
              <a:srgbClr val="CB0000">
                <a:alpha val="80000"/>
              </a:srgbClr>
            </a:solidFill>
            <a:ln w="12700">
              <a:solidFill>
                <a:srgbClr val="D50000"/>
              </a:solidFill>
              <a:miter lim="800000"/>
              <a:headEnd/>
              <a:tailEnd/>
            </a:ln>
            <a:effectLst>
              <a:outerShdw blurRad="76200" algn="ctr" rotWithShape="0">
                <a:schemeClr val="bg2">
                  <a:alpha val="79999"/>
                </a:schemeClr>
              </a:outerShdw>
            </a:effectLst>
          </p:spPr>
          <p:txBody>
            <a:bodyPr lIns="0" tIns="0" rIns="0" bIns="0">
              <a:prstTxWarp prst="textNoShape">
                <a:avLst/>
              </a:prstTxWarp>
            </a:bodyPr>
            <a:lstStyle/>
            <a:p>
              <a:pPr algn="ctr" eaLnBrk="1" hangingPunct="1"/>
              <a:endParaRPr lang="en-US" sz="4200">
                <a:solidFill>
                  <a:srgbClr val="FFFFFF"/>
                </a:solidFill>
                <a:ea typeface="ヒラギノ角ゴ ProN W3" pitchFamily="-109" charset="-128"/>
                <a:cs typeface="ヒラギノ角ゴ ProN W3" pitchFamily="-109" charset="-128"/>
              </a:endParaRPr>
            </a:p>
          </p:txBody>
        </p:sp>
        <p:sp>
          <p:nvSpPr>
            <p:cNvPr id="18" name="Line 9"/>
            <p:cNvSpPr>
              <a:spLocks noChangeShapeType="1"/>
            </p:cNvSpPr>
            <p:nvPr/>
          </p:nvSpPr>
          <p:spPr bwMode="auto">
            <a:xfrm rot="10800000" flipH="1">
              <a:off x="1129505" y="4724819"/>
              <a:ext cx="6977064" cy="1"/>
            </a:xfrm>
            <a:prstGeom prst="line">
              <a:avLst/>
            </a:prstGeom>
            <a:noFill/>
            <a:ln w="25400">
              <a:solidFill>
                <a:schemeClr val="tx1"/>
              </a:solidFill>
              <a:miter lim="800000"/>
              <a:headEnd/>
              <a:tailEnd/>
            </a:ln>
          </p:spPr>
          <p:txBody>
            <a:bodyPr lIns="0" tIns="0" rIns="0" bIns="0">
              <a:prstTxWarp prst="textNoShape">
                <a:avLst/>
              </a:prstTxWarp>
            </a:bodyPr>
            <a:lstStyle/>
            <a:p>
              <a:endParaRPr lang="en-US"/>
            </a:p>
          </p:txBody>
        </p:sp>
        <p:sp>
          <p:nvSpPr>
            <p:cNvPr id="19" name="Line 10"/>
            <p:cNvSpPr>
              <a:spLocks noChangeShapeType="1"/>
            </p:cNvSpPr>
            <p:nvPr/>
          </p:nvSpPr>
          <p:spPr bwMode="auto">
            <a:xfrm>
              <a:off x="4765758" y="4053307"/>
              <a:ext cx="0" cy="665163"/>
            </a:xfrm>
            <a:prstGeom prst="line">
              <a:avLst/>
            </a:prstGeom>
            <a:noFill/>
            <a:ln w="25400">
              <a:solidFill>
                <a:schemeClr val="tx1"/>
              </a:solidFill>
              <a:miter lim="800000"/>
              <a:headEnd type="triangle" w="lg" len="med"/>
              <a:tailEnd/>
            </a:ln>
          </p:spPr>
          <p:txBody>
            <a:bodyPr lIns="0" tIns="0" rIns="0" bIns="0">
              <a:prstTxWarp prst="textNoShape">
                <a:avLst/>
              </a:prstTxWarp>
            </a:bodyPr>
            <a:lstStyle/>
            <a:p>
              <a:endParaRPr lang="en-US"/>
            </a:p>
          </p:txBody>
        </p:sp>
        <p:sp>
          <p:nvSpPr>
            <p:cNvPr id="20" name="TextBox 19"/>
            <p:cNvSpPr txBox="1"/>
            <p:nvPr/>
          </p:nvSpPr>
          <p:spPr>
            <a:xfrm>
              <a:off x="1010784" y="4252042"/>
              <a:ext cx="2669497" cy="461665"/>
            </a:xfrm>
            <a:prstGeom prst="rect">
              <a:avLst/>
            </a:prstGeom>
            <a:noFill/>
          </p:spPr>
          <p:txBody>
            <a:bodyPr wrap="square" rtlCol="0">
              <a:spAutoFit/>
            </a:bodyPr>
            <a:lstStyle/>
            <a:p>
              <a:r>
                <a:rPr lang="en-US" sz="2400" dirty="0" err="1" smtClean="0">
                  <a:latin typeface="Helvetica"/>
                  <a:cs typeface="Helvetica"/>
                </a:rPr>
                <a:t>Energie-inname</a:t>
              </a:r>
              <a:endParaRPr lang="en-US" sz="2400" dirty="0">
                <a:latin typeface="Helvetica"/>
                <a:cs typeface="Helvetica"/>
              </a:endParaRPr>
            </a:p>
          </p:txBody>
        </p:sp>
        <p:sp>
          <p:nvSpPr>
            <p:cNvPr id="21" name="TextBox 20"/>
            <p:cNvSpPr txBox="1"/>
            <p:nvPr/>
          </p:nvSpPr>
          <p:spPr>
            <a:xfrm>
              <a:off x="5437071" y="4252042"/>
              <a:ext cx="2669497" cy="461665"/>
            </a:xfrm>
            <a:prstGeom prst="rect">
              <a:avLst/>
            </a:prstGeom>
            <a:noFill/>
          </p:spPr>
          <p:txBody>
            <a:bodyPr wrap="square" rtlCol="0">
              <a:spAutoFit/>
            </a:bodyPr>
            <a:lstStyle/>
            <a:p>
              <a:pPr algn="r"/>
              <a:r>
                <a:rPr lang="en-US" sz="2400" dirty="0" err="1" smtClean="0">
                  <a:latin typeface="Helvetica"/>
                  <a:cs typeface="Helvetica"/>
                </a:rPr>
                <a:t>Energiegebruik</a:t>
              </a:r>
              <a:endParaRPr lang="en-US" sz="2400" dirty="0">
                <a:latin typeface="Helvetica"/>
                <a:cs typeface="Helvetica"/>
              </a:endParaRPr>
            </a:p>
          </p:txBody>
        </p:sp>
      </p:grpSp>
      <p:sp>
        <p:nvSpPr>
          <p:cNvPr id="28" name="TextBox 27"/>
          <p:cNvSpPr txBox="1"/>
          <p:nvPr/>
        </p:nvSpPr>
        <p:spPr>
          <a:xfrm>
            <a:off x="986955" y="2202853"/>
            <a:ext cx="3285265" cy="461665"/>
          </a:xfrm>
          <a:prstGeom prst="rect">
            <a:avLst/>
          </a:prstGeom>
          <a:noFill/>
        </p:spPr>
        <p:txBody>
          <a:bodyPr wrap="square" rtlCol="0">
            <a:spAutoFit/>
          </a:bodyPr>
          <a:lstStyle/>
          <a:p>
            <a:r>
              <a:rPr lang="en-US" sz="2400" b="1" dirty="0" err="1" smtClean="0">
                <a:solidFill>
                  <a:srgbClr val="FF6600"/>
                </a:solidFill>
                <a:latin typeface="Helvetica"/>
                <a:cs typeface="Helvetica"/>
              </a:rPr>
              <a:t>Verhoogde</a:t>
            </a:r>
            <a:r>
              <a:rPr lang="en-US" sz="2400" b="1" dirty="0" smtClean="0">
                <a:solidFill>
                  <a:srgbClr val="FF6600"/>
                </a:solidFill>
                <a:latin typeface="Helvetica"/>
                <a:cs typeface="Helvetica"/>
              </a:rPr>
              <a:t> </a:t>
            </a:r>
            <a:r>
              <a:rPr lang="en-US" sz="2400" b="1" dirty="0" err="1" smtClean="0">
                <a:solidFill>
                  <a:srgbClr val="FF6600"/>
                </a:solidFill>
                <a:latin typeface="Helvetica"/>
                <a:cs typeface="Helvetica"/>
              </a:rPr>
              <a:t>eetlust</a:t>
            </a:r>
            <a:endParaRPr lang="en-US" sz="2400" b="1" dirty="0">
              <a:solidFill>
                <a:srgbClr val="FF6600"/>
              </a:solidFill>
              <a:latin typeface="Helvetica"/>
              <a:cs typeface="Helvetica"/>
            </a:endParaRPr>
          </a:p>
        </p:txBody>
      </p:sp>
      <p:sp>
        <p:nvSpPr>
          <p:cNvPr id="29" name="TextBox 28"/>
          <p:cNvSpPr txBox="1"/>
          <p:nvPr/>
        </p:nvSpPr>
        <p:spPr>
          <a:xfrm>
            <a:off x="4127583" y="2189895"/>
            <a:ext cx="3978986" cy="461665"/>
          </a:xfrm>
          <a:prstGeom prst="rect">
            <a:avLst/>
          </a:prstGeom>
          <a:noFill/>
        </p:spPr>
        <p:txBody>
          <a:bodyPr wrap="square" rtlCol="0">
            <a:spAutoFit/>
          </a:bodyPr>
          <a:lstStyle/>
          <a:p>
            <a:pPr algn="r"/>
            <a:r>
              <a:rPr lang="en-US" sz="2400" b="1" dirty="0" err="1" smtClean="0">
                <a:solidFill>
                  <a:srgbClr val="FF6600"/>
                </a:solidFill>
                <a:latin typeface="Helvetica"/>
                <a:cs typeface="Helvetica"/>
              </a:rPr>
              <a:t>Verlaging</a:t>
            </a:r>
            <a:r>
              <a:rPr lang="en-US" sz="2400" b="1" dirty="0" smtClean="0">
                <a:solidFill>
                  <a:srgbClr val="FF6600"/>
                </a:solidFill>
                <a:latin typeface="Helvetica"/>
                <a:cs typeface="Helvetica"/>
              </a:rPr>
              <a:t> </a:t>
            </a:r>
            <a:r>
              <a:rPr lang="en-US" sz="2400" b="1" dirty="0" err="1" smtClean="0">
                <a:solidFill>
                  <a:srgbClr val="FF6600"/>
                </a:solidFill>
                <a:latin typeface="Helvetica"/>
                <a:cs typeface="Helvetica"/>
              </a:rPr>
              <a:t>energiegebruik</a:t>
            </a:r>
            <a:endParaRPr lang="en-US" sz="2400" b="1" dirty="0">
              <a:solidFill>
                <a:srgbClr val="FF6600"/>
              </a:solidFill>
              <a:latin typeface="Helvetica"/>
              <a:cs typeface="Helvetica"/>
            </a:endParaRPr>
          </a:p>
        </p:txBody>
      </p:sp>
      <p:cxnSp>
        <p:nvCxnSpPr>
          <p:cNvPr id="31" name="Straight Arrow Connector 30"/>
          <p:cNvCxnSpPr/>
          <p:nvPr/>
        </p:nvCxnSpPr>
        <p:spPr>
          <a:xfrm rot="5400000">
            <a:off x="1837866" y="2925691"/>
            <a:ext cx="523140" cy="794"/>
          </a:xfrm>
          <a:prstGeom prst="straightConnector1">
            <a:avLst/>
          </a:prstGeom>
          <a:ln w="34925" cap="flat" cmpd="sng" algn="ctr">
            <a:solidFill>
              <a:srgbClr val="FF66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rot="5400000" flipH="1" flipV="1">
            <a:off x="6561197" y="2919608"/>
            <a:ext cx="510182" cy="2"/>
          </a:xfrm>
          <a:prstGeom prst="straightConnector1">
            <a:avLst/>
          </a:prstGeom>
          <a:ln w="34925" cap="flat" cmpd="sng" algn="ctr">
            <a:solidFill>
              <a:srgbClr val="FF66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pic>
        <p:nvPicPr>
          <p:cNvPr id="22" name="Picture 21" descr="Lean_geel.png"/>
          <p:cNvPicPr>
            <a:picLocks noChangeAspect="1"/>
          </p:cNvPicPr>
          <p:nvPr/>
        </p:nvPicPr>
        <p:blipFill>
          <a:blip r:embed="rId3"/>
          <a:stretch>
            <a:fillRect/>
          </a:stretch>
        </p:blipFill>
        <p:spPr>
          <a:xfrm>
            <a:off x="7985363" y="5334000"/>
            <a:ext cx="422364" cy="833900"/>
          </a:xfrm>
          <a:prstGeom prst="rect">
            <a:avLst/>
          </a:prstGeom>
        </p:spPr>
      </p:pic>
      <p:cxnSp>
        <p:nvCxnSpPr>
          <p:cNvPr id="23" name="Straight Arrow Connector 22"/>
          <p:cNvCxnSpPr/>
          <p:nvPr/>
        </p:nvCxnSpPr>
        <p:spPr>
          <a:xfrm>
            <a:off x="7617839" y="5720972"/>
            <a:ext cx="336860" cy="1588"/>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pic>
        <p:nvPicPr>
          <p:cNvPr id="24" name="Picture 23" descr="Lean_geel.png"/>
          <p:cNvPicPr>
            <a:picLocks noChangeAspect="1"/>
          </p:cNvPicPr>
          <p:nvPr/>
        </p:nvPicPr>
        <p:blipFill>
          <a:blip r:embed="rId3"/>
          <a:stretch>
            <a:fillRect/>
          </a:stretch>
        </p:blipFill>
        <p:spPr>
          <a:xfrm>
            <a:off x="7074051" y="5334000"/>
            <a:ext cx="422364" cy="833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78"/>
            <a:ext cx="8229600" cy="1143000"/>
          </a:xfrm>
        </p:spPr>
        <p:txBody>
          <a:bodyPr/>
          <a:lstStyle/>
          <a:p>
            <a:r>
              <a:rPr lang="en-US" dirty="0" err="1" smtClean="0">
                <a:latin typeface="Helvetica"/>
                <a:cs typeface="Helvetica"/>
              </a:rPr>
              <a:t>Jojo</a:t>
            </a:r>
            <a:r>
              <a:rPr lang="en-US" dirty="0" smtClean="0">
                <a:latin typeface="Helvetica"/>
                <a:cs typeface="Helvetica"/>
              </a:rPr>
              <a:t>-effect</a:t>
            </a:r>
            <a:endParaRPr lang="en-US" dirty="0">
              <a:latin typeface="Helvetica"/>
              <a:cs typeface="Helvetica"/>
            </a:endParaRPr>
          </a:p>
        </p:txBody>
      </p:sp>
      <p:sp>
        <p:nvSpPr>
          <p:cNvPr id="14" name="Content Placeholder 2"/>
          <p:cNvSpPr txBox="1">
            <a:spLocks/>
          </p:cNvSpPr>
          <p:nvPr/>
        </p:nvSpPr>
        <p:spPr>
          <a:xfrm>
            <a:off x="457200" y="1290036"/>
            <a:ext cx="8229600" cy="1257664"/>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sz="3200" dirty="0" err="1" smtClean="0">
                <a:latin typeface="Helvetica"/>
                <a:cs typeface="Helvetica"/>
                <a:sym typeface="Wingdings"/>
              </a:rPr>
              <a:t>Positieve</a:t>
            </a:r>
            <a:r>
              <a:rPr lang="en-US" sz="3200" dirty="0" smtClean="0">
                <a:latin typeface="Helvetica"/>
                <a:cs typeface="Helvetica"/>
                <a:sym typeface="Wingdings"/>
              </a:rPr>
              <a:t> </a:t>
            </a:r>
            <a:r>
              <a:rPr lang="en-US" sz="3200" dirty="0" err="1" smtClean="0">
                <a:latin typeface="Helvetica"/>
                <a:cs typeface="Helvetica"/>
                <a:sym typeface="Wingdings"/>
              </a:rPr>
              <a:t>e</a:t>
            </a:r>
            <a:r>
              <a:rPr kumimoji="0" lang="en-US" sz="3200" b="0" i="0" u="none" strike="noStrike" kern="1200" cap="none" spc="0" normalizeH="0" baseline="0" noProof="0" dirty="0" err="1" smtClean="0">
                <a:ln>
                  <a:noFill/>
                </a:ln>
                <a:solidFill>
                  <a:schemeClr val="tx1"/>
                </a:solidFill>
                <a:effectLst/>
                <a:uLnTx/>
                <a:uFillTx/>
                <a:latin typeface="Helvetica"/>
                <a:ea typeface="+mn-ea"/>
                <a:cs typeface="Helvetica"/>
                <a:sym typeface="Wingdings"/>
              </a:rPr>
              <a:t>nergiebalans</a:t>
            </a:r>
            <a:endParaRPr kumimoji="0" lang="en-US" sz="3200" b="0" i="0" u="none" strike="noStrike" kern="1200" cap="none" spc="0" normalizeH="0" baseline="0" noProof="0" dirty="0">
              <a:ln>
                <a:noFill/>
              </a:ln>
              <a:solidFill>
                <a:schemeClr val="tx1"/>
              </a:solidFill>
              <a:effectLst/>
              <a:uLnTx/>
              <a:uFillTx/>
              <a:latin typeface="Helvetica"/>
              <a:ea typeface="+mn-ea"/>
              <a:cs typeface="Helvetica"/>
            </a:endParaRPr>
          </a:p>
        </p:txBody>
      </p:sp>
      <p:sp>
        <p:nvSpPr>
          <p:cNvPr id="15" name="TextBox 14"/>
          <p:cNvSpPr txBox="1"/>
          <p:nvPr/>
        </p:nvSpPr>
        <p:spPr>
          <a:xfrm>
            <a:off x="3408145" y="6232778"/>
            <a:ext cx="2734290" cy="461665"/>
          </a:xfrm>
          <a:prstGeom prst="rect">
            <a:avLst/>
          </a:prstGeom>
          <a:noFill/>
        </p:spPr>
        <p:txBody>
          <a:bodyPr wrap="square" rtlCol="0">
            <a:spAutoFit/>
          </a:bodyPr>
          <a:lstStyle/>
          <a:p>
            <a:r>
              <a:rPr lang="en-US" sz="2400" dirty="0" err="1" smtClean="0">
                <a:latin typeface="Helvetica"/>
                <a:cs typeface="Helvetica"/>
              </a:rPr>
              <a:t>Lichaamsgewicht</a:t>
            </a:r>
            <a:endParaRPr lang="en-US" sz="2400" dirty="0">
              <a:latin typeface="Helvetica"/>
              <a:cs typeface="Helvetica"/>
            </a:endParaRPr>
          </a:p>
        </p:txBody>
      </p:sp>
      <p:cxnSp>
        <p:nvCxnSpPr>
          <p:cNvPr id="33" name="Straight Connector 32"/>
          <p:cNvCxnSpPr/>
          <p:nvPr/>
        </p:nvCxnSpPr>
        <p:spPr>
          <a:xfrm>
            <a:off x="3071236" y="6134132"/>
            <a:ext cx="3272077"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3071236" y="5622166"/>
            <a:ext cx="3272077"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3071236" y="5622166"/>
            <a:ext cx="816400" cy="516730"/>
          </a:xfrm>
          <a:prstGeom prst="line">
            <a:avLst/>
          </a:prstGeom>
          <a:ln w="44450" cap="flat" cmpd="sng" algn="ctr">
            <a:solidFill>
              <a:srgbClr val="FF6600"/>
            </a:solidFill>
            <a:prstDash val="solid"/>
            <a:round/>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3887636" y="5626930"/>
            <a:ext cx="816400" cy="515142"/>
          </a:xfrm>
          <a:prstGeom prst="line">
            <a:avLst/>
          </a:prstGeom>
          <a:ln w="44450" cap="flat" cmpd="sng" algn="ctr">
            <a:solidFill>
              <a:srgbClr val="FF6600"/>
            </a:solidFill>
            <a:prstDash val="solid"/>
            <a:round/>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710513" y="6135720"/>
            <a:ext cx="816400" cy="1588"/>
          </a:xfrm>
          <a:prstGeom prst="line">
            <a:avLst/>
          </a:prstGeom>
          <a:ln w="44450" cap="flat" cmpd="sng" algn="ctr">
            <a:solidFill>
              <a:srgbClr val="FF6600"/>
            </a:solidFill>
            <a:prstDash val="solid"/>
            <a:round/>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5526913" y="5617402"/>
            <a:ext cx="816400" cy="516730"/>
          </a:xfrm>
          <a:prstGeom prst="line">
            <a:avLst/>
          </a:prstGeom>
          <a:ln w="44450" cap="flat" cmpd="sng" algn="ctr">
            <a:solidFill>
              <a:srgbClr val="FF6600"/>
            </a:solidFill>
            <a:prstDash val="solid"/>
            <a:round/>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grpSp>
        <p:nvGrpSpPr>
          <p:cNvPr id="3" name="Group 16"/>
          <p:cNvGrpSpPr/>
          <p:nvPr/>
        </p:nvGrpSpPr>
        <p:grpSpPr>
          <a:xfrm>
            <a:off x="1042902" y="2424842"/>
            <a:ext cx="7076827" cy="2417766"/>
            <a:chOff x="1045013" y="4006513"/>
            <a:chExt cx="7076827" cy="2417766"/>
          </a:xfrm>
        </p:grpSpPr>
        <p:sp>
          <p:nvSpPr>
            <p:cNvPr id="23" name="AutoShape 5"/>
            <p:cNvSpPr>
              <a:spLocks/>
            </p:cNvSpPr>
            <p:nvPr/>
          </p:nvSpPr>
          <p:spPr bwMode="auto">
            <a:xfrm>
              <a:off x="4127583" y="5154279"/>
              <a:ext cx="1270000" cy="1270000"/>
            </a:xfrm>
            <a:prstGeom prst="triangle">
              <a:avLst>
                <a:gd name="adj" fmla="val 50000"/>
              </a:avLst>
            </a:prstGeom>
            <a:solidFill>
              <a:srgbClr val="CB0000">
                <a:alpha val="80000"/>
              </a:srgbClr>
            </a:solidFill>
            <a:ln w="12700">
              <a:solidFill>
                <a:srgbClr val="D50000"/>
              </a:solidFill>
              <a:miter lim="800000"/>
              <a:headEnd/>
              <a:tailEnd/>
            </a:ln>
            <a:effectLst>
              <a:outerShdw blurRad="76200" algn="ctr" rotWithShape="0">
                <a:schemeClr val="bg2">
                  <a:alpha val="79999"/>
                </a:schemeClr>
              </a:outerShdw>
            </a:effectLst>
          </p:spPr>
          <p:txBody>
            <a:bodyPr lIns="0" tIns="0" rIns="0" bIns="0">
              <a:prstTxWarp prst="textNoShape">
                <a:avLst/>
              </a:prstTxWarp>
            </a:bodyPr>
            <a:lstStyle/>
            <a:p>
              <a:pPr algn="ctr" eaLnBrk="1" hangingPunct="1"/>
              <a:endParaRPr lang="en-US" sz="4200">
                <a:solidFill>
                  <a:srgbClr val="FFFFFF"/>
                </a:solidFill>
                <a:ea typeface="ヒラギノ角ゴ ProN W3" pitchFamily="-109" charset="-128"/>
                <a:cs typeface="ヒラギノ角ゴ ProN W3" pitchFamily="-109" charset="-128"/>
              </a:endParaRPr>
            </a:p>
          </p:txBody>
        </p:sp>
        <p:sp>
          <p:nvSpPr>
            <p:cNvPr id="24" name="Line 9"/>
            <p:cNvSpPr>
              <a:spLocks noChangeShapeType="1"/>
            </p:cNvSpPr>
            <p:nvPr/>
          </p:nvSpPr>
          <p:spPr bwMode="auto">
            <a:xfrm rot="9661077" flipH="1">
              <a:off x="1144776" y="5166698"/>
              <a:ext cx="6977064" cy="1"/>
            </a:xfrm>
            <a:prstGeom prst="line">
              <a:avLst/>
            </a:prstGeom>
            <a:noFill/>
            <a:ln w="25400">
              <a:solidFill>
                <a:schemeClr val="tx1"/>
              </a:solidFill>
              <a:miter lim="800000"/>
              <a:headEnd/>
              <a:tailEnd/>
            </a:ln>
          </p:spPr>
          <p:txBody>
            <a:bodyPr lIns="0" tIns="0" rIns="0" bIns="0">
              <a:prstTxWarp prst="textNoShape">
                <a:avLst/>
              </a:prstTxWarp>
            </a:bodyPr>
            <a:lstStyle/>
            <a:p>
              <a:endParaRPr lang="en-US"/>
            </a:p>
          </p:txBody>
        </p:sp>
        <p:sp>
          <p:nvSpPr>
            <p:cNvPr id="25" name="Line 10"/>
            <p:cNvSpPr>
              <a:spLocks noChangeShapeType="1"/>
            </p:cNvSpPr>
            <p:nvPr/>
          </p:nvSpPr>
          <p:spPr bwMode="auto">
            <a:xfrm rot="20461077">
              <a:off x="4662751" y="4465568"/>
              <a:ext cx="0" cy="665163"/>
            </a:xfrm>
            <a:prstGeom prst="line">
              <a:avLst/>
            </a:prstGeom>
            <a:noFill/>
            <a:ln w="25400">
              <a:solidFill>
                <a:schemeClr val="tx1"/>
              </a:solidFill>
              <a:miter lim="800000"/>
              <a:headEnd type="triangle" w="lg" len="med"/>
              <a:tailEnd/>
            </a:ln>
          </p:spPr>
          <p:txBody>
            <a:bodyPr lIns="0" tIns="0" rIns="0" bIns="0">
              <a:prstTxWarp prst="textNoShape">
                <a:avLst/>
              </a:prstTxWarp>
            </a:bodyPr>
            <a:lstStyle/>
            <a:p>
              <a:endParaRPr lang="en-US"/>
            </a:p>
          </p:txBody>
        </p:sp>
        <p:sp>
          <p:nvSpPr>
            <p:cNvPr id="26" name="TextBox 25"/>
            <p:cNvSpPr txBox="1"/>
            <p:nvPr/>
          </p:nvSpPr>
          <p:spPr>
            <a:xfrm rot="20461077">
              <a:off x="1045013" y="5229652"/>
              <a:ext cx="3622871" cy="584776"/>
            </a:xfrm>
            <a:prstGeom prst="rect">
              <a:avLst/>
            </a:prstGeom>
            <a:noFill/>
          </p:spPr>
          <p:txBody>
            <a:bodyPr wrap="square" rtlCol="0">
              <a:spAutoFit/>
            </a:bodyPr>
            <a:lstStyle/>
            <a:p>
              <a:r>
                <a:rPr lang="en-US" sz="3200" b="1" dirty="0" err="1" smtClean="0">
                  <a:latin typeface="Helvetica"/>
                  <a:cs typeface="Helvetica"/>
                </a:rPr>
                <a:t>Energie</a:t>
              </a:r>
              <a:r>
                <a:rPr lang="en-US" sz="3200" b="1" dirty="0" smtClean="0">
                  <a:latin typeface="Helvetica"/>
                  <a:cs typeface="Helvetica"/>
                </a:rPr>
                <a:t> </a:t>
              </a:r>
              <a:r>
                <a:rPr lang="en-US" sz="3200" b="1" dirty="0" err="1" smtClean="0">
                  <a:latin typeface="Helvetica"/>
                  <a:cs typeface="Helvetica"/>
                </a:rPr>
                <a:t>inname</a:t>
              </a:r>
              <a:endParaRPr lang="en-US" sz="3200" b="1" dirty="0">
                <a:latin typeface="Helvetica"/>
                <a:cs typeface="Helvetica"/>
              </a:endParaRPr>
            </a:p>
          </p:txBody>
        </p:sp>
        <p:sp>
          <p:nvSpPr>
            <p:cNvPr id="27" name="TextBox 26"/>
            <p:cNvSpPr txBox="1"/>
            <p:nvPr/>
          </p:nvSpPr>
          <p:spPr>
            <a:xfrm rot="20461077">
              <a:off x="5256523" y="4006513"/>
              <a:ext cx="2669497" cy="461665"/>
            </a:xfrm>
            <a:prstGeom prst="rect">
              <a:avLst/>
            </a:prstGeom>
            <a:noFill/>
          </p:spPr>
          <p:txBody>
            <a:bodyPr wrap="square" rtlCol="0">
              <a:spAutoFit/>
            </a:bodyPr>
            <a:lstStyle/>
            <a:p>
              <a:pPr algn="r"/>
              <a:r>
                <a:rPr lang="en-US" sz="2400" dirty="0" err="1" smtClean="0">
                  <a:latin typeface="Helvetica"/>
                  <a:cs typeface="Helvetica"/>
                </a:rPr>
                <a:t>Energie</a:t>
              </a:r>
              <a:r>
                <a:rPr lang="en-US" sz="2400" dirty="0" smtClean="0">
                  <a:latin typeface="Helvetica"/>
                  <a:cs typeface="Helvetica"/>
                </a:rPr>
                <a:t> </a:t>
              </a:r>
              <a:r>
                <a:rPr lang="en-US" sz="2400" dirty="0" err="1" smtClean="0">
                  <a:latin typeface="Helvetica"/>
                  <a:cs typeface="Helvetica"/>
                </a:rPr>
                <a:t>gebruik</a:t>
              </a:r>
              <a:endParaRPr lang="en-US" sz="2400" dirty="0">
                <a:latin typeface="Helvetica"/>
                <a:cs typeface="Helvetica"/>
              </a:endParaRPr>
            </a:p>
          </p:txBody>
        </p:sp>
      </p:grpSp>
      <p:pic>
        <p:nvPicPr>
          <p:cNvPr id="17" name="Picture 16" descr="Lean_geel.png"/>
          <p:cNvPicPr>
            <a:picLocks noChangeAspect="1"/>
          </p:cNvPicPr>
          <p:nvPr/>
        </p:nvPicPr>
        <p:blipFill>
          <a:blip r:embed="rId3"/>
          <a:stretch>
            <a:fillRect/>
          </a:stretch>
        </p:blipFill>
        <p:spPr>
          <a:xfrm>
            <a:off x="7074051" y="5406541"/>
            <a:ext cx="422364" cy="833900"/>
          </a:xfrm>
          <a:prstGeom prst="rect">
            <a:avLst/>
          </a:prstGeom>
        </p:spPr>
      </p:pic>
      <p:pic>
        <p:nvPicPr>
          <p:cNvPr id="18" name="Picture 17" descr="Obese_rood.png"/>
          <p:cNvPicPr>
            <a:picLocks noChangeAspect="1"/>
          </p:cNvPicPr>
          <p:nvPr/>
        </p:nvPicPr>
        <p:blipFill>
          <a:blip r:embed="rId4"/>
          <a:stretch>
            <a:fillRect/>
          </a:stretch>
        </p:blipFill>
        <p:spPr>
          <a:xfrm>
            <a:off x="7833275" y="5401800"/>
            <a:ext cx="716353" cy="846600"/>
          </a:xfrm>
          <a:prstGeom prst="rect">
            <a:avLst/>
          </a:prstGeom>
        </p:spPr>
      </p:pic>
      <p:cxnSp>
        <p:nvCxnSpPr>
          <p:cNvPr id="19" name="Straight Arrow Connector 18"/>
          <p:cNvCxnSpPr/>
          <p:nvPr/>
        </p:nvCxnSpPr>
        <p:spPr>
          <a:xfrm>
            <a:off x="7573855" y="5793513"/>
            <a:ext cx="336860" cy="1588"/>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1143000"/>
          </a:xfrm>
        </p:spPr>
        <p:txBody>
          <a:bodyPr>
            <a:normAutofit fontScale="90000"/>
          </a:bodyPr>
          <a:lstStyle/>
          <a:p>
            <a:r>
              <a:rPr lang="nl-NL" dirty="0" smtClean="0"/>
              <a:t>Welke factoren zijn van invloed op de energiebalans?</a:t>
            </a:r>
            <a:endParaRPr lang="nl-NL" dirty="0"/>
          </a:p>
        </p:txBody>
      </p:sp>
      <p:grpSp>
        <p:nvGrpSpPr>
          <p:cNvPr id="3" name="Group 21"/>
          <p:cNvGrpSpPr/>
          <p:nvPr/>
        </p:nvGrpSpPr>
        <p:grpSpPr>
          <a:xfrm>
            <a:off x="1129504" y="3545527"/>
            <a:ext cx="6977064" cy="1270000"/>
            <a:chOff x="1129505" y="4713707"/>
            <a:chExt cx="6977064" cy="1270000"/>
          </a:xfrm>
        </p:grpSpPr>
        <p:sp>
          <p:nvSpPr>
            <p:cNvPr id="5" name="AutoShape 5"/>
            <p:cNvSpPr>
              <a:spLocks/>
            </p:cNvSpPr>
            <p:nvPr/>
          </p:nvSpPr>
          <p:spPr bwMode="auto">
            <a:xfrm>
              <a:off x="4127583" y="4713707"/>
              <a:ext cx="1270000" cy="1270000"/>
            </a:xfrm>
            <a:prstGeom prst="triangle">
              <a:avLst>
                <a:gd name="adj" fmla="val 50000"/>
              </a:avLst>
            </a:prstGeom>
            <a:solidFill>
              <a:srgbClr val="CB0000">
                <a:alpha val="80000"/>
              </a:srgbClr>
            </a:solidFill>
            <a:ln w="12700">
              <a:solidFill>
                <a:srgbClr val="D50000"/>
              </a:solidFill>
              <a:miter lim="800000"/>
              <a:headEnd/>
              <a:tailEnd/>
            </a:ln>
            <a:effectLst>
              <a:outerShdw blurRad="76200" algn="ctr" rotWithShape="0">
                <a:schemeClr val="bg2">
                  <a:alpha val="79999"/>
                </a:schemeClr>
              </a:outerShdw>
            </a:effectLst>
          </p:spPr>
          <p:txBody>
            <a:bodyPr lIns="0" tIns="0" rIns="0" bIns="0">
              <a:prstTxWarp prst="textNoShape">
                <a:avLst/>
              </a:prstTxWarp>
            </a:bodyPr>
            <a:lstStyle/>
            <a:p>
              <a:pPr algn="ctr" eaLnBrk="1" hangingPunct="1"/>
              <a:endParaRPr lang="en-US" sz="4200">
                <a:solidFill>
                  <a:srgbClr val="FFFFFF"/>
                </a:solidFill>
                <a:ea typeface="ヒラギノ角ゴ ProN W3" pitchFamily="-109" charset="-128"/>
                <a:cs typeface="ヒラギノ角ゴ ProN W3" pitchFamily="-109" charset="-128"/>
              </a:endParaRPr>
            </a:p>
          </p:txBody>
        </p:sp>
        <p:sp>
          <p:nvSpPr>
            <p:cNvPr id="6" name="Line 9"/>
            <p:cNvSpPr>
              <a:spLocks noChangeShapeType="1"/>
            </p:cNvSpPr>
            <p:nvPr/>
          </p:nvSpPr>
          <p:spPr bwMode="auto">
            <a:xfrm rot="10800000" flipH="1">
              <a:off x="1129505" y="4724819"/>
              <a:ext cx="6977064" cy="1"/>
            </a:xfrm>
            <a:prstGeom prst="line">
              <a:avLst/>
            </a:prstGeom>
            <a:noFill/>
            <a:ln w="25400">
              <a:solidFill>
                <a:schemeClr val="tx1"/>
              </a:solidFill>
              <a:miter lim="800000"/>
              <a:headEnd/>
              <a:tailEnd/>
            </a:ln>
          </p:spPr>
          <p:txBody>
            <a:bodyPr lIns="0" tIns="0" rIns="0" bIns="0">
              <a:prstTxWarp prst="textNoShape">
                <a:avLst/>
              </a:prstTxWarp>
            </a:bodyPr>
            <a:lstStyle/>
            <a:p>
              <a:endParaRPr lang="en-US"/>
            </a:p>
          </p:txBody>
        </p:sp>
      </p:grpSp>
      <p:sp>
        <p:nvSpPr>
          <p:cNvPr id="10" name="Tekstvak 9"/>
          <p:cNvSpPr txBox="1"/>
          <p:nvPr/>
        </p:nvSpPr>
        <p:spPr>
          <a:xfrm>
            <a:off x="755576" y="2244668"/>
            <a:ext cx="1008112" cy="369332"/>
          </a:xfrm>
          <a:prstGeom prst="rect">
            <a:avLst/>
          </a:prstGeom>
          <a:noFill/>
          <a:ln>
            <a:solidFill>
              <a:srgbClr val="FF0000"/>
            </a:solidFill>
          </a:ln>
        </p:spPr>
        <p:txBody>
          <a:bodyPr wrap="square" rtlCol="0">
            <a:spAutoFit/>
          </a:bodyPr>
          <a:lstStyle/>
          <a:p>
            <a:r>
              <a:rPr lang="nl-NL" dirty="0" smtClean="0"/>
              <a:t>Voeding</a:t>
            </a:r>
            <a:endParaRPr lang="nl-NL" dirty="0"/>
          </a:p>
        </p:txBody>
      </p:sp>
      <p:grpSp>
        <p:nvGrpSpPr>
          <p:cNvPr id="4" name="Group 21"/>
          <p:cNvGrpSpPr/>
          <p:nvPr/>
        </p:nvGrpSpPr>
        <p:grpSpPr>
          <a:xfrm>
            <a:off x="1129504" y="3545527"/>
            <a:ext cx="6977064" cy="1270000"/>
            <a:chOff x="1129505" y="4713707"/>
            <a:chExt cx="6977064" cy="1270000"/>
          </a:xfrm>
        </p:grpSpPr>
        <p:sp>
          <p:nvSpPr>
            <p:cNvPr id="12" name="AutoShape 5"/>
            <p:cNvSpPr>
              <a:spLocks/>
            </p:cNvSpPr>
            <p:nvPr/>
          </p:nvSpPr>
          <p:spPr bwMode="auto">
            <a:xfrm>
              <a:off x="4127583" y="4713707"/>
              <a:ext cx="1270000" cy="1270000"/>
            </a:xfrm>
            <a:prstGeom prst="triangle">
              <a:avLst>
                <a:gd name="adj" fmla="val 50000"/>
              </a:avLst>
            </a:prstGeom>
            <a:solidFill>
              <a:srgbClr val="CB0000">
                <a:alpha val="80000"/>
              </a:srgbClr>
            </a:solidFill>
            <a:ln w="12700">
              <a:solidFill>
                <a:srgbClr val="D50000"/>
              </a:solidFill>
              <a:miter lim="800000"/>
              <a:headEnd/>
              <a:tailEnd/>
            </a:ln>
            <a:effectLst>
              <a:outerShdw blurRad="76200" algn="ctr" rotWithShape="0">
                <a:schemeClr val="bg2">
                  <a:alpha val="79999"/>
                </a:schemeClr>
              </a:outerShdw>
            </a:effectLst>
          </p:spPr>
          <p:txBody>
            <a:bodyPr lIns="0" tIns="0" rIns="0" bIns="0">
              <a:prstTxWarp prst="textNoShape">
                <a:avLst/>
              </a:prstTxWarp>
            </a:bodyPr>
            <a:lstStyle/>
            <a:p>
              <a:pPr algn="ctr" eaLnBrk="1" hangingPunct="1"/>
              <a:endParaRPr lang="en-US" sz="4200">
                <a:solidFill>
                  <a:srgbClr val="FFFFFF"/>
                </a:solidFill>
                <a:ea typeface="ヒラギノ角ゴ ProN W3" pitchFamily="-109" charset="-128"/>
                <a:cs typeface="ヒラギノ角ゴ ProN W3" pitchFamily="-109" charset="-128"/>
              </a:endParaRPr>
            </a:p>
          </p:txBody>
        </p:sp>
        <p:sp>
          <p:nvSpPr>
            <p:cNvPr id="13" name="Line 9"/>
            <p:cNvSpPr>
              <a:spLocks noChangeShapeType="1"/>
            </p:cNvSpPr>
            <p:nvPr/>
          </p:nvSpPr>
          <p:spPr bwMode="auto">
            <a:xfrm rot="10800000" flipH="1">
              <a:off x="1129505" y="4724819"/>
              <a:ext cx="6977064" cy="1"/>
            </a:xfrm>
            <a:prstGeom prst="line">
              <a:avLst/>
            </a:prstGeom>
            <a:noFill/>
            <a:ln w="25400">
              <a:solidFill>
                <a:schemeClr val="tx1"/>
              </a:solidFill>
              <a:miter lim="800000"/>
              <a:headEnd/>
              <a:tailEnd/>
            </a:ln>
          </p:spPr>
          <p:txBody>
            <a:bodyPr lIns="0" tIns="0" rIns="0" bIns="0">
              <a:prstTxWarp prst="textNoShape">
                <a:avLst/>
              </a:prstTxWarp>
            </a:bodyPr>
            <a:lstStyle/>
            <a:p>
              <a:endParaRPr lang="en-US"/>
            </a:p>
          </p:txBody>
        </p:sp>
      </p:grpSp>
      <p:sp>
        <p:nvSpPr>
          <p:cNvPr id="17" name="Tekstvak 16"/>
          <p:cNvSpPr txBox="1"/>
          <p:nvPr/>
        </p:nvSpPr>
        <p:spPr>
          <a:xfrm>
            <a:off x="4352726" y="1556792"/>
            <a:ext cx="819712" cy="369332"/>
          </a:xfrm>
          <a:prstGeom prst="rect">
            <a:avLst/>
          </a:prstGeom>
          <a:noFill/>
          <a:ln>
            <a:solidFill>
              <a:srgbClr val="FF0000"/>
            </a:solidFill>
          </a:ln>
        </p:spPr>
        <p:txBody>
          <a:bodyPr wrap="square" rtlCol="0">
            <a:spAutoFit/>
          </a:bodyPr>
          <a:lstStyle/>
          <a:p>
            <a:r>
              <a:rPr lang="nl-NL" dirty="0" smtClean="0"/>
              <a:t>Genen</a:t>
            </a:r>
            <a:endParaRPr lang="nl-NL" dirty="0"/>
          </a:p>
        </p:txBody>
      </p:sp>
      <p:sp>
        <p:nvSpPr>
          <p:cNvPr id="18" name="Tekstvak 17"/>
          <p:cNvSpPr txBox="1"/>
          <p:nvPr/>
        </p:nvSpPr>
        <p:spPr>
          <a:xfrm>
            <a:off x="7236296" y="2276872"/>
            <a:ext cx="1338460" cy="646331"/>
          </a:xfrm>
          <a:prstGeom prst="rect">
            <a:avLst/>
          </a:prstGeom>
          <a:noFill/>
          <a:ln>
            <a:solidFill>
              <a:srgbClr val="FF0000"/>
            </a:solidFill>
          </a:ln>
        </p:spPr>
        <p:txBody>
          <a:bodyPr wrap="square" rtlCol="0">
            <a:spAutoFit/>
          </a:bodyPr>
          <a:lstStyle/>
          <a:p>
            <a:r>
              <a:rPr lang="nl-NL" dirty="0" smtClean="0"/>
              <a:t>Lichamelijke inspanning</a:t>
            </a:r>
            <a:endParaRPr lang="nl-NL" dirty="0"/>
          </a:p>
        </p:txBody>
      </p:sp>
      <p:sp>
        <p:nvSpPr>
          <p:cNvPr id="19" name="Tekstvak 18"/>
          <p:cNvSpPr txBox="1"/>
          <p:nvPr/>
        </p:nvSpPr>
        <p:spPr>
          <a:xfrm>
            <a:off x="4050607" y="5301208"/>
            <a:ext cx="1440160" cy="369332"/>
          </a:xfrm>
          <a:prstGeom prst="rect">
            <a:avLst/>
          </a:prstGeom>
          <a:noFill/>
          <a:ln>
            <a:solidFill>
              <a:srgbClr val="FF0000"/>
            </a:solidFill>
          </a:ln>
        </p:spPr>
        <p:txBody>
          <a:bodyPr wrap="square" rtlCol="0">
            <a:spAutoFit/>
          </a:bodyPr>
          <a:lstStyle/>
          <a:p>
            <a:r>
              <a:rPr lang="nl-NL" dirty="0" smtClean="0"/>
              <a:t>Metabolisme</a:t>
            </a:r>
            <a:endParaRPr lang="nl-NL" dirty="0"/>
          </a:p>
        </p:txBody>
      </p:sp>
      <p:sp>
        <p:nvSpPr>
          <p:cNvPr id="20" name="Tekstvak 19"/>
          <p:cNvSpPr txBox="1"/>
          <p:nvPr/>
        </p:nvSpPr>
        <p:spPr>
          <a:xfrm>
            <a:off x="3741417" y="6165304"/>
            <a:ext cx="2058540" cy="646331"/>
          </a:xfrm>
          <a:prstGeom prst="rect">
            <a:avLst/>
          </a:prstGeom>
          <a:noFill/>
          <a:ln>
            <a:solidFill>
              <a:srgbClr val="FF0000"/>
            </a:solidFill>
          </a:ln>
        </p:spPr>
        <p:txBody>
          <a:bodyPr wrap="square" rtlCol="0">
            <a:spAutoFit/>
          </a:bodyPr>
          <a:lstStyle/>
          <a:p>
            <a:pPr algn="ctr"/>
            <a:r>
              <a:rPr lang="nl-NL" dirty="0" smtClean="0"/>
              <a:t>Intern en externe factoren</a:t>
            </a:r>
            <a:endParaRPr lang="nl-NL" dirty="0"/>
          </a:p>
        </p:txBody>
      </p:sp>
      <p:cxnSp>
        <p:nvCxnSpPr>
          <p:cNvPr id="22" name="Rechte verbindingslijn met pijl 21"/>
          <p:cNvCxnSpPr>
            <a:stCxn id="10" idx="2"/>
          </p:cNvCxnSpPr>
          <p:nvPr/>
        </p:nvCxnSpPr>
        <p:spPr>
          <a:xfrm>
            <a:off x="1259632" y="2614000"/>
            <a:ext cx="0" cy="93152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Rechte verbindingslijn met pijl 22"/>
          <p:cNvCxnSpPr/>
          <p:nvPr/>
        </p:nvCxnSpPr>
        <p:spPr>
          <a:xfrm flipH="1">
            <a:off x="4762582" y="1926124"/>
            <a:ext cx="8105" cy="163051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p:cNvCxnSpPr>
            <a:endCxn id="13" idx="1"/>
          </p:cNvCxnSpPr>
          <p:nvPr/>
        </p:nvCxnSpPr>
        <p:spPr>
          <a:xfrm>
            <a:off x="8106568" y="2923203"/>
            <a:ext cx="0" cy="63343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Rechte verbindingslijn met pijl 26"/>
          <p:cNvCxnSpPr/>
          <p:nvPr/>
        </p:nvCxnSpPr>
        <p:spPr>
          <a:xfrm flipV="1">
            <a:off x="4762582" y="4836770"/>
            <a:ext cx="0" cy="4644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Rechte verbindingslijn met pijl 29"/>
          <p:cNvCxnSpPr/>
          <p:nvPr/>
        </p:nvCxnSpPr>
        <p:spPr>
          <a:xfrm flipH="1" flipV="1">
            <a:off x="1259632" y="3556641"/>
            <a:ext cx="2481786" cy="26086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Rechte verbindingslijn met pijl 32"/>
          <p:cNvCxnSpPr/>
          <p:nvPr/>
        </p:nvCxnSpPr>
        <p:spPr>
          <a:xfrm flipV="1">
            <a:off x="5799957" y="3556641"/>
            <a:ext cx="2306611" cy="26086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369103" y="3083862"/>
            <a:ext cx="2669497" cy="461665"/>
          </a:xfrm>
          <a:prstGeom prst="rect">
            <a:avLst/>
          </a:prstGeom>
          <a:noFill/>
        </p:spPr>
        <p:txBody>
          <a:bodyPr wrap="square" rtlCol="0">
            <a:spAutoFit/>
          </a:bodyPr>
          <a:lstStyle/>
          <a:p>
            <a:r>
              <a:rPr lang="en-US" sz="2400" dirty="0" err="1" smtClean="0">
                <a:latin typeface="Helvetica"/>
                <a:cs typeface="Helvetica"/>
              </a:rPr>
              <a:t>Energie-inname</a:t>
            </a:r>
            <a:endParaRPr lang="en-US" sz="2400" dirty="0">
              <a:latin typeface="Helvetica"/>
              <a:cs typeface="Helvetica"/>
            </a:endParaRPr>
          </a:p>
        </p:txBody>
      </p:sp>
      <p:sp>
        <p:nvSpPr>
          <p:cNvPr id="24" name="TextBox 23"/>
          <p:cNvSpPr txBox="1"/>
          <p:nvPr/>
        </p:nvSpPr>
        <p:spPr>
          <a:xfrm>
            <a:off x="5257800" y="3083862"/>
            <a:ext cx="2669497" cy="461665"/>
          </a:xfrm>
          <a:prstGeom prst="rect">
            <a:avLst/>
          </a:prstGeom>
          <a:noFill/>
        </p:spPr>
        <p:txBody>
          <a:bodyPr wrap="square" rtlCol="0">
            <a:spAutoFit/>
          </a:bodyPr>
          <a:lstStyle/>
          <a:p>
            <a:pPr algn="r"/>
            <a:r>
              <a:rPr lang="en-US" sz="2400" dirty="0" err="1" smtClean="0">
                <a:latin typeface="Helvetica"/>
                <a:cs typeface="Helvetica"/>
              </a:rPr>
              <a:t>Energiegebruik</a:t>
            </a:r>
            <a:endParaRPr lang="en-US" sz="2400" dirty="0">
              <a:latin typeface="Helvetica"/>
              <a:cs typeface="Helvetica"/>
            </a:endParaRPr>
          </a:p>
        </p:txBody>
      </p:sp>
    </p:spTree>
    <p:extLst>
      <p:ext uri="{BB962C8B-B14F-4D97-AF65-F5344CB8AC3E}">
        <p14:creationId xmlns:p14="http://schemas.microsoft.com/office/powerpoint/2010/main" val="29367953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467544" y="0"/>
            <a:ext cx="8229600" cy="1143000"/>
          </a:xfrm>
        </p:spPr>
        <p:txBody>
          <a:bodyPr>
            <a:normAutofit fontScale="90000"/>
          </a:bodyPr>
          <a:lstStyle/>
          <a:p>
            <a:r>
              <a:rPr lang="nl-NL" dirty="0" smtClean="0"/>
              <a:t>Welke factoren zijn van invloed op de energiebalans?</a:t>
            </a:r>
            <a:endParaRPr lang="nl-NL" dirty="0"/>
          </a:p>
        </p:txBody>
      </p:sp>
      <p:sp>
        <p:nvSpPr>
          <p:cNvPr id="8" name="TextBox 7"/>
          <p:cNvSpPr txBox="1"/>
          <p:nvPr/>
        </p:nvSpPr>
        <p:spPr>
          <a:xfrm>
            <a:off x="0" y="6211669"/>
            <a:ext cx="4191000" cy="646331"/>
          </a:xfrm>
          <a:prstGeom prst="rect">
            <a:avLst/>
          </a:prstGeom>
          <a:noFill/>
        </p:spPr>
        <p:txBody>
          <a:bodyPr wrap="square" rtlCol="0">
            <a:spAutoFit/>
          </a:bodyPr>
          <a:lstStyle/>
          <a:p>
            <a:r>
              <a:rPr lang="en-US" sz="1200" dirty="0" err="1" smtClean="0"/>
              <a:t>Keijer</a:t>
            </a:r>
            <a:r>
              <a:rPr lang="en-US" sz="1200" dirty="0" smtClean="0"/>
              <a:t> et al., 2014: </a:t>
            </a:r>
            <a:r>
              <a:rPr lang="en-US" sz="1200" dirty="0" err="1" smtClean="0"/>
              <a:t>Nutrigenomics</a:t>
            </a:r>
            <a:r>
              <a:rPr lang="en-US" sz="1200" dirty="0" smtClean="0"/>
              <a:t> of body weight regulation: a rationale for careful dissection of individual contributors.  </a:t>
            </a:r>
            <a:r>
              <a:rPr lang="en-US" sz="1200" i="1" dirty="0" smtClean="0"/>
              <a:t>Nutrients </a:t>
            </a:r>
            <a:r>
              <a:rPr lang="en-US" sz="1200" b="1" dirty="0" smtClean="0"/>
              <a:t>6, </a:t>
            </a:r>
            <a:r>
              <a:rPr lang="en-US" sz="1200" dirty="0" smtClean="0"/>
              <a:t>4531-4551</a:t>
            </a:r>
            <a:endParaRPr lang="en-US" sz="1200" dirty="0"/>
          </a:p>
        </p:txBody>
      </p:sp>
      <p:pic>
        <p:nvPicPr>
          <p:cNvPr id="9" name="Picture 8" descr="Picture 1.png"/>
          <p:cNvPicPr>
            <a:picLocks noChangeAspect="1"/>
          </p:cNvPicPr>
          <p:nvPr/>
        </p:nvPicPr>
        <p:blipFill>
          <a:blip r:embed="rId3"/>
          <a:srcRect r="3333"/>
          <a:stretch>
            <a:fillRect/>
          </a:stretch>
        </p:blipFill>
        <p:spPr>
          <a:xfrm>
            <a:off x="152400" y="1219200"/>
            <a:ext cx="8839200" cy="4714875"/>
          </a:xfrm>
          <a:prstGeom prst="rect">
            <a:avLst/>
          </a:prstGeom>
        </p:spPr>
      </p:pic>
    </p:spTree>
    <p:extLst>
      <p:ext uri="{BB962C8B-B14F-4D97-AF65-F5344CB8AC3E}">
        <p14:creationId xmlns:p14="http://schemas.microsoft.com/office/powerpoint/2010/main" val="25356725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914400"/>
          </a:xfrm>
        </p:spPr>
        <p:txBody>
          <a:bodyPr>
            <a:normAutofit/>
          </a:bodyPr>
          <a:lstStyle/>
          <a:p>
            <a:r>
              <a:rPr lang="nl-NL" dirty="0" smtClean="0"/>
              <a:t>Is </a:t>
            </a:r>
            <a:r>
              <a:rPr lang="nl-NL" dirty="0" err="1" smtClean="0"/>
              <a:t>obesitas</a:t>
            </a:r>
            <a:r>
              <a:rPr lang="nl-NL" dirty="0" smtClean="0"/>
              <a:t> groter dan je denkt?</a:t>
            </a:r>
            <a:endParaRPr lang="nl-NL" dirty="0"/>
          </a:p>
        </p:txBody>
      </p:sp>
      <p:grpSp>
        <p:nvGrpSpPr>
          <p:cNvPr id="3" name="Group 21"/>
          <p:cNvGrpSpPr/>
          <p:nvPr/>
        </p:nvGrpSpPr>
        <p:grpSpPr>
          <a:xfrm>
            <a:off x="1622548" y="3588935"/>
            <a:ext cx="6977064" cy="1270000"/>
            <a:chOff x="1129505" y="4713707"/>
            <a:chExt cx="6977064" cy="1270000"/>
          </a:xfrm>
        </p:grpSpPr>
        <p:sp>
          <p:nvSpPr>
            <p:cNvPr id="5" name="AutoShape 5"/>
            <p:cNvSpPr>
              <a:spLocks/>
            </p:cNvSpPr>
            <p:nvPr/>
          </p:nvSpPr>
          <p:spPr bwMode="auto">
            <a:xfrm>
              <a:off x="4127583" y="4713707"/>
              <a:ext cx="1270000" cy="1270000"/>
            </a:xfrm>
            <a:prstGeom prst="triangle">
              <a:avLst>
                <a:gd name="adj" fmla="val 50000"/>
              </a:avLst>
            </a:prstGeom>
            <a:solidFill>
              <a:srgbClr val="CB0000">
                <a:alpha val="80000"/>
              </a:srgbClr>
            </a:solidFill>
            <a:ln w="12700">
              <a:solidFill>
                <a:srgbClr val="D50000"/>
              </a:solidFill>
              <a:miter lim="800000"/>
              <a:headEnd/>
              <a:tailEnd/>
            </a:ln>
            <a:effectLst>
              <a:outerShdw blurRad="76200" algn="ctr" rotWithShape="0">
                <a:schemeClr val="bg2">
                  <a:alpha val="79999"/>
                </a:schemeClr>
              </a:outerShdw>
            </a:effectLst>
          </p:spPr>
          <p:txBody>
            <a:bodyPr lIns="0" tIns="0" rIns="0" bIns="0">
              <a:prstTxWarp prst="textNoShape">
                <a:avLst/>
              </a:prstTxWarp>
            </a:bodyPr>
            <a:lstStyle/>
            <a:p>
              <a:pPr algn="ctr" eaLnBrk="1" hangingPunct="1"/>
              <a:endParaRPr lang="en-US" sz="4200">
                <a:solidFill>
                  <a:srgbClr val="FFFFFF"/>
                </a:solidFill>
                <a:ea typeface="ヒラギノ角ゴ ProN W3" pitchFamily="-109" charset="-128"/>
                <a:cs typeface="ヒラギノ角ゴ ProN W3" pitchFamily="-109" charset="-128"/>
              </a:endParaRPr>
            </a:p>
          </p:txBody>
        </p:sp>
        <p:sp>
          <p:nvSpPr>
            <p:cNvPr id="6" name="Line 9"/>
            <p:cNvSpPr>
              <a:spLocks noChangeShapeType="1"/>
            </p:cNvSpPr>
            <p:nvPr/>
          </p:nvSpPr>
          <p:spPr bwMode="auto">
            <a:xfrm rot="10800000" flipH="1">
              <a:off x="1129505" y="4724819"/>
              <a:ext cx="6977064" cy="1"/>
            </a:xfrm>
            <a:prstGeom prst="line">
              <a:avLst/>
            </a:prstGeom>
            <a:noFill/>
            <a:ln w="25400">
              <a:solidFill>
                <a:schemeClr val="tx1"/>
              </a:solidFill>
              <a:miter lim="800000"/>
              <a:headEnd/>
              <a:tailEnd/>
            </a:ln>
          </p:spPr>
          <p:txBody>
            <a:bodyPr lIns="0" tIns="0" rIns="0" bIns="0">
              <a:prstTxWarp prst="textNoShape">
                <a:avLst/>
              </a:prstTxWarp>
            </a:bodyPr>
            <a:lstStyle/>
            <a:p>
              <a:endParaRPr lang="en-US"/>
            </a:p>
          </p:txBody>
        </p:sp>
      </p:grpSp>
      <p:sp>
        <p:nvSpPr>
          <p:cNvPr id="10" name="Tekstvak 9"/>
          <p:cNvSpPr txBox="1"/>
          <p:nvPr/>
        </p:nvSpPr>
        <p:spPr>
          <a:xfrm>
            <a:off x="1248620" y="2288076"/>
            <a:ext cx="1008112" cy="369332"/>
          </a:xfrm>
          <a:prstGeom prst="rect">
            <a:avLst/>
          </a:prstGeom>
          <a:noFill/>
          <a:ln>
            <a:solidFill>
              <a:srgbClr val="FF0000"/>
            </a:solidFill>
          </a:ln>
        </p:spPr>
        <p:txBody>
          <a:bodyPr wrap="square" rtlCol="0">
            <a:spAutoFit/>
          </a:bodyPr>
          <a:lstStyle/>
          <a:p>
            <a:r>
              <a:rPr lang="nl-NL" dirty="0" smtClean="0"/>
              <a:t>Voeding</a:t>
            </a:r>
            <a:endParaRPr lang="nl-NL" dirty="0"/>
          </a:p>
        </p:txBody>
      </p:sp>
      <p:grpSp>
        <p:nvGrpSpPr>
          <p:cNvPr id="4" name="Group 21"/>
          <p:cNvGrpSpPr/>
          <p:nvPr/>
        </p:nvGrpSpPr>
        <p:grpSpPr>
          <a:xfrm>
            <a:off x="1622548" y="3588935"/>
            <a:ext cx="6977064" cy="1270000"/>
            <a:chOff x="1129505" y="4713707"/>
            <a:chExt cx="6977064" cy="1270000"/>
          </a:xfrm>
        </p:grpSpPr>
        <p:sp>
          <p:nvSpPr>
            <p:cNvPr id="12" name="AutoShape 5"/>
            <p:cNvSpPr>
              <a:spLocks/>
            </p:cNvSpPr>
            <p:nvPr/>
          </p:nvSpPr>
          <p:spPr bwMode="auto">
            <a:xfrm>
              <a:off x="4127583" y="4713707"/>
              <a:ext cx="1270000" cy="1270000"/>
            </a:xfrm>
            <a:prstGeom prst="triangle">
              <a:avLst>
                <a:gd name="adj" fmla="val 50000"/>
              </a:avLst>
            </a:prstGeom>
            <a:solidFill>
              <a:srgbClr val="CB0000">
                <a:alpha val="80000"/>
              </a:srgbClr>
            </a:solidFill>
            <a:ln w="12700">
              <a:solidFill>
                <a:srgbClr val="D50000"/>
              </a:solidFill>
              <a:miter lim="800000"/>
              <a:headEnd/>
              <a:tailEnd/>
            </a:ln>
            <a:effectLst>
              <a:outerShdw blurRad="76200" algn="ctr" rotWithShape="0">
                <a:schemeClr val="bg2">
                  <a:alpha val="79999"/>
                </a:schemeClr>
              </a:outerShdw>
            </a:effectLst>
          </p:spPr>
          <p:txBody>
            <a:bodyPr lIns="0" tIns="0" rIns="0" bIns="0">
              <a:prstTxWarp prst="textNoShape">
                <a:avLst/>
              </a:prstTxWarp>
            </a:bodyPr>
            <a:lstStyle/>
            <a:p>
              <a:pPr algn="ctr" eaLnBrk="1" hangingPunct="1"/>
              <a:endParaRPr lang="en-US" sz="4200">
                <a:solidFill>
                  <a:srgbClr val="FFFFFF"/>
                </a:solidFill>
                <a:ea typeface="ヒラギノ角ゴ ProN W3" pitchFamily="-109" charset="-128"/>
                <a:cs typeface="ヒラギノ角ゴ ProN W3" pitchFamily="-109" charset="-128"/>
              </a:endParaRPr>
            </a:p>
          </p:txBody>
        </p:sp>
        <p:sp>
          <p:nvSpPr>
            <p:cNvPr id="13" name="Line 9"/>
            <p:cNvSpPr>
              <a:spLocks noChangeShapeType="1"/>
            </p:cNvSpPr>
            <p:nvPr/>
          </p:nvSpPr>
          <p:spPr bwMode="auto">
            <a:xfrm rot="10800000" flipH="1">
              <a:off x="1129505" y="4724819"/>
              <a:ext cx="6977064" cy="1"/>
            </a:xfrm>
            <a:prstGeom prst="line">
              <a:avLst/>
            </a:prstGeom>
            <a:noFill/>
            <a:ln w="25400">
              <a:solidFill>
                <a:schemeClr val="tx1"/>
              </a:solidFill>
              <a:miter lim="800000"/>
              <a:headEnd/>
              <a:tailEnd/>
            </a:ln>
          </p:spPr>
          <p:txBody>
            <a:bodyPr lIns="0" tIns="0" rIns="0" bIns="0">
              <a:prstTxWarp prst="textNoShape">
                <a:avLst/>
              </a:prstTxWarp>
            </a:bodyPr>
            <a:lstStyle/>
            <a:p>
              <a:endParaRPr lang="en-US"/>
            </a:p>
          </p:txBody>
        </p:sp>
      </p:grpSp>
      <p:sp>
        <p:nvSpPr>
          <p:cNvPr id="17" name="Tekstvak 16"/>
          <p:cNvSpPr txBox="1"/>
          <p:nvPr/>
        </p:nvSpPr>
        <p:spPr>
          <a:xfrm>
            <a:off x="4845770" y="1600200"/>
            <a:ext cx="819712" cy="369332"/>
          </a:xfrm>
          <a:prstGeom prst="rect">
            <a:avLst/>
          </a:prstGeom>
          <a:noFill/>
          <a:ln>
            <a:solidFill>
              <a:srgbClr val="FF0000"/>
            </a:solidFill>
          </a:ln>
        </p:spPr>
        <p:txBody>
          <a:bodyPr wrap="square" rtlCol="0">
            <a:spAutoFit/>
          </a:bodyPr>
          <a:lstStyle/>
          <a:p>
            <a:r>
              <a:rPr lang="nl-NL" dirty="0" smtClean="0"/>
              <a:t>Genen</a:t>
            </a:r>
            <a:endParaRPr lang="nl-NL" dirty="0"/>
          </a:p>
        </p:txBody>
      </p:sp>
      <p:sp>
        <p:nvSpPr>
          <p:cNvPr id="18" name="Tekstvak 17"/>
          <p:cNvSpPr txBox="1"/>
          <p:nvPr/>
        </p:nvSpPr>
        <p:spPr>
          <a:xfrm>
            <a:off x="7729340" y="2320280"/>
            <a:ext cx="1338460" cy="646331"/>
          </a:xfrm>
          <a:prstGeom prst="rect">
            <a:avLst/>
          </a:prstGeom>
          <a:noFill/>
          <a:ln>
            <a:solidFill>
              <a:srgbClr val="FF0000"/>
            </a:solidFill>
          </a:ln>
        </p:spPr>
        <p:txBody>
          <a:bodyPr wrap="square" rtlCol="0">
            <a:spAutoFit/>
          </a:bodyPr>
          <a:lstStyle/>
          <a:p>
            <a:r>
              <a:rPr lang="nl-NL" dirty="0" smtClean="0"/>
              <a:t>Lichamelijke inspanning</a:t>
            </a:r>
            <a:endParaRPr lang="nl-NL" dirty="0"/>
          </a:p>
        </p:txBody>
      </p:sp>
      <p:sp>
        <p:nvSpPr>
          <p:cNvPr id="19" name="Tekstvak 18"/>
          <p:cNvSpPr txBox="1"/>
          <p:nvPr/>
        </p:nvSpPr>
        <p:spPr>
          <a:xfrm>
            <a:off x="4543651" y="5344616"/>
            <a:ext cx="1440160" cy="369332"/>
          </a:xfrm>
          <a:prstGeom prst="rect">
            <a:avLst/>
          </a:prstGeom>
          <a:noFill/>
          <a:ln>
            <a:solidFill>
              <a:srgbClr val="FF0000"/>
            </a:solidFill>
          </a:ln>
        </p:spPr>
        <p:txBody>
          <a:bodyPr wrap="square" rtlCol="0">
            <a:spAutoFit/>
          </a:bodyPr>
          <a:lstStyle/>
          <a:p>
            <a:r>
              <a:rPr lang="nl-NL" dirty="0" smtClean="0"/>
              <a:t>Metabolisme</a:t>
            </a:r>
            <a:endParaRPr lang="nl-NL" dirty="0"/>
          </a:p>
        </p:txBody>
      </p:sp>
      <p:sp>
        <p:nvSpPr>
          <p:cNvPr id="20" name="Tekstvak 19"/>
          <p:cNvSpPr txBox="1"/>
          <p:nvPr/>
        </p:nvSpPr>
        <p:spPr>
          <a:xfrm>
            <a:off x="4234461" y="6208712"/>
            <a:ext cx="2058540" cy="646331"/>
          </a:xfrm>
          <a:prstGeom prst="rect">
            <a:avLst/>
          </a:prstGeom>
          <a:noFill/>
          <a:ln>
            <a:solidFill>
              <a:srgbClr val="FF0000"/>
            </a:solidFill>
          </a:ln>
        </p:spPr>
        <p:txBody>
          <a:bodyPr wrap="square" rtlCol="0">
            <a:spAutoFit/>
          </a:bodyPr>
          <a:lstStyle/>
          <a:p>
            <a:pPr algn="ctr"/>
            <a:r>
              <a:rPr lang="nl-NL" dirty="0" smtClean="0"/>
              <a:t>Intern en externe factoren</a:t>
            </a:r>
            <a:endParaRPr lang="nl-NL" dirty="0"/>
          </a:p>
        </p:txBody>
      </p:sp>
      <p:cxnSp>
        <p:nvCxnSpPr>
          <p:cNvPr id="22" name="Rechte verbindingslijn met pijl 21"/>
          <p:cNvCxnSpPr>
            <a:stCxn id="10" idx="2"/>
          </p:cNvCxnSpPr>
          <p:nvPr/>
        </p:nvCxnSpPr>
        <p:spPr>
          <a:xfrm>
            <a:off x="1752676" y="2657408"/>
            <a:ext cx="0" cy="93152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Rechte verbindingslijn met pijl 22"/>
          <p:cNvCxnSpPr/>
          <p:nvPr/>
        </p:nvCxnSpPr>
        <p:spPr>
          <a:xfrm flipH="1">
            <a:off x="5255626" y="1969532"/>
            <a:ext cx="8105" cy="163051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p:cNvCxnSpPr/>
          <p:nvPr/>
        </p:nvCxnSpPr>
        <p:spPr>
          <a:xfrm>
            <a:off x="8599612" y="2966611"/>
            <a:ext cx="0" cy="63343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Rechte verbindingslijn met pijl 26"/>
          <p:cNvCxnSpPr/>
          <p:nvPr/>
        </p:nvCxnSpPr>
        <p:spPr>
          <a:xfrm flipV="1">
            <a:off x="5255626" y="4880178"/>
            <a:ext cx="0" cy="4644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Rechte verbindingslijn met pijl 29"/>
          <p:cNvCxnSpPr/>
          <p:nvPr/>
        </p:nvCxnSpPr>
        <p:spPr>
          <a:xfrm flipH="1" flipV="1">
            <a:off x="1752676" y="3600049"/>
            <a:ext cx="2481786" cy="26086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Rechte verbindingslijn met pijl 32"/>
          <p:cNvCxnSpPr/>
          <p:nvPr/>
        </p:nvCxnSpPr>
        <p:spPr>
          <a:xfrm flipV="1">
            <a:off x="6293001" y="3600049"/>
            <a:ext cx="2306611" cy="26086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862147" y="3127270"/>
            <a:ext cx="2669497" cy="461665"/>
          </a:xfrm>
          <a:prstGeom prst="rect">
            <a:avLst/>
          </a:prstGeom>
          <a:noFill/>
        </p:spPr>
        <p:txBody>
          <a:bodyPr wrap="square" rtlCol="0">
            <a:spAutoFit/>
          </a:bodyPr>
          <a:lstStyle/>
          <a:p>
            <a:r>
              <a:rPr lang="en-US" sz="2400" dirty="0" err="1" smtClean="0">
                <a:latin typeface="Helvetica"/>
                <a:cs typeface="Helvetica"/>
              </a:rPr>
              <a:t>Energie-inname</a:t>
            </a:r>
            <a:endParaRPr lang="en-US" sz="2400" dirty="0">
              <a:latin typeface="Helvetica"/>
              <a:cs typeface="Helvetica"/>
            </a:endParaRPr>
          </a:p>
        </p:txBody>
      </p:sp>
      <p:sp>
        <p:nvSpPr>
          <p:cNvPr id="24" name="TextBox 23"/>
          <p:cNvSpPr txBox="1"/>
          <p:nvPr/>
        </p:nvSpPr>
        <p:spPr>
          <a:xfrm>
            <a:off x="5750844" y="3127270"/>
            <a:ext cx="2669497" cy="461665"/>
          </a:xfrm>
          <a:prstGeom prst="rect">
            <a:avLst/>
          </a:prstGeom>
          <a:noFill/>
        </p:spPr>
        <p:txBody>
          <a:bodyPr wrap="square" rtlCol="0">
            <a:spAutoFit/>
          </a:bodyPr>
          <a:lstStyle/>
          <a:p>
            <a:pPr algn="r"/>
            <a:r>
              <a:rPr lang="en-US" sz="2400" dirty="0" err="1" smtClean="0">
                <a:latin typeface="Helvetica"/>
                <a:cs typeface="Helvetica"/>
              </a:rPr>
              <a:t>Energiegebruik</a:t>
            </a:r>
            <a:endParaRPr lang="en-US" sz="2400" dirty="0">
              <a:latin typeface="Helvetica"/>
              <a:cs typeface="Helvetica"/>
            </a:endParaRPr>
          </a:p>
        </p:txBody>
      </p:sp>
      <p:sp>
        <p:nvSpPr>
          <p:cNvPr id="26" name="TextBox 25"/>
          <p:cNvSpPr txBox="1"/>
          <p:nvPr/>
        </p:nvSpPr>
        <p:spPr>
          <a:xfrm>
            <a:off x="0" y="1066800"/>
            <a:ext cx="4724400" cy="1015663"/>
          </a:xfrm>
          <a:prstGeom prst="rect">
            <a:avLst/>
          </a:prstGeom>
          <a:noFill/>
          <a:ln>
            <a:solidFill>
              <a:schemeClr val="tx1"/>
            </a:solidFill>
          </a:ln>
        </p:spPr>
        <p:txBody>
          <a:bodyPr wrap="square" rtlCol="0">
            <a:spAutoFit/>
          </a:bodyPr>
          <a:lstStyle/>
          <a:p>
            <a:pPr>
              <a:buFontTx/>
              <a:buChar char="-"/>
            </a:pPr>
            <a:r>
              <a:rPr lang="en-US" sz="2000" dirty="0" smtClean="0"/>
              <a:t> </a:t>
            </a:r>
            <a:r>
              <a:rPr lang="en-US" sz="2000" dirty="0" err="1" smtClean="0"/>
              <a:t>Veel</a:t>
            </a:r>
            <a:r>
              <a:rPr lang="en-US" sz="2000" dirty="0" smtClean="0"/>
              <a:t> </a:t>
            </a:r>
            <a:r>
              <a:rPr lang="en-US" sz="2000" dirty="0" err="1" smtClean="0"/>
              <a:t>factoren</a:t>
            </a:r>
            <a:r>
              <a:rPr lang="en-US" sz="2000" dirty="0" smtClean="0"/>
              <a:t> </a:t>
            </a:r>
            <a:r>
              <a:rPr lang="en-US" sz="2000" dirty="0" err="1" smtClean="0"/>
              <a:t>betrokken</a:t>
            </a:r>
            <a:endParaRPr lang="en-US" sz="2000" dirty="0" smtClean="0"/>
          </a:p>
          <a:p>
            <a:pPr>
              <a:buFontTx/>
              <a:buChar char="-"/>
            </a:pPr>
            <a:r>
              <a:rPr lang="en-US" sz="2000" dirty="0" smtClean="0"/>
              <a:t> </a:t>
            </a:r>
            <a:r>
              <a:rPr lang="en-US" sz="2000" dirty="0" err="1" smtClean="0"/>
              <a:t>Behoud</a:t>
            </a:r>
            <a:r>
              <a:rPr lang="en-US" sz="2000" dirty="0" smtClean="0"/>
              <a:t> van </a:t>
            </a:r>
            <a:r>
              <a:rPr lang="en-US" sz="2000" dirty="0" err="1" smtClean="0"/>
              <a:t>gewichtsverlies</a:t>
            </a:r>
            <a:r>
              <a:rPr lang="en-US" sz="2000" dirty="0" smtClean="0"/>
              <a:t> </a:t>
            </a:r>
            <a:r>
              <a:rPr lang="en-US" sz="2000" dirty="0" err="1" smtClean="0"/>
              <a:t>moeilijk</a:t>
            </a:r>
            <a:endParaRPr lang="en-US" sz="2000" dirty="0" smtClean="0"/>
          </a:p>
          <a:p>
            <a:pPr>
              <a:buFontTx/>
              <a:buChar char="-"/>
            </a:pPr>
            <a:r>
              <a:rPr lang="en-US" sz="2000" dirty="0" smtClean="0"/>
              <a:t> </a:t>
            </a:r>
            <a:r>
              <a:rPr lang="en-US" sz="2000" dirty="0" err="1" smtClean="0"/>
              <a:t>Verschillend</a:t>
            </a:r>
            <a:r>
              <a:rPr lang="en-US" sz="2000" dirty="0" smtClean="0"/>
              <a:t> per </a:t>
            </a:r>
            <a:r>
              <a:rPr lang="en-US" sz="2000" dirty="0" err="1" smtClean="0"/>
              <a:t>individu</a:t>
            </a:r>
            <a:endParaRPr lang="en-US" sz="2000" dirty="0"/>
          </a:p>
        </p:txBody>
      </p:sp>
    </p:spTree>
    <p:extLst>
      <p:ext uri="{BB962C8B-B14F-4D97-AF65-F5344CB8AC3E}">
        <p14:creationId xmlns:p14="http://schemas.microsoft.com/office/powerpoint/2010/main" val="2936795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67338" y="4072276"/>
            <a:ext cx="4911688" cy="1102615"/>
          </a:xfrm>
        </p:spPr>
        <p:txBody>
          <a:bodyPr>
            <a:normAutofit/>
          </a:bodyPr>
          <a:lstStyle/>
          <a:p>
            <a:pPr algn="l"/>
            <a:r>
              <a:rPr lang="en-US" sz="2800" dirty="0">
                <a:solidFill>
                  <a:schemeClr val="tx1"/>
                </a:solidFill>
                <a:latin typeface="Helvetica"/>
                <a:cs typeface="Helvetica"/>
              </a:rPr>
              <a:t>a</a:t>
            </a:r>
            <a:r>
              <a:rPr lang="en-US" sz="2800" dirty="0" smtClean="0">
                <a:solidFill>
                  <a:schemeClr val="tx1"/>
                </a:solidFill>
                <a:latin typeface="Helvetica"/>
                <a:cs typeface="Helvetica"/>
              </a:rPr>
              <a:t>s affected by environment and genetic predisposition</a:t>
            </a:r>
            <a:endParaRPr lang="en-US" sz="2800" dirty="0">
              <a:solidFill>
                <a:schemeClr val="tx1"/>
              </a:solidFill>
              <a:latin typeface="Helvetica"/>
              <a:cs typeface="Helvetica"/>
            </a:endParaRPr>
          </a:p>
        </p:txBody>
      </p:sp>
      <p:sp>
        <p:nvSpPr>
          <p:cNvPr id="4" name="Rectangle 3"/>
          <p:cNvSpPr/>
          <p:nvPr/>
        </p:nvSpPr>
        <p:spPr>
          <a:xfrm>
            <a:off x="1033847" y="2455825"/>
            <a:ext cx="2763948" cy="923330"/>
          </a:xfrm>
          <a:prstGeom prst="rect">
            <a:avLst/>
          </a:prstGeom>
        </p:spPr>
        <p:txBody>
          <a:bodyPr wrap="none">
            <a:spAutoFit/>
          </a:bodyPr>
          <a:lstStyle/>
          <a:p>
            <a:r>
              <a:rPr lang="en-US" sz="5400" dirty="0" smtClean="0">
                <a:solidFill>
                  <a:srgbClr val="D50000"/>
                </a:solidFill>
                <a:latin typeface="Helvetica"/>
                <a:cs typeface="Helvetica"/>
              </a:rPr>
              <a:t>loss and</a:t>
            </a:r>
            <a:endParaRPr lang="en-US" sz="5400" dirty="0">
              <a:solidFill>
                <a:srgbClr val="D50000"/>
              </a:solidFill>
              <a:latin typeface="Helvetica"/>
              <a:cs typeface="Helvetica"/>
            </a:endParaRPr>
          </a:p>
        </p:txBody>
      </p:sp>
      <p:sp>
        <p:nvSpPr>
          <p:cNvPr id="5" name="Rectangle 4"/>
          <p:cNvSpPr/>
          <p:nvPr/>
        </p:nvSpPr>
        <p:spPr>
          <a:xfrm>
            <a:off x="2067337" y="3140543"/>
            <a:ext cx="4424981" cy="923330"/>
          </a:xfrm>
          <a:prstGeom prst="rect">
            <a:avLst/>
          </a:prstGeom>
        </p:spPr>
        <p:txBody>
          <a:bodyPr wrap="square">
            <a:spAutoFit/>
          </a:bodyPr>
          <a:lstStyle/>
          <a:p>
            <a:r>
              <a:rPr lang="en-US" sz="5400" kern="800" dirty="0" smtClean="0">
                <a:solidFill>
                  <a:srgbClr val="D50000"/>
                </a:solidFill>
                <a:latin typeface="Helvetica Neue UltraLight"/>
                <a:cs typeface="Helvetica Neue UltraLight"/>
              </a:rPr>
              <a:t>maintenance</a:t>
            </a:r>
            <a:endParaRPr lang="en-US" sz="5400" kern="800" dirty="0">
              <a:solidFill>
                <a:srgbClr val="D50000"/>
              </a:solidFill>
              <a:latin typeface="Helvetica Neue UltraLight"/>
              <a:cs typeface="Helvetica Neue UltraLight"/>
            </a:endParaRPr>
          </a:p>
        </p:txBody>
      </p:sp>
      <p:sp>
        <p:nvSpPr>
          <p:cNvPr id="6" name="Rectangle 5"/>
          <p:cNvSpPr/>
          <p:nvPr/>
        </p:nvSpPr>
        <p:spPr>
          <a:xfrm>
            <a:off x="2341666" y="1635653"/>
            <a:ext cx="4758484" cy="1015663"/>
          </a:xfrm>
          <a:prstGeom prst="rect">
            <a:avLst/>
          </a:prstGeom>
        </p:spPr>
        <p:txBody>
          <a:bodyPr wrap="none">
            <a:spAutoFit/>
          </a:bodyPr>
          <a:lstStyle/>
          <a:p>
            <a:r>
              <a:rPr lang="en-US" sz="6000" b="1" dirty="0" smtClean="0">
                <a:solidFill>
                  <a:srgbClr val="D50000"/>
                </a:solidFill>
                <a:latin typeface="Helvetica"/>
                <a:cs typeface="Helvetica"/>
              </a:rPr>
              <a:t>Body weight</a:t>
            </a:r>
            <a:endParaRPr lang="en-US" sz="6000" dirty="0">
              <a:solidFill>
                <a:srgbClr val="D50000"/>
              </a:solidFill>
              <a:latin typeface="Helvetica"/>
              <a:cs typeface="Helvetica"/>
            </a:endParaRPr>
          </a:p>
        </p:txBody>
      </p:sp>
      <p:sp>
        <p:nvSpPr>
          <p:cNvPr id="7" name="TextBox 6"/>
          <p:cNvSpPr txBox="1"/>
          <p:nvPr/>
        </p:nvSpPr>
        <p:spPr>
          <a:xfrm>
            <a:off x="5896220" y="5584880"/>
            <a:ext cx="2669497" cy="830997"/>
          </a:xfrm>
          <a:prstGeom prst="rect">
            <a:avLst/>
          </a:prstGeom>
          <a:noFill/>
        </p:spPr>
        <p:txBody>
          <a:bodyPr wrap="square" rtlCol="0">
            <a:spAutoFit/>
          </a:bodyPr>
          <a:lstStyle/>
          <a:p>
            <a:r>
              <a:rPr lang="en-US" sz="2400" b="1" dirty="0" err="1" smtClean="0">
                <a:latin typeface="Helvetica"/>
                <a:cs typeface="Helvetica"/>
              </a:rPr>
              <a:t>Sanne</a:t>
            </a:r>
            <a:r>
              <a:rPr lang="en-US" sz="2400" b="1" dirty="0" smtClean="0">
                <a:latin typeface="Helvetica"/>
                <a:cs typeface="Helvetica"/>
              </a:rPr>
              <a:t> </a:t>
            </a:r>
            <a:r>
              <a:rPr lang="en-US" sz="2400" b="1" dirty="0" err="1" smtClean="0">
                <a:latin typeface="Helvetica"/>
                <a:cs typeface="Helvetica"/>
              </a:rPr>
              <a:t>Verhoef</a:t>
            </a:r>
            <a:endParaRPr lang="en-US" sz="2400" b="1" dirty="0" smtClean="0">
              <a:latin typeface="Helvetica"/>
              <a:cs typeface="Helvetica"/>
            </a:endParaRPr>
          </a:p>
          <a:p>
            <a:r>
              <a:rPr lang="en-US" sz="2400" b="1" dirty="0" smtClean="0">
                <a:latin typeface="Helvetica"/>
                <a:cs typeface="Helvetica"/>
              </a:rPr>
              <a:t>31 </a:t>
            </a:r>
            <a:r>
              <a:rPr lang="en-US" sz="2400" b="1" dirty="0" err="1" smtClean="0">
                <a:latin typeface="Helvetica"/>
                <a:cs typeface="Helvetica"/>
              </a:rPr>
              <a:t>mei</a:t>
            </a:r>
            <a:r>
              <a:rPr lang="en-US" sz="2400" b="1" dirty="0" smtClean="0">
                <a:latin typeface="Helvetica"/>
                <a:cs typeface="Helvetica"/>
              </a:rPr>
              <a:t> 2013</a:t>
            </a:r>
            <a:endParaRPr lang="en-US" sz="2400" b="1" dirty="0">
              <a:latin typeface="Helvetica"/>
              <a:cs typeface="Helvetica"/>
            </a:endParaRPr>
          </a:p>
        </p:txBody>
      </p:sp>
      <p:pic>
        <p:nvPicPr>
          <p:cNvPr id="25" name="Picture 24" descr="Lean_rood.png"/>
          <p:cNvPicPr>
            <a:picLocks noChangeAspect="1"/>
          </p:cNvPicPr>
          <p:nvPr/>
        </p:nvPicPr>
        <p:blipFill>
          <a:blip r:embed="rId3"/>
          <a:stretch>
            <a:fillRect/>
          </a:stretch>
        </p:blipFill>
        <p:spPr>
          <a:xfrm>
            <a:off x="5403844" y="96391"/>
            <a:ext cx="497698" cy="829498"/>
          </a:xfrm>
          <a:prstGeom prst="rect">
            <a:avLst/>
          </a:prstGeom>
        </p:spPr>
      </p:pic>
      <p:pic>
        <p:nvPicPr>
          <p:cNvPr id="33" name="Picture 32" descr="Lean_geel.png"/>
          <p:cNvPicPr>
            <a:picLocks noChangeAspect="1"/>
          </p:cNvPicPr>
          <p:nvPr/>
        </p:nvPicPr>
        <p:blipFill>
          <a:blip r:embed="rId4"/>
          <a:stretch>
            <a:fillRect/>
          </a:stretch>
        </p:blipFill>
        <p:spPr>
          <a:xfrm>
            <a:off x="141767" y="139673"/>
            <a:ext cx="422364" cy="833900"/>
          </a:xfrm>
          <a:prstGeom prst="rect">
            <a:avLst/>
          </a:prstGeom>
        </p:spPr>
      </p:pic>
      <p:pic>
        <p:nvPicPr>
          <p:cNvPr id="34" name="Picture 33" descr="Menu_oranje.png"/>
          <p:cNvPicPr>
            <a:picLocks noChangeAspect="1"/>
          </p:cNvPicPr>
          <p:nvPr/>
        </p:nvPicPr>
        <p:blipFill>
          <a:blip r:embed="rId5"/>
          <a:stretch>
            <a:fillRect/>
          </a:stretch>
        </p:blipFill>
        <p:spPr>
          <a:xfrm>
            <a:off x="687777" y="189481"/>
            <a:ext cx="766845" cy="844300"/>
          </a:xfrm>
          <a:prstGeom prst="rect">
            <a:avLst/>
          </a:prstGeom>
        </p:spPr>
      </p:pic>
      <p:pic>
        <p:nvPicPr>
          <p:cNvPr id="35" name="Picture 34" descr="Obese_rood.png"/>
          <p:cNvPicPr>
            <a:picLocks noChangeAspect="1"/>
          </p:cNvPicPr>
          <p:nvPr/>
        </p:nvPicPr>
        <p:blipFill>
          <a:blip r:embed="rId6"/>
          <a:stretch>
            <a:fillRect/>
          </a:stretch>
        </p:blipFill>
        <p:spPr>
          <a:xfrm>
            <a:off x="1422848" y="151877"/>
            <a:ext cx="716353" cy="846600"/>
          </a:xfrm>
          <a:prstGeom prst="rect">
            <a:avLst/>
          </a:prstGeom>
        </p:spPr>
      </p:pic>
      <p:pic>
        <p:nvPicPr>
          <p:cNvPr id="36" name="Picture 35" descr="Kool_roze.png"/>
          <p:cNvPicPr>
            <a:picLocks noChangeAspect="1"/>
          </p:cNvPicPr>
          <p:nvPr/>
        </p:nvPicPr>
        <p:blipFill>
          <a:blip r:embed="rId7"/>
          <a:stretch>
            <a:fillRect/>
          </a:stretch>
        </p:blipFill>
        <p:spPr>
          <a:xfrm>
            <a:off x="2176554" y="300085"/>
            <a:ext cx="994596" cy="600900"/>
          </a:xfrm>
          <a:prstGeom prst="rect">
            <a:avLst/>
          </a:prstGeom>
        </p:spPr>
      </p:pic>
      <p:pic>
        <p:nvPicPr>
          <p:cNvPr id="37" name="Picture 36" descr="Gezin_geel.png"/>
          <p:cNvPicPr>
            <a:picLocks noChangeAspect="1"/>
          </p:cNvPicPr>
          <p:nvPr/>
        </p:nvPicPr>
        <p:blipFill>
          <a:blip r:embed="rId8"/>
          <a:stretch>
            <a:fillRect/>
          </a:stretch>
        </p:blipFill>
        <p:spPr>
          <a:xfrm>
            <a:off x="3159864" y="126477"/>
            <a:ext cx="1177200" cy="872000"/>
          </a:xfrm>
          <a:prstGeom prst="rect">
            <a:avLst/>
          </a:prstGeom>
        </p:spPr>
      </p:pic>
      <p:pic>
        <p:nvPicPr>
          <p:cNvPr id="38" name="Picture 37" descr="Snoep_oranje.png"/>
          <p:cNvPicPr>
            <a:picLocks noChangeAspect="1"/>
          </p:cNvPicPr>
          <p:nvPr/>
        </p:nvPicPr>
        <p:blipFill>
          <a:blip r:embed="rId9"/>
          <a:stretch>
            <a:fillRect/>
          </a:stretch>
        </p:blipFill>
        <p:spPr>
          <a:xfrm>
            <a:off x="4263648" y="189481"/>
            <a:ext cx="1091168" cy="643299"/>
          </a:xfrm>
          <a:prstGeom prst="rect">
            <a:avLst/>
          </a:prstGeom>
        </p:spPr>
      </p:pic>
      <p:pic>
        <p:nvPicPr>
          <p:cNvPr id="39" name="Picture 38" descr="Bord_roze.png"/>
          <p:cNvPicPr>
            <a:picLocks noChangeAspect="1"/>
          </p:cNvPicPr>
          <p:nvPr/>
        </p:nvPicPr>
        <p:blipFill>
          <a:blip r:embed="rId10"/>
          <a:stretch>
            <a:fillRect/>
          </a:stretch>
        </p:blipFill>
        <p:spPr>
          <a:xfrm>
            <a:off x="5954308" y="139673"/>
            <a:ext cx="1223934" cy="804300"/>
          </a:xfrm>
          <a:prstGeom prst="rect">
            <a:avLst/>
          </a:prstGeom>
        </p:spPr>
      </p:pic>
      <p:pic>
        <p:nvPicPr>
          <p:cNvPr id="40" name="Picture 39" descr="Bed_geel.png"/>
          <p:cNvPicPr>
            <a:picLocks noChangeAspect="1"/>
          </p:cNvPicPr>
          <p:nvPr/>
        </p:nvPicPr>
        <p:blipFill>
          <a:blip r:embed="rId11"/>
          <a:stretch>
            <a:fillRect/>
          </a:stretch>
        </p:blipFill>
        <p:spPr>
          <a:xfrm>
            <a:off x="7165791" y="198973"/>
            <a:ext cx="1117500" cy="745000"/>
          </a:xfrm>
          <a:prstGeom prst="rect">
            <a:avLst/>
          </a:prstGeom>
        </p:spPr>
      </p:pic>
      <p:pic>
        <p:nvPicPr>
          <p:cNvPr id="41" name="Picture 40" descr="Obese_oranje.png"/>
          <p:cNvPicPr>
            <a:picLocks noChangeAspect="1"/>
          </p:cNvPicPr>
          <p:nvPr/>
        </p:nvPicPr>
        <p:blipFill>
          <a:blip r:embed="rId12"/>
          <a:stretch>
            <a:fillRect/>
          </a:stretch>
        </p:blipFill>
        <p:spPr>
          <a:xfrm>
            <a:off x="8258389" y="71487"/>
            <a:ext cx="668076" cy="935300"/>
          </a:xfrm>
          <a:prstGeom prst="rect">
            <a:avLst/>
          </a:prstGeom>
        </p:spPr>
      </p:pic>
      <p:pic>
        <p:nvPicPr>
          <p:cNvPr id="42" name="Picture 41" descr="Burger_roze.png"/>
          <p:cNvPicPr>
            <a:picLocks noChangeAspect="1"/>
          </p:cNvPicPr>
          <p:nvPr/>
        </p:nvPicPr>
        <p:blipFill>
          <a:blip r:embed="rId13"/>
          <a:stretch>
            <a:fillRect/>
          </a:stretch>
        </p:blipFill>
        <p:spPr>
          <a:xfrm>
            <a:off x="46836" y="1033781"/>
            <a:ext cx="741044" cy="749100"/>
          </a:xfrm>
          <a:prstGeom prst="rect">
            <a:avLst/>
          </a:prstGeom>
        </p:spPr>
      </p:pic>
      <p:pic>
        <p:nvPicPr>
          <p:cNvPr id="43" name="Picture 42" descr="Lean_geel.png"/>
          <p:cNvPicPr>
            <a:picLocks noChangeAspect="1"/>
          </p:cNvPicPr>
          <p:nvPr/>
        </p:nvPicPr>
        <p:blipFill>
          <a:blip r:embed="rId4"/>
          <a:stretch>
            <a:fillRect/>
          </a:stretch>
        </p:blipFill>
        <p:spPr>
          <a:xfrm>
            <a:off x="827863" y="950793"/>
            <a:ext cx="422364" cy="833900"/>
          </a:xfrm>
          <a:prstGeom prst="rect">
            <a:avLst/>
          </a:prstGeom>
        </p:spPr>
      </p:pic>
      <p:pic>
        <p:nvPicPr>
          <p:cNvPr id="44" name="Picture 43" descr="Appel_oranje.png"/>
          <p:cNvPicPr>
            <a:picLocks noChangeAspect="1"/>
          </p:cNvPicPr>
          <p:nvPr/>
        </p:nvPicPr>
        <p:blipFill>
          <a:blip r:embed="rId14"/>
          <a:stretch>
            <a:fillRect/>
          </a:stretch>
        </p:blipFill>
        <p:spPr>
          <a:xfrm>
            <a:off x="1356320" y="1068963"/>
            <a:ext cx="698547" cy="742900"/>
          </a:xfrm>
          <a:prstGeom prst="rect">
            <a:avLst/>
          </a:prstGeom>
        </p:spPr>
      </p:pic>
      <p:pic>
        <p:nvPicPr>
          <p:cNvPr id="45" name="Picture 44" descr="Obese_rood.png"/>
          <p:cNvPicPr>
            <a:picLocks noChangeAspect="1"/>
          </p:cNvPicPr>
          <p:nvPr/>
        </p:nvPicPr>
        <p:blipFill>
          <a:blip r:embed="rId6"/>
          <a:stretch>
            <a:fillRect/>
          </a:stretch>
        </p:blipFill>
        <p:spPr>
          <a:xfrm>
            <a:off x="2042416" y="950793"/>
            <a:ext cx="716353" cy="846600"/>
          </a:xfrm>
          <a:prstGeom prst="rect">
            <a:avLst/>
          </a:prstGeom>
        </p:spPr>
      </p:pic>
      <p:pic>
        <p:nvPicPr>
          <p:cNvPr id="46" name="Picture 45" descr="Aardbei_roze.png"/>
          <p:cNvPicPr>
            <a:picLocks noChangeAspect="1"/>
          </p:cNvPicPr>
          <p:nvPr/>
        </p:nvPicPr>
        <p:blipFill>
          <a:blip r:embed="rId15"/>
          <a:stretch>
            <a:fillRect/>
          </a:stretch>
        </p:blipFill>
        <p:spPr>
          <a:xfrm>
            <a:off x="2808573" y="1033781"/>
            <a:ext cx="688160" cy="728640"/>
          </a:xfrm>
          <a:prstGeom prst="rect">
            <a:avLst/>
          </a:prstGeom>
        </p:spPr>
      </p:pic>
      <p:pic>
        <p:nvPicPr>
          <p:cNvPr id="49" name="Picture 48" descr="Bord_geel.png"/>
          <p:cNvPicPr>
            <a:picLocks noChangeAspect="1"/>
          </p:cNvPicPr>
          <p:nvPr/>
        </p:nvPicPr>
        <p:blipFill>
          <a:blip r:embed="rId16"/>
          <a:stretch>
            <a:fillRect/>
          </a:stretch>
        </p:blipFill>
        <p:spPr>
          <a:xfrm>
            <a:off x="3496733" y="1006787"/>
            <a:ext cx="1252952" cy="742900"/>
          </a:xfrm>
          <a:prstGeom prst="rect">
            <a:avLst/>
          </a:prstGeom>
        </p:spPr>
      </p:pic>
      <p:pic>
        <p:nvPicPr>
          <p:cNvPr id="50" name="Picture 49" descr="Gezin_oranje.png"/>
          <p:cNvPicPr>
            <a:picLocks noChangeAspect="1"/>
          </p:cNvPicPr>
          <p:nvPr/>
        </p:nvPicPr>
        <p:blipFill>
          <a:blip r:embed="rId17"/>
          <a:stretch>
            <a:fillRect/>
          </a:stretch>
        </p:blipFill>
        <p:spPr>
          <a:xfrm>
            <a:off x="4696211" y="890421"/>
            <a:ext cx="1018566" cy="869696"/>
          </a:xfrm>
          <a:prstGeom prst="rect">
            <a:avLst/>
          </a:prstGeom>
        </p:spPr>
      </p:pic>
      <p:pic>
        <p:nvPicPr>
          <p:cNvPr id="51" name="Picture 50" descr="Menu_roze.png"/>
          <p:cNvPicPr>
            <a:picLocks noChangeAspect="1"/>
          </p:cNvPicPr>
          <p:nvPr/>
        </p:nvPicPr>
        <p:blipFill>
          <a:blip r:embed="rId18"/>
          <a:stretch>
            <a:fillRect/>
          </a:stretch>
        </p:blipFill>
        <p:spPr>
          <a:xfrm>
            <a:off x="6654084" y="964487"/>
            <a:ext cx="754205" cy="785200"/>
          </a:xfrm>
          <a:prstGeom prst="rect">
            <a:avLst/>
          </a:prstGeom>
        </p:spPr>
      </p:pic>
      <p:pic>
        <p:nvPicPr>
          <p:cNvPr id="53" name="Picture 52" descr="Kool_rood.png"/>
          <p:cNvPicPr>
            <a:picLocks noChangeAspect="1"/>
          </p:cNvPicPr>
          <p:nvPr/>
        </p:nvPicPr>
        <p:blipFill>
          <a:blip r:embed="rId19"/>
          <a:stretch>
            <a:fillRect/>
          </a:stretch>
        </p:blipFill>
        <p:spPr>
          <a:xfrm>
            <a:off x="5795557" y="996901"/>
            <a:ext cx="858527" cy="626300"/>
          </a:xfrm>
          <a:prstGeom prst="rect">
            <a:avLst/>
          </a:prstGeom>
        </p:spPr>
      </p:pic>
      <p:pic>
        <p:nvPicPr>
          <p:cNvPr id="54" name="Picture 53" descr="Lean_geel.png"/>
          <p:cNvPicPr>
            <a:picLocks noChangeAspect="1"/>
          </p:cNvPicPr>
          <p:nvPr/>
        </p:nvPicPr>
        <p:blipFill>
          <a:blip r:embed="rId4"/>
          <a:stretch>
            <a:fillRect/>
          </a:stretch>
        </p:blipFill>
        <p:spPr>
          <a:xfrm>
            <a:off x="7433191" y="876081"/>
            <a:ext cx="422364" cy="833900"/>
          </a:xfrm>
          <a:prstGeom prst="rect">
            <a:avLst/>
          </a:prstGeom>
        </p:spPr>
      </p:pic>
      <p:pic>
        <p:nvPicPr>
          <p:cNvPr id="55" name="Picture 54" descr="Bed_oranje.png"/>
          <p:cNvPicPr>
            <a:picLocks noChangeAspect="1"/>
          </p:cNvPicPr>
          <p:nvPr/>
        </p:nvPicPr>
        <p:blipFill>
          <a:blip r:embed="rId20"/>
          <a:stretch>
            <a:fillRect/>
          </a:stretch>
        </p:blipFill>
        <p:spPr>
          <a:xfrm>
            <a:off x="84189" y="1788553"/>
            <a:ext cx="1079859" cy="757978"/>
          </a:xfrm>
          <a:prstGeom prst="rect">
            <a:avLst/>
          </a:prstGeom>
        </p:spPr>
      </p:pic>
      <p:pic>
        <p:nvPicPr>
          <p:cNvPr id="56" name="Picture 55" descr="Snoep_oranje.png"/>
          <p:cNvPicPr>
            <a:picLocks noChangeAspect="1"/>
          </p:cNvPicPr>
          <p:nvPr/>
        </p:nvPicPr>
        <p:blipFill>
          <a:blip r:embed="rId9"/>
          <a:stretch>
            <a:fillRect/>
          </a:stretch>
        </p:blipFill>
        <p:spPr>
          <a:xfrm>
            <a:off x="7953224" y="979902"/>
            <a:ext cx="1091168" cy="643299"/>
          </a:xfrm>
          <a:prstGeom prst="rect">
            <a:avLst/>
          </a:prstGeom>
        </p:spPr>
      </p:pic>
      <p:pic>
        <p:nvPicPr>
          <p:cNvPr id="57" name="Picture 56" descr="Aardbei_rood.png"/>
          <p:cNvPicPr>
            <a:picLocks noChangeAspect="1"/>
          </p:cNvPicPr>
          <p:nvPr/>
        </p:nvPicPr>
        <p:blipFill>
          <a:blip r:embed="rId21"/>
          <a:stretch>
            <a:fillRect/>
          </a:stretch>
        </p:blipFill>
        <p:spPr>
          <a:xfrm>
            <a:off x="1071149" y="1797393"/>
            <a:ext cx="753201" cy="728641"/>
          </a:xfrm>
          <a:prstGeom prst="rect">
            <a:avLst/>
          </a:prstGeom>
        </p:spPr>
      </p:pic>
      <p:pic>
        <p:nvPicPr>
          <p:cNvPr id="58" name="Picture 57" descr="Overweigth_roze.png"/>
          <p:cNvPicPr>
            <a:picLocks noChangeAspect="1"/>
          </p:cNvPicPr>
          <p:nvPr/>
        </p:nvPicPr>
        <p:blipFill>
          <a:blip r:embed="rId22"/>
          <a:stretch>
            <a:fillRect/>
          </a:stretch>
        </p:blipFill>
        <p:spPr>
          <a:xfrm>
            <a:off x="1769934" y="1724783"/>
            <a:ext cx="619669" cy="844299"/>
          </a:xfrm>
          <a:prstGeom prst="rect">
            <a:avLst/>
          </a:prstGeom>
        </p:spPr>
      </p:pic>
      <p:pic>
        <p:nvPicPr>
          <p:cNvPr id="60" name="Picture 59" descr="Obese_oranje.png"/>
          <p:cNvPicPr>
            <a:picLocks noChangeAspect="1"/>
          </p:cNvPicPr>
          <p:nvPr/>
        </p:nvPicPr>
        <p:blipFill>
          <a:blip r:embed="rId12"/>
          <a:stretch>
            <a:fillRect/>
          </a:stretch>
        </p:blipFill>
        <p:spPr>
          <a:xfrm>
            <a:off x="7099153" y="1635653"/>
            <a:ext cx="668076" cy="935300"/>
          </a:xfrm>
          <a:prstGeom prst="rect">
            <a:avLst/>
          </a:prstGeom>
        </p:spPr>
      </p:pic>
      <p:pic>
        <p:nvPicPr>
          <p:cNvPr id="61" name="Picture 60" descr="Appel_rood.png"/>
          <p:cNvPicPr>
            <a:picLocks noChangeAspect="1"/>
          </p:cNvPicPr>
          <p:nvPr/>
        </p:nvPicPr>
        <p:blipFill>
          <a:blip r:embed="rId23"/>
          <a:stretch>
            <a:fillRect/>
          </a:stretch>
        </p:blipFill>
        <p:spPr>
          <a:xfrm>
            <a:off x="7632158" y="1724783"/>
            <a:ext cx="768372" cy="757700"/>
          </a:xfrm>
          <a:prstGeom prst="rect">
            <a:avLst/>
          </a:prstGeom>
        </p:spPr>
      </p:pic>
      <p:pic>
        <p:nvPicPr>
          <p:cNvPr id="62" name="Picture 61" descr="Lean_geel.png"/>
          <p:cNvPicPr>
            <a:picLocks noChangeAspect="1"/>
          </p:cNvPicPr>
          <p:nvPr/>
        </p:nvPicPr>
        <p:blipFill>
          <a:blip r:embed="rId4"/>
          <a:stretch>
            <a:fillRect/>
          </a:stretch>
        </p:blipFill>
        <p:spPr>
          <a:xfrm>
            <a:off x="8429395" y="1648583"/>
            <a:ext cx="422364" cy="8339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143000"/>
          </a:xfrm>
        </p:spPr>
        <p:txBody>
          <a:bodyPr>
            <a:normAutofit fontScale="90000"/>
          </a:bodyPr>
          <a:lstStyle/>
          <a:p>
            <a:r>
              <a:rPr lang="nl-NL" dirty="0" smtClean="0"/>
              <a:t>Waarom interessant in de biologieles?</a:t>
            </a:r>
            <a:endParaRPr lang="nl-NL" dirty="0"/>
          </a:p>
        </p:txBody>
      </p:sp>
      <p:sp>
        <p:nvSpPr>
          <p:cNvPr id="3" name="Tijdelijke aanduiding voor inhoud 2"/>
          <p:cNvSpPr>
            <a:spLocks noGrp="1"/>
          </p:cNvSpPr>
          <p:nvPr>
            <p:ph idx="1"/>
          </p:nvPr>
        </p:nvSpPr>
        <p:spPr/>
        <p:txBody>
          <a:bodyPr>
            <a:normAutofit lnSpcReduction="10000"/>
          </a:bodyPr>
          <a:lstStyle/>
          <a:p>
            <a:pPr marL="0" indent="0">
              <a:buFontTx/>
              <a:buChar char="-"/>
            </a:pPr>
            <a:r>
              <a:rPr lang="nl-NL" dirty="0" smtClean="0"/>
              <a:t> Bewustwording!</a:t>
            </a:r>
          </a:p>
          <a:p>
            <a:pPr marL="0" indent="0">
              <a:buFontTx/>
              <a:buChar char="-"/>
            </a:pPr>
            <a:r>
              <a:rPr lang="nl-NL" dirty="0" smtClean="0"/>
              <a:t> Onderzoek in de klas brengen (genoeg recent materiaal te vinden in media)!</a:t>
            </a:r>
          </a:p>
          <a:p>
            <a:pPr marL="0" indent="0">
              <a:buFontTx/>
              <a:buChar char="-"/>
            </a:pPr>
            <a:r>
              <a:rPr lang="nl-NL" dirty="0" smtClean="0"/>
              <a:t> Raakvlak met veel verschillende thema’s binnen de biologie! </a:t>
            </a:r>
          </a:p>
          <a:p>
            <a:pPr>
              <a:buFont typeface="Wingdings"/>
              <a:buChar char="à"/>
            </a:pPr>
            <a:r>
              <a:rPr lang="nl-NL" dirty="0" smtClean="0">
                <a:sym typeface="Wingdings" panose="05000000000000000000" pitchFamily="2" charset="2"/>
              </a:rPr>
              <a:t>in te zetten op veel verschillende momenten (terugkerende context) </a:t>
            </a:r>
          </a:p>
          <a:p>
            <a:pPr>
              <a:buFont typeface="Wingdings"/>
              <a:buChar char="à"/>
            </a:pPr>
            <a:r>
              <a:rPr lang="nl-NL" dirty="0" smtClean="0">
                <a:sym typeface="Wingdings" panose="05000000000000000000" pitchFamily="2" charset="2"/>
              </a:rPr>
              <a:t>of als overkoepelende context te gebruiken om thema’s met elkaar te verbinden</a:t>
            </a:r>
            <a:endParaRPr lang="nl-NL" dirty="0" smtClean="0"/>
          </a:p>
          <a:p>
            <a:pPr marL="0" indent="0">
              <a:buNone/>
            </a:pPr>
            <a:endParaRPr lang="nl-NL" dirty="0"/>
          </a:p>
        </p:txBody>
      </p:sp>
    </p:spTree>
    <p:extLst>
      <p:ext uri="{BB962C8B-B14F-4D97-AF65-F5344CB8AC3E}">
        <p14:creationId xmlns:p14="http://schemas.microsoft.com/office/powerpoint/2010/main" val="3460414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143000"/>
          </a:xfrm>
        </p:spPr>
        <p:txBody>
          <a:bodyPr/>
          <a:lstStyle/>
          <a:p>
            <a:r>
              <a:rPr lang="nl-NL" dirty="0" smtClean="0"/>
              <a:t>Aan de slag….</a:t>
            </a:r>
            <a:endParaRPr lang="nl-NL" dirty="0"/>
          </a:p>
        </p:txBody>
      </p:sp>
      <p:sp>
        <p:nvSpPr>
          <p:cNvPr id="3" name="Tijdelijke aanduiding voor inhoud 2"/>
          <p:cNvSpPr>
            <a:spLocks noGrp="1"/>
          </p:cNvSpPr>
          <p:nvPr>
            <p:ph idx="1"/>
          </p:nvPr>
        </p:nvSpPr>
        <p:spPr>
          <a:xfrm>
            <a:off x="457200" y="1600200"/>
            <a:ext cx="8229600" cy="5069160"/>
          </a:xfrm>
        </p:spPr>
        <p:txBody>
          <a:bodyPr>
            <a:normAutofit fontScale="77500" lnSpcReduction="20000"/>
          </a:bodyPr>
          <a:lstStyle/>
          <a:p>
            <a:pPr marL="0" indent="0">
              <a:buNone/>
            </a:pPr>
            <a:r>
              <a:rPr lang="nl-NL" dirty="0" smtClean="0"/>
              <a:t>5 groepjes om elk een factor te bestuderen:</a:t>
            </a:r>
          </a:p>
          <a:p>
            <a:pPr marL="0" indent="0">
              <a:buNone/>
            </a:pPr>
            <a:endParaRPr lang="nl-NL" dirty="0" smtClean="0"/>
          </a:p>
          <a:p>
            <a:pPr marL="0" indent="0">
              <a:buNone/>
            </a:pPr>
            <a:r>
              <a:rPr lang="nl-NL" dirty="0" smtClean="0"/>
              <a:t>Informatie en vragen als aanzet tot inhoudelijke discussie.</a:t>
            </a:r>
          </a:p>
          <a:p>
            <a:pPr marL="0" indent="0">
              <a:buNone/>
            </a:pPr>
            <a:r>
              <a:rPr lang="nl-NL" dirty="0" smtClean="0"/>
              <a:t>Daarna de volgende vragen om link te leggen naar de klas:</a:t>
            </a:r>
          </a:p>
          <a:p>
            <a:pPr lvl="0"/>
            <a:r>
              <a:rPr lang="nl-NL" dirty="0" smtClean="0"/>
              <a:t>Welke </a:t>
            </a:r>
            <a:r>
              <a:rPr lang="nl-NL" dirty="0"/>
              <a:t>raakvlakken heeft het met de lesstof?</a:t>
            </a:r>
          </a:p>
          <a:p>
            <a:pPr lvl="0"/>
            <a:r>
              <a:rPr lang="nl-NL" dirty="0"/>
              <a:t>Is het in te zetten zonder enige voorkennis? Zo niet, welke voorkennis is vereist?</a:t>
            </a:r>
          </a:p>
          <a:p>
            <a:pPr lvl="0"/>
            <a:r>
              <a:rPr lang="nl-NL" dirty="0"/>
              <a:t>Welke jaar/laag is het te gebruiken?</a:t>
            </a:r>
          </a:p>
          <a:p>
            <a:pPr lvl="0"/>
            <a:r>
              <a:rPr lang="nl-NL" dirty="0"/>
              <a:t>Welke werkvorm is te gebruiken?</a:t>
            </a:r>
          </a:p>
          <a:p>
            <a:pPr lvl="0"/>
            <a:r>
              <a:rPr lang="nl-NL" dirty="0"/>
              <a:t>Wat kan er worden besproken buiten de lesstof om? (vaak juist context-gebonden info</a:t>
            </a:r>
            <a:r>
              <a:rPr lang="nl-NL" dirty="0" smtClean="0"/>
              <a:t>)</a:t>
            </a:r>
          </a:p>
          <a:p>
            <a:pPr marL="0" lvl="0" indent="0">
              <a:buNone/>
            </a:pPr>
            <a:r>
              <a:rPr lang="nl-NL" dirty="0" smtClean="0"/>
              <a:t>Tot 12.15 en daarna per groepje een korte presentatie van de bevindingen</a:t>
            </a:r>
            <a:endParaRPr lang="nl-NL" dirty="0"/>
          </a:p>
          <a:p>
            <a:pPr marL="0" indent="0">
              <a:buNone/>
            </a:pPr>
            <a:endParaRPr lang="nl-NL" dirty="0"/>
          </a:p>
        </p:txBody>
      </p:sp>
    </p:spTree>
    <p:extLst>
      <p:ext uri="{BB962C8B-B14F-4D97-AF65-F5344CB8AC3E}">
        <p14:creationId xmlns:p14="http://schemas.microsoft.com/office/powerpoint/2010/main" val="27900219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1"/>
          <p:cNvGrpSpPr/>
          <p:nvPr/>
        </p:nvGrpSpPr>
        <p:grpSpPr>
          <a:xfrm>
            <a:off x="1129504" y="2903135"/>
            <a:ext cx="6977064" cy="1270000"/>
            <a:chOff x="1129505" y="4713707"/>
            <a:chExt cx="6977064" cy="1270000"/>
          </a:xfrm>
        </p:grpSpPr>
        <p:sp>
          <p:nvSpPr>
            <p:cNvPr id="5" name="AutoShape 5"/>
            <p:cNvSpPr>
              <a:spLocks/>
            </p:cNvSpPr>
            <p:nvPr/>
          </p:nvSpPr>
          <p:spPr bwMode="auto">
            <a:xfrm>
              <a:off x="4127583" y="4713707"/>
              <a:ext cx="1270000" cy="1270000"/>
            </a:xfrm>
            <a:prstGeom prst="triangle">
              <a:avLst>
                <a:gd name="adj" fmla="val 50000"/>
              </a:avLst>
            </a:prstGeom>
            <a:solidFill>
              <a:srgbClr val="CB0000">
                <a:alpha val="80000"/>
              </a:srgbClr>
            </a:solidFill>
            <a:ln w="12700">
              <a:solidFill>
                <a:srgbClr val="D50000"/>
              </a:solidFill>
              <a:miter lim="800000"/>
              <a:headEnd/>
              <a:tailEnd/>
            </a:ln>
            <a:effectLst>
              <a:outerShdw blurRad="76200" algn="ctr" rotWithShape="0">
                <a:schemeClr val="bg2">
                  <a:alpha val="79999"/>
                </a:schemeClr>
              </a:outerShdw>
            </a:effectLst>
          </p:spPr>
          <p:txBody>
            <a:bodyPr lIns="0" tIns="0" rIns="0" bIns="0">
              <a:prstTxWarp prst="textNoShape">
                <a:avLst/>
              </a:prstTxWarp>
            </a:bodyPr>
            <a:lstStyle/>
            <a:p>
              <a:pPr algn="ctr" eaLnBrk="1" hangingPunct="1"/>
              <a:endParaRPr lang="en-US" sz="4200">
                <a:solidFill>
                  <a:srgbClr val="FFFFFF"/>
                </a:solidFill>
                <a:ea typeface="ヒラギノ角ゴ ProN W3" pitchFamily="-109" charset="-128"/>
                <a:cs typeface="ヒラギノ角ゴ ProN W3" pitchFamily="-109" charset="-128"/>
              </a:endParaRPr>
            </a:p>
          </p:txBody>
        </p:sp>
        <p:sp>
          <p:nvSpPr>
            <p:cNvPr id="6" name="Line 9"/>
            <p:cNvSpPr>
              <a:spLocks noChangeShapeType="1"/>
            </p:cNvSpPr>
            <p:nvPr/>
          </p:nvSpPr>
          <p:spPr bwMode="auto">
            <a:xfrm rot="10800000" flipH="1">
              <a:off x="1129505" y="4724819"/>
              <a:ext cx="6977064" cy="1"/>
            </a:xfrm>
            <a:prstGeom prst="line">
              <a:avLst/>
            </a:prstGeom>
            <a:noFill/>
            <a:ln w="25400">
              <a:solidFill>
                <a:schemeClr val="tx1"/>
              </a:solidFill>
              <a:miter lim="800000"/>
              <a:headEnd/>
              <a:tailEnd/>
            </a:ln>
          </p:spPr>
          <p:txBody>
            <a:bodyPr lIns="0" tIns="0" rIns="0" bIns="0">
              <a:prstTxWarp prst="textNoShape">
                <a:avLst/>
              </a:prstTxWarp>
            </a:bodyPr>
            <a:lstStyle/>
            <a:p>
              <a:endParaRPr lang="en-US"/>
            </a:p>
          </p:txBody>
        </p:sp>
      </p:grpSp>
      <p:sp>
        <p:nvSpPr>
          <p:cNvPr id="10" name="Tekstvak 9"/>
          <p:cNvSpPr txBox="1"/>
          <p:nvPr/>
        </p:nvSpPr>
        <p:spPr>
          <a:xfrm>
            <a:off x="152400" y="1883240"/>
            <a:ext cx="2209800" cy="369332"/>
          </a:xfrm>
          <a:prstGeom prst="rect">
            <a:avLst/>
          </a:prstGeom>
          <a:noFill/>
          <a:ln>
            <a:solidFill>
              <a:srgbClr val="FF0000"/>
            </a:solidFill>
          </a:ln>
        </p:spPr>
        <p:txBody>
          <a:bodyPr wrap="square" rtlCol="0">
            <a:spAutoFit/>
          </a:bodyPr>
          <a:lstStyle/>
          <a:p>
            <a:r>
              <a:rPr lang="nl-NL" dirty="0" smtClean="0"/>
              <a:t>1. Wondermiddeltjes</a:t>
            </a:r>
            <a:endParaRPr lang="nl-NL" dirty="0"/>
          </a:p>
        </p:txBody>
      </p:sp>
      <p:grpSp>
        <p:nvGrpSpPr>
          <p:cNvPr id="4" name="Group 21"/>
          <p:cNvGrpSpPr/>
          <p:nvPr/>
        </p:nvGrpSpPr>
        <p:grpSpPr>
          <a:xfrm>
            <a:off x="1129504" y="2903135"/>
            <a:ext cx="6977064" cy="1270000"/>
            <a:chOff x="1129505" y="4713707"/>
            <a:chExt cx="6977064" cy="1270000"/>
          </a:xfrm>
        </p:grpSpPr>
        <p:sp>
          <p:nvSpPr>
            <p:cNvPr id="12" name="AutoShape 5"/>
            <p:cNvSpPr>
              <a:spLocks/>
            </p:cNvSpPr>
            <p:nvPr/>
          </p:nvSpPr>
          <p:spPr bwMode="auto">
            <a:xfrm>
              <a:off x="4127583" y="4713707"/>
              <a:ext cx="1270000" cy="1270000"/>
            </a:xfrm>
            <a:prstGeom prst="triangle">
              <a:avLst>
                <a:gd name="adj" fmla="val 50000"/>
              </a:avLst>
            </a:prstGeom>
            <a:solidFill>
              <a:srgbClr val="CB0000">
                <a:alpha val="80000"/>
              </a:srgbClr>
            </a:solidFill>
            <a:ln w="12700">
              <a:solidFill>
                <a:srgbClr val="D50000"/>
              </a:solidFill>
              <a:miter lim="800000"/>
              <a:headEnd/>
              <a:tailEnd/>
            </a:ln>
            <a:effectLst>
              <a:outerShdw blurRad="76200" algn="ctr" rotWithShape="0">
                <a:schemeClr val="bg2">
                  <a:alpha val="79999"/>
                </a:schemeClr>
              </a:outerShdw>
            </a:effectLst>
          </p:spPr>
          <p:txBody>
            <a:bodyPr lIns="0" tIns="0" rIns="0" bIns="0">
              <a:prstTxWarp prst="textNoShape">
                <a:avLst/>
              </a:prstTxWarp>
            </a:bodyPr>
            <a:lstStyle/>
            <a:p>
              <a:pPr algn="ctr" eaLnBrk="1" hangingPunct="1"/>
              <a:endParaRPr lang="en-US" sz="4200">
                <a:solidFill>
                  <a:srgbClr val="FFFFFF"/>
                </a:solidFill>
                <a:ea typeface="ヒラギノ角ゴ ProN W3" pitchFamily="-109" charset="-128"/>
                <a:cs typeface="ヒラギノ角ゴ ProN W3" pitchFamily="-109" charset="-128"/>
              </a:endParaRPr>
            </a:p>
          </p:txBody>
        </p:sp>
        <p:sp>
          <p:nvSpPr>
            <p:cNvPr id="13" name="Line 9"/>
            <p:cNvSpPr>
              <a:spLocks noChangeShapeType="1"/>
            </p:cNvSpPr>
            <p:nvPr/>
          </p:nvSpPr>
          <p:spPr bwMode="auto">
            <a:xfrm rot="10800000" flipH="1">
              <a:off x="1129505" y="4724819"/>
              <a:ext cx="6977064" cy="1"/>
            </a:xfrm>
            <a:prstGeom prst="line">
              <a:avLst/>
            </a:prstGeom>
            <a:noFill/>
            <a:ln w="25400">
              <a:solidFill>
                <a:schemeClr val="tx1"/>
              </a:solidFill>
              <a:miter lim="800000"/>
              <a:headEnd/>
              <a:tailEnd/>
            </a:ln>
          </p:spPr>
          <p:txBody>
            <a:bodyPr lIns="0" tIns="0" rIns="0" bIns="0">
              <a:prstTxWarp prst="textNoShape">
                <a:avLst/>
              </a:prstTxWarp>
            </a:bodyPr>
            <a:lstStyle/>
            <a:p>
              <a:endParaRPr lang="en-US"/>
            </a:p>
          </p:txBody>
        </p:sp>
      </p:grpSp>
      <p:sp>
        <p:nvSpPr>
          <p:cNvPr id="17" name="Tekstvak 16"/>
          <p:cNvSpPr txBox="1"/>
          <p:nvPr/>
        </p:nvSpPr>
        <p:spPr>
          <a:xfrm>
            <a:off x="3733800" y="649069"/>
            <a:ext cx="2057400" cy="646331"/>
          </a:xfrm>
          <a:prstGeom prst="rect">
            <a:avLst/>
          </a:prstGeom>
          <a:noFill/>
          <a:ln>
            <a:solidFill>
              <a:srgbClr val="FF0000"/>
            </a:solidFill>
          </a:ln>
        </p:spPr>
        <p:txBody>
          <a:bodyPr wrap="square" rtlCol="0">
            <a:spAutoFit/>
          </a:bodyPr>
          <a:lstStyle/>
          <a:p>
            <a:r>
              <a:rPr lang="nl-NL" dirty="0" smtClean="0"/>
              <a:t>2. Van je familie moet je het hebben</a:t>
            </a:r>
            <a:endParaRPr lang="nl-NL" dirty="0"/>
          </a:p>
        </p:txBody>
      </p:sp>
      <p:sp>
        <p:nvSpPr>
          <p:cNvPr id="18" name="Tekstvak 17"/>
          <p:cNvSpPr txBox="1"/>
          <p:nvPr/>
        </p:nvSpPr>
        <p:spPr>
          <a:xfrm>
            <a:off x="7351044" y="1634480"/>
            <a:ext cx="1488156" cy="646331"/>
          </a:xfrm>
          <a:prstGeom prst="rect">
            <a:avLst/>
          </a:prstGeom>
          <a:noFill/>
          <a:ln>
            <a:solidFill>
              <a:srgbClr val="FF0000"/>
            </a:solidFill>
          </a:ln>
        </p:spPr>
        <p:txBody>
          <a:bodyPr wrap="square" rtlCol="0">
            <a:spAutoFit/>
          </a:bodyPr>
          <a:lstStyle/>
          <a:p>
            <a:r>
              <a:rPr lang="nl-NL" dirty="0" smtClean="0"/>
              <a:t>3. Bewegen als een beest</a:t>
            </a:r>
            <a:endParaRPr lang="nl-NL" dirty="0"/>
          </a:p>
        </p:txBody>
      </p:sp>
      <p:sp>
        <p:nvSpPr>
          <p:cNvPr id="19" name="Tekstvak 18"/>
          <p:cNvSpPr txBox="1"/>
          <p:nvPr/>
        </p:nvSpPr>
        <p:spPr>
          <a:xfrm>
            <a:off x="3962401" y="4658816"/>
            <a:ext cx="1676400" cy="646331"/>
          </a:xfrm>
          <a:prstGeom prst="rect">
            <a:avLst/>
          </a:prstGeom>
          <a:noFill/>
          <a:ln>
            <a:solidFill>
              <a:srgbClr val="FF0000"/>
            </a:solidFill>
          </a:ln>
        </p:spPr>
        <p:txBody>
          <a:bodyPr wrap="square" rtlCol="0">
            <a:spAutoFit/>
          </a:bodyPr>
          <a:lstStyle/>
          <a:p>
            <a:pPr algn="ctr"/>
            <a:r>
              <a:rPr lang="nl-NL" dirty="0" smtClean="0"/>
              <a:t>5. Stress”volle” vetcel</a:t>
            </a:r>
            <a:endParaRPr lang="nl-NL" dirty="0"/>
          </a:p>
        </p:txBody>
      </p:sp>
      <p:sp>
        <p:nvSpPr>
          <p:cNvPr id="20" name="Tekstvak 19"/>
          <p:cNvSpPr txBox="1"/>
          <p:nvPr/>
        </p:nvSpPr>
        <p:spPr>
          <a:xfrm>
            <a:off x="3733800" y="5522912"/>
            <a:ext cx="2057399" cy="369332"/>
          </a:xfrm>
          <a:prstGeom prst="rect">
            <a:avLst/>
          </a:prstGeom>
          <a:noFill/>
          <a:ln>
            <a:solidFill>
              <a:srgbClr val="FF0000"/>
            </a:solidFill>
          </a:ln>
        </p:spPr>
        <p:txBody>
          <a:bodyPr wrap="square" rtlCol="0">
            <a:spAutoFit/>
          </a:bodyPr>
          <a:lstStyle/>
          <a:p>
            <a:r>
              <a:rPr lang="nl-NL" dirty="0" smtClean="0"/>
              <a:t>4. </a:t>
            </a:r>
            <a:r>
              <a:rPr lang="nl-NL" dirty="0" err="1" smtClean="0"/>
              <a:t>Food</a:t>
            </a:r>
            <a:r>
              <a:rPr lang="nl-NL" dirty="0" smtClean="0"/>
              <a:t> </a:t>
            </a:r>
            <a:r>
              <a:rPr lang="nl-NL" dirty="0" err="1" smtClean="0"/>
              <a:t>for</a:t>
            </a:r>
            <a:r>
              <a:rPr lang="nl-NL" dirty="0" smtClean="0"/>
              <a:t> </a:t>
            </a:r>
            <a:r>
              <a:rPr lang="nl-NL" dirty="0" err="1" smtClean="0"/>
              <a:t>thought</a:t>
            </a:r>
            <a:endParaRPr lang="nl-NL" dirty="0" smtClean="0"/>
          </a:p>
        </p:txBody>
      </p:sp>
      <p:cxnSp>
        <p:nvCxnSpPr>
          <p:cNvPr id="23" name="Rechte verbindingslijn met pijl 22"/>
          <p:cNvCxnSpPr/>
          <p:nvPr/>
        </p:nvCxnSpPr>
        <p:spPr>
          <a:xfrm flipH="1">
            <a:off x="4762582" y="1283732"/>
            <a:ext cx="8105" cy="163051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p:cNvCxnSpPr/>
          <p:nvPr/>
        </p:nvCxnSpPr>
        <p:spPr>
          <a:xfrm>
            <a:off x="8106568" y="2280811"/>
            <a:ext cx="0" cy="63343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Rechte verbindingslijn met pijl 26"/>
          <p:cNvCxnSpPr/>
          <p:nvPr/>
        </p:nvCxnSpPr>
        <p:spPr>
          <a:xfrm flipV="1">
            <a:off x="4762582" y="4194378"/>
            <a:ext cx="0" cy="4644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Rechte verbindingslijn met pijl 29"/>
          <p:cNvCxnSpPr/>
          <p:nvPr/>
        </p:nvCxnSpPr>
        <p:spPr>
          <a:xfrm flipH="1" flipV="1">
            <a:off x="1259632" y="2914249"/>
            <a:ext cx="2481786" cy="26086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Rechte verbindingslijn met pijl 32"/>
          <p:cNvCxnSpPr/>
          <p:nvPr/>
        </p:nvCxnSpPr>
        <p:spPr>
          <a:xfrm flipV="1">
            <a:off x="5799957" y="2914249"/>
            <a:ext cx="2306611" cy="26086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369103" y="2441470"/>
            <a:ext cx="2669497" cy="461665"/>
          </a:xfrm>
          <a:prstGeom prst="rect">
            <a:avLst/>
          </a:prstGeom>
          <a:noFill/>
        </p:spPr>
        <p:txBody>
          <a:bodyPr wrap="square" rtlCol="0">
            <a:spAutoFit/>
          </a:bodyPr>
          <a:lstStyle/>
          <a:p>
            <a:r>
              <a:rPr lang="en-US" sz="2400" dirty="0" err="1" smtClean="0">
                <a:latin typeface="Helvetica"/>
                <a:cs typeface="Helvetica"/>
              </a:rPr>
              <a:t>Energie-inname</a:t>
            </a:r>
            <a:endParaRPr lang="en-US" sz="2400" dirty="0">
              <a:latin typeface="Helvetica"/>
              <a:cs typeface="Helvetica"/>
            </a:endParaRPr>
          </a:p>
        </p:txBody>
      </p:sp>
      <p:sp>
        <p:nvSpPr>
          <p:cNvPr id="24" name="TextBox 23"/>
          <p:cNvSpPr txBox="1"/>
          <p:nvPr/>
        </p:nvSpPr>
        <p:spPr>
          <a:xfrm>
            <a:off x="5257800" y="2441470"/>
            <a:ext cx="2669497" cy="461665"/>
          </a:xfrm>
          <a:prstGeom prst="rect">
            <a:avLst/>
          </a:prstGeom>
          <a:noFill/>
        </p:spPr>
        <p:txBody>
          <a:bodyPr wrap="square" rtlCol="0">
            <a:spAutoFit/>
          </a:bodyPr>
          <a:lstStyle/>
          <a:p>
            <a:pPr algn="r"/>
            <a:r>
              <a:rPr lang="en-US" sz="2400" dirty="0" err="1" smtClean="0">
                <a:latin typeface="Helvetica"/>
                <a:cs typeface="Helvetica"/>
              </a:rPr>
              <a:t>Energiegebruik</a:t>
            </a:r>
            <a:endParaRPr lang="en-US" sz="2400" dirty="0">
              <a:latin typeface="Helvetica"/>
              <a:cs typeface="Helvetica"/>
            </a:endParaRPr>
          </a:p>
        </p:txBody>
      </p:sp>
      <p:cxnSp>
        <p:nvCxnSpPr>
          <p:cNvPr id="42" name="Rechte verbindingslijn met pijl 24"/>
          <p:cNvCxnSpPr/>
          <p:nvPr/>
        </p:nvCxnSpPr>
        <p:spPr>
          <a:xfrm>
            <a:off x="1219200" y="2262164"/>
            <a:ext cx="0" cy="63343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795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0" y="914400"/>
            <a:ext cx="8229600" cy="5069160"/>
          </a:xfrm>
        </p:spPr>
        <p:txBody>
          <a:bodyPr>
            <a:normAutofit fontScale="85000" lnSpcReduction="20000"/>
          </a:bodyPr>
          <a:lstStyle/>
          <a:p>
            <a:pPr marL="0">
              <a:buNone/>
            </a:pPr>
            <a:r>
              <a:rPr lang="nl-NL" b="1" dirty="0" smtClean="0"/>
              <a:t>1. Wondermiddeltjes</a:t>
            </a:r>
            <a:endParaRPr lang="en-US" dirty="0" smtClean="0"/>
          </a:p>
          <a:p>
            <a:pPr marL="0">
              <a:buNone/>
            </a:pPr>
            <a:r>
              <a:rPr lang="nl-NL" i="1" dirty="0" smtClean="0"/>
              <a:t> </a:t>
            </a:r>
            <a:endParaRPr lang="en-US" dirty="0" smtClean="0"/>
          </a:p>
          <a:p>
            <a:pPr marL="0">
              <a:buNone/>
            </a:pPr>
            <a:r>
              <a:rPr lang="nl-NL" i="1" dirty="0" smtClean="0"/>
              <a:t>Je wilt afvallen, maar de motivatie verdwijnt snel wanneer er geen resultaat te zien is. Hoe kun je nu het meeste gewicht verliezen in een zo kort mogelijke tijd? Wat kun je dan het beste wel en niet eten? Dat is een vraag die ons al heel lang bezig houdt, denk maar aan de vele diëten die in het verleden al een hype zijn geweest. Tegenwoordig gaat de markt nog een stapje verder en is er een ware zoektocht naar het “wondermiddeltje” die ervoor kan zorgen dat mensen veel kilo’s in korte tijd kwijtraken zonder daarbij veel aan je eetgedrag te veranderen. Maar werken deze wel? En waarom werken ze wel of niet? </a:t>
            </a:r>
            <a:endParaRPr lang="en-US" dirty="0"/>
          </a:p>
        </p:txBody>
      </p:sp>
    </p:spTree>
    <p:extLst>
      <p:ext uri="{BB962C8B-B14F-4D97-AF65-F5344CB8AC3E}">
        <p14:creationId xmlns:p14="http://schemas.microsoft.com/office/powerpoint/2010/main" val="27900219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0" y="914400"/>
            <a:ext cx="8229600" cy="5069160"/>
          </a:xfrm>
        </p:spPr>
        <p:txBody>
          <a:bodyPr>
            <a:normAutofit lnSpcReduction="10000"/>
          </a:bodyPr>
          <a:lstStyle/>
          <a:p>
            <a:pPr marL="0">
              <a:buNone/>
            </a:pPr>
            <a:r>
              <a:rPr lang="nl-NL" b="1" dirty="0" smtClean="0"/>
              <a:t>2. Van je familie moet je het hebben </a:t>
            </a:r>
            <a:endParaRPr lang="en-US" dirty="0" smtClean="0"/>
          </a:p>
          <a:p>
            <a:pPr marL="0">
              <a:buNone/>
            </a:pPr>
            <a:r>
              <a:rPr lang="nl-NL" i="1" dirty="0" smtClean="0"/>
              <a:t> </a:t>
            </a:r>
            <a:endParaRPr lang="en-US" dirty="0" smtClean="0"/>
          </a:p>
          <a:p>
            <a:pPr marL="0">
              <a:buNone/>
            </a:pPr>
            <a:r>
              <a:rPr lang="nl-NL" i="1" dirty="0" smtClean="0"/>
              <a:t>“Tja, het zit bij ons in de genen” en “Ik heb de trage stoelgang van mijn moeder geërfd” zijn veel gehoorde termen als het over gewicht gaat. Is het echt mogelijk dat je </a:t>
            </a:r>
            <a:r>
              <a:rPr lang="nl-NL" i="1" dirty="0" err="1" smtClean="0"/>
              <a:t>obesitas</a:t>
            </a:r>
            <a:r>
              <a:rPr lang="nl-NL" i="1" dirty="0" smtClean="0"/>
              <a:t> krijgt door het erven van bepaalde genen? Regelmatig is er berichtgeving in de media over de ontdekking van een </a:t>
            </a:r>
            <a:r>
              <a:rPr lang="nl-NL" i="1" dirty="0" err="1" smtClean="0"/>
              <a:t>obesitas</a:t>
            </a:r>
            <a:r>
              <a:rPr lang="nl-NL" i="1" dirty="0" smtClean="0"/>
              <a:t> </a:t>
            </a:r>
            <a:r>
              <a:rPr lang="nl-NL" i="1" dirty="0" err="1" smtClean="0"/>
              <a:t>gen.</a:t>
            </a:r>
            <a:r>
              <a:rPr lang="nl-NL" i="1" dirty="0" smtClean="0"/>
              <a:t> In welke mate en hoe kan genetica bijdragen aan </a:t>
            </a:r>
            <a:r>
              <a:rPr lang="nl-NL" i="1" dirty="0" err="1" smtClean="0"/>
              <a:t>obesitas</a:t>
            </a:r>
            <a:r>
              <a:rPr lang="nl-NL" i="1" dirty="0" smtClean="0"/>
              <a:t>?</a:t>
            </a:r>
            <a:endParaRPr lang="en-US" dirty="0"/>
          </a:p>
        </p:txBody>
      </p:sp>
    </p:spTree>
    <p:extLst>
      <p:ext uri="{BB962C8B-B14F-4D97-AF65-F5344CB8AC3E}">
        <p14:creationId xmlns:p14="http://schemas.microsoft.com/office/powerpoint/2010/main" val="27900219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0" y="914400"/>
            <a:ext cx="8229600" cy="5069160"/>
          </a:xfrm>
        </p:spPr>
        <p:txBody>
          <a:bodyPr>
            <a:normAutofit fontScale="92500" lnSpcReduction="20000"/>
          </a:bodyPr>
          <a:lstStyle/>
          <a:p>
            <a:pPr marL="0">
              <a:buNone/>
            </a:pPr>
            <a:r>
              <a:rPr lang="nl-NL" b="1" dirty="0" smtClean="0"/>
              <a:t>3. Bewegen als een beest</a:t>
            </a:r>
            <a:endParaRPr lang="en-US" dirty="0" smtClean="0"/>
          </a:p>
          <a:p>
            <a:pPr marL="0">
              <a:buNone/>
            </a:pPr>
            <a:r>
              <a:rPr lang="nl-NL" i="1" dirty="0" smtClean="0"/>
              <a:t> </a:t>
            </a:r>
            <a:endParaRPr lang="en-US" dirty="0" smtClean="0"/>
          </a:p>
          <a:p>
            <a:pPr marL="0">
              <a:buNone/>
            </a:pPr>
            <a:r>
              <a:rPr lang="nl-NL" i="1" dirty="0" err="1" smtClean="0"/>
              <a:t>Obesitas</a:t>
            </a:r>
            <a:r>
              <a:rPr lang="nl-NL" i="1" dirty="0" smtClean="0"/>
              <a:t> is een steeds groter wordend probleem, vandaar dat er ook gesproken wordt over de </a:t>
            </a:r>
            <a:r>
              <a:rPr lang="nl-NL" i="1" dirty="0" err="1" smtClean="0"/>
              <a:t>obesitas</a:t>
            </a:r>
            <a:r>
              <a:rPr lang="nl-NL" i="1" dirty="0" smtClean="0"/>
              <a:t> epidemie. Hiervoor worden vaak twee ogenschijnlijk logische oorzaken genoemd. Namelijk men is minder gaan bewegen en meer gaan eten. Daarnaast worden ook juist deze twee factoren genoemd ter oplossing van </a:t>
            </a:r>
            <a:r>
              <a:rPr lang="nl-NL" i="1" dirty="0" err="1" smtClean="0"/>
              <a:t>obesitas</a:t>
            </a:r>
            <a:r>
              <a:rPr lang="nl-NL" i="1" dirty="0" smtClean="0"/>
              <a:t>. Worden deze logische redeneringen ook ondersteunt door wetenschappelijke onderzoeken? Hoe belangrijk is beweging voor ons lichaamsgewicht?</a:t>
            </a:r>
            <a:endParaRPr lang="en-US" dirty="0"/>
          </a:p>
        </p:txBody>
      </p:sp>
    </p:spTree>
    <p:extLst>
      <p:ext uri="{BB962C8B-B14F-4D97-AF65-F5344CB8AC3E}">
        <p14:creationId xmlns:p14="http://schemas.microsoft.com/office/powerpoint/2010/main" val="27900219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0" y="914400"/>
            <a:ext cx="8229600" cy="5069160"/>
          </a:xfrm>
        </p:spPr>
        <p:txBody>
          <a:bodyPr>
            <a:normAutofit fontScale="92500"/>
          </a:bodyPr>
          <a:lstStyle/>
          <a:p>
            <a:pPr marL="0">
              <a:buNone/>
            </a:pPr>
            <a:r>
              <a:rPr lang="nl-NL" b="1" dirty="0" smtClean="0"/>
              <a:t>4. </a:t>
            </a:r>
            <a:r>
              <a:rPr lang="nl-NL" b="1" dirty="0" err="1" smtClean="0"/>
              <a:t>Food</a:t>
            </a:r>
            <a:r>
              <a:rPr lang="nl-NL" b="1" dirty="0" smtClean="0"/>
              <a:t> </a:t>
            </a:r>
            <a:r>
              <a:rPr lang="nl-NL" b="1" dirty="0" err="1" smtClean="0"/>
              <a:t>for</a:t>
            </a:r>
            <a:r>
              <a:rPr lang="nl-NL" b="1" dirty="0" smtClean="0"/>
              <a:t> </a:t>
            </a:r>
            <a:r>
              <a:rPr lang="nl-NL" b="1" dirty="0" err="1" smtClean="0"/>
              <a:t>thought</a:t>
            </a:r>
            <a:endParaRPr lang="en-US" dirty="0" smtClean="0"/>
          </a:p>
          <a:p>
            <a:pPr marL="0">
              <a:buNone/>
            </a:pPr>
            <a:r>
              <a:rPr lang="nl-NL" i="1" dirty="0" smtClean="0"/>
              <a:t> </a:t>
            </a:r>
            <a:endParaRPr lang="en-US" dirty="0" smtClean="0"/>
          </a:p>
          <a:p>
            <a:pPr marL="0">
              <a:buNone/>
            </a:pPr>
            <a:r>
              <a:rPr lang="nl-NL" i="1" dirty="0" smtClean="0"/>
              <a:t>De een houdt van zoet en de ander van hartig. De een eet zich vol bij stress en de ander krijgt geen kruimel door zijn keel. De een eet 3 keer per dag een flinke maaltijd, de ander eet de hele dag door kleine beetjes. Zoveel verschillen in eetgedrag tussen individuen. Hoe deze verschillen in relatie staan tot overgewicht en </a:t>
            </a:r>
            <a:r>
              <a:rPr lang="nl-NL" i="1" dirty="0" err="1" smtClean="0"/>
              <a:t>obesitas</a:t>
            </a:r>
            <a:r>
              <a:rPr lang="nl-NL" i="1" dirty="0" smtClean="0"/>
              <a:t> en hoe deze verschillen tot stand komen is onderwerp van vele onderzoeken. </a:t>
            </a:r>
            <a:endParaRPr lang="en-US" dirty="0"/>
          </a:p>
        </p:txBody>
      </p:sp>
    </p:spTree>
    <p:extLst>
      <p:ext uri="{BB962C8B-B14F-4D97-AF65-F5344CB8AC3E}">
        <p14:creationId xmlns:p14="http://schemas.microsoft.com/office/powerpoint/2010/main" val="27900219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0" y="914400"/>
            <a:ext cx="8229600" cy="5069160"/>
          </a:xfrm>
        </p:spPr>
        <p:txBody>
          <a:bodyPr>
            <a:normAutofit fontScale="92500" lnSpcReduction="20000"/>
          </a:bodyPr>
          <a:lstStyle/>
          <a:p>
            <a:pPr marL="0">
              <a:buNone/>
            </a:pPr>
            <a:r>
              <a:rPr lang="nl-NL" b="1" dirty="0" smtClean="0"/>
              <a:t>5. Stress”volle” vetcel</a:t>
            </a:r>
            <a:endParaRPr lang="en-US" dirty="0" smtClean="0"/>
          </a:p>
          <a:p>
            <a:pPr marL="0">
              <a:buNone/>
            </a:pPr>
            <a:r>
              <a:rPr lang="nl-NL" i="1" dirty="0" smtClean="0"/>
              <a:t> </a:t>
            </a:r>
            <a:endParaRPr lang="en-US" dirty="0" smtClean="0"/>
          </a:p>
          <a:p>
            <a:pPr marL="0">
              <a:buNone/>
            </a:pPr>
            <a:r>
              <a:rPr lang="nl-NL" i="1" dirty="0" smtClean="0"/>
              <a:t>De oplossing voor het </a:t>
            </a:r>
            <a:r>
              <a:rPr lang="nl-NL" i="1" dirty="0" err="1" smtClean="0"/>
              <a:t>obesitas</a:t>
            </a:r>
            <a:r>
              <a:rPr lang="nl-NL" i="1" dirty="0" smtClean="0"/>
              <a:t> probleem lijkt heel eenvoudig. Gewoonweg afvallen, maar dit lijkt eenvoudiger dan het is. Iemand die al eens een streng dieet gevolgd heeft, weet dat het niet makkelijk is. Maar met een sterke wil is iedereen ertoe in staat. Het probleem komt later pas, namelijk het verloren gewicht eraf zien te houden. Maar waarom is dit gewichtsbehoud na afvallen zo moeilijk? Welke processen zijn er verantwoordelijk voor dat er zoveel mensen </a:t>
            </a:r>
            <a:r>
              <a:rPr lang="nl-NL" i="1" dirty="0" err="1" smtClean="0"/>
              <a:t>jojo’en</a:t>
            </a:r>
            <a:r>
              <a:rPr lang="nl-NL" i="1" dirty="0" smtClean="0"/>
              <a:t>?</a:t>
            </a:r>
            <a:endParaRPr lang="en-US" dirty="0"/>
          </a:p>
        </p:txBody>
      </p:sp>
    </p:spTree>
    <p:extLst>
      <p:ext uri="{BB962C8B-B14F-4D97-AF65-F5344CB8AC3E}">
        <p14:creationId xmlns:p14="http://schemas.microsoft.com/office/powerpoint/2010/main" val="27900219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p:nvPr/>
        </p:nvGrpSpPr>
        <p:grpSpPr>
          <a:xfrm>
            <a:off x="1129504" y="2903135"/>
            <a:ext cx="6977064" cy="1270000"/>
            <a:chOff x="1129505" y="4713707"/>
            <a:chExt cx="6977064" cy="1270000"/>
          </a:xfrm>
        </p:grpSpPr>
        <p:sp>
          <p:nvSpPr>
            <p:cNvPr id="5" name="AutoShape 5"/>
            <p:cNvSpPr>
              <a:spLocks/>
            </p:cNvSpPr>
            <p:nvPr/>
          </p:nvSpPr>
          <p:spPr bwMode="auto">
            <a:xfrm>
              <a:off x="4127583" y="4713707"/>
              <a:ext cx="1270000" cy="1270000"/>
            </a:xfrm>
            <a:prstGeom prst="triangle">
              <a:avLst>
                <a:gd name="adj" fmla="val 50000"/>
              </a:avLst>
            </a:prstGeom>
            <a:solidFill>
              <a:srgbClr val="CB0000">
                <a:alpha val="80000"/>
              </a:srgbClr>
            </a:solidFill>
            <a:ln w="12700">
              <a:solidFill>
                <a:srgbClr val="D50000"/>
              </a:solidFill>
              <a:miter lim="800000"/>
              <a:headEnd/>
              <a:tailEnd/>
            </a:ln>
            <a:effectLst>
              <a:outerShdw blurRad="76200" algn="ctr" rotWithShape="0">
                <a:schemeClr val="bg2">
                  <a:alpha val="79999"/>
                </a:schemeClr>
              </a:outerShdw>
            </a:effectLst>
          </p:spPr>
          <p:txBody>
            <a:bodyPr lIns="0" tIns="0" rIns="0" bIns="0">
              <a:prstTxWarp prst="textNoShape">
                <a:avLst/>
              </a:prstTxWarp>
            </a:bodyPr>
            <a:lstStyle/>
            <a:p>
              <a:pPr algn="ctr" eaLnBrk="1" hangingPunct="1"/>
              <a:endParaRPr lang="en-US" sz="4200">
                <a:solidFill>
                  <a:srgbClr val="FFFFFF"/>
                </a:solidFill>
                <a:ea typeface="ヒラギノ角ゴ ProN W3" pitchFamily="-109" charset="-128"/>
                <a:cs typeface="ヒラギノ角ゴ ProN W3" pitchFamily="-109" charset="-128"/>
              </a:endParaRPr>
            </a:p>
          </p:txBody>
        </p:sp>
        <p:sp>
          <p:nvSpPr>
            <p:cNvPr id="6" name="Line 9"/>
            <p:cNvSpPr>
              <a:spLocks noChangeShapeType="1"/>
            </p:cNvSpPr>
            <p:nvPr/>
          </p:nvSpPr>
          <p:spPr bwMode="auto">
            <a:xfrm rot="10800000" flipH="1">
              <a:off x="1129505" y="4724819"/>
              <a:ext cx="6977064" cy="1"/>
            </a:xfrm>
            <a:prstGeom prst="line">
              <a:avLst/>
            </a:prstGeom>
            <a:noFill/>
            <a:ln w="25400">
              <a:solidFill>
                <a:schemeClr val="tx1"/>
              </a:solidFill>
              <a:miter lim="800000"/>
              <a:headEnd/>
              <a:tailEnd/>
            </a:ln>
          </p:spPr>
          <p:txBody>
            <a:bodyPr lIns="0" tIns="0" rIns="0" bIns="0">
              <a:prstTxWarp prst="textNoShape">
                <a:avLst/>
              </a:prstTxWarp>
            </a:bodyPr>
            <a:lstStyle/>
            <a:p>
              <a:endParaRPr lang="en-US"/>
            </a:p>
          </p:txBody>
        </p:sp>
      </p:grpSp>
      <p:sp>
        <p:nvSpPr>
          <p:cNvPr id="10" name="Tekstvak 9"/>
          <p:cNvSpPr txBox="1"/>
          <p:nvPr/>
        </p:nvSpPr>
        <p:spPr>
          <a:xfrm>
            <a:off x="152400" y="1883240"/>
            <a:ext cx="2209800" cy="369332"/>
          </a:xfrm>
          <a:prstGeom prst="rect">
            <a:avLst/>
          </a:prstGeom>
          <a:noFill/>
          <a:ln>
            <a:solidFill>
              <a:srgbClr val="FF0000"/>
            </a:solidFill>
          </a:ln>
        </p:spPr>
        <p:txBody>
          <a:bodyPr wrap="square" rtlCol="0">
            <a:spAutoFit/>
          </a:bodyPr>
          <a:lstStyle/>
          <a:p>
            <a:r>
              <a:rPr lang="nl-NL" dirty="0" smtClean="0"/>
              <a:t>1. Wondermiddeltjes</a:t>
            </a:r>
            <a:endParaRPr lang="nl-NL" dirty="0"/>
          </a:p>
        </p:txBody>
      </p:sp>
      <p:grpSp>
        <p:nvGrpSpPr>
          <p:cNvPr id="3" name="Group 21"/>
          <p:cNvGrpSpPr/>
          <p:nvPr/>
        </p:nvGrpSpPr>
        <p:grpSpPr>
          <a:xfrm>
            <a:off x="1129504" y="2903135"/>
            <a:ext cx="6977064" cy="1270000"/>
            <a:chOff x="1129505" y="4713707"/>
            <a:chExt cx="6977064" cy="1270000"/>
          </a:xfrm>
        </p:grpSpPr>
        <p:sp>
          <p:nvSpPr>
            <p:cNvPr id="12" name="AutoShape 5"/>
            <p:cNvSpPr>
              <a:spLocks/>
            </p:cNvSpPr>
            <p:nvPr/>
          </p:nvSpPr>
          <p:spPr bwMode="auto">
            <a:xfrm>
              <a:off x="4127583" y="4713707"/>
              <a:ext cx="1270000" cy="1270000"/>
            </a:xfrm>
            <a:prstGeom prst="triangle">
              <a:avLst>
                <a:gd name="adj" fmla="val 50000"/>
              </a:avLst>
            </a:prstGeom>
            <a:solidFill>
              <a:srgbClr val="CB0000">
                <a:alpha val="80000"/>
              </a:srgbClr>
            </a:solidFill>
            <a:ln w="12700">
              <a:solidFill>
                <a:srgbClr val="D50000"/>
              </a:solidFill>
              <a:miter lim="800000"/>
              <a:headEnd/>
              <a:tailEnd/>
            </a:ln>
            <a:effectLst>
              <a:outerShdw blurRad="76200" algn="ctr" rotWithShape="0">
                <a:schemeClr val="bg2">
                  <a:alpha val="79999"/>
                </a:schemeClr>
              </a:outerShdw>
            </a:effectLst>
          </p:spPr>
          <p:txBody>
            <a:bodyPr lIns="0" tIns="0" rIns="0" bIns="0">
              <a:prstTxWarp prst="textNoShape">
                <a:avLst/>
              </a:prstTxWarp>
            </a:bodyPr>
            <a:lstStyle/>
            <a:p>
              <a:pPr algn="ctr" eaLnBrk="1" hangingPunct="1"/>
              <a:endParaRPr lang="en-US" sz="4200">
                <a:solidFill>
                  <a:srgbClr val="FFFFFF"/>
                </a:solidFill>
                <a:ea typeface="ヒラギノ角ゴ ProN W3" pitchFamily="-109" charset="-128"/>
                <a:cs typeface="ヒラギノ角ゴ ProN W3" pitchFamily="-109" charset="-128"/>
              </a:endParaRPr>
            </a:p>
          </p:txBody>
        </p:sp>
        <p:sp>
          <p:nvSpPr>
            <p:cNvPr id="13" name="Line 9"/>
            <p:cNvSpPr>
              <a:spLocks noChangeShapeType="1"/>
            </p:cNvSpPr>
            <p:nvPr/>
          </p:nvSpPr>
          <p:spPr bwMode="auto">
            <a:xfrm rot="10800000" flipH="1">
              <a:off x="1129505" y="4724819"/>
              <a:ext cx="6977064" cy="1"/>
            </a:xfrm>
            <a:prstGeom prst="line">
              <a:avLst/>
            </a:prstGeom>
            <a:noFill/>
            <a:ln w="25400">
              <a:solidFill>
                <a:schemeClr val="tx1"/>
              </a:solidFill>
              <a:miter lim="800000"/>
              <a:headEnd/>
              <a:tailEnd/>
            </a:ln>
          </p:spPr>
          <p:txBody>
            <a:bodyPr lIns="0" tIns="0" rIns="0" bIns="0">
              <a:prstTxWarp prst="textNoShape">
                <a:avLst/>
              </a:prstTxWarp>
            </a:bodyPr>
            <a:lstStyle/>
            <a:p>
              <a:endParaRPr lang="en-US"/>
            </a:p>
          </p:txBody>
        </p:sp>
      </p:grpSp>
      <p:sp>
        <p:nvSpPr>
          <p:cNvPr id="17" name="Tekstvak 16"/>
          <p:cNvSpPr txBox="1"/>
          <p:nvPr/>
        </p:nvSpPr>
        <p:spPr>
          <a:xfrm>
            <a:off x="3733800" y="649069"/>
            <a:ext cx="2057400" cy="646331"/>
          </a:xfrm>
          <a:prstGeom prst="rect">
            <a:avLst/>
          </a:prstGeom>
          <a:noFill/>
          <a:ln>
            <a:solidFill>
              <a:srgbClr val="FF0000"/>
            </a:solidFill>
          </a:ln>
        </p:spPr>
        <p:txBody>
          <a:bodyPr wrap="square" rtlCol="0">
            <a:spAutoFit/>
          </a:bodyPr>
          <a:lstStyle/>
          <a:p>
            <a:r>
              <a:rPr lang="nl-NL" dirty="0" smtClean="0"/>
              <a:t>2. Van je familie moet je het hebben</a:t>
            </a:r>
            <a:endParaRPr lang="nl-NL" dirty="0"/>
          </a:p>
        </p:txBody>
      </p:sp>
      <p:sp>
        <p:nvSpPr>
          <p:cNvPr id="18" name="Tekstvak 17"/>
          <p:cNvSpPr txBox="1"/>
          <p:nvPr/>
        </p:nvSpPr>
        <p:spPr>
          <a:xfrm>
            <a:off x="7351044" y="1634480"/>
            <a:ext cx="1488156" cy="646331"/>
          </a:xfrm>
          <a:prstGeom prst="rect">
            <a:avLst/>
          </a:prstGeom>
          <a:noFill/>
          <a:ln>
            <a:solidFill>
              <a:srgbClr val="FF0000"/>
            </a:solidFill>
          </a:ln>
        </p:spPr>
        <p:txBody>
          <a:bodyPr wrap="square" rtlCol="0">
            <a:spAutoFit/>
          </a:bodyPr>
          <a:lstStyle/>
          <a:p>
            <a:r>
              <a:rPr lang="nl-NL" dirty="0" smtClean="0"/>
              <a:t>3. Bewegen als een beest</a:t>
            </a:r>
            <a:endParaRPr lang="nl-NL" dirty="0"/>
          </a:p>
        </p:txBody>
      </p:sp>
      <p:sp>
        <p:nvSpPr>
          <p:cNvPr id="19" name="Tekstvak 18"/>
          <p:cNvSpPr txBox="1"/>
          <p:nvPr/>
        </p:nvSpPr>
        <p:spPr>
          <a:xfrm>
            <a:off x="3962401" y="4658816"/>
            <a:ext cx="1676400" cy="646331"/>
          </a:xfrm>
          <a:prstGeom prst="rect">
            <a:avLst/>
          </a:prstGeom>
          <a:noFill/>
          <a:ln>
            <a:solidFill>
              <a:srgbClr val="FF0000"/>
            </a:solidFill>
          </a:ln>
        </p:spPr>
        <p:txBody>
          <a:bodyPr wrap="square" rtlCol="0">
            <a:spAutoFit/>
          </a:bodyPr>
          <a:lstStyle/>
          <a:p>
            <a:pPr algn="ctr"/>
            <a:r>
              <a:rPr lang="nl-NL" dirty="0" smtClean="0"/>
              <a:t>5. Stress”volle” vetcel</a:t>
            </a:r>
            <a:endParaRPr lang="nl-NL" dirty="0"/>
          </a:p>
        </p:txBody>
      </p:sp>
      <p:sp>
        <p:nvSpPr>
          <p:cNvPr id="20" name="Tekstvak 19"/>
          <p:cNvSpPr txBox="1"/>
          <p:nvPr/>
        </p:nvSpPr>
        <p:spPr>
          <a:xfrm>
            <a:off x="3733800" y="5522912"/>
            <a:ext cx="2057399" cy="369332"/>
          </a:xfrm>
          <a:prstGeom prst="rect">
            <a:avLst/>
          </a:prstGeom>
          <a:noFill/>
          <a:ln>
            <a:solidFill>
              <a:srgbClr val="FF0000"/>
            </a:solidFill>
          </a:ln>
        </p:spPr>
        <p:txBody>
          <a:bodyPr wrap="square" rtlCol="0">
            <a:spAutoFit/>
          </a:bodyPr>
          <a:lstStyle/>
          <a:p>
            <a:r>
              <a:rPr lang="nl-NL" dirty="0" smtClean="0"/>
              <a:t>4. </a:t>
            </a:r>
            <a:r>
              <a:rPr lang="nl-NL" dirty="0" err="1" smtClean="0"/>
              <a:t>Food</a:t>
            </a:r>
            <a:r>
              <a:rPr lang="nl-NL" dirty="0" smtClean="0"/>
              <a:t> </a:t>
            </a:r>
            <a:r>
              <a:rPr lang="nl-NL" dirty="0" err="1" smtClean="0"/>
              <a:t>for</a:t>
            </a:r>
            <a:r>
              <a:rPr lang="nl-NL" dirty="0" smtClean="0"/>
              <a:t> </a:t>
            </a:r>
            <a:r>
              <a:rPr lang="nl-NL" dirty="0" err="1" smtClean="0"/>
              <a:t>thought</a:t>
            </a:r>
            <a:endParaRPr lang="nl-NL" dirty="0" smtClean="0"/>
          </a:p>
        </p:txBody>
      </p:sp>
      <p:cxnSp>
        <p:nvCxnSpPr>
          <p:cNvPr id="23" name="Rechte verbindingslijn met pijl 22"/>
          <p:cNvCxnSpPr/>
          <p:nvPr/>
        </p:nvCxnSpPr>
        <p:spPr>
          <a:xfrm flipH="1">
            <a:off x="4762582" y="1283732"/>
            <a:ext cx="8105" cy="163051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p:cNvCxnSpPr/>
          <p:nvPr/>
        </p:nvCxnSpPr>
        <p:spPr>
          <a:xfrm>
            <a:off x="8106568" y="2280811"/>
            <a:ext cx="0" cy="63343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Rechte verbindingslijn met pijl 26"/>
          <p:cNvCxnSpPr/>
          <p:nvPr/>
        </p:nvCxnSpPr>
        <p:spPr>
          <a:xfrm flipV="1">
            <a:off x="4762582" y="4194378"/>
            <a:ext cx="0" cy="4644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Rechte verbindingslijn met pijl 29"/>
          <p:cNvCxnSpPr/>
          <p:nvPr/>
        </p:nvCxnSpPr>
        <p:spPr>
          <a:xfrm flipH="1" flipV="1">
            <a:off x="1259632" y="2914249"/>
            <a:ext cx="2481786" cy="26086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Rechte verbindingslijn met pijl 32"/>
          <p:cNvCxnSpPr/>
          <p:nvPr/>
        </p:nvCxnSpPr>
        <p:spPr>
          <a:xfrm flipV="1">
            <a:off x="5799957" y="2914249"/>
            <a:ext cx="2306611" cy="26086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369103" y="2441470"/>
            <a:ext cx="2669497" cy="461665"/>
          </a:xfrm>
          <a:prstGeom prst="rect">
            <a:avLst/>
          </a:prstGeom>
          <a:noFill/>
        </p:spPr>
        <p:txBody>
          <a:bodyPr wrap="square" rtlCol="0">
            <a:spAutoFit/>
          </a:bodyPr>
          <a:lstStyle/>
          <a:p>
            <a:r>
              <a:rPr lang="en-US" sz="2400" dirty="0" err="1" smtClean="0">
                <a:latin typeface="Helvetica"/>
                <a:cs typeface="Helvetica"/>
              </a:rPr>
              <a:t>Energie-inname</a:t>
            </a:r>
            <a:endParaRPr lang="en-US" sz="2400" dirty="0">
              <a:latin typeface="Helvetica"/>
              <a:cs typeface="Helvetica"/>
            </a:endParaRPr>
          </a:p>
        </p:txBody>
      </p:sp>
      <p:sp>
        <p:nvSpPr>
          <p:cNvPr id="24" name="TextBox 23"/>
          <p:cNvSpPr txBox="1"/>
          <p:nvPr/>
        </p:nvSpPr>
        <p:spPr>
          <a:xfrm>
            <a:off x="5257800" y="2441470"/>
            <a:ext cx="2669497" cy="461665"/>
          </a:xfrm>
          <a:prstGeom prst="rect">
            <a:avLst/>
          </a:prstGeom>
          <a:noFill/>
        </p:spPr>
        <p:txBody>
          <a:bodyPr wrap="square" rtlCol="0">
            <a:spAutoFit/>
          </a:bodyPr>
          <a:lstStyle/>
          <a:p>
            <a:pPr algn="r"/>
            <a:r>
              <a:rPr lang="en-US" sz="2400" dirty="0" err="1" smtClean="0">
                <a:latin typeface="Helvetica"/>
                <a:cs typeface="Helvetica"/>
              </a:rPr>
              <a:t>Energiegebruik</a:t>
            </a:r>
            <a:endParaRPr lang="en-US" sz="2400" dirty="0">
              <a:latin typeface="Helvetica"/>
              <a:cs typeface="Helvetica"/>
            </a:endParaRPr>
          </a:p>
        </p:txBody>
      </p:sp>
      <p:cxnSp>
        <p:nvCxnSpPr>
          <p:cNvPr id="42" name="Rechte verbindingslijn met pijl 24"/>
          <p:cNvCxnSpPr/>
          <p:nvPr/>
        </p:nvCxnSpPr>
        <p:spPr>
          <a:xfrm>
            <a:off x="1219200" y="2262164"/>
            <a:ext cx="0" cy="63343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7953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Nabespreking</a:t>
            </a:r>
            <a:endParaRPr lang="nl-NL" dirty="0"/>
          </a:p>
        </p:txBody>
      </p:sp>
      <p:sp>
        <p:nvSpPr>
          <p:cNvPr id="3" name="Tijdelijke aanduiding voor inhoud 2"/>
          <p:cNvSpPr>
            <a:spLocks noGrp="1"/>
          </p:cNvSpPr>
          <p:nvPr>
            <p:ph idx="1"/>
          </p:nvPr>
        </p:nvSpPr>
        <p:spPr>
          <a:xfrm>
            <a:off x="457200" y="1600200"/>
            <a:ext cx="8229600" cy="4800600"/>
          </a:xfrm>
        </p:spPr>
        <p:txBody>
          <a:bodyPr>
            <a:normAutofit fontScale="85000" lnSpcReduction="20000"/>
          </a:bodyPr>
          <a:lstStyle/>
          <a:p>
            <a:pPr marL="0" indent="0">
              <a:buNone/>
            </a:pPr>
            <a:r>
              <a:rPr lang="nl-NL" dirty="0" smtClean="0"/>
              <a:t>- probeer in enkele zinnen samen te vatten wat je van de info hebt opgestoken </a:t>
            </a:r>
          </a:p>
          <a:p>
            <a:pPr marL="0" indent="0">
              <a:buNone/>
            </a:pPr>
            <a:endParaRPr lang="nl-NL" dirty="0" smtClean="0"/>
          </a:p>
          <a:p>
            <a:pPr marL="0" indent="0">
              <a:buFontTx/>
              <a:buChar char="-"/>
            </a:pPr>
            <a:r>
              <a:rPr lang="nl-NL" dirty="0" smtClean="0"/>
              <a:t> geef kort antwoord op de vragen over hoe het in te zetten is in de les</a:t>
            </a:r>
          </a:p>
          <a:p>
            <a:pPr marL="0" indent="0">
              <a:buNone/>
            </a:pPr>
            <a:endParaRPr lang="nl-NL" dirty="0" smtClean="0"/>
          </a:p>
          <a:p>
            <a:pPr lvl="0"/>
            <a:r>
              <a:rPr lang="nl-NL" sz="2581" dirty="0" smtClean="0"/>
              <a:t>Welke raakvlakken heeft het met de lesstof?</a:t>
            </a:r>
          </a:p>
          <a:p>
            <a:pPr lvl="0"/>
            <a:r>
              <a:rPr lang="nl-NL" sz="2581" dirty="0" smtClean="0"/>
              <a:t>Is het in te zetten zonder enige voorkennis? Zo niet, welke voorkennis is vereist?</a:t>
            </a:r>
          </a:p>
          <a:p>
            <a:pPr lvl="0"/>
            <a:r>
              <a:rPr lang="nl-NL" sz="2581" dirty="0" smtClean="0"/>
              <a:t>Welke jaar/laag is het te gebruiken?</a:t>
            </a:r>
          </a:p>
          <a:p>
            <a:pPr lvl="0"/>
            <a:r>
              <a:rPr lang="nl-NL" sz="2581" dirty="0" smtClean="0"/>
              <a:t>Welke werkvorm is te gebruiken?</a:t>
            </a:r>
          </a:p>
          <a:p>
            <a:pPr lvl="0"/>
            <a:r>
              <a:rPr lang="nl-NL" sz="2581" dirty="0" smtClean="0"/>
              <a:t>Wat kan er worden besproken buiten de lesstof om? (vaak juist </a:t>
            </a:r>
            <a:r>
              <a:rPr lang="nl-NL" sz="2581" dirty="0" err="1" smtClean="0"/>
              <a:t>context-gebonden</a:t>
            </a:r>
            <a:r>
              <a:rPr lang="nl-NL" sz="2581" dirty="0" smtClean="0"/>
              <a:t> info)</a:t>
            </a:r>
          </a:p>
          <a:p>
            <a:pPr marL="0" indent="0">
              <a:buFontTx/>
              <a:buChar char="-"/>
            </a:pPr>
            <a:endParaRPr lang="nl-NL" dirty="0"/>
          </a:p>
        </p:txBody>
      </p:sp>
    </p:spTree>
    <p:extLst>
      <p:ext uri="{BB962C8B-B14F-4D97-AF65-F5344CB8AC3E}">
        <p14:creationId xmlns:p14="http://schemas.microsoft.com/office/powerpoint/2010/main" val="1096910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27584" y="0"/>
            <a:ext cx="7772400" cy="4320480"/>
          </a:xfrm>
        </p:spPr>
        <p:txBody>
          <a:bodyPr>
            <a:normAutofit/>
          </a:bodyPr>
          <a:lstStyle/>
          <a:p>
            <a:r>
              <a:rPr lang="nl-NL" b="1" dirty="0" smtClean="0"/>
              <a:t>Obesitas, groter dan je denkt…..</a:t>
            </a:r>
            <a:br>
              <a:rPr lang="nl-NL" b="1" dirty="0" smtClean="0"/>
            </a:br>
            <a:r>
              <a:rPr lang="nl-NL" b="1" dirty="0" smtClean="0"/>
              <a:t/>
            </a:r>
            <a:br>
              <a:rPr lang="nl-NL" b="1" dirty="0" smtClean="0"/>
            </a:br>
            <a:r>
              <a:rPr lang="nl-NL" b="1" dirty="0"/>
              <a:t/>
            </a:r>
            <a:br>
              <a:rPr lang="nl-NL" b="1" dirty="0"/>
            </a:br>
            <a:r>
              <a:rPr lang="nl-NL" b="1" dirty="0" smtClean="0"/>
              <a:t/>
            </a:r>
            <a:br>
              <a:rPr lang="nl-NL" b="1" dirty="0" smtClean="0"/>
            </a:br>
            <a:r>
              <a:rPr lang="nl-NL" b="1" dirty="0"/>
              <a:t/>
            </a:r>
            <a:br>
              <a:rPr lang="nl-NL" b="1" dirty="0"/>
            </a:br>
            <a:r>
              <a:rPr lang="nl-NL" b="1" dirty="0" smtClean="0"/>
              <a:t> </a:t>
            </a:r>
            <a:r>
              <a:rPr lang="nl-NL" b="1" dirty="0"/>
              <a:t>o</a:t>
            </a:r>
            <a:r>
              <a:rPr lang="nl-NL" b="1" dirty="0" smtClean="0"/>
              <a:t>f toch niet?</a:t>
            </a:r>
            <a:endParaRPr lang="nl-NL" b="1" dirty="0"/>
          </a:p>
        </p:txBody>
      </p:sp>
      <p:sp>
        <p:nvSpPr>
          <p:cNvPr id="3" name="Ondertitel 2"/>
          <p:cNvSpPr>
            <a:spLocks noGrp="1"/>
          </p:cNvSpPr>
          <p:nvPr>
            <p:ph type="subTitle" idx="1"/>
          </p:nvPr>
        </p:nvSpPr>
        <p:spPr>
          <a:xfrm>
            <a:off x="1066800" y="4572000"/>
            <a:ext cx="6400800" cy="2077144"/>
          </a:xfrm>
        </p:spPr>
        <p:txBody>
          <a:bodyPr>
            <a:normAutofit fontScale="92500" lnSpcReduction="10000"/>
          </a:bodyPr>
          <a:lstStyle/>
          <a:p>
            <a:pPr algn="l"/>
            <a:r>
              <a:rPr lang="nl-NL" dirty="0" smtClean="0"/>
              <a:t>11.30 – 11.50 inleiding</a:t>
            </a:r>
          </a:p>
          <a:p>
            <a:pPr algn="l"/>
            <a:r>
              <a:rPr lang="nl-NL" dirty="0" smtClean="0"/>
              <a:t>11.50 – 12.20 aan de slag (groepswerk)</a:t>
            </a:r>
          </a:p>
          <a:p>
            <a:pPr algn="l"/>
            <a:r>
              <a:rPr lang="nl-NL" dirty="0" smtClean="0"/>
              <a:t>12.20 – 12.40 nabespreking</a:t>
            </a:r>
          </a:p>
          <a:p>
            <a:pPr algn="l"/>
            <a:r>
              <a:rPr lang="nl-NL" dirty="0" smtClean="0"/>
              <a:t>12.40 – 12.45 conclusie</a:t>
            </a:r>
            <a:endParaRPr lang="nl-NL" dirty="0"/>
          </a:p>
        </p:txBody>
      </p:sp>
      <p:pic>
        <p:nvPicPr>
          <p:cNvPr id="6" name="Picture 5" descr="Lean_geel.png"/>
          <p:cNvPicPr>
            <a:picLocks noChangeAspect="1"/>
          </p:cNvPicPr>
          <p:nvPr/>
        </p:nvPicPr>
        <p:blipFill>
          <a:blip r:embed="rId3"/>
          <a:stretch>
            <a:fillRect/>
          </a:stretch>
        </p:blipFill>
        <p:spPr>
          <a:xfrm>
            <a:off x="3200400" y="983704"/>
            <a:ext cx="650964" cy="1285239"/>
          </a:xfrm>
          <a:prstGeom prst="rect">
            <a:avLst/>
          </a:prstGeom>
        </p:spPr>
      </p:pic>
      <p:pic>
        <p:nvPicPr>
          <p:cNvPr id="8" name="Picture 7" descr="Overweigth_roze.png"/>
          <p:cNvPicPr>
            <a:picLocks noChangeAspect="1"/>
          </p:cNvPicPr>
          <p:nvPr/>
        </p:nvPicPr>
        <p:blipFill>
          <a:blip r:embed="rId4"/>
          <a:stretch>
            <a:fillRect/>
          </a:stretch>
        </p:blipFill>
        <p:spPr>
          <a:xfrm>
            <a:off x="4191000" y="1537865"/>
            <a:ext cx="935515" cy="1274639"/>
          </a:xfrm>
          <a:prstGeom prst="rect">
            <a:avLst/>
          </a:prstGeom>
        </p:spPr>
      </p:pic>
      <p:pic>
        <p:nvPicPr>
          <p:cNvPr id="9" name="Picture 8" descr="Obese_rood.png"/>
          <p:cNvPicPr>
            <a:picLocks noChangeAspect="1"/>
          </p:cNvPicPr>
          <p:nvPr/>
        </p:nvPicPr>
        <p:blipFill>
          <a:blip r:embed="rId5"/>
          <a:stretch>
            <a:fillRect/>
          </a:stretch>
        </p:blipFill>
        <p:spPr>
          <a:xfrm>
            <a:off x="5333999" y="2202904"/>
            <a:ext cx="1096107" cy="1295400"/>
          </a:xfrm>
          <a:prstGeom prst="rect">
            <a:avLst/>
          </a:prstGeom>
        </p:spPr>
      </p:pic>
    </p:spTree>
    <p:extLst>
      <p:ext uri="{BB962C8B-B14F-4D97-AF65-F5344CB8AC3E}">
        <p14:creationId xmlns:p14="http://schemas.microsoft.com/office/powerpoint/2010/main" val="2240554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0" y="0"/>
            <a:ext cx="8229600" cy="6629400"/>
          </a:xfrm>
        </p:spPr>
        <p:txBody>
          <a:bodyPr>
            <a:normAutofit fontScale="92500" lnSpcReduction="10000"/>
          </a:bodyPr>
          <a:lstStyle/>
          <a:p>
            <a:pPr marL="171450" indent="-514350">
              <a:buAutoNum type="arabicPeriod"/>
            </a:pPr>
            <a:r>
              <a:rPr lang="nl-NL" b="1" dirty="0" smtClean="0"/>
              <a:t>Wondermiddeltjes</a:t>
            </a:r>
          </a:p>
          <a:p>
            <a:pPr marL="171450" indent="-514350">
              <a:buAutoNum type="arabicPeriod"/>
            </a:pPr>
            <a:endParaRPr lang="nl-NL" b="1" dirty="0" smtClean="0"/>
          </a:p>
          <a:p>
            <a:pPr marL="171450" indent="-514350">
              <a:buAutoNum type="arabicPeriod"/>
            </a:pPr>
            <a:endParaRPr lang="nl-NL" b="1" dirty="0" smtClean="0"/>
          </a:p>
          <a:p>
            <a:pPr marL="171450" indent="-514350">
              <a:buAutoNum type="arabicPeriod"/>
            </a:pPr>
            <a:endParaRPr lang="nl-NL" b="1" dirty="0" smtClean="0"/>
          </a:p>
          <a:p>
            <a:pPr marL="171450" indent="-514350">
              <a:buAutoNum type="arabicPeriod"/>
            </a:pPr>
            <a:endParaRPr lang="nl-NL" b="1" dirty="0" smtClean="0"/>
          </a:p>
          <a:p>
            <a:pPr marL="171450" indent="-514350">
              <a:buAutoNum type="arabicPeriod"/>
            </a:pPr>
            <a:endParaRPr lang="nl-NL" b="1" dirty="0" smtClean="0"/>
          </a:p>
          <a:p>
            <a:pPr marL="171450" indent="-514350">
              <a:buAutoNum type="arabicPeriod"/>
            </a:pPr>
            <a:endParaRPr lang="nl-NL" b="1" dirty="0" smtClean="0"/>
          </a:p>
          <a:p>
            <a:pPr marL="171450" indent="-514350">
              <a:buAutoNum type="arabicPeriod"/>
            </a:pPr>
            <a:endParaRPr lang="nl-NL" b="1" dirty="0" smtClean="0"/>
          </a:p>
          <a:p>
            <a:pPr marL="171450" indent="-514350">
              <a:buAutoNum type="arabicPeriod"/>
            </a:pPr>
            <a:endParaRPr lang="nl-NL" b="1" dirty="0" smtClean="0"/>
          </a:p>
          <a:p>
            <a:pPr marL="171450" indent="-514350">
              <a:buAutoNum type="arabicPeriod"/>
            </a:pPr>
            <a:endParaRPr lang="nl-NL" b="1" dirty="0" smtClean="0"/>
          </a:p>
          <a:p>
            <a:pPr marL="171450" indent="-514350">
              <a:buAutoNum type="arabicPeriod"/>
            </a:pPr>
            <a:endParaRPr lang="nl-NL" b="1" dirty="0" smtClean="0"/>
          </a:p>
          <a:p>
            <a:pPr marL="171450" indent="-514350">
              <a:buAutoNum type="arabicPeriod"/>
            </a:pPr>
            <a:endParaRPr lang="nl-NL" b="1" dirty="0" smtClean="0"/>
          </a:p>
          <a:p>
            <a:pPr marL="171450" indent="-514350">
              <a:buNone/>
            </a:pPr>
            <a:r>
              <a:rPr lang="nl-NL" b="1" dirty="0" smtClean="0"/>
              <a:t>Bestaan ze? NEE!!!</a:t>
            </a:r>
          </a:p>
          <a:p>
            <a:pPr marL="171450" indent="-514350">
              <a:buNone/>
            </a:pPr>
            <a:endParaRPr lang="en-US" sz="2400" dirty="0" smtClean="0"/>
          </a:p>
        </p:txBody>
      </p:sp>
      <p:graphicFrame>
        <p:nvGraphicFramePr>
          <p:cNvPr id="4" name="Table 3"/>
          <p:cNvGraphicFramePr>
            <a:graphicFrameLocks noGrp="1"/>
          </p:cNvGraphicFramePr>
          <p:nvPr/>
        </p:nvGraphicFramePr>
        <p:xfrm>
          <a:off x="0" y="762000"/>
          <a:ext cx="9144000" cy="5064459"/>
        </p:xfrm>
        <a:graphic>
          <a:graphicData uri="http://schemas.openxmlformats.org/drawingml/2006/table">
            <a:tbl>
              <a:tblPr firstRow="1" bandRow="1">
                <a:tableStyleId>{85BE263C-DBD7-4A20-BB59-AAB30ACAA65A}</a:tableStyleId>
              </a:tblPr>
              <a:tblGrid>
                <a:gridCol w="2286000"/>
                <a:gridCol w="3810000"/>
                <a:gridCol w="3048000"/>
              </a:tblGrid>
              <a:tr h="669507">
                <a:tc>
                  <a:txBody>
                    <a:bodyPr/>
                    <a:lstStyle/>
                    <a:p>
                      <a:endParaRPr lang="en-US" dirty="0"/>
                    </a:p>
                  </a:txBody>
                  <a:tcPr/>
                </a:tc>
                <a:tc>
                  <a:txBody>
                    <a:bodyPr/>
                    <a:lstStyle/>
                    <a:p>
                      <a:r>
                        <a:rPr lang="en-US" dirty="0" err="1" smtClean="0"/>
                        <a:t>Modifast</a:t>
                      </a:r>
                      <a:endParaRPr lang="en-US" dirty="0"/>
                    </a:p>
                  </a:txBody>
                  <a:tcPr/>
                </a:tc>
                <a:tc>
                  <a:txBody>
                    <a:bodyPr/>
                    <a:lstStyle/>
                    <a:p>
                      <a:r>
                        <a:rPr lang="en-US" dirty="0" err="1" smtClean="0"/>
                        <a:t>Oligofructose</a:t>
                      </a:r>
                      <a:endParaRPr lang="en-US" dirty="0"/>
                    </a:p>
                  </a:txBody>
                  <a:tcPr/>
                </a:tc>
              </a:tr>
              <a:tr h="1150298">
                <a:tc>
                  <a:txBody>
                    <a:bodyPr/>
                    <a:lstStyle/>
                    <a:p>
                      <a:r>
                        <a:rPr lang="en-US" dirty="0" smtClean="0"/>
                        <a:t>Effect?</a:t>
                      </a:r>
                      <a:endParaRPr lang="en-US" dirty="0"/>
                    </a:p>
                  </a:txBody>
                  <a:tcPr/>
                </a:tc>
                <a:tc>
                  <a:txBody>
                    <a:bodyPr/>
                    <a:lstStyle/>
                    <a:p>
                      <a:r>
                        <a:rPr lang="en-US" dirty="0" err="1" smtClean="0"/>
                        <a:t>Lage</a:t>
                      </a:r>
                      <a:r>
                        <a:rPr lang="en-US" baseline="0" dirty="0" smtClean="0"/>
                        <a:t> calorie-</a:t>
                      </a:r>
                      <a:r>
                        <a:rPr lang="en-US" baseline="0" dirty="0" err="1" smtClean="0"/>
                        <a:t>inname</a:t>
                      </a:r>
                      <a:r>
                        <a:rPr lang="en-US" baseline="0" dirty="0" smtClean="0"/>
                        <a:t> en </a:t>
                      </a:r>
                      <a:r>
                        <a:rPr lang="en-US" baseline="0" dirty="0" err="1" smtClean="0"/>
                        <a:t>hoge</a:t>
                      </a:r>
                      <a:r>
                        <a:rPr lang="en-US" baseline="0" dirty="0" smtClean="0"/>
                        <a:t> </a:t>
                      </a:r>
                      <a:r>
                        <a:rPr lang="en-US" baseline="0" dirty="0" err="1" smtClean="0"/>
                        <a:t>eiwit-inname</a:t>
                      </a:r>
                      <a:r>
                        <a:rPr lang="en-US" baseline="0" dirty="0" smtClean="0"/>
                        <a:t> (</a:t>
                      </a:r>
                      <a:r>
                        <a:rPr lang="en-US" baseline="0" dirty="0" err="1" smtClean="0"/>
                        <a:t>verzadigend</a:t>
                      </a:r>
                      <a:r>
                        <a:rPr lang="en-US" baseline="0" dirty="0" smtClean="0"/>
                        <a:t>, </a:t>
                      </a:r>
                      <a:r>
                        <a:rPr lang="en-US" baseline="0" dirty="0" err="1" smtClean="0"/>
                        <a:t>stimuleert</a:t>
                      </a:r>
                      <a:r>
                        <a:rPr lang="en-US" baseline="0" dirty="0" smtClean="0"/>
                        <a:t> </a:t>
                      </a:r>
                      <a:r>
                        <a:rPr lang="en-US" baseline="0" dirty="0" err="1" smtClean="0"/>
                        <a:t>vetverbranding</a:t>
                      </a:r>
                      <a:r>
                        <a:rPr lang="en-US" baseline="0" dirty="0" smtClean="0"/>
                        <a:t> en </a:t>
                      </a:r>
                      <a:r>
                        <a:rPr lang="en-US" baseline="0" dirty="0" err="1" smtClean="0"/>
                        <a:t>voorkomt</a:t>
                      </a:r>
                      <a:r>
                        <a:rPr lang="en-US" baseline="0" dirty="0" smtClean="0"/>
                        <a:t> </a:t>
                      </a:r>
                      <a:r>
                        <a:rPr lang="en-US" baseline="0" dirty="0" err="1" smtClean="0"/>
                        <a:t>afbraak</a:t>
                      </a:r>
                      <a:r>
                        <a:rPr lang="en-US" baseline="0" dirty="0" smtClean="0"/>
                        <a:t> </a:t>
                      </a:r>
                      <a:r>
                        <a:rPr lang="en-US" baseline="0" dirty="0" err="1" smtClean="0"/>
                        <a:t>vetvrije</a:t>
                      </a:r>
                      <a:r>
                        <a:rPr lang="en-US" baseline="0" dirty="0" smtClean="0"/>
                        <a:t> </a:t>
                      </a:r>
                      <a:r>
                        <a:rPr lang="en-US" baseline="0" dirty="0" err="1" smtClean="0"/>
                        <a:t>massa</a:t>
                      </a:r>
                      <a:r>
                        <a:rPr lang="en-US" baseline="0" dirty="0" smtClean="0"/>
                        <a:t>)</a:t>
                      </a:r>
                      <a:endParaRPr lang="en-US" dirty="0"/>
                    </a:p>
                  </a:txBody>
                  <a:tcPr/>
                </a:tc>
                <a:tc>
                  <a:txBody>
                    <a:bodyPr/>
                    <a:lstStyle/>
                    <a:p>
                      <a:r>
                        <a:rPr lang="en-US" dirty="0" err="1" smtClean="0"/>
                        <a:t>Verhoging</a:t>
                      </a:r>
                      <a:r>
                        <a:rPr lang="en-US" dirty="0" smtClean="0"/>
                        <a:t> </a:t>
                      </a:r>
                      <a:r>
                        <a:rPr lang="en-US" dirty="0" err="1" smtClean="0"/>
                        <a:t>verzadigingshormonen</a:t>
                      </a:r>
                      <a:endParaRPr lang="en-US" dirty="0"/>
                    </a:p>
                  </a:txBody>
                  <a:tcPr/>
                </a:tc>
              </a:tr>
              <a:tr h="668451">
                <a:tc>
                  <a:txBody>
                    <a:bodyPr/>
                    <a:lstStyle/>
                    <a:p>
                      <a:r>
                        <a:rPr lang="en-US" dirty="0" smtClean="0"/>
                        <a:t>Hoe</a:t>
                      </a:r>
                      <a:r>
                        <a:rPr lang="en-US" baseline="0" dirty="0" smtClean="0"/>
                        <a:t> </a:t>
                      </a:r>
                      <a:r>
                        <a:rPr lang="en-US" baseline="0" dirty="0" err="1" smtClean="0"/>
                        <a:t>te</a:t>
                      </a:r>
                      <a:r>
                        <a:rPr lang="en-US" baseline="0" dirty="0" smtClean="0"/>
                        <a:t> </a:t>
                      </a:r>
                      <a:r>
                        <a:rPr lang="en-US" baseline="0" dirty="0" err="1" smtClean="0"/>
                        <a:t>gebruiken</a:t>
                      </a:r>
                      <a:r>
                        <a:rPr lang="en-US" baseline="0" dirty="0" smtClean="0"/>
                        <a:t>?</a:t>
                      </a:r>
                      <a:endParaRPr lang="en-US" dirty="0"/>
                    </a:p>
                  </a:txBody>
                  <a:tcPr/>
                </a:tc>
                <a:tc>
                  <a:txBody>
                    <a:bodyPr/>
                    <a:lstStyle/>
                    <a:p>
                      <a:r>
                        <a:rPr lang="en-US" dirty="0" smtClean="0"/>
                        <a:t>Complete </a:t>
                      </a:r>
                      <a:r>
                        <a:rPr lang="en-US" dirty="0" err="1" smtClean="0"/>
                        <a:t>aanpassing</a:t>
                      </a:r>
                      <a:r>
                        <a:rPr lang="en-US" dirty="0" smtClean="0"/>
                        <a:t> </a:t>
                      </a:r>
                      <a:r>
                        <a:rPr lang="en-US" dirty="0" err="1" smtClean="0"/>
                        <a:t>voedingspatroon</a:t>
                      </a:r>
                      <a:r>
                        <a:rPr lang="en-US" dirty="0" smtClean="0"/>
                        <a:t> (</a:t>
                      </a:r>
                      <a:r>
                        <a:rPr lang="en-US" dirty="0" err="1" smtClean="0"/>
                        <a:t>ter</a:t>
                      </a:r>
                      <a:r>
                        <a:rPr lang="en-US" dirty="0" smtClean="0"/>
                        <a:t> </a:t>
                      </a:r>
                      <a:r>
                        <a:rPr lang="en-US" dirty="0" err="1" smtClean="0"/>
                        <a:t>vervanging</a:t>
                      </a:r>
                      <a:r>
                        <a:rPr lang="en-US" dirty="0" smtClean="0"/>
                        <a:t> </a:t>
                      </a:r>
                      <a:r>
                        <a:rPr lang="en-US" dirty="0" err="1" smtClean="0"/>
                        <a:t>maaltijden</a:t>
                      </a:r>
                      <a:r>
                        <a:rPr lang="en-US" dirty="0" smtClean="0"/>
                        <a:t>)</a:t>
                      </a:r>
                      <a:endParaRPr lang="en-US" dirty="0"/>
                    </a:p>
                  </a:txBody>
                  <a:tcPr/>
                </a:tc>
                <a:tc>
                  <a:txBody>
                    <a:bodyPr/>
                    <a:lstStyle/>
                    <a:p>
                      <a:r>
                        <a:rPr lang="en-US" dirty="0" err="1" smtClean="0"/>
                        <a:t>Als</a:t>
                      </a:r>
                      <a:r>
                        <a:rPr lang="en-US" dirty="0" smtClean="0"/>
                        <a:t> </a:t>
                      </a:r>
                      <a:r>
                        <a:rPr lang="en-US" dirty="0" err="1" smtClean="0"/>
                        <a:t>hulpmiddel</a:t>
                      </a:r>
                      <a:r>
                        <a:rPr lang="en-US" dirty="0" smtClean="0"/>
                        <a:t> </a:t>
                      </a:r>
                      <a:r>
                        <a:rPr lang="en-US" dirty="0" err="1" smtClean="0"/>
                        <a:t>bij</a:t>
                      </a:r>
                      <a:r>
                        <a:rPr lang="en-US" dirty="0" smtClean="0"/>
                        <a:t> </a:t>
                      </a:r>
                      <a:r>
                        <a:rPr lang="en-US" dirty="0" err="1" smtClean="0"/>
                        <a:t>een</a:t>
                      </a:r>
                      <a:r>
                        <a:rPr lang="en-US" dirty="0" smtClean="0"/>
                        <a:t> </a:t>
                      </a:r>
                      <a:r>
                        <a:rPr lang="en-US" dirty="0" err="1" smtClean="0"/>
                        <a:t>dieet</a:t>
                      </a:r>
                      <a:endParaRPr lang="en-US" dirty="0"/>
                    </a:p>
                  </a:txBody>
                  <a:tcPr/>
                </a:tc>
              </a:tr>
              <a:tr h="954931">
                <a:tc>
                  <a:txBody>
                    <a:bodyPr/>
                    <a:lstStyle/>
                    <a:p>
                      <a:r>
                        <a:rPr lang="en-US" dirty="0" smtClean="0"/>
                        <a:t>Mate </a:t>
                      </a:r>
                      <a:r>
                        <a:rPr lang="en-US" dirty="0" err="1" smtClean="0"/>
                        <a:t>gewichtsverlies</a:t>
                      </a:r>
                      <a:r>
                        <a:rPr lang="en-US" dirty="0" smtClean="0"/>
                        <a:t>?</a:t>
                      </a:r>
                      <a:endParaRPr lang="en-US" dirty="0"/>
                    </a:p>
                  </a:txBody>
                  <a:tcPr/>
                </a:tc>
                <a:tc>
                  <a:txBody>
                    <a:bodyPr/>
                    <a:lstStyle/>
                    <a:p>
                      <a:r>
                        <a:rPr lang="en-US" dirty="0" err="1" smtClean="0"/>
                        <a:t>Veel</a:t>
                      </a:r>
                      <a:r>
                        <a:rPr lang="en-US" dirty="0" smtClean="0"/>
                        <a:t> </a:t>
                      </a:r>
                      <a:r>
                        <a:rPr lang="en-US" dirty="0" err="1" smtClean="0"/>
                        <a:t>lichaamsgewicht</a:t>
                      </a:r>
                      <a:r>
                        <a:rPr lang="en-US" dirty="0" smtClean="0"/>
                        <a:t> in </a:t>
                      </a:r>
                      <a:r>
                        <a:rPr lang="en-US" dirty="0" err="1" smtClean="0"/>
                        <a:t>korte</a:t>
                      </a:r>
                      <a:r>
                        <a:rPr lang="en-US" dirty="0" smtClean="0"/>
                        <a:t> </a:t>
                      </a:r>
                      <a:r>
                        <a:rPr lang="en-US" dirty="0" err="1" smtClean="0"/>
                        <a:t>tijd</a:t>
                      </a:r>
                      <a:endParaRPr lang="en-US" dirty="0"/>
                    </a:p>
                  </a:txBody>
                  <a:tcPr/>
                </a:tc>
                <a:tc>
                  <a:txBody>
                    <a:bodyPr/>
                    <a:lstStyle/>
                    <a:p>
                      <a:r>
                        <a:rPr lang="en-US" dirty="0" err="1" smtClean="0"/>
                        <a:t>Verwaarloosbaar</a:t>
                      </a:r>
                      <a:r>
                        <a:rPr lang="en-US" baseline="0" dirty="0" smtClean="0"/>
                        <a:t> </a:t>
                      </a:r>
                      <a:r>
                        <a:rPr lang="en-US" baseline="0" dirty="0" err="1" smtClean="0"/>
                        <a:t>wanneer</a:t>
                      </a:r>
                      <a:r>
                        <a:rPr lang="en-US" baseline="0" dirty="0" smtClean="0"/>
                        <a:t> </a:t>
                      </a:r>
                      <a:r>
                        <a:rPr lang="en-US" baseline="0" dirty="0" err="1" smtClean="0"/>
                        <a:t>geen</a:t>
                      </a:r>
                      <a:r>
                        <a:rPr lang="en-US" baseline="0" dirty="0" smtClean="0"/>
                        <a:t> </a:t>
                      </a:r>
                      <a:r>
                        <a:rPr lang="en-US" baseline="0" dirty="0" err="1" smtClean="0"/>
                        <a:t>aanpassing</a:t>
                      </a:r>
                      <a:r>
                        <a:rPr lang="en-US" baseline="0" dirty="0" smtClean="0"/>
                        <a:t> van het </a:t>
                      </a:r>
                      <a:r>
                        <a:rPr lang="en-US" baseline="0" dirty="0" err="1" smtClean="0"/>
                        <a:t>dieet</a:t>
                      </a:r>
                      <a:endParaRPr lang="en-US" dirty="0"/>
                    </a:p>
                  </a:txBody>
                  <a:tcPr/>
                </a:tc>
              </a:tr>
              <a:tr h="6684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Langdurig</a:t>
                      </a:r>
                      <a:r>
                        <a:rPr lang="en-US" baseline="0" dirty="0" smtClean="0"/>
                        <a:t> </a:t>
                      </a:r>
                      <a:r>
                        <a:rPr lang="en-US" baseline="0" dirty="0" err="1" smtClean="0"/>
                        <a:t>gebruik</a:t>
                      </a:r>
                      <a:r>
                        <a:rPr lang="en-US" baseline="0" dirty="0" smtClean="0"/>
                        <a:t>?</a:t>
                      </a:r>
                      <a:endParaRPr lang="en-US" dirty="0" smtClean="0"/>
                    </a:p>
                  </a:txBody>
                  <a:tcPr/>
                </a:tc>
                <a:tc>
                  <a:txBody>
                    <a:bodyPr/>
                    <a:lstStyle/>
                    <a:p>
                      <a:r>
                        <a:rPr lang="en-US" dirty="0" err="1" smtClean="0"/>
                        <a:t>Afgeraden</a:t>
                      </a:r>
                      <a:r>
                        <a:rPr lang="en-US" baseline="0" dirty="0" smtClean="0"/>
                        <a:t> en </a:t>
                      </a:r>
                      <a:r>
                        <a:rPr lang="en-US" baseline="0" dirty="0" err="1" smtClean="0"/>
                        <a:t>langzaam</a:t>
                      </a:r>
                      <a:r>
                        <a:rPr lang="en-US" baseline="0" dirty="0" smtClean="0"/>
                        <a:t> </a:t>
                      </a:r>
                      <a:r>
                        <a:rPr lang="en-US" baseline="0" dirty="0" err="1" smtClean="0"/>
                        <a:t>afbouwen</a:t>
                      </a:r>
                      <a:endParaRPr lang="en-US" dirty="0"/>
                    </a:p>
                  </a:txBody>
                  <a:tcPr/>
                </a:tc>
                <a:tc>
                  <a:txBody>
                    <a:bodyPr/>
                    <a:lstStyle/>
                    <a:p>
                      <a:r>
                        <a:rPr lang="en-US" dirty="0" err="1" smtClean="0"/>
                        <a:t>Mogelijk</a:t>
                      </a:r>
                      <a:endParaRPr lang="en-US" dirty="0"/>
                    </a:p>
                  </a:txBody>
                  <a:tcPr/>
                </a:tc>
              </a:tr>
              <a:tr h="884845">
                <a:tc>
                  <a:txBody>
                    <a:bodyPr/>
                    <a:lstStyle/>
                    <a:p>
                      <a:r>
                        <a:rPr lang="en-US" dirty="0" err="1" smtClean="0"/>
                        <a:t>Stoppen</a:t>
                      </a:r>
                      <a:r>
                        <a:rPr lang="en-US" dirty="0" smtClean="0"/>
                        <a:t> met het product?</a:t>
                      </a:r>
                      <a:endParaRPr lang="en-US" dirty="0"/>
                    </a:p>
                  </a:txBody>
                  <a:tcPr/>
                </a:tc>
                <a:tc>
                  <a:txBody>
                    <a:bodyPr/>
                    <a:lstStyle/>
                    <a:p>
                      <a:r>
                        <a:rPr lang="en-US" dirty="0" smtClean="0"/>
                        <a:t>Grote </a:t>
                      </a:r>
                      <a:r>
                        <a:rPr lang="en-US" dirty="0" err="1" smtClean="0"/>
                        <a:t>kans</a:t>
                      </a:r>
                      <a:r>
                        <a:rPr lang="en-US" dirty="0" smtClean="0"/>
                        <a:t> op </a:t>
                      </a:r>
                      <a:r>
                        <a:rPr lang="en-US" dirty="0" err="1" smtClean="0"/>
                        <a:t>gewichtstoename</a:t>
                      </a:r>
                      <a:r>
                        <a:rPr lang="en-US" dirty="0" smtClean="0"/>
                        <a:t> </a:t>
                      </a:r>
                      <a:r>
                        <a:rPr lang="en-US" dirty="0" err="1" smtClean="0"/>
                        <a:t>wanneer</a:t>
                      </a:r>
                      <a:r>
                        <a:rPr lang="en-US" dirty="0" smtClean="0"/>
                        <a:t> </a:t>
                      </a:r>
                      <a:r>
                        <a:rPr lang="en-US" dirty="0" err="1" smtClean="0"/>
                        <a:t>geen</a:t>
                      </a:r>
                      <a:r>
                        <a:rPr lang="en-US" dirty="0" smtClean="0"/>
                        <a:t> </a:t>
                      </a:r>
                      <a:r>
                        <a:rPr lang="en-US" dirty="0" err="1" smtClean="0"/>
                        <a:t>blijvende</a:t>
                      </a:r>
                      <a:r>
                        <a:rPr lang="en-US" baseline="0" dirty="0" smtClean="0"/>
                        <a:t> </a:t>
                      </a:r>
                      <a:r>
                        <a:rPr lang="en-US" baseline="0" dirty="0" err="1" smtClean="0"/>
                        <a:t>aanpassing</a:t>
                      </a:r>
                      <a:r>
                        <a:rPr lang="en-US" baseline="0" dirty="0" smtClean="0"/>
                        <a:t> </a:t>
                      </a:r>
                      <a:r>
                        <a:rPr lang="en-US" baseline="0" dirty="0" err="1" smtClean="0"/>
                        <a:t>voedingspatroon</a:t>
                      </a:r>
                      <a:endParaRPr lang="en-US" dirty="0"/>
                    </a:p>
                  </a:txBody>
                  <a:tcPr/>
                </a:tc>
                <a:tc>
                  <a:txBody>
                    <a:bodyPr/>
                    <a:lstStyle/>
                    <a:p>
                      <a:r>
                        <a:rPr lang="en-US" dirty="0" err="1" smtClean="0"/>
                        <a:t>Afhankelijk</a:t>
                      </a:r>
                      <a:r>
                        <a:rPr lang="en-US" dirty="0" smtClean="0"/>
                        <a:t> van de mate van</a:t>
                      </a:r>
                      <a:r>
                        <a:rPr lang="en-US" baseline="0" dirty="0" smtClean="0"/>
                        <a:t> het </a:t>
                      </a:r>
                      <a:r>
                        <a:rPr lang="en-US" baseline="0" dirty="0" err="1" smtClean="0"/>
                        <a:t>dieet</a:t>
                      </a:r>
                      <a:r>
                        <a:rPr lang="en-US" baseline="0" dirty="0" smtClean="0"/>
                        <a:t> </a:t>
                      </a:r>
                      <a:r>
                        <a:rPr lang="en-US" baseline="0" dirty="0" err="1" smtClean="0"/>
                        <a:t>dat</a:t>
                      </a:r>
                      <a:r>
                        <a:rPr lang="en-US" baseline="0" dirty="0" smtClean="0"/>
                        <a:t> </a:t>
                      </a:r>
                      <a:r>
                        <a:rPr lang="en-US" baseline="0" dirty="0" err="1" smtClean="0"/>
                        <a:t>erbij</a:t>
                      </a:r>
                      <a:r>
                        <a:rPr lang="en-US" baseline="0" dirty="0" smtClean="0"/>
                        <a:t> </a:t>
                      </a:r>
                      <a:r>
                        <a:rPr lang="en-US" baseline="0" dirty="0" err="1" smtClean="0"/>
                        <a:t>gevolgd</a:t>
                      </a:r>
                      <a:r>
                        <a:rPr lang="en-US" baseline="0" dirty="0" smtClean="0"/>
                        <a:t> </a:t>
                      </a:r>
                      <a:r>
                        <a:rPr lang="en-US" baseline="0" dirty="0" err="1" smtClean="0"/>
                        <a:t>werd</a:t>
                      </a:r>
                      <a:endParaRPr lang="en-US" dirty="0"/>
                    </a:p>
                  </a:txBody>
                  <a:tcPr/>
                </a:tc>
              </a:tr>
            </a:tbl>
          </a:graphicData>
        </a:graphic>
      </p:graphicFrame>
    </p:spTree>
    <p:extLst>
      <p:ext uri="{BB962C8B-B14F-4D97-AF65-F5344CB8AC3E}">
        <p14:creationId xmlns:p14="http://schemas.microsoft.com/office/powerpoint/2010/main" val="27900219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0" y="914400"/>
            <a:ext cx="8229600" cy="5069160"/>
          </a:xfrm>
        </p:spPr>
        <p:txBody>
          <a:bodyPr>
            <a:normAutofit/>
          </a:bodyPr>
          <a:lstStyle/>
          <a:p>
            <a:pPr marL="0">
              <a:buNone/>
            </a:pPr>
            <a:r>
              <a:rPr lang="nl-NL" b="1" dirty="0" smtClean="0"/>
              <a:t>2. Van je familie moet je het hebben </a:t>
            </a:r>
            <a:endParaRPr lang="en-US" dirty="0" smtClean="0"/>
          </a:p>
          <a:p>
            <a:pPr marL="0">
              <a:buNone/>
            </a:pPr>
            <a:r>
              <a:rPr lang="nl-NL" i="1" dirty="0" smtClean="0"/>
              <a:t> </a:t>
            </a:r>
            <a:endParaRPr lang="nl-NL" sz="2400" i="1" dirty="0" smtClean="0"/>
          </a:p>
          <a:p>
            <a:pPr marL="0">
              <a:buFontTx/>
              <a:buChar char="-"/>
            </a:pPr>
            <a:r>
              <a:rPr lang="nl-NL" sz="2400" dirty="0" smtClean="0"/>
              <a:t>Er kan sprake zijn van een genetisch nadeel, maar </a:t>
            </a:r>
            <a:r>
              <a:rPr lang="nl-NL" sz="2400" dirty="0" err="1" smtClean="0"/>
              <a:t>obesitas</a:t>
            </a:r>
            <a:r>
              <a:rPr lang="nl-NL" sz="2400" dirty="0" smtClean="0"/>
              <a:t> zal alleen kunnen ontstaan wanneer er sprake is van een langdurige positieve energiebalans.</a:t>
            </a:r>
          </a:p>
          <a:p>
            <a:pPr marL="0">
              <a:buFontTx/>
              <a:buChar char="-"/>
            </a:pPr>
            <a:r>
              <a:rPr lang="nl-NL" sz="2400" dirty="0" smtClean="0"/>
              <a:t>Het zogenaamde </a:t>
            </a:r>
            <a:r>
              <a:rPr lang="nl-NL" sz="2400" dirty="0" err="1" smtClean="0"/>
              <a:t>obesitas-gen</a:t>
            </a:r>
            <a:r>
              <a:rPr lang="nl-NL" sz="2400" dirty="0" smtClean="0"/>
              <a:t> kan van invloed zijn op verschillende factoren aan zowel de kant van energie-inname als energieverbruik.</a:t>
            </a:r>
          </a:p>
          <a:p>
            <a:pPr marL="0">
              <a:buFontTx/>
              <a:buChar char="-"/>
            </a:pPr>
            <a:r>
              <a:rPr lang="nl-NL" sz="2400" dirty="0" smtClean="0"/>
              <a:t>Genetische bijdrage aan </a:t>
            </a:r>
            <a:r>
              <a:rPr lang="nl-NL" sz="2400" dirty="0" err="1" smtClean="0"/>
              <a:t>obesitas</a:t>
            </a:r>
            <a:r>
              <a:rPr lang="nl-NL" sz="2400" dirty="0" smtClean="0"/>
              <a:t> is niet op te lossen, dus beter voorkomen dan genezen.</a:t>
            </a:r>
          </a:p>
          <a:p>
            <a:pPr marL="0">
              <a:buFontTx/>
              <a:buChar char="-"/>
            </a:pPr>
            <a:endParaRPr lang="en-US" dirty="0" smtClean="0"/>
          </a:p>
        </p:txBody>
      </p:sp>
    </p:spTree>
    <p:extLst>
      <p:ext uri="{BB962C8B-B14F-4D97-AF65-F5344CB8AC3E}">
        <p14:creationId xmlns:p14="http://schemas.microsoft.com/office/powerpoint/2010/main" val="27900219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87006" y="0"/>
            <a:ext cx="4756994" cy="6858000"/>
          </a:xfrm>
          <a:prstGeom prst="rect">
            <a:avLst/>
          </a:prstGeom>
        </p:spPr>
      </p:pic>
      <p:sp>
        <p:nvSpPr>
          <p:cNvPr id="5" name="TextBox 4"/>
          <p:cNvSpPr txBox="1"/>
          <p:nvPr/>
        </p:nvSpPr>
        <p:spPr>
          <a:xfrm>
            <a:off x="0" y="6396335"/>
            <a:ext cx="4191000" cy="461665"/>
          </a:xfrm>
          <a:prstGeom prst="rect">
            <a:avLst/>
          </a:prstGeom>
          <a:noFill/>
        </p:spPr>
        <p:txBody>
          <a:bodyPr wrap="square" rtlCol="0">
            <a:spAutoFit/>
          </a:bodyPr>
          <a:lstStyle/>
          <a:p>
            <a:r>
              <a:rPr lang="en-US" sz="1200" dirty="0" smtClean="0"/>
              <a:t>Bradford et al., 2000: Towards a molecular understanding of adaptive </a:t>
            </a:r>
            <a:r>
              <a:rPr lang="en-US" sz="1200" dirty="0" err="1" smtClean="0"/>
              <a:t>thermogenesis</a:t>
            </a:r>
            <a:r>
              <a:rPr lang="en-US" sz="1200" dirty="0" smtClean="0"/>
              <a:t>. </a:t>
            </a:r>
            <a:r>
              <a:rPr lang="en-US" sz="1200" i="1" dirty="0" smtClean="0"/>
              <a:t>Nature </a:t>
            </a:r>
            <a:r>
              <a:rPr lang="en-US" sz="1200" b="1" dirty="0" smtClean="0"/>
              <a:t>404, </a:t>
            </a:r>
            <a:r>
              <a:rPr lang="en-US" sz="1200" dirty="0" smtClean="0"/>
              <a:t>625-660</a:t>
            </a:r>
            <a:endParaRPr lang="en-US" sz="1200" dirty="0"/>
          </a:p>
        </p:txBody>
      </p:sp>
      <p:sp>
        <p:nvSpPr>
          <p:cNvPr id="6" name="Tijdelijke aanduiding voor inhoud 2"/>
          <p:cNvSpPr>
            <a:spLocks noGrp="1"/>
          </p:cNvSpPr>
          <p:nvPr>
            <p:ph idx="1"/>
          </p:nvPr>
        </p:nvSpPr>
        <p:spPr>
          <a:xfrm>
            <a:off x="381000" y="304800"/>
            <a:ext cx="3733800" cy="6324600"/>
          </a:xfrm>
        </p:spPr>
        <p:txBody>
          <a:bodyPr>
            <a:normAutofit/>
          </a:bodyPr>
          <a:lstStyle/>
          <a:p>
            <a:pPr marL="0">
              <a:buNone/>
            </a:pPr>
            <a:r>
              <a:rPr lang="nl-NL" b="1" dirty="0" smtClean="0"/>
              <a:t>3. Bewegen als een beest</a:t>
            </a:r>
          </a:p>
          <a:p>
            <a:pPr marL="0">
              <a:buNone/>
            </a:pPr>
            <a:endParaRPr lang="nl-NL" sz="2400" dirty="0" smtClean="0"/>
          </a:p>
          <a:p>
            <a:pPr marL="0">
              <a:buFontTx/>
              <a:buChar char="-"/>
            </a:pPr>
            <a:r>
              <a:rPr lang="nl-NL" sz="2400" dirty="0" smtClean="0"/>
              <a:t>Energieverbruik bestaat uit energie voor fysieke activiteit, handhaving lichaamstemperatuur, verwerking voeding en basale processen in alle lichaamscellen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0" y="304800"/>
            <a:ext cx="8229600" cy="6324600"/>
          </a:xfrm>
        </p:spPr>
        <p:txBody>
          <a:bodyPr>
            <a:normAutofit/>
          </a:bodyPr>
          <a:lstStyle/>
          <a:p>
            <a:pPr marL="0">
              <a:buNone/>
            </a:pPr>
            <a:r>
              <a:rPr lang="nl-NL" b="1" dirty="0" smtClean="0"/>
              <a:t>3. Bewegen als een beest</a:t>
            </a:r>
          </a:p>
          <a:p>
            <a:pPr marL="0">
              <a:buNone/>
            </a:pPr>
            <a:endParaRPr lang="nl-NL" sz="2400" dirty="0" smtClean="0"/>
          </a:p>
          <a:p>
            <a:pPr marL="0">
              <a:buFontTx/>
              <a:buChar char="-"/>
            </a:pPr>
            <a:r>
              <a:rPr lang="nl-NL" sz="2400" dirty="0" smtClean="0"/>
              <a:t>Groot verschil tussen oorzaak </a:t>
            </a:r>
            <a:r>
              <a:rPr lang="nl-NL" sz="2400" dirty="0" err="1" smtClean="0"/>
              <a:t>obesitas</a:t>
            </a:r>
            <a:r>
              <a:rPr lang="nl-NL" sz="2400" dirty="0" smtClean="0"/>
              <a:t> epidemie en oplossing individueel </a:t>
            </a:r>
            <a:r>
              <a:rPr lang="nl-NL" sz="2400" dirty="0" err="1" smtClean="0"/>
              <a:t>obesitas</a:t>
            </a:r>
            <a:r>
              <a:rPr lang="nl-NL" sz="2400" dirty="0" smtClean="0"/>
              <a:t> geval</a:t>
            </a:r>
          </a:p>
          <a:p>
            <a:pPr marL="0">
              <a:buFontTx/>
              <a:buChar char="-"/>
            </a:pPr>
            <a:r>
              <a:rPr lang="nl-NL" sz="2400" dirty="0" smtClean="0"/>
              <a:t>Meer en ongezond eten meer waarschijnlijke oorzaak voor </a:t>
            </a:r>
            <a:r>
              <a:rPr lang="nl-NL" sz="2400" dirty="0" err="1" smtClean="0"/>
              <a:t>obesitas</a:t>
            </a:r>
            <a:r>
              <a:rPr lang="nl-NL" sz="2400" dirty="0" smtClean="0"/>
              <a:t> epidemie dan minder beweging </a:t>
            </a:r>
          </a:p>
          <a:p>
            <a:pPr marL="0">
              <a:buFontTx/>
              <a:buChar char="-"/>
            </a:pPr>
            <a:r>
              <a:rPr lang="nl-NL" sz="2400" dirty="0" smtClean="0"/>
              <a:t>Beweging is toch belangrijk voor de aanpak van </a:t>
            </a:r>
            <a:r>
              <a:rPr lang="nl-NL" sz="2400" dirty="0" err="1" smtClean="0"/>
              <a:t>obesitas</a:t>
            </a:r>
            <a:r>
              <a:rPr lang="nl-NL" sz="2400" dirty="0" smtClean="0"/>
              <a:t> om de vetvrije massa in stand te houden</a:t>
            </a:r>
          </a:p>
          <a:p>
            <a:pPr marL="0">
              <a:buFontTx/>
              <a:buChar char="-"/>
            </a:pPr>
            <a:r>
              <a:rPr lang="nl-NL" sz="2400" dirty="0" smtClean="0"/>
              <a:t>Een verhoogde energie-inname heeft geen gevolgen voor fysieke activiteit, terwijl een verlaagde energie-inname fysieke activiteit laat dalen</a:t>
            </a:r>
          </a:p>
          <a:p>
            <a:pPr marL="0">
              <a:buFontTx/>
              <a:buChar char="-"/>
            </a:pPr>
            <a:r>
              <a:rPr lang="nl-NL" sz="2400" dirty="0" smtClean="0"/>
              <a:t>Een verhoogd energieverbruik als gevolg van fysieke activiteit resulteert in compensatie van energie-inname, terwijl een verlaagd energieverbruik als gevolg van fysieke activiteit geen gevolgen heeft voor de energie-inname</a:t>
            </a:r>
          </a:p>
          <a:p>
            <a:pPr marL="0">
              <a:buFontTx/>
              <a:buChar char="-"/>
            </a:pPr>
            <a:endParaRPr lang="en-US" sz="2400" dirty="0" smtClean="0"/>
          </a:p>
        </p:txBody>
      </p:sp>
    </p:spTree>
    <p:extLst>
      <p:ext uri="{BB962C8B-B14F-4D97-AF65-F5344CB8AC3E}">
        <p14:creationId xmlns:p14="http://schemas.microsoft.com/office/powerpoint/2010/main" val="27900219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0" y="914400"/>
            <a:ext cx="8229600" cy="5069160"/>
          </a:xfrm>
        </p:spPr>
        <p:txBody>
          <a:bodyPr>
            <a:normAutofit/>
          </a:bodyPr>
          <a:lstStyle/>
          <a:p>
            <a:pPr marL="0">
              <a:buNone/>
            </a:pPr>
            <a:r>
              <a:rPr lang="nl-NL" b="1" dirty="0" smtClean="0"/>
              <a:t>4. </a:t>
            </a:r>
            <a:r>
              <a:rPr lang="nl-NL" b="1" dirty="0" err="1" smtClean="0"/>
              <a:t>Food</a:t>
            </a:r>
            <a:r>
              <a:rPr lang="nl-NL" b="1" dirty="0" smtClean="0"/>
              <a:t> </a:t>
            </a:r>
            <a:r>
              <a:rPr lang="nl-NL" b="1" dirty="0" err="1" smtClean="0"/>
              <a:t>for</a:t>
            </a:r>
            <a:r>
              <a:rPr lang="nl-NL" b="1" dirty="0" smtClean="0"/>
              <a:t> </a:t>
            </a:r>
            <a:r>
              <a:rPr lang="nl-NL" b="1" dirty="0" err="1" smtClean="0"/>
              <a:t>thought</a:t>
            </a:r>
            <a:endParaRPr lang="en-US" dirty="0" smtClean="0"/>
          </a:p>
          <a:p>
            <a:pPr marL="0">
              <a:buNone/>
            </a:pPr>
            <a:r>
              <a:rPr lang="nl-NL" i="1" dirty="0" smtClean="0"/>
              <a:t> </a:t>
            </a:r>
            <a:endParaRPr lang="en-US" dirty="0" smtClean="0"/>
          </a:p>
          <a:p>
            <a:pPr marL="0">
              <a:buFontTx/>
              <a:buChar char="-"/>
            </a:pPr>
            <a:r>
              <a:rPr lang="nl-NL" sz="2400" dirty="0" smtClean="0"/>
              <a:t>Eetgedrag omvat allerlei gedragingen die samen bepalen wanneer, wat en hoeveel iemand eet</a:t>
            </a:r>
          </a:p>
          <a:p>
            <a:pPr marL="0">
              <a:buFontTx/>
              <a:buChar char="-"/>
            </a:pPr>
            <a:r>
              <a:rPr lang="nl-NL" sz="2400" dirty="0" smtClean="0"/>
              <a:t>Externe factoren</a:t>
            </a:r>
          </a:p>
          <a:p>
            <a:pPr marL="400050" lvl="1">
              <a:buFontTx/>
              <a:buChar char="-"/>
            </a:pPr>
            <a:r>
              <a:rPr lang="nl-NL" sz="2000" dirty="0" smtClean="0"/>
              <a:t>Sociale context (vertraagd ontstaan verzadigingssignalen)</a:t>
            </a:r>
          </a:p>
          <a:p>
            <a:pPr marL="400050" lvl="1">
              <a:buFontTx/>
              <a:buChar char="-"/>
            </a:pPr>
            <a:r>
              <a:rPr lang="nl-NL" sz="2000" dirty="0" smtClean="0"/>
              <a:t>Aanbod van voeding (type, textuur en hoeveelheden) </a:t>
            </a:r>
          </a:p>
          <a:p>
            <a:pPr marL="0">
              <a:buFontTx/>
              <a:buChar char="-"/>
            </a:pPr>
            <a:r>
              <a:rPr lang="nl-NL" sz="2400" dirty="0" smtClean="0"/>
              <a:t>Interne factoren </a:t>
            </a:r>
          </a:p>
          <a:p>
            <a:pPr marL="400050" lvl="1">
              <a:buFontTx/>
              <a:buChar char="-"/>
            </a:pPr>
            <a:r>
              <a:rPr lang="nl-NL" sz="2000" dirty="0" smtClean="0"/>
              <a:t>Stress (vicieuze cirkel via </a:t>
            </a:r>
            <a:r>
              <a:rPr lang="nl-NL" sz="2000" dirty="0" err="1" smtClean="0"/>
              <a:t>HPA-as</a:t>
            </a:r>
            <a:r>
              <a:rPr lang="nl-NL" sz="2000" dirty="0" smtClean="0"/>
              <a:t> en verstoring waardering voedsel)</a:t>
            </a:r>
          </a:p>
          <a:p>
            <a:pPr marL="400050" lvl="1">
              <a:buFontTx/>
              <a:buChar char="-"/>
            </a:pPr>
            <a:r>
              <a:rPr lang="nl-NL" sz="2000" dirty="0" smtClean="0"/>
              <a:t>Hersenactiviteit (</a:t>
            </a:r>
            <a:r>
              <a:rPr lang="nl-NL" sz="2000" dirty="0" err="1" smtClean="0"/>
              <a:t>obese</a:t>
            </a:r>
            <a:r>
              <a:rPr lang="nl-NL" sz="2000" dirty="0" smtClean="0"/>
              <a:t> personen verminderde activiteit in </a:t>
            </a:r>
            <a:r>
              <a:rPr lang="nl-NL" sz="2000" dirty="0" err="1" smtClean="0"/>
              <a:t>belonings</a:t>
            </a:r>
            <a:r>
              <a:rPr lang="nl-NL" sz="2000" dirty="0" smtClean="0"/>
              <a:t>- en controlegebieden)</a:t>
            </a:r>
          </a:p>
          <a:p>
            <a:pPr marL="400050" lvl="1">
              <a:buFontTx/>
              <a:buChar char="-"/>
            </a:pPr>
            <a:endParaRPr lang="en-US" sz="2000" dirty="0"/>
          </a:p>
        </p:txBody>
      </p:sp>
    </p:spTree>
    <p:extLst>
      <p:ext uri="{BB962C8B-B14F-4D97-AF65-F5344CB8AC3E}">
        <p14:creationId xmlns:p14="http://schemas.microsoft.com/office/powerpoint/2010/main" val="27900219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3400" y="914400"/>
            <a:ext cx="8229600" cy="5069160"/>
          </a:xfrm>
        </p:spPr>
        <p:txBody>
          <a:bodyPr>
            <a:normAutofit/>
          </a:bodyPr>
          <a:lstStyle/>
          <a:p>
            <a:pPr marL="0">
              <a:buNone/>
            </a:pPr>
            <a:r>
              <a:rPr lang="nl-NL" b="1" dirty="0" smtClean="0"/>
              <a:t>5. Stress”volle” vetcel</a:t>
            </a:r>
          </a:p>
          <a:p>
            <a:pPr marL="0">
              <a:buNone/>
            </a:pPr>
            <a:endParaRPr lang="nl-NL" sz="2400" dirty="0" smtClean="0"/>
          </a:p>
          <a:p>
            <a:pPr marL="0">
              <a:buNone/>
            </a:pPr>
            <a:endParaRPr lang="nl-NL" sz="2400" dirty="0" smtClean="0"/>
          </a:p>
          <a:p>
            <a:pPr marL="0">
              <a:buFontTx/>
              <a:buChar char="-"/>
            </a:pPr>
            <a:r>
              <a:rPr lang="nl-NL" sz="2400" dirty="0" smtClean="0"/>
              <a:t>Gewichtsverlies handhaven is moeilijk doordat het energieverbruik verlaagd en eetlust verhoogd is</a:t>
            </a:r>
          </a:p>
          <a:p>
            <a:pPr marL="0">
              <a:buFontTx/>
              <a:buChar char="-"/>
            </a:pPr>
            <a:r>
              <a:rPr lang="nl-NL" sz="2400" dirty="0" smtClean="0"/>
              <a:t>Gewichtsverlies leidt tot stress van de vetcel (extracellulaire matrix kan niet snel aanpassen aan krimpende vetcel)</a:t>
            </a:r>
          </a:p>
          <a:p>
            <a:pPr marL="0">
              <a:buFontTx/>
              <a:buChar char="-"/>
            </a:pPr>
            <a:r>
              <a:rPr lang="nl-NL" sz="2400" dirty="0" smtClean="0"/>
              <a:t>Stress leidt tot verstoorde hormonale signalen vanuit vet, waardoor </a:t>
            </a:r>
            <a:r>
              <a:rPr lang="nl-NL" sz="2400" dirty="0" err="1" smtClean="0"/>
              <a:t>energie-regulatie</a:t>
            </a:r>
            <a:r>
              <a:rPr lang="nl-NL" sz="2400" dirty="0" smtClean="0"/>
              <a:t> verstoort raakt</a:t>
            </a:r>
          </a:p>
          <a:p>
            <a:pPr marL="0">
              <a:buFontTx/>
              <a:buChar char="-"/>
            </a:pPr>
            <a:endParaRPr lang="nl-NL" sz="2400" dirty="0" smtClean="0"/>
          </a:p>
          <a:p>
            <a:pPr marL="0">
              <a:buFontTx/>
              <a:buChar char="-"/>
            </a:pPr>
            <a:endParaRPr lang="en-US" sz="2400" dirty="0" smtClean="0"/>
          </a:p>
        </p:txBody>
      </p:sp>
    </p:spTree>
    <p:extLst>
      <p:ext uri="{BB962C8B-B14F-4D97-AF65-F5344CB8AC3E}">
        <p14:creationId xmlns:p14="http://schemas.microsoft.com/office/powerpoint/2010/main" val="27900219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467544" y="0"/>
            <a:ext cx="8229600" cy="1143000"/>
          </a:xfrm>
        </p:spPr>
        <p:txBody>
          <a:bodyPr>
            <a:normAutofit fontScale="90000"/>
          </a:bodyPr>
          <a:lstStyle/>
          <a:p>
            <a:r>
              <a:rPr lang="nl-NL" dirty="0" smtClean="0"/>
              <a:t>Welke factoren zijn van invloed op de energiebalans?</a:t>
            </a:r>
            <a:endParaRPr lang="nl-NL" dirty="0"/>
          </a:p>
        </p:txBody>
      </p:sp>
      <p:pic>
        <p:nvPicPr>
          <p:cNvPr id="4" name="Picture 3" descr="Picture 1.png"/>
          <p:cNvPicPr>
            <a:picLocks noChangeAspect="1"/>
          </p:cNvPicPr>
          <p:nvPr/>
        </p:nvPicPr>
        <p:blipFill>
          <a:blip r:embed="rId3"/>
          <a:stretch>
            <a:fillRect/>
          </a:stretch>
        </p:blipFill>
        <p:spPr>
          <a:xfrm>
            <a:off x="1" y="1295401"/>
            <a:ext cx="4296548" cy="4419599"/>
          </a:xfrm>
          <a:prstGeom prst="rect">
            <a:avLst/>
          </a:prstGeom>
        </p:spPr>
      </p:pic>
      <p:sp>
        <p:nvSpPr>
          <p:cNvPr id="6" name="TextBox 5"/>
          <p:cNvSpPr txBox="1"/>
          <p:nvPr/>
        </p:nvSpPr>
        <p:spPr>
          <a:xfrm>
            <a:off x="0" y="6396335"/>
            <a:ext cx="4191000" cy="461665"/>
          </a:xfrm>
          <a:prstGeom prst="rect">
            <a:avLst/>
          </a:prstGeom>
          <a:noFill/>
        </p:spPr>
        <p:txBody>
          <a:bodyPr wrap="square" rtlCol="0">
            <a:spAutoFit/>
          </a:bodyPr>
          <a:lstStyle/>
          <a:p>
            <a:r>
              <a:rPr lang="en-US" sz="1200" dirty="0" err="1" smtClean="0"/>
              <a:t>Mariman</a:t>
            </a:r>
            <a:r>
              <a:rPr lang="en-US" sz="1200" dirty="0" smtClean="0"/>
              <a:t> et al., 2012: Human biology of weight maintenance after weight loss.  </a:t>
            </a:r>
            <a:r>
              <a:rPr lang="en-US" sz="1200" i="1" dirty="0" smtClean="0"/>
              <a:t>J </a:t>
            </a:r>
            <a:r>
              <a:rPr lang="en-US" sz="1200" i="1" dirty="0" err="1" smtClean="0"/>
              <a:t>Nutrigenet</a:t>
            </a:r>
            <a:r>
              <a:rPr lang="en-US" sz="1200" i="1" dirty="0" smtClean="0"/>
              <a:t> </a:t>
            </a:r>
            <a:r>
              <a:rPr lang="en-US" sz="1200" i="1" dirty="0" err="1" smtClean="0"/>
              <a:t>Nutrigenomics</a:t>
            </a:r>
            <a:r>
              <a:rPr lang="en-US" sz="1200" i="1" dirty="0" smtClean="0"/>
              <a:t> </a:t>
            </a:r>
            <a:r>
              <a:rPr lang="en-US" sz="1200" b="1" dirty="0" smtClean="0"/>
              <a:t>5, </a:t>
            </a:r>
            <a:r>
              <a:rPr lang="en-US" sz="1200" dirty="0" smtClean="0"/>
              <a:t>13-25</a:t>
            </a:r>
            <a:endParaRPr lang="en-US" sz="1200" dirty="0"/>
          </a:p>
        </p:txBody>
      </p:sp>
      <p:pic>
        <p:nvPicPr>
          <p:cNvPr id="10" name="Picture 9" descr="Picture 1.png"/>
          <p:cNvPicPr>
            <a:picLocks noChangeAspect="1"/>
          </p:cNvPicPr>
          <p:nvPr/>
        </p:nvPicPr>
        <p:blipFill>
          <a:blip r:embed="rId4"/>
          <a:srcRect r="-4296"/>
          <a:stretch>
            <a:fillRect/>
          </a:stretch>
        </p:blipFill>
        <p:spPr>
          <a:xfrm>
            <a:off x="4267200" y="1676400"/>
            <a:ext cx="5181600" cy="3962400"/>
          </a:xfrm>
          <a:prstGeom prst="rect">
            <a:avLst/>
          </a:prstGeom>
        </p:spPr>
      </p:pic>
    </p:spTree>
    <p:extLst>
      <p:ext uri="{BB962C8B-B14F-4D97-AF65-F5344CB8AC3E}">
        <p14:creationId xmlns:p14="http://schemas.microsoft.com/office/powerpoint/2010/main" val="25356725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143000"/>
          </a:xfrm>
        </p:spPr>
        <p:txBody>
          <a:bodyPr/>
          <a:lstStyle/>
          <a:p>
            <a:r>
              <a:rPr lang="nl-NL" dirty="0" smtClean="0"/>
              <a:t>Conclusie</a:t>
            </a:r>
            <a:endParaRPr lang="nl-NL" dirty="0"/>
          </a:p>
        </p:txBody>
      </p:sp>
      <p:sp>
        <p:nvSpPr>
          <p:cNvPr id="3" name="Tijdelijke aanduiding voor inhoud 2"/>
          <p:cNvSpPr>
            <a:spLocks noGrp="1"/>
          </p:cNvSpPr>
          <p:nvPr>
            <p:ph idx="1"/>
          </p:nvPr>
        </p:nvSpPr>
        <p:spPr>
          <a:xfrm>
            <a:off x="304800" y="990600"/>
            <a:ext cx="8534400" cy="5486400"/>
          </a:xfrm>
        </p:spPr>
        <p:txBody>
          <a:bodyPr>
            <a:noAutofit/>
          </a:bodyPr>
          <a:lstStyle/>
          <a:p>
            <a:pPr marL="0" indent="0">
              <a:buNone/>
            </a:pPr>
            <a:r>
              <a:rPr lang="nl-NL" sz="2400" i="1" dirty="0" smtClean="0"/>
              <a:t>Geeft </a:t>
            </a:r>
            <a:r>
              <a:rPr lang="nl-NL" sz="2400" i="1" dirty="0"/>
              <a:t>dit leerlingen een helder beeld van </a:t>
            </a:r>
            <a:r>
              <a:rPr lang="nl-NL" sz="2400" i="1" dirty="0" smtClean="0"/>
              <a:t>het gehele </a:t>
            </a:r>
            <a:r>
              <a:rPr lang="nl-NL" sz="2400" i="1" dirty="0"/>
              <a:t>obesitas probleem?</a:t>
            </a:r>
            <a:r>
              <a:rPr lang="nl-NL" sz="2400" i="1" dirty="0" smtClean="0"/>
              <a:t> Want </a:t>
            </a:r>
            <a:r>
              <a:rPr lang="nl-NL" sz="2400" i="1" dirty="0"/>
              <a:t>is die ene </a:t>
            </a:r>
            <a:r>
              <a:rPr lang="nl-NL" sz="2400" i="1" dirty="0" smtClean="0"/>
              <a:t>factor die in een les ter sprake kan komen </a:t>
            </a:r>
            <a:r>
              <a:rPr lang="nl-NL" sz="2400" i="1" dirty="0"/>
              <a:t>de oorzaak van obesitas?</a:t>
            </a:r>
            <a:r>
              <a:rPr lang="nl-NL" sz="2400" i="1" dirty="0" smtClean="0"/>
              <a:t> </a:t>
            </a:r>
          </a:p>
          <a:p>
            <a:pPr marL="0" indent="0">
              <a:buNone/>
            </a:pPr>
            <a:r>
              <a:rPr lang="nl-NL" sz="2400" dirty="0" smtClean="0"/>
              <a:t>NEE!</a:t>
            </a:r>
          </a:p>
          <a:p>
            <a:pPr marL="0" indent="0">
              <a:buNone/>
            </a:pPr>
            <a:endParaRPr lang="nl-NL" sz="2400" i="1" dirty="0" smtClean="0"/>
          </a:p>
          <a:p>
            <a:pPr marL="0" indent="0">
              <a:buNone/>
            </a:pPr>
            <a:r>
              <a:rPr lang="nl-NL" sz="2400" i="1" dirty="0" smtClean="0"/>
              <a:t>Is </a:t>
            </a:r>
            <a:r>
              <a:rPr lang="nl-NL" sz="2400" i="1" dirty="0"/>
              <a:t>dat een probleem voor het behandelen van de stof in de les?</a:t>
            </a:r>
            <a:r>
              <a:rPr lang="nl-NL" sz="2400" i="1" dirty="0" smtClean="0"/>
              <a:t> </a:t>
            </a:r>
          </a:p>
          <a:p>
            <a:pPr marL="0" indent="0">
              <a:buNone/>
            </a:pPr>
            <a:r>
              <a:rPr lang="nl-NL" sz="2400" dirty="0" smtClean="0"/>
              <a:t>NEE,</a:t>
            </a:r>
            <a:r>
              <a:rPr lang="en-US" sz="2400" dirty="0" smtClean="0">
                <a:sym typeface="Wingdings"/>
              </a:rPr>
              <a:t> </a:t>
            </a:r>
            <a:r>
              <a:rPr lang="nl-NL" sz="2400" dirty="0" smtClean="0"/>
              <a:t>kans </a:t>
            </a:r>
            <a:r>
              <a:rPr lang="nl-NL" sz="2400" dirty="0"/>
              <a:t>om leerlingen te laten zien dat alle onderwerpen die we bij de biologie behandelen met elkaar verweven </a:t>
            </a:r>
            <a:r>
              <a:rPr lang="nl-NL" sz="2400" dirty="0" smtClean="0"/>
              <a:t>zijn!!</a:t>
            </a:r>
          </a:p>
          <a:p>
            <a:pPr marL="0" indent="0">
              <a:buNone/>
            </a:pPr>
            <a:endParaRPr lang="nl-NL" sz="2400" dirty="0" smtClean="0"/>
          </a:p>
          <a:p>
            <a:pPr marL="0" indent="0">
              <a:buNone/>
            </a:pPr>
            <a:r>
              <a:rPr lang="nl-NL" sz="2400" i="1" dirty="0" smtClean="0"/>
              <a:t>Hoe</a:t>
            </a:r>
            <a:r>
              <a:rPr lang="nl-NL" sz="2400" i="1" dirty="0"/>
              <a:t>?</a:t>
            </a:r>
            <a:r>
              <a:rPr lang="nl-NL" sz="2400" i="1" dirty="0" smtClean="0"/>
              <a:t> </a:t>
            </a:r>
          </a:p>
          <a:p>
            <a:pPr marL="0" indent="0">
              <a:buNone/>
            </a:pPr>
            <a:r>
              <a:rPr lang="nl-NL" sz="2400" dirty="0" smtClean="0"/>
              <a:t>Door altijd af te sluiten met dezelfde </a:t>
            </a:r>
            <a:r>
              <a:rPr lang="nl-NL" sz="2400" dirty="0"/>
              <a:t>vraag</a:t>
            </a:r>
            <a:r>
              <a:rPr lang="nl-NL" sz="2400" dirty="0" smtClean="0"/>
              <a:t> “</a:t>
            </a:r>
            <a:r>
              <a:rPr lang="nl-NL" sz="2400" dirty="0"/>
              <a:t>is dit de enige factor die de oorzaak vormt voor obesitas?</a:t>
            </a:r>
            <a:r>
              <a:rPr lang="nl-NL" sz="2400" dirty="0" smtClean="0"/>
              <a:t>” en de link te leggen </a:t>
            </a:r>
            <a:r>
              <a:rPr lang="nl-NL" sz="2400" dirty="0"/>
              <a:t>naar de </a:t>
            </a:r>
            <a:r>
              <a:rPr lang="nl-NL" sz="2400" dirty="0" smtClean="0"/>
              <a:t>energiebalans</a:t>
            </a:r>
            <a:endParaRPr lang="nl-NL" sz="2400" dirty="0"/>
          </a:p>
        </p:txBody>
      </p:sp>
    </p:spTree>
    <p:extLst>
      <p:ext uri="{BB962C8B-B14F-4D97-AF65-F5344CB8AC3E}">
        <p14:creationId xmlns:p14="http://schemas.microsoft.com/office/powerpoint/2010/main" val="398185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27584" y="692696"/>
            <a:ext cx="7772400" cy="4320480"/>
          </a:xfrm>
        </p:spPr>
        <p:txBody>
          <a:bodyPr>
            <a:normAutofit/>
          </a:bodyPr>
          <a:lstStyle/>
          <a:p>
            <a:r>
              <a:rPr lang="nl-NL" b="1" dirty="0" smtClean="0">
                <a:solidFill>
                  <a:schemeClr val="bg1">
                    <a:lumMod val="65000"/>
                  </a:schemeClr>
                </a:solidFill>
              </a:rPr>
              <a:t>Obesitas, groter dan je denkt…..</a:t>
            </a:r>
            <a:br>
              <a:rPr lang="nl-NL" b="1" dirty="0" smtClean="0">
                <a:solidFill>
                  <a:schemeClr val="bg1">
                    <a:lumMod val="65000"/>
                  </a:schemeClr>
                </a:solidFill>
              </a:rPr>
            </a:br>
            <a:r>
              <a:rPr lang="nl-NL" b="1" dirty="0" smtClean="0">
                <a:solidFill>
                  <a:schemeClr val="bg1">
                    <a:lumMod val="65000"/>
                  </a:schemeClr>
                </a:solidFill>
              </a:rPr>
              <a:t/>
            </a:r>
            <a:br>
              <a:rPr lang="nl-NL" b="1" dirty="0" smtClean="0">
                <a:solidFill>
                  <a:schemeClr val="bg1">
                    <a:lumMod val="65000"/>
                  </a:schemeClr>
                </a:solidFill>
              </a:rPr>
            </a:br>
            <a:r>
              <a:rPr lang="nl-NL" b="1" dirty="0">
                <a:solidFill>
                  <a:schemeClr val="bg1">
                    <a:lumMod val="65000"/>
                  </a:schemeClr>
                </a:solidFill>
              </a:rPr>
              <a:t/>
            </a:r>
            <a:br>
              <a:rPr lang="nl-NL" b="1" dirty="0">
                <a:solidFill>
                  <a:schemeClr val="bg1">
                    <a:lumMod val="65000"/>
                  </a:schemeClr>
                </a:solidFill>
              </a:rPr>
            </a:br>
            <a:r>
              <a:rPr lang="nl-NL" b="1" dirty="0" smtClean="0">
                <a:solidFill>
                  <a:schemeClr val="bg1">
                    <a:lumMod val="65000"/>
                  </a:schemeClr>
                </a:solidFill>
              </a:rPr>
              <a:t/>
            </a:r>
            <a:br>
              <a:rPr lang="nl-NL" b="1" dirty="0" smtClean="0">
                <a:solidFill>
                  <a:schemeClr val="bg1">
                    <a:lumMod val="65000"/>
                  </a:schemeClr>
                </a:solidFill>
              </a:rPr>
            </a:br>
            <a:r>
              <a:rPr lang="nl-NL" b="1" dirty="0">
                <a:solidFill>
                  <a:schemeClr val="bg1">
                    <a:lumMod val="65000"/>
                  </a:schemeClr>
                </a:solidFill>
              </a:rPr>
              <a:t/>
            </a:r>
            <a:br>
              <a:rPr lang="nl-NL" b="1" dirty="0">
                <a:solidFill>
                  <a:schemeClr val="bg1">
                    <a:lumMod val="65000"/>
                  </a:schemeClr>
                </a:solidFill>
              </a:rPr>
            </a:br>
            <a:r>
              <a:rPr lang="nl-NL" b="1" dirty="0" smtClean="0">
                <a:solidFill>
                  <a:schemeClr val="bg1">
                    <a:lumMod val="65000"/>
                  </a:schemeClr>
                </a:solidFill>
              </a:rPr>
              <a:t> </a:t>
            </a:r>
            <a:r>
              <a:rPr lang="nl-NL" b="1" dirty="0">
                <a:solidFill>
                  <a:schemeClr val="bg1">
                    <a:lumMod val="65000"/>
                  </a:schemeClr>
                </a:solidFill>
              </a:rPr>
              <a:t>o</a:t>
            </a:r>
            <a:r>
              <a:rPr lang="nl-NL" b="1" dirty="0" smtClean="0">
                <a:solidFill>
                  <a:schemeClr val="bg1">
                    <a:lumMod val="65000"/>
                  </a:schemeClr>
                </a:solidFill>
              </a:rPr>
              <a:t>f toch niet?</a:t>
            </a:r>
            <a:endParaRPr lang="nl-NL" b="1" dirty="0">
              <a:solidFill>
                <a:schemeClr val="bg1">
                  <a:lumMod val="65000"/>
                </a:schemeClr>
              </a:solidFill>
            </a:endParaRPr>
          </a:p>
        </p:txBody>
      </p:sp>
      <p:sp>
        <p:nvSpPr>
          <p:cNvPr id="3" name="Ondertitel 2"/>
          <p:cNvSpPr>
            <a:spLocks noGrp="1"/>
          </p:cNvSpPr>
          <p:nvPr>
            <p:ph type="subTitle" idx="1"/>
          </p:nvPr>
        </p:nvSpPr>
        <p:spPr>
          <a:xfrm>
            <a:off x="1403648" y="5301208"/>
            <a:ext cx="6400800" cy="1347936"/>
          </a:xfrm>
        </p:spPr>
        <p:txBody>
          <a:bodyPr>
            <a:normAutofit/>
          </a:bodyPr>
          <a:lstStyle/>
          <a:p>
            <a:r>
              <a:rPr lang="nl-NL" b="1" dirty="0" smtClean="0">
                <a:solidFill>
                  <a:srgbClr val="000000"/>
                </a:solidFill>
              </a:rPr>
              <a:t>Dank voor jullie aandacht!</a:t>
            </a:r>
          </a:p>
        </p:txBody>
      </p:sp>
      <p:pic>
        <p:nvPicPr>
          <p:cNvPr id="6" name="Picture 5" descr="Lean_geel.png"/>
          <p:cNvPicPr>
            <a:picLocks noChangeAspect="1"/>
          </p:cNvPicPr>
          <p:nvPr/>
        </p:nvPicPr>
        <p:blipFill>
          <a:blip r:embed="rId3"/>
          <a:stretch>
            <a:fillRect/>
          </a:stretch>
        </p:blipFill>
        <p:spPr>
          <a:xfrm>
            <a:off x="3200400" y="1676400"/>
            <a:ext cx="650964" cy="1285239"/>
          </a:xfrm>
          <a:prstGeom prst="rect">
            <a:avLst/>
          </a:prstGeom>
        </p:spPr>
      </p:pic>
      <p:pic>
        <p:nvPicPr>
          <p:cNvPr id="8" name="Picture 7" descr="Overweigth_roze.png"/>
          <p:cNvPicPr>
            <a:picLocks noChangeAspect="1"/>
          </p:cNvPicPr>
          <p:nvPr/>
        </p:nvPicPr>
        <p:blipFill>
          <a:blip r:embed="rId4"/>
          <a:stretch>
            <a:fillRect/>
          </a:stretch>
        </p:blipFill>
        <p:spPr>
          <a:xfrm>
            <a:off x="4191000" y="2230561"/>
            <a:ext cx="935515" cy="1274639"/>
          </a:xfrm>
          <a:prstGeom prst="rect">
            <a:avLst/>
          </a:prstGeom>
        </p:spPr>
      </p:pic>
      <p:pic>
        <p:nvPicPr>
          <p:cNvPr id="9" name="Picture 8" descr="Obese_rood.png"/>
          <p:cNvPicPr>
            <a:picLocks noChangeAspect="1"/>
          </p:cNvPicPr>
          <p:nvPr/>
        </p:nvPicPr>
        <p:blipFill>
          <a:blip r:embed="rId5"/>
          <a:stretch>
            <a:fillRect/>
          </a:stretch>
        </p:blipFill>
        <p:spPr>
          <a:xfrm>
            <a:off x="5333999" y="2895600"/>
            <a:ext cx="1096107" cy="1295400"/>
          </a:xfrm>
          <a:prstGeom prst="rect">
            <a:avLst/>
          </a:prstGeom>
        </p:spPr>
      </p:pic>
    </p:spTree>
    <p:extLst>
      <p:ext uri="{BB962C8B-B14F-4D97-AF65-F5344CB8AC3E}">
        <p14:creationId xmlns:p14="http://schemas.microsoft.com/office/powerpoint/2010/main" val="224055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l="2203" t="2740" r="4149" b="2740"/>
          <a:stretch>
            <a:fillRect/>
          </a:stretch>
        </p:blipFill>
        <p:spPr>
          <a:xfrm>
            <a:off x="3429000" y="1600200"/>
            <a:ext cx="5715000" cy="4639235"/>
          </a:xfrm>
          <a:prstGeom prst="rect">
            <a:avLst/>
          </a:prstGeom>
        </p:spPr>
      </p:pic>
      <p:sp>
        <p:nvSpPr>
          <p:cNvPr id="2" name="Titel 1"/>
          <p:cNvSpPr>
            <a:spLocks noGrp="1"/>
          </p:cNvSpPr>
          <p:nvPr>
            <p:ph type="title"/>
          </p:nvPr>
        </p:nvSpPr>
        <p:spPr>
          <a:xfrm>
            <a:off x="457200" y="0"/>
            <a:ext cx="8229600" cy="1143000"/>
          </a:xfrm>
        </p:spPr>
        <p:txBody>
          <a:bodyPr/>
          <a:lstStyle/>
          <a:p>
            <a:r>
              <a:rPr lang="nl-NL" dirty="0" smtClean="0"/>
              <a:t>Wat is obesitas?</a:t>
            </a:r>
            <a:endParaRPr lang="nl-NL" dirty="0"/>
          </a:p>
        </p:txBody>
      </p:sp>
      <p:sp>
        <p:nvSpPr>
          <p:cNvPr id="3" name="Tijdelijke aanduiding voor inhoud 2"/>
          <p:cNvSpPr>
            <a:spLocks noGrp="1"/>
          </p:cNvSpPr>
          <p:nvPr>
            <p:ph idx="1"/>
          </p:nvPr>
        </p:nvSpPr>
        <p:spPr>
          <a:xfrm>
            <a:off x="76200" y="1600200"/>
            <a:ext cx="3581400" cy="4525963"/>
          </a:xfrm>
        </p:spPr>
        <p:txBody>
          <a:bodyPr>
            <a:normAutofit fontScale="92500" lnSpcReduction="20000"/>
          </a:bodyPr>
          <a:lstStyle/>
          <a:p>
            <a:pPr marL="0" indent="0">
              <a:buNone/>
            </a:pPr>
            <a:r>
              <a:rPr lang="nl-NL" sz="2800" dirty="0" smtClean="0"/>
              <a:t>Body </a:t>
            </a:r>
            <a:r>
              <a:rPr lang="nl-NL" sz="2800" dirty="0" err="1" smtClean="0"/>
              <a:t>Mass</a:t>
            </a:r>
            <a:r>
              <a:rPr lang="nl-NL" sz="2800" dirty="0" smtClean="0"/>
              <a:t> Index (BMI) </a:t>
            </a:r>
          </a:p>
          <a:p>
            <a:pPr marL="0" indent="0">
              <a:buNone/>
            </a:pPr>
            <a:r>
              <a:rPr lang="nl-NL" sz="2800" dirty="0" smtClean="0"/>
              <a:t>= </a:t>
            </a:r>
            <a:r>
              <a:rPr lang="nl-NL" sz="2800" u="sng" dirty="0" smtClean="0"/>
              <a:t>lichaamsgewicht </a:t>
            </a:r>
            <a:r>
              <a:rPr lang="nl-NL" sz="2800" dirty="0" smtClean="0"/>
              <a:t>                 </a:t>
            </a:r>
          </a:p>
          <a:p>
            <a:pPr marL="0" indent="0">
              <a:buNone/>
            </a:pPr>
            <a:r>
              <a:rPr lang="nl-NL" sz="2800" dirty="0"/>
              <a:t> </a:t>
            </a:r>
            <a:r>
              <a:rPr lang="nl-NL" sz="2800" dirty="0" smtClean="0"/>
              <a:t>          lengte</a:t>
            </a:r>
            <a:r>
              <a:rPr lang="nl-NL" sz="2800" baseline="30000" dirty="0" smtClean="0"/>
              <a:t>2</a:t>
            </a:r>
            <a:r>
              <a:rPr lang="nl-NL" sz="2800" dirty="0" smtClean="0"/>
              <a:t> </a:t>
            </a:r>
          </a:p>
          <a:p>
            <a:pPr marL="0" indent="0">
              <a:buNone/>
            </a:pPr>
            <a:endParaRPr lang="nl-NL" sz="2800" dirty="0" smtClean="0"/>
          </a:p>
          <a:p>
            <a:pPr marL="0" indent="0">
              <a:buNone/>
            </a:pPr>
            <a:r>
              <a:rPr lang="nl-NL" sz="2800" dirty="0" smtClean="0"/>
              <a:t>in (kg/m</a:t>
            </a:r>
            <a:r>
              <a:rPr lang="nl-NL" sz="2800" baseline="30000" dirty="0" smtClean="0"/>
              <a:t>2</a:t>
            </a:r>
            <a:r>
              <a:rPr lang="nl-NL" sz="2800" dirty="0" smtClean="0"/>
              <a:t>)</a:t>
            </a:r>
          </a:p>
          <a:p>
            <a:pPr marL="0" indent="0">
              <a:buNone/>
            </a:pPr>
            <a:endParaRPr lang="nl-NL" sz="2800" dirty="0" smtClean="0"/>
          </a:p>
          <a:p>
            <a:pPr marL="0" indent="0">
              <a:buNone/>
            </a:pPr>
            <a:r>
              <a:rPr lang="nl-NL" sz="2800" dirty="0" smtClean="0"/>
              <a:t>&lt; 20 ondergewicht</a:t>
            </a:r>
          </a:p>
          <a:p>
            <a:pPr marL="0" indent="0">
              <a:buNone/>
            </a:pPr>
            <a:r>
              <a:rPr lang="nl-NL" sz="2800" dirty="0" smtClean="0"/>
              <a:t>20-25 gezond gewicht</a:t>
            </a:r>
          </a:p>
          <a:p>
            <a:pPr marL="0" indent="0">
              <a:buNone/>
            </a:pPr>
            <a:r>
              <a:rPr lang="nl-NL" sz="2800" dirty="0" smtClean="0"/>
              <a:t>25-30 overgewicht</a:t>
            </a:r>
          </a:p>
          <a:p>
            <a:pPr marL="0" indent="0">
              <a:buNone/>
            </a:pPr>
            <a:r>
              <a:rPr lang="nl-NL" sz="2800" dirty="0" smtClean="0"/>
              <a:t>30-35 </a:t>
            </a:r>
            <a:r>
              <a:rPr lang="nl-NL" sz="2800" dirty="0" err="1" smtClean="0"/>
              <a:t>obese</a:t>
            </a:r>
            <a:endParaRPr lang="nl-NL" sz="2800" dirty="0" smtClean="0"/>
          </a:p>
          <a:p>
            <a:pPr marL="0" indent="0">
              <a:buNone/>
            </a:pPr>
            <a:r>
              <a:rPr lang="nl-NL" sz="2800" dirty="0" smtClean="0"/>
              <a:t>&gt;35 morbide </a:t>
            </a:r>
            <a:r>
              <a:rPr lang="nl-NL" sz="2800" dirty="0" err="1" smtClean="0"/>
              <a:t>obese</a:t>
            </a:r>
            <a:endParaRPr lang="nl-NL" sz="2800" dirty="0" smtClean="0"/>
          </a:p>
          <a:p>
            <a:pPr marL="0" indent="0">
              <a:buNone/>
            </a:pPr>
            <a:endParaRPr lang="nl-NL" sz="2800" dirty="0" smtClean="0"/>
          </a:p>
        </p:txBody>
      </p:sp>
    </p:spTree>
    <p:extLst>
      <p:ext uri="{BB962C8B-B14F-4D97-AF65-F5344CB8AC3E}">
        <p14:creationId xmlns:p14="http://schemas.microsoft.com/office/powerpoint/2010/main" val="1594933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78"/>
            <a:ext cx="8229600" cy="1143000"/>
          </a:xfrm>
        </p:spPr>
        <p:txBody>
          <a:bodyPr>
            <a:normAutofit/>
          </a:bodyPr>
          <a:lstStyle/>
          <a:p>
            <a:r>
              <a:rPr lang="en-US" dirty="0" smtClean="0">
                <a:latin typeface="Helvetica"/>
                <a:cs typeface="Helvetica"/>
              </a:rPr>
              <a:t>Percentage obese </a:t>
            </a:r>
            <a:r>
              <a:rPr lang="en-US" dirty="0" err="1" smtClean="0">
                <a:latin typeface="Helvetica"/>
                <a:cs typeface="Helvetica"/>
              </a:rPr>
              <a:t>wereldwijd</a:t>
            </a:r>
            <a:r>
              <a:rPr lang="en-US" dirty="0" smtClean="0">
                <a:latin typeface="Helvetica"/>
                <a:cs typeface="Helvetica"/>
              </a:rPr>
              <a:t> </a:t>
            </a:r>
            <a:r>
              <a:rPr lang="en-US" sz="2000" dirty="0" smtClean="0">
                <a:latin typeface="Helvetica"/>
                <a:cs typeface="Helvetica"/>
              </a:rPr>
              <a:t>(2008)</a:t>
            </a:r>
            <a:endParaRPr lang="en-US" sz="2000" dirty="0">
              <a:latin typeface="Helvetica"/>
              <a:cs typeface="Helvetica"/>
            </a:endParaRPr>
          </a:p>
        </p:txBody>
      </p:sp>
      <p:pic>
        <p:nvPicPr>
          <p:cNvPr id="6" name="Picture 5"/>
          <p:cNvPicPr>
            <a:picLocks noChangeAspect="1"/>
          </p:cNvPicPr>
          <p:nvPr/>
        </p:nvPicPr>
        <p:blipFill>
          <a:blip r:embed="rId3"/>
          <a:srcRect l="4195" t="18786" r="4195" b="10437"/>
          <a:stretch>
            <a:fillRect/>
          </a:stretch>
        </p:blipFill>
        <p:spPr>
          <a:xfrm>
            <a:off x="298" y="1347630"/>
            <a:ext cx="9143702" cy="4732895"/>
          </a:xfrm>
          <a:prstGeom prst="rect">
            <a:avLst/>
          </a:prstGeom>
        </p:spPr>
      </p:pic>
      <p:sp>
        <p:nvSpPr>
          <p:cNvPr id="7" name="TextBox 6"/>
          <p:cNvSpPr txBox="1"/>
          <p:nvPr/>
        </p:nvSpPr>
        <p:spPr>
          <a:xfrm>
            <a:off x="5351957" y="6372992"/>
            <a:ext cx="3749526" cy="461665"/>
          </a:xfrm>
          <a:prstGeom prst="rect">
            <a:avLst/>
          </a:prstGeom>
          <a:noFill/>
        </p:spPr>
        <p:txBody>
          <a:bodyPr wrap="square" rtlCol="0">
            <a:spAutoFit/>
          </a:bodyPr>
          <a:lstStyle/>
          <a:p>
            <a:pPr algn="r"/>
            <a:r>
              <a:rPr lang="en-US" sz="1200" dirty="0" smtClean="0">
                <a:latin typeface="Helvetica"/>
                <a:cs typeface="Helvetica"/>
              </a:rPr>
              <a:t>Obesity: BMI ≥30kg/m</a:t>
            </a:r>
            <a:r>
              <a:rPr lang="en-US" sz="1200" baseline="30000" dirty="0" smtClean="0">
                <a:latin typeface="Helvetica"/>
                <a:cs typeface="Helvetica"/>
              </a:rPr>
              <a:t>2</a:t>
            </a:r>
            <a:r>
              <a:rPr lang="en-US" sz="1200" dirty="0" smtClean="0">
                <a:latin typeface="Helvetica"/>
                <a:cs typeface="Helvetica"/>
              </a:rPr>
              <a:t> </a:t>
            </a:r>
          </a:p>
          <a:p>
            <a:pPr algn="r"/>
            <a:r>
              <a:rPr lang="en-US" sz="1200" dirty="0" err="1" smtClean="0">
                <a:latin typeface="Helvetica"/>
                <a:cs typeface="Helvetica"/>
              </a:rPr>
              <a:t>Bron</a:t>
            </a:r>
            <a:r>
              <a:rPr lang="en-US" sz="1200" dirty="0" smtClean="0">
                <a:latin typeface="Helvetica"/>
                <a:cs typeface="Helvetica"/>
              </a:rPr>
              <a:t>: WHO, 2011</a:t>
            </a:r>
            <a:endParaRPr lang="en-US" sz="1200" dirty="0">
              <a:latin typeface="Helvetica"/>
              <a:cs typeface="Helvetica"/>
            </a:endParaRPr>
          </a:p>
        </p:txBody>
      </p:sp>
      <p:pic>
        <p:nvPicPr>
          <p:cNvPr id="8" name="Picture 7"/>
          <p:cNvPicPr>
            <a:picLocks noChangeAspect="1"/>
          </p:cNvPicPr>
          <p:nvPr/>
        </p:nvPicPr>
        <p:blipFill>
          <a:blip r:embed="rId3"/>
          <a:srcRect l="4545" t="65752" r="75866" b="10437"/>
          <a:stretch>
            <a:fillRect/>
          </a:stretch>
        </p:blipFill>
        <p:spPr>
          <a:xfrm>
            <a:off x="298" y="4704422"/>
            <a:ext cx="2644415" cy="2153578"/>
          </a:xfrm>
          <a:prstGeom prst="rect">
            <a:avLst/>
          </a:prstGeom>
        </p:spPr>
      </p:pic>
      <p:sp>
        <p:nvSpPr>
          <p:cNvPr id="12" name="Rectangle 11"/>
          <p:cNvSpPr/>
          <p:nvPr/>
        </p:nvSpPr>
        <p:spPr>
          <a:xfrm>
            <a:off x="2644713" y="5818125"/>
            <a:ext cx="569051" cy="262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4419600"/>
            <a:ext cx="2057400" cy="3048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0" y="1066800"/>
            <a:ext cx="9143999" cy="5189272"/>
          </a:xfrm>
          <a:prstGeom prst="rect">
            <a:avLst/>
          </a:prstGeom>
        </p:spPr>
      </p:pic>
      <p:sp>
        <p:nvSpPr>
          <p:cNvPr id="7" name="TextBox 6"/>
          <p:cNvSpPr txBox="1"/>
          <p:nvPr/>
        </p:nvSpPr>
        <p:spPr>
          <a:xfrm>
            <a:off x="5351957" y="6372992"/>
            <a:ext cx="3749526" cy="461665"/>
          </a:xfrm>
          <a:prstGeom prst="rect">
            <a:avLst/>
          </a:prstGeom>
          <a:noFill/>
        </p:spPr>
        <p:txBody>
          <a:bodyPr wrap="square" rtlCol="0">
            <a:spAutoFit/>
          </a:bodyPr>
          <a:lstStyle/>
          <a:p>
            <a:pPr algn="r"/>
            <a:r>
              <a:rPr lang="en-US" sz="1200" dirty="0" smtClean="0">
                <a:latin typeface="Helvetica"/>
                <a:cs typeface="Helvetica"/>
              </a:rPr>
              <a:t>Obesity: BMI ≥25kg/m</a:t>
            </a:r>
            <a:r>
              <a:rPr lang="en-US" sz="1200" baseline="30000" dirty="0" smtClean="0">
                <a:latin typeface="Helvetica"/>
                <a:cs typeface="Helvetica"/>
              </a:rPr>
              <a:t>2</a:t>
            </a:r>
            <a:r>
              <a:rPr lang="en-US" sz="1200" dirty="0" smtClean="0">
                <a:latin typeface="Helvetica"/>
                <a:cs typeface="Helvetica"/>
              </a:rPr>
              <a:t> </a:t>
            </a:r>
          </a:p>
          <a:p>
            <a:pPr algn="r"/>
            <a:r>
              <a:rPr lang="en-US" sz="1200" dirty="0" err="1" smtClean="0">
                <a:latin typeface="Helvetica"/>
                <a:cs typeface="Helvetica"/>
              </a:rPr>
              <a:t>Bron</a:t>
            </a:r>
            <a:r>
              <a:rPr lang="en-US" sz="1200" dirty="0" smtClean="0">
                <a:latin typeface="Helvetica"/>
                <a:cs typeface="Helvetica"/>
              </a:rPr>
              <a:t>: WHO, 2011</a:t>
            </a:r>
            <a:endParaRPr lang="en-US" sz="1200" dirty="0">
              <a:latin typeface="Helvetica"/>
              <a:cs typeface="Helvetica"/>
            </a:endParaRPr>
          </a:p>
        </p:txBody>
      </p:sp>
      <p:sp>
        <p:nvSpPr>
          <p:cNvPr id="12" name="Rectangle 11"/>
          <p:cNvSpPr/>
          <p:nvPr/>
        </p:nvSpPr>
        <p:spPr>
          <a:xfrm>
            <a:off x="2644713" y="5818125"/>
            <a:ext cx="569051" cy="262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152400" y="15478"/>
            <a:ext cx="8763000" cy="11430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Helvetica"/>
                <a:ea typeface="+mj-ea"/>
                <a:cs typeface="Helvetica"/>
              </a:rPr>
              <a:t>Percentage </a:t>
            </a:r>
            <a:r>
              <a:rPr kumimoji="0" lang="en-US" sz="4400" b="0" i="0" u="none" strike="noStrike" kern="1200" cap="none" spc="0" normalizeH="0" baseline="0" noProof="0" dirty="0" err="1" smtClean="0">
                <a:ln>
                  <a:noFill/>
                </a:ln>
                <a:solidFill>
                  <a:schemeClr val="tx1"/>
                </a:solidFill>
                <a:effectLst/>
                <a:uLnTx/>
                <a:uFillTx/>
                <a:latin typeface="Helvetica"/>
                <a:ea typeface="+mj-ea"/>
                <a:cs typeface="Helvetica"/>
              </a:rPr>
              <a:t>overgewicht</a:t>
            </a:r>
            <a:r>
              <a:rPr kumimoji="0" lang="en-US" sz="4400" b="0" i="0" u="none" strike="noStrike" kern="1200" cap="none" spc="0" normalizeH="0" baseline="0" noProof="0" dirty="0" smtClean="0">
                <a:ln>
                  <a:noFill/>
                </a:ln>
                <a:solidFill>
                  <a:schemeClr val="tx1"/>
                </a:solidFill>
                <a:effectLst/>
                <a:uLnTx/>
                <a:uFillTx/>
                <a:latin typeface="Helvetica"/>
                <a:ea typeface="+mj-ea"/>
                <a:cs typeface="Helvetica"/>
              </a:rPr>
              <a:t> </a:t>
            </a:r>
            <a:r>
              <a:rPr kumimoji="0" lang="en-US" sz="4400" b="0" i="0" u="none" strike="noStrike" kern="1200" cap="none" spc="0" normalizeH="0" baseline="0" noProof="0" dirty="0" err="1" smtClean="0">
                <a:ln>
                  <a:noFill/>
                </a:ln>
                <a:solidFill>
                  <a:schemeClr val="tx1"/>
                </a:solidFill>
                <a:effectLst/>
                <a:uLnTx/>
                <a:uFillTx/>
                <a:latin typeface="Helvetica"/>
                <a:ea typeface="+mj-ea"/>
                <a:cs typeface="Helvetica"/>
              </a:rPr>
              <a:t>wereldwijd</a:t>
            </a:r>
            <a:r>
              <a:rPr kumimoji="0" lang="en-US" sz="4400" b="0" i="0" u="none" strike="noStrike" kern="1200" cap="none" spc="0" normalizeH="0" baseline="0" noProof="0" dirty="0" smtClean="0">
                <a:ln>
                  <a:noFill/>
                </a:ln>
                <a:solidFill>
                  <a:schemeClr val="tx1"/>
                </a:solidFill>
                <a:effectLst/>
                <a:uLnTx/>
                <a:uFillTx/>
                <a:latin typeface="Helvetica"/>
                <a:ea typeface="+mj-ea"/>
                <a:cs typeface="Helvetica"/>
              </a:rPr>
              <a:t> </a:t>
            </a:r>
            <a:r>
              <a:rPr kumimoji="0" lang="en-US" sz="2162" b="0" i="0" u="none" strike="noStrike" kern="1200" cap="none" spc="0" normalizeH="0" baseline="0" noProof="0" dirty="0" smtClean="0">
                <a:ln>
                  <a:noFill/>
                </a:ln>
                <a:solidFill>
                  <a:schemeClr val="tx1"/>
                </a:solidFill>
                <a:effectLst/>
                <a:uLnTx/>
                <a:uFillTx/>
                <a:latin typeface="Helvetica"/>
                <a:ea typeface="+mj-ea"/>
                <a:cs typeface="Helvetica"/>
              </a:rPr>
              <a:t>(2008)</a:t>
            </a:r>
            <a:endParaRPr kumimoji="0" lang="en-US" sz="2162" b="0" i="0" u="none" strike="noStrike" kern="1200" cap="none" spc="0" normalizeH="0" baseline="0" noProof="0" dirty="0">
              <a:ln>
                <a:noFill/>
              </a:ln>
              <a:solidFill>
                <a:schemeClr val="tx1"/>
              </a:solidFill>
              <a:effectLst/>
              <a:uLnTx/>
              <a:uFillTx/>
              <a:latin typeface="Helvetica"/>
              <a:ea typeface="+mj-ea"/>
              <a:cs typeface="Helvetica"/>
            </a:endParaRPr>
          </a:p>
        </p:txBody>
      </p:sp>
      <p:pic>
        <p:nvPicPr>
          <p:cNvPr id="14" name="Picture 13"/>
          <p:cNvPicPr>
            <a:picLocks noChangeAspect="1"/>
          </p:cNvPicPr>
          <p:nvPr/>
        </p:nvPicPr>
        <p:blipFill>
          <a:blip r:embed="rId3"/>
          <a:srcRect t="64610" r="76666"/>
          <a:stretch>
            <a:fillRect/>
          </a:stretch>
        </p:blipFill>
        <p:spPr>
          <a:xfrm>
            <a:off x="0" y="4495800"/>
            <a:ext cx="2744387" cy="2362200"/>
          </a:xfrm>
          <a:prstGeom prst="rect">
            <a:avLst/>
          </a:prstGeom>
        </p:spPr>
      </p:pic>
      <p:sp>
        <p:nvSpPr>
          <p:cNvPr id="15" name="Rectangle 14"/>
          <p:cNvSpPr/>
          <p:nvPr/>
        </p:nvSpPr>
        <p:spPr>
          <a:xfrm>
            <a:off x="2362200" y="5715000"/>
            <a:ext cx="1371600" cy="1143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143000"/>
          </a:xfrm>
        </p:spPr>
        <p:txBody>
          <a:bodyPr/>
          <a:lstStyle/>
          <a:p>
            <a:r>
              <a:rPr lang="nl-NL" dirty="0" smtClean="0"/>
              <a:t>Maar is BMI een goede maat?</a:t>
            </a:r>
            <a:endParaRPr lang="nl-NL" dirty="0"/>
          </a:p>
        </p:txBody>
      </p:sp>
      <p:sp>
        <p:nvSpPr>
          <p:cNvPr id="3" name="Tijdelijke aanduiding voor inhoud 2"/>
          <p:cNvSpPr>
            <a:spLocks noGrp="1"/>
          </p:cNvSpPr>
          <p:nvPr>
            <p:ph idx="1"/>
          </p:nvPr>
        </p:nvSpPr>
        <p:spPr>
          <a:xfrm>
            <a:off x="228600" y="1447800"/>
            <a:ext cx="2667000" cy="4525963"/>
          </a:xfrm>
        </p:spPr>
        <p:txBody>
          <a:bodyPr>
            <a:normAutofit/>
          </a:bodyPr>
          <a:lstStyle/>
          <a:p>
            <a:pPr marL="0" indent="0">
              <a:buNone/>
            </a:pPr>
            <a:r>
              <a:rPr lang="nl-NL" sz="2800" dirty="0" smtClean="0"/>
              <a:t>In onderzoeken ook andere belangrijke(re) metingen:</a:t>
            </a:r>
          </a:p>
          <a:p>
            <a:pPr marL="0" indent="0">
              <a:buNone/>
            </a:pPr>
            <a:endParaRPr lang="nl-NL" sz="2800" dirty="0" smtClean="0"/>
          </a:p>
          <a:p>
            <a:pPr marL="0" indent="0">
              <a:buFontTx/>
              <a:buChar char="-"/>
            </a:pPr>
            <a:r>
              <a:rPr lang="nl-NL" sz="2800" dirty="0" smtClean="0"/>
              <a:t> FM/FFM ratio</a:t>
            </a:r>
          </a:p>
          <a:p>
            <a:pPr marL="0" indent="0">
              <a:buFontTx/>
              <a:buChar char="-"/>
            </a:pPr>
            <a:r>
              <a:rPr lang="nl-NL" sz="2800" dirty="0" smtClean="0"/>
              <a:t> </a:t>
            </a:r>
            <a:r>
              <a:rPr lang="nl-NL" sz="2800" dirty="0" err="1" smtClean="0"/>
              <a:t>Waist</a:t>
            </a:r>
            <a:r>
              <a:rPr lang="nl-NL" sz="2800" dirty="0" smtClean="0"/>
              <a:t>/hip ratio</a:t>
            </a:r>
          </a:p>
        </p:txBody>
      </p:sp>
      <p:pic>
        <p:nvPicPr>
          <p:cNvPr id="7" name="Picture 6"/>
          <p:cNvPicPr>
            <a:picLocks noChangeAspect="1"/>
          </p:cNvPicPr>
          <p:nvPr/>
        </p:nvPicPr>
        <p:blipFill>
          <a:blip r:embed="rId3"/>
          <a:stretch>
            <a:fillRect/>
          </a:stretch>
        </p:blipFill>
        <p:spPr>
          <a:xfrm>
            <a:off x="1066800" y="842211"/>
            <a:ext cx="6858000" cy="6015789"/>
          </a:xfrm>
          <a:prstGeom prst="rect">
            <a:avLst/>
          </a:prstGeom>
        </p:spPr>
      </p:pic>
      <p:pic>
        <p:nvPicPr>
          <p:cNvPr id="8" name="Picture 7"/>
          <p:cNvPicPr>
            <a:picLocks noChangeAspect="1"/>
          </p:cNvPicPr>
          <p:nvPr/>
        </p:nvPicPr>
        <p:blipFill>
          <a:blip r:embed="rId4"/>
          <a:stretch>
            <a:fillRect/>
          </a:stretch>
        </p:blipFill>
        <p:spPr>
          <a:xfrm>
            <a:off x="3810000" y="4630270"/>
            <a:ext cx="5334000" cy="2227730"/>
          </a:xfrm>
          <a:prstGeom prst="rect">
            <a:avLst/>
          </a:prstGeom>
        </p:spPr>
      </p:pic>
      <p:pic>
        <p:nvPicPr>
          <p:cNvPr id="9" name="Picture 8"/>
          <p:cNvPicPr>
            <a:picLocks noChangeAspect="1"/>
          </p:cNvPicPr>
          <p:nvPr/>
        </p:nvPicPr>
        <p:blipFill>
          <a:blip r:embed="rId5"/>
          <a:stretch>
            <a:fillRect/>
          </a:stretch>
        </p:blipFill>
        <p:spPr>
          <a:xfrm>
            <a:off x="2819400" y="1752600"/>
            <a:ext cx="6324600" cy="2726120"/>
          </a:xfrm>
          <a:prstGeom prst="rect">
            <a:avLst/>
          </a:prstGeom>
        </p:spPr>
      </p:pic>
    </p:spTree>
    <p:extLst>
      <p:ext uri="{BB962C8B-B14F-4D97-AF65-F5344CB8AC3E}">
        <p14:creationId xmlns:p14="http://schemas.microsoft.com/office/powerpoint/2010/main" val="159493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78"/>
            <a:ext cx="8229600" cy="1143000"/>
          </a:xfrm>
        </p:spPr>
        <p:txBody>
          <a:bodyPr/>
          <a:lstStyle/>
          <a:p>
            <a:r>
              <a:rPr lang="en-US" dirty="0" err="1" smtClean="0">
                <a:latin typeface="Helvetica"/>
                <a:cs typeface="Helvetica"/>
              </a:rPr>
              <a:t>Oorzaak</a:t>
            </a:r>
            <a:r>
              <a:rPr lang="en-US" dirty="0" smtClean="0">
                <a:latin typeface="Helvetica"/>
                <a:cs typeface="Helvetica"/>
              </a:rPr>
              <a:t> </a:t>
            </a:r>
            <a:r>
              <a:rPr lang="en-US" dirty="0" err="1" smtClean="0">
                <a:latin typeface="Helvetica"/>
                <a:cs typeface="Helvetica"/>
              </a:rPr>
              <a:t>toename</a:t>
            </a:r>
            <a:r>
              <a:rPr lang="en-US" dirty="0" smtClean="0">
                <a:latin typeface="Helvetica"/>
                <a:cs typeface="Helvetica"/>
              </a:rPr>
              <a:t> </a:t>
            </a:r>
            <a:r>
              <a:rPr lang="en-US" dirty="0" err="1" smtClean="0">
                <a:latin typeface="Helvetica"/>
                <a:cs typeface="Helvetica"/>
              </a:rPr>
              <a:t>obesitas</a:t>
            </a:r>
            <a:r>
              <a:rPr lang="en-US" dirty="0" smtClean="0">
                <a:latin typeface="Helvetica"/>
                <a:cs typeface="Helvetica"/>
              </a:rPr>
              <a:t>?</a:t>
            </a:r>
            <a:endParaRPr lang="en-US" dirty="0">
              <a:latin typeface="Helvetica"/>
              <a:cs typeface="Helvetica"/>
            </a:endParaRPr>
          </a:p>
        </p:txBody>
      </p:sp>
      <p:sp>
        <p:nvSpPr>
          <p:cNvPr id="6" name="Content Placeholder 2"/>
          <p:cNvSpPr txBox="1">
            <a:spLocks/>
          </p:cNvSpPr>
          <p:nvPr/>
        </p:nvSpPr>
        <p:spPr>
          <a:xfrm>
            <a:off x="457200" y="1290036"/>
            <a:ext cx="8229600" cy="1257664"/>
          </a:xfrm>
          <a:prstGeom prst="rect">
            <a:avLst/>
          </a:prstGeom>
        </p:spPr>
        <p:txBody>
          <a:bodyPr vert="horz" lIns="91440" tIns="45720" rIns="91440" bIns="45720" rtlCol="0">
            <a:normAutofit/>
          </a:bodyPr>
          <a:lstStyle/>
          <a:p>
            <a:pPr marL="342900" lvl="0" indent="-342900">
              <a:spcBef>
                <a:spcPct val="20000"/>
              </a:spcBef>
            </a:pPr>
            <a:r>
              <a:rPr lang="en-US" sz="3200" dirty="0" smtClean="0">
                <a:latin typeface="Helvetica"/>
                <a:cs typeface="Helvetica"/>
                <a:sym typeface="Wingdings"/>
              </a:rPr>
              <a:t>- </a:t>
            </a:r>
            <a:r>
              <a:rPr lang="en-US" sz="3200" dirty="0" err="1" smtClean="0">
                <a:latin typeface="Helvetica"/>
                <a:cs typeface="Helvetica"/>
                <a:sym typeface="Wingdings"/>
              </a:rPr>
              <a:t>verlaagde</a:t>
            </a:r>
            <a:r>
              <a:rPr lang="en-US" sz="3200" dirty="0" smtClean="0">
                <a:latin typeface="Helvetica"/>
                <a:cs typeface="Helvetica"/>
                <a:sym typeface="Wingdings"/>
              </a:rPr>
              <a:t> </a:t>
            </a:r>
            <a:r>
              <a:rPr lang="en-US" sz="3200" dirty="0" err="1" smtClean="0">
                <a:latin typeface="Helvetica"/>
                <a:cs typeface="Helvetica"/>
                <a:sym typeface="Wingdings"/>
              </a:rPr>
              <a:t>fysieke</a:t>
            </a:r>
            <a:r>
              <a:rPr lang="en-US" sz="3200" dirty="0" smtClean="0">
                <a:latin typeface="Helvetica"/>
                <a:cs typeface="Helvetica"/>
                <a:sym typeface="Wingdings"/>
              </a:rPr>
              <a:t> </a:t>
            </a:r>
            <a:r>
              <a:rPr lang="en-US" sz="3200" dirty="0" err="1" smtClean="0">
                <a:latin typeface="Helvetica"/>
                <a:cs typeface="Helvetica"/>
                <a:sym typeface="Wingdings"/>
              </a:rPr>
              <a:t>activiteit</a:t>
            </a:r>
            <a:endParaRPr lang="en-US" sz="3200" dirty="0" smtClean="0">
              <a:latin typeface="Helvetica"/>
              <a:cs typeface="Helvetica"/>
              <a:sym typeface="Wingding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Helvetica"/>
              <a:ea typeface="+mn-ea"/>
              <a:cs typeface="Helvetica"/>
              <a:sym typeface="Wingding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Helvetica"/>
              <a:ea typeface="+mn-ea"/>
              <a:cs typeface="Helvetica"/>
              <a:sym typeface="Wingding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Helvetica"/>
              <a:ea typeface="+mn-ea"/>
              <a:cs typeface="Helvetica"/>
            </a:endParaRPr>
          </a:p>
        </p:txBody>
      </p:sp>
      <p:pic>
        <p:nvPicPr>
          <p:cNvPr id="18" name="Picture 17"/>
          <p:cNvPicPr>
            <a:picLocks noChangeAspect="1"/>
          </p:cNvPicPr>
          <p:nvPr/>
        </p:nvPicPr>
        <p:blipFill>
          <a:blip r:embed="rId3"/>
          <a:srcRect t="5026" b="17591"/>
          <a:stretch>
            <a:fillRect/>
          </a:stretch>
        </p:blipFill>
        <p:spPr>
          <a:xfrm>
            <a:off x="5787509" y="1309288"/>
            <a:ext cx="3239860" cy="2356693"/>
          </a:xfrm>
          <a:prstGeom prst="rect">
            <a:avLst/>
          </a:prstGeom>
        </p:spPr>
      </p:pic>
      <p:pic>
        <p:nvPicPr>
          <p:cNvPr id="19" name="Picture 18"/>
          <p:cNvPicPr>
            <a:picLocks noChangeAspect="1"/>
          </p:cNvPicPr>
          <p:nvPr/>
        </p:nvPicPr>
        <p:blipFill>
          <a:blip r:embed="rId4"/>
          <a:stretch>
            <a:fillRect/>
          </a:stretch>
        </p:blipFill>
        <p:spPr>
          <a:xfrm>
            <a:off x="155508" y="3810657"/>
            <a:ext cx="4324257" cy="2891847"/>
          </a:xfrm>
          <a:prstGeom prst="rect">
            <a:avLst/>
          </a:prstGeom>
        </p:spPr>
      </p:pic>
      <p:pic>
        <p:nvPicPr>
          <p:cNvPr id="21" name="Picture 20"/>
          <p:cNvPicPr>
            <a:picLocks noChangeAspect="1"/>
          </p:cNvPicPr>
          <p:nvPr/>
        </p:nvPicPr>
        <p:blipFill>
          <a:blip r:embed="rId5"/>
          <a:srcRect l="25984" t="4485" b="32891"/>
          <a:stretch>
            <a:fillRect/>
          </a:stretch>
        </p:blipFill>
        <p:spPr>
          <a:xfrm>
            <a:off x="4633234" y="3765542"/>
            <a:ext cx="4394135" cy="293696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78"/>
            <a:ext cx="8229600" cy="1143000"/>
          </a:xfrm>
        </p:spPr>
        <p:txBody>
          <a:bodyPr/>
          <a:lstStyle/>
          <a:p>
            <a:r>
              <a:rPr lang="en-US" dirty="0" err="1" smtClean="0">
                <a:latin typeface="Helvetica"/>
                <a:cs typeface="Helvetica"/>
              </a:rPr>
              <a:t>Oorzaak</a:t>
            </a:r>
            <a:r>
              <a:rPr lang="en-US" dirty="0" smtClean="0">
                <a:latin typeface="Helvetica"/>
                <a:cs typeface="Helvetica"/>
              </a:rPr>
              <a:t> </a:t>
            </a:r>
            <a:r>
              <a:rPr lang="en-US" dirty="0" err="1" smtClean="0">
                <a:latin typeface="Helvetica"/>
                <a:cs typeface="Helvetica"/>
              </a:rPr>
              <a:t>toename</a:t>
            </a:r>
            <a:r>
              <a:rPr lang="en-US" dirty="0" smtClean="0">
                <a:latin typeface="Helvetica"/>
                <a:cs typeface="Helvetica"/>
              </a:rPr>
              <a:t> </a:t>
            </a:r>
            <a:r>
              <a:rPr lang="en-US" dirty="0" err="1" smtClean="0">
                <a:latin typeface="Helvetica"/>
                <a:cs typeface="Helvetica"/>
              </a:rPr>
              <a:t>obesitas</a:t>
            </a:r>
            <a:r>
              <a:rPr lang="en-US" dirty="0" smtClean="0">
                <a:latin typeface="Helvetica"/>
                <a:cs typeface="Helvetica"/>
              </a:rPr>
              <a:t>?</a:t>
            </a:r>
            <a:endParaRPr lang="en-US" dirty="0">
              <a:latin typeface="Helvetica"/>
              <a:cs typeface="Helvetica"/>
            </a:endParaRPr>
          </a:p>
        </p:txBody>
      </p:sp>
      <p:sp>
        <p:nvSpPr>
          <p:cNvPr id="6" name="Content Placeholder 2"/>
          <p:cNvSpPr txBox="1">
            <a:spLocks/>
          </p:cNvSpPr>
          <p:nvPr/>
        </p:nvSpPr>
        <p:spPr>
          <a:xfrm>
            <a:off x="457200" y="1290036"/>
            <a:ext cx="8229600" cy="1257664"/>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bg1">
                  <a:lumMod val="75000"/>
                </a:schemeClr>
              </a:solidFill>
              <a:effectLst/>
              <a:uLnTx/>
              <a:uFillTx/>
              <a:latin typeface="Helvetica"/>
              <a:ea typeface="+mn-ea"/>
              <a:cs typeface="Helvetica"/>
              <a:sym typeface="Wingdings"/>
            </a:endParaRPr>
          </a:p>
          <a:p>
            <a:pPr marL="342900" marR="0" lvl="0" indent="-342900" algn="l" defTabSz="4572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Helvetica"/>
                <a:ea typeface="+mn-ea"/>
                <a:cs typeface="Helvetica"/>
                <a:sym typeface="Wingdings"/>
              </a:rPr>
              <a:t>- </a:t>
            </a:r>
            <a:r>
              <a:rPr kumimoji="0" lang="en-US" sz="3200" b="0" i="0" u="none" strike="noStrike" kern="1200" cap="none" spc="0" normalizeH="0" baseline="0" noProof="0" dirty="0" err="1" smtClean="0">
                <a:ln>
                  <a:noFill/>
                </a:ln>
                <a:solidFill>
                  <a:schemeClr val="tx1"/>
                </a:solidFill>
                <a:effectLst/>
                <a:uLnTx/>
                <a:uFillTx/>
                <a:latin typeface="Helvetica"/>
                <a:ea typeface="+mn-ea"/>
                <a:cs typeface="Helvetica"/>
                <a:sym typeface="Wingdings"/>
              </a:rPr>
              <a:t>verhoogde</a:t>
            </a:r>
            <a:r>
              <a:rPr kumimoji="0" lang="en-US" sz="3200" b="0" i="0" u="none" strike="noStrike" kern="1200" cap="none" spc="0" normalizeH="0" baseline="0" noProof="0" dirty="0" smtClean="0">
                <a:ln>
                  <a:noFill/>
                </a:ln>
                <a:solidFill>
                  <a:schemeClr val="tx1"/>
                </a:solidFill>
                <a:effectLst/>
                <a:uLnTx/>
                <a:uFillTx/>
                <a:latin typeface="Helvetica"/>
                <a:ea typeface="+mn-ea"/>
                <a:cs typeface="Helvetica"/>
                <a:sym typeface="Wingdings"/>
              </a:rPr>
              <a:t> </a:t>
            </a:r>
            <a:r>
              <a:rPr kumimoji="0" lang="en-US" sz="3200" b="0" i="0" u="none" strike="noStrike" kern="1200" cap="none" spc="0" normalizeH="0" baseline="0" noProof="0" dirty="0" err="1" smtClean="0">
                <a:ln>
                  <a:noFill/>
                </a:ln>
                <a:solidFill>
                  <a:schemeClr val="tx1"/>
                </a:solidFill>
                <a:effectLst/>
                <a:uLnTx/>
                <a:uFillTx/>
                <a:latin typeface="Helvetica"/>
                <a:ea typeface="+mn-ea"/>
                <a:cs typeface="Helvetica"/>
                <a:sym typeface="Wingdings"/>
              </a:rPr>
              <a:t>energie</a:t>
            </a:r>
            <a:r>
              <a:rPr kumimoji="0" lang="en-US" sz="3200" b="0" i="0" u="none" strike="noStrike" kern="1200" cap="none" spc="0" normalizeH="0" baseline="0" noProof="0" dirty="0" smtClean="0">
                <a:ln>
                  <a:noFill/>
                </a:ln>
                <a:solidFill>
                  <a:schemeClr val="tx1"/>
                </a:solidFill>
                <a:effectLst/>
                <a:uLnTx/>
                <a:uFillTx/>
                <a:latin typeface="Helvetica"/>
                <a:ea typeface="+mn-ea"/>
                <a:cs typeface="Helvetica"/>
                <a:sym typeface="Wingdings"/>
              </a:rPr>
              <a:t> </a:t>
            </a:r>
            <a:r>
              <a:rPr kumimoji="0" lang="en-US" sz="3200" b="0" i="0" u="none" strike="noStrike" kern="1200" cap="none" spc="0" normalizeH="0" baseline="0" noProof="0" dirty="0" err="1" smtClean="0">
                <a:ln>
                  <a:noFill/>
                </a:ln>
                <a:solidFill>
                  <a:schemeClr val="tx1"/>
                </a:solidFill>
                <a:effectLst/>
                <a:uLnTx/>
                <a:uFillTx/>
                <a:latin typeface="Helvetica"/>
                <a:ea typeface="+mn-ea"/>
                <a:cs typeface="Helvetica"/>
                <a:sym typeface="Wingdings"/>
              </a:rPr>
              <a:t>inname</a:t>
            </a:r>
            <a:r>
              <a:rPr kumimoji="0" lang="en-US" sz="3200" b="0" i="0" u="none" strike="noStrike" kern="1200" cap="none" spc="0" normalizeH="0" baseline="0" noProof="0" dirty="0" smtClean="0">
                <a:ln>
                  <a:noFill/>
                </a:ln>
                <a:solidFill>
                  <a:schemeClr val="tx1"/>
                </a:solidFill>
                <a:effectLst/>
                <a:uLnTx/>
                <a:uFillTx/>
                <a:latin typeface="Helvetica"/>
                <a:ea typeface="+mn-ea"/>
                <a:cs typeface="Helvetica"/>
                <a:sym typeface="Wingdings"/>
              </a:rPr>
              <a:t> </a:t>
            </a:r>
          </a:p>
          <a:p>
            <a:pPr marL="342900" marR="0" lvl="0" indent="-342900" algn="l" defTabSz="4572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Helvetica"/>
              <a:ea typeface="+mn-ea"/>
              <a:cs typeface="Helvetica"/>
              <a:sym typeface="Wingding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Helvetica"/>
              <a:ea typeface="+mn-ea"/>
              <a:cs typeface="Helvetica"/>
              <a:sym typeface="Wingding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Helvetica"/>
              <a:ea typeface="+mn-ea"/>
              <a:cs typeface="Helvetica"/>
            </a:endParaRPr>
          </a:p>
        </p:txBody>
      </p:sp>
      <p:pic>
        <p:nvPicPr>
          <p:cNvPr id="22" name="Picture 21"/>
          <p:cNvPicPr>
            <a:picLocks noChangeAspect="1"/>
          </p:cNvPicPr>
          <p:nvPr/>
        </p:nvPicPr>
        <p:blipFill>
          <a:blip r:embed="rId3"/>
          <a:srcRect l="24094" r="24094"/>
          <a:stretch>
            <a:fillRect/>
          </a:stretch>
        </p:blipFill>
        <p:spPr>
          <a:xfrm>
            <a:off x="5972707" y="1277795"/>
            <a:ext cx="2714093" cy="523825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9310</TotalTime>
  <Words>2828</Words>
  <Application>Microsoft Office PowerPoint</Application>
  <PresentationFormat>Diavoorstelling (4:3)</PresentationFormat>
  <Paragraphs>282</Paragraphs>
  <Slides>38</Slides>
  <Notes>25</Notes>
  <HiddenSlides>0</HiddenSlides>
  <MMClips>0</MMClips>
  <ScaleCrop>false</ScaleCrop>
  <HeadingPairs>
    <vt:vector size="4" baseType="variant">
      <vt:variant>
        <vt:lpstr>Thema</vt:lpstr>
      </vt:variant>
      <vt:variant>
        <vt:i4>1</vt:i4>
      </vt:variant>
      <vt:variant>
        <vt:lpstr>Diatitels</vt:lpstr>
      </vt:variant>
      <vt:variant>
        <vt:i4>38</vt:i4>
      </vt:variant>
    </vt:vector>
  </HeadingPairs>
  <TitlesOfParts>
    <vt:vector size="39" baseType="lpstr">
      <vt:lpstr>Kantoorthema</vt:lpstr>
      <vt:lpstr>Obesitas, groter dan je denkt…..      of toch niet?</vt:lpstr>
      <vt:lpstr>PowerPoint-presentatie</vt:lpstr>
      <vt:lpstr>Obesitas, groter dan je denkt…..      of toch niet?</vt:lpstr>
      <vt:lpstr>Wat is obesitas?</vt:lpstr>
      <vt:lpstr>Percentage obese wereldwijd (2008)</vt:lpstr>
      <vt:lpstr>PowerPoint-presentatie</vt:lpstr>
      <vt:lpstr>Maar is BMI een goede maat?</vt:lpstr>
      <vt:lpstr>Oorzaak toename obesitas?</vt:lpstr>
      <vt:lpstr>Oorzaak toename obesitas?</vt:lpstr>
      <vt:lpstr>Oorzaak toename obesitas?</vt:lpstr>
      <vt:lpstr>Ontstaan obesitas</vt:lpstr>
      <vt:lpstr>Gewichtsverlies</vt:lpstr>
      <vt:lpstr>Gewichtsbehoud</vt:lpstr>
      <vt:lpstr>Gewichtsbehoud</vt:lpstr>
      <vt:lpstr>Gewichtsbehoud</vt:lpstr>
      <vt:lpstr>Jojo-effect</vt:lpstr>
      <vt:lpstr>Welke factoren zijn van invloed op de energiebalans?</vt:lpstr>
      <vt:lpstr>Welke factoren zijn van invloed op de energiebalans?</vt:lpstr>
      <vt:lpstr>Is obesitas groter dan je denkt?</vt:lpstr>
      <vt:lpstr>Waarom interessant in de biologieles?</vt:lpstr>
      <vt:lpstr>Aan de slag….</vt:lpstr>
      <vt:lpstr>PowerPoint-presentatie</vt:lpstr>
      <vt:lpstr>PowerPoint-presentatie</vt:lpstr>
      <vt:lpstr>PowerPoint-presentatie</vt:lpstr>
      <vt:lpstr>PowerPoint-presentatie</vt:lpstr>
      <vt:lpstr>PowerPoint-presentatie</vt:lpstr>
      <vt:lpstr>PowerPoint-presentatie</vt:lpstr>
      <vt:lpstr>PowerPoint-presentatie</vt:lpstr>
      <vt:lpstr>Nabespreking</vt:lpstr>
      <vt:lpstr>PowerPoint-presentatie</vt:lpstr>
      <vt:lpstr>PowerPoint-presentatie</vt:lpstr>
      <vt:lpstr>PowerPoint-presentatie</vt:lpstr>
      <vt:lpstr>PowerPoint-presentatie</vt:lpstr>
      <vt:lpstr>PowerPoint-presentatie</vt:lpstr>
      <vt:lpstr>PowerPoint-presentatie</vt:lpstr>
      <vt:lpstr>Welke factoren zijn van invloed op de energiebalans?</vt:lpstr>
      <vt:lpstr>Conclusie</vt:lpstr>
      <vt:lpstr>Obesitas, groter dan je denkt…..      of toch niet?</vt:lpstr>
    </vt:vector>
  </TitlesOfParts>
  <Company>Trevianum Scholengroep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Obesitas, groter dan je denkt…..      of toch niet?</dc:title>
  <dc:creator>Verhoef Sanne</dc:creator>
  <cp:lastModifiedBy>Tycho Malmberg</cp:lastModifiedBy>
  <cp:revision>67</cp:revision>
  <cp:lastPrinted>2014-12-08T09:26:26Z</cp:lastPrinted>
  <dcterms:created xsi:type="dcterms:W3CDTF">2015-01-14T05:52:40Z</dcterms:created>
  <dcterms:modified xsi:type="dcterms:W3CDTF">2015-02-24T13:17:42Z</dcterms:modified>
</cp:coreProperties>
</file>