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3"/>
  </p:notesMasterIdLst>
  <p:sldIdLst>
    <p:sldId id="256" r:id="rId2"/>
    <p:sldId id="499" r:id="rId3"/>
    <p:sldId id="555" r:id="rId4"/>
    <p:sldId id="556" r:id="rId5"/>
    <p:sldId id="591" r:id="rId6"/>
    <p:sldId id="374" r:id="rId7"/>
    <p:sldId id="454" r:id="rId8"/>
    <p:sldId id="546" r:id="rId9"/>
    <p:sldId id="536" r:id="rId10"/>
    <p:sldId id="537" r:id="rId11"/>
    <p:sldId id="501" r:id="rId12"/>
    <p:sldId id="433" r:id="rId13"/>
    <p:sldId id="445" r:id="rId14"/>
    <p:sldId id="355" r:id="rId15"/>
    <p:sldId id="375" r:id="rId16"/>
    <p:sldId id="576" r:id="rId17"/>
    <p:sldId id="429" r:id="rId18"/>
    <p:sldId id="589" r:id="rId19"/>
    <p:sldId id="577" r:id="rId20"/>
    <p:sldId id="579" r:id="rId21"/>
    <p:sldId id="441" r:id="rId22"/>
    <p:sldId id="557" r:id="rId23"/>
    <p:sldId id="563" r:id="rId24"/>
    <p:sldId id="570" r:id="rId25"/>
    <p:sldId id="365" r:id="rId26"/>
    <p:sldId id="354" r:id="rId27"/>
    <p:sldId id="392" r:id="rId28"/>
    <p:sldId id="458" r:id="rId29"/>
    <p:sldId id="506" r:id="rId30"/>
    <p:sldId id="508" r:id="rId31"/>
    <p:sldId id="509" r:id="rId32"/>
    <p:sldId id="580" r:id="rId33"/>
    <p:sldId id="386" r:id="rId34"/>
    <p:sldId id="545" r:id="rId35"/>
    <p:sldId id="561" r:id="rId36"/>
    <p:sldId id="581" r:id="rId37"/>
    <p:sldId id="582" r:id="rId38"/>
    <p:sldId id="362" r:id="rId39"/>
    <p:sldId id="583" r:id="rId40"/>
    <p:sldId id="402" r:id="rId41"/>
    <p:sldId id="399" r:id="rId42"/>
    <p:sldId id="483" r:id="rId43"/>
    <p:sldId id="559" r:id="rId44"/>
    <p:sldId id="564" r:id="rId45"/>
    <p:sldId id="423" r:id="rId46"/>
    <p:sldId id="586" r:id="rId47"/>
    <p:sldId id="573" r:id="rId48"/>
    <p:sldId id="566" r:id="rId49"/>
    <p:sldId id="575" r:id="rId50"/>
    <p:sldId id="587" r:id="rId51"/>
    <p:sldId id="54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e Kalisvaart" initials="MK" lastIdx="1" clrIdx="0">
    <p:extLst>
      <p:ext uri="{19B8F6BF-5375-455C-9EA6-DF929625EA0E}">
        <p15:presenceInfo xmlns:p15="http://schemas.microsoft.com/office/powerpoint/2012/main" userId="638cf860199246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95F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84355" autoAdjust="0"/>
  </p:normalViewPr>
  <p:slideViewPr>
    <p:cSldViewPr>
      <p:cViewPr varScale="1">
        <p:scale>
          <a:sx n="83" d="100"/>
          <a:sy n="83" d="100"/>
        </p:scale>
        <p:origin x="124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21A62-DE20-47C9-B8CD-C3FBDD100B99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3471B-1618-449A-B02E-207FB5AC3C5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74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06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nl-NL" sz="1800" b="1" i="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99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nl-NL" sz="1800" b="1" i="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50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Regeling van wortelgroei op celniveau </a:t>
            </a:r>
            <a:r>
              <a:rPr lang="nl-NL" dirty="0">
                <a:sym typeface="Wingdings" panose="05000000000000000000" pitchFamily="2" charset="2"/>
              </a:rPr>
              <a:t> invloed van plantenhormoon auxine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462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36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510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350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737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843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06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167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822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406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785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41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069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3471B-1618-449A-B02E-207FB5AC3C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440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Visualisatie van klassieke veredeling in blokschema</a:t>
            </a:r>
          </a:p>
          <a:p>
            <a:r>
              <a:rPr lang="nl-NL" dirty="0"/>
              <a:t>Voorbeeld van het overbrengen van één specifieke eigenschap van plant 1 (rood) in verder alle andere eigenschappen van plant 2 (blauw). Veel kruisingen met plant 2 (lijn) zijn dan nodig.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10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Visualisatie van moderne veredeling in blokschema</a:t>
            </a:r>
          </a:p>
          <a:p>
            <a:r>
              <a:rPr lang="nl-NL" dirty="0"/>
              <a:t>Door nieuwe technieken is het mogelijk om een eigenschap van de één plant uit het DNA te ‘’knippen’’ en in te brengen in het genoom van de andere plant (plant 1 = rood; plant 2 = blauw)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90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Selectie van uitleg op </a:t>
            </a:r>
            <a:r>
              <a:rPr lang="nl-NL" sz="18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youtube</a:t>
            </a:r>
            <a:r>
              <a:rPr lang="nl-N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 over </a:t>
            </a:r>
            <a:r>
              <a:rPr lang="nl-NL" sz="18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Crispr</a:t>
            </a:r>
            <a:r>
              <a:rPr lang="nl-N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-Cas techniek.</a:t>
            </a:r>
            <a:endParaRPr lang="nl-NL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923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Goede antwoord: B</a:t>
            </a:r>
            <a:endParaRPr lang="nl-NL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598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69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244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Eigen mening</a:t>
            </a:r>
            <a:endParaRPr lang="nl-NL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768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 (is met klassieke veredeling gedaan)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946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577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540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225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411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152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183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4401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0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5921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450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284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Argumentenkaart om te helpen bij de discussie over gemodificeerde gewassen is nog te koop, maar laat leerlingen hem zelf invullen op basis van de </a:t>
            </a:r>
            <a:r>
              <a:rPr lang="nl-NL" sz="18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categori:en</a:t>
            </a:r>
            <a:r>
              <a:rPr lang="nl-N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!</a:t>
            </a:r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8273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4525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9043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7233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3616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3471B-1618-449A-B02E-207FB5AC3C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6929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nl-NL" sz="1800" b="1" i="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040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3471B-1618-449A-B02E-207FB5AC3C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34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331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3471B-1618-449A-B02E-207FB5AC3C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798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02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33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04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0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nl-NL" sz="1800" b="1" i="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3471B-1618-449A-B02E-207FB5AC3C5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86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2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40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41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8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80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8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08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74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06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94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2064-430A-4734-8E72-8BC9BBF88C20}" type="datetimeFigureOut">
              <a:rPr lang="en-GB" smtClean="0"/>
              <a:pPr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385F8-4575-426A-9122-E7F87A102F7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06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fPN_XeuaHU?start=308&amp;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nemokennislink.nl/publicaties/op-zoek-naar-een-gen-voor-zouttoleranti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tgroenehuisamersfoort.nl/sites/default/files/profielwerkstuk%20zilte%20landbouw%20Joyce%20van%20Leeuwen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nieuweoogst.nl/nieuws/2021/06/25/zoutwater-en-landbouw-gaat-dat-same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nnenstebuiten.kro-ncrv.nl/passie-voor-eten/video/zilte-groente-en-zeewier-texel" TargetMode="External"/><Relationship Id="rId5" Type="http://schemas.openxmlformats.org/officeDocument/2006/relationships/hyperlink" Target="https://www.youtube.com/watch?v=aWBFibatltQ" TargetMode="External"/><Relationship Id="rId4" Type="http://schemas.openxmlformats.org/officeDocument/2006/relationships/hyperlink" Target="https://www.youtube.com/watch?v=Ub7TMats5PQ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malmberg@nibi.com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youtu.be/OQZSzjHwoPA" TargetMode="External"/><Relationship Id="rId4" Type="http://schemas.openxmlformats.org/officeDocument/2006/relationships/hyperlink" Target="https://youtu.be/LdZS7RtblM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eliakiedocu.weebly.com/documentaire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zapp.nl/programmas/het-klokhuis/gemist/VPWON_1259035" TargetMode="External"/><Relationship Id="rId4" Type="http://schemas.openxmlformats.org/officeDocument/2006/relationships/hyperlink" Target="https://www.npo3.nl/wat-zit-er-in-glutenvrije-producte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mS_cGa_hvs&amp;ab_channel=OsmosisOsmosisGeverifieerd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4YKFw2KZA5o&amp;ab_channel=naturevideo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s://www.trouw.nl/wetenschap/nobelprijs-voor-de-scheikunde-naar-genetische-schaar~b2dd9326/" TargetMode="Externa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ww.studiobiologie.nl/KB2/H14_01/index2b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studiobiologie.nl/KB2/H14_01/index2e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Wdzsant4i4&amp;ab_channel=VRTNW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scientias.nl/doodgewone-kamerplant-blijkt-een-verrassend-maar-nog-onverklaarbaar-effect-op-de-luchtkwaliteit-te-hebben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lderlander.nl/hetschoneoosten/pesticiden-mogelijk-gevaarlijker-dan-gedacht-groot-onderzoek-naar-risico-s~a9f42270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rijksoverheid.nl/onderwerpen/bestrijdingsmiddelen/vraag-en-antwoord/mogen-gewasbeschermingsmiddelen-waarin-glyfosaat-zit-worden-gebruikt#:~:text=Thuis%20mag%20u%20gewasbeschermingsmiddelen%20met,en%20waterschappen%2C%20mogen%20dat%20niet.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s://www.volkskrant.nl/nieuws-achtergrond/wederom-kleuren-nederlandse-akkers-oranje-geel-door-gebruik-van-het-omstreden-middel-glyfosaat~b74c696a/" TargetMode="Externa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ouw.nl/nieuws/nieuwe-paarse-tomaat-is-extra-gezond~b4eb9798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verspreidingsatlas.nl/5018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emf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emf"/><Relationship Id="rId9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madeliefbyrichelle.com/2020/07/19/onafhankelijke-rozen-test-2-0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hyperlink" Target="https://www.bloemschikwinkel.nl/bloemschikken/algemeen/bladglans-bloemenvoedsel-clear-life/snijbloemenvoedsel-zakje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sdgnederland.nl/" TargetMode="External"/><Relationship Id="rId4" Type="http://schemas.openxmlformats.org/officeDocument/2006/relationships/hyperlink" Target="https://eenvandaag.avrotros.nl/item/bodem-herstellen-in-plaats-van-uitputten-dat-is-regeneratief-boeren-waar-anne-van-leeft-geen-hobbyproject/" TargetMode="External"/><Relationship Id="rId9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hyperlink" Target="https://www.youtube.com/watch?v=OQbLR8RINsM&amp;t=61s" TargetMode="External"/><Relationship Id="rId4" Type="http://schemas.openxmlformats.org/officeDocument/2006/relationships/hyperlink" Target="https://caringfarmers.nl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file:///E:\NIBI\Plantkracht\Conferentie%202022\Greenpeace-natuurcrisisgids_18082021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ientias.nl/plant-in-de-klas-dat-is-een-goed-idee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fg7cVrU4o?feature=oembed" TargetMode="External"/><Relationship Id="rId6" Type="http://schemas.openxmlformats.org/officeDocument/2006/relationships/hyperlink" Target="https://www.youtube.com/watch?v=onfg7cVrU4o" TargetMode="External"/><Relationship Id="rId5" Type="http://schemas.openxmlformats.org/officeDocument/2006/relationships/hyperlink" Target="file:///E:\NIBI\Plantkracht\Conferentie%202022\Greenpeace-natuurcrisisgids_18082021.pdf" TargetMode="Externa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s://www.nibi.nl/pagina/plantkracht" TargetMode="Externa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fPN_XeuaHU?start=308&amp;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F99498E-4407-4B6C-85B7-0FB3E4774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1299"/>
            <a:ext cx="9144000" cy="3037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600200"/>
            <a:ext cx="6858000" cy="1071563"/>
          </a:xfrm>
        </p:spPr>
        <p:txBody>
          <a:bodyPr/>
          <a:lstStyle/>
          <a:p>
            <a:r>
              <a:rPr lang="nl-NL" noProof="0" dirty="0" err="1">
                <a:latin typeface="Calibri" pitchFamily="34" charset="0"/>
              </a:rPr>
              <a:t>PlantKracht</a:t>
            </a:r>
            <a:endParaRPr lang="nl-NL" noProof="0" dirty="0">
              <a:latin typeface="Calibri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7916" y="3939368"/>
            <a:ext cx="6858000" cy="1430765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itchFamily="34" charset="0"/>
              </a:rPr>
              <a:t>11 november 2022</a:t>
            </a:r>
          </a:p>
          <a:p>
            <a:r>
              <a:rPr lang="nl-NL" noProof="0" dirty="0">
                <a:latin typeface="Calibri" pitchFamily="34" charset="0"/>
              </a:rPr>
              <a:t>Martine Kalisvaart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6C6D2A3-8C16-44AC-9507-F94A256AA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14" b="29871"/>
          <a:stretch/>
        </p:blipFill>
        <p:spPr>
          <a:xfrm>
            <a:off x="3352800" y="5581202"/>
            <a:ext cx="2281084" cy="11269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C434AF5-C84C-4C73-B77E-F5ACA3597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226"/>
          <a:stretch/>
        </p:blipFill>
        <p:spPr>
          <a:xfrm>
            <a:off x="143513" y="5463586"/>
            <a:ext cx="2649263" cy="124451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3AE43A1-7E4F-464C-A6F7-445C3E071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853"/>
          <a:stretch/>
        </p:blipFill>
        <p:spPr>
          <a:xfrm>
            <a:off x="6477000" y="5487967"/>
            <a:ext cx="2281084" cy="11178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F0D0B50-C55B-4506-8B2C-5A1D4854B687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345FB54-2766-43C6-B39A-D7DCEFE58FA7}"/>
              </a:ext>
            </a:extLst>
          </p:cNvPr>
          <p:cNvGrpSpPr/>
          <p:nvPr/>
        </p:nvGrpSpPr>
        <p:grpSpPr>
          <a:xfrm>
            <a:off x="0" y="-20223"/>
            <a:ext cx="9144000" cy="792848"/>
            <a:chOff x="0" y="-20223"/>
            <a:chExt cx="9144000" cy="792848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167CD0B-2D22-407A-8827-E9B4DB2A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9EDC913-40DB-49A9-A5A6-929D9836EA08}"/>
                </a:ext>
              </a:extLst>
            </p:cNvPr>
            <p:cNvSpPr txBox="1"/>
            <p:nvPr/>
          </p:nvSpPr>
          <p:spPr>
            <a:xfrm>
              <a:off x="4221480" y="126294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  <a:p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0A50275A-FEF7-48A4-B02E-2738CBC589F3}"/>
              </a:ext>
            </a:extLst>
          </p:cNvPr>
          <p:cNvSpPr txBox="1">
            <a:spLocks/>
          </p:cNvSpPr>
          <p:nvPr/>
        </p:nvSpPr>
        <p:spPr>
          <a:xfrm>
            <a:off x="1327533" y="1016666"/>
            <a:ext cx="4648200" cy="92333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Zou jij het werk van Christa leuk vinden om te doen?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8BA38B6-D898-43DC-9749-A46F52902F6D}"/>
              </a:ext>
            </a:extLst>
          </p:cNvPr>
          <p:cNvSpPr/>
          <p:nvPr/>
        </p:nvSpPr>
        <p:spPr>
          <a:xfrm>
            <a:off x="717933" y="31242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white"/>
                </a:solidFill>
                <a:latin typeface="Perpetua"/>
              </a:rPr>
              <a:t>A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73921AF-89FC-42E7-AA82-9B92B84DF42E}"/>
              </a:ext>
            </a:extLst>
          </p:cNvPr>
          <p:cNvSpPr/>
          <p:nvPr/>
        </p:nvSpPr>
        <p:spPr>
          <a:xfrm>
            <a:off x="717933" y="39624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90D0F27-CC40-498D-A652-731D85CC8048}"/>
              </a:ext>
            </a:extLst>
          </p:cNvPr>
          <p:cNvSpPr/>
          <p:nvPr/>
        </p:nvSpPr>
        <p:spPr>
          <a:xfrm>
            <a:off x="717933" y="4794738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D6062B4A-B1F4-4B85-8C59-BFD0F67A8AB0}"/>
              </a:ext>
            </a:extLst>
          </p:cNvPr>
          <p:cNvSpPr/>
          <p:nvPr/>
        </p:nvSpPr>
        <p:spPr>
          <a:xfrm>
            <a:off x="717933" y="571458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425E384-A39B-4353-BC85-0FFC7843F697}"/>
              </a:ext>
            </a:extLst>
          </p:cNvPr>
          <p:cNvSpPr txBox="1"/>
          <p:nvPr/>
        </p:nvSpPr>
        <p:spPr>
          <a:xfrm>
            <a:off x="1743713" y="3301177"/>
            <a:ext cx="697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Nee, de interactie met mensen (leerlingen) teveel missen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852EE62-A6D5-450D-A397-B0DF2E150AFC}"/>
              </a:ext>
            </a:extLst>
          </p:cNvPr>
          <p:cNvSpPr txBox="1"/>
          <p:nvPr/>
        </p:nvSpPr>
        <p:spPr>
          <a:xfrm>
            <a:off x="1740665" y="4115516"/>
            <a:ext cx="682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Nee, ik zou dat repetitieve precisiewerk niet leuk vinden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13786A1-EFB5-45ED-AAEA-25F7D6333AFA}"/>
              </a:ext>
            </a:extLst>
          </p:cNvPr>
          <p:cNvSpPr txBox="1"/>
          <p:nvPr/>
        </p:nvSpPr>
        <p:spPr>
          <a:xfrm>
            <a:off x="1774193" y="4929353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black"/>
                </a:solidFill>
              </a:rPr>
              <a:t>Ja, het lijkt me leuk om nieuwe antwoorden te vinden 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E2CDD46-70E9-4A00-A2A9-E63ECE9DC038}"/>
              </a:ext>
            </a:extLst>
          </p:cNvPr>
          <p:cNvSpPr txBox="1"/>
          <p:nvPr/>
        </p:nvSpPr>
        <p:spPr>
          <a:xfrm>
            <a:off x="1774193" y="5830522"/>
            <a:ext cx="750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Ja, want ik wil bijdragen aan voldoende</a:t>
            </a:r>
            <a:r>
              <a:rPr kumimoji="0" lang="nl-NL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voedsel in de toekomst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9" name="Onlinemedia 8" title="Hoe proeft een plant zout? Onderzoeker Christa Testerink zoekt het antwoord in plantencellen">
            <a:hlinkClick r:id="" action="ppaction://media"/>
            <a:extLst>
              <a:ext uri="{FF2B5EF4-FFF2-40B4-BE49-F238E27FC236}">
                <a16:creationId xmlns:a16="http://schemas.microsoft.com/office/drawing/2014/main" id="{E0370AC6-1585-462A-88D9-A60FA9E393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158202" y="1116072"/>
            <a:ext cx="234612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166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AF45E-38BE-4A65-869E-3EA3A204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7279"/>
            <a:ext cx="851535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Verzilting: Het werk van een onderzoeker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F0D0B50-C55B-4506-8B2C-5A1D4854B687}"/>
              </a:ext>
            </a:extLst>
          </p:cNvPr>
          <p:cNvSpPr txBox="1">
            <a:spLocks/>
          </p:cNvSpPr>
          <p:nvPr/>
        </p:nvSpPr>
        <p:spPr>
          <a:xfrm>
            <a:off x="815039" y="1420535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345FB54-2766-43C6-B39A-D7DCEFE58FA7}"/>
              </a:ext>
            </a:extLst>
          </p:cNvPr>
          <p:cNvGrpSpPr/>
          <p:nvPr/>
        </p:nvGrpSpPr>
        <p:grpSpPr>
          <a:xfrm>
            <a:off x="0" y="-20223"/>
            <a:ext cx="9144000" cy="792848"/>
            <a:chOff x="0" y="-20223"/>
            <a:chExt cx="9144000" cy="792848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167CD0B-2D22-407A-8827-E9B4DB2A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9EDC913-40DB-49A9-A5A6-929D9836EA08}"/>
                </a:ext>
              </a:extLst>
            </p:cNvPr>
            <p:cNvSpPr txBox="1"/>
            <p:nvPr/>
          </p:nvSpPr>
          <p:spPr>
            <a:xfrm>
              <a:off x="4221480" y="126294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  <a:p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71CC076F-B7C0-49BA-A557-F4C8EB57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47762"/>
            <a:ext cx="81153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97C433D-9C67-49E9-88E2-586CAECD4473}"/>
              </a:ext>
            </a:extLst>
          </p:cNvPr>
          <p:cNvSpPr txBox="1">
            <a:spLocks/>
          </p:cNvSpPr>
          <p:nvPr/>
        </p:nvSpPr>
        <p:spPr>
          <a:xfrm>
            <a:off x="685800" y="5791200"/>
            <a:ext cx="7772400" cy="4931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Auxine stimuleert </a:t>
            </a:r>
            <a:r>
              <a:rPr lang="nl-NL" dirty="0" err="1"/>
              <a:t>celstrekking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8EB5BF-3011-49D2-B2B3-B94F27493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958" y="1523998"/>
            <a:ext cx="6272562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E224D8C7-FCD6-E201-0E7D-07C656D6B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39" r="43137"/>
          <a:stretch/>
        </p:blipFill>
        <p:spPr>
          <a:xfrm>
            <a:off x="6324600" y="978490"/>
            <a:ext cx="1295400" cy="510718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9548CB-5841-4209-B109-54FCF6082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" y="6553447"/>
            <a:ext cx="2558667" cy="312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200" dirty="0"/>
              <a:t>Bron: bewerkt naar </a:t>
            </a:r>
            <a:r>
              <a:rPr lang="nl-NL" sz="1200" dirty="0">
                <a:hlinkClick r:id="rId4"/>
              </a:rPr>
              <a:t>Kennislink</a:t>
            </a:r>
            <a:endParaRPr lang="nl-NL" sz="1200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EE402B8-82F1-4F4F-A745-05555CBA2953}"/>
              </a:ext>
            </a:extLst>
          </p:cNvPr>
          <p:cNvSpPr txBox="1">
            <a:spLocks/>
          </p:cNvSpPr>
          <p:nvPr/>
        </p:nvSpPr>
        <p:spPr>
          <a:xfrm>
            <a:off x="600074" y="1447419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4C50A90-68DE-4D55-BA6E-69E1A9766F36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5BD0940B-8B10-412B-A1D0-1BAD23885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59FF19DE-9CE7-4B25-8389-784722B94AEE}"/>
                </a:ext>
              </a:extLst>
            </p:cNvPr>
            <p:cNvSpPr txBox="1"/>
            <p:nvPr/>
          </p:nvSpPr>
          <p:spPr>
            <a:xfrm>
              <a:off x="3962400" y="74891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EE064C87-02A7-4D1A-B64E-DF02304C2866}"/>
              </a:ext>
            </a:extLst>
          </p:cNvPr>
          <p:cNvSpPr txBox="1"/>
          <p:nvPr/>
        </p:nvSpPr>
        <p:spPr>
          <a:xfrm>
            <a:off x="1371600" y="499450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Zoutarm medium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DC63BC4-8EAD-4C08-8B44-5654B1F9AF94}"/>
              </a:ext>
            </a:extLst>
          </p:cNvPr>
          <p:cNvSpPr txBox="1"/>
          <p:nvPr/>
        </p:nvSpPr>
        <p:spPr>
          <a:xfrm>
            <a:off x="6248400" y="497461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Zout medium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397C433D-9C67-49E9-88E2-586CAECD4473}"/>
              </a:ext>
            </a:extLst>
          </p:cNvPr>
          <p:cNvSpPr txBox="1">
            <a:spLocks/>
          </p:cNvSpPr>
          <p:nvPr/>
        </p:nvSpPr>
        <p:spPr>
          <a:xfrm>
            <a:off x="685800" y="5791200"/>
            <a:ext cx="7772400" cy="4931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Auxine kan ook groei remmen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BF1D292-4BCC-0A83-A3DC-97986AB17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55" b="24933"/>
          <a:stretch/>
        </p:blipFill>
        <p:spPr>
          <a:xfrm>
            <a:off x="1371600" y="1161115"/>
            <a:ext cx="1861205" cy="381349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0FC0D5F-8083-4B5F-9811-DFCBDAE53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5190"/>
            <a:ext cx="8609085" cy="29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7800" y="2514600"/>
            <a:ext cx="65532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000" dirty="0"/>
              <a:t>Met hoeveel gram zout per liter kan tuinkers nog kiemen en uitgroeien tot een herkenbare plant</a:t>
            </a:r>
            <a:r>
              <a:rPr lang="nl-NL" sz="3600" dirty="0"/>
              <a:t>?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586B882D-4D2C-4251-AC71-844898784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147" y="2073274"/>
            <a:ext cx="6153150" cy="427672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C8EC1B7-843A-4B30-8321-C2FF7E39D12D}"/>
              </a:ext>
            </a:extLst>
          </p:cNvPr>
          <p:cNvSpPr txBox="1">
            <a:spLocks/>
          </p:cNvSpPr>
          <p:nvPr/>
        </p:nvSpPr>
        <p:spPr>
          <a:xfrm>
            <a:off x="0" y="809088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dirty="0"/>
              <a:t>Voorbeeld practicum verzilting:</a:t>
            </a:r>
            <a:br>
              <a:rPr lang="nl-NL" sz="2400" dirty="0"/>
            </a:br>
            <a:r>
              <a:rPr lang="nl-NL" sz="2400" dirty="0"/>
              <a:t>Zouttolerantie van tuinkers</a:t>
            </a:r>
          </a:p>
        </p:txBody>
      </p:sp>
    </p:spTree>
    <p:extLst>
      <p:ext uri="{BB962C8B-B14F-4D97-AF65-F5344CB8AC3E}">
        <p14:creationId xmlns:p14="http://schemas.microsoft.com/office/powerpoint/2010/main" val="517425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/>
              <a:t>Resultaat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689" y="6346824"/>
            <a:ext cx="7477125" cy="439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200" dirty="0"/>
              <a:t>Bron: </a:t>
            </a:r>
            <a:r>
              <a:rPr lang="nl-NL" sz="1200" dirty="0">
                <a:hlinkClick r:id="rId3"/>
              </a:rPr>
              <a:t>Joyce van Leeuwen, 2018,  Zoute planten - Een overzicht van de huidige stand van zaken in de zilte landbouw. Profielwerkstuk vwo 6 </a:t>
            </a:r>
            <a:endParaRPr lang="nl-NL" sz="1200" dirty="0"/>
          </a:p>
          <a:p>
            <a:pPr marL="0" indent="0">
              <a:buNone/>
            </a:pPr>
            <a:endParaRPr lang="nl-NL" sz="1200" dirty="0"/>
          </a:p>
          <a:p>
            <a:endParaRPr lang="nl-NL" sz="1200" dirty="0"/>
          </a:p>
          <a:p>
            <a:endParaRPr lang="nl-NL" sz="1200" dirty="0"/>
          </a:p>
          <a:p>
            <a:endParaRPr lang="nl-NL" sz="1200" dirty="0"/>
          </a:p>
          <a:p>
            <a:pPr marL="0" indent="0">
              <a:buNone/>
            </a:pPr>
            <a:endParaRPr lang="nl-NL" sz="1200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F7F4A996-AD76-4788-BC8E-C0DC784BD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600200"/>
            <a:ext cx="7924800" cy="453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31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Cel</a:t>
              </a: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Meer relevante links over verzilting</a:t>
            </a:r>
            <a:endParaRPr lang="nl-NL" sz="1600" dirty="0">
              <a:solidFill>
                <a:srgbClr val="FF0000"/>
              </a:solidFill>
            </a:endParaRPr>
          </a:p>
          <a:p>
            <a:pPr lvl="2"/>
            <a:endParaRPr lang="nl-NL" sz="12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B322031-D76A-4ED5-A7A9-A506500A68F9}"/>
              </a:ext>
            </a:extLst>
          </p:cNvPr>
          <p:cNvSpPr txBox="1"/>
          <p:nvPr/>
        </p:nvSpPr>
        <p:spPr>
          <a:xfrm>
            <a:off x="1447800" y="1828800"/>
            <a:ext cx="670109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  <a:hlinkClick r:id="rId4"/>
              </a:rPr>
              <a:t>Wat is verzilting?</a:t>
            </a:r>
          </a:p>
          <a:p>
            <a:r>
              <a:rPr lang="nl-NL" dirty="0"/>
              <a:t> 2021 – 1:38 min – Mr. </a:t>
            </a:r>
            <a:r>
              <a:rPr lang="nl-NL" dirty="0" err="1"/>
              <a:t>Chadd</a:t>
            </a:r>
            <a:endParaRPr lang="nl-NL" dirty="0"/>
          </a:p>
          <a:p>
            <a:endParaRPr lang="nl-NL" dirty="0">
              <a:solidFill>
                <a:srgbClr val="FF0000"/>
              </a:solidFill>
              <a:hlinkClick r:id="rId5"/>
            </a:endParaRPr>
          </a:p>
          <a:p>
            <a:r>
              <a:rPr lang="nl-NL" dirty="0">
                <a:solidFill>
                  <a:srgbClr val="FF0000"/>
                </a:solidFill>
                <a:hlinkClick r:id="rId5"/>
              </a:rPr>
              <a:t>Gevolgen van verzilting</a:t>
            </a:r>
          </a:p>
          <a:p>
            <a:r>
              <a:rPr lang="nl-NL" dirty="0"/>
              <a:t>2017 – 2:42 min – HH Rijnland</a:t>
            </a:r>
          </a:p>
          <a:p>
            <a:endParaRPr lang="nl-NL" dirty="0">
              <a:solidFill>
                <a:srgbClr val="FF0000"/>
              </a:solidFill>
              <a:hlinkClick r:id="rId6"/>
            </a:endParaRPr>
          </a:p>
          <a:p>
            <a:r>
              <a:rPr lang="nl-NL" dirty="0">
                <a:solidFill>
                  <a:srgbClr val="FF0000"/>
                </a:solidFill>
                <a:hlinkClick r:id="rId6"/>
              </a:rPr>
              <a:t>Zilte groente en zeewier</a:t>
            </a:r>
            <a:endParaRPr lang="nl-NL" dirty="0">
              <a:solidFill>
                <a:srgbClr val="FF0000"/>
              </a:solidFill>
            </a:endParaRPr>
          </a:p>
          <a:p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5 okt 2020 – 11:30 min – Binnenste Buiten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>
                <a:hlinkClick r:id="rId7"/>
              </a:rPr>
              <a:t>Zoutwater en landbouw, gaat dat samen?</a:t>
            </a:r>
            <a:endParaRPr lang="nl-NL" dirty="0"/>
          </a:p>
          <a:p>
            <a:r>
              <a:rPr lang="nl-NL" dirty="0"/>
              <a:t> 25 juni 2021 – Artikel Nieuwe oogst</a:t>
            </a:r>
          </a:p>
        </p:txBody>
      </p:sp>
    </p:spTree>
    <p:extLst>
      <p:ext uri="{BB962C8B-B14F-4D97-AF65-F5344CB8AC3E}">
        <p14:creationId xmlns:p14="http://schemas.microsoft.com/office/powerpoint/2010/main" val="1667333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Inhoud opdrachten</a:t>
            </a:r>
            <a:endParaRPr lang="nl-NL" sz="12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30480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De </a:t>
            </a:r>
            <a:r>
              <a:rPr lang="nl-NL" sz="2000" dirty="0" err="1"/>
              <a:t>celonderdelen</a:t>
            </a:r>
            <a:endParaRPr lang="nl-NL" sz="2000" dirty="0"/>
          </a:p>
          <a:p>
            <a:r>
              <a:rPr lang="nl-NL" sz="2000" dirty="0"/>
              <a:t>Osmose, diffusie en turgor</a:t>
            </a:r>
          </a:p>
          <a:p>
            <a:r>
              <a:rPr lang="nl-NL" sz="2000" dirty="0"/>
              <a:t>Plantenhormonen</a:t>
            </a:r>
          </a:p>
          <a:p>
            <a:r>
              <a:rPr lang="nl-NL" sz="2000" dirty="0"/>
              <a:t>Bouw en groei van plant</a:t>
            </a:r>
          </a:p>
          <a:p>
            <a:r>
              <a:rPr lang="nl-NL" sz="2000" dirty="0"/>
              <a:t>Verzilting </a:t>
            </a:r>
          </a:p>
          <a:p>
            <a:r>
              <a:rPr lang="nl-NL" sz="2000" dirty="0"/>
              <a:t>Weefselkweek</a:t>
            </a:r>
          </a:p>
          <a:p>
            <a:r>
              <a:rPr lang="nl-NL" sz="2000" dirty="0"/>
              <a:t>Glutenintolerantie</a:t>
            </a:r>
            <a:endParaRPr lang="nl-NL" sz="2000" dirty="0">
              <a:solidFill>
                <a:prstClr val="black"/>
              </a:solidFill>
            </a:endParaRPr>
          </a:p>
          <a:p>
            <a:endParaRPr lang="nl-NL" sz="2000" dirty="0">
              <a:solidFill>
                <a:prstClr val="black"/>
              </a:solidFill>
            </a:endParaRPr>
          </a:p>
          <a:p>
            <a:endParaRPr lang="nl-NL" sz="2000" dirty="0"/>
          </a:p>
          <a:p>
            <a:pPr marL="514350" indent="-514350">
              <a:buAutoNum type="arabicPeriod"/>
            </a:pP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38CEB4-AB57-C4B5-770D-4461A9FEF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42" y="2097349"/>
            <a:ext cx="4441971" cy="333147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DA4EEFD-A356-6446-1A1D-785971930804}"/>
              </a:ext>
            </a:extLst>
          </p:cNvPr>
          <p:cNvSpPr/>
          <p:nvPr/>
        </p:nvSpPr>
        <p:spPr>
          <a:xfrm>
            <a:off x="589587" y="3763088"/>
            <a:ext cx="2561680" cy="117469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674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sp>
        <p:nvSpPr>
          <p:cNvPr id="12" name="Titel 11">
            <a:extLst>
              <a:ext uri="{FF2B5EF4-FFF2-40B4-BE49-F238E27FC236}">
                <a16:creationId xmlns:a16="http://schemas.microsoft.com/office/drawing/2014/main" id="{36C00F9B-9987-491E-88B7-4307B5F5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19796"/>
            <a:ext cx="8286750" cy="1140896"/>
          </a:xfrm>
        </p:spPr>
        <p:txBody>
          <a:bodyPr>
            <a:norm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Instructievideo’s bij het practicum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0D23050D-D744-4842-9AEE-45ABEAB32B3E}"/>
              </a:ext>
            </a:extLst>
          </p:cNvPr>
          <p:cNvSpPr txBox="1">
            <a:spLocks/>
          </p:cNvSpPr>
          <p:nvPr/>
        </p:nvSpPr>
        <p:spPr>
          <a:xfrm>
            <a:off x="914400" y="2133600"/>
            <a:ext cx="7600950" cy="41290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DE30D30-760E-43A9-89B4-011D82269F23}"/>
              </a:ext>
            </a:extLst>
          </p:cNvPr>
          <p:cNvSpPr txBox="1"/>
          <p:nvPr/>
        </p:nvSpPr>
        <p:spPr>
          <a:xfrm>
            <a:off x="4896853" y="3482162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hlinkClick r:id="rId4"/>
            </a:endParaRPr>
          </a:p>
          <a:p>
            <a:endParaRPr lang="nl-NL" dirty="0">
              <a:hlinkClick r:id="rId4"/>
            </a:endParaRPr>
          </a:p>
          <a:p>
            <a:r>
              <a:rPr lang="nl-NL" dirty="0">
                <a:hlinkClick r:id="rId4"/>
              </a:rPr>
              <a:t>Weefselkweek deel 2</a:t>
            </a:r>
            <a:endParaRPr lang="nl-NL" dirty="0"/>
          </a:p>
          <a:p>
            <a:r>
              <a:rPr lang="nl-NL" dirty="0"/>
              <a:t>Verwerken plantmateriaal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CB5C2C4-669E-4424-8FCC-D6E8C5D2F682}"/>
              </a:ext>
            </a:extLst>
          </p:cNvPr>
          <p:cNvSpPr txBox="1"/>
          <p:nvPr/>
        </p:nvSpPr>
        <p:spPr>
          <a:xfrm>
            <a:off x="533400" y="40328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5"/>
              </a:rPr>
              <a:t>Weefselkweek deel 1</a:t>
            </a:r>
            <a:endParaRPr lang="nl-NL" dirty="0"/>
          </a:p>
          <a:p>
            <a:r>
              <a:rPr lang="nl-NL" dirty="0"/>
              <a:t>Voorbereiden plantmateriaal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2FE88E-7E9A-4E73-ACCF-7FCF0E755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67" y="1860692"/>
            <a:ext cx="3422296" cy="19408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2D502D6-B6F3-4FB8-B994-A4EA8461B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718" y="1862085"/>
            <a:ext cx="3352800" cy="195240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0ADF5C5-B683-4D1D-8324-D66523E4F5E6}"/>
              </a:ext>
            </a:extLst>
          </p:cNvPr>
          <p:cNvSpPr txBox="1"/>
          <p:nvPr/>
        </p:nvSpPr>
        <p:spPr>
          <a:xfrm>
            <a:off x="514350" y="548371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Materiaal beschikbaar via NIBI &amp; </a:t>
            </a:r>
            <a:r>
              <a:rPr lang="nl-NL" dirty="0" err="1"/>
              <a:t>Iribov</a:t>
            </a:r>
            <a:endParaRPr lang="nl-NL" dirty="0"/>
          </a:p>
          <a:p>
            <a:r>
              <a:rPr lang="nl-NL" dirty="0"/>
              <a:t>Mail naar Tycho Malmberg (</a:t>
            </a:r>
            <a:r>
              <a:rPr lang="nl-NL" dirty="0">
                <a:hlinkClick r:id="rId8"/>
              </a:rPr>
              <a:t>malmberg@nibi.com</a:t>
            </a:r>
            <a:r>
              <a:rPr lang="nl-NL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59198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sp>
        <p:nvSpPr>
          <p:cNvPr id="12" name="Titel 11">
            <a:extLst>
              <a:ext uri="{FF2B5EF4-FFF2-40B4-BE49-F238E27FC236}">
                <a16:creationId xmlns:a16="http://schemas.microsoft.com/office/drawing/2014/main" id="{36C00F9B-9987-491E-88B7-4307B5F5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19796"/>
            <a:ext cx="8286750" cy="1140896"/>
          </a:xfrm>
        </p:spPr>
        <p:txBody>
          <a:bodyPr>
            <a:norm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Mogelijke uitkomsten bij het practicum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0D23050D-D744-4842-9AEE-45ABEAB32B3E}"/>
              </a:ext>
            </a:extLst>
          </p:cNvPr>
          <p:cNvSpPr txBox="1">
            <a:spLocks/>
          </p:cNvSpPr>
          <p:nvPr/>
        </p:nvSpPr>
        <p:spPr>
          <a:xfrm>
            <a:off x="914400" y="2133600"/>
            <a:ext cx="7600950" cy="41290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578A69-D2BB-5F02-8C03-D53AE946F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38842"/>
            <a:ext cx="6705600" cy="49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61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Inhoud opdrachten</a:t>
            </a: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30480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De </a:t>
            </a:r>
            <a:r>
              <a:rPr lang="nl-NL" sz="2000" dirty="0" err="1"/>
              <a:t>celonderdelen</a:t>
            </a:r>
            <a:endParaRPr lang="nl-NL" sz="2000" dirty="0"/>
          </a:p>
          <a:p>
            <a:r>
              <a:rPr lang="nl-NL" sz="2000" dirty="0"/>
              <a:t>Osmose, diffusie en turgor</a:t>
            </a:r>
          </a:p>
          <a:p>
            <a:r>
              <a:rPr lang="nl-NL" sz="2000" dirty="0"/>
              <a:t>Plantenhormonen</a:t>
            </a:r>
          </a:p>
          <a:p>
            <a:r>
              <a:rPr lang="nl-NL" sz="2000" dirty="0"/>
              <a:t>Bouw en groei van plant</a:t>
            </a:r>
          </a:p>
          <a:p>
            <a:r>
              <a:rPr lang="nl-NL" sz="2000" dirty="0"/>
              <a:t>Verzilting </a:t>
            </a:r>
          </a:p>
          <a:p>
            <a:r>
              <a:rPr lang="nl-NL" sz="2000" dirty="0"/>
              <a:t>Weefselkweek</a:t>
            </a:r>
          </a:p>
          <a:p>
            <a:r>
              <a:rPr lang="nl-NL" sz="2000" dirty="0"/>
              <a:t>Glutenintolerantie</a:t>
            </a:r>
            <a:endParaRPr lang="nl-NL" sz="2000" dirty="0">
              <a:solidFill>
                <a:prstClr val="black"/>
              </a:solidFill>
            </a:endParaRPr>
          </a:p>
          <a:p>
            <a:endParaRPr lang="nl-NL" sz="2000" dirty="0">
              <a:solidFill>
                <a:prstClr val="black"/>
              </a:solidFill>
            </a:endParaRPr>
          </a:p>
          <a:p>
            <a:endParaRPr lang="nl-NL" sz="2000" dirty="0"/>
          </a:p>
          <a:p>
            <a:pPr marL="514350" indent="-514350">
              <a:buAutoNum type="arabicPeriod"/>
            </a:pP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9493CF-3BE9-FEE8-309F-B03FCDA38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567927"/>
            <a:ext cx="3200400" cy="470828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DA4EEFD-A356-6446-1A1D-785971930804}"/>
              </a:ext>
            </a:extLst>
          </p:cNvPr>
          <p:cNvSpPr/>
          <p:nvPr/>
        </p:nvSpPr>
        <p:spPr>
          <a:xfrm>
            <a:off x="589587" y="3763088"/>
            <a:ext cx="2561680" cy="117469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554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AF45E-38BE-4A65-869E-3EA3A204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66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De kracht van planten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F0D0B50-C55B-4506-8B2C-5A1D4854B687}"/>
              </a:ext>
            </a:extLst>
          </p:cNvPr>
          <p:cNvSpPr txBox="1">
            <a:spLocks/>
          </p:cNvSpPr>
          <p:nvPr/>
        </p:nvSpPr>
        <p:spPr>
          <a:xfrm>
            <a:off x="762000" y="13716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345FB54-2766-43C6-B39A-D7DCEFE58FA7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167CD0B-2D22-407A-8827-E9B4DB2A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9EDC913-40DB-49A9-A5A6-929D9836EA08}"/>
                </a:ext>
              </a:extLst>
            </p:cNvPr>
            <p:cNvSpPr txBox="1"/>
            <p:nvPr/>
          </p:nvSpPr>
          <p:spPr>
            <a:xfrm>
              <a:off x="3962400" y="74891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29BCFACE-3B2C-40B5-BE4B-BA3D34B98DA0}"/>
              </a:ext>
            </a:extLst>
          </p:cNvPr>
          <p:cNvSpPr txBox="1">
            <a:spLocks/>
          </p:cNvSpPr>
          <p:nvPr/>
        </p:nvSpPr>
        <p:spPr>
          <a:xfrm>
            <a:off x="533400" y="1845986"/>
            <a:ext cx="77724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1026" name="Picture 2" descr="Voorbeeld van afbeelding">
            <a:extLst>
              <a:ext uri="{FF2B5EF4-FFF2-40B4-BE49-F238E27FC236}">
                <a16:creationId xmlns:a16="http://schemas.microsoft.com/office/drawing/2014/main" id="{237AC015-7585-4EF7-905E-80D9E6F3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8" y="1668187"/>
            <a:ext cx="3686102" cy="49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8D018E2-3639-33AB-3E96-E7E9C2D52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1632745"/>
            <a:ext cx="3644711" cy="273353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E8C44B2-1586-60B4-0A27-A3480DC141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19520" r="3120" b="16154"/>
          <a:stretch/>
        </p:blipFill>
        <p:spPr>
          <a:xfrm>
            <a:off x="4705350" y="4544078"/>
            <a:ext cx="3644710" cy="20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2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sp>
        <p:nvSpPr>
          <p:cNvPr id="12" name="Titel 11">
            <a:extLst>
              <a:ext uri="{FF2B5EF4-FFF2-40B4-BE49-F238E27FC236}">
                <a16:creationId xmlns:a16="http://schemas.microsoft.com/office/drawing/2014/main" id="{36C00F9B-9987-491E-88B7-4307B5F5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19796"/>
            <a:ext cx="8286750" cy="1140896"/>
          </a:xfrm>
        </p:spPr>
        <p:txBody>
          <a:bodyPr>
            <a:norm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Een andere context bij immunologie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0D23050D-D744-4842-9AEE-45ABEAB32B3E}"/>
              </a:ext>
            </a:extLst>
          </p:cNvPr>
          <p:cNvSpPr txBox="1">
            <a:spLocks/>
          </p:cNvSpPr>
          <p:nvPr/>
        </p:nvSpPr>
        <p:spPr>
          <a:xfrm>
            <a:off x="914400" y="2133600"/>
            <a:ext cx="7600950" cy="41290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D50008-D44F-B7C3-5E15-4DA3F15E2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706" y="1946173"/>
            <a:ext cx="5820587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05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Gluten intolerantie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722438"/>
            <a:ext cx="7772400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>
                <a:hlinkClick r:id="rId3"/>
              </a:rPr>
              <a:t>De documentaire 'Leven Zonder Gluten’.</a:t>
            </a:r>
            <a:endParaRPr lang="nl-NL" dirty="0"/>
          </a:p>
          <a:p>
            <a:pPr marL="0" indent="0">
              <a:buNone/>
            </a:pPr>
            <a:r>
              <a:rPr lang="nl-NL" sz="2600" dirty="0"/>
              <a:t>22 juni 2015 – 15:55 min</a:t>
            </a:r>
          </a:p>
          <a:p>
            <a:pPr marL="0" indent="0">
              <a:buNone/>
            </a:pPr>
            <a:r>
              <a:rPr lang="nl-NL" sz="2200" dirty="0"/>
              <a:t>In deze jeugddocumentaire volgen we de 11-jarige </a:t>
            </a:r>
            <a:r>
              <a:rPr lang="nl-NL" sz="2200" dirty="0" err="1"/>
              <a:t>Ezry</a:t>
            </a:r>
            <a:r>
              <a:rPr lang="nl-NL" sz="2200" dirty="0"/>
              <a:t> en zien we hoe zij omgaat met coeliakie. Wat zijn dingen waar </a:t>
            </a:r>
            <a:r>
              <a:rPr lang="nl-NL" sz="2200" dirty="0" err="1"/>
              <a:t>Ezry</a:t>
            </a:r>
            <a:r>
              <a:rPr lang="nl-NL" sz="2200" dirty="0"/>
              <a:t> tegenaan loopt? En hoe kan je het beste omgaan met coeliakie en het glutenvrije dieet?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4"/>
              </a:rPr>
              <a:t>Keuringsdienst van waarde – Gluten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2 april 2015 – 24:59 min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5"/>
              </a:rPr>
              <a:t>Klokhuis – gluten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13 februari 2018 – 14:34 min </a:t>
            </a:r>
            <a:r>
              <a:rPr lang="nl-NL" sz="1900" dirty="0"/>
              <a:t>(inclusief toneelstukjes tussendoor)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2DDB538-3F27-41E3-A8E7-F155F1B1110C}"/>
              </a:ext>
            </a:extLst>
          </p:cNvPr>
          <p:cNvSpPr txBox="1"/>
          <p:nvPr/>
        </p:nvSpPr>
        <p:spPr>
          <a:xfrm>
            <a:off x="0" y="8997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Opdracht bloemkleur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D80E611E-E795-47DB-8181-42BC9DBC699C}"/>
              </a:ext>
            </a:extLst>
          </p:cNvPr>
          <p:cNvGrpSpPr/>
          <p:nvPr/>
        </p:nvGrpSpPr>
        <p:grpSpPr>
          <a:xfrm>
            <a:off x="0" y="-20223"/>
            <a:ext cx="9144000" cy="1033525"/>
            <a:chOff x="0" y="-20223"/>
            <a:chExt cx="9144000" cy="1033525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A9F06E4E-7D26-408F-AB29-80A150989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327AAB04-BD7D-4EE9-A60B-B2022E9119E8}"/>
                </a:ext>
              </a:extLst>
            </p:cNvPr>
            <p:cNvSpPr txBox="1"/>
            <p:nvPr/>
          </p:nvSpPr>
          <p:spPr>
            <a:xfrm>
              <a:off x="0" y="89972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151C0217-3BBF-45C5-8F1E-A9527C555552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034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</a:p>
            <a:p>
              <a:pPr algn="ctr"/>
              <a:endParaRPr lang="nl-NL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597310" y="990600"/>
            <a:ext cx="8001000" cy="3352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Wat je kunt verwachten in de module: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>
              <a:solidFill>
                <a:srgbClr val="FF0000"/>
              </a:solidFill>
            </a:endParaRPr>
          </a:p>
          <a:p>
            <a:pPr lvl="2" algn="ctr"/>
            <a:endParaRPr lang="nl-NL" dirty="0">
              <a:solidFill>
                <a:srgbClr val="FF0000"/>
              </a:solidFill>
            </a:endParaRPr>
          </a:p>
          <a:p>
            <a:pPr marL="0" indent="0" algn="ctr">
              <a:buFont typeface="Wingdings 2"/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A53464-7ED1-A896-004C-97792CAA5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905000"/>
            <a:ext cx="6241350" cy="413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3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rgbClr val="FDB9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Inhoud opdrachten</a:t>
            </a:r>
            <a:endParaRPr lang="nl-NL" sz="12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4433232" cy="4339191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Genetica achter bloemkleur</a:t>
            </a:r>
          </a:p>
          <a:p>
            <a:r>
              <a:rPr lang="nl-NL" sz="2000" dirty="0"/>
              <a:t>Cripr-Cas9 werking</a:t>
            </a:r>
          </a:p>
          <a:p>
            <a:r>
              <a:rPr lang="nl-NL" sz="2000" dirty="0"/>
              <a:t>Examenopgaves over veredeling</a:t>
            </a:r>
          </a:p>
          <a:p>
            <a:r>
              <a:rPr lang="nl-NL" sz="2000" dirty="0">
                <a:solidFill>
                  <a:prstClr val="black"/>
                </a:solidFill>
              </a:rPr>
              <a:t>Tomatenpracticum</a:t>
            </a:r>
          </a:p>
          <a:p>
            <a:r>
              <a:rPr lang="nl-NL" sz="2000" dirty="0"/>
              <a:t>Veredeling, waar ligt de grens?</a:t>
            </a:r>
          </a:p>
          <a:p>
            <a:endParaRPr lang="nl-NL" sz="2000" dirty="0">
              <a:solidFill>
                <a:prstClr val="black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pPr marL="514350" indent="-514350">
              <a:buAutoNum type="arabicPeriod"/>
            </a:pP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6727F0-B931-F8FF-A1BC-E1CA25E12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648" y="3175961"/>
            <a:ext cx="2629759" cy="351557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1A19750-DA77-1C7C-EF08-1532A3D03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133" y="1492029"/>
            <a:ext cx="3400900" cy="260068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DB70E2E5-EFFD-43BF-87BD-24972B77F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2214" y="4494473"/>
            <a:ext cx="3629363" cy="21970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0E38FD0-EE93-34F3-B8F7-FCB4DF247E77}"/>
              </a:ext>
            </a:extLst>
          </p:cNvPr>
          <p:cNvPicPr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5" b="93056" l="1357" r="98779">
                        <a14:foregroundMark x1="63229" y1="2546" x2="63229" y2="2546"/>
                        <a14:foregroundMark x1="8820" y1="52778" x2="8820" y2="52778"/>
                        <a14:foregroundMark x1="6920" y1="61806" x2="6920" y2="61806"/>
                        <a14:foregroundMark x1="5834" y1="54167" x2="5834" y2="54167"/>
                        <a14:foregroundMark x1="1628" y1="55556" x2="1628" y2="55556"/>
                        <a14:foregroundMark x1="1357" y1="40278" x2="1357" y2="40278"/>
                        <a14:foregroundMark x1="91723" y1="67130" x2="91723" y2="67130"/>
                        <a14:foregroundMark x1="45726" y1="93287" x2="45726" y2="93287"/>
                        <a14:foregroundMark x1="98100" y1="61806" x2="98100" y2="61806"/>
                        <a14:foregroundMark x1="97151" y1="46065" x2="97151" y2="46065"/>
                        <a14:foregroundMark x1="97829" y1="43981" x2="97829" y2="43981"/>
                        <a14:foregroundMark x1="97693" y1="35880" x2="97693" y2="35880"/>
                        <a14:foregroundMark x1="98779" y1="41667" x2="98779" y2="41667"/>
                        <a14:backgroundMark x1="59023" y1="12731" x2="59023" y2="12731"/>
                        <a14:backgroundMark x1="60244" y1="3241" x2="60244" y2="3241"/>
                        <a14:backgroundMark x1="51018" y1="12037" x2="51018" y2="12037"/>
                        <a14:backgroundMark x1="40163" y1="26852" x2="40163" y2="26852"/>
                        <a14:backgroundMark x1="53053" y1="75694" x2="53053" y2="75694"/>
                        <a14:backgroundMark x1="45183" y1="80324" x2="45183" y2="80324"/>
                        <a14:backgroundMark x1="36364" y1="67824" x2="36364" y2="67824"/>
                        <a14:backgroundMark x1="34464" y1="77778" x2="34464" y2="77778"/>
                        <a14:backgroundMark x1="37178" y1="69444" x2="37178" y2="69444"/>
                        <a14:backgroundMark x1="36499" y1="66204" x2="36499" y2="66204"/>
                        <a14:backgroundMark x1="19267" y1="55093" x2="19267" y2="55093"/>
                        <a14:backgroundMark x1="17775" y1="55556" x2="17775" y2="55556"/>
                        <a14:backgroundMark x1="24695" y1="50000" x2="24695" y2="50000"/>
                        <a14:backgroundMark x1="12483" y1="44676" x2="12483" y2="44676"/>
                        <a14:backgroundMark x1="13433" y1="44213" x2="13433" y2="44213"/>
                        <a14:backgroundMark x1="68250" y1="27315" x2="68250" y2="27315"/>
                        <a14:backgroundMark x1="67164" y1="19907" x2="67164" y2="19907"/>
                        <a14:backgroundMark x1="83989" y1="40278" x2="83989" y2="40278"/>
                        <a14:backgroundMark x1="82632" y1="57407" x2="82632" y2="57407"/>
                        <a14:backgroundMark x1="83582" y1="37269" x2="83582" y2="3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9" y="4494473"/>
            <a:ext cx="4008914" cy="2051368"/>
          </a:xfrm>
          <a:prstGeom prst="rect">
            <a:avLst/>
          </a:prstGeom>
          <a:noFill/>
        </p:spPr>
      </p:pic>
      <p:pic>
        <p:nvPicPr>
          <p:cNvPr id="7" name="Afbeelding 6" descr="Landerijen in de Drentse Veenkoloniën, met rechts het land bespoten met glyfosaat.">
            <a:extLst>
              <a:ext uri="{FF2B5EF4-FFF2-40B4-BE49-F238E27FC236}">
                <a16:creationId xmlns:a16="http://schemas.microsoft.com/office/drawing/2014/main" id="{DCA2828E-497A-CA85-3F91-0C35003839BD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6" b="20940"/>
          <a:stretch/>
        </p:blipFill>
        <p:spPr bwMode="auto">
          <a:xfrm>
            <a:off x="5099807" y="3733855"/>
            <a:ext cx="3420125" cy="21970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39785FB-EF31-89D5-0D4B-265C01F476E7}"/>
              </a:ext>
            </a:extLst>
          </p:cNvPr>
          <p:cNvSpPr/>
          <p:nvPr/>
        </p:nvSpPr>
        <p:spPr>
          <a:xfrm>
            <a:off x="685800" y="2363526"/>
            <a:ext cx="3657600" cy="30347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38DC958-665E-2183-1540-A8E5B4535F0C}"/>
              </a:ext>
            </a:extLst>
          </p:cNvPr>
          <p:cNvSpPr/>
          <p:nvPr/>
        </p:nvSpPr>
        <p:spPr>
          <a:xfrm>
            <a:off x="661859" y="3125526"/>
            <a:ext cx="3676332" cy="762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74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2" name="Titel 11">
            <a:extLst>
              <a:ext uri="{FF2B5EF4-FFF2-40B4-BE49-F238E27FC236}">
                <a16:creationId xmlns:a16="http://schemas.microsoft.com/office/drawing/2014/main" id="{36C00F9B-9987-491E-88B7-4307B5F5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1761"/>
            <a:ext cx="7205952" cy="1325563"/>
          </a:xfrm>
        </p:spPr>
        <p:txBody>
          <a:bodyPr>
            <a:norm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Cripr-Cas9 werking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366A576-EEA8-48A8-A9FC-6EF97C090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12"/>
          <a:stretch/>
        </p:blipFill>
        <p:spPr>
          <a:xfrm>
            <a:off x="4906364" y="1837384"/>
            <a:ext cx="3959588" cy="3115615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FADF213-02DC-4093-A4F4-7B9A1E902334}"/>
              </a:ext>
            </a:extLst>
          </p:cNvPr>
          <p:cNvSpPr txBox="1">
            <a:spLocks/>
          </p:cNvSpPr>
          <p:nvPr/>
        </p:nvSpPr>
        <p:spPr>
          <a:xfrm>
            <a:off x="653801" y="3950470"/>
            <a:ext cx="3765800" cy="47935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/>
              <a:t>Nobelprijs (scheikunde) voor </a:t>
            </a:r>
            <a:r>
              <a:rPr lang="nl-NL" sz="1600" dirty="0" err="1"/>
              <a:t>Emmanuelle</a:t>
            </a:r>
            <a:r>
              <a:rPr lang="nl-NL" sz="1600" dirty="0"/>
              <a:t> </a:t>
            </a:r>
            <a:r>
              <a:rPr lang="nl-NL" sz="1600" dirty="0" err="1"/>
              <a:t>Charpentier</a:t>
            </a:r>
            <a:r>
              <a:rPr lang="nl-NL" sz="1600" dirty="0"/>
              <a:t> (microbiologe) en Jennifer </a:t>
            </a:r>
            <a:r>
              <a:rPr lang="nl-NL" sz="1600" dirty="0" err="1"/>
              <a:t>Doudna</a:t>
            </a:r>
            <a:r>
              <a:rPr lang="nl-NL" sz="1600" dirty="0"/>
              <a:t> (</a:t>
            </a:r>
            <a:r>
              <a:rPr lang="nl-NL" sz="1600" dirty="0" err="1"/>
              <a:t>biochemica</a:t>
            </a:r>
            <a:r>
              <a:rPr lang="nl-NL" sz="1600" dirty="0"/>
              <a:t>) voor hun werk in de nieuwste veredelingstechniek: Crispr-Cas9 </a:t>
            </a:r>
          </a:p>
          <a:p>
            <a:pPr marL="0" indent="0">
              <a:buNone/>
            </a:pPr>
            <a:r>
              <a:rPr lang="nl-NL" sz="1600" dirty="0"/>
              <a:t>7 Oktober 2020</a:t>
            </a:r>
          </a:p>
          <a:p>
            <a:pPr marL="0" indent="0">
              <a:buNone/>
            </a:pPr>
            <a:r>
              <a:rPr lang="nl-NL" sz="1600" dirty="0"/>
              <a:t> </a:t>
            </a:r>
          </a:p>
          <a:p>
            <a:pPr marL="0" indent="0">
              <a:buNone/>
            </a:pPr>
            <a:endParaRPr lang="nl-NL" sz="1050" dirty="0">
              <a:hlinkClick r:id="rId5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F223822-56E9-450F-99A7-6AE46A32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73017"/>
            <a:ext cx="3657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ED7CD66-4898-44C2-8FC9-41BE03AED5AF}"/>
              </a:ext>
            </a:extLst>
          </p:cNvPr>
          <p:cNvSpPr txBox="1"/>
          <p:nvPr/>
        </p:nvSpPr>
        <p:spPr>
          <a:xfrm>
            <a:off x="3581400" y="5544090"/>
            <a:ext cx="92001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hlinkClick r:id="rId7"/>
              </a:rPr>
              <a:t>Engelstalige animatie </a:t>
            </a:r>
            <a:r>
              <a:rPr lang="nl-NL" dirty="0"/>
              <a:t>op niveau van celorganellen </a:t>
            </a:r>
          </a:p>
          <a:p>
            <a:pPr marL="0" indent="0">
              <a:buNone/>
            </a:pPr>
            <a:r>
              <a:rPr lang="nl-NL" dirty="0"/>
              <a:t>31 okt 2017 - 4:31 min</a:t>
            </a:r>
          </a:p>
          <a:p>
            <a:pPr marL="0" indent="0">
              <a:buNone/>
            </a:pPr>
            <a:r>
              <a:rPr lang="nl-NL" dirty="0">
                <a:hlinkClick r:id="rId8"/>
              </a:rPr>
              <a:t>Nederlandstalige uitleg </a:t>
            </a:r>
            <a:r>
              <a:rPr lang="nl-NL" dirty="0"/>
              <a:t>aan de hand van dia’s met uitleg</a:t>
            </a:r>
          </a:p>
          <a:p>
            <a:pPr marL="0" indent="0">
              <a:buNone/>
            </a:pPr>
            <a:r>
              <a:rPr lang="nl-NL" dirty="0"/>
              <a:t>30 mei 2018 – 9:30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10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AF45E-38BE-4A65-869E-3EA3A204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8234"/>
            <a:ext cx="7886700" cy="1325563"/>
          </a:xfrm>
        </p:spPr>
        <p:txBody>
          <a:bodyPr>
            <a:norm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Klassieke veredeling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345FB54-2766-43C6-B39A-D7DCEFE58FA7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167CD0B-2D22-407A-8827-E9B4DB2A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9EDC913-40DB-49A9-A5A6-929D9836EA08}"/>
                </a:ext>
              </a:extLst>
            </p:cNvPr>
            <p:cNvSpPr txBox="1"/>
            <p:nvPr/>
          </p:nvSpPr>
          <p:spPr>
            <a:xfrm>
              <a:off x="3962400" y="74891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1361C7AF-2A9D-495B-9E0E-2D79FCEB084B}"/>
              </a:ext>
            </a:extLst>
          </p:cNvPr>
          <p:cNvSpPr txBox="1"/>
          <p:nvPr/>
        </p:nvSpPr>
        <p:spPr>
          <a:xfrm>
            <a:off x="24788" y="6321444"/>
            <a:ext cx="845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/>
              <a:t>Schematische weergave van het overplaatsen van een eigenschap van plant 1 naar plant 2 door middel van klassieke genetica.</a:t>
            </a:r>
          </a:p>
          <a:p>
            <a:r>
              <a:rPr lang="nl-NL" sz="1200" dirty="0"/>
              <a:t>Bron: </a:t>
            </a:r>
            <a:r>
              <a:rPr lang="nl-NL" sz="1200" dirty="0">
                <a:hlinkClick r:id="rId4"/>
              </a:rPr>
              <a:t>Studio Biologie</a:t>
            </a:r>
            <a:endParaRPr lang="nl-NL" sz="1200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A788A42-7A97-4096-9C3C-FF819053D7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3"/>
          <a:stretch/>
        </p:blipFill>
        <p:spPr>
          <a:xfrm>
            <a:off x="120898" y="2637206"/>
            <a:ext cx="902310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1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FD0F2-D3B1-47D1-B20B-F4031540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78091"/>
            <a:ext cx="5706737" cy="1143000"/>
          </a:xfrm>
        </p:spPr>
        <p:txBody>
          <a:bodyPr>
            <a:norm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Moderne veredeling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C3D0833E-3E48-402A-96F3-BBD414AD2FAA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50FB964-1475-4D92-9BB7-9CD174053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1FC4DCE-640E-44FA-8FB4-2AD4950B178E}"/>
                </a:ext>
              </a:extLst>
            </p:cNvPr>
            <p:cNvSpPr txBox="1"/>
            <p:nvPr/>
          </p:nvSpPr>
          <p:spPr>
            <a:xfrm>
              <a:off x="3962400" y="74891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58BD3BBF-1089-4130-8A08-2C6B5F0E7D31}"/>
              </a:ext>
            </a:extLst>
          </p:cNvPr>
          <p:cNvSpPr txBox="1">
            <a:spLocks/>
          </p:cNvSpPr>
          <p:nvPr/>
        </p:nvSpPr>
        <p:spPr>
          <a:xfrm>
            <a:off x="685800" y="21336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4D08347-1956-4B88-8734-83640571E06F}"/>
              </a:ext>
            </a:extLst>
          </p:cNvPr>
          <p:cNvSpPr txBox="1"/>
          <p:nvPr/>
        </p:nvSpPr>
        <p:spPr>
          <a:xfrm>
            <a:off x="5967" y="6354495"/>
            <a:ext cx="8971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/>
              <a:t>Schematische weergave van het overplaatsen van een eigenschap van plant 1 naar plant 2 door middel van moderne veredelingstechnieken</a:t>
            </a:r>
          </a:p>
          <a:p>
            <a:r>
              <a:rPr lang="nl-NL" sz="1200" dirty="0"/>
              <a:t>Bron: </a:t>
            </a:r>
            <a:r>
              <a:rPr lang="nl-NL" sz="1200" dirty="0">
                <a:hlinkClick r:id="rId4"/>
              </a:rPr>
              <a:t>Studio Biologie</a:t>
            </a:r>
            <a:endParaRPr lang="nl-NL" sz="120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08B0856-D91F-414E-8564-512986AEB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2667000"/>
            <a:ext cx="5867400" cy="2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02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685800" y="1066800"/>
            <a:ext cx="8001000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Crispr-Cas9 techniek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4"/>
              </a:rPr>
              <a:t>Vlaamse uitleg 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(a.d.h.v. coronavirus en </a:t>
            </a:r>
            <a:r>
              <a:rPr lang="nl-NL" dirty="0" err="1"/>
              <a:t>HIV-vrije</a:t>
            </a:r>
            <a:r>
              <a:rPr lang="nl-NL" dirty="0"/>
              <a:t> baby’s van  He </a:t>
            </a:r>
            <a:r>
              <a:rPr lang="nl-NL" dirty="0" err="1"/>
              <a:t>Jiankui</a:t>
            </a:r>
            <a:r>
              <a:rPr lang="nl-NL" dirty="0"/>
              <a:t>)</a:t>
            </a:r>
          </a:p>
          <a:p>
            <a:pPr marL="0" indent="0">
              <a:buNone/>
            </a:pPr>
            <a:r>
              <a:rPr lang="nl-NL" dirty="0"/>
              <a:t>22 mei 2020 - 9:48 min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685800" y="1066800"/>
            <a:ext cx="8001000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/>
              <a:t>Vraag 1</a:t>
            </a:r>
            <a:endParaRPr lang="nl-NL" sz="2000" dirty="0"/>
          </a:p>
          <a:p>
            <a:pPr lvl="2"/>
            <a:endParaRPr lang="nl-NL" sz="16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r>
              <a:rPr lang="nl-NL" sz="2000" dirty="0"/>
              <a:t>Wat vertelt Hetty </a:t>
            </a:r>
            <a:r>
              <a:rPr lang="nl-NL" sz="2000" dirty="0" err="1"/>
              <a:t>Helsmoortel</a:t>
            </a:r>
            <a:r>
              <a:rPr lang="nl-NL" sz="2000" dirty="0"/>
              <a:t> over de herkomst van het </a:t>
            </a:r>
            <a:r>
              <a:rPr lang="nl-NL" sz="2000" dirty="0" err="1"/>
              <a:t>crispr-syteem</a:t>
            </a:r>
            <a:r>
              <a:rPr lang="nl-NL" sz="2000" dirty="0"/>
              <a:t>?</a:t>
            </a:r>
          </a:p>
          <a:p>
            <a:pPr marL="0" indent="0">
              <a:buFont typeface="Wingdings 2"/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F6B0998A-231A-4FD1-93A3-7A666125F3CE}"/>
              </a:ext>
            </a:extLst>
          </p:cNvPr>
          <p:cNvSpPr/>
          <p:nvPr/>
        </p:nvSpPr>
        <p:spPr>
          <a:xfrm>
            <a:off x="717933" y="31242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white"/>
                </a:solidFill>
                <a:latin typeface="Perpetua"/>
              </a:rPr>
              <a:t>A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AE469C-9F8F-4252-AC68-3C73D6335E3C}"/>
              </a:ext>
            </a:extLst>
          </p:cNvPr>
          <p:cNvSpPr/>
          <p:nvPr/>
        </p:nvSpPr>
        <p:spPr>
          <a:xfrm>
            <a:off x="717933" y="39624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BA822C8A-7C84-4E45-9E12-079BD094FA49}"/>
              </a:ext>
            </a:extLst>
          </p:cNvPr>
          <p:cNvSpPr/>
          <p:nvPr/>
        </p:nvSpPr>
        <p:spPr>
          <a:xfrm>
            <a:off x="717933" y="4794738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9B314A5-4E3B-4E00-B8BF-1C4264E480C8}"/>
              </a:ext>
            </a:extLst>
          </p:cNvPr>
          <p:cNvSpPr/>
          <p:nvPr/>
        </p:nvSpPr>
        <p:spPr>
          <a:xfrm>
            <a:off x="717933" y="571458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D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8944EAE-3FC2-41A9-89C1-AA6A482673C7}"/>
              </a:ext>
            </a:extLst>
          </p:cNvPr>
          <p:cNvSpPr txBox="1"/>
          <p:nvPr/>
        </p:nvSpPr>
        <p:spPr>
          <a:xfrm>
            <a:off x="1681908" y="3314334"/>
            <a:ext cx="697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Het was oorspronkelijk een verdediging van virussen tegen</a:t>
            </a:r>
            <a:r>
              <a:rPr lang="nl-NL" kern="0" dirty="0">
                <a:solidFill>
                  <a:prstClr val="black"/>
                </a:solidFill>
              </a:rPr>
              <a:t> </a:t>
            </a: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bacteriën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FC06E8F-B6F2-4BF2-929C-E1B311C11420}"/>
              </a:ext>
            </a:extLst>
          </p:cNvPr>
          <p:cNvSpPr txBox="1"/>
          <p:nvPr/>
        </p:nvSpPr>
        <p:spPr>
          <a:xfrm>
            <a:off x="1688334" y="4131011"/>
            <a:ext cx="682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Het was oorspronkelijk een verdediging van bacteriën tegen virussen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14326E49-D2AA-402B-9A3E-91C83DCE93C1}"/>
              </a:ext>
            </a:extLst>
          </p:cNvPr>
          <p:cNvSpPr txBox="1"/>
          <p:nvPr/>
        </p:nvSpPr>
        <p:spPr>
          <a:xfrm>
            <a:off x="1742042" y="501390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Het was oorspronkelijk een verdediging van schimmels tegen virussen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CD61360-F4DE-41AA-9256-E9079C788E23}"/>
              </a:ext>
            </a:extLst>
          </p:cNvPr>
          <p:cNvSpPr txBox="1"/>
          <p:nvPr/>
        </p:nvSpPr>
        <p:spPr>
          <a:xfrm>
            <a:off x="1681908" y="5791200"/>
            <a:ext cx="7487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was oorspronkelijk een verdediging van schimmels tegen bacteriën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75608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685800" y="1066800"/>
            <a:ext cx="8001000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/>
              <a:t>Vraag 2</a:t>
            </a:r>
            <a:endParaRPr lang="nl-NL" sz="2000" dirty="0"/>
          </a:p>
          <a:p>
            <a:pPr lvl="2"/>
            <a:endParaRPr lang="nl-NL" sz="16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r>
              <a:rPr lang="nl-NL" sz="2000" dirty="0"/>
              <a:t>Maakt Christa uit het eerste filmpje ook gebruik van moderne veredelingstechnieken?</a:t>
            </a:r>
          </a:p>
          <a:p>
            <a:pPr marL="0" indent="0">
              <a:buFont typeface="Wingdings 2"/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F6B0998A-231A-4FD1-93A3-7A666125F3CE}"/>
              </a:ext>
            </a:extLst>
          </p:cNvPr>
          <p:cNvSpPr/>
          <p:nvPr/>
        </p:nvSpPr>
        <p:spPr>
          <a:xfrm>
            <a:off x="717933" y="31242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white"/>
                </a:solidFill>
                <a:latin typeface="Perpetua"/>
              </a:rPr>
              <a:t>A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AE469C-9F8F-4252-AC68-3C73D6335E3C}"/>
              </a:ext>
            </a:extLst>
          </p:cNvPr>
          <p:cNvSpPr/>
          <p:nvPr/>
        </p:nvSpPr>
        <p:spPr>
          <a:xfrm>
            <a:off x="717933" y="39624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BA822C8A-7C84-4E45-9E12-079BD094FA49}"/>
              </a:ext>
            </a:extLst>
          </p:cNvPr>
          <p:cNvSpPr/>
          <p:nvPr/>
        </p:nvSpPr>
        <p:spPr>
          <a:xfrm>
            <a:off x="717933" y="4794738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9B314A5-4E3B-4E00-B8BF-1C4264E480C8}"/>
              </a:ext>
            </a:extLst>
          </p:cNvPr>
          <p:cNvSpPr/>
          <p:nvPr/>
        </p:nvSpPr>
        <p:spPr>
          <a:xfrm>
            <a:off x="717933" y="571458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D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8944EAE-3FC2-41A9-89C1-AA6A482673C7}"/>
              </a:ext>
            </a:extLst>
          </p:cNvPr>
          <p:cNvSpPr txBox="1"/>
          <p:nvPr/>
        </p:nvSpPr>
        <p:spPr>
          <a:xfrm>
            <a:off x="1708532" y="3305421"/>
            <a:ext cx="697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nl-NL" kern="0" dirty="0">
                <a:solidFill>
                  <a:prstClr val="black"/>
                </a:solidFill>
              </a:rPr>
              <a:t>Ja, zij probeert het DNA van de </a:t>
            </a:r>
            <a:r>
              <a:rPr lang="nl-NL" kern="0" dirty="0" err="1">
                <a:solidFill>
                  <a:prstClr val="black"/>
                </a:solidFill>
              </a:rPr>
              <a:t>Arabidopsis</a:t>
            </a:r>
            <a:r>
              <a:rPr lang="nl-NL" kern="0" dirty="0">
                <a:solidFill>
                  <a:prstClr val="black"/>
                </a:solidFill>
              </a:rPr>
              <a:t>-plant zouttolerant te maken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CD61360-F4DE-41AA-9256-E9079C788E23}"/>
              </a:ext>
            </a:extLst>
          </p:cNvPr>
          <p:cNvSpPr txBox="1"/>
          <p:nvPr/>
        </p:nvSpPr>
        <p:spPr>
          <a:xfrm>
            <a:off x="1742042" y="57912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Nee, zij maakt gebruik van klassieke veredelingsmethodes om de </a:t>
            </a:r>
            <a:r>
              <a:rPr lang="nl-NL" kern="0" dirty="0" err="1">
                <a:solidFill>
                  <a:prstClr val="black"/>
                </a:solidFill>
              </a:rPr>
              <a:t>Arabidopsis</a:t>
            </a:r>
            <a:r>
              <a:rPr lang="nl-NL" kern="0" dirty="0">
                <a:solidFill>
                  <a:prstClr val="black"/>
                </a:solidFill>
              </a:rPr>
              <a:t>-plant zouttolerant te maken</a:t>
            </a:r>
            <a:r>
              <a:rPr lang="nl-NL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0E5BFE7-F43A-47F9-AE6C-96C6F6907347}"/>
              </a:ext>
            </a:extLst>
          </p:cNvPr>
          <p:cNvSpPr txBox="1"/>
          <p:nvPr/>
        </p:nvSpPr>
        <p:spPr>
          <a:xfrm>
            <a:off x="1740665" y="4020273"/>
            <a:ext cx="697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nl-NL" kern="0" dirty="0">
                <a:solidFill>
                  <a:prstClr val="black"/>
                </a:solidFill>
              </a:rPr>
              <a:t>Ja, zij probeert de wortels van de </a:t>
            </a:r>
            <a:r>
              <a:rPr lang="nl-NL" kern="0" dirty="0" err="1">
                <a:solidFill>
                  <a:prstClr val="black"/>
                </a:solidFill>
              </a:rPr>
              <a:t>Arabidopsis</a:t>
            </a:r>
            <a:r>
              <a:rPr lang="nl-NL" kern="0" dirty="0">
                <a:solidFill>
                  <a:prstClr val="black"/>
                </a:solidFill>
              </a:rPr>
              <a:t>-plant beter te maken in het herkennen VAN zout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ECC0166-BF22-48D7-8A0F-00924E19F72F}"/>
              </a:ext>
            </a:extLst>
          </p:cNvPr>
          <p:cNvSpPr txBox="1"/>
          <p:nvPr/>
        </p:nvSpPr>
        <p:spPr>
          <a:xfrm>
            <a:off x="1708532" y="4829695"/>
            <a:ext cx="720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nl-NL" kern="0" dirty="0">
                <a:solidFill>
                  <a:prstClr val="black"/>
                </a:solidFill>
              </a:rPr>
              <a:t>Nee, zij verzamelt alleen meer kennis over hoe de </a:t>
            </a:r>
            <a:r>
              <a:rPr lang="nl-NL" kern="0" dirty="0" err="1">
                <a:solidFill>
                  <a:prstClr val="black"/>
                </a:solidFill>
              </a:rPr>
              <a:t>Arabidopsis</a:t>
            </a:r>
            <a:r>
              <a:rPr lang="nl-NL" kern="0" dirty="0">
                <a:solidFill>
                  <a:prstClr val="black"/>
                </a:solidFill>
              </a:rPr>
              <a:t>-plant omgaat met zout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2270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7DA7D73-0BBC-4271-8111-B647A3946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223"/>
            <a:ext cx="9144000" cy="629824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304800" y="5880764"/>
            <a:ext cx="8001000" cy="6940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100" dirty="0">
                <a:hlinkClick r:id="rId4"/>
              </a:rPr>
              <a:t> </a:t>
            </a:r>
            <a:r>
              <a:rPr lang="nl-NL" sz="1200" dirty="0"/>
              <a:t>Bron: </a:t>
            </a:r>
            <a:r>
              <a:rPr lang="nl-NL" sz="1100" dirty="0" err="1">
                <a:hlinkClick r:id="rId4"/>
              </a:rPr>
              <a:t>Scientias</a:t>
            </a:r>
            <a:endParaRPr lang="nl-NL" sz="1100" dirty="0"/>
          </a:p>
        </p:txBody>
      </p:sp>
      <p:pic>
        <p:nvPicPr>
          <p:cNvPr id="6" name="Afbeelding 5">
            <a:hlinkClick r:id="rId4"/>
            <a:extLst>
              <a:ext uri="{FF2B5EF4-FFF2-40B4-BE49-F238E27FC236}">
                <a16:creationId xmlns:a16="http://schemas.microsoft.com/office/drawing/2014/main" id="{085F1EA9-8C56-0840-BFD8-ED8983653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7236"/>
            <a:ext cx="9144000" cy="490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41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685800" y="1066800"/>
            <a:ext cx="8001000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/>
              <a:t>Vraag 3</a:t>
            </a:r>
            <a:endParaRPr lang="nl-NL" sz="2000" dirty="0"/>
          </a:p>
          <a:p>
            <a:pPr lvl="2"/>
            <a:endParaRPr lang="nl-NL" sz="16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r>
              <a:rPr lang="nl-NL" sz="2000" dirty="0"/>
              <a:t>Vind jij dat er een verschil is tussen de behandeling van Victoria </a:t>
            </a:r>
            <a:r>
              <a:rPr lang="nl-NL" sz="2000" dirty="0" err="1"/>
              <a:t>Grey</a:t>
            </a:r>
            <a:r>
              <a:rPr lang="nl-NL" sz="2000" dirty="0"/>
              <a:t> en de behandeling van Lulu en Nana?</a:t>
            </a:r>
          </a:p>
          <a:p>
            <a:pPr marL="0" indent="0">
              <a:buFont typeface="Wingdings 2"/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F6B0998A-231A-4FD1-93A3-7A666125F3CE}"/>
              </a:ext>
            </a:extLst>
          </p:cNvPr>
          <p:cNvSpPr/>
          <p:nvPr/>
        </p:nvSpPr>
        <p:spPr>
          <a:xfrm>
            <a:off x="717933" y="31242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white"/>
                </a:solidFill>
                <a:latin typeface="Perpetua"/>
              </a:rPr>
              <a:t>A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AE469C-9F8F-4252-AC68-3C73D6335E3C}"/>
              </a:ext>
            </a:extLst>
          </p:cNvPr>
          <p:cNvSpPr/>
          <p:nvPr/>
        </p:nvSpPr>
        <p:spPr>
          <a:xfrm>
            <a:off x="717933" y="39624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BA822C8A-7C84-4E45-9E12-079BD094FA49}"/>
              </a:ext>
            </a:extLst>
          </p:cNvPr>
          <p:cNvSpPr/>
          <p:nvPr/>
        </p:nvSpPr>
        <p:spPr>
          <a:xfrm>
            <a:off x="717933" y="4794738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9B314A5-4E3B-4E00-B8BF-1C4264E480C8}"/>
              </a:ext>
            </a:extLst>
          </p:cNvPr>
          <p:cNvSpPr/>
          <p:nvPr/>
        </p:nvSpPr>
        <p:spPr>
          <a:xfrm>
            <a:off x="717933" y="571458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D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8944EAE-3FC2-41A9-89C1-AA6A482673C7}"/>
              </a:ext>
            </a:extLst>
          </p:cNvPr>
          <p:cNvSpPr txBox="1"/>
          <p:nvPr/>
        </p:nvSpPr>
        <p:spPr>
          <a:xfrm>
            <a:off x="1710185" y="3155572"/>
            <a:ext cx="697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Ja, ik vind dat de behandeling van Vic</a:t>
            </a:r>
            <a:r>
              <a:rPr lang="nl-NL" kern="0" dirty="0" err="1">
                <a:solidFill>
                  <a:prstClr val="black"/>
                </a:solidFill>
              </a:rPr>
              <a:t>toria</a:t>
            </a:r>
            <a:r>
              <a:rPr lang="nl-NL" kern="0" dirty="0">
                <a:solidFill>
                  <a:prstClr val="black"/>
                </a:solidFill>
              </a:rPr>
              <a:t> </a:t>
            </a:r>
            <a:r>
              <a:rPr lang="nl-NL" kern="0" dirty="0" err="1">
                <a:solidFill>
                  <a:prstClr val="black"/>
                </a:solidFill>
              </a:rPr>
              <a:t>Grey</a:t>
            </a:r>
            <a:r>
              <a:rPr lang="nl-NL" kern="0" dirty="0">
                <a:solidFill>
                  <a:prstClr val="black"/>
                </a:solidFill>
              </a:rPr>
              <a:t> mag en die van Lulu en Nana niet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CD61360-F4DE-41AA-9256-E9079C788E23}"/>
              </a:ext>
            </a:extLst>
          </p:cNvPr>
          <p:cNvSpPr txBox="1"/>
          <p:nvPr/>
        </p:nvSpPr>
        <p:spPr>
          <a:xfrm>
            <a:off x="1702436" y="5696215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Nee, ik vind dat er geen verschil is en dat beide behandelingen niet mogen</a:t>
            </a:r>
            <a:endParaRPr kumimoji="0" lang="nl-NL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0E5BFE7-F43A-47F9-AE6C-96C6F6907347}"/>
              </a:ext>
            </a:extLst>
          </p:cNvPr>
          <p:cNvSpPr txBox="1"/>
          <p:nvPr/>
        </p:nvSpPr>
        <p:spPr>
          <a:xfrm>
            <a:off x="1689729" y="4046051"/>
            <a:ext cx="697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Ja, ik vind de behandeling </a:t>
            </a:r>
            <a:r>
              <a:rPr lang="nl-NL" kern="0" dirty="0">
                <a:solidFill>
                  <a:prstClr val="black"/>
                </a:solidFill>
              </a:rPr>
              <a:t>Lulu en Nana mag en die van Victoria </a:t>
            </a:r>
            <a:r>
              <a:rPr lang="nl-NL" kern="0" dirty="0" err="1">
                <a:solidFill>
                  <a:prstClr val="black"/>
                </a:solidFill>
              </a:rPr>
              <a:t>Grey</a:t>
            </a:r>
            <a:r>
              <a:rPr lang="nl-NL" kern="0" dirty="0">
                <a:solidFill>
                  <a:prstClr val="black"/>
                </a:solidFill>
              </a:rPr>
              <a:t> niet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ECC0166-BF22-48D7-8A0F-00924E19F72F}"/>
              </a:ext>
            </a:extLst>
          </p:cNvPr>
          <p:cNvSpPr txBox="1"/>
          <p:nvPr/>
        </p:nvSpPr>
        <p:spPr>
          <a:xfrm>
            <a:off x="1708532" y="4924041"/>
            <a:ext cx="697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Nee, ik vind dat er geen verschil is en dat beide behandelingen prima zijn</a:t>
            </a:r>
          </a:p>
        </p:txBody>
      </p:sp>
    </p:spTree>
    <p:extLst>
      <p:ext uri="{BB962C8B-B14F-4D97-AF65-F5344CB8AC3E}">
        <p14:creationId xmlns:p14="http://schemas.microsoft.com/office/powerpoint/2010/main" val="156696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685800" y="1066800"/>
            <a:ext cx="8001000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/>
              <a:t>Vraag 4</a:t>
            </a:r>
            <a:endParaRPr lang="nl-NL" sz="2000" dirty="0"/>
          </a:p>
          <a:p>
            <a:pPr lvl="2"/>
            <a:endParaRPr lang="nl-NL" sz="16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r>
              <a:rPr lang="nl-NL" sz="2000" dirty="0"/>
              <a:t>Welke verandering in planten is niet door moderne veredeling tot stand gebracht?</a:t>
            </a:r>
          </a:p>
          <a:p>
            <a:pPr marL="0" indent="0">
              <a:buFont typeface="Wingdings 2"/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F6B0998A-231A-4FD1-93A3-7A666125F3CE}"/>
              </a:ext>
            </a:extLst>
          </p:cNvPr>
          <p:cNvSpPr/>
          <p:nvPr/>
        </p:nvSpPr>
        <p:spPr>
          <a:xfrm>
            <a:off x="717933" y="31242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white"/>
                </a:solidFill>
                <a:latin typeface="Perpetua"/>
              </a:rPr>
              <a:t>A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AE469C-9F8F-4252-AC68-3C73D6335E3C}"/>
              </a:ext>
            </a:extLst>
          </p:cNvPr>
          <p:cNvSpPr/>
          <p:nvPr/>
        </p:nvSpPr>
        <p:spPr>
          <a:xfrm>
            <a:off x="717933" y="396240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BA822C8A-7C84-4E45-9E12-079BD094FA49}"/>
              </a:ext>
            </a:extLst>
          </p:cNvPr>
          <p:cNvSpPr/>
          <p:nvPr/>
        </p:nvSpPr>
        <p:spPr>
          <a:xfrm>
            <a:off x="717933" y="4794738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9B314A5-4E3B-4E00-B8BF-1C4264E480C8}"/>
              </a:ext>
            </a:extLst>
          </p:cNvPr>
          <p:cNvSpPr/>
          <p:nvPr/>
        </p:nvSpPr>
        <p:spPr>
          <a:xfrm>
            <a:off x="717933" y="571458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D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8944EAE-3FC2-41A9-89C1-AA6A482673C7}"/>
              </a:ext>
            </a:extLst>
          </p:cNvPr>
          <p:cNvSpPr txBox="1"/>
          <p:nvPr/>
        </p:nvSpPr>
        <p:spPr>
          <a:xfrm>
            <a:off x="1681908" y="3314334"/>
            <a:ext cx="697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Spruiten die minder bitter smaken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CD61360-F4DE-41AA-9256-E9079C788E23}"/>
              </a:ext>
            </a:extLst>
          </p:cNvPr>
          <p:cNvSpPr txBox="1"/>
          <p:nvPr/>
        </p:nvSpPr>
        <p:spPr>
          <a:xfrm>
            <a:off x="1681908" y="5803486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resistent maken van aardappels tegen </a:t>
            </a:r>
            <a:r>
              <a:rPr kumimoji="0" lang="nl-NL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Phyotphtora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0E5BFE7-F43A-47F9-AE6C-96C6F6907347}"/>
              </a:ext>
            </a:extLst>
          </p:cNvPr>
          <p:cNvSpPr txBox="1"/>
          <p:nvPr/>
        </p:nvSpPr>
        <p:spPr>
          <a:xfrm>
            <a:off x="1656201" y="3962400"/>
            <a:ext cx="697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Het gezonder maken van een tomaat door de vrucht andere/extra stoffen te laten produceren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ECC0166-BF22-48D7-8A0F-00924E19F72F}"/>
              </a:ext>
            </a:extLst>
          </p:cNvPr>
          <p:cNvSpPr txBox="1"/>
          <p:nvPr/>
        </p:nvSpPr>
        <p:spPr>
          <a:xfrm>
            <a:off x="1681908" y="4835957"/>
            <a:ext cx="697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Het resistent maken van gewassen tegen onkruidverdelgers en insecticiden</a:t>
            </a:r>
          </a:p>
        </p:txBody>
      </p:sp>
    </p:spTree>
    <p:extLst>
      <p:ext uri="{BB962C8B-B14F-4D97-AF65-F5344CB8AC3E}">
        <p14:creationId xmlns:p14="http://schemas.microsoft.com/office/powerpoint/2010/main" val="2168172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rgbClr val="FDB9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Inhoud opdrachten</a:t>
            </a:r>
            <a:endParaRPr lang="nl-NL" sz="12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4433232" cy="4339191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Genetica achter bloemkleur</a:t>
            </a:r>
          </a:p>
          <a:p>
            <a:r>
              <a:rPr lang="nl-NL" sz="2000" dirty="0"/>
              <a:t>Cripr-Cas9 werking</a:t>
            </a:r>
          </a:p>
          <a:p>
            <a:r>
              <a:rPr lang="nl-NL" sz="2000" dirty="0"/>
              <a:t>Examenopgaves over veredeling</a:t>
            </a:r>
          </a:p>
          <a:p>
            <a:r>
              <a:rPr lang="nl-NL" sz="2000" dirty="0">
                <a:solidFill>
                  <a:prstClr val="black"/>
                </a:solidFill>
              </a:rPr>
              <a:t>Tomatenpracticum</a:t>
            </a:r>
          </a:p>
          <a:p>
            <a:r>
              <a:rPr lang="nl-NL" sz="2000" dirty="0"/>
              <a:t>Veredeling, waar ligt de grens?</a:t>
            </a:r>
          </a:p>
          <a:p>
            <a:endParaRPr lang="nl-NL" sz="2000" dirty="0">
              <a:solidFill>
                <a:prstClr val="black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pPr marL="514350" indent="-514350">
              <a:buAutoNum type="arabicPeriod"/>
            </a:pP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E38FD0-EE93-34F3-B8F7-FCB4DF247E77}"/>
              </a:ext>
            </a:extLst>
          </p:cNvPr>
          <p:cNvPicPr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3056" l="1357" r="98779">
                        <a14:foregroundMark x1="63229" y1="2546" x2="63229" y2="2546"/>
                        <a14:foregroundMark x1="8820" y1="52778" x2="8820" y2="52778"/>
                        <a14:foregroundMark x1="6920" y1="61806" x2="6920" y2="61806"/>
                        <a14:foregroundMark x1="5834" y1="54167" x2="5834" y2="54167"/>
                        <a14:foregroundMark x1="1628" y1="55556" x2="1628" y2="55556"/>
                        <a14:foregroundMark x1="1357" y1="40278" x2="1357" y2="40278"/>
                        <a14:foregroundMark x1="91723" y1="67130" x2="91723" y2="67130"/>
                        <a14:foregroundMark x1="45726" y1="93287" x2="45726" y2="93287"/>
                        <a14:foregroundMark x1="98100" y1="61806" x2="98100" y2="61806"/>
                        <a14:foregroundMark x1="97151" y1="46065" x2="97151" y2="46065"/>
                        <a14:foregroundMark x1="97829" y1="43981" x2="97829" y2="43981"/>
                        <a14:foregroundMark x1="97693" y1="35880" x2="97693" y2="35880"/>
                        <a14:foregroundMark x1="98779" y1="41667" x2="98779" y2="41667"/>
                        <a14:backgroundMark x1="59023" y1="12731" x2="59023" y2="12731"/>
                        <a14:backgroundMark x1="60244" y1="3241" x2="60244" y2="3241"/>
                        <a14:backgroundMark x1="51018" y1="12037" x2="51018" y2="12037"/>
                        <a14:backgroundMark x1="40163" y1="26852" x2="40163" y2="26852"/>
                        <a14:backgroundMark x1="53053" y1="75694" x2="53053" y2="75694"/>
                        <a14:backgroundMark x1="45183" y1="80324" x2="45183" y2="80324"/>
                        <a14:backgroundMark x1="36364" y1="67824" x2="36364" y2="67824"/>
                        <a14:backgroundMark x1="34464" y1="77778" x2="34464" y2="77778"/>
                        <a14:backgroundMark x1="37178" y1="69444" x2="37178" y2="69444"/>
                        <a14:backgroundMark x1="36499" y1="66204" x2="36499" y2="66204"/>
                        <a14:backgroundMark x1="19267" y1="55093" x2="19267" y2="55093"/>
                        <a14:backgroundMark x1="17775" y1="55556" x2="17775" y2="55556"/>
                        <a14:backgroundMark x1="24695" y1="50000" x2="24695" y2="50000"/>
                        <a14:backgroundMark x1="12483" y1="44676" x2="12483" y2="44676"/>
                        <a14:backgroundMark x1="13433" y1="44213" x2="13433" y2="44213"/>
                        <a14:backgroundMark x1="68250" y1="27315" x2="68250" y2="27315"/>
                        <a14:backgroundMark x1="67164" y1="19907" x2="67164" y2="19907"/>
                        <a14:backgroundMark x1="83989" y1="40278" x2="83989" y2="40278"/>
                        <a14:backgroundMark x1="82632" y1="57407" x2="82632" y2="57407"/>
                        <a14:backgroundMark x1="83582" y1="37269" x2="83582" y2="3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191" y="3642001"/>
            <a:ext cx="4434336" cy="2628901"/>
          </a:xfrm>
          <a:prstGeom prst="rect">
            <a:avLst/>
          </a:prstGeom>
          <a:noFill/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39785FB-EF31-89D5-0D4B-265C01F476E7}"/>
              </a:ext>
            </a:extLst>
          </p:cNvPr>
          <p:cNvSpPr/>
          <p:nvPr/>
        </p:nvSpPr>
        <p:spPr>
          <a:xfrm>
            <a:off x="685800" y="2363526"/>
            <a:ext cx="3657600" cy="30347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38DC958-665E-2183-1540-A8E5B4535F0C}"/>
              </a:ext>
            </a:extLst>
          </p:cNvPr>
          <p:cNvSpPr/>
          <p:nvPr/>
        </p:nvSpPr>
        <p:spPr>
          <a:xfrm>
            <a:off x="661859" y="3125526"/>
            <a:ext cx="3676332" cy="762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825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304800" y="1267859"/>
            <a:ext cx="8839200" cy="345654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111F4-8F62-66AB-872B-A3FDAA369E6A}"/>
              </a:ext>
            </a:extLst>
          </p:cNvPr>
          <p:cNvSpPr txBox="1">
            <a:spLocks/>
          </p:cNvSpPr>
          <p:nvPr/>
        </p:nvSpPr>
        <p:spPr>
          <a:xfrm>
            <a:off x="800100" y="1248809"/>
            <a:ext cx="7543800" cy="31707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dirty="0"/>
              <a:t>Tijd om te proeven!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Maak een tweetal – bepaal wie gaat proeven en wie gaat snijden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De proefpersoon sluit de ogen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De ander haalt van drie verschillende tomaten (A, B en C) een hapklaar stukje op een servet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Laat de tomaten in willekeurige volgorde proeven.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Onthoud welke tomaat de proefpersoon aanwijst als het lekkerst.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6D3ECA-5811-A624-3630-294CC9579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438651"/>
            <a:ext cx="2524392" cy="19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93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-609599" y="1267858"/>
            <a:ext cx="9753599" cy="5334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Smaak:</a:t>
            </a: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Welke tomaat zou jij in een salade stoppen?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E3CC949-8B92-40ED-A63B-8DDC53E3061D}"/>
              </a:ext>
            </a:extLst>
          </p:cNvPr>
          <p:cNvSpPr/>
          <p:nvPr/>
        </p:nvSpPr>
        <p:spPr>
          <a:xfrm>
            <a:off x="3966411" y="3318025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white"/>
                </a:solidFill>
                <a:latin typeface="Perpetua"/>
              </a:rPr>
              <a:t>A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AC50B83-B7F0-463B-AFAB-DCF411BBA933}"/>
              </a:ext>
            </a:extLst>
          </p:cNvPr>
          <p:cNvSpPr/>
          <p:nvPr/>
        </p:nvSpPr>
        <p:spPr>
          <a:xfrm>
            <a:off x="3966411" y="4156225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29C32C8-1BA5-4D4D-8F77-B594A19F4EDB}"/>
              </a:ext>
            </a:extLst>
          </p:cNvPr>
          <p:cNvSpPr/>
          <p:nvPr/>
        </p:nvSpPr>
        <p:spPr>
          <a:xfrm>
            <a:off x="3966411" y="4988563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48227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304800" y="1267858"/>
            <a:ext cx="8839200" cy="47089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111F4-8F62-66AB-872B-A3FDAA369E6A}"/>
              </a:ext>
            </a:extLst>
          </p:cNvPr>
          <p:cNvSpPr txBox="1">
            <a:spLocks/>
          </p:cNvSpPr>
          <p:nvPr/>
        </p:nvSpPr>
        <p:spPr>
          <a:xfrm>
            <a:off x="685800" y="2743200"/>
            <a:ext cx="8001000" cy="351817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000" b="1" dirty="0"/>
              <a:t>Tijd om te voelen!</a:t>
            </a:r>
          </a:p>
          <a:p>
            <a:pPr marL="0" indent="0" algn="ctr">
              <a:buNone/>
            </a:pPr>
            <a:r>
              <a:rPr lang="nl-NL" sz="2000" dirty="0"/>
              <a:t>Welke tomaat heeft de meeste nattigheid verloren? </a:t>
            </a:r>
          </a:p>
          <a:p>
            <a:pPr marL="0" indent="0" algn="ctr">
              <a:buNone/>
            </a:pP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Font typeface="Wingdings 2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270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-609599" y="1267858"/>
            <a:ext cx="9753599" cy="5334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Vocht:</a:t>
            </a: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Welke tomaat zou jij in een salade stoppen?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E3CC949-8B92-40ED-A63B-8DDC53E3061D}"/>
              </a:ext>
            </a:extLst>
          </p:cNvPr>
          <p:cNvSpPr/>
          <p:nvPr/>
        </p:nvSpPr>
        <p:spPr>
          <a:xfrm>
            <a:off x="3966411" y="3318025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white"/>
                </a:solidFill>
                <a:latin typeface="Perpetua"/>
              </a:rPr>
              <a:t>A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AC50B83-B7F0-463B-AFAB-DCF411BBA933}"/>
              </a:ext>
            </a:extLst>
          </p:cNvPr>
          <p:cNvSpPr/>
          <p:nvPr/>
        </p:nvSpPr>
        <p:spPr>
          <a:xfrm>
            <a:off x="3966411" y="4156225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29C32C8-1BA5-4D4D-8F77-B594A19F4EDB}"/>
              </a:ext>
            </a:extLst>
          </p:cNvPr>
          <p:cNvSpPr/>
          <p:nvPr/>
        </p:nvSpPr>
        <p:spPr>
          <a:xfrm>
            <a:off x="3966411" y="4988563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568029F-6139-2B97-8235-976604C7A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1769">
            <a:off x="5463978" y="4829921"/>
            <a:ext cx="3402202" cy="16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23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-609599" y="1267858"/>
            <a:ext cx="9753599" cy="5334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Formaat:</a:t>
            </a: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Welke tomaat zou jij in een salade stoppen?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E3CC949-8B92-40ED-A63B-8DDC53E3061D}"/>
              </a:ext>
            </a:extLst>
          </p:cNvPr>
          <p:cNvSpPr/>
          <p:nvPr/>
        </p:nvSpPr>
        <p:spPr>
          <a:xfrm>
            <a:off x="3966411" y="3318025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0" dirty="0">
                <a:solidFill>
                  <a:prstClr val="white"/>
                </a:solidFill>
                <a:latin typeface="Perpetua"/>
              </a:rPr>
              <a:t>A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AC50B83-B7F0-463B-AFAB-DCF411BBA933}"/>
              </a:ext>
            </a:extLst>
          </p:cNvPr>
          <p:cNvSpPr/>
          <p:nvPr/>
        </p:nvSpPr>
        <p:spPr>
          <a:xfrm>
            <a:off x="3966411" y="4156225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B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29C32C8-1BA5-4D4D-8F77-B594A19F4EDB}"/>
              </a:ext>
            </a:extLst>
          </p:cNvPr>
          <p:cNvSpPr/>
          <p:nvPr/>
        </p:nvSpPr>
        <p:spPr>
          <a:xfrm>
            <a:off x="3966411" y="4988563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t>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A76436-1861-0D91-F2AF-B07378482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778898"/>
            <a:ext cx="2495898" cy="16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51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50FCF-B25B-4975-A8D8-9A65431F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1811"/>
            <a:ext cx="7886700" cy="798878"/>
          </a:xfrm>
        </p:spPr>
        <p:txBody>
          <a:bodyPr>
            <a:norm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Bijbehorende opdracht voor leerlingen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36799E9-FD2B-44CB-817D-AF22FC6F9488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DA6A906-2B06-4E79-9187-5FB289606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3FCA65FB-77A2-4664-A962-25D2CD44135E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0" name="Tijdelijke aanduiding voor inhoud 9">
            <a:extLst>
              <a:ext uri="{FF2B5EF4-FFF2-40B4-BE49-F238E27FC236}">
                <a16:creationId xmlns:a16="http://schemas.microsoft.com/office/drawing/2014/main" id="{1D13F9F5-6345-4400-9564-C797A0A30C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5720" y="1948650"/>
          <a:ext cx="8332560" cy="42825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545019">
                  <a:extLst>
                    <a:ext uri="{9D8B030D-6E8A-4147-A177-3AD203B41FA5}">
                      <a16:colId xmlns:a16="http://schemas.microsoft.com/office/drawing/2014/main" val="1267936877"/>
                    </a:ext>
                  </a:extLst>
                </a:gridCol>
                <a:gridCol w="1579603">
                  <a:extLst>
                    <a:ext uri="{9D8B030D-6E8A-4147-A177-3AD203B41FA5}">
                      <a16:colId xmlns:a16="http://schemas.microsoft.com/office/drawing/2014/main" val="3795079045"/>
                    </a:ext>
                  </a:extLst>
                </a:gridCol>
                <a:gridCol w="2603969">
                  <a:extLst>
                    <a:ext uri="{9D8B030D-6E8A-4147-A177-3AD203B41FA5}">
                      <a16:colId xmlns:a16="http://schemas.microsoft.com/office/drawing/2014/main" val="1568129781"/>
                    </a:ext>
                  </a:extLst>
                </a:gridCol>
                <a:gridCol w="2603969">
                  <a:extLst>
                    <a:ext uri="{9D8B030D-6E8A-4147-A177-3AD203B41FA5}">
                      <a16:colId xmlns:a16="http://schemas.microsoft.com/office/drawing/2014/main" val="1342818007"/>
                    </a:ext>
                  </a:extLst>
                </a:gridCol>
              </a:tblGrid>
              <a:tr h="267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Rassen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Eigenschap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Fenotype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Genotype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1397136"/>
                  </a:ext>
                </a:extLst>
              </a:tr>
              <a:tr h="26766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Trostomaat 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Formaat</a:t>
                      </a:r>
                      <a:endParaRPr lang="nl-NL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Groot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ff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81972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Hokkigheid</a:t>
                      </a:r>
                      <a:endParaRPr lang="nl-NL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Tweehokkig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HH of </a:t>
                      </a:r>
                      <a:r>
                        <a:rPr lang="nl-NL" sz="1600" dirty="0" err="1">
                          <a:effectLst/>
                        </a:rPr>
                        <a:t>Hh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3866157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Suikergehalte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Zeer zoet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S</a:t>
                      </a:r>
                      <a:r>
                        <a:rPr lang="nl-NL" sz="1600" baseline="30000" dirty="0">
                          <a:effectLst/>
                        </a:rPr>
                        <a:t>H</a:t>
                      </a:r>
                      <a:r>
                        <a:rPr lang="nl-NL" sz="1600" dirty="0">
                          <a:effectLst/>
                        </a:rPr>
                        <a:t>S</a:t>
                      </a:r>
                      <a:r>
                        <a:rPr lang="nl-NL" sz="1600" baseline="30000" dirty="0">
                          <a:effectLst/>
                        </a:rPr>
                        <a:t>H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005843"/>
                  </a:ext>
                </a:extLst>
              </a:tr>
              <a:tr h="26766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Cherrytomaat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Formaat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Klein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FF of Ff 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7253748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Hokkigheid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Tweehokkig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HH of </a:t>
                      </a:r>
                      <a:r>
                        <a:rPr lang="nl-NL" sz="1600" dirty="0" err="1">
                          <a:effectLst/>
                        </a:rPr>
                        <a:t>Hh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1634101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Suikergehalte</a:t>
                      </a:r>
                      <a:endParaRPr lang="nl-NL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Zeer zoet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S</a:t>
                      </a:r>
                      <a:r>
                        <a:rPr lang="nl-NL" sz="1600" baseline="30000">
                          <a:effectLst/>
                        </a:rPr>
                        <a:t>H</a:t>
                      </a:r>
                      <a:r>
                        <a:rPr lang="nl-NL" sz="1600">
                          <a:effectLst/>
                        </a:rPr>
                        <a:t>S</a:t>
                      </a:r>
                      <a:r>
                        <a:rPr lang="nl-NL" sz="1600" baseline="30000">
                          <a:effectLst/>
                        </a:rPr>
                        <a:t>H</a:t>
                      </a:r>
                      <a:r>
                        <a:rPr lang="nl-NL" sz="1600">
                          <a:effectLst/>
                        </a:rPr>
                        <a:t> 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214713"/>
                  </a:ext>
                </a:extLst>
              </a:tr>
              <a:tr h="26766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Vleestomaat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Formaat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Groot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ff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765599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Hokkigheid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Meerhokkig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hh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6145162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Suikergehalte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Matig zoet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S</a:t>
                      </a:r>
                      <a:r>
                        <a:rPr lang="nl-NL" sz="1600" baseline="30000">
                          <a:effectLst/>
                        </a:rPr>
                        <a:t>L</a:t>
                      </a:r>
                      <a:r>
                        <a:rPr lang="nl-NL" sz="1600">
                          <a:effectLst/>
                        </a:rPr>
                        <a:t>S</a:t>
                      </a:r>
                      <a:r>
                        <a:rPr lang="nl-NL" sz="1600" baseline="30000">
                          <a:effectLst/>
                        </a:rPr>
                        <a:t>L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1472164"/>
                  </a:ext>
                </a:extLst>
              </a:tr>
              <a:tr h="26766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Gewone tomaat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Formaat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Groot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ff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518703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Hokkigheid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Tweehokkig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HH of </a:t>
                      </a:r>
                      <a:r>
                        <a:rPr lang="nl-NL" sz="1600" dirty="0" err="1">
                          <a:effectLst/>
                        </a:rPr>
                        <a:t>Hh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4648608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Suikergehalte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Zoet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S</a:t>
                      </a:r>
                      <a:r>
                        <a:rPr lang="nl-NL" sz="1600" baseline="30000" dirty="0">
                          <a:effectLst/>
                        </a:rPr>
                        <a:t>L</a:t>
                      </a:r>
                      <a:r>
                        <a:rPr lang="nl-NL" sz="1600" dirty="0">
                          <a:effectLst/>
                        </a:rPr>
                        <a:t>S</a:t>
                      </a:r>
                      <a:r>
                        <a:rPr lang="nl-NL" sz="1600" baseline="30000" dirty="0">
                          <a:effectLst/>
                        </a:rPr>
                        <a:t>H </a:t>
                      </a:r>
                      <a:r>
                        <a:rPr lang="nl-NL" sz="1600" dirty="0">
                          <a:effectLst/>
                        </a:rPr>
                        <a:t>(intermediair fenotype)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3965440"/>
                  </a:ext>
                </a:extLst>
              </a:tr>
              <a:tr h="26766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Romatomaat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Formaat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Groot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ff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055303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Hokkigheid</a:t>
                      </a:r>
                      <a:endParaRPr lang="nl-NL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Tweehokkig</a:t>
                      </a:r>
                      <a:endParaRPr lang="nl-NL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HH of </a:t>
                      </a:r>
                      <a:r>
                        <a:rPr lang="nl-NL" sz="1600" dirty="0" err="1">
                          <a:effectLst/>
                        </a:rPr>
                        <a:t>Hh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769475"/>
                  </a:ext>
                </a:extLst>
              </a:tr>
              <a:tr h="2676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Suikergehalte</a:t>
                      </a:r>
                      <a:endParaRPr lang="nl-NL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Zoet</a:t>
                      </a:r>
                      <a:endParaRPr lang="nl-NL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S</a:t>
                      </a:r>
                      <a:r>
                        <a:rPr lang="nl-NL" sz="1600" baseline="30000" dirty="0">
                          <a:effectLst/>
                        </a:rPr>
                        <a:t>L</a:t>
                      </a:r>
                      <a:r>
                        <a:rPr lang="nl-NL" sz="1600" dirty="0">
                          <a:effectLst/>
                        </a:rPr>
                        <a:t>S</a:t>
                      </a:r>
                      <a:r>
                        <a:rPr lang="nl-NL" sz="1600" baseline="30000" dirty="0">
                          <a:effectLst/>
                        </a:rPr>
                        <a:t>H </a:t>
                      </a:r>
                      <a:r>
                        <a:rPr lang="nl-NL" sz="1600" dirty="0">
                          <a:effectLst/>
                        </a:rPr>
                        <a:t>(intermediair fenotype)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905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3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rgbClr val="FDB9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Inhoud opdrachten</a:t>
            </a:r>
            <a:endParaRPr lang="nl-NL" sz="12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4433232" cy="4339191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Genetica achter bloemkleur</a:t>
            </a:r>
          </a:p>
          <a:p>
            <a:r>
              <a:rPr lang="nl-NL" sz="2000" dirty="0"/>
              <a:t>Cripr-Cas9 werking</a:t>
            </a:r>
          </a:p>
          <a:p>
            <a:r>
              <a:rPr lang="nl-NL" sz="2000" dirty="0"/>
              <a:t>Examenopgaves over veredeling</a:t>
            </a:r>
          </a:p>
          <a:p>
            <a:r>
              <a:rPr lang="nl-NL" sz="2000" dirty="0">
                <a:solidFill>
                  <a:prstClr val="black"/>
                </a:solidFill>
              </a:rPr>
              <a:t>Tomatenpracticum</a:t>
            </a:r>
          </a:p>
          <a:p>
            <a:r>
              <a:rPr lang="nl-NL" sz="2000" dirty="0"/>
              <a:t>Veredeling, waar ligt de grens?</a:t>
            </a:r>
          </a:p>
          <a:p>
            <a:endParaRPr lang="nl-NL" sz="2000" dirty="0">
              <a:solidFill>
                <a:prstClr val="black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pPr marL="514350" indent="-514350">
              <a:buAutoNum type="arabicPeriod"/>
            </a:pP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7" name="Afbeelding 6" descr="Landerijen in de Drentse Veenkoloniën, met rechts het land bespoten met glyfosaat.">
            <a:extLst>
              <a:ext uri="{FF2B5EF4-FFF2-40B4-BE49-F238E27FC236}">
                <a16:creationId xmlns:a16="http://schemas.microsoft.com/office/drawing/2014/main" id="{DCA2828E-497A-CA85-3F91-0C35003839B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6" b="20940"/>
          <a:stretch/>
        </p:blipFill>
        <p:spPr bwMode="auto">
          <a:xfrm>
            <a:off x="5133448" y="3352800"/>
            <a:ext cx="3420125" cy="21970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39785FB-EF31-89D5-0D4B-265C01F476E7}"/>
              </a:ext>
            </a:extLst>
          </p:cNvPr>
          <p:cNvSpPr/>
          <p:nvPr/>
        </p:nvSpPr>
        <p:spPr>
          <a:xfrm>
            <a:off x="685800" y="2363526"/>
            <a:ext cx="3657600" cy="30347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38DC958-665E-2183-1540-A8E5B4535F0C}"/>
              </a:ext>
            </a:extLst>
          </p:cNvPr>
          <p:cNvSpPr/>
          <p:nvPr/>
        </p:nvSpPr>
        <p:spPr>
          <a:xfrm>
            <a:off x="661859" y="3125526"/>
            <a:ext cx="3676332" cy="762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6783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7DA7D73-0BBC-4271-8111-B647A3946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223"/>
            <a:ext cx="9144000" cy="629824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457200" y="2438400"/>
            <a:ext cx="3657600" cy="5181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b="0" i="0" dirty="0">
                <a:solidFill>
                  <a:srgbClr val="1D1D1B"/>
                </a:solidFill>
                <a:effectLst/>
                <a:latin typeface="geomanistregular"/>
              </a:rPr>
              <a:t>Fred is een </a:t>
            </a:r>
            <a:r>
              <a:rPr lang="nl-NL" b="0" i="0" dirty="0" err="1">
                <a:solidFill>
                  <a:srgbClr val="1D1D1B"/>
                </a:solidFill>
                <a:effectLst/>
                <a:latin typeface="geomanistregular"/>
              </a:rPr>
              <a:t>Tillandsia</a:t>
            </a:r>
            <a:r>
              <a:rPr lang="nl-NL" b="0" i="0" dirty="0">
                <a:solidFill>
                  <a:srgbClr val="1D1D1B"/>
                </a:solidFill>
                <a:effectLst/>
                <a:latin typeface="geomanistregular"/>
              </a:rPr>
              <a:t>, ofwel luchtplantje</a:t>
            </a:r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>
              <a:solidFill>
                <a:srgbClr val="FF0000"/>
              </a:solidFill>
            </a:endParaRPr>
          </a:p>
          <a:p>
            <a:pPr lvl="2"/>
            <a:endParaRPr lang="nl-NL" sz="24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08E7D3-306F-5939-359F-2C0670C4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66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/>
              <a:t>Dit is Fred!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90EE54-52B5-41A3-2996-E752B7DF8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275" y="2438400"/>
            <a:ext cx="4034177" cy="35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1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566738" y="845130"/>
            <a:ext cx="8001000" cy="6463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Roundup Ready </a:t>
            </a:r>
          </a:p>
          <a:p>
            <a:pPr lvl="2"/>
            <a:endParaRPr lang="nl-NL" dirty="0">
              <a:solidFill>
                <a:srgbClr val="FF0000"/>
              </a:solidFill>
            </a:endParaRPr>
          </a:p>
          <a:p>
            <a:pPr lvl="2"/>
            <a:endParaRPr lang="nl-NL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A1020D-D11C-49B5-AD70-04C9107B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6EA0B517-F825-4723-BCF3-E9CEC301F111}"/>
              </a:ext>
            </a:extLst>
          </p:cNvPr>
          <p:cNvSpPr txBox="1"/>
          <p:nvPr/>
        </p:nvSpPr>
        <p:spPr>
          <a:xfrm>
            <a:off x="377353" y="6200002"/>
            <a:ext cx="3420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Gebruik van glyfosaat op een akker (rechts) is vaak te zien aan het dode gras dat zichtbaar is voor het land omgeploegd word en ingezaaid met het doelgewas. Bron: </a:t>
            </a:r>
            <a:r>
              <a:rPr lang="nl-NL" sz="1000" dirty="0">
                <a:hlinkClick r:id="rId5"/>
              </a:rPr>
              <a:t>Volkskrant</a:t>
            </a:r>
            <a:endParaRPr lang="nl-NL" dirty="0"/>
          </a:p>
        </p:txBody>
      </p:sp>
      <p:pic>
        <p:nvPicPr>
          <p:cNvPr id="14" name="Afbeelding 13" descr="Landerijen in de Drentse Veenkoloniën, met rechts het land bespoten met glyfosaat.">
            <a:extLst>
              <a:ext uri="{FF2B5EF4-FFF2-40B4-BE49-F238E27FC236}">
                <a16:creationId xmlns:a16="http://schemas.microsoft.com/office/drawing/2014/main" id="{E3DDC335-B7EB-4822-ACCB-0682C5A7D2B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6" b="20940"/>
          <a:stretch/>
        </p:blipFill>
        <p:spPr bwMode="auto">
          <a:xfrm>
            <a:off x="377353" y="3500500"/>
            <a:ext cx="3813647" cy="26979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4E44FA4-7F31-41A4-90DE-B031A04DC45C}"/>
              </a:ext>
            </a:extLst>
          </p:cNvPr>
          <p:cNvSpPr txBox="1"/>
          <p:nvPr/>
        </p:nvSpPr>
        <p:spPr>
          <a:xfrm>
            <a:off x="11902" y="1618818"/>
            <a:ext cx="90329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Roundup is de bekendste merknaam van een herbicide met glyfosaat.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Glyfosaat remt een belangrijk enzym in de plant (EPSP-</a:t>
            </a:r>
            <a:r>
              <a:rPr lang="nl-NL" dirty="0" err="1"/>
              <a:t>synthase</a:t>
            </a:r>
            <a:r>
              <a:rPr lang="nl-NL" dirty="0"/>
              <a:t>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b="0" i="0" dirty="0">
              <a:effectLst/>
              <a:latin typeface="Brion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Brioni"/>
              </a:rPr>
              <a:t>Door de moderne veredeling is het gewas dat de agrariër wil oogsten</a:t>
            </a:r>
            <a:r>
              <a:rPr lang="nl-NL" b="0" i="0" dirty="0">
                <a:effectLst/>
                <a:latin typeface="Brioni"/>
              </a:rPr>
              <a:t> beschermt tegen het gif. </a:t>
            </a:r>
            <a:endParaRPr lang="nl-NL" b="0" i="0" dirty="0">
              <a:solidFill>
                <a:srgbClr val="000000"/>
              </a:solidFill>
              <a:effectLst/>
              <a:latin typeface="Brion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D457B2B-FE82-D96F-1425-9062E706398F}"/>
              </a:ext>
            </a:extLst>
          </p:cNvPr>
          <p:cNvSpPr txBox="1"/>
          <p:nvPr/>
        </p:nvSpPr>
        <p:spPr>
          <a:xfrm>
            <a:off x="4665344" y="6146520"/>
            <a:ext cx="441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nl-NL" sz="1000" dirty="0">
                <a:hlinkClick r:id="rId7"/>
              </a:rPr>
              <a:t>Regelgeving glyfosaat overheid</a:t>
            </a:r>
            <a:endParaRPr lang="nl-NL" sz="1000" dirty="0"/>
          </a:p>
          <a:p>
            <a:pPr marL="0" indent="0" algn="r">
              <a:buNone/>
            </a:pPr>
            <a:r>
              <a:rPr lang="nl-NL" sz="1000" dirty="0"/>
              <a:t>21 september 2022</a:t>
            </a:r>
          </a:p>
          <a:p>
            <a:pPr marL="0" indent="0" algn="r">
              <a:buNone/>
            </a:pPr>
            <a:r>
              <a:rPr lang="nl-NL" sz="1000" b="0" i="0" dirty="0">
                <a:solidFill>
                  <a:srgbClr val="000000"/>
                </a:solidFill>
                <a:effectLst/>
                <a:hlinkClick r:id="rId8"/>
              </a:rPr>
              <a:t>Pesticiden mogelijk gevaarlijker dan gedacht: groot onderzoek naar risico’s</a:t>
            </a:r>
            <a:endParaRPr lang="nl-NL" sz="1000" b="0" i="0" dirty="0">
              <a:solidFill>
                <a:srgbClr val="000000"/>
              </a:solidFill>
              <a:effectLst/>
            </a:endParaRPr>
          </a:p>
          <a:p>
            <a:pPr marL="0" indent="0" algn="r">
              <a:buNone/>
            </a:pPr>
            <a:r>
              <a:rPr lang="nl-NL" sz="1000" dirty="0">
                <a:solidFill>
                  <a:srgbClr val="000000"/>
                </a:solidFill>
              </a:rPr>
              <a:t>16 oktober 2020</a:t>
            </a:r>
            <a:endParaRPr lang="nl-NL" sz="10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7461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566738" y="845130"/>
            <a:ext cx="8001000" cy="6463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De paarse tomaat</a:t>
            </a:r>
          </a:p>
          <a:p>
            <a:pPr marL="320040" lvl="1" indent="0">
              <a:buNone/>
            </a:pPr>
            <a:endParaRPr lang="nl-NL" sz="3200" dirty="0"/>
          </a:p>
          <a:p>
            <a:pPr lvl="2"/>
            <a:endParaRPr lang="nl-NL" dirty="0">
              <a:solidFill>
                <a:srgbClr val="FF0000"/>
              </a:solidFill>
            </a:endParaRPr>
          </a:p>
          <a:p>
            <a:pPr lvl="2"/>
            <a:endParaRPr lang="nl-NL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A1020D-D11C-49B5-AD70-04C9107B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F2F777A-76C5-4AC3-B773-D0A6DD2F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53" y="4442514"/>
            <a:ext cx="3187835" cy="211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FD62543E-3666-45F8-A2EF-33E3F65D1969}"/>
              </a:ext>
            </a:extLst>
          </p:cNvPr>
          <p:cNvSpPr txBox="1"/>
          <p:nvPr/>
        </p:nvSpPr>
        <p:spPr>
          <a:xfrm>
            <a:off x="0" y="1546507"/>
            <a:ext cx="6705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Het </a:t>
            </a:r>
            <a:r>
              <a:rPr lang="nl-NL" dirty="0" err="1"/>
              <a:t>leeuwenbekjesgen</a:t>
            </a:r>
            <a:r>
              <a:rPr lang="nl-NL" dirty="0"/>
              <a:t> codeert voor een eiwit dat betrokken is bij de vorming van </a:t>
            </a:r>
            <a:r>
              <a:rPr lang="nl-NL" dirty="0" err="1"/>
              <a:t>anthocyanen</a:t>
            </a:r>
            <a:r>
              <a:rPr lang="nl-NL" dirty="0"/>
              <a:t> en paarse kleur.</a:t>
            </a:r>
            <a:endParaRPr lang="nl-NL" b="0" i="0" dirty="0">
              <a:solidFill>
                <a:srgbClr val="000000"/>
              </a:solidFill>
              <a:effectLst/>
              <a:latin typeface="Brion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0000"/>
              </a:solidFill>
              <a:latin typeface="Brion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>
                <a:latin typeface="Brioni"/>
              </a:rPr>
              <a:t>Antocyaan</a:t>
            </a:r>
            <a:r>
              <a:rPr lang="nl-NL" b="0" i="0" dirty="0">
                <a:effectLst/>
                <a:latin typeface="Brioni"/>
              </a:rPr>
              <a:t> beschermt tegen </a:t>
            </a:r>
            <a:r>
              <a:rPr lang="nl-NL" dirty="0">
                <a:latin typeface="Brioni"/>
              </a:rPr>
              <a:t>hart- en vaatziekten en bepaalde </a:t>
            </a:r>
            <a:r>
              <a:rPr lang="nl-NL" b="0" i="0" dirty="0">
                <a:effectLst/>
                <a:latin typeface="Brioni"/>
              </a:rPr>
              <a:t>soorten kanker</a:t>
            </a:r>
            <a:r>
              <a:rPr lang="nl-NL" dirty="0">
                <a:latin typeface="Brioni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>
              <a:latin typeface="Brion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Brioni"/>
              </a:rPr>
              <a:t>Door het verplaatsen van het gen, ontstaat een tomaat met de extra eigenschappen van </a:t>
            </a:r>
            <a:r>
              <a:rPr lang="nl-NL" dirty="0" err="1">
                <a:latin typeface="Brioni"/>
              </a:rPr>
              <a:t>antocyaan</a:t>
            </a:r>
            <a:r>
              <a:rPr lang="nl-NL" dirty="0">
                <a:latin typeface="Brioni"/>
              </a:rPr>
              <a:t>.</a:t>
            </a:r>
            <a:endParaRPr lang="nl-NL" dirty="0"/>
          </a:p>
          <a:p>
            <a:pPr lvl="1"/>
            <a:endParaRPr lang="nl-NL" b="0" i="0" dirty="0">
              <a:solidFill>
                <a:srgbClr val="000000"/>
              </a:solidFill>
              <a:effectLst/>
              <a:latin typeface="Brioni"/>
            </a:endParaRPr>
          </a:p>
          <a:p>
            <a:pPr lvl="1"/>
            <a:endParaRPr lang="nl-NL" dirty="0">
              <a:solidFill>
                <a:srgbClr val="000000"/>
              </a:solidFill>
              <a:latin typeface="Brioni"/>
            </a:endParaRPr>
          </a:p>
          <a:p>
            <a:pPr lvl="1"/>
            <a:endParaRPr lang="nl-NL" b="0" i="0" dirty="0">
              <a:solidFill>
                <a:srgbClr val="000000"/>
              </a:solidFill>
              <a:effectLst/>
              <a:latin typeface="Brioni"/>
            </a:endParaRPr>
          </a:p>
        </p:txBody>
      </p:sp>
      <p:pic>
        <p:nvPicPr>
          <p:cNvPr id="2056" name="Picture 8" descr="LightBox Active Image">
            <a:extLst>
              <a:ext uri="{FF2B5EF4-FFF2-40B4-BE49-F238E27FC236}">
                <a16:creationId xmlns:a16="http://schemas.microsoft.com/office/drawing/2014/main" id="{9A8CD864-2A98-49E1-889F-07CEDCF37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27" y="1031809"/>
            <a:ext cx="2022588" cy="30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065D7EC-A865-4F25-B91C-C73A870B90CD}"/>
              </a:ext>
            </a:extLst>
          </p:cNvPr>
          <p:cNvSpPr txBox="1"/>
          <p:nvPr/>
        </p:nvSpPr>
        <p:spPr>
          <a:xfrm>
            <a:off x="6248227" y="4037412"/>
            <a:ext cx="2784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/>
              <a:t>Grote leeuwenbek</a:t>
            </a:r>
          </a:p>
          <a:p>
            <a:pPr algn="r"/>
            <a:r>
              <a:rPr lang="nl-NL" sz="1000" i="1" dirty="0" err="1"/>
              <a:t>Antirrhinum</a:t>
            </a:r>
            <a:r>
              <a:rPr lang="nl-NL" sz="1000" i="1" dirty="0"/>
              <a:t> </a:t>
            </a:r>
            <a:r>
              <a:rPr lang="nl-NL" sz="1000" i="1" dirty="0" err="1"/>
              <a:t>majus</a:t>
            </a:r>
            <a:r>
              <a:rPr lang="nl-NL" sz="1000" i="1" dirty="0"/>
              <a:t> L. </a:t>
            </a:r>
            <a:r>
              <a:rPr lang="nl-NL" sz="1000" dirty="0"/>
              <a:t> Bron: </a:t>
            </a:r>
            <a:r>
              <a:rPr lang="nl-NL" sz="1000" dirty="0" err="1">
                <a:hlinkClick r:id="rId7"/>
              </a:rPr>
              <a:t>Floron</a:t>
            </a:r>
            <a:endParaRPr lang="nl-NL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EA0B517-F825-4723-BCF3-E9CEC301F111}"/>
              </a:ext>
            </a:extLst>
          </p:cNvPr>
          <p:cNvSpPr txBox="1"/>
          <p:nvPr/>
        </p:nvSpPr>
        <p:spPr>
          <a:xfrm>
            <a:off x="5638799" y="6579914"/>
            <a:ext cx="3394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/>
              <a:t>Rode en paarse tomaat. Bron: </a:t>
            </a:r>
            <a:r>
              <a:rPr lang="nl-NL" sz="1000" dirty="0">
                <a:hlinkClick r:id="rId8"/>
              </a:rPr>
              <a:t>Trouw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0682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Genetica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685800" y="1066800"/>
            <a:ext cx="8001000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Mogelijke vragen voor een discussie over genetische modificatie (GMO): </a:t>
            </a:r>
          </a:p>
          <a:p>
            <a:pPr lvl="1"/>
            <a:r>
              <a:rPr lang="nl-NL" sz="2000" dirty="0"/>
              <a:t>Mogen mensen DNA van andere organismen veranderen?</a:t>
            </a:r>
          </a:p>
          <a:p>
            <a:pPr lvl="1"/>
            <a:r>
              <a:rPr lang="nl-NL" sz="2000" dirty="0"/>
              <a:t>Is er een verschil tussen het DNA van dieren en planten?</a:t>
            </a:r>
          </a:p>
          <a:p>
            <a:pPr lvl="1"/>
            <a:r>
              <a:rPr lang="nl-NL" sz="2000" dirty="0"/>
              <a:t>Is de uitkomst van de verandering leidend voor toestemming?</a:t>
            </a:r>
          </a:p>
          <a:p>
            <a:pPr lvl="1"/>
            <a:r>
              <a:rPr lang="nl-NL" sz="2000" dirty="0"/>
              <a:t>Kunnen mensen op aarde leven zonder GMO?</a:t>
            </a:r>
          </a:p>
          <a:p>
            <a:pPr lvl="1"/>
            <a:r>
              <a:rPr lang="nl-NL" sz="2000" dirty="0"/>
              <a:t>Zou jij willen dat je je eigen DNA kon veranderen?</a:t>
            </a:r>
          </a:p>
          <a:p>
            <a:pPr marL="0" indent="0">
              <a:buNone/>
            </a:pPr>
            <a:endParaRPr lang="nl-NL" sz="2000" dirty="0">
              <a:solidFill>
                <a:srgbClr val="FF0000"/>
              </a:solidFill>
            </a:endParaRPr>
          </a:p>
          <a:p>
            <a:pPr lvl="2"/>
            <a:endParaRPr lang="nl-NL" sz="16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2000" dirty="0"/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CAE530F8-98B7-49CF-A5DD-0B012B7A7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382905"/>
            <a:ext cx="5812039" cy="337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43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Ecologie</a:t>
              </a:r>
              <a:endParaRPr lang="nl-NL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597310" y="990600"/>
            <a:ext cx="8001000" cy="3352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Wat je kunt verwachten in de module: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>
              <a:solidFill>
                <a:srgbClr val="FF0000"/>
              </a:solidFill>
            </a:endParaRPr>
          </a:p>
          <a:p>
            <a:pPr lvl="2" algn="ctr"/>
            <a:endParaRPr lang="nl-NL" dirty="0">
              <a:solidFill>
                <a:srgbClr val="FF0000"/>
              </a:solidFill>
            </a:endParaRPr>
          </a:p>
          <a:p>
            <a:pPr marL="0" indent="0" algn="ctr">
              <a:buFont typeface="Wingdings 2"/>
              <a:buNone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2CFDEE-15C9-56CD-4E7A-3EE6BB605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064" y="1981200"/>
            <a:ext cx="5551872" cy="37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9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Ecologie</a:t>
              </a:r>
              <a:endParaRPr lang="nl-NL" b="1" dirty="0">
                <a:solidFill>
                  <a:srgbClr val="FDB9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Inhoud opdrachten</a:t>
            </a:r>
            <a:endParaRPr lang="nl-NL" sz="12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43434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Ontwerp een komkommerkas</a:t>
            </a:r>
          </a:p>
          <a:p>
            <a:r>
              <a:rPr lang="nl-NL" sz="2000" dirty="0"/>
              <a:t>Gewasbescherming</a:t>
            </a:r>
          </a:p>
          <a:p>
            <a:r>
              <a:rPr lang="nl-NL" sz="2000" dirty="0"/>
              <a:t>Ecologische basisvragen</a:t>
            </a:r>
          </a:p>
          <a:p>
            <a:r>
              <a:rPr lang="nl-NL" sz="2000" dirty="0"/>
              <a:t>Practicuminspiratie</a:t>
            </a:r>
          </a:p>
          <a:p>
            <a:r>
              <a:rPr lang="nl-NL" sz="2000" dirty="0"/>
              <a:t>Wisselbouw en strokenteelt</a:t>
            </a:r>
          </a:p>
          <a:p>
            <a:r>
              <a:rPr lang="nl-NL" sz="2000" dirty="0"/>
              <a:t>Een goede grasmat</a:t>
            </a:r>
          </a:p>
          <a:p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889ED28-5106-40C9-9603-752137109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2" y="1567927"/>
            <a:ext cx="3733798" cy="211893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9654586-59A6-5D53-56C3-B14E2DD00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364686"/>
            <a:ext cx="4648200" cy="21945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FF29FE-17DD-EB0B-B306-38D42A77F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3620246"/>
            <a:ext cx="4648200" cy="14670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CAF9405-FE78-E9E2-E6D6-60F9AE99C313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67" b="89867" l="3628" r="99154">
                        <a14:foregroundMark x1="51391" y1="12533" x2="51391" y2="12533"/>
                        <a14:foregroundMark x1="31076" y1="17067" x2="75937" y2="20800"/>
                        <a14:foregroundMark x1="10762" y1="23200" x2="46796" y2="8533"/>
                        <a14:foregroundMark x1="46796" y1="8533" x2="85248" y2="9067"/>
                        <a14:foregroundMark x1="85248" y1="9067" x2="60822" y2="27733"/>
                        <a14:foregroundMark x1="60822" y1="27733" x2="22128" y2="32267"/>
                        <a14:foregroundMark x1="22128" y1="32267" x2="21524" y2="42400"/>
                        <a14:foregroundMark x1="18259" y1="31467" x2="5079" y2="42933"/>
                        <a14:foregroundMark x1="5079" y1="42933" x2="3869" y2="66667"/>
                        <a14:foregroundMark x1="3869" y1="66667" x2="14752" y2="83733"/>
                        <a14:foregroundMark x1="14752" y1="83733" x2="46917" y2="85067"/>
                        <a14:foregroundMark x1="46917" y1="85067" x2="51270" y2="63467"/>
                        <a14:foregroundMark x1="51270" y1="63467" x2="40387" y2="56800"/>
                        <a14:foregroundMark x1="79927" y1="17067" x2="49093" y2="42933"/>
                        <a14:foregroundMark x1="49093" y1="42933" x2="53446" y2="66133"/>
                        <a14:foregroundMark x1="53446" y1="66133" x2="67836" y2="76000"/>
                        <a14:foregroundMark x1="67836" y1="76000" x2="51874" y2="85067"/>
                        <a14:foregroundMark x1="51874" y1="85067" x2="35067" y2="84533"/>
                        <a14:foregroundMark x1="35067" y1="84533" x2="31439" y2="71467"/>
                        <a14:foregroundMark x1="77751" y1="47467" x2="77751" y2="47467"/>
                        <a14:foregroundMark x1="78476" y1="6933" x2="94438" y2="11200"/>
                        <a14:foregroundMark x1="94438" y1="11200" x2="88029" y2="33867"/>
                        <a14:foregroundMark x1="88029" y1="33867" x2="69045" y2="33333"/>
                        <a14:foregroundMark x1="69045" y1="33333" x2="68440" y2="32800"/>
                        <a14:foregroundMark x1="99154" y1="10933" x2="99154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24" y="4866665"/>
            <a:ext cx="4648200" cy="1847134"/>
          </a:xfrm>
          <a:prstGeom prst="rect">
            <a:avLst/>
          </a:prstGeom>
          <a:noFill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D64753-DB95-BEC5-40FD-5DDED053F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513" y="3237754"/>
            <a:ext cx="3391373" cy="2010056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C374BAA9-889E-042E-47FD-D7FA1341F846}"/>
              </a:ext>
            </a:extLst>
          </p:cNvPr>
          <p:cNvSpPr/>
          <p:nvPr/>
        </p:nvSpPr>
        <p:spPr>
          <a:xfrm>
            <a:off x="609600" y="3048000"/>
            <a:ext cx="3426189" cy="762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B37F11D8-EF6C-1FE2-58C7-F7C4A3D60B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5024" y="4125076"/>
            <a:ext cx="4572000" cy="24952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9256073-DA0C-758A-37A3-64B30E282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2589" y="1603653"/>
            <a:ext cx="3352800" cy="49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Ecologie</a:t>
              </a:r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itel 11">
            <a:extLst>
              <a:ext uri="{FF2B5EF4-FFF2-40B4-BE49-F238E27FC236}">
                <a16:creationId xmlns:a16="http://schemas.microsoft.com/office/drawing/2014/main" id="{36C00F9B-9987-491E-88B7-4307B5F5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19796"/>
            <a:ext cx="8286750" cy="1140896"/>
          </a:xfrm>
        </p:spPr>
        <p:txBody>
          <a:bodyPr>
            <a:noAutofit/>
          </a:bodyPr>
          <a:lstStyle/>
          <a:p>
            <a:pPr algn="ctr" defTabSz="457200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nl-NL" sz="3200" dirty="0">
                <a:latin typeface="+mn-lt"/>
                <a:ea typeface="+mn-ea"/>
                <a:cs typeface="+mn-cs"/>
              </a:rPr>
              <a:t>Practicuminspiratie:</a:t>
            </a:r>
            <a:br>
              <a:rPr lang="nl-NL" sz="3200" dirty="0">
                <a:latin typeface="+mn-lt"/>
                <a:ea typeface="+mn-ea"/>
                <a:cs typeface="+mn-cs"/>
              </a:rPr>
            </a:br>
            <a:r>
              <a:rPr lang="nl-NL" sz="3200" dirty="0">
                <a:latin typeface="+mn-lt"/>
                <a:ea typeface="+mn-ea"/>
                <a:cs typeface="+mn-cs"/>
              </a:rPr>
              <a:t> bloemvoeding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37C0675-0326-457B-A9E8-3ECC04363B06}"/>
              </a:ext>
            </a:extLst>
          </p:cNvPr>
          <p:cNvSpPr txBox="1"/>
          <p:nvPr/>
        </p:nvSpPr>
        <p:spPr>
          <a:xfrm>
            <a:off x="291723" y="4296472"/>
            <a:ext cx="1879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/>
              <a:t>Bron: </a:t>
            </a:r>
            <a:r>
              <a:rPr lang="nl-NL" sz="1200" dirty="0">
                <a:hlinkClick r:id="rId4"/>
              </a:rPr>
              <a:t>Bloemschikwinkel</a:t>
            </a:r>
            <a:endParaRPr lang="nl-NL" sz="1200" dirty="0"/>
          </a:p>
        </p:txBody>
      </p:sp>
      <p:pic>
        <p:nvPicPr>
          <p:cNvPr id="9218" name="Picture 2" descr="Snijbloemenvoedsel zakjes voor 1 liter - per 5 stuks - Bloemschikwinkel">
            <a:extLst>
              <a:ext uri="{FF2B5EF4-FFF2-40B4-BE49-F238E27FC236}">
                <a16:creationId xmlns:a16="http://schemas.microsoft.com/office/drawing/2014/main" id="{7C6272F5-5107-4A9B-A134-7842274F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4" y="1995601"/>
            <a:ext cx="1722533" cy="229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3965670-359A-46AE-AD42-023A0789EECD}"/>
              </a:ext>
            </a:extLst>
          </p:cNvPr>
          <p:cNvSpPr txBox="1"/>
          <p:nvPr/>
        </p:nvSpPr>
        <p:spPr>
          <a:xfrm>
            <a:off x="2313078" y="1995601"/>
            <a:ext cx="60689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/>
              <a:t>Wat zit er eigenlijk in zo’n zakje bij een bos bloemen?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4281C50-1F0A-6ABC-7F70-3D72B5E4A4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9"/>
          <a:stretch/>
        </p:blipFill>
        <p:spPr>
          <a:xfrm>
            <a:off x="3611955" y="3306341"/>
            <a:ext cx="5170300" cy="31846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88F8FE1-C5B1-F386-0F16-004CFCFE3B84}"/>
              </a:ext>
            </a:extLst>
          </p:cNvPr>
          <p:cNvSpPr txBox="1"/>
          <p:nvPr/>
        </p:nvSpPr>
        <p:spPr>
          <a:xfrm>
            <a:off x="3611955" y="649102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/>
              <a:t>Bron: </a:t>
            </a:r>
            <a:r>
              <a:rPr lang="nl-NL" sz="1200" dirty="0">
                <a:hlinkClick r:id="rId7"/>
              </a:rPr>
              <a:t>Madelief </a:t>
            </a:r>
            <a:r>
              <a:rPr lang="nl-NL" sz="1200" dirty="0" err="1">
                <a:hlinkClick r:id="rId7"/>
              </a:rPr>
              <a:t>by</a:t>
            </a:r>
            <a:r>
              <a:rPr lang="nl-NL" sz="1200" dirty="0">
                <a:hlinkClick r:id="rId7"/>
              </a:rPr>
              <a:t> </a:t>
            </a:r>
            <a:r>
              <a:rPr lang="nl-NL" sz="1200" dirty="0" err="1">
                <a:hlinkClick r:id="rId7"/>
              </a:rPr>
              <a:t>Richelle</a:t>
            </a:r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74E71D4-EAD5-E06B-5407-FB1F88D1C948}"/>
              </a:ext>
            </a:extLst>
          </p:cNvPr>
          <p:cNvSpPr txBox="1"/>
          <p:nvPr/>
        </p:nvSpPr>
        <p:spPr>
          <a:xfrm>
            <a:off x="3611954" y="2893916"/>
            <a:ext cx="54287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/>
              <a:t>En wat is het effect van die stoffen?</a:t>
            </a:r>
          </a:p>
        </p:txBody>
      </p:sp>
    </p:spTree>
    <p:extLst>
      <p:ext uri="{BB962C8B-B14F-4D97-AF65-F5344CB8AC3E}">
        <p14:creationId xmlns:p14="http://schemas.microsoft.com/office/powerpoint/2010/main" val="22827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Ecologie</a:t>
              </a:r>
              <a:endParaRPr lang="nl-NL" b="1" dirty="0">
                <a:solidFill>
                  <a:srgbClr val="FDB9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Inhoud opdrachten</a:t>
            </a:r>
            <a:endParaRPr lang="nl-NL" sz="12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43434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Ontwerp een komkommerkas</a:t>
            </a:r>
          </a:p>
          <a:p>
            <a:r>
              <a:rPr lang="nl-NL" sz="2000" dirty="0"/>
              <a:t>Gewasbescherming</a:t>
            </a:r>
          </a:p>
          <a:p>
            <a:r>
              <a:rPr lang="nl-NL" sz="2000" dirty="0"/>
              <a:t>Ecologische basisvragen</a:t>
            </a:r>
          </a:p>
          <a:p>
            <a:r>
              <a:rPr lang="nl-NL" sz="2000" dirty="0"/>
              <a:t>Practicuminspiratie</a:t>
            </a:r>
          </a:p>
          <a:p>
            <a:r>
              <a:rPr lang="nl-NL" sz="2000" dirty="0"/>
              <a:t>Wisselbouw en strokenteelt</a:t>
            </a:r>
          </a:p>
          <a:p>
            <a:r>
              <a:rPr lang="nl-NL" sz="2000" dirty="0"/>
              <a:t>Een goede grasmat</a:t>
            </a:r>
          </a:p>
          <a:p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374BAA9-889E-042E-47FD-D7FA1341F846}"/>
              </a:ext>
            </a:extLst>
          </p:cNvPr>
          <p:cNvSpPr/>
          <p:nvPr/>
        </p:nvSpPr>
        <p:spPr>
          <a:xfrm>
            <a:off x="609600" y="3048000"/>
            <a:ext cx="3426189" cy="762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B37F11D8-EF6C-1FE2-58C7-F7C4A3D60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987067"/>
            <a:ext cx="4572000" cy="24952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5D94806-02C5-8163-41A7-32DE6C6F2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936" y="1141488"/>
            <a:ext cx="2494453" cy="28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Ecologie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0C118F8D-EBB0-4792-96F9-1DB90EE4454D}"/>
              </a:ext>
            </a:extLst>
          </p:cNvPr>
          <p:cNvSpPr txBox="1"/>
          <p:nvPr/>
        </p:nvSpPr>
        <p:spPr>
          <a:xfrm>
            <a:off x="3654723" y="4192096"/>
            <a:ext cx="24560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EenVandaag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Regeneratieve landbouw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okt 2022 – 5:04 min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5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44E8AB2-FD01-0263-40D7-877227A14D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441CFE-530D-565B-DE98-CA6788FAC9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0" t="5902" b="10030"/>
          <a:stretch/>
        </p:blipFill>
        <p:spPr>
          <a:xfrm>
            <a:off x="6201342" y="5200647"/>
            <a:ext cx="2653252" cy="1221994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9182F26A-20FF-E8F4-232F-3DD9A4004F21}"/>
              </a:ext>
            </a:extLst>
          </p:cNvPr>
          <p:cNvSpPr txBox="1">
            <a:spLocks/>
          </p:cNvSpPr>
          <p:nvPr/>
        </p:nvSpPr>
        <p:spPr>
          <a:xfrm>
            <a:off x="435068" y="1545521"/>
            <a:ext cx="5458104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Duurzamer voedsel in de toekomst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1026" name="Picture 2" descr="Bodemzicht - Eetbaar Nijmegen">
            <a:extLst>
              <a:ext uri="{FF2B5EF4-FFF2-40B4-BE49-F238E27FC236}">
                <a16:creationId xmlns:a16="http://schemas.microsoft.com/office/drawing/2014/main" id="{2AD650DF-80AA-D03A-4F7D-BB2FE3DC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46" y="2132961"/>
            <a:ext cx="1942507" cy="196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71B7F74-7A88-802C-90F9-82ACE10CDEB3}"/>
              </a:ext>
            </a:extLst>
          </p:cNvPr>
          <p:cNvSpPr txBox="1"/>
          <p:nvPr/>
        </p:nvSpPr>
        <p:spPr>
          <a:xfrm>
            <a:off x="2133600" y="792308"/>
            <a:ext cx="487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/>
              <a:t>Wisselbouw en strokenteelt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3422B9C-59F6-5F17-229A-93569F4DB0A7}"/>
              </a:ext>
            </a:extLst>
          </p:cNvPr>
          <p:cNvSpPr txBox="1"/>
          <p:nvPr/>
        </p:nvSpPr>
        <p:spPr>
          <a:xfrm>
            <a:off x="6132281" y="642264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SDG Nederland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E60CD428-82E4-4CD7-457E-841BD39166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8" t="16324" b="3405"/>
          <a:stretch/>
        </p:blipFill>
        <p:spPr>
          <a:xfrm>
            <a:off x="6120925" y="2140914"/>
            <a:ext cx="2039143" cy="1954542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8DDFE7F8-23C5-2084-DCEF-881212F933FE}"/>
              </a:ext>
            </a:extLst>
          </p:cNvPr>
          <p:cNvSpPr txBox="1"/>
          <p:nvPr/>
        </p:nvSpPr>
        <p:spPr>
          <a:xfrm>
            <a:off x="6045831" y="4192096"/>
            <a:ext cx="24890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Pluktuin Bakkum</a:t>
            </a:r>
          </a:p>
          <a:p>
            <a:pPr algn="l"/>
            <a:r>
              <a:rPr lang="nl-NL" sz="1400" b="0" i="0" dirty="0">
                <a:solidFill>
                  <a:srgbClr val="5B5B5B"/>
                </a:solidFill>
                <a:effectLst/>
                <a:latin typeface="Roboto" panose="02000000000000000000" pitchFamily="2" charset="0"/>
              </a:rPr>
              <a:t>Limmerweg 5c, Castricum</a:t>
            </a:r>
          </a:p>
          <a:p>
            <a:br>
              <a:rPr lang="nl-NL" dirty="0"/>
            </a:br>
            <a:endParaRPr lang="nl-NL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A7859E86-B7F6-24A4-640F-5E38D6342A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17" y="2197151"/>
            <a:ext cx="2846033" cy="451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69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AF45E-38BE-4A65-869E-3EA3A204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7280"/>
            <a:ext cx="8515350" cy="913330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  <a:ea typeface="+mn-ea"/>
                <a:cs typeface="+mn-cs"/>
              </a:rPr>
              <a:t>Tijd voor/van verandering</a:t>
            </a:r>
            <a:r>
              <a:rPr lang="nl-NL" sz="3600" dirty="0"/>
              <a:t>!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F0D0B50-C55B-4506-8B2C-5A1D4854B687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345FB54-2766-43C6-B39A-D7DCEFE58FA7}"/>
              </a:ext>
            </a:extLst>
          </p:cNvPr>
          <p:cNvGrpSpPr/>
          <p:nvPr/>
        </p:nvGrpSpPr>
        <p:grpSpPr>
          <a:xfrm>
            <a:off x="0" y="-20223"/>
            <a:ext cx="9144000" cy="804597"/>
            <a:chOff x="0" y="-20223"/>
            <a:chExt cx="9144000" cy="804597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167CD0B-2D22-407A-8827-E9B4DB2A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9EDC913-40DB-49A9-A5A6-929D9836EA08}"/>
                </a:ext>
              </a:extLst>
            </p:cNvPr>
            <p:cNvSpPr txBox="1"/>
            <p:nvPr/>
          </p:nvSpPr>
          <p:spPr>
            <a:xfrm>
              <a:off x="4343400" y="138043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Ecologie</a:t>
              </a:r>
              <a:endParaRPr lang="nl-NL" b="1" dirty="0">
                <a:solidFill>
                  <a:srgbClr val="FDB9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0A50275A-FEF7-48A4-B02E-2738CBC589F3}"/>
              </a:ext>
            </a:extLst>
          </p:cNvPr>
          <p:cNvSpPr txBox="1">
            <a:spLocks/>
          </p:cNvSpPr>
          <p:nvPr/>
        </p:nvSpPr>
        <p:spPr>
          <a:xfrm>
            <a:off x="444586" y="1680609"/>
            <a:ext cx="77724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>
                <a:hlinkClick r:id="rId4"/>
              </a:rPr>
              <a:t>Caring</a:t>
            </a:r>
            <a:r>
              <a:rPr lang="nl-NL" sz="2000" dirty="0">
                <a:hlinkClick r:id="rId4"/>
              </a:rPr>
              <a:t> farmers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RTLZ interview </a:t>
            </a:r>
            <a:r>
              <a:rPr lang="nl-NL" sz="2000" dirty="0">
                <a:hlinkClick r:id="rId5"/>
              </a:rPr>
              <a:t>reactie groene boeren op advies Remkes</a:t>
            </a:r>
            <a:r>
              <a:rPr lang="nl-NL" sz="2000" dirty="0"/>
              <a:t> </a:t>
            </a:r>
          </a:p>
          <a:p>
            <a:pPr marL="320040" lvl="1" indent="0">
              <a:buNone/>
            </a:pPr>
            <a:r>
              <a:rPr lang="nl-NL" sz="1600" dirty="0"/>
              <a:t>5 okt 2022 – 5:19 min</a:t>
            </a:r>
          </a:p>
          <a:p>
            <a:pPr marL="0" indent="0">
              <a:buNone/>
            </a:pPr>
            <a:endParaRPr lang="nl-NL" sz="2000" dirty="0"/>
          </a:p>
          <a:p>
            <a:endParaRPr lang="nl-NL" dirty="0"/>
          </a:p>
          <a:p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E0EB85D-9715-BFD6-F7F1-9C3AFDD17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47" y="2476500"/>
            <a:ext cx="8146677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4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Stikstof</a:t>
              </a: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Wingdings 2"/>
              <a:buNone/>
              <a:tabLst/>
              <a:defRPr/>
            </a:pPr>
            <a:r>
              <a:rPr lang="nl-NL" sz="3200" dirty="0">
                <a:solidFill>
                  <a:prstClr val="black"/>
                </a:solidFill>
                <a:latin typeface="Calibri" panose="020F0502020204030204"/>
              </a:rPr>
              <a:t>Planten en stikstof - </a:t>
            </a:r>
            <a:r>
              <a:rPr lang="nl-NL" sz="3200" dirty="0" err="1">
                <a:solidFill>
                  <a:prstClr val="black"/>
                </a:solidFill>
                <a:latin typeface="Calibri" panose="020F0502020204030204"/>
              </a:rPr>
              <a:t>lesi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nspiratie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Wingdings 2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48006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549E39"/>
              </a:buClr>
            </a:pPr>
            <a:r>
              <a:rPr lang="nl-NL" sz="2000" dirty="0">
                <a:solidFill>
                  <a:prstClr val="black"/>
                </a:solidFill>
                <a:hlinkClick r:id="rId4" action="ppaction://hlinkfile"/>
              </a:rPr>
              <a:t>Natuurcrisis – Greenpeace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DAA950-3D3F-F338-D4BB-8FA65F2BF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263" y="1766048"/>
            <a:ext cx="2704035" cy="49094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65DB23A-F633-38A0-35EF-41146319E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77" y="3984753"/>
            <a:ext cx="2238377" cy="25902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F76E29A-044F-8820-D2E5-8AE40A0CB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457" y="4220796"/>
            <a:ext cx="2448640" cy="23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95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7DA7D73-0BBC-4271-8111-B647A3946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223"/>
            <a:ext cx="9144000" cy="629824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457200" y="2438400"/>
            <a:ext cx="8001000" cy="5181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dirty="0"/>
              <a:t>Planten in de klas: een goed idee! </a:t>
            </a:r>
            <a:r>
              <a:rPr lang="nl-NL" dirty="0" err="1">
                <a:hlinkClick r:id="rId4"/>
              </a:rPr>
              <a:t>Scientias</a:t>
            </a:r>
            <a:r>
              <a:rPr lang="nl-NL" dirty="0"/>
              <a:t> 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Geef planten een naam (binnen een leuke naam en buiten een soortnaam)</a:t>
            </a:r>
          </a:p>
          <a:p>
            <a:pPr lvl="1"/>
            <a:endParaRPr lang="nl-NL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>
              <a:solidFill>
                <a:srgbClr val="FF0000"/>
              </a:solidFill>
            </a:endParaRPr>
          </a:p>
          <a:p>
            <a:pPr lvl="2"/>
            <a:endParaRPr lang="nl-NL" sz="24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08E7D3-306F-5939-359F-2C0670C4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66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/>
              <a:t>Dus voor we beginnen alvast twee tips:</a:t>
            </a:r>
          </a:p>
        </p:txBody>
      </p:sp>
    </p:spTree>
    <p:extLst>
      <p:ext uri="{BB962C8B-B14F-4D97-AF65-F5344CB8AC3E}">
        <p14:creationId xmlns:p14="http://schemas.microsoft.com/office/powerpoint/2010/main" val="105409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Stikstof</a:t>
              </a: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Wingdings 2"/>
              <a:buNone/>
              <a:tabLst/>
              <a:defRPr/>
            </a:pPr>
            <a:r>
              <a:rPr lang="nl-NL" sz="3200" dirty="0">
                <a:solidFill>
                  <a:prstClr val="black"/>
                </a:solidFill>
                <a:latin typeface="Calibri" panose="020F0502020204030204"/>
              </a:rPr>
              <a:t>Planten en stikstof - </a:t>
            </a:r>
            <a:r>
              <a:rPr lang="nl-NL" sz="3200" dirty="0" err="1">
                <a:solidFill>
                  <a:prstClr val="black"/>
                </a:solidFill>
                <a:latin typeface="Calibri" panose="020F0502020204030204"/>
              </a:rPr>
              <a:t>lesi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nspiratie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Wingdings 2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55626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549E39"/>
              </a:buClr>
            </a:pPr>
            <a:r>
              <a:rPr lang="nl-NL" sz="2000" dirty="0">
                <a:solidFill>
                  <a:prstClr val="black"/>
                </a:solidFill>
                <a:hlinkClick r:id="rId5" action="ppaction://hlinkfile"/>
              </a:rPr>
              <a:t>Natuurcrisis – Greenpeace</a:t>
            </a:r>
            <a:endParaRPr lang="nl-NL" sz="2000" dirty="0">
              <a:solidFill>
                <a:prstClr val="black"/>
              </a:solidFill>
            </a:endParaRPr>
          </a:p>
          <a:p>
            <a:pPr lvl="0">
              <a:buClr>
                <a:srgbClr val="549E39"/>
              </a:buClr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Mini-experiment: Is de bodem zuur?</a:t>
            </a:r>
          </a:p>
          <a:p>
            <a:pPr lvl="0">
              <a:buClr>
                <a:srgbClr val="549E39"/>
              </a:buClr>
            </a:pPr>
            <a:r>
              <a:rPr lang="nl-NL" sz="2000" dirty="0">
                <a:solidFill>
                  <a:prstClr val="black"/>
                </a:solidFill>
              </a:rPr>
              <a:t>Lesbrief bij artikel stikstof </a:t>
            </a:r>
            <a:r>
              <a:rPr lang="nl-NL" sz="1800" dirty="0">
                <a:solidFill>
                  <a:prstClr val="black"/>
                </a:solidFill>
              </a:rPr>
              <a:t>(</a:t>
            </a:r>
            <a:r>
              <a:rPr lang="nl-NL" sz="1800" dirty="0" err="1">
                <a:solidFill>
                  <a:prstClr val="black"/>
                </a:solidFill>
              </a:rPr>
              <a:t>Bionieuws</a:t>
            </a:r>
            <a:r>
              <a:rPr lang="nl-NL" sz="1800" dirty="0">
                <a:solidFill>
                  <a:prstClr val="black"/>
                </a:solidFill>
              </a:rPr>
              <a:t> nov 2021)</a:t>
            </a:r>
            <a:endParaRPr lang="nl-NL" dirty="0">
              <a:solidFill>
                <a:prstClr val="white">
                  <a:lumMod val="50000"/>
                </a:prstClr>
              </a:solidFill>
            </a:endParaRPr>
          </a:p>
          <a:p>
            <a:pPr lvl="0">
              <a:buClr>
                <a:srgbClr val="549E39"/>
              </a:buClr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549E39"/>
              </a:buClr>
              <a:buSzPct val="85000"/>
              <a:buFont typeface="Wingdings 2"/>
              <a:buNone/>
              <a:tabLst/>
              <a:defRPr/>
            </a:pPr>
            <a:endParaRPr kumimoji="0" lang="nl-NL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nlinemedia 1" title="Experiment: wat doet stikstof met de natuur?">
            <a:hlinkClick r:id="" action="ppaction://media"/>
            <a:extLst>
              <a:ext uri="{FF2B5EF4-FFF2-40B4-BE49-F238E27FC236}">
                <a16:creationId xmlns:a16="http://schemas.microsoft.com/office/drawing/2014/main" id="{E23C3F77-9A8B-DE27-87EB-78B9FC6586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429000" y="3422069"/>
            <a:ext cx="5631464" cy="31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597310" y="990600"/>
            <a:ext cx="8001000" cy="3352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Kijk</a:t>
            </a:r>
            <a:r>
              <a:rPr lang="nl-NL"/>
              <a:t>, deel, vraag </a:t>
            </a:r>
            <a:r>
              <a:rPr lang="nl-NL" dirty="0"/>
              <a:t>en neem mee </a:t>
            </a:r>
            <a:r>
              <a:rPr lang="nl-NL"/>
              <a:t>uit lounge 2! </a:t>
            </a: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>
              <a:solidFill>
                <a:srgbClr val="FF0000"/>
              </a:solidFill>
            </a:endParaRPr>
          </a:p>
          <a:p>
            <a:pPr lvl="2" algn="ctr"/>
            <a:endParaRPr lang="nl-NL" dirty="0">
              <a:solidFill>
                <a:srgbClr val="FF0000"/>
              </a:solidFill>
            </a:endParaRPr>
          </a:p>
          <a:p>
            <a:pPr marL="0" indent="0" algn="ctr">
              <a:buFont typeface="Wingdings 2"/>
              <a:buNone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46E9BA-E207-43F1-A104-FCBBF5011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6296" r="22500" b="48519"/>
          <a:stretch/>
        </p:blipFill>
        <p:spPr>
          <a:xfrm>
            <a:off x="155726" y="1585065"/>
            <a:ext cx="5257800" cy="270856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A87ED05-F79D-479F-B2E6-451A68DB0339}"/>
              </a:ext>
            </a:extLst>
          </p:cNvPr>
          <p:cNvSpPr txBox="1"/>
          <p:nvPr/>
        </p:nvSpPr>
        <p:spPr>
          <a:xfrm>
            <a:off x="699320" y="59055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5"/>
              </a:rPr>
              <a:t>Downloaden of bestellen materialen</a:t>
            </a:r>
            <a:r>
              <a:rPr lang="nl-NL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59BE30-65B1-495C-5D19-EA90AC874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932" y="3918653"/>
            <a:ext cx="1970355" cy="28112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62EAC9B-314B-9ECA-1E58-93D0D1113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341" y="3918989"/>
            <a:ext cx="1992698" cy="28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9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AF45E-38BE-4A65-869E-3EA3A204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66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Inhoud van deze presentatie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F0D0B50-C55B-4506-8B2C-5A1D4854B687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345FB54-2766-43C6-B39A-D7DCEFE58FA7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167CD0B-2D22-407A-8827-E9B4DB2A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9EDC913-40DB-49A9-A5A6-929D9836EA08}"/>
                </a:ext>
              </a:extLst>
            </p:cNvPr>
            <p:cNvSpPr txBox="1"/>
            <p:nvPr/>
          </p:nvSpPr>
          <p:spPr>
            <a:xfrm>
              <a:off x="3962400" y="74891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Inhoudsopgave</a:t>
              </a:r>
            </a:p>
          </p:txBody>
        </p:sp>
      </p:grp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29BCFACE-3B2C-40B5-BE4B-BA3D34B98DA0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7772400" cy="433919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1. Contexten en voorbeelden uit:</a:t>
            </a:r>
          </a:p>
          <a:p>
            <a:r>
              <a:rPr lang="nl-NL" dirty="0"/>
              <a:t>Lesmodule </a:t>
            </a:r>
            <a:r>
              <a:rPr lang="nl-NL" i="1" dirty="0"/>
              <a:t>De Cel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dirty="0"/>
              <a:t>Lesmodule </a:t>
            </a:r>
            <a:r>
              <a:rPr lang="nl-NL" i="1" dirty="0"/>
              <a:t>Genetica</a:t>
            </a:r>
            <a:endParaRPr lang="nl-NL" dirty="0"/>
          </a:p>
          <a:p>
            <a:r>
              <a:rPr lang="nl-NL" dirty="0"/>
              <a:t>Lesmodule </a:t>
            </a:r>
            <a:r>
              <a:rPr lang="nl-NL" i="1" dirty="0"/>
              <a:t>Ecologie</a:t>
            </a:r>
          </a:p>
          <a:p>
            <a:r>
              <a:rPr lang="nl-NL" i="1" dirty="0"/>
              <a:t>Extra lesmateriaal stikstof</a:t>
            </a:r>
          </a:p>
          <a:p>
            <a:endParaRPr lang="nl-NL" i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2. Inkijken /overleggen /meenemen:  </a:t>
            </a:r>
          </a:p>
          <a:p>
            <a:r>
              <a:rPr lang="nl-NL" dirty="0"/>
              <a:t>Boekjes van de lesmodules Plantkracht</a:t>
            </a:r>
          </a:p>
          <a:p>
            <a:r>
              <a:rPr lang="nl-NL" dirty="0"/>
              <a:t>Extra lesbrief stikstof en planten</a:t>
            </a:r>
          </a:p>
          <a:p>
            <a:pPr marL="0" indent="0">
              <a:buFont typeface="Wingdings 2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932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756526"/>
            <a:chOff x="0" y="-20223"/>
            <a:chExt cx="9144000" cy="75652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cel</a:t>
              </a:r>
            </a:p>
            <a:p>
              <a:pPr algn="ctr"/>
              <a:endParaRPr lang="nl-NL" b="1" dirty="0">
                <a:solidFill>
                  <a:srgbClr val="FDB95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43D203E-2AAD-44E8-9B26-B8E92DE01A35}"/>
              </a:ext>
            </a:extLst>
          </p:cNvPr>
          <p:cNvSpPr txBox="1">
            <a:spLocks/>
          </p:cNvSpPr>
          <p:nvPr/>
        </p:nvSpPr>
        <p:spPr>
          <a:xfrm>
            <a:off x="597310" y="990600"/>
            <a:ext cx="8001000" cy="3352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Wat je kunt verwachten in de module: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>
              <a:solidFill>
                <a:srgbClr val="FF0000"/>
              </a:solidFill>
            </a:endParaRPr>
          </a:p>
          <a:p>
            <a:pPr lvl="2" algn="ctr"/>
            <a:endParaRPr lang="nl-NL" dirty="0">
              <a:solidFill>
                <a:srgbClr val="FF0000"/>
              </a:solidFill>
            </a:endParaRPr>
          </a:p>
          <a:p>
            <a:pPr marL="0" indent="0" algn="ctr">
              <a:buFont typeface="Wingdings 2"/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085C65-1960-E885-F692-02B183A38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366" y="2057400"/>
            <a:ext cx="5783268" cy="35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39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951EC69-EF2B-4B99-8148-65C116A7E435}"/>
              </a:ext>
            </a:extLst>
          </p:cNvPr>
          <p:cNvGrpSpPr/>
          <p:nvPr/>
        </p:nvGrpSpPr>
        <p:grpSpPr>
          <a:xfrm>
            <a:off x="0" y="-20223"/>
            <a:ext cx="9144000" cy="629824"/>
            <a:chOff x="0" y="-20223"/>
            <a:chExt cx="9144000" cy="6298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7DA7D73-0BBC-4271-8111-B647A394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BBE0A73-A1FB-4AD5-982E-407FB5D757D0}"/>
                </a:ext>
              </a:extLst>
            </p:cNvPr>
            <p:cNvSpPr txBox="1"/>
            <p:nvPr/>
          </p:nvSpPr>
          <p:spPr>
            <a:xfrm>
              <a:off x="0" y="89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</p:txBody>
        </p:sp>
      </p:grp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F5A4FB4-D387-4288-B0F0-D89D20526E15}"/>
              </a:ext>
            </a:extLst>
          </p:cNvPr>
          <p:cNvSpPr txBox="1">
            <a:spLocks/>
          </p:cNvSpPr>
          <p:nvPr/>
        </p:nvSpPr>
        <p:spPr>
          <a:xfrm>
            <a:off x="352423" y="707764"/>
            <a:ext cx="8439154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/>
              <a:t>Inhoud opdrachten</a:t>
            </a:r>
            <a:endParaRPr lang="nl-NL" sz="1200" dirty="0">
              <a:solidFill>
                <a:srgbClr val="FF0000"/>
              </a:solidFill>
            </a:endParaRPr>
          </a:p>
          <a:p>
            <a:pPr marL="0" indent="0">
              <a:buFont typeface="Wingdings 2"/>
              <a:buNone/>
            </a:pP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F6E65-25D7-655D-4CB8-5C89C6FCB363}"/>
              </a:ext>
            </a:extLst>
          </p:cNvPr>
          <p:cNvSpPr txBox="1">
            <a:spLocks/>
          </p:cNvSpPr>
          <p:nvPr/>
        </p:nvSpPr>
        <p:spPr>
          <a:xfrm>
            <a:off x="685800" y="1922186"/>
            <a:ext cx="3048000" cy="433919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De </a:t>
            </a:r>
            <a:r>
              <a:rPr lang="nl-NL" sz="2000" dirty="0" err="1"/>
              <a:t>celonderdelen</a:t>
            </a:r>
            <a:endParaRPr lang="nl-NL" sz="2000" dirty="0"/>
          </a:p>
          <a:p>
            <a:r>
              <a:rPr lang="nl-NL" sz="2000" dirty="0"/>
              <a:t>Osmose, diffusie en turgor</a:t>
            </a:r>
          </a:p>
          <a:p>
            <a:r>
              <a:rPr lang="nl-NL" sz="2000" dirty="0"/>
              <a:t>Plantenhormonen</a:t>
            </a:r>
          </a:p>
          <a:p>
            <a:r>
              <a:rPr lang="nl-NL" sz="2000" dirty="0"/>
              <a:t>Bouw en groei van plant</a:t>
            </a:r>
          </a:p>
          <a:p>
            <a:r>
              <a:rPr lang="nl-NL" sz="2000" dirty="0"/>
              <a:t>Verzilting </a:t>
            </a:r>
          </a:p>
          <a:p>
            <a:r>
              <a:rPr lang="nl-NL" sz="2000" dirty="0"/>
              <a:t>Weefselkweek</a:t>
            </a:r>
          </a:p>
          <a:p>
            <a:r>
              <a:rPr lang="nl-NL" sz="2000" dirty="0"/>
              <a:t>Glutenintolerantie</a:t>
            </a:r>
            <a:endParaRPr lang="nl-NL" sz="2000" dirty="0">
              <a:solidFill>
                <a:prstClr val="black"/>
              </a:solidFill>
            </a:endParaRPr>
          </a:p>
          <a:p>
            <a:endParaRPr lang="nl-NL" sz="2000" dirty="0">
              <a:solidFill>
                <a:prstClr val="black"/>
              </a:solidFill>
            </a:endParaRPr>
          </a:p>
          <a:p>
            <a:endParaRPr lang="nl-NL" sz="2000" dirty="0"/>
          </a:p>
          <a:p>
            <a:pPr marL="514350" indent="-514350">
              <a:buAutoNum type="arabicPeriod"/>
            </a:pPr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D475CC-66BE-2A47-5AE1-D12E101E8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570" y="1587250"/>
            <a:ext cx="3877216" cy="219105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C9796C-74D8-62F5-08FA-17D47C4D6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862" y="1593112"/>
            <a:ext cx="3877216" cy="362350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ADE51B6-0F05-2B5F-F929-86621558B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679" y="2554045"/>
            <a:ext cx="6113185" cy="371319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9541D55-56D8-31DC-6F94-2ACD20387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2988614"/>
            <a:ext cx="2954175" cy="37442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12BD4B8-E62E-184C-CF89-445D4E8A2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104" y="3778306"/>
            <a:ext cx="5201376" cy="266737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38CEB4-AB57-C4B5-770D-4461A9FEF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21" y="2969422"/>
            <a:ext cx="4441971" cy="33314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99493CF-3BE9-FEE8-309F-B03FCDA38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2789" y="1641382"/>
            <a:ext cx="3200400" cy="470828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DA4EEFD-A356-6446-1A1D-785971930804}"/>
              </a:ext>
            </a:extLst>
          </p:cNvPr>
          <p:cNvSpPr/>
          <p:nvPr/>
        </p:nvSpPr>
        <p:spPr>
          <a:xfrm>
            <a:off x="589587" y="3763088"/>
            <a:ext cx="2561680" cy="117469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5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AF45E-38BE-4A65-869E-3EA3A204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7279"/>
            <a:ext cx="851535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Verzilting: Het werk van een onderzoeker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F0D0B50-C55B-4506-8B2C-5A1D4854B687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345FB54-2766-43C6-B39A-D7DCEFE58FA7}"/>
              </a:ext>
            </a:extLst>
          </p:cNvPr>
          <p:cNvGrpSpPr/>
          <p:nvPr/>
        </p:nvGrpSpPr>
        <p:grpSpPr>
          <a:xfrm>
            <a:off x="0" y="-20223"/>
            <a:ext cx="9144000" cy="804597"/>
            <a:chOff x="0" y="-20223"/>
            <a:chExt cx="9144000" cy="804597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167CD0B-2D22-407A-8827-E9B4DB2A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0223"/>
              <a:ext cx="9144000" cy="629824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9EDC913-40DB-49A9-A5A6-929D9836EA08}"/>
                </a:ext>
              </a:extLst>
            </p:cNvPr>
            <p:cNvSpPr txBox="1"/>
            <p:nvPr/>
          </p:nvSpPr>
          <p:spPr>
            <a:xfrm>
              <a:off x="4343400" y="138043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nl-N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>
                  <a:solidFill>
                    <a:srgbClr val="FDB9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</a:t>
              </a:r>
            </a:p>
            <a:p>
              <a:endParaRPr lang="nl-N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Onlinemedia 8" title="Hoe proeft een plant zout? Onderzoeker Christa Testerink zoekt het antwoord in plantencellen">
            <a:hlinkClick r:id="" action="ppaction://media"/>
            <a:extLst>
              <a:ext uri="{FF2B5EF4-FFF2-40B4-BE49-F238E27FC236}">
                <a16:creationId xmlns:a16="http://schemas.microsoft.com/office/drawing/2014/main" id="{354ED79A-33B3-4282-A9B4-3904997045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45396" y="2059891"/>
            <a:ext cx="4322853" cy="2442412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0A50275A-FEF7-48A4-B02E-2738CBC589F3}"/>
              </a:ext>
            </a:extLst>
          </p:cNvPr>
          <p:cNvSpPr txBox="1">
            <a:spLocks/>
          </p:cNvSpPr>
          <p:nvPr/>
        </p:nvSpPr>
        <p:spPr>
          <a:xfrm>
            <a:off x="685800" y="5114395"/>
            <a:ext cx="7772400" cy="121020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Kijkvragen:</a:t>
            </a:r>
          </a:p>
          <a:p>
            <a:r>
              <a:rPr lang="nl-NL" sz="2000" dirty="0"/>
              <a:t>Wat is de belangrijkste doel in het werk van Christa?</a:t>
            </a:r>
          </a:p>
          <a:p>
            <a:r>
              <a:rPr lang="nl-NL" sz="2000" dirty="0"/>
              <a:t>Op welke manier zoeken Christa en haar team naar antwoorden?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Font typeface="Wingdings 2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68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Gro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6516</TotalTime>
  <Words>1825</Words>
  <Application>Microsoft Office PowerPoint</Application>
  <PresentationFormat>Diavoorstelling (4:3)</PresentationFormat>
  <Paragraphs>508</Paragraphs>
  <Slides>51</Slides>
  <Notes>51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61" baseType="lpstr">
      <vt:lpstr>Arial</vt:lpstr>
      <vt:lpstr>Brioni</vt:lpstr>
      <vt:lpstr>Calibri</vt:lpstr>
      <vt:lpstr>Calibri Light</vt:lpstr>
      <vt:lpstr>geomanistregular</vt:lpstr>
      <vt:lpstr>Perpetua</vt:lpstr>
      <vt:lpstr>Roboto</vt:lpstr>
      <vt:lpstr>Times New Roman</vt:lpstr>
      <vt:lpstr>Wingdings 2</vt:lpstr>
      <vt:lpstr>Office Theme</vt:lpstr>
      <vt:lpstr>PlantKracht</vt:lpstr>
      <vt:lpstr>De kracht van planten</vt:lpstr>
      <vt:lpstr>PowerPoint-presentatie</vt:lpstr>
      <vt:lpstr>Dit is Fred!</vt:lpstr>
      <vt:lpstr>Dus voor we beginnen alvast twee tips:</vt:lpstr>
      <vt:lpstr>Inhoud van deze presentatie</vt:lpstr>
      <vt:lpstr>PowerPoint-presentatie</vt:lpstr>
      <vt:lpstr>PowerPoint-presentatie</vt:lpstr>
      <vt:lpstr>Verzilting: Het werk van een onderzoeker</vt:lpstr>
      <vt:lpstr>PowerPoint-presentatie</vt:lpstr>
      <vt:lpstr>Verzilting: Het werk van een onderzoeker</vt:lpstr>
      <vt:lpstr>PowerPoint-presentatie</vt:lpstr>
      <vt:lpstr>Met hoeveel gram zout per liter kan tuinkers nog kiemen en uitgroeien tot een herkenbare plant?</vt:lpstr>
      <vt:lpstr>Resultaat</vt:lpstr>
      <vt:lpstr>PowerPoint-presentatie</vt:lpstr>
      <vt:lpstr>PowerPoint-presentatie</vt:lpstr>
      <vt:lpstr>Instructievideo’s bij het practicum</vt:lpstr>
      <vt:lpstr>Mogelijke uitkomsten bij het practicum</vt:lpstr>
      <vt:lpstr>PowerPoint-presentatie</vt:lpstr>
      <vt:lpstr>Een andere context bij immunologie</vt:lpstr>
      <vt:lpstr>Gluten intolerantie</vt:lpstr>
      <vt:lpstr>PowerPoint-presentatie</vt:lpstr>
      <vt:lpstr>PowerPoint-presentatie</vt:lpstr>
      <vt:lpstr>Cripr-Cas9 werking</vt:lpstr>
      <vt:lpstr>Klassieke veredeling</vt:lpstr>
      <vt:lpstr>Moderne veredeling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Bijbehorende opdracht voor leerlingen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Practicuminspiratie:  bloemvoeding</vt:lpstr>
      <vt:lpstr>PowerPoint-presentatie</vt:lpstr>
      <vt:lpstr>PowerPoint-presentatie</vt:lpstr>
      <vt:lpstr>Tijd voor/van verandering!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Inleiding in de biologie</dc:title>
  <dc:creator>Martine Kalisvaart</dc:creator>
  <cp:lastModifiedBy>Ingeborg Scheurwater</cp:lastModifiedBy>
  <cp:revision>325</cp:revision>
  <dcterms:created xsi:type="dcterms:W3CDTF">2015-08-29T10:20:49Z</dcterms:created>
  <dcterms:modified xsi:type="dcterms:W3CDTF">2022-11-11T14:03:16Z</dcterms:modified>
</cp:coreProperties>
</file>