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3" r:id="rId2"/>
    <p:sldId id="286" r:id="rId3"/>
    <p:sldId id="283" r:id="rId4"/>
    <p:sldId id="287" r:id="rId5"/>
    <p:sldId id="259" r:id="rId6"/>
    <p:sldId id="260" r:id="rId7"/>
    <p:sldId id="288" r:id="rId8"/>
    <p:sldId id="280" r:id="rId9"/>
    <p:sldId id="281" r:id="rId10"/>
    <p:sldId id="289" r:id="rId11"/>
    <p:sldId id="284" r:id="rId12"/>
    <p:sldId id="285" r:id="rId13"/>
    <p:sldId id="290" r:id="rId14"/>
    <p:sldId id="29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4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2449"/>
  </p:normalViewPr>
  <p:slideViewPr>
    <p:cSldViewPr snapToGrid="0" snapToObjects="1">
      <p:cViewPr varScale="1">
        <p:scale>
          <a:sx n="76" d="100"/>
          <a:sy n="76" d="100"/>
        </p:scale>
        <p:origin x="1496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5T17:13:0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986 7 24575,'-9'-1'0,"2"0"0,2 1 0,3 0 0,-3 0 0,-5-1 0,-6 1 0,-6 0 0,-1-1 0,-5 0 0,3 0 0,-2 0 0,1 1 0,1 0 0,-2 0 0,5 0 0,-2 1 0,5 1 0,-1-1 0,2 4 0,1-1 0,-1 1 0,1 0 0,3 1 0,-1-1 0,2 2 0,0 0 0,-1 4 0,1 0 0,0 1 0,-3 3 0,1 0 0,-2 4 0,1-1 0,1 3 0,0-1 0,1-1 0,-3 4 0,1-1 0,-1 4 0,3 0 0,2-2 0,3-2 0,-2 0 0,2-2 0,-2 2 0,2 1 0,0 1 0,2 2 0,0-1 0,2 3 0,1-4 0,1-1 0,2 0 0,0-3 0,1 4 0,0-2 0,0 4 0,0-3 0,0 2 0,0-3 0,0 3 0,0-1 0,1 3 0,0-3 0,0 1 0,0 1 0,-1-2 0,1 4 0,0-5 0,-1 3 0,1-2 0,-1-1 0,0 4 0,0-4 0,1 4 0,0-4 0,0 2 0,-1 1 0,0-1 0,0 5 0,0-3 0,0 6 0,0-3 0,0 7 0,0-1 0,0 5 0,0-2 0,-1 2 0,0-3 0,0 1 0,1 1 0,-2-2 0,1 3 0,-2-3 0,3 3 0,0-1 0,0-1 0,-1 3 0,1-1 0,-1 0 0,1-2 0,0 1 0,0 0 0,0 4 0,1-2 0,-1 2 0,1-2 0,-1 0 0,0 3 0,0-3 0,0 2 0,0-4 0,-1 2 0,1-1 0,-1-1 0,1 4 0,-2-6 0,2 4 0,-1-7 0,1 0 0,0-2 0,-1 1 0,0 1 0,0-4 0,1 1 0,0-2 0,0 7 0,-1-1 0,1 8 0,-2-4 0,2 4 0,0-3 0,0-1 0,-1 5 0,1-6 0,-1 3 0,1-5 0,0-1 0,0-4 0,0-2 0,0-1 0,0-3 0,0-1 0,0-2 0,0-2 0,0-1 0,0-2 0,0 2 0,0-2 0,0 2 0,0-2 0,0 1 0,1 1 0,-1 2 0,1 0 0,-1 4 0,0 0 0,0 0 0,0 4 0,0-3 0,1 3 0,-1-3 0,1 3 0,-1-4 0,0 2 0,1 1 0,0 0 0,0 4 0,0-4 0,-1 1 0,1-2 0,-1 0 0,0-2 0,0 0 0,0 0 0,0-1 0,0 3 0,0-4 0,1 3 0,0-4 0,0 2 0,-1-1 0,0-2 0,0 3 0,0-2 0,0 0 0,1-2 0,-1 0 0,1-3 0,-1 3 0,0-3 0,0 2 0,0-2 0,0-1 0,0 2 0,0-1 0,0 3 0,0-3 0,0 2 0,0-1 0,0 0 0,1 0 0,-1 0 0,1 3 0,-1-2 0,1 2 0,-1-3 0,1 2 0,-1 0 0,0-2 0,0 3 0,0-3 0,0 1 0,0-2 0,0 2 0,0-1 0,0 0 0,0-1 0,0-1 0,0 1 0,0 0 0,0 0 0,0-1 0,0 0 0,0-3 0,0-2 0,0-2 0,0 0 0,0-2 0,-1-1 0,0 0 0,-1-1 0,1-1 0,0 1 0,0-3 0,1 1 0,-2-1 0,2 1 0,-3 2 0,1 0 0,-1 1 0,1 0 0,-1 0 0,0-2 0,-1 3 0,1-1 0,-1 0 0,0 1 0,1-3 0,1 0 0,1-1 0,-1-2 0,2 0 0,-2 0 0,1 1 0,-2-1 0,1-1 0,-1 3 0,-2-1 0,-1 4 0,-2-2 0,1 1 0,0-3 0,2 1 0,-2-1 0,2 0 0,-3 0 0,-2 1 0,0-2 0,1 2 0,1-2 0,0 1 0,-2-1 0,-1 2 0,-2-1 0,4 1 0,2-2 0,5 0 0,2 0 0,1 1 0,2-2 0,-2 0 0,0-1 0,1 1 0,-1 1 0,1-1 0,0 1 0,0 0 0,0-2 0,-1 2 0,2-1 0,-3 0 0,4 1 0,-2-1 0,1 1 0,0 0 0,2 0 0,-1 1 0,3 1 0,-2 0 0,3 0 0,-1 0 0,-1 0 0,1 1 0,-2 0 0,1 0 0,-2-1 0,1 1 0,0 0 0,0 2 0,0 0 0,-1 0 0,-1 0 0,0-1 0,-1 1 0,1 0 0,-2 1 0,1 1 0,-2 0 0,1 0 0,0 0 0,-1-2 0,1 1 0,-1-2 0,-1 2 0,1-2 0,-1 0 0,1 0 0,0 1 0,0 1 0,0 3 0,0-1 0,0 3 0,0-4 0,0 1 0,0-2 0,0 0 0,-1 3 0,0 2 0,0 3 0,0-1 0,1 2 0,-2 2 0,2 0 0,-1 0 0,1-1 0,0-4 0,-1 1 0,0-3 0,0 1 0,1-2 0,0 0 0,0-3 0,0-2 0,0-2 0,-1 0 0,1-1 0,-1 3 0,1 1 0,0 0 0,0 1 0,0 1 0,0 3 0,0-1 0,0 3 0,0 0 0,0 2 0,-1 1 0,1 2 0,-1 1 0,1-1 0,0 1 0,0-2 0,0-1 0,0 1 0,0-1 0,0 1 0,-1-1 0,0 2 0,-1-1 0,2 2 0,-2-1 0,1 1 0,-1-2 0,1 0 0,1 1 0,-1-2 0,1 2 0,-2-2 0,1 2 0,-1-3 0,2 1 0,-2 0 0,2-1 0,-2 2 0,1-2 0,-1 1 0,2-1 0,-1-2 0,0 3 0,-1-4 0,1 3 0,-1-3 0,2 0 0,-2-1 0,2 1 0,-1-1 0,0 0 0,0 2 0,0-1 0,0 2 0,1-3 0,-2 2 0,2-2 0,-2 0 0,1 0 0,-1-3 0,2-1 0,-1-3 0,1-1 0,0 0 0,0-1 0,0 0 0,0 2 0,0-2 0,0 5 0,0 0 0,0 2 0,0 1 0,-1-2 0,1 2 0,-1-1 0,1 1 0,0 2 0,0-1 0,0 1 0,0-1 0,0 1 0,0-2 0,0 1 0,0 0 0,0 0 0,0 1 0,0-1 0,0-1 0,0-3 0,0-2 0,0-2 0,0 0 0,0 1 0,0 2 0,0 0 0,0 2 0,0-1 0,1 1 0,-1 0 0,1-2 0,-1-1 0,0 1 0,1 1 0,-1 0 0,1 2 0,0 0 0,0-1 0,1 2 0,-1-2 0,1-2 0,-1 0 0,1-2 0,-1-1 0,0 1 0,1 0 0,0 2 0,0 0 0,2 3 0,-1-2 0,1 2 0,0-2 0,0 1 0,0-3 0,-2 1 0,1-2 0,-1 0 0,0-2 0,0 0 0,1 0 0,0 1 0,1 0 0,2 0 0,0 1 0,1-1 0,1 1 0,-1-1 0,-2-1 0,1 0 0,1 1 0,1-1 0,3 2 0,-1-1 0,4 2 0,-2-2 0,3 0 0,0 0 0,3 1 0,2 0 0,1 0 0,-3-2 0,0 0 0,-2 0 0,1-1 0,-1 1 0,0-1 0,2 1 0,0 0 0,4 0 0,-2 1 0,1-2 0,0 1 0,-3-1 0,0 0 0,-5 0 0,0-2 0,-5 1 0,2 0 0,-2 0 0,-1-1 0,-1 0 0,-3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B3A85-5678-E54A-9C72-71ABA70D7EDC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4A46F-F3E0-CB4A-BF37-E29DC55B42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B0681-2021-EB43-8BFF-BC733848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EC852D-FCA8-BF42-8EFF-FBA759827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652979-18C6-EC42-B94F-24002894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62488A-731F-6742-B969-B7F9AEFD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F8B022-2D8B-2F44-96C7-363BC2A6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91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35EF5-1F25-A24F-BAA5-42C5A3F2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564901-A0A7-944A-ACE6-58B1E9E2A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D432A4-8845-474B-B51D-BFC7A7A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E5D3A7-C2BB-1746-ABA7-55CDE8EC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20D57D-D5D5-5748-94D2-902022CC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1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77B513-6DD5-C249-B78B-5BD1BCC48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7AC8CA-231D-8448-B526-8C3CDA93D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E579AB-6AE4-164A-9B80-5DFA4CC3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F1A368-8E7F-BC41-B54D-93A458DB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29F047-7801-C846-829D-D9C8EDB2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72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24E28-49D5-DB44-8FC0-1837CC5F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D200F-B4D2-A54C-A75B-5A052A1A6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D79EA1-85FD-934C-8ABD-AF5288BC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0BD95F-CE47-984B-9E8F-09725ABA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A6673D-B1AE-FB4D-B082-1DB5AEA9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50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C081F-66B2-724F-8B86-9FF18B9B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34ABE4-C348-6C4F-B911-FCD049B04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1067BA-CD88-0746-8D9B-EE5527EA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190190-0058-6C41-97D3-CDCA4138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E0DB44-3787-0C4E-A799-1C1C1D59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95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B3F40-E49C-124F-B33B-3F903833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0E5001-25CD-5042-A260-F90D4A3B5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A59BCB-E53D-1D43-ACF6-D395FE4C8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A2090D-EF2D-2A49-AC42-2027C707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255379-28DC-5949-93BE-9D31B342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0FE14B-FA63-6646-8FF0-1BE34F24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31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C9B27-DB3B-E54D-8630-1D3B47B8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203EBF-8676-9E45-A2B0-CFFE8A91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43EF04-A713-4D46-9689-E6AF93CE4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033A54-E8E0-244A-8C4B-AE25CC312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DC9388-379A-EF4F-8424-8482BECAC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91DF6FC-0D88-B648-BD54-07F715FB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03C1EDE-610C-C74B-92B9-2048CE49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CA9684B-C0F7-B643-BA8A-C6FA1444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84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17433-92D3-A146-8823-99DECE800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3B49A8-ACD2-8B4E-B87E-42D8298C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E77CD4-4FAD-4849-8563-75A013A2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22B8A7-274D-EC47-B4D2-CFFCD87D3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45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CFBF19E-EED7-474E-B4FD-18168FD2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1CC7405-D731-F749-B825-98ACF7CE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A52AFF-C3EB-C74C-8A16-0977C5E0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7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A7773-1FA9-BE4B-BF0F-73A3F763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33863A-57D1-6F47-BC57-B87804792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182AE2-1E3E-2A43-8761-77E5EBB5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36DB7-6595-F840-A7D5-5C44AD51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5B541B7-5E88-CD4E-8A5C-82AB8830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694C3E-6B0E-ED4F-A990-F745EDAD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EECAE-B6DC-5F42-8B46-393A9EAB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08B01BE-C72F-B741-AE8F-441C7E4CB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80E0F8-6C01-5343-B0A7-255D35737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6A0D55-B99E-2E44-AAE1-40B1A9C1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B888C0-3337-DB4C-816C-775F2A7E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F967D7C-CFCA-A445-8681-E52ECDEA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76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4527A95-9AA4-3E4C-8B26-380DFEF0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E03356-3917-7146-9833-8107F882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FDAFF3-4F05-0A4E-AB5B-326D167F0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A3F94-9A0B-924F-9CA5-827E303692B1}" type="datetimeFigureOut">
              <a:rPr lang="nl-NL" smtClean="0"/>
              <a:t>20-05-2022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FBCFA5-1004-884A-80CA-297298938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3BE427-48A8-6642-A449-E7EC0BA41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923A-1580-734E-85F7-B87F97B81D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45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n-struatie.typeform.com/to/MPHaNWPr" TargetMode="External"/><Relationship Id="rId2" Type="http://schemas.openxmlformats.org/officeDocument/2006/relationships/hyperlink" Target="https://men-struatie.typeform.com/to/zaxb0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A6D782-401D-824A-8BC6-7E44157E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70" y="2160909"/>
            <a:ext cx="6207260" cy="422093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F400919-4B3E-8819-6273-1A7AA0480C5D}"/>
              </a:ext>
            </a:extLst>
          </p:cNvPr>
          <p:cNvSpPr txBox="1"/>
          <p:nvPr/>
        </p:nvSpPr>
        <p:spPr>
          <a:xfrm>
            <a:off x="757981" y="434824"/>
            <a:ext cx="1087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Doorbreek het taboe met de juiste kennis</a:t>
            </a:r>
          </a:p>
        </p:txBody>
      </p:sp>
    </p:spTree>
    <p:extLst>
      <p:ext uri="{BB962C8B-B14F-4D97-AF65-F5344CB8AC3E}">
        <p14:creationId xmlns:p14="http://schemas.microsoft.com/office/powerpoint/2010/main" val="2745553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D2444-375A-F096-0EFB-E462A1950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6516"/>
            <a:ext cx="9144000" cy="2387600"/>
          </a:xfrm>
        </p:spPr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6C497E-65DE-3571-F46A-0F16CD128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Autofit/>
          </a:bodyPr>
          <a:lstStyle/>
          <a:p>
            <a:r>
              <a:rPr lang="nl-NL" sz="4800" dirty="0"/>
              <a:t>Vorm groepjes van 4 en schrijf binnen 5 minuten zoveel mogelijk gevolgen op waar, de klachten op school toe leiden</a:t>
            </a:r>
          </a:p>
        </p:txBody>
      </p:sp>
    </p:spTree>
    <p:extLst>
      <p:ext uri="{BB962C8B-B14F-4D97-AF65-F5344CB8AC3E}">
        <p14:creationId xmlns:p14="http://schemas.microsoft.com/office/powerpoint/2010/main" val="220989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F4D5-4610-FC43-8BFB-D94FF1F0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16" y="431450"/>
            <a:ext cx="6467605" cy="975153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nl-NL" sz="3700" b="1" cap="none" dirty="0">
                <a:latin typeface="+mn-lt"/>
              </a:rPr>
              <a:t>Waar leid dit toe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730A84E-474B-914D-9C93-0F356957B25E}"/>
              </a:ext>
            </a:extLst>
          </p:cNvPr>
          <p:cNvSpPr txBox="1"/>
          <p:nvPr/>
        </p:nvSpPr>
        <p:spPr>
          <a:xfrm>
            <a:off x="363708" y="1938860"/>
            <a:ext cx="8765302" cy="238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Ziekte verzuim 51%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Slechtere prestaties (zie rapport)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Mogelijk onherstelbare schade aan het lichaam</a:t>
            </a:r>
          </a:p>
        </p:txBody>
      </p:sp>
      <p:pic>
        <p:nvPicPr>
          <p:cNvPr id="23" name="Afbeelding 22" descr="Afbeelding met tekening&#10;&#10;Automatisch gegenereerde beschrijving">
            <a:extLst>
              <a:ext uri="{FF2B5EF4-FFF2-40B4-BE49-F238E27FC236}">
                <a16:creationId xmlns:a16="http://schemas.microsoft.com/office/drawing/2014/main" id="{2C17852C-D16C-494D-8300-15A68208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347" y="414244"/>
            <a:ext cx="2075689" cy="929262"/>
          </a:xfrm>
          <a:prstGeom prst="rect">
            <a:avLst/>
          </a:prstGeom>
        </p:spPr>
      </p:pic>
      <p:pic>
        <p:nvPicPr>
          <p:cNvPr id="18" name="Afbeelding 17" descr="Zakenvrouw, gefrustreerd">
            <a:extLst>
              <a:ext uri="{FF2B5EF4-FFF2-40B4-BE49-F238E27FC236}">
                <a16:creationId xmlns:a16="http://schemas.microsoft.com/office/drawing/2014/main" id="{37BC1F74-1010-9A45-872E-3D55EB4AB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216" y="2366745"/>
            <a:ext cx="1641605" cy="4331084"/>
          </a:xfrm>
          <a:prstGeom prst="rect">
            <a:avLst/>
          </a:prstGeom>
        </p:spPr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32231FB6-965B-FA42-B561-8034AE421A52}"/>
              </a:ext>
            </a:extLst>
          </p:cNvPr>
          <p:cNvSpPr/>
          <p:nvPr/>
        </p:nvSpPr>
        <p:spPr>
          <a:xfrm>
            <a:off x="1103274" y="1675973"/>
            <a:ext cx="680720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6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F4D5-4610-FC43-8BFB-D94FF1F0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16" y="431450"/>
            <a:ext cx="6467605" cy="975153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US" sz="3700" b="1" cap="none" dirty="0">
                <a:latin typeface="+mn-lt"/>
              </a:rPr>
              <a:t>Wat </a:t>
            </a:r>
            <a:r>
              <a:rPr lang="en-US" sz="3700" b="1" cap="none" dirty="0" err="1">
                <a:latin typeface="+mn-lt"/>
              </a:rPr>
              <a:t>ervaren</a:t>
            </a:r>
            <a:r>
              <a:rPr lang="en-US" sz="3700" b="1" cap="none" dirty="0">
                <a:latin typeface="+mn-lt"/>
              </a:rPr>
              <a:t> </a:t>
            </a:r>
            <a:r>
              <a:rPr lang="en-US" sz="3700" b="1" cap="none" dirty="0" err="1">
                <a:latin typeface="+mn-lt"/>
              </a:rPr>
              <a:t>jonge</a:t>
            </a:r>
            <a:r>
              <a:rPr lang="en-US" sz="3700" b="1" cap="none" dirty="0">
                <a:latin typeface="+mn-lt"/>
              </a:rPr>
              <a:t> </a:t>
            </a:r>
            <a:r>
              <a:rPr lang="en-US" sz="3700" b="1" cap="none" dirty="0" err="1">
                <a:latin typeface="+mn-lt"/>
              </a:rPr>
              <a:t>meiden</a:t>
            </a:r>
            <a:r>
              <a:rPr lang="en-US" sz="3700" b="1" cap="none" dirty="0">
                <a:latin typeface="+mn-lt"/>
              </a:rPr>
              <a:t> op school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730A84E-474B-914D-9C93-0F356957B25E}"/>
              </a:ext>
            </a:extLst>
          </p:cNvPr>
          <p:cNvSpPr txBox="1"/>
          <p:nvPr/>
        </p:nvSpPr>
        <p:spPr>
          <a:xfrm>
            <a:off x="288757" y="2366745"/>
            <a:ext cx="8765302" cy="401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Onbegrip 86%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Angst doorlekken 77%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Over grenzen moeten gaan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nl-NL" sz="32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nl-NL" sz="3200" dirty="0"/>
          </a:p>
        </p:txBody>
      </p:sp>
      <p:pic>
        <p:nvPicPr>
          <p:cNvPr id="23" name="Afbeelding 22" descr="Afbeelding met tekening&#10;&#10;Automatisch gegenereerde beschrijving">
            <a:extLst>
              <a:ext uri="{FF2B5EF4-FFF2-40B4-BE49-F238E27FC236}">
                <a16:creationId xmlns:a16="http://schemas.microsoft.com/office/drawing/2014/main" id="{2C17852C-D16C-494D-8300-15A68208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347" y="414244"/>
            <a:ext cx="2075689" cy="929262"/>
          </a:xfrm>
          <a:prstGeom prst="rect">
            <a:avLst/>
          </a:prstGeom>
        </p:spPr>
      </p:pic>
      <p:pic>
        <p:nvPicPr>
          <p:cNvPr id="18" name="Afbeelding 17" descr="Zakenvrouw, gefrustreerd">
            <a:extLst>
              <a:ext uri="{FF2B5EF4-FFF2-40B4-BE49-F238E27FC236}">
                <a16:creationId xmlns:a16="http://schemas.microsoft.com/office/drawing/2014/main" id="{37BC1F74-1010-9A45-872E-3D55EB4AB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216" y="2366745"/>
            <a:ext cx="1641605" cy="4331084"/>
          </a:xfrm>
          <a:prstGeom prst="rect">
            <a:avLst/>
          </a:prstGeom>
        </p:spPr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32231FB6-965B-FA42-B561-8034AE421A52}"/>
              </a:ext>
            </a:extLst>
          </p:cNvPr>
          <p:cNvSpPr/>
          <p:nvPr/>
        </p:nvSpPr>
        <p:spPr>
          <a:xfrm>
            <a:off x="1103274" y="1675973"/>
            <a:ext cx="680720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D2444-375A-F096-0EFB-E462A1950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6516"/>
            <a:ext cx="9144000" cy="2387600"/>
          </a:xfrm>
        </p:spPr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6C497E-65DE-3571-F46A-0F16CD128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095143"/>
          </a:xfrm>
        </p:spPr>
        <p:txBody>
          <a:bodyPr>
            <a:noAutofit/>
          </a:bodyPr>
          <a:lstStyle/>
          <a:p>
            <a:r>
              <a:rPr lang="nl-NL" sz="4800" dirty="0"/>
              <a:t>Vorm groepjes van 4 en schrijf binnen 5 minuten 3 dingen op die je direct bij jou op school zou kunnen verbeteren.</a:t>
            </a:r>
          </a:p>
        </p:txBody>
      </p:sp>
    </p:spTree>
    <p:extLst>
      <p:ext uri="{BB962C8B-B14F-4D97-AF65-F5344CB8AC3E}">
        <p14:creationId xmlns:p14="http://schemas.microsoft.com/office/powerpoint/2010/main" val="115575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tafel, binnen, groep&#10;&#10;Automatisch gegenereerde beschrijving">
            <a:extLst>
              <a:ext uri="{FF2B5EF4-FFF2-40B4-BE49-F238E27FC236}">
                <a16:creationId xmlns:a16="http://schemas.microsoft.com/office/drawing/2014/main" id="{C3E2D964-3774-053F-B18D-27073C57C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AA853F-7451-4144-C633-5EE2AE16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Je kunt het mannen niet uitleggen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14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person&#10;&#10;Automatisch gegenereerde beschrijving">
            <a:extLst>
              <a:ext uri="{FF2B5EF4-FFF2-40B4-BE49-F238E27FC236}">
                <a16:creationId xmlns:a16="http://schemas.microsoft.com/office/drawing/2014/main" id="{629D1B29-FFDB-6C8C-9FF0-F23B118A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1" y="278983"/>
            <a:ext cx="4161540" cy="62543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9F8B2B0-68FF-EBA7-D053-45D010A4AFA3}"/>
              </a:ext>
            </a:extLst>
          </p:cNvPr>
          <p:cNvSpPr txBox="1"/>
          <p:nvPr/>
        </p:nvSpPr>
        <p:spPr>
          <a:xfrm>
            <a:off x="5516380" y="464695"/>
            <a:ext cx="57262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/>
              <a:t>Oprichters van het menstruatie voorlichtingsinstituut / Hormooncentrum / Hormoon opleidingsinstituut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/>
              <a:t>Onderzoek onder 90.000 vrouwen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/>
              <a:t>Onderzoek onder 19.000 meiden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/>
              <a:t>Ontwikkelen programma’s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/>
              <a:t>Helpen vrouwen van cyclus en hormoon gerelateerde klachten af. </a:t>
            </a:r>
          </a:p>
        </p:txBody>
      </p:sp>
    </p:spTree>
    <p:extLst>
      <p:ext uri="{BB962C8B-B14F-4D97-AF65-F5344CB8AC3E}">
        <p14:creationId xmlns:p14="http://schemas.microsoft.com/office/powerpoint/2010/main" val="1102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27E43-9CDE-BF44-988D-4ACEA16FB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5718"/>
            <a:ext cx="9144000" cy="1256704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endParaRPr lang="nl-NL" sz="5300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745874-7C04-A642-B7C1-3DB9D75EE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091" y="-142450"/>
            <a:ext cx="11637818" cy="5310764"/>
          </a:xfrm>
        </p:spPr>
        <p:txBody>
          <a:bodyPr>
            <a:normAutofit/>
          </a:bodyPr>
          <a:lstStyle/>
          <a:p>
            <a:endParaRPr lang="nl-NL" sz="4400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nl-NL" sz="4400" b="1" dirty="0"/>
          </a:p>
          <a:p>
            <a:r>
              <a:rPr lang="nl-NL" sz="4400" b="1" u="sng" dirty="0"/>
              <a:t>Doe de quiz aub</a:t>
            </a:r>
          </a:p>
          <a:p>
            <a:r>
              <a:rPr lang="nl-NL" sz="3200" b="1" dirty="0">
                <a:hlinkClick r:id="rId3"/>
              </a:rPr>
              <a:t>https://men-struatie.typeform.com/to/MPHaNWPr</a:t>
            </a:r>
            <a:endParaRPr lang="nl-NL" sz="3200" b="1" dirty="0"/>
          </a:p>
          <a:p>
            <a:endParaRPr lang="nl-NL" sz="3200" b="1" dirty="0"/>
          </a:p>
          <a:p>
            <a:endParaRPr lang="nl-NL" sz="3200" b="1" dirty="0"/>
          </a:p>
          <a:p>
            <a:endParaRPr lang="nl-NL" sz="32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D3A5A3-4CB6-741E-B6A2-C14D84E5D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3100282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4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D2444-375A-F096-0EFB-E462A1950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6516"/>
            <a:ext cx="9144000" cy="2387600"/>
          </a:xfrm>
        </p:spPr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6C497E-65DE-3571-F46A-0F16CD1283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nl-NL" sz="4800" dirty="0"/>
              <a:t>Vorm groepjes van 4 en schrijf binnen 5 minuten zoveel mogelijk normale menstruatieklachten op</a:t>
            </a:r>
          </a:p>
        </p:txBody>
      </p:sp>
    </p:spTree>
    <p:extLst>
      <p:ext uri="{BB962C8B-B14F-4D97-AF65-F5344CB8AC3E}">
        <p14:creationId xmlns:p14="http://schemas.microsoft.com/office/powerpoint/2010/main" val="3110627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F27E43-9CDE-BF44-988D-4ACEA16FB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343" y="426054"/>
            <a:ext cx="609962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700" b="1" dirty="0">
                <a:latin typeface="+mn-lt"/>
              </a:rPr>
              <a:t>Wat </a:t>
            </a:r>
            <a:r>
              <a:rPr lang="en-US" sz="3700" b="1" dirty="0" err="1">
                <a:latin typeface="+mn-lt"/>
              </a:rPr>
              <a:t>zijn</a:t>
            </a:r>
            <a:r>
              <a:rPr lang="en-US" sz="3700" b="1" dirty="0">
                <a:latin typeface="+mn-lt"/>
              </a:rPr>
              <a:t> </a:t>
            </a:r>
            <a:r>
              <a:rPr lang="en-US" sz="3700" b="1" dirty="0" err="1">
                <a:latin typeface="+mn-lt"/>
              </a:rPr>
              <a:t>normale</a:t>
            </a:r>
            <a:r>
              <a:rPr lang="en-US" sz="3700" b="1" dirty="0">
                <a:latin typeface="+mn-lt"/>
              </a:rPr>
              <a:t>/</a:t>
            </a:r>
            <a:r>
              <a:rPr lang="en-US" sz="3700" b="1" dirty="0" err="1">
                <a:latin typeface="+mn-lt"/>
              </a:rPr>
              <a:t>natuurlijke</a:t>
            </a:r>
            <a:r>
              <a:rPr lang="en-US" sz="3700" b="1" dirty="0">
                <a:latin typeface="+mn-lt"/>
              </a:rPr>
              <a:t> </a:t>
            </a:r>
            <a:r>
              <a:rPr lang="en-US" sz="3700" b="1" dirty="0" err="1">
                <a:latin typeface="+mn-lt"/>
              </a:rPr>
              <a:t>menstruatiesymptomen</a:t>
            </a:r>
            <a:r>
              <a:rPr lang="en-US" sz="3700" b="1" dirty="0">
                <a:latin typeface="+mn-lt"/>
              </a:rPr>
              <a:t>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745874-7C04-A642-B7C1-3DB9D75EE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881" y="2729626"/>
            <a:ext cx="6482474" cy="350650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2286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 1 </a:t>
            </a:r>
            <a:r>
              <a:rPr lang="en-US" sz="4000" dirty="0" err="1"/>
              <a:t>dag</a:t>
            </a:r>
            <a:r>
              <a:rPr lang="en-US" sz="4000" dirty="0"/>
              <a:t> MILDE </a:t>
            </a:r>
            <a:r>
              <a:rPr lang="en-US" sz="4000" dirty="0" err="1"/>
              <a:t>buikkrampen</a:t>
            </a:r>
            <a:endParaRPr lang="en-US" sz="4000" dirty="0"/>
          </a:p>
          <a:p>
            <a:pPr marL="457200" indent="-2286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 1à 2 </a:t>
            </a:r>
            <a:r>
              <a:rPr lang="en-US" sz="4000" dirty="0" err="1"/>
              <a:t>dagen</a:t>
            </a:r>
            <a:r>
              <a:rPr lang="en-US" sz="4000" dirty="0"/>
              <a:t> </a:t>
            </a:r>
            <a:r>
              <a:rPr lang="en-US" sz="4000" dirty="0" err="1"/>
              <a:t>bloedverlies</a:t>
            </a:r>
            <a:endParaRPr lang="en-US" sz="4000" dirty="0"/>
          </a:p>
          <a:p>
            <a:pPr marL="457200" indent="-2286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 1à 2 </a:t>
            </a:r>
            <a:r>
              <a:rPr lang="en-US" sz="4000" dirty="0" err="1"/>
              <a:t>dagen</a:t>
            </a:r>
            <a:r>
              <a:rPr lang="en-US" sz="4000" dirty="0"/>
              <a:t> “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spetteren</a:t>
            </a:r>
            <a:r>
              <a:rPr lang="en-US" sz="4000" dirty="0"/>
              <a:t>”</a:t>
            </a:r>
          </a:p>
          <a:p>
            <a:pPr marL="457200" indent="-2286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 20% </a:t>
            </a:r>
            <a:r>
              <a:rPr lang="en-US" sz="4000" dirty="0" err="1"/>
              <a:t>verminderde</a:t>
            </a:r>
            <a:r>
              <a:rPr lang="en-US" sz="4000" dirty="0"/>
              <a:t> </a:t>
            </a:r>
            <a:r>
              <a:rPr lang="en-US" sz="4000" dirty="0" err="1"/>
              <a:t>energie</a:t>
            </a:r>
            <a:endParaRPr lang="en-US" sz="4000" dirty="0"/>
          </a:p>
        </p:txBody>
      </p:sp>
      <p:pic>
        <p:nvPicPr>
          <p:cNvPr id="7" name="Afbeelding 6" descr="Afbeelding met voedsel, tekening&#10;&#10;Automatisch gegenereerde beschrijving">
            <a:extLst>
              <a:ext uri="{FF2B5EF4-FFF2-40B4-BE49-F238E27FC236}">
                <a16:creationId xmlns:a16="http://schemas.microsoft.com/office/drawing/2014/main" id="{5C5F2B4B-9D42-8241-AEDB-0E6C6EA7C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645" y="5414554"/>
            <a:ext cx="2707074" cy="119954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6C4C2CE-22E1-C241-9D9A-7270ACCEC8EA}"/>
              </a:ext>
            </a:extLst>
          </p:cNvPr>
          <p:cNvSpPr/>
          <p:nvPr/>
        </p:nvSpPr>
        <p:spPr>
          <a:xfrm>
            <a:off x="348343" y="2066035"/>
            <a:ext cx="680720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nl-NL"/>
          </a:p>
        </p:txBody>
      </p:sp>
      <p:pic>
        <p:nvPicPr>
          <p:cNvPr id="27" name="Afbeelding 26" descr="Afbeelding met gras, fiets, teken, klok&#10;&#10;Automatisch gegenereerde beschrijving">
            <a:extLst>
              <a:ext uri="{FF2B5EF4-FFF2-40B4-BE49-F238E27FC236}">
                <a16:creationId xmlns:a16="http://schemas.microsoft.com/office/drawing/2014/main" id="{E9495193-F244-4945-871C-F60DF1BEF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358" y="348656"/>
            <a:ext cx="3434757" cy="34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37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27E43-9CDE-BF44-988D-4ACEA16FB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761" y="455718"/>
            <a:ext cx="8696695" cy="867075"/>
          </a:xfrm>
        </p:spPr>
        <p:txBody>
          <a:bodyPr>
            <a:noAutofit/>
          </a:bodyPr>
          <a:lstStyle/>
          <a:p>
            <a:pPr algn="l"/>
            <a:r>
              <a:rPr lang="nl-NL" sz="4000" b="1" dirty="0">
                <a:latin typeface="+mn-lt"/>
              </a:rPr>
              <a:t>Welke klachten ervaren de meiden bij jou op school?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745874-7C04-A642-B7C1-3DB9D75EE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1865" y="1751237"/>
            <a:ext cx="9144000" cy="4651045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Heftige buikkrampen 91%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Energie verlies 71% (gem. 46% over)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Humeurschommelingen 65%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Moeilijk concentreren 62%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Veel bloedverlies 62%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Rugpijn 58%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Hoofdpijn 47%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/>
              <a:t>Geen klachten 2%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07B643C-E2F2-7344-98F6-908DC2CA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620" y="5307531"/>
            <a:ext cx="2876250" cy="127450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09127E-F7A5-4E46-984D-7317276F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43" y="3919588"/>
            <a:ext cx="1477888" cy="29384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8B1D73-D829-DA47-A161-61D3A20A3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367" y="2643004"/>
            <a:ext cx="2278743" cy="32468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A39B5B-F725-3D4B-B11C-1773538CF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859" y="837685"/>
            <a:ext cx="1985615" cy="2387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757B96F-A3CC-7341-B537-1B08929D8605}"/>
              </a:ext>
            </a:extLst>
          </p:cNvPr>
          <p:cNvSpPr/>
          <p:nvPr/>
        </p:nvSpPr>
        <p:spPr>
          <a:xfrm flipV="1">
            <a:off x="1110343" y="1468436"/>
            <a:ext cx="762000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45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D2444-375A-F096-0EFB-E462A1950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6516"/>
            <a:ext cx="9144000" cy="2387600"/>
          </a:xfrm>
        </p:spPr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6C497E-65DE-3571-F46A-0F16CD128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Autofit/>
          </a:bodyPr>
          <a:lstStyle/>
          <a:p>
            <a:r>
              <a:rPr lang="nl-NL" sz="4800" dirty="0"/>
              <a:t>Vorm groepjes van 4 en schrijf binnen 5 minuten zoveel mogelijk oorzaken van </a:t>
            </a:r>
          </a:p>
          <a:p>
            <a:r>
              <a:rPr lang="nl-NL" sz="4800" dirty="0"/>
              <a:t>menstruatieklachten op</a:t>
            </a:r>
          </a:p>
        </p:txBody>
      </p:sp>
    </p:spTree>
    <p:extLst>
      <p:ext uri="{BB962C8B-B14F-4D97-AF65-F5344CB8AC3E}">
        <p14:creationId xmlns:p14="http://schemas.microsoft.com/office/powerpoint/2010/main" val="63933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F4D5-4610-FC43-8BFB-D94FF1F0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16" y="431450"/>
            <a:ext cx="6467605" cy="975153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US" sz="3700" b="1" cap="none" dirty="0" err="1">
                <a:latin typeface="+mn-lt"/>
              </a:rPr>
              <a:t>Oorzaak</a:t>
            </a:r>
            <a:r>
              <a:rPr lang="en-US" sz="3700" b="1" cap="none" dirty="0">
                <a:latin typeface="+mn-lt"/>
              </a:rPr>
              <a:t> </a:t>
            </a:r>
            <a:r>
              <a:rPr lang="en-US" sz="3700" b="1" cap="none" dirty="0" err="1">
                <a:latin typeface="+mn-lt"/>
              </a:rPr>
              <a:t>menstruatieklachten</a:t>
            </a:r>
            <a:endParaRPr lang="en-US" sz="3700" b="1" cap="none" dirty="0">
              <a:latin typeface="+mn-lt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730A84E-474B-914D-9C93-0F356957B25E}"/>
              </a:ext>
            </a:extLst>
          </p:cNvPr>
          <p:cNvSpPr txBox="1"/>
          <p:nvPr/>
        </p:nvSpPr>
        <p:spPr>
          <a:xfrm>
            <a:off x="363708" y="1938860"/>
            <a:ext cx="4020724" cy="400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Stress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Onbegrip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Suiker / voeding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Omgevingsfactoren/     maatschappij</a:t>
            </a:r>
          </a:p>
        </p:txBody>
      </p:sp>
      <p:pic>
        <p:nvPicPr>
          <p:cNvPr id="23" name="Afbeelding 22" descr="Afbeelding met tekening&#10;&#10;Automatisch gegenereerde beschrijving">
            <a:extLst>
              <a:ext uri="{FF2B5EF4-FFF2-40B4-BE49-F238E27FC236}">
                <a16:creationId xmlns:a16="http://schemas.microsoft.com/office/drawing/2014/main" id="{2C17852C-D16C-494D-8300-15A68208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347" y="414244"/>
            <a:ext cx="2075689" cy="92926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86333A4-220E-EC4A-898B-FB3BCB52E177}"/>
              </a:ext>
            </a:extLst>
          </p:cNvPr>
          <p:cNvSpPr txBox="1"/>
          <p:nvPr/>
        </p:nvSpPr>
        <p:spPr>
          <a:xfrm>
            <a:off x="4711679" y="2526916"/>
            <a:ext cx="6630009" cy="319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Hormonale anticonceptie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Plastics (</a:t>
            </a:r>
            <a:r>
              <a:rPr lang="nl-NL" sz="3200" dirty="0" err="1"/>
              <a:t>xeno</a:t>
            </a:r>
            <a:r>
              <a:rPr lang="nl-NL" sz="3200" dirty="0"/>
              <a:t>-oestrogenen)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Cosmetica / verzorgingsproducten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Straling</a:t>
            </a:r>
          </a:p>
        </p:txBody>
      </p:sp>
      <p:pic>
        <p:nvPicPr>
          <p:cNvPr id="18" name="Afbeelding 17" descr="Zakenvrouw, gefrustreerd">
            <a:extLst>
              <a:ext uri="{FF2B5EF4-FFF2-40B4-BE49-F238E27FC236}">
                <a16:creationId xmlns:a16="http://schemas.microsoft.com/office/drawing/2014/main" id="{37BC1F74-1010-9A45-872E-3D55EB4AB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216" y="2366745"/>
            <a:ext cx="1641605" cy="4331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FD751DFF-E377-524B-A289-03EA8BDB80D7}"/>
                  </a:ext>
                </a:extLst>
              </p14:cNvPr>
              <p14:cNvContentPartPr/>
              <p14:nvPr/>
            </p14:nvContentPartPr>
            <p14:xfrm>
              <a:off x="4329214" y="2743263"/>
              <a:ext cx="355320" cy="2836133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FD751DFF-E377-524B-A289-03EA8BDB80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0574" y="2734263"/>
                <a:ext cx="372960" cy="2853773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hthoek 25">
            <a:extLst>
              <a:ext uri="{FF2B5EF4-FFF2-40B4-BE49-F238E27FC236}">
                <a16:creationId xmlns:a16="http://schemas.microsoft.com/office/drawing/2014/main" id="{32231FB6-965B-FA42-B561-8034AE421A52}"/>
              </a:ext>
            </a:extLst>
          </p:cNvPr>
          <p:cNvSpPr/>
          <p:nvPr/>
        </p:nvSpPr>
        <p:spPr>
          <a:xfrm>
            <a:off x="1103274" y="1675973"/>
            <a:ext cx="680720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4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F4D5-4610-FC43-8BFB-D94FF1F0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11" y="437182"/>
            <a:ext cx="6191645" cy="975153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US" sz="3700" b="1" cap="none" dirty="0" err="1">
                <a:latin typeface="+mn-lt"/>
              </a:rPr>
              <a:t>Oorzaken</a:t>
            </a:r>
            <a:r>
              <a:rPr lang="en-US" sz="3700" b="1" cap="none" dirty="0">
                <a:latin typeface="+mn-lt"/>
              </a:rPr>
              <a:t> </a:t>
            </a:r>
            <a:r>
              <a:rPr lang="en-US" sz="3700" b="1" cap="none" dirty="0" err="1">
                <a:latin typeface="+mn-lt"/>
              </a:rPr>
              <a:t>menstruatieklachten</a:t>
            </a:r>
            <a:endParaRPr lang="en-US" sz="3700" b="1" cap="none" dirty="0">
              <a:latin typeface="+mn-lt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6B629A6-659D-C941-B2FA-68900B57161F}"/>
              </a:ext>
            </a:extLst>
          </p:cNvPr>
          <p:cNvSpPr/>
          <p:nvPr/>
        </p:nvSpPr>
        <p:spPr>
          <a:xfrm>
            <a:off x="7244862" y="1137284"/>
            <a:ext cx="4583431" cy="4583431"/>
          </a:xfrm>
          <a:prstGeom prst="ellipse">
            <a:avLst/>
          </a:prstGeom>
          <a:solidFill>
            <a:srgbClr val="DB408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730A84E-474B-914D-9C93-0F356957B25E}"/>
              </a:ext>
            </a:extLst>
          </p:cNvPr>
          <p:cNvSpPr txBox="1"/>
          <p:nvPr/>
        </p:nvSpPr>
        <p:spPr>
          <a:xfrm>
            <a:off x="681457" y="1938860"/>
            <a:ext cx="7373815" cy="382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Overgewicht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2400" dirty="0"/>
              <a:t>(oestrogeen dominantie)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Hersenschudding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Verstoort ritme </a:t>
            </a:r>
            <a:r>
              <a:rPr lang="nl-NL" sz="2400" dirty="0"/>
              <a:t>(dag, maand, jaar, levensfase)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l-NL" sz="3200" dirty="0"/>
              <a:t>• Over grenzen heen gaan of laten gaan</a:t>
            </a:r>
          </a:p>
        </p:txBody>
      </p:sp>
      <p:pic>
        <p:nvPicPr>
          <p:cNvPr id="23" name="Afbeelding 22" descr="Afbeelding met tekening&#10;&#10;Automatisch gegenereerde beschrijving">
            <a:extLst>
              <a:ext uri="{FF2B5EF4-FFF2-40B4-BE49-F238E27FC236}">
                <a16:creationId xmlns:a16="http://schemas.microsoft.com/office/drawing/2014/main" id="{2C17852C-D16C-494D-8300-15A68208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060" y="160171"/>
            <a:ext cx="1791458" cy="802015"/>
          </a:xfrm>
          <a:prstGeom prst="rect">
            <a:avLst/>
          </a:prstGeom>
        </p:spPr>
      </p:pic>
      <p:pic>
        <p:nvPicPr>
          <p:cNvPr id="5" name="Graphic 4" descr="Weegschaal">
            <a:extLst>
              <a:ext uri="{FF2B5EF4-FFF2-40B4-BE49-F238E27FC236}">
                <a16:creationId xmlns:a16="http://schemas.microsoft.com/office/drawing/2014/main" id="{EB3BFAA8-A0DF-2E46-BBDE-0909FD7E7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8589" y="1234685"/>
            <a:ext cx="914400" cy="914400"/>
          </a:xfrm>
          <a:prstGeom prst="rect">
            <a:avLst/>
          </a:prstGeom>
        </p:spPr>
      </p:pic>
      <p:pic>
        <p:nvPicPr>
          <p:cNvPr id="7" name="Graphic 6" descr="Hersenen in hoofd">
            <a:extLst>
              <a:ext uri="{FF2B5EF4-FFF2-40B4-BE49-F238E27FC236}">
                <a16:creationId xmlns:a16="http://schemas.microsoft.com/office/drawing/2014/main" id="{380390EF-85DF-2741-9AB8-7CCE32018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789" y="2682165"/>
            <a:ext cx="914400" cy="914400"/>
          </a:xfrm>
          <a:prstGeom prst="rect">
            <a:avLst/>
          </a:prstGeom>
        </p:spPr>
      </p:pic>
      <p:pic>
        <p:nvPicPr>
          <p:cNvPr id="18" name="Graphic 17" descr="Zon">
            <a:extLst>
              <a:ext uri="{FF2B5EF4-FFF2-40B4-BE49-F238E27FC236}">
                <a16:creationId xmlns:a16="http://schemas.microsoft.com/office/drawing/2014/main" id="{4968560C-FBF3-6A49-AF87-9769657C2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8368" y="3936549"/>
            <a:ext cx="914400" cy="914400"/>
          </a:xfrm>
          <a:prstGeom prst="rect">
            <a:avLst/>
          </a:prstGeom>
        </p:spPr>
      </p:pic>
      <p:pic>
        <p:nvPicPr>
          <p:cNvPr id="20" name="Graphic 19" descr="Maan en sterren">
            <a:extLst>
              <a:ext uri="{FF2B5EF4-FFF2-40B4-BE49-F238E27FC236}">
                <a16:creationId xmlns:a16="http://schemas.microsoft.com/office/drawing/2014/main" id="{3B6AD517-18F5-4848-A99C-1135F0867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53875" y="4951928"/>
            <a:ext cx="914400" cy="914400"/>
          </a:xfrm>
          <a:prstGeom prst="rect">
            <a:avLst/>
          </a:prstGeom>
        </p:spPr>
      </p:pic>
      <p:pic>
        <p:nvPicPr>
          <p:cNvPr id="22" name="Afbeelding 21" descr="Afbeelding met gras, fiets, teken, klok&#10;&#10;Automatisch gegenereerde beschrijving">
            <a:extLst>
              <a:ext uri="{FF2B5EF4-FFF2-40B4-BE49-F238E27FC236}">
                <a16:creationId xmlns:a16="http://schemas.microsoft.com/office/drawing/2014/main" id="{0D191C35-A2E6-9049-BE12-C61FE2B176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3685" y="1344914"/>
            <a:ext cx="3506035" cy="3506035"/>
          </a:xfrm>
          <a:prstGeom prst="rect">
            <a:avLst/>
          </a:prstGeom>
          <a:effectLst>
            <a:outerShdw blurRad="241300" dist="101600" dir="1200000" algn="ctr" rotWithShape="0">
              <a:schemeClr val="bg1">
                <a:alpha val="99000"/>
              </a:schemeClr>
            </a:outerShdw>
          </a:effec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9E26B98-26BF-9F45-8D69-2BB1EABACF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0743" y="5044914"/>
            <a:ext cx="1941857" cy="1351601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9A947AB-C37F-A848-9AE2-0A0465199159}"/>
              </a:ext>
            </a:extLst>
          </p:cNvPr>
          <p:cNvSpPr/>
          <p:nvPr/>
        </p:nvSpPr>
        <p:spPr>
          <a:xfrm>
            <a:off x="569011" y="1572604"/>
            <a:ext cx="680720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0915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314</Words>
  <Application>Microsoft Macintosh PowerPoint</Application>
  <PresentationFormat>Breedbeeld</PresentationFormat>
  <Paragraphs>59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  </vt:lpstr>
      <vt:lpstr>Opdracht</vt:lpstr>
      <vt:lpstr>Wat zijn normale/natuurlijke menstruatiesymptomen?</vt:lpstr>
      <vt:lpstr>Welke klachten ervaren de meiden bij jou op school?</vt:lpstr>
      <vt:lpstr>Opdracht</vt:lpstr>
      <vt:lpstr>Oorzaak menstruatieklachten</vt:lpstr>
      <vt:lpstr>Oorzaken menstruatieklachten</vt:lpstr>
      <vt:lpstr>Opdracht</vt:lpstr>
      <vt:lpstr>Waar leid dit toe</vt:lpstr>
      <vt:lpstr>Wat ervaren jonge meiden op school</vt:lpstr>
      <vt:lpstr>Opdracht</vt:lpstr>
      <vt:lpstr>Je kunt het mannen niet uitleggen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info@men-struatie.nl</cp:lastModifiedBy>
  <cp:revision>18</cp:revision>
  <dcterms:created xsi:type="dcterms:W3CDTF">2020-09-05T17:34:25Z</dcterms:created>
  <dcterms:modified xsi:type="dcterms:W3CDTF">2022-05-20T13:27:17Z</dcterms:modified>
</cp:coreProperties>
</file>