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7" r:id="rId3"/>
    <p:sldId id="265" r:id="rId4"/>
    <p:sldId id="266" r:id="rId5"/>
    <p:sldId id="267" r:id="rId6"/>
    <p:sldId id="268" r:id="rId7"/>
    <p:sldId id="289" r:id="rId8"/>
    <p:sldId id="270" r:id="rId9"/>
    <p:sldId id="272" r:id="rId10"/>
    <p:sldId id="271" r:id="rId11"/>
    <p:sldId id="276" r:id="rId12"/>
    <p:sldId id="280" r:id="rId13"/>
    <p:sldId id="273" r:id="rId14"/>
    <p:sldId id="275" r:id="rId15"/>
    <p:sldId id="281" r:id="rId16"/>
    <p:sldId id="277" r:id="rId17"/>
    <p:sldId id="274" r:id="rId18"/>
    <p:sldId id="290" r:id="rId19"/>
    <p:sldId id="278" r:id="rId20"/>
    <p:sldId id="282" r:id="rId21"/>
    <p:sldId id="283" r:id="rId22"/>
    <p:sldId id="291" r:id="rId23"/>
    <p:sldId id="285" r:id="rId24"/>
    <p:sldId id="292" r:id="rId25"/>
    <p:sldId id="288" r:id="rId26"/>
    <p:sldId id="293" r:id="rId27"/>
    <p:sldId id="294" r:id="rId28"/>
    <p:sldId id="297" r:id="rId29"/>
    <p:sldId id="298" r:id="rId30"/>
    <p:sldId id="299" r:id="rId31"/>
    <p:sldId id="300" r:id="rId32"/>
    <p:sldId id="301" r:id="rId33"/>
    <p:sldId id="295" r:id="rId34"/>
    <p:sldId id="302" r:id="rId35"/>
    <p:sldId id="304" r:id="rId36"/>
    <p:sldId id="305" r:id="rId37"/>
    <p:sldId id="3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3" autoAdjust="0"/>
    <p:restoredTop sz="85402" autoAdjust="0"/>
  </p:normalViewPr>
  <p:slideViewPr>
    <p:cSldViewPr snapToGrid="0">
      <p:cViewPr varScale="1">
        <p:scale>
          <a:sx n="113" d="100"/>
          <a:sy n="113"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A7AEE-BC4E-42C9-961A-029423CB1D88}"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CC1FD-247A-4EF4-83FE-5B071854C436}" type="slidenum">
              <a:rPr lang="en-US" smtClean="0"/>
              <a:t>‹#›</a:t>
            </a:fld>
            <a:endParaRPr lang="en-US"/>
          </a:p>
        </p:txBody>
      </p:sp>
    </p:spTree>
    <p:extLst>
      <p:ext uri="{BB962C8B-B14F-4D97-AF65-F5344CB8AC3E}">
        <p14:creationId xmlns:p14="http://schemas.microsoft.com/office/powerpoint/2010/main" val="223569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1</a:t>
            </a:fld>
            <a:endParaRPr lang="en-US"/>
          </a:p>
        </p:txBody>
      </p:sp>
    </p:spTree>
    <p:extLst>
      <p:ext uri="{BB962C8B-B14F-4D97-AF65-F5344CB8AC3E}">
        <p14:creationId xmlns:p14="http://schemas.microsoft.com/office/powerpoint/2010/main" val="224352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Waar. Daarna</a:t>
            </a:r>
            <a:r>
              <a:rPr lang="nl-NL" baseline="0" dirty="0" smtClean="0"/>
              <a:t> noemen we de baby een foetus.</a:t>
            </a:r>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15</a:t>
            </a:fld>
            <a:endParaRPr lang="en-US"/>
          </a:p>
        </p:txBody>
      </p:sp>
    </p:spTree>
    <p:extLst>
      <p:ext uri="{BB962C8B-B14F-4D97-AF65-F5344CB8AC3E}">
        <p14:creationId xmlns:p14="http://schemas.microsoft.com/office/powerpoint/2010/main" val="117531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Niet waar.</a:t>
            </a:r>
            <a:r>
              <a:rPr lang="nl-NL" baseline="0" dirty="0" smtClean="0"/>
              <a:t> Mutaties. Vervolgvraag: Als er een mutatie in je genen zit, word je dan altijd ziek? &gt; nee</a:t>
            </a:r>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16</a:t>
            </a:fld>
            <a:endParaRPr lang="en-US"/>
          </a:p>
        </p:txBody>
      </p:sp>
    </p:spTree>
    <p:extLst>
      <p:ext uri="{BB962C8B-B14F-4D97-AF65-F5344CB8AC3E}">
        <p14:creationId xmlns:p14="http://schemas.microsoft.com/office/powerpoint/2010/main" val="3008865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PGD: </a:t>
            </a:r>
            <a:r>
              <a:rPr lang="en-US" dirty="0" err="1" smtClean="0"/>
              <a:t>Wanneer</a:t>
            </a:r>
            <a:r>
              <a:rPr lang="en-US" dirty="0" smtClean="0"/>
              <a:t> </a:t>
            </a:r>
            <a:r>
              <a:rPr lang="en-US" dirty="0" err="1" smtClean="0"/>
              <a:t>een</a:t>
            </a:r>
            <a:r>
              <a:rPr lang="en-US" baseline="0" dirty="0" smtClean="0"/>
              <a:t> </a:t>
            </a:r>
            <a:r>
              <a:rPr lang="en-US" baseline="0" dirty="0" err="1" smtClean="0"/>
              <a:t>stel</a:t>
            </a:r>
            <a:r>
              <a:rPr lang="en-US" baseline="0" dirty="0" smtClean="0"/>
              <a:t> </a:t>
            </a:r>
            <a:r>
              <a:rPr lang="en-US" baseline="0" dirty="0" err="1" smtClean="0"/>
              <a:t>weet</a:t>
            </a:r>
            <a:r>
              <a:rPr lang="en-US" baseline="0" dirty="0" smtClean="0"/>
              <a:t> </a:t>
            </a:r>
            <a:r>
              <a:rPr lang="en-US" baseline="0" dirty="0" err="1" smtClean="0"/>
              <a:t>dat</a:t>
            </a:r>
            <a:r>
              <a:rPr lang="en-US" baseline="0" dirty="0" smtClean="0"/>
              <a:t> </a:t>
            </a:r>
            <a:r>
              <a:rPr lang="en-US" baseline="0" dirty="0" err="1" smtClean="0"/>
              <a:t>één</a:t>
            </a:r>
            <a:r>
              <a:rPr lang="en-US" baseline="0" dirty="0" smtClean="0"/>
              <a:t> van hen of </a:t>
            </a:r>
            <a:r>
              <a:rPr lang="en-US" baseline="0" dirty="0" err="1" smtClean="0"/>
              <a:t>beide</a:t>
            </a:r>
            <a:r>
              <a:rPr lang="en-US" baseline="0" dirty="0" smtClean="0"/>
              <a:t> </a:t>
            </a:r>
            <a:r>
              <a:rPr lang="en-US" baseline="0" dirty="0" err="1" smtClean="0"/>
              <a:t>een</a:t>
            </a:r>
            <a:r>
              <a:rPr lang="en-US" baseline="0" dirty="0" smtClean="0"/>
              <a:t> </a:t>
            </a:r>
            <a:r>
              <a:rPr lang="en-US" baseline="0" dirty="0" err="1" smtClean="0"/>
              <a:t>erfelijke</a:t>
            </a:r>
            <a:r>
              <a:rPr lang="en-US" baseline="0" dirty="0" smtClean="0"/>
              <a:t> </a:t>
            </a:r>
            <a:r>
              <a:rPr lang="en-US" baseline="0" dirty="0" err="1" smtClean="0"/>
              <a:t>aandoening</a:t>
            </a:r>
            <a:r>
              <a:rPr lang="en-US" baseline="0" dirty="0" smtClean="0"/>
              <a:t> in de </a:t>
            </a:r>
            <a:r>
              <a:rPr lang="en-US" baseline="0" dirty="0" err="1" smtClean="0"/>
              <a:t>familie</a:t>
            </a:r>
            <a:r>
              <a:rPr lang="en-US" baseline="0" dirty="0" smtClean="0"/>
              <a:t> </a:t>
            </a:r>
            <a:r>
              <a:rPr lang="en-US" baseline="0" dirty="0" err="1" smtClean="0"/>
              <a:t>hebben</a:t>
            </a:r>
            <a:r>
              <a:rPr lang="en-US" baseline="0" dirty="0" smtClean="0"/>
              <a:t>, </a:t>
            </a:r>
            <a:r>
              <a:rPr lang="en-US" baseline="0" dirty="0" err="1" smtClean="0"/>
              <a:t>kunnen</a:t>
            </a:r>
            <a:r>
              <a:rPr lang="en-US" baseline="0" dirty="0" smtClean="0"/>
              <a:t> </a:t>
            </a:r>
            <a:r>
              <a:rPr lang="en-US" baseline="0" dirty="0" err="1" smtClean="0"/>
              <a:t>zij</a:t>
            </a:r>
            <a:r>
              <a:rPr lang="en-US" baseline="0" dirty="0" smtClean="0"/>
              <a:t> </a:t>
            </a:r>
            <a:r>
              <a:rPr lang="en-US" baseline="0" dirty="0" err="1" smtClean="0"/>
              <a:t>ervoor</a:t>
            </a:r>
            <a:r>
              <a:rPr lang="en-US" baseline="0" dirty="0" smtClean="0"/>
              <a:t> </a:t>
            </a:r>
            <a:r>
              <a:rPr lang="en-US" baseline="0" dirty="0" err="1" smtClean="0"/>
              <a:t>kiezen</a:t>
            </a:r>
            <a:r>
              <a:rPr lang="en-US" baseline="0" dirty="0" smtClean="0"/>
              <a:t> om via IVF </a:t>
            </a:r>
            <a:r>
              <a:rPr lang="en-US" baseline="0" dirty="0" err="1" smtClean="0"/>
              <a:t>bevruchting</a:t>
            </a:r>
            <a:r>
              <a:rPr lang="en-US" baseline="0" dirty="0" smtClean="0"/>
              <a:t> </a:t>
            </a:r>
            <a:r>
              <a:rPr lang="en-US" baseline="0" dirty="0" err="1" smtClean="0"/>
              <a:t>plaats</a:t>
            </a:r>
            <a:r>
              <a:rPr lang="en-US" baseline="0" dirty="0" smtClean="0"/>
              <a:t> </a:t>
            </a:r>
            <a:r>
              <a:rPr lang="en-US" baseline="0" dirty="0" err="1" smtClean="0"/>
              <a:t>te</a:t>
            </a:r>
            <a:r>
              <a:rPr lang="en-US" baseline="0" dirty="0" smtClean="0"/>
              <a:t> </a:t>
            </a:r>
            <a:r>
              <a:rPr lang="en-US" baseline="0" dirty="0" err="1" smtClean="0"/>
              <a:t>laten</a:t>
            </a:r>
            <a:r>
              <a:rPr lang="en-US" baseline="0" dirty="0" smtClean="0"/>
              <a:t> </a:t>
            </a:r>
            <a:r>
              <a:rPr lang="en-US" baseline="0" dirty="0" err="1" smtClean="0"/>
              <a:t>vinde</a:t>
            </a:r>
            <a:r>
              <a:rPr lang="en-US" baseline="0" dirty="0" smtClean="0"/>
              <a:t>. Via PGD </a:t>
            </a:r>
            <a:r>
              <a:rPr lang="en-US" dirty="0" err="1" smtClean="0"/>
              <a:t>wordt</a:t>
            </a:r>
            <a:r>
              <a:rPr lang="en-US" dirty="0" smtClean="0"/>
              <a:t> </a:t>
            </a:r>
            <a:r>
              <a:rPr lang="en-US" dirty="0" err="1" smtClean="0"/>
              <a:t>vervolgens</a:t>
            </a:r>
            <a:r>
              <a:rPr lang="en-US" dirty="0" smtClean="0"/>
              <a:t> </a:t>
            </a:r>
            <a:r>
              <a:rPr lang="en-US" dirty="0" err="1" smtClean="0"/>
              <a:t>gekeken</a:t>
            </a:r>
            <a:r>
              <a:rPr lang="en-US" dirty="0" smtClean="0"/>
              <a:t> </a:t>
            </a:r>
            <a:r>
              <a:rPr lang="en-US" dirty="0" err="1" smtClean="0"/>
              <a:t>welk</a:t>
            </a:r>
            <a:r>
              <a:rPr lang="en-US" dirty="0" smtClean="0"/>
              <a:t> embryo </a:t>
            </a:r>
            <a:r>
              <a:rPr lang="en-US" dirty="0" err="1" smtClean="0"/>
              <a:t>gezond</a:t>
            </a:r>
            <a:r>
              <a:rPr lang="en-US" dirty="0" smtClean="0"/>
              <a:t> is </a:t>
            </a:r>
            <a:r>
              <a:rPr lang="en-US" dirty="0" err="1" smtClean="0"/>
              <a:t>en</a:t>
            </a:r>
            <a:r>
              <a:rPr lang="en-US" dirty="0" smtClean="0"/>
              <a:t> het embryo </a:t>
            </a:r>
            <a:r>
              <a:rPr lang="en-US" dirty="0" err="1" smtClean="0"/>
              <a:t>wordt</a:t>
            </a:r>
            <a:r>
              <a:rPr lang="en-US" dirty="0" smtClean="0"/>
              <a:t> </a:t>
            </a:r>
            <a:r>
              <a:rPr lang="en-US" dirty="0" err="1" smtClean="0"/>
              <a:t>dan</a:t>
            </a:r>
            <a:r>
              <a:rPr lang="en-US" dirty="0" smtClean="0"/>
              <a:t> </a:t>
            </a:r>
            <a:r>
              <a:rPr lang="en-US" dirty="0" err="1" smtClean="0"/>
              <a:t>terug</a:t>
            </a:r>
            <a:r>
              <a:rPr lang="en-US" dirty="0" smtClean="0"/>
              <a:t> </a:t>
            </a:r>
            <a:r>
              <a:rPr lang="en-US" dirty="0" err="1" smtClean="0"/>
              <a:t>geplaatst</a:t>
            </a:r>
            <a:r>
              <a:rPr lang="en-US" dirty="0" smtClean="0"/>
              <a:t> in de </a:t>
            </a:r>
            <a:r>
              <a:rPr lang="en-US" dirty="0" err="1" smtClean="0"/>
              <a:t>baarmoeder</a:t>
            </a:r>
            <a:r>
              <a:rPr lang="en-US" dirty="0" smtClean="0"/>
              <a:t>.</a:t>
            </a:r>
          </a:p>
          <a:p>
            <a:endParaRPr lang="nl-NL" dirty="0" smtClean="0"/>
          </a:p>
          <a:p>
            <a:r>
              <a:rPr lang="en-US" u="sng" dirty="0" err="1" smtClean="0"/>
              <a:t>Onderzoek</a:t>
            </a:r>
            <a:r>
              <a:rPr lang="en-US" u="sng" dirty="0" smtClean="0"/>
              <a:t> met embryo's: </a:t>
            </a:r>
            <a:r>
              <a:rPr lang="en-US" u="none" dirty="0" smtClean="0"/>
              <a:t>Het</a:t>
            </a:r>
            <a:r>
              <a:rPr lang="en-US" u="none" baseline="0" dirty="0" smtClean="0"/>
              <a:t> </a:t>
            </a:r>
            <a:r>
              <a:rPr lang="en-US" u="none" baseline="0" dirty="0" err="1" smtClean="0"/>
              <a:t>kweken</a:t>
            </a:r>
            <a:r>
              <a:rPr lang="en-US" u="none" baseline="0" dirty="0" smtClean="0"/>
              <a:t> van embryo’s </a:t>
            </a:r>
            <a:r>
              <a:rPr lang="en-US" u="none" baseline="0" dirty="0" err="1" smtClean="0"/>
              <a:t>voor</a:t>
            </a:r>
            <a:r>
              <a:rPr lang="en-US" u="none" baseline="0" dirty="0" smtClean="0"/>
              <a:t> </a:t>
            </a:r>
            <a:r>
              <a:rPr lang="en-US" u="none" baseline="0" dirty="0" err="1" smtClean="0"/>
              <a:t>wetenschappelijk</a:t>
            </a:r>
            <a:r>
              <a:rPr lang="en-US" u="none" baseline="0" dirty="0" smtClean="0"/>
              <a:t> </a:t>
            </a:r>
            <a:r>
              <a:rPr lang="en-US" u="none" baseline="0" dirty="0" err="1" smtClean="0"/>
              <a:t>onderzoek</a:t>
            </a:r>
            <a:r>
              <a:rPr lang="en-US" u="none" baseline="0" dirty="0" smtClean="0"/>
              <a:t> is </a:t>
            </a:r>
            <a:r>
              <a:rPr lang="en-US" u="none" baseline="0" dirty="0" err="1" smtClean="0"/>
              <a:t>verboden</a:t>
            </a:r>
            <a:r>
              <a:rPr lang="en-US" u="none" baseline="0" dirty="0" smtClean="0"/>
              <a:t>. </a:t>
            </a:r>
            <a:r>
              <a:rPr lang="en-US" u="none" dirty="0" smtClean="0"/>
              <a:t>In</a:t>
            </a:r>
            <a:r>
              <a:rPr lang="en-US" u="none" baseline="0" dirty="0" smtClean="0"/>
              <a:t> de </a:t>
            </a:r>
            <a:r>
              <a:rPr lang="en-US" u="none" baseline="0" dirty="0" err="1" smtClean="0"/>
              <a:t>embryowet</a:t>
            </a:r>
            <a:r>
              <a:rPr lang="en-US" u="none" baseline="0" dirty="0" smtClean="0"/>
              <a:t> </a:t>
            </a:r>
            <a:r>
              <a:rPr lang="en-US" u="none" baseline="0" dirty="0" err="1" smtClean="0"/>
              <a:t>staat</a:t>
            </a:r>
            <a:r>
              <a:rPr lang="en-US" u="none" baseline="0" dirty="0" smtClean="0"/>
              <a:t> </a:t>
            </a:r>
            <a:r>
              <a:rPr lang="en-US" u="none" baseline="0" dirty="0" err="1" smtClean="0"/>
              <a:t>wel</a:t>
            </a:r>
            <a:r>
              <a:rPr lang="en-US" u="none" baseline="0" dirty="0" smtClean="0"/>
              <a:t> </a:t>
            </a:r>
            <a:r>
              <a:rPr lang="en-US" u="none" baseline="0" dirty="0" err="1" smtClean="0"/>
              <a:t>dat</a:t>
            </a:r>
            <a:r>
              <a:rPr lang="en-US" u="none" baseline="0" dirty="0" smtClean="0"/>
              <a:t> </a:t>
            </a:r>
            <a:r>
              <a:rPr lang="en-US" u="none" baseline="0" dirty="0" err="1" smtClean="0"/>
              <a:t>e</a:t>
            </a:r>
            <a:r>
              <a:rPr lang="en-US" dirty="0" err="1" smtClean="0"/>
              <a:t>en</a:t>
            </a:r>
            <a:r>
              <a:rPr lang="en-US" baseline="0" dirty="0" smtClean="0"/>
              <a:t> </a:t>
            </a:r>
            <a:r>
              <a:rPr lang="en-US" baseline="0" dirty="0" err="1" smtClean="0"/>
              <a:t>stel</a:t>
            </a:r>
            <a:r>
              <a:rPr lang="en-US" baseline="0" dirty="0" smtClean="0"/>
              <a:t> </a:t>
            </a:r>
            <a:r>
              <a:rPr lang="en-US" baseline="0" dirty="0" err="1" smtClean="0"/>
              <a:t>ervoor</a:t>
            </a:r>
            <a:r>
              <a:rPr lang="en-US" baseline="0" dirty="0" smtClean="0"/>
              <a:t> </a:t>
            </a:r>
            <a:r>
              <a:rPr lang="en-US" baseline="0" dirty="0" err="1" smtClean="0"/>
              <a:t>kan</a:t>
            </a:r>
            <a:r>
              <a:rPr lang="en-US" baseline="0" dirty="0" smtClean="0"/>
              <a:t> </a:t>
            </a:r>
            <a:r>
              <a:rPr lang="en-US" baseline="0" dirty="0" err="1" smtClean="0"/>
              <a:t>kiezen</a:t>
            </a:r>
            <a:r>
              <a:rPr lang="en-US" baseline="0" dirty="0" smtClean="0"/>
              <a:t> om de </a:t>
            </a:r>
            <a:r>
              <a:rPr lang="en-US" baseline="0" dirty="0" err="1" smtClean="0"/>
              <a:t>restembryo’s</a:t>
            </a:r>
            <a:r>
              <a:rPr lang="en-US" baseline="0" dirty="0" smtClean="0"/>
              <a:t> </a:t>
            </a:r>
            <a:r>
              <a:rPr lang="en-US" baseline="0" dirty="0" err="1" smtClean="0"/>
              <a:t>te</a:t>
            </a:r>
            <a:r>
              <a:rPr lang="en-US" baseline="0" dirty="0" smtClean="0"/>
              <a:t> </a:t>
            </a:r>
            <a:r>
              <a:rPr lang="en-US" baseline="0" dirty="0" err="1" smtClean="0"/>
              <a:t>bewaren</a:t>
            </a:r>
            <a:r>
              <a:rPr lang="en-US" baseline="0" dirty="0" smtClean="0"/>
              <a:t> </a:t>
            </a:r>
            <a:r>
              <a:rPr lang="en-US" baseline="0" dirty="0" err="1" smtClean="0"/>
              <a:t>voor</a:t>
            </a:r>
            <a:r>
              <a:rPr lang="en-US" baseline="0" dirty="0" smtClean="0"/>
              <a:t> </a:t>
            </a:r>
            <a:r>
              <a:rPr lang="en-US" baseline="0" dirty="0" err="1" smtClean="0"/>
              <a:t>een</a:t>
            </a:r>
            <a:r>
              <a:rPr lang="en-US" baseline="0" dirty="0" smtClean="0"/>
              <a:t> </a:t>
            </a:r>
            <a:r>
              <a:rPr lang="en-US" baseline="0" dirty="0" err="1" smtClean="0"/>
              <a:t>latere</a:t>
            </a:r>
            <a:r>
              <a:rPr lang="en-US" baseline="0" dirty="0" smtClean="0"/>
              <a:t> </a:t>
            </a:r>
            <a:r>
              <a:rPr lang="en-US" baseline="0" dirty="0" err="1" smtClean="0"/>
              <a:t>vruchtbaarheidsbehandeling</a:t>
            </a:r>
            <a:r>
              <a:rPr lang="en-US" baseline="0" dirty="0" smtClean="0"/>
              <a:t>, </a:t>
            </a:r>
            <a:r>
              <a:rPr lang="en-US" baseline="0" dirty="0" err="1" smtClean="0"/>
              <a:t>te</a:t>
            </a:r>
            <a:r>
              <a:rPr lang="en-US" baseline="0" dirty="0" smtClean="0"/>
              <a:t> </a:t>
            </a:r>
            <a:r>
              <a:rPr lang="en-US" baseline="0" dirty="0" err="1" smtClean="0"/>
              <a:t>doneren</a:t>
            </a:r>
            <a:r>
              <a:rPr lang="en-US" baseline="0" dirty="0" smtClean="0"/>
              <a:t> </a:t>
            </a:r>
            <a:r>
              <a:rPr lang="en-US" baseline="0" dirty="0" err="1" smtClean="0"/>
              <a:t>aan</a:t>
            </a:r>
            <a:r>
              <a:rPr lang="en-US" baseline="0" dirty="0" smtClean="0"/>
              <a:t> </a:t>
            </a:r>
            <a:r>
              <a:rPr lang="en-US" baseline="0" dirty="0" err="1" smtClean="0"/>
              <a:t>anderen</a:t>
            </a:r>
            <a:r>
              <a:rPr lang="en-US" baseline="0" dirty="0" smtClean="0"/>
              <a:t> die </a:t>
            </a:r>
            <a:r>
              <a:rPr lang="en-US" baseline="0" dirty="0" err="1" smtClean="0"/>
              <a:t>niet</a:t>
            </a:r>
            <a:r>
              <a:rPr lang="en-US" baseline="0" dirty="0" smtClean="0"/>
              <a:t> met </a:t>
            </a:r>
            <a:r>
              <a:rPr lang="en-US" baseline="0" dirty="0" err="1" smtClean="0"/>
              <a:t>eigen</a:t>
            </a:r>
            <a:r>
              <a:rPr lang="en-US" baseline="0" dirty="0" smtClean="0"/>
              <a:t> embryo’s </a:t>
            </a:r>
            <a:r>
              <a:rPr lang="en-US" baseline="0" dirty="0" err="1" smtClean="0"/>
              <a:t>zwanger</a:t>
            </a:r>
            <a:r>
              <a:rPr lang="en-US" baseline="0" dirty="0" smtClean="0"/>
              <a:t> </a:t>
            </a:r>
            <a:r>
              <a:rPr lang="en-US" baseline="0" dirty="0" err="1" smtClean="0"/>
              <a:t>kunnen</a:t>
            </a:r>
            <a:r>
              <a:rPr lang="en-US" baseline="0" dirty="0" smtClean="0"/>
              <a:t> </a:t>
            </a:r>
            <a:r>
              <a:rPr lang="en-US" baseline="0" dirty="0" err="1" smtClean="0"/>
              <a:t>worden</a:t>
            </a:r>
            <a:r>
              <a:rPr lang="en-US" baseline="0" dirty="0" smtClean="0"/>
              <a:t>, of </a:t>
            </a:r>
            <a:r>
              <a:rPr lang="en-US" baseline="0" dirty="0" err="1" smtClean="0"/>
              <a:t>toestemming</a:t>
            </a:r>
            <a:r>
              <a:rPr lang="en-US" baseline="0" dirty="0" smtClean="0"/>
              <a:t> </a:t>
            </a:r>
            <a:r>
              <a:rPr lang="en-US" baseline="0" dirty="0" err="1" smtClean="0"/>
              <a:t>geven</a:t>
            </a:r>
            <a:r>
              <a:rPr lang="en-US" baseline="0" dirty="0" smtClean="0"/>
              <a:t> om de embryo’s </a:t>
            </a:r>
            <a:r>
              <a:rPr lang="en-US" baseline="0" dirty="0" err="1" smtClean="0"/>
              <a:t>te</a:t>
            </a:r>
            <a:r>
              <a:rPr lang="en-US" baseline="0" dirty="0" smtClean="0"/>
              <a:t> </a:t>
            </a:r>
            <a:r>
              <a:rPr lang="en-US" baseline="0" dirty="0" err="1" smtClean="0"/>
              <a:t>gebruiken</a:t>
            </a:r>
            <a:r>
              <a:rPr lang="en-US" baseline="0" dirty="0" smtClean="0"/>
              <a:t> </a:t>
            </a:r>
            <a:r>
              <a:rPr lang="en-US" baseline="0" dirty="0" err="1" smtClean="0"/>
              <a:t>voor</a:t>
            </a:r>
            <a:r>
              <a:rPr lang="en-US" baseline="0" dirty="0" smtClean="0"/>
              <a:t> </a:t>
            </a:r>
            <a:r>
              <a:rPr lang="en-US" baseline="0" dirty="0" err="1" smtClean="0"/>
              <a:t>wetenschappelijk</a:t>
            </a:r>
            <a:r>
              <a:rPr lang="en-US" baseline="0" dirty="0" smtClean="0"/>
              <a:t> </a:t>
            </a:r>
            <a:r>
              <a:rPr lang="en-US" baseline="0" dirty="0" err="1" smtClean="0"/>
              <a:t>onderzoek</a:t>
            </a:r>
            <a:r>
              <a:rPr lang="en-US" baseline="0" dirty="0" smtClean="0"/>
              <a:t>. </a:t>
            </a:r>
            <a:r>
              <a:rPr lang="en-US" dirty="0" err="1" smtClean="0"/>
              <a:t>Hiermee</a:t>
            </a:r>
            <a:r>
              <a:rPr lang="en-US" dirty="0" smtClean="0"/>
              <a:t> </a:t>
            </a:r>
            <a:r>
              <a:rPr lang="en-US" dirty="0" err="1" smtClean="0"/>
              <a:t>kunnen</a:t>
            </a:r>
            <a:r>
              <a:rPr lang="en-US" dirty="0" smtClean="0"/>
              <a:t> we </a:t>
            </a:r>
            <a:r>
              <a:rPr lang="en-US" dirty="0" err="1" smtClean="0"/>
              <a:t>onderzoeken</a:t>
            </a:r>
            <a:r>
              <a:rPr lang="en-US" dirty="0" smtClean="0"/>
              <a:t> </a:t>
            </a:r>
            <a:r>
              <a:rPr lang="en-US" dirty="0" err="1" smtClean="0"/>
              <a:t>welke</a:t>
            </a:r>
            <a:r>
              <a:rPr lang="en-US" dirty="0" smtClean="0"/>
              <a:t> </a:t>
            </a:r>
            <a:r>
              <a:rPr lang="en-US" dirty="0" err="1" smtClean="0"/>
              <a:t>stappen</a:t>
            </a:r>
            <a:r>
              <a:rPr lang="en-US" dirty="0" smtClean="0"/>
              <a:t> </a:t>
            </a:r>
            <a:r>
              <a:rPr lang="en-US" dirty="0" err="1" smtClean="0"/>
              <a:t>en</a:t>
            </a:r>
            <a:r>
              <a:rPr lang="en-US" dirty="0" smtClean="0"/>
              <a:t> </a:t>
            </a:r>
            <a:r>
              <a:rPr lang="en-US" dirty="0" err="1" smtClean="0"/>
              <a:t>fouten</a:t>
            </a:r>
            <a:r>
              <a:rPr lang="en-US" dirty="0" smtClean="0"/>
              <a:t> </a:t>
            </a:r>
            <a:r>
              <a:rPr lang="en-US" dirty="0" err="1" smtClean="0"/>
              <a:t>belangrijk</a:t>
            </a:r>
            <a:r>
              <a:rPr lang="en-US" dirty="0" smtClean="0"/>
              <a:t> </a:t>
            </a:r>
            <a:r>
              <a:rPr lang="en-US" dirty="0" err="1" smtClean="0"/>
              <a:t>zijn</a:t>
            </a:r>
            <a:r>
              <a:rPr lang="en-US" dirty="0" smtClean="0"/>
              <a:t> </a:t>
            </a:r>
            <a:r>
              <a:rPr lang="en-US" dirty="0" err="1" smtClean="0"/>
              <a:t>bij</a:t>
            </a:r>
            <a:r>
              <a:rPr lang="en-US" dirty="0" smtClean="0"/>
              <a:t> het </a:t>
            </a:r>
            <a:r>
              <a:rPr lang="en-US" dirty="0" err="1" smtClean="0"/>
              <a:t>ontstaan</a:t>
            </a:r>
            <a:r>
              <a:rPr lang="en-US" dirty="0" smtClean="0"/>
              <a:t> van </a:t>
            </a:r>
            <a:r>
              <a:rPr lang="en-US" dirty="0" err="1" smtClean="0"/>
              <a:t>ziekten</a:t>
            </a:r>
            <a:r>
              <a:rPr lang="en-US" dirty="0" smtClean="0"/>
              <a:t>. Zo </a:t>
            </a:r>
            <a:r>
              <a:rPr lang="en-US" dirty="0" err="1" smtClean="0"/>
              <a:t>hopen</a:t>
            </a:r>
            <a:r>
              <a:rPr lang="en-US" dirty="0" smtClean="0"/>
              <a:t> we </a:t>
            </a:r>
            <a:r>
              <a:rPr lang="en-US" dirty="0" err="1" smtClean="0"/>
              <a:t>te</a:t>
            </a:r>
            <a:r>
              <a:rPr lang="en-US" dirty="0" smtClean="0"/>
              <a:t> </a:t>
            </a:r>
            <a:r>
              <a:rPr lang="en-US" dirty="0" err="1" smtClean="0"/>
              <a:t>vinden</a:t>
            </a:r>
            <a:r>
              <a:rPr lang="en-US" dirty="0" smtClean="0"/>
              <a:t> hoe de </a:t>
            </a:r>
            <a:r>
              <a:rPr lang="en-US" dirty="0" err="1" smtClean="0"/>
              <a:t>ziekte</a:t>
            </a:r>
            <a:r>
              <a:rPr lang="en-US" dirty="0" smtClean="0"/>
              <a:t> </a:t>
            </a:r>
            <a:r>
              <a:rPr lang="en-US" dirty="0" err="1" smtClean="0"/>
              <a:t>ontstaat</a:t>
            </a:r>
            <a:r>
              <a:rPr lang="en-US" dirty="0" smtClean="0"/>
              <a:t> </a:t>
            </a:r>
            <a:r>
              <a:rPr lang="en-US" dirty="0" err="1" smtClean="0"/>
              <a:t>en</a:t>
            </a:r>
            <a:r>
              <a:rPr lang="en-US" dirty="0" smtClean="0"/>
              <a:t> hoe we </a:t>
            </a:r>
            <a:r>
              <a:rPr lang="en-US" dirty="0" err="1" smtClean="0"/>
              <a:t>deze</a:t>
            </a:r>
            <a:r>
              <a:rPr lang="en-US" dirty="0" smtClean="0"/>
              <a:t> </a:t>
            </a:r>
            <a:r>
              <a:rPr lang="en-US" dirty="0" err="1" smtClean="0"/>
              <a:t>kunnen</a:t>
            </a:r>
            <a:r>
              <a:rPr lang="en-US" dirty="0" smtClean="0"/>
              <a:t> </a:t>
            </a:r>
            <a:r>
              <a:rPr lang="en-US" dirty="0" err="1" smtClean="0"/>
              <a:t>voorkomen</a:t>
            </a:r>
            <a:r>
              <a:rPr lang="en-US" dirty="0" smtClean="0"/>
              <a:t>. De </a:t>
            </a:r>
            <a:r>
              <a:rPr lang="en-US" dirty="0" err="1" smtClean="0"/>
              <a:t>wetenschappelijke</a:t>
            </a:r>
            <a:r>
              <a:rPr lang="en-US" dirty="0" smtClean="0"/>
              <a:t> </a:t>
            </a:r>
            <a:r>
              <a:rPr lang="en-US" dirty="0" err="1" smtClean="0"/>
              <a:t>wereld</a:t>
            </a:r>
            <a:r>
              <a:rPr lang="en-US" dirty="0" smtClean="0"/>
              <a:t> is erg </a:t>
            </a:r>
            <a:r>
              <a:rPr lang="en-US" dirty="0" err="1" smtClean="0"/>
              <a:t>blij</a:t>
            </a:r>
            <a:r>
              <a:rPr lang="en-US" dirty="0" smtClean="0"/>
              <a:t> met </a:t>
            </a:r>
            <a:r>
              <a:rPr lang="en-US" dirty="0" err="1" smtClean="0"/>
              <a:t>deze</a:t>
            </a:r>
            <a:r>
              <a:rPr lang="en-US" dirty="0" smtClean="0"/>
              <a:t> </a:t>
            </a:r>
            <a:r>
              <a:rPr lang="en-US" dirty="0" err="1" smtClean="0"/>
              <a:t>restembryo's</a:t>
            </a:r>
            <a:r>
              <a:rPr lang="en-US" dirty="0" smtClean="0"/>
              <a:t>, </a:t>
            </a:r>
            <a:r>
              <a:rPr lang="en-US" dirty="0" err="1" smtClean="0"/>
              <a:t>aangezien</a:t>
            </a:r>
            <a:r>
              <a:rPr lang="en-US" dirty="0" smtClean="0"/>
              <a:t> het </a:t>
            </a:r>
            <a:r>
              <a:rPr lang="en-US" dirty="0" err="1" smtClean="0"/>
              <a:t>niet</a:t>
            </a:r>
            <a:r>
              <a:rPr lang="en-US" dirty="0" smtClean="0"/>
              <a:t> </a:t>
            </a:r>
            <a:r>
              <a:rPr lang="en-US" dirty="0" err="1" smtClean="0"/>
              <a:t>toegestaan</a:t>
            </a:r>
            <a:r>
              <a:rPr lang="en-US" dirty="0" smtClean="0"/>
              <a:t> is om embryo's </a:t>
            </a:r>
            <a:r>
              <a:rPr lang="en-US" dirty="0" err="1" smtClean="0"/>
              <a:t>voor</a:t>
            </a:r>
            <a:r>
              <a:rPr lang="en-US" dirty="0" smtClean="0"/>
              <a:t> </a:t>
            </a:r>
            <a:r>
              <a:rPr lang="en-US" dirty="0" err="1" smtClean="0"/>
              <a:t>onderzoek</a:t>
            </a:r>
            <a:r>
              <a:rPr lang="en-US" dirty="0" smtClean="0"/>
              <a:t> </a:t>
            </a:r>
            <a:r>
              <a:rPr lang="en-US" dirty="0" err="1" smtClean="0"/>
              <a:t>te</a:t>
            </a:r>
            <a:r>
              <a:rPr lang="en-US" dirty="0" smtClean="0"/>
              <a:t> </a:t>
            </a:r>
            <a:r>
              <a:rPr lang="en-US" dirty="0" err="1" smtClean="0"/>
              <a:t>maken</a:t>
            </a:r>
            <a:r>
              <a:rPr lang="en-US" dirty="0" smtClean="0"/>
              <a:t>. </a:t>
            </a:r>
            <a:r>
              <a:rPr lang="en-US" dirty="0" err="1" smtClean="0"/>
              <a:t>Echter</a:t>
            </a:r>
            <a:r>
              <a:rPr lang="en-US" dirty="0" smtClean="0"/>
              <a:t> </a:t>
            </a:r>
            <a:r>
              <a:rPr lang="en-US" dirty="0" err="1" smtClean="0"/>
              <a:t>zijn</a:t>
            </a:r>
            <a:r>
              <a:rPr lang="en-US" dirty="0" smtClean="0"/>
              <a:t> </a:t>
            </a:r>
            <a:r>
              <a:rPr lang="en-US" dirty="0" err="1" smtClean="0"/>
              <a:t>deze</a:t>
            </a:r>
            <a:r>
              <a:rPr lang="en-US" dirty="0" smtClean="0"/>
              <a:t> </a:t>
            </a:r>
            <a:r>
              <a:rPr lang="en-US" dirty="0" err="1" smtClean="0"/>
              <a:t>restembryo's</a:t>
            </a:r>
            <a:r>
              <a:rPr lang="en-US" dirty="0" smtClean="0"/>
              <a:t> </a:t>
            </a:r>
            <a:r>
              <a:rPr lang="en-US" dirty="0" err="1" smtClean="0"/>
              <a:t>wel</a:t>
            </a:r>
            <a:r>
              <a:rPr lang="en-US" dirty="0" smtClean="0"/>
              <a:t> </a:t>
            </a:r>
            <a:r>
              <a:rPr lang="en-US" dirty="0" err="1" smtClean="0"/>
              <a:t>altijd</a:t>
            </a:r>
            <a:r>
              <a:rPr lang="en-US" dirty="0" smtClean="0"/>
              <a:t> al 4a5 </a:t>
            </a:r>
            <a:r>
              <a:rPr lang="en-US" dirty="0" err="1" smtClean="0"/>
              <a:t>dagen</a:t>
            </a:r>
            <a:r>
              <a:rPr lang="en-US" dirty="0" smtClean="0"/>
              <a:t> oud, </a:t>
            </a:r>
            <a:r>
              <a:rPr lang="en-US" dirty="0" err="1" smtClean="0"/>
              <a:t>dus</a:t>
            </a:r>
            <a:r>
              <a:rPr lang="en-US" dirty="0" smtClean="0"/>
              <a:t> </a:t>
            </a:r>
            <a:r>
              <a:rPr lang="en-US" dirty="0" err="1" smtClean="0"/>
              <a:t>kunnen</a:t>
            </a:r>
            <a:r>
              <a:rPr lang="en-US" dirty="0" smtClean="0"/>
              <a:t> we die </a:t>
            </a:r>
            <a:r>
              <a:rPr lang="en-US" dirty="0" err="1" smtClean="0"/>
              <a:t>eerste</a:t>
            </a:r>
            <a:r>
              <a:rPr lang="en-US" dirty="0" smtClean="0"/>
              <a:t> </a:t>
            </a:r>
            <a:r>
              <a:rPr lang="en-US" dirty="0" err="1" smtClean="0"/>
              <a:t>cruciale</a:t>
            </a:r>
            <a:r>
              <a:rPr lang="en-US" dirty="0" smtClean="0"/>
              <a:t> </a:t>
            </a:r>
            <a:r>
              <a:rPr lang="en-US" dirty="0" err="1" smtClean="0"/>
              <a:t>dagen</a:t>
            </a:r>
            <a:r>
              <a:rPr lang="en-US" dirty="0" smtClean="0"/>
              <a:t> </a:t>
            </a:r>
            <a:r>
              <a:rPr lang="en-US" dirty="0" err="1" smtClean="0"/>
              <a:t>niet</a:t>
            </a:r>
            <a:r>
              <a:rPr lang="en-US" dirty="0" smtClean="0"/>
              <a:t> </a:t>
            </a:r>
            <a:r>
              <a:rPr lang="en-US" dirty="0" err="1" smtClean="0"/>
              <a:t>onderzoeken</a:t>
            </a:r>
            <a:r>
              <a:rPr lang="en-US" dirty="0" smtClean="0"/>
              <a:t>. </a:t>
            </a:r>
            <a:r>
              <a:rPr lang="en-US" dirty="0" err="1" smtClean="0"/>
              <a:t>Een</a:t>
            </a:r>
            <a:r>
              <a:rPr lang="en-US" dirty="0" smtClean="0"/>
              <a:t> embryo</a:t>
            </a:r>
            <a:r>
              <a:rPr lang="en-US" baseline="0" dirty="0" smtClean="0"/>
              <a:t> mag </a:t>
            </a:r>
            <a:r>
              <a:rPr lang="en-US" baseline="0" dirty="0" err="1" smtClean="0"/>
              <a:t>ook</a:t>
            </a:r>
            <a:r>
              <a:rPr lang="en-US" baseline="0" dirty="0" smtClean="0"/>
              <a:t> maar maximal 14 </a:t>
            </a:r>
            <a:r>
              <a:rPr lang="en-US" baseline="0" dirty="0" err="1" smtClean="0"/>
              <a:t>dagen</a:t>
            </a:r>
            <a:r>
              <a:rPr lang="en-US" baseline="0" dirty="0" smtClean="0"/>
              <a:t> in het lab </a:t>
            </a:r>
            <a:r>
              <a:rPr lang="en-US" baseline="0" dirty="0" err="1" smtClean="0"/>
              <a:t>ontwikkeld</a:t>
            </a:r>
            <a:r>
              <a:rPr lang="en-US" baseline="0" dirty="0" smtClean="0"/>
              <a:t> </a:t>
            </a:r>
            <a:r>
              <a:rPr lang="en-US" baseline="0" dirty="0" err="1" smtClean="0"/>
              <a:t>worden</a:t>
            </a:r>
            <a:r>
              <a:rPr lang="en-US" baseline="0" dirty="0" smtClean="0"/>
              <a:t>. </a:t>
            </a:r>
            <a:r>
              <a:rPr lang="en-US" dirty="0" err="1" smtClean="0"/>
              <a:t>Daarom</a:t>
            </a:r>
            <a:r>
              <a:rPr lang="en-US" dirty="0" smtClean="0"/>
              <a:t> is de </a:t>
            </a:r>
            <a:r>
              <a:rPr lang="en-US" dirty="0" err="1" smtClean="0"/>
              <a:t>wetenschap</a:t>
            </a:r>
            <a:r>
              <a:rPr lang="en-US" dirty="0" smtClean="0"/>
              <a:t> </a:t>
            </a:r>
            <a:r>
              <a:rPr lang="en-US" dirty="0" err="1" smtClean="0"/>
              <a:t>bezig</a:t>
            </a:r>
            <a:r>
              <a:rPr lang="en-US" dirty="0" smtClean="0"/>
              <a:t> om </a:t>
            </a:r>
            <a:r>
              <a:rPr lang="en-US" dirty="0" err="1" smtClean="0"/>
              <a:t>andere</a:t>
            </a:r>
            <a:r>
              <a:rPr lang="en-US" dirty="0" smtClean="0"/>
              <a:t> </a:t>
            </a:r>
            <a:r>
              <a:rPr lang="en-US" dirty="0" err="1" smtClean="0"/>
              <a:t>manieren</a:t>
            </a:r>
            <a:r>
              <a:rPr lang="en-US" dirty="0" smtClean="0"/>
              <a:t> </a:t>
            </a:r>
            <a:r>
              <a:rPr lang="en-US" dirty="0" err="1" smtClean="0"/>
              <a:t>te</a:t>
            </a:r>
            <a:r>
              <a:rPr lang="en-US" dirty="0" smtClean="0"/>
              <a:t> </a:t>
            </a:r>
            <a:r>
              <a:rPr lang="en-US" dirty="0" err="1" smtClean="0"/>
              <a:t>bedenken</a:t>
            </a:r>
            <a:r>
              <a:rPr lang="en-US" dirty="0" smtClean="0"/>
              <a:t> om </a:t>
            </a:r>
            <a:r>
              <a:rPr lang="en-US" dirty="0" err="1" smtClean="0"/>
              <a:t>dit</a:t>
            </a:r>
            <a:r>
              <a:rPr lang="en-US" dirty="0" smtClean="0"/>
              <a:t> </a:t>
            </a:r>
            <a:r>
              <a:rPr lang="en-US" dirty="0" err="1" smtClean="0"/>
              <a:t>te</a:t>
            </a:r>
            <a:r>
              <a:rPr lang="en-US" dirty="0" smtClean="0"/>
              <a:t> </a:t>
            </a:r>
            <a:r>
              <a:rPr lang="en-US" dirty="0" err="1" smtClean="0"/>
              <a:t>onderzoeken</a:t>
            </a:r>
            <a:r>
              <a:rPr lang="en-US" dirty="0" smtClean="0"/>
              <a:t>. </a:t>
            </a:r>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18</a:t>
            </a:fld>
            <a:endParaRPr lang="en-US"/>
          </a:p>
        </p:txBody>
      </p:sp>
    </p:spTree>
    <p:extLst>
      <p:ext uri="{BB962C8B-B14F-4D97-AF65-F5344CB8AC3E}">
        <p14:creationId xmlns:p14="http://schemas.microsoft.com/office/powerpoint/2010/main" val="76254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u="none" dirty="0" smtClean="0"/>
              <a:t>Kan</a:t>
            </a:r>
            <a:r>
              <a:rPr lang="nl-NL" u="none" baseline="0" dirty="0" smtClean="0"/>
              <a:t> iemand in zijn eigen woorden uitleggen wat de techniek inhoudt?</a:t>
            </a:r>
          </a:p>
          <a:p>
            <a:endParaRPr lang="nl-NL" u="none" baseline="0" dirty="0" smtClean="0"/>
          </a:p>
          <a:p>
            <a:pPr>
              <a:spcBef>
                <a:spcPts val="0"/>
              </a:spcBef>
              <a:spcAft>
                <a:spcPts val="0"/>
              </a:spcAft>
            </a:pPr>
            <a:r>
              <a:rPr lang="en-US" u="sng" dirty="0" err="1" smtClean="0"/>
              <a:t>Aanpassen</a:t>
            </a:r>
            <a:r>
              <a:rPr lang="en-US" u="sng" dirty="0" smtClean="0"/>
              <a:t> van </a:t>
            </a:r>
            <a:r>
              <a:rPr lang="en-US" u="sng" dirty="0" err="1" smtClean="0"/>
              <a:t>embryonaal</a:t>
            </a:r>
            <a:r>
              <a:rPr lang="en-US" u="sng" dirty="0" smtClean="0"/>
              <a:t> DNA:</a:t>
            </a:r>
            <a:r>
              <a:rPr lang="en-US" dirty="0" smtClean="0"/>
              <a:t> </a:t>
            </a:r>
            <a:r>
              <a:rPr lang="en-US" dirty="0" err="1" smtClean="0"/>
              <a:t>Naast</a:t>
            </a:r>
            <a:r>
              <a:rPr lang="en-US" dirty="0" smtClean="0"/>
              <a:t> het </a:t>
            </a:r>
            <a:r>
              <a:rPr lang="en-US" dirty="0" err="1" smtClean="0"/>
              <a:t>selecteren</a:t>
            </a:r>
            <a:r>
              <a:rPr lang="en-US" dirty="0" smtClean="0"/>
              <a:t> van de </a:t>
            </a:r>
            <a:r>
              <a:rPr lang="en-US" dirty="0" err="1" smtClean="0"/>
              <a:t>gezonde</a:t>
            </a:r>
            <a:r>
              <a:rPr lang="en-US" dirty="0" smtClean="0"/>
              <a:t> embryo’s, </a:t>
            </a:r>
            <a:r>
              <a:rPr lang="en-US" dirty="0" err="1" smtClean="0"/>
              <a:t>zoals</a:t>
            </a:r>
            <a:r>
              <a:rPr lang="en-US" dirty="0" smtClean="0"/>
              <a:t> we </a:t>
            </a:r>
            <a:r>
              <a:rPr lang="en-US" dirty="0" err="1" smtClean="0"/>
              <a:t>doen</a:t>
            </a:r>
            <a:r>
              <a:rPr lang="en-US" dirty="0" smtClean="0"/>
              <a:t> met PGD, is </a:t>
            </a:r>
            <a:r>
              <a:rPr lang="en-US" dirty="0" err="1" smtClean="0"/>
              <a:t>er</a:t>
            </a:r>
            <a:r>
              <a:rPr lang="en-US" dirty="0" smtClean="0"/>
              <a:t> recent </a:t>
            </a:r>
            <a:r>
              <a:rPr lang="en-US" dirty="0" err="1" smtClean="0"/>
              <a:t>ook</a:t>
            </a:r>
            <a:r>
              <a:rPr lang="en-US" dirty="0" smtClean="0"/>
              <a:t> </a:t>
            </a:r>
            <a:r>
              <a:rPr lang="en-US" dirty="0" err="1" smtClean="0"/>
              <a:t>een</a:t>
            </a:r>
            <a:r>
              <a:rPr lang="en-US" dirty="0" smtClean="0"/>
              <a:t> </a:t>
            </a:r>
            <a:r>
              <a:rPr lang="en-US" dirty="0" err="1" smtClean="0"/>
              <a:t>nieuwe</a:t>
            </a:r>
            <a:r>
              <a:rPr lang="en-US" dirty="0" smtClean="0"/>
              <a:t> </a:t>
            </a:r>
            <a:r>
              <a:rPr lang="en-US" dirty="0" err="1" smtClean="0"/>
              <a:t>techniek</a:t>
            </a:r>
            <a:r>
              <a:rPr lang="en-US" dirty="0" smtClean="0"/>
              <a:t> </a:t>
            </a:r>
            <a:r>
              <a:rPr lang="en-US" dirty="0" err="1" smtClean="0"/>
              <a:t>ontdekt</a:t>
            </a:r>
            <a:r>
              <a:rPr lang="en-US" dirty="0" smtClean="0"/>
              <a:t> om </a:t>
            </a:r>
            <a:r>
              <a:rPr lang="en-US" dirty="0" err="1" smtClean="0"/>
              <a:t>een</a:t>
            </a:r>
            <a:r>
              <a:rPr lang="en-US" dirty="0" smtClean="0"/>
              <a:t> </a:t>
            </a:r>
            <a:r>
              <a:rPr lang="en-US" dirty="0" err="1" smtClean="0"/>
              <a:t>gezonde</a:t>
            </a:r>
            <a:r>
              <a:rPr lang="en-US" dirty="0" smtClean="0"/>
              <a:t> baby </a:t>
            </a:r>
            <a:r>
              <a:rPr lang="en-US" dirty="0" err="1" smtClean="0"/>
              <a:t>te</a:t>
            </a:r>
            <a:r>
              <a:rPr lang="en-US" dirty="0" smtClean="0"/>
              <a:t> </a:t>
            </a:r>
            <a:r>
              <a:rPr lang="en-US" dirty="0" err="1" smtClean="0"/>
              <a:t>kunnen</a:t>
            </a:r>
            <a:r>
              <a:rPr lang="en-US" dirty="0" smtClean="0"/>
              <a:t> </a:t>
            </a:r>
            <a:r>
              <a:rPr lang="en-US" dirty="0" err="1" smtClean="0"/>
              <a:t>krijgen</a:t>
            </a:r>
            <a:r>
              <a:rPr lang="en-US" dirty="0" smtClean="0"/>
              <a:t>: CRISPR/</a:t>
            </a:r>
            <a:r>
              <a:rPr lang="en-US" dirty="0" err="1" smtClean="0"/>
              <a:t>Cas</a:t>
            </a:r>
            <a:r>
              <a:rPr lang="en-US" dirty="0" smtClean="0"/>
              <a:t>. </a:t>
            </a:r>
            <a:r>
              <a:rPr lang="en-US" dirty="0" err="1" smtClean="0"/>
              <a:t>Hierbij</a:t>
            </a:r>
            <a:r>
              <a:rPr lang="en-US" dirty="0" smtClean="0"/>
              <a:t> </a:t>
            </a:r>
            <a:r>
              <a:rPr lang="en-US" dirty="0" err="1" smtClean="0"/>
              <a:t>kan</a:t>
            </a:r>
            <a:r>
              <a:rPr lang="en-US" dirty="0" smtClean="0"/>
              <a:t> je </a:t>
            </a:r>
            <a:r>
              <a:rPr lang="en-US" dirty="0" err="1" smtClean="0"/>
              <a:t>een</a:t>
            </a:r>
            <a:r>
              <a:rPr lang="en-US" dirty="0" smtClean="0"/>
              <a:t> embryo </a:t>
            </a:r>
            <a:r>
              <a:rPr lang="en-US" dirty="0" err="1" smtClean="0"/>
              <a:t>repareren</a:t>
            </a:r>
            <a:r>
              <a:rPr lang="en-US" dirty="0" smtClean="0"/>
              <a:t>, </a:t>
            </a:r>
            <a:r>
              <a:rPr lang="en-US" dirty="0" err="1" smtClean="0"/>
              <a:t>dus</a:t>
            </a:r>
            <a:r>
              <a:rPr lang="en-US" dirty="0" smtClean="0"/>
              <a:t> </a:t>
            </a:r>
            <a:r>
              <a:rPr lang="en-US" dirty="0" err="1" smtClean="0"/>
              <a:t>niet</a:t>
            </a:r>
            <a:r>
              <a:rPr lang="en-US" dirty="0" smtClean="0"/>
              <a:t> </a:t>
            </a:r>
            <a:r>
              <a:rPr lang="en-US" dirty="0" err="1" smtClean="0"/>
              <a:t>alleen</a:t>
            </a:r>
            <a:r>
              <a:rPr lang="en-US" dirty="0" smtClean="0"/>
              <a:t> </a:t>
            </a:r>
            <a:r>
              <a:rPr lang="en-US" dirty="0" err="1" smtClean="0"/>
              <a:t>een</a:t>
            </a:r>
            <a:r>
              <a:rPr lang="en-US" dirty="0" smtClean="0"/>
              <a:t> </a:t>
            </a:r>
            <a:r>
              <a:rPr lang="en-US" dirty="0" err="1" smtClean="0"/>
              <a:t>gezonde</a:t>
            </a:r>
            <a:r>
              <a:rPr lang="en-US" dirty="0" smtClean="0"/>
              <a:t> </a:t>
            </a:r>
            <a:r>
              <a:rPr lang="en-US" dirty="0" err="1" smtClean="0"/>
              <a:t>selecteren</a:t>
            </a:r>
            <a:r>
              <a:rPr lang="en-US" dirty="0" smtClean="0"/>
              <a:t>, maar </a:t>
            </a:r>
            <a:r>
              <a:rPr lang="en-US" dirty="0" err="1" smtClean="0"/>
              <a:t>een</a:t>
            </a:r>
            <a:r>
              <a:rPr lang="en-US" dirty="0" smtClean="0"/>
              <a:t> ‘</a:t>
            </a:r>
            <a:r>
              <a:rPr lang="en-US" dirty="0" err="1" smtClean="0"/>
              <a:t>zieke</a:t>
            </a:r>
            <a:r>
              <a:rPr lang="en-US" dirty="0" smtClean="0"/>
              <a:t>’ </a:t>
            </a:r>
            <a:r>
              <a:rPr lang="en-US" dirty="0" err="1" smtClean="0"/>
              <a:t>gezond</a:t>
            </a:r>
            <a:r>
              <a:rPr lang="en-US" dirty="0" smtClean="0"/>
              <a:t> </a:t>
            </a:r>
            <a:r>
              <a:rPr lang="en-US" dirty="0" err="1" smtClean="0"/>
              <a:t>maken</a:t>
            </a:r>
            <a:r>
              <a:rPr lang="en-US" dirty="0" smtClean="0"/>
              <a:t>. </a:t>
            </a:r>
          </a:p>
          <a:p>
            <a:pPr>
              <a:spcBef>
                <a:spcPts val="0"/>
              </a:spcBef>
              <a:spcAft>
                <a:spcPts val="0"/>
              </a:spcAft>
            </a:pPr>
            <a:endParaRPr lang="en-US" dirty="0" smtClean="0"/>
          </a:p>
          <a:p>
            <a:pPr>
              <a:spcBef>
                <a:spcPts val="0"/>
              </a:spcBef>
              <a:spcAft>
                <a:spcPts val="0"/>
              </a:spcAft>
            </a:pPr>
            <a:r>
              <a:rPr lang="en-US" dirty="0" smtClean="0"/>
              <a:t>Met CRISPR/</a:t>
            </a:r>
            <a:r>
              <a:rPr lang="en-US" dirty="0" err="1" smtClean="0"/>
              <a:t>Cas</a:t>
            </a:r>
            <a:r>
              <a:rPr lang="en-US" dirty="0" smtClean="0"/>
              <a:t> </a:t>
            </a:r>
            <a:r>
              <a:rPr lang="en-US" dirty="0" err="1" smtClean="0"/>
              <a:t>kunnen</a:t>
            </a:r>
            <a:r>
              <a:rPr lang="en-US" dirty="0" smtClean="0"/>
              <a:t> we het DNA </a:t>
            </a:r>
            <a:r>
              <a:rPr lang="en-US" dirty="0" err="1" smtClean="0"/>
              <a:t>dus</a:t>
            </a:r>
            <a:r>
              <a:rPr lang="en-US" dirty="0" smtClean="0"/>
              <a:t> </a:t>
            </a:r>
            <a:r>
              <a:rPr lang="en-US" dirty="0" err="1" smtClean="0"/>
              <a:t>specifiek</a:t>
            </a:r>
            <a:r>
              <a:rPr lang="en-US" dirty="0" smtClean="0"/>
              <a:t> </a:t>
            </a:r>
            <a:r>
              <a:rPr lang="en-US" dirty="0" err="1" smtClean="0"/>
              <a:t>aanpassen</a:t>
            </a:r>
            <a:r>
              <a:rPr lang="en-US" dirty="0" smtClean="0"/>
              <a:t> op </a:t>
            </a:r>
            <a:r>
              <a:rPr lang="en-US" dirty="0" err="1" smtClean="0"/>
              <a:t>een</a:t>
            </a:r>
            <a:r>
              <a:rPr lang="en-US" dirty="0" smtClean="0"/>
              <a:t> </a:t>
            </a:r>
            <a:r>
              <a:rPr lang="en-US" dirty="0" err="1" smtClean="0"/>
              <a:t>plek</a:t>
            </a:r>
            <a:r>
              <a:rPr lang="en-US" dirty="0" smtClean="0"/>
              <a:t> met </a:t>
            </a:r>
            <a:r>
              <a:rPr lang="en-US" dirty="0" err="1" smtClean="0"/>
              <a:t>een</a:t>
            </a:r>
            <a:r>
              <a:rPr lang="en-US" dirty="0" smtClean="0"/>
              <a:t> </a:t>
            </a:r>
            <a:r>
              <a:rPr lang="en-US" dirty="0" err="1" smtClean="0"/>
              <a:t>fout</a:t>
            </a:r>
            <a:r>
              <a:rPr lang="en-US" dirty="0" smtClean="0"/>
              <a:t> </a:t>
            </a:r>
            <a:r>
              <a:rPr lang="en-US" dirty="0" err="1" smtClean="0"/>
              <a:t>en</a:t>
            </a:r>
            <a:r>
              <a:rPr lang="en-US" dirty="0" smtClean="0"/>
              <a:t> zo </a:t>
            </a:r>
            <a:r>
              <a:rPr lang="en-US" dirty="0" err="1" smtClean="0"/>
              <a:t>een</a:t>
            </a:r>
            <a:r>
              <a:rPr lang="en-US" dirty="0" smtClean="0"/>
              <a:t> </a:t>
            </a:r>
            <a:r>
              <a:rPr lang="en-US" dirty="0" err="1" smtClean="0"/>
              <a:t>gezond</a:t>
            </a:r>
            <a:r>
              <a:rPr lang="en-US" dirty="0" smtClean="0"/>
              <a:t> embryo </a:t>
            </a:r>
            <a:r>
              <a:rPr lang="en-US" dirty="0" err="1" smtClean="0"/>
              <a:t>maken</a:t>
            </a:r>
            <a:r>
              <a:rPr lang="en-US" dirty="0" smtClean="0"/>
              <a:t>. </a:t>
            </a:r>
            <a:r>
              <a:rPr lang="en-US" dirty="0" err="1" smtClean="0"/>
              <a:t>Deze</a:t>
            </a:r>
            <a:r>
              <a:rPr lang="en-US" dirty="0" smtClean="0"/>
              <a:t> </a:t>
            </a:r>
            <a:r>
              <a:rPr lang="en-US" dirty="0" err="1" smtClean="0"/>
              <a:t>ontdekking</a:t>
            </a:r>
            <a:r>
              <a:rPr lang="en-US" dirty="0" smtClean="0"/>
              <a:t> is </a:t>
            </a:r>
            <a:r>
              <a:rPr lang="en-US" dirty="0" err="1" smtClean="0"/>
              <a:t>echter</a:t>
            </a:r>
            <a:r>
              <a:rPr lang="en-US" dirty="0" smtClean="0"/>
              <a:t> nog heel </a:t>
            </a:r>
            <a:r>
              <a:rPr lang="en-US" dirty="0" err="1" smtClean="0"/>
              <a:t>nieuw</a:t>
            </a:r>
            <a:r>
              <a:rPr lang="en-US" dirty="0" smtClean="0"/>
              <a:t> </a:t>
            </a:r>
            <a:r>
              <a:rPr lang="en-US" dirty="0" err="1" smtClean="0"/>
              <a:t>en</a:t>
            </a:r>
            <a:r>
              <a:rPr lang="en-US" dirty="0" smtClean="0"/>
              <a:t> mag nog </a:t>
            </a:r>
            <a:r>
              <a:rPr lang="en-US" dirty="0" err="1" smtClean="0"/>
              <a:t>niet</a:t>
            </a:r>
            <a:r>
              <a:rPr lang="en-US" dirty="0" smtClean="0"/>
              <a:t> </a:t>
            </a:r>
            <a:r>
              <a:rPr lang="en-US" dirty="0" err="1" smtClean="0"/>
              <a:t>worden</a:t>
            </a:r>
            <a:r>
              <a:rPr lang="en-US" baseline="0" dirty="0" smtClean="0"/>
              <a:t> </a:t>
            </a:r>
            <a:r>
              <a:rPr lang="en-US" dirty="0" err="1" smtClean="0"/>
              <a:t>toegepast</a:t>
            </a:r>
            <a:r>
              <a:rPr lang="en-US" dirty="0" smtClean="0"/>
              <a:t>. </a:t>
            </a:r>
            <a:r>
              <a:rPr lang="en-US" dirty="0" err="1" smtClean="0"/>
              <a:t>Volgens</a:t>
            </a:r>
            <a:r>
              <a:rPr lang="en-US" dirty="0" smtClean="0"/>
              <a:t> de </a:t>
            </a:r>
            <a:r>
              <a:rPr lang="en-US" dirty="0" err="1" smtClean="0"/>
              <a:t>embryowet</a:t>
            </a:r>
            <a:r>
              <a:rPr lang="en-US" baseline="0" dirty="0" smtClean="0"/>
              <a:t> is het </a:t>
            </a:r>
            <a:r>
              <a:rPr lang="en-US" baseline="0" dirty="0" err="1" smtClean="0"/>
              <a:t>verboden</a:t>
            </a:r>
            <a:r>
              <a:rPr lang="en-US" baseline="0" dirty="0" smtClean="0"/>
              <a:t> om het </a:t>
            </a:r>
            <a:r>
              <a:rPr lang="en-US" baseline="0" dirty="0" err="1" smtClean="0"/>
              <a:t>genetisch</a:t>
            </a:r>
            <a:r>
              <a:rPr lang="en-US" baseline="0" dirty="0" smtClean="0"/>
              <a:t> </a:t>
            </a:r>
            <a:r>
              <a:rPr lang="en-US" baseline="0" dirty="0" err="1" smtClean="0"/>
              <a:t>materiaal</a:t>
            </a:r>
            <a:r>
              <a:rPr lang="en-US" baseline="0" dirty="0" smtClean="0"/>
              <a:t> van de kern van </a:t>
            </a:r>
            <a:r>
              <a:rPr lang="en-US" baseline="0" dirty="0" err="1" smtClean="0"/>
              <a:t>menselijke</a:t>
            </a:r>
            <a:r>
              <a:rPr lang="en-US" baseline="0" dirty="0" smtClean="0"/>
              <a:t> </a:t>
            </a:r>
            <a:r>
              <a:rPr lang="en-US" baseline="0" dirty="0" err="1" smtClean="0"/>
              <a:t>kiembaancellen</a:t>
            </a:r>
            <a:r>
              <a:rPr lang="en-US" baseline="0" dirty="0" smtClean="0"/>
              <a:t> </a:t>
            </a:r>
            <a:r>
              <a:rPr lang="en-US" baseline="0" dirty="0" err="1" smtClean="0"/>
              <a:t>waarmee</a:t>
            </a:r>
            <a:r>
              <a:rPr lang="en-US" baseline="0" dirty="0" smtClean="0"/>
              <a:t> </a:t>
            </a:r>
            <a:r>
              <a:rPr lang="en-US" baseline="0" dirty="0" err="1" smtClean="0"/>
              <a:t>een</a:t>
            </a:r>
            <a:r>
              <a:rPr lang="en-US" baseline="0" dirty="0" smtClean="0"/>
              <a:t> </a:t>
            </a:r>
            <a:r>
              <a:rPr lang="en-US" baseline="0" dirty="0" err="1" smtClean="0"/>
              <a:t>zwangerschap</a:t>
            </a:r>
            <a:r>
              <a:rPr lang="en-US" baseline="0" dirty="0" smtClean="0"/>
              <a:t> tot stand </a:t>
            </a:r>
            <a:r>
              <a:rPr lang="en-US" baseline="0" dirty="0" err="1" smtClean="0"/>
              <a:t>zal</a:t>
            </a:r>
            <a:r>
              <a:rPr lang="en-US" baseline="0" dirty="0" smtClean="0"/>
              <a:t> </a:t>
            </a:r>
            <a:r>
              <a:rPr lang="en-US" baseline="0" dirty="0" err="1" smtClean="0"/>
              <a:t>worden</a:t>
            </a:r>
            <a:r>
              <a:rPr lang="en-US" baseline="0" dirty="0" smtClean="0"/>
              <a:t> </a:t>
            </a:r>
            <a:r>
              <a:rPr lang="en-US" baseline="0" dirty="0" err="1" smtClean="0"/>
              <a:t>gebracht</a:t>
            </a:r>
            <a:r>
              <a:rPr lang="en-US" baseline="0" dirty="0" smtClean="0"/>
              <a:t>, </a:t>
            </a:r>
            <a:r>
              <a:rPr lang="en-US" baseline="0" dirty="0" err="1" smtClean="0"/>
              <a:t>opzettelijk</a:t>
            </a:r>
            <a:r>
              <a:rPr lang="en-US" baseline="0" dirty="0" smtClean="0"/>
              <a:t> </a:t>
            </a:r>
            <a:r>
              <a:rPr lang="en-US" baseline="0" dirty="0" err="1" smtClean="0"/>
              <a:t>te</a:t>
            </a:r>
            <a:r>
              <a:rPr lang="en-US" baseline="0" dirty="0" smtClean="0"/>
              <a:t> </a:t>
            </a:r>
            <a:r>
              <a:rPr lang="en-US" baseline="0" dirty="0" err="1" smtClean="0"/>
              <a:t>wijzigen</a:t>
            </a:r>
            <a:r>
              <a:rPr lang="en-US" baseline="0" smtClean="0"/>
              <a:t>. </a:t>
            </a:r>
            <a:r>
              <a:rPr lang="nl-NL" smtClean="0"/>
              <a:t>De </a:t>
            </a:r>
            <a:r>
              <a:rPr lang="nl-NL" dirty="0" smtClean="0"/>
              <a:t>reden daarvoor is dat de techniek nu nog niet veilig genoeg is. </a:t>
            </a:r>
            <a:r>
              <a:rPr lang="en-US" dirty="0" err="1" smtClean="0"/>
              <a:t>Deze</a:t>
            </a:r>
            <a:r>
              <a:rPr lang="en-US" baseline="0" dirty="0" smtClean="0"/>
              <a:t> </a:t>
            </a:r>
            <a:r>
              <a:rPr lang="en-US" baseline="0" dirty="0" err="1" smtClean="0"/>
              <a:t>techniek</a:t>
            </a:r>
            <a:r>
              <a:rPr lang="en-US" baseline="0" dirty="0" smtClean="0"/>
              <a:t> mag </a:t>
            </a:r>
            <a:r>
              <a:rPr lang="en-US" baseline="0" dirty="0" err="1" smtClean="0"/>
              <a:t>mogelijk</a:t>
            </a:r>
            <a:r>
              <a:rPr lang="en-US" baseline="0" dirty="0" smtClean="0"/>
              <a:t> in de </a:t>
            </a:r>
            <a:r>
              <a:rPr lang="en-US" baseline="0" dirty="0" err="1" smtClean="0"/>
              <a:t>toekomst</a:t>
            </a:r>
            <a:r>
              <a:rPr lang="en-US" baseline="0" dirty="0" smtClean="0"/>
              <a:t> </a:t>
            </a:r>
            <a:r>
              <a:rPr lang="en-US" baseline="0" dirty="0" err="1" smtClean="0"/>
              <a:t>wel</a:t>
            </a:r>
            <a:r>
              <a:rPr lang="en-US" baseline="0" dirty="0" smtClean="0"/>
              <a:t> </a:t>
            </a:r>
            <a:r>
              <a:rPr lang="en-US" baseline="0" dirty="0" err="1" smtClean="0"/>
              <a:t>worden</a:t>
            </a:r>
            <a:r>
              <a:rPr lang="en-US" baseline="0" dirty="0" smtClean="0"/>
              <a:t> </a:t>
            </a:r>
            <a:r>
              <a:rPr lang="en-US" baseline="0" dirty="0" err="1" smtClean="0"/>
              <a:t>gebruikt</a:t>
            </a:r>
            <a:r>
              <a:rPr lang="en-US" baseline="0" dirty="0" smtClean="0"/>
              <a:t>. </a:t>
            </a:r>
            <a:r>
              <a:rPr lang="nl-NL" dirty="0" smtClean="0"/>
              <a:t>De vraag die daarbij komt kijken is dan of we dat wel zouden willen.</a:t>
            </a:r>
          </a:p>
          <a:p>
            <a:pPr>
              <a:spcBef>
                <a:spcPts val="0"/>
              </a:spcBef>
              <a:spcAft>
                <a:spcPts val="0"/>
              </a:spcAft>
            </a:pPr>
            <a:endParaRPr lang="en-US" u="none" dirty="0"/>
          </a:p>
        </p:txBody>
      </p:sp>
      <p:sp>
        <p:nvSpPr>
          <p:cNvPr id="4" name="Slide Number Placeholder 3"/>
          <p:cNvSpPr>
            <a:spLocks noGrp="1"/>
          </p:cNvSpPr>
          <p:nvPr>
            <p:ph type="sldNum" sz="quarter" idx="10"/>
          </p:nvPr>
        </p:nvSpPr>
        <p:spPr/>
        <p:txBody>
          <a:bodyPr/>
          <a:lstStyle/>
          <a:p>
            <a:fld id="{E2BCC1FD-247A-4EF4-83FE-5B071854C436}" type="slidenum">
              <a:rPr lang="en-US" smtClean="0"/>
              <a:t>20</a:t>
            </a:fld>
            <a:endParaRPr lang="en-US"/>
          </a:p>
        </p:txBody>
      </p:sp>
    </p:spTree>
    <p:extLst>
      <p:ext uri="{BB962C8B-B14F-4D97-AF65-F5344CB8AC3E}">
        <p14:creationId xmlns:p14="http://schemas.microsoft.com/office/powerpoint/2010/main" val="18323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Antwoorden Voor: • ‘Iedereen heeft recht op een goede gezondheid.’  Toelichting: Hoe minder erfelijke ziektes, hoe beter. •  ‘We kunnen niet achterblijven op wetenschappelijke   ontwikkelingen in andere landen.’   Toelichting: Nederland moet meegaan met de rest van de   wereld bij deze ontwikkelingen. • ‘Voorkomen is beter dan genezen.’   Toelichting: Het kost veel geld om ziektes te behandelen   als iemand eenmaal ziek is. </a:t>
            </a:r>
            <a:r>
              <a:rPr lang="nl-NL" smtClean="0"/>
              <a:t>Nu kun je dat geld gebruiken   om de erfelijke ziekte te voorkomen</a:t>
            </a:r>
          </a:p>
          <a:p>
            <a:endParaRPr lang="nl-NL" dirty="0" smtClean="0"/>
          </a:p>
          <a:p>
            <a:r>
              <a:rPr lang="nl-NL" dirty="0" smtClean="0"/>
              <a:t>Antwoorden Tegen: • ‘Je past niet alleen het DNA aan van één kind.’  Toelichting: Dit aangepaste DNA geeft het kind door aan   alle generaties daarna. • ‘Ingrijpen in de mens is niet natuurlijk.’  Toelichting: Verschillende mensen vinden ingrijpen in de   mens niet natuurlijk. Zij vinden dat de mens niet mag   bepalen wat door de natuur of door God gegeven is. • ‘We weten niet wat de gevolgen zijn.’  Toelichting: Een kind met aangepast DNA moet zijn leven    lang gevolgd worden, om te kijken of alles goed blijft gaan.   Dat heeft grote invloed op zijn leven. We weten nog niet of de   techniek onbedoelde negatieve, langetermijneffecten heeft. •  ‘Verschillende mensen maken de wereld juist mooier.’  Toelichting: Diversiteit is juist mooi. Het zou saai zijn als   iedereen hetzelfde is.</a:t>
            </a:r>
            <a:endParaRPr lang="en-US"/>
          </a:p>
        </p:txBody>
      </p:sp>
      <p:sp>
        <p:nvSpPr>
          <p:cNvPr id="4" name="Slide Number Placeholder 3"/>
          <p:cNvSpPr>
            <a:spLocks noGrp="1"/>
          </p:cNvSpPr>
          <p:nvPr>
            <p:ph type="sldNum" sz="quarter" idx="10"/>
          </p:nvPr>
        </p:nvSpPr>
        <p:spPr/>
        <p:txBody>
          <a:bodyPr/>
          <a:lstStyle/>
          <a:p>
            <a:fld id="{E2BCC1FD-247A-4EF4-83FE-5B071854C436}" type="slidenum">
              <a:rPr lang="en-US" smtClean="0"/>
              <a:t>22</a:t>
            </a:fld>
            <a:endParaRPr lang="en-US"/>
          </a:p>
        </p:txBody>
      </p:sp>
    </p:spTree>
    <p:extLst>
      <p:ext uri="{BB962C8B-B14F-4D97-AF65-F5344CB8AC3E}">
        <p14:creationId xmlns:p14="http://schemas.microsoft.com/office/powerpoint/2010/main" val="312583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l-NL" baseline="0" dirty="0" smtClean="0"/>
              <a:t>Kan eigenlijk alleen bij </a:t>
            </a:r>
            <a:r>
              <a:rPr lang="nl-NL" baseline="0" dirty="0" err="1" smtClean="0"/>
              <a:t>monogenetische</a:t>
            </a:r>
            <a:r>
              <a:rPr lang="nl-NL" baseline="0" dirty="0" smtClean="0"/>
              <a:t> aandoening zoals sikkelcelanemie en taaislijmziekte, maar hier gaan we er even vanuit dat alles kan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 </a:t>
            </a:r>
            <a:r>
              <a:rPr lang="nl-NL" sz="1200" dirty="0" smtClean="0"/>
              <a:t>Bij de meeste ziekte zijn meerdere genen betrokken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 </a:t>
            </a:r>
            <a:r>
              <a:rPr lang="nl-NL" sz="1200" dirty="0" smtClean="0"/>
              <a:t>Zelfs als het wel mono-genetisch is, is het vaak niet bekend waar de fout precies zit.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 </a:t>
            </a:r>
            <a:r>
              <a:rPr lang="nl-NL" sz="1200" dirty="0" smtClean="0"/>
              <a:t>Eén gen is vaak betrokken bij meerdere eigenschappen</a:t>
            </a:r>
          </a:p>
          <a:p>
            <a:pPr marL="0" indent="0">
              <a:buFontTx/>
              <a:buNone/>
            </a:pPr>
            <a:endParaRPr lang="nl-NL" baseline="0" dirty="0" smtClean="0"/>
          </a:p>
          <a:p>
            <a:pPr marL="0" indent="0">
              <a:buFontTx/>
              <a:buNone/>
            </a:pPr>
            <a:endParaRPr lang="nl-NL" baseline="0" dirty="0" smtClean="0"/>
          </a:p>
          <a:p>
            <a:pPr marL="171450" indent="-171450">
              <a:buFontTx/>
              <a:buChar char="-"/>
            </a:pPr>
            <a:r>
              <a:rPr lang="nl-NL" baseline="0" dirty="0" smtClean="0"/>
              <a:t>Lengte, basketbalspeler</a:t>
            </a:r>
          </a:p>
          <a:p>
            <a:pPr marL="171450" indent="-171450">
              <a:buFontTx/>
              <a:buChar char="-"/>
            </a:pPr>
            <a:r>
              <a:rPr lang="nl-NL" baseline="0" dirty="0" smtClean="0"/>
              <a:t>Huntington in familie</a:t>
            </a:r>
          </a:p>
          <a:p>
            <a:pPr marL="171450" indent="-171450">
              <a:buFontTx/>
              <a:buChar char="-"/>
            </a:pPr>
            <a:r>
              <a:rPr lang="nl-NL" baseline="0" dirty="0" err="1" smtClean="0"/>
              <a:t>Duchenne</a:t>
            </a:r>
            <a:r>
              <a:rPr lang="nl-NL" baseline="0" dirty="0" smtClean="0"/>
              <a:t> onderzoek</a:t>
            </a:r>
          </a:p>
          <a:p>
            <a:pPr marL="171450" indent="-171450">
              <a:buFontTx/>
              <a:buChar char="-"/>
            </a:pPr>
            <a:r>
              <a:rPr lang="nl-NL" baseline="0" dirty="0" smtClean="0"/>
              <a:t>Glutenallergie</a:t>
            </a:r>
          </a:p>
          <a:p>
            <a:pPr marL="171450" indent="-171450">
              <a:buFontTx/>
              <a:buChar char="-"/>
            </a:pPr>
            <a:r>
              <a:rPr lang="nl-NL" baseline="0" dirty="0" smtClean="0"/>
              <a:t>Intelligent en doorzettingsvermogen</a:t>
            </a:r>
          </a:p>
        </p:txBody>
      </p:sp>
      <p:sp>
        <p:nvSpPr>
          <p:cNvPr id="4" name="Slide Number Placeholder 3"/>
          <p:cNvSpPr>
            <a:spLocks noGrp="1"/>
          </p:cNvSpPr>
          <p:nvPr>
            <p:ph type="sldNum" sz="quarter" idx="10"/>
          </p:nvPr>
        </p:nvSpPr>
        <p:spPr/>
        <p:txBody>
          <a:bodyPr/>
          <a:lstStyle/>
          <a:p>
            <a:fld id="{E2BCC1FD-247A-4EF4-83FE-5B071854C436}" type="slidenum">
              <a:rPr lang="en-US" smtClean="0"/>
              <a:t>24</a:t>
            </a:fld>
            <a:endParaRPr lang="en-US"/>
          </a:p>
        </p:txBody>
      </p:sp>
    </p:spTree>
    <p:extLst>
      <p:ext uri="{BB962C8B-B14F-4D97-AF65-F5344CB8AC3E}">
        <p14:creationId xmlns:p14="http://schemas.microsoft.com/office/powerpoint/2010/main" val="282620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26</a:t>
            </a:fld>
            <a:endParaRPr lang="en-US"/>
          </a:p>
        </p:txBody>
      </p:sp>
    </p:spTree>
    <p:extLst>
      <p:ext uri="{BB962C8B-B14F-4D97-AF65-F5344CB8AC3E}">
        <p14:creationId xmlns:p14="http://schemas.microsoft.com/office/powerpoint/2010/main" val="233752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27</a:t>
            </a:fld>
            <a:endParaRPr lang="en-US"/>
          </a:p>
        </p:txBody>
      </p:sp>
    </p:spTree>
    <p:extLst>
      <p:ext uri="{BB962C8B-B14F-4D97-AF65-F5344CB8AC3E}">
        <p14:creationId xmlns:p14="http://schemas.microsoft.com/office/powerpoint/2010/main" val="126501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28</a:t>
            </a:fld>
            <a:endParaRPr lang="en-US"/>
          </a:p>
        </p:txBody>
      </p:sp>
    </p:spTree>
    <p:extLst>
      <p:ext uri="{BB962C8B-B14F-4D97-AF65-F5344CB8AC3E}">
        <p14:creationId xmlns:p14="http://schemas.microsoft.com/office/powerpoint/2010/main" val="1243323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29</a:t>
            </a:fld>
            <a:endParaRPr lang="en-US"/>
          </a:p>
        </p:txBody>
      </p:sp>
    </p:spTree>
    <p:extLst>
      <p:ext uri="{BB962C8B-B14F-4D97-AF65-F5344CB8AC3E}">
        <p14:creationId xmlns:p14="http://schemas.microsoft.com/office/powerpoint/2010/main" val="389953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2</a:t>
            </a:fld>
            <a:endParaRPr lang="en-US"/>
          </a:p>
        </p:txBody>
      </p:sp>
    </p:spTree>
    <p:extLst>
      <p:ext uri="{BB962C8B-B14F-4D97-AF65-F5344CB8AC3E}">
        <p14:creationId xmlns:p14="http://schemas.microsoft.com/office/powerpoint/2010/main" val="3583418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30</a:t>
            </a:fld>
            <a:endParaRPr lang="en-US"/>
          </a:p>
        </p:txBody>
      </p:sp>
    </p:spTree>
    <p:extLst>
      <p:ext uri="{BB962C8B-B14F-4D97-AF65-F5344CB8AC3E}">
        <p14:creationId xmlns:p14="http://schemas.microsoft.com/office/powerpoint/2010/main" val="162289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31</a:t>
            </a:fld>
            <a:endParaRPr lang="en-US"/>
          </a:p>
        </p:txBody>
      </p:sp>
    </p:spTree>
    <p:extLst>
      <p:ext uri="{BB962C8B-B14F-4D97-AF65-F5344CB8AC3E}">
        <p14:creationId xmlns:p14="http://schemas.microsoft.com/office/powerpoint/2010/main" val="109908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32</a:t>
            </a:fld>
            <a:endParaRPr lang="en-US"/>
          </a:p>
        </p:txBody>
      </p:sp>
    </p:spTree>
    <p:extLst>
      <p:ext uri="{BB962C8B-B14F-4D97-AF65-F5344CB8AC3E}">
        <p14:creationId xmlns:p14="http://schemas.microsoft.com/office/powerpoint/2010/main" val="341773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33</a:t>
            </a:fld>
            <a:endParaRPr lang="en-US"/>
          </a:p>
        </p:txBody>
      </p:sp>
    </p:spTree>
    <p:extLst>
      <p:ext uri="{BB962C8B-B14F-4D97-AF65-F5344CB8AC3E}">
        <p14:creationId xmlns:p14="http://schemas.microsoft.com/office/powerpoint/2010/main" val="1374934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34</a:t>
            </a:fld>
            <a:endParaRPr lang="en-US"/>
          </a:p>
        </p:txBody>
      </p:sp>
    </p:spTree>
    <p:extLst>
      <p:ext uri="{BB962C8B-B14F-4D97-AF65-F5344CB8AC3E}">
        <p14:creationId xmlns:p14="http://schemas.microsoft.com/office/powerpoint/2010/main" val="233656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35</a:t>
            </a:fld>
            <a:endParaRPr lang="en-US"/>
          </a:p>
        </p:txBody>
      </p:sp>
    </p:spTree>
    <p:extLst>
      <p:ext uri="{BB962C8B-B14F-4D97-AF65-F5344CB8AC3E}">
        <p14:creationId xmlns:p14="http://schemas.microsoft.com/office/powerpoint/2010/main" val="355767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3</a:t>
            </a:fld>
            <a:endParaRPr lang="en-US"/>
          </a:p>
        </p:txBody>
      </p:sp>
    </p:spTree>
    <p:extLst>
      <p:ext uri="{BB962C8B-B14F-4D97-AF65-F5344CB8AC3E}">
        <p14:creationId xmlns:p14="http://schemas.microsoft.com/office/powerpoint/2010/main" val="37773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Niet waar. Je krijgt de helft van het erfelijk materiaal van je moeder en de helft van </a:t>
            </a:r>
            <a:r>
              <a:rPr lang="nl-NL" smtClean="0"/>
              <a:t>het erfelijk</a:t>
            </a:r>
            <a:r>
              <a:rPr lang="nl-NL" baseline="0" smtClean="0"/>
              <a:t> </a:t>
            </a:r>
            <a:r>
              <a:rPr lang="nl-NL" smtClean="0"/>
              <a:t>materiaal </a:t>
            </a:r>
            <a:r>
              <a:rPr lang="nl-NL" dirty="0" smtClean="0"/>
              <a:t>van je vader.</a:t>
            </a:r>
            <a:endParaRPr lang="en-US"/>
          </a:p>
        </p:txBody>
      </p:sp>
      <p:sp>
        <p:nvSpPr>
          <p:cNvPr id="4" name="Slide Number Placeholder 3"/>
          <p:cNvSpPr>
            <a:spLocks noGrp="1"/>
          </p:cNvSpPr>
          <p:nvPr>
            <p:ph type="sldNum" sz="quarter" idx="10"/>
          </p:nvPr>
        </p:nvSpPr>
        <p:spPr/>
        <p:txBody>
          <a:bodyPr/>
          <a:lstStyle/>
          <a:p>
            <a:fld id="{E2BCC1FD-247A-4EF4-83FE-5B071854C436}" type="slidenum">
              <a:rPr lang="en-US" smtClean="0"/>
              <a:t>8</a:t>
            </a:fld>
            <a:endParaRPr lang="en-US"/>
          </a:p>
        </p:txBody>
      </p:sp>
    </p:spTree>
    <p:extLst>
      <p:ext uri="{BB962C8B-B14F-4D97-AF65-F5344CB8AC3E}">
        <p14:creationId xmlns:p14="http://schemas.microsoft.com/office/powerpoint/2010/main" val="381229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mtClean="0"/>
              <a:t>Waar</a:t>
            </a:r>
            <a:endParaRPr lang="en-US"/>
          </a:p>
        </p:txBody>
      </p:sp>
      <p:sp>
        <p:nvSpPr>
          <p:cNvPr id="4" name="Slide Number Placeholder 3"/>
          <p:cNvSpPr>
            <a:spLocks noGrp="1"/>
          </p:cNvSpPr>
          <p:nvPr>
            <p:ph type="sldNum" sz="quarter" idx="10"/>
          </p:nvPr>
        </p:nvSpPr>
        <p:spPr/>
        <p:txBody>
          <a:bodyPr/>
          <a:lstStyle/>
          <a:p>
            <a:fld id="{E2BCC1FD-247A-4EF4-83FE-5B071854C436}" type="slidenum">
              <a:rPr lang="en-US" smtClean="0"/>
              <a:t>9</a:t>
            </a:fld>
            <a:endParaRPr lang="en-US"/>
          </a:p>
        </p:txBody>
      </p:sp>
    </p:spTree>
    <p:extLst>
      <p:ext uri="{BB962C8B-B14F-4D97-AF65-F5344CB8AC3E}">
        <p14:creationId xmlns:p14="http://schemas.microsoft.com/office/powerpoint/2010/main" val="262736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mtClean="0"/>
              <a:t>Waar</a:t>
            </a:r>
            <a:endParaRPr lang="en-US"/>
          </a:p>
        </p:txBody>
      </p:sp>
      <p:sp>
        <p:nvSpPr>
          <p:cNvPr id="4" name="Slide Number Placeholder 3"/>
          <p:cNvSpPr>
            <a:spLocks noGrp="1"/>
          </p:cNvSpPr>
          <p:nvPr>
            <p:ph type="sldNum" sz="quarter" idx="10"/>
          </p:nvPr>
        </p:nvSpPr>
        <p:spPr/>
        <p:txBody>
          <a:bodyPr/>
          <a:lstStyle/>
          <a:p>
            <a:fld id="{E2BCC1FD-247A-4EF4-83FE-5B071854C436}" type="slidenum">
              <a:rPr lang="en-US" smtClean="0"/>
              <a:t>10</a:t>
            </a:fld>
            <a:endParaRPr lang="en-US"/>
          </a:p>
        </p:txBody>
      </p:sp>
    </p:spTree>
    <p:extLst>
      <p:ext uri="{BB962C8B-B14F-4D97-AF65-F5344CB8AC3E}">
        <p14:creationId xmlns:p14="http://schemas.microsoft.com/office/powerpoint/2010/main" val="429278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Niet</a:t>
            </a:r>
            <a:r>
              <a:rPr lang="nl-NL" baseline="0" dirty="0" smtClean="0"/>
              <a:t> waar. </a:t>
            </a:r>
            <a:r>
              <a:rPr lang="nl-NL" dirty="0" smtClean="0"/>
              <a:t>Het genotype is alle erfelijke informatie in je DNA en het fenotype is hoe iemand eruit ziet.</a:t>
            </a:r>
            <a:r>
              <a:rPr lang="nl-NL" baseline="0" dirty="0" smtClean="0"/>
              <a:t> </a:t>
            </a:r>
            <a:r>
              <a:rPr lang="nl-NL" dirty="0" smtClean="0"/>
              <a:t>Het</a:t>
            </a:r>
            <a:r>
              <a:rPr lang="nl-NL" baseline="0" dirty="0" smtClean="0"/>
              <a:t> fenotype komt tot stand door een samenspel van genotype (je genen) en omgevingsfactoren.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smtClean="0"/>
              <a:t>Daarnaast bepaalt de code van je genen</a:t>
            </a:r>
            <a:r>
              <a:rPr lang="nl-NL" smtClean="0"/>
              <a:t> </a:t>
            </a:r>
            <a:r>
              <a:rPr lang="nl-NL" dirty="0" smtClean="0"/>
              <a:t>ook</a:t>
            </a:r>
            <a:r>
              <a:rPr lang="nl-NL" baseline="0" dirty="0" smtClean="0"/>
              <a:t> hoe je lichaam werkt. DNA bevat al je erfelijke informatie. DNA is een soort handleiding in iedere cel van je lichaam. Het DNA bepaalt hoe de cel moet werken. </a:t>
            </a:r>
            <a:endParaRPr lang="en-US"/>
          </a:p>
        </p:txBody>
      </p:sp>
      <p:sp>
        <p:nvSpPr>
          <p:cNvPr id="4" name="Slide Number Placeholder 3"/>
          <p:cNvSpPr>
            <a:spLocks noGrp="1"/>
          </p:cNvSpPr>
          <p:nvPr>
            <p:ph type="sldNum" sz="quarter" idx="10"/>
          </p:nvPr>
        </p:nvSpPr>
        <p:spPr/>
        <p:txBody>
          <a:bodyPr/>
          <a:lstStyle/>
          <a:p>
            <a:fld id="{E2BCC1FD-247A-4EF4-83FE-5B071854C436}" type="slidenum">
              <a:rPr lang="en-US" smtClean="0"/>
              <a:t>12</a:t>
            </a:fld>
            <a:endParaRPr lang="en-US"/>
          </a:p>
        </p:txBody>
      </p:sp>
    </p:spTree>
    <p:extLst>
      <p:ext uri="{BB962C8B-B14F-4D97-AF65-F5344CB8AC3E}">
        <p14:creationId xmlns:p14="http://schemas.microsoft.com/office/powerpoint/2010/main" val="132483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Niet waar.</a:t>
            </a:r>
            <a:r>
              <a:rPr lang="nl-NL" baseline="0" dirty="0" smtClean="0"/>
              <a:t> Dit gebeurt door een samensmelting van een zaadcel met de eicel. Na bevruchting ontstaat een zygote. Deze zygote zal zich verder ontwikkelen tot embryo.</a:t>
            </a:r>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13</a:t>
            </a:fld>
            <a:endParaRPr lang="en-US"/>
          </a:p>
        </p:txBody>
      </p:sp>
    </p:spTree>
    <p:extLst>
      <p:ext uri="{BB962C8B-B14F-4D97-AF65-F5344CB8AC3E}">
        <p14:creationId xmlns:p14="http://schemas.microsoft.com/office/powerpoint/2010/main" val="145762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u="sng" dirty="0" err="1" smtClean="0"/>
              <a:t>Zwanger</a:t>
            </a:r>
            <a:r>
              <a:rPr lang="en-US" u="sng" dirty="0" smtClean="0"/>
              <a:t> </a:t>
            </a:r>
            <a:r>
              <a:rPr lang="en-US" u="sng" dirty="0" err="1" smtClean="0"/>
              <a:t>worden</a:t>
            </a:r>
            <a:r>
              <a:rPr lang="en-US" u="sng" dirty="0" smtClean="0"/>
              <a:t>:</a:t>
            </a:r>
            <a:r>
              <a:rPr lang="en-US" dirty="0" smtClean="0"/>
              <a:t> De </a:t>
            </a:r>
            <a:r>
              <a:rPr lang="en-US" dirty="0" err="1" smtClean="0"/>
              <a:t>meeste</a:t>
            </a:r>
            <a:r>
              <a:rPr lang="en-US" dirty="0" smtClean="0"/>
              <a:t> </a:t>
            </a:r>
            <a:r>
              <a:rPr lang="en-US" dirty="0" err="1" smtClean="0"/>
              <a:t>mensen</a:t>
            </a:r>
            <a:r>
              <a:rPr lang="en-US" dirty="0" smtClean="0"/>
              <a:t> </a:t>
            </a:r>
            <a:r>
              <a:rPr lang="en-US" dirty="0" err="1" smtClean="0"/>
              <a:t>kunnen</a:t>
            </a:r>
            <a:r>
              <a:rPr lang="en-US" dirty="0" smtClean="0"/>
              <a:t> </a:t>
            </a:r>
            <a:r>
              <a:rPr lang="en-US" dirty="0" err="1" smtClean="0"/>
              <a:t>zwanger</a:t>
            </a:r>
            <a:r>
              <a:rPr lang="en-US" dirty="0" smtClean="0"/>
              <a:t> </a:t>
            </a:r>
            <a:r>
              <a:rPr lang="en-US" dirty="0" err="1" smtClean="0"/>
              <a:t>worden</a:t>
            </a:r>
            <a:r>
              <a:rPr lang="en-US" dirty="0" smtClean="0"/>
              <a:t> </a:t>
            </a:r>
            <a:r>
              <a:rPr lang="en-US" dirty="0" err="1" smtClean="0"/>
              <a:t>doordat</a:t>
            </a:r>
            <a:r>
              <a:rPr lang="en-US" dirty="0" smtClean="0"/>
              <a:t> de </a:t>
            </a:r>
            <a:r>
              <a:rPr lang="en-US" dirty="0" err="1" smtClean="0"/>
              <a:t>eicel</a:t>
            </a:r>
            <a:r>
              <a:rPr lang="en-US" dirty="0" smtClean="0"/>
              <a:t> </a:t>
            </a:r>
            <a:r>
              <a:rPr lang="en-US" dirty="0" err="1" smtClean="0"/>
              <a:t>en</a:t>
            </a:r>
            <a:r>
              <a:rPr lang="en-US" dirty="0" smtClean="0"/>
              <a:t> </a:t>
            </a:r>
            <a:r>
              <a:rPr lang="en-US" dirty="0" err="1" smtClean="0"/>
              <a:t>zaadcel</a:t>
            </a:r>
            <a:r>
              <a:rPr lang="en-US" dirty="0" smtClean="0"/>
              <a:t> op </a:t>
            </a:r>
            <a:r>
              <a:rPr lang="en-US" dirty="0" err="1" smtClean="0"/>
              <a:t>natuurlijke</a:t>
            </a:r>
            <a:r>
              <a:rPr lang="en-US" dirty="0" smtClean="0"/>
              <a:t> </a:t>
            </a:r>
            <a:r>
              <a:rPr lang="en-US" dirty="0" err="1" smtClean="0"/>
              <a:t>wijzen</a:t>
            </a:r>
            <a:r>
              <a:rPr lang="en-US" dirty="0" smtClean="0"/>
              <a:t> </a:t>
            </a:r>
            <a:r>
              <a:rPr lang="en-US" dirty="0" err="1" smtClean="0"/>
              <a:t>bij</a:t>
            </a:r>
            <a:r>
              <a:rPr lang="en-US" dirty="0" smtClean="0"/>
              <a:t> </a:t>
            </a:r>
            <a:r>
              <a:rPr lang="en-US" dirty="0" err="1" smtClean="0"/>
              <a:t>elkaar</a:t>
            </a:r>
            <a:r>
              <a:rPr lang="en-US" dirty="0" smtClean="0"/>
              <a:t> </a:t>
            </a:r>
            <a:r>
              <a:rPr lang="en-US" dirty="0" err="1" smtClean="0"/>
              <a:t>komen</a:t>
            </a:r>
            <a:r>
              <a:rPr lang="en-US" dirty="0" smtClean="0"/>
              <a:t>. Dan </a:t>
            </a:r>
            <a:r>
              <a:rPr lang="en-US" dirty="0" err="1" smtClean="0"/>
              <a:t>vindt</a:t>
            </a:r>
            <a:r>
              <a:rPr lang="en-US" dirty="0" smtClean="0"/>
              <a:t> </a:t>
            </a:r>
            <a:r>
              <a:rPr lang="en-US" dirty="0" err="1" smtClean="0"/>
              <a:t>er</a:t>
            </a:r>
            <a:r>
              <a:rPr lang="en-US" dirty="0" smtClean="0"/>
              <a:t> </a:t>
            </a:r>
            <a:r>
              <a:rPr lang="en-US" dirty="0" err="1" smtClean="0"/>
              <a:t>bevruchting</a:t>
            </a:r>
            <a:r>
              <a:rPr lang="en-US" dirty="0" smtClean="0"/>
              <a:t> </a:t>
            </a:r>
            <a:r>
              <a:rPr lang="en-US" dirty="0" err="1" smtClean="0"/>
              <a:t>plaats</a:t>
            </a:r>
            <a:r>
              <a:rPr lang="en-US" dirty="0" smtClean="0"/>
              <a:t> </a:t>
            </a:r>
            <a:r>
              <a:rPr lang="en-US" dirty="0" err="1" smtClean="0"/>
              <a:t>en</a:t>
            </a:r>
            <a:r>
              <a:rPr lang="en-US" dirty="0" smtClean="0"/>
              <a:t> </a:t>
            </a:r>
            <a:r>
              <a:rPr lang="en-US" dirty="0" err="1" smtClean="0"/>
              <a:t>zal</a:t>
            </a:r>
            <a:r>
              <a:rPr lang="en-US" dirty="0" smtClean="0"/>
              <a:t> </a:t>
            </a:r>
            <a:r>
              <a:rPr lang="en-US" dirty="0" err="1" smtClean="0"/>
              <a:t>een</a:t>
            </a:r>
            <a:r>
              <a:rPr lang="en-US" dirty="0" smtClean="0"/>
              <a:t> embryo </a:t>
            </a:r>
            <a:r>
              <a:rPr lang="en-US" dirty="0" err="1" smtClean="0"/>
              <a:t>groeien</a:t>
            </a:r>
            <a:r>
              <a:rPr lang="en-US" dirty="0" smtClean="0"/>
              <a:t>. </a:t>
            </a:r>
            <a:r>
              <a:rPr lang="en-US" dirty="0" err="1" smtClean="0"/>
              <a:t>Tijdens</a:t>
            </a:r>
            <a:r>
              <a:rPr lang="en-US" dirty="0" smtClean="0"/>
              <a:t> de </a:t>
            </a:r>
            <a:r>
              <a:rPr lang="en-US" dirty="0" err="1" smtClean="0"/>
              <a:t>eerste</a:t>
            </a:r>
            <a:r>
              <a:rPr lang="en-US" dirty="0" smtClean="0"/>
              <a:t> </a:t>
            </a:r>
            <a:r>
              <a:rPr lang="en-US" dirty="0" err="1" smtClean="0"/>
              <a:t>delingen</a:t>
            </a:r>
            <a:r>
              <a:rPr lang="en-US" dirty="0" smtClean="0"/>
              <a:t> van </a:t>
            </a:r>
            <a:r>
              <a:rPr lang="en-US" dirty="0" err="1" smtClean="0"/>
              <a:t>deze</a:t>
            </a:r>
            <a:r>
              <a:rPr lang="en-US" dirty="0" smtClean="0"/>
              <a:t> </a:t>
            </a:r>
            <a:r>
              <a:rPr lang="en-US" dirty="0" err="1" smtClean="0"/>
              <a:t>cellen</a:t>
            </a:r>
            <a:r>
              <a:rPr lang="en-US" dirty="0" smtClean="0"/>
              <a:t> </a:t>
            </a:r>
            <a:r>
              <a:rPr lang="en-US" dirty="0" err="1" smtClean="0"/>
              <a:t>wordt</a:t>
            </a:r>
            <a:r>
              <a:rPr lang="en-US" dirty="0" smtClean="0"/>
              <a:t> </a:t>
            </a:r>
            <a:r>
              <a:rPr lang="en-US" dirty="0" err="1" smtClean="0"/>
              <a:t>er</a:t>
            </a:r>
            <a:r>
              <a:rPr lang="en-US" dirty="0" smtClean="0"/>
              <a:t> al heel </a:t>
            </a:r>
            <a:r>
              <a:rPr lang="en-US" dirty="0" err="1" smtClean="0"/>
              <a:t>veel</a:t>
            </a:r>
            <a:r>
              <a:rPr lang="en-US" dirty="0" smtClean="0"/>
              <a:t> </a:t>
            </a:r>
            <a:r>
              <a:rPr lang="en-US" dirty="0" err="1" smtClean="0"/>
              <a:t>bepaald</a:t>
            </a:r>
            <a:r>
              <a:rPr lang="en-US" dirty="0" smtClean="0"/>
              <a:t> </a:t>
            </a:r>
            <a:r>
              <a:rPr lang="en-US" dirty="0" err="1" smtClean="0"/>
              <a:t>voor</a:t>
            </a:r>
            <a:r>
              <a:rPr lang="en-US" dirty="0" smtClean="0"/>
              <a:t> hoe de baby </a:t>
            </a:r>
            <a:r>
              <a:rPr lang="en-US" dirty="0" err="1" smtClean="0"/>
              <a:t>eruit</a:t>
            </a:r>
            <a:r>
              <a:rPr lang="en-US" dirty="0" smtClean="0"/>
              <a:t> </a:t>
            </a:r>
            <a:r>
              <a:rPr lang="en-US" dirty="0" err="1" smtClean="0"/>
              <a:t>komt</a:t>
            </a:r>
            <a:r>
              <a:rPr lang="en-US" dirty="0" smtClean="0"/>
              <a:t> </a:t>
            </a:r>
            <a:r>
              <a:rPr lang="en-US" dirty="0" err="1" smtClean="0"/>
              <a:t>te</a:t>
            </a:r>
            <a:r>
              <a:rPr lang="en-US" dirty="0" smtClean="0"/>
              <a:t> </a:t>
            </a:r>
            <a:r>
              <a:rPr lang="en-US" dirty="0" err="1" smtClean="0"/>
              <a:t>zien</a:t>
            </a:r>
            <a:r>
              <a:rPr lang="en-US" dirty="0" smtClean="0"/>
              <a:t> </a:t>
            </a:r>
            <a:r>
              <a:rPr lang="en-US" dirty="0" err="1" smtClean="0"/>
              <a:t>en</a:t>
            </a:r>
            <a:r>
              <a:rPr lang="en-US" dirty="0" smtClean="0"/>
              <a:t> of </a:t>
            </a:r>
            <a:r>
              <a:rPr lang="en-US" dirty="0" err="1" smtClean="0"/>
              <a:t>deze</a:t>
            </a:r>
            <a:r>
              <a:rPr lang="en-US" dirty="0" smtClean="0"/>
              <a:t> </a:t>
            </a:r>
            <a:r>
              <a:rPr lang="en-US" dirty="0" err="1" smtClean="0"/>
              <a:t>gezond</a:t>
            </a:r>
            <a:r>
              <a:rPr lang="en-US" dirty="0" smtClean="0"/>
              <a:t> is. </a:t>
            </a:r>
            <a:r>
              <a:rPr lang="en-US" dirty="0" err="1" smtClean="0"/>
              <a:t>Daarna</a:t>
            </a:r>
            <a:r>
              <a:rPr lang="en-US" dirty="0" smtClean="0"/>
              <a:t> </a:t>
            </a:r>
            <a:r>
              <a:rPr lang="en-US" dirty="0" err="1" smtClean="0"/>
              <a:t>zal</a:t>
            </a:r>
            <a:r>
              <a:rPr lang="en-US" dirty="0" smtClean="0"/>
              <a:t> het embryo </a:t>
            </a:r>
            <a:r>
              <a:rPr lang="en-US" dirty="0" err="1" smtClean="0"/>
              <a:t>uitgroeien</a:t>
            </a:r>
            <a:r>
              <a:rPr lang="en-US" dirty="0" smtClean="0"/>
              <a:t> tot </a:t>
            </a:r>
            <a:r>
              <a:rPr lang="en-US" dirty="0" err="1" smtClean="0"/>
              <a:t>een</a:t>
            </a:r>
            <a:r>
              <a:rPr lang="en-US" dirty="0" smtClean="0"/>
              <a:t> </a:t>
            </a:r>
            <a:r>
              <a:rPr lang="en-US" dirty="0" err="1" smtClean="0"/>
              <a:t>volledige</a:t>
            </a:r>
            <a:r>
              <a:rPr lang="en-US" dirty="0" smtClean="0"/>
              <a:t> baby.</a:t>
            </a:r>
            <a:endParaRPr lang="nl-NL" smtClean="0"/>
          </a:p>
          <a:p>
            <a:pPr>
              <a:spcBef>
                <a:spcPts val="0"/>
              </a:spcBef>
              <a:spcAft>
                <a:spcPts val="0"/>
              </a:spcAft>
            </a:pPr>
            <a:r>
              <a:rPr lang="en-US" smtClean="0"/>
              <a:t>Soms gaat het zwanger worden niet vanzelf. </a:t>
            </a:r>
            <a:r>
              <a:rPr lang="en-US" dirty="0" err="1" smtClean="0"/>
              <a:t>Hiervoor</a:t>
            </a:r>
            <a:r>
              <a:rPr lang="en-US" dirty="0" smtClean="0"/>
              <a:t> </a:t>
            </a:r>
            <a:r>
              <a:rPr lang="en-US" dirty="0" err="1" smtClean="0"/>
              <a:t>wordt</a:t>
            </a:r>
            <a:r>
              <a:rPr lang="en-US" dirty="0" smtClean="0"/>
              <a:t> nu </a:t>
            </a:r>
            <a:r>
              <a:rPr lang="en-US" dirty="0" err="1" smtClean="0"/>
              <a:t>vaak</a:t>
            </a:r>
            <a:r>
              <a:rPr lang="en-US" dirty="0" smtClean="0"/>
              <a:t> IVF, in-</a:t>
            </a:r>
            <a:r>
              <a:rPr lang="en-US" dirty="0" err="1" smtClean="0"/>
              <a:t>vitrofertilisatie</a:t>
            </a:r>
            <a:r>
              <a:rPr lang="en-US" dirty="0" smtClean="0"/>
              <a:t>, </a:t>
            </a:r>
            <a:r>
              <a:rPr lang="en-US" dirty="0" err="1" smtClean="0"/>
              <a:t>toegepast</a:t>
            </a:r>
            <a:r>
              <a:rPr lang="en-US" dirty="0" smtClean="0"/>
              <a:t>. </a:t>
            </a:r>
            <a:r>
              <a:rPr lang="en-US" dirty="0" err="1" smtClean="0"/>
              <a:t>Hierbij</a:t>
            </a:r>
            <a:r>
              <a:rPr lang="en-US" dirty="0" smtClean="0"/>
              <a:t> </a:t>
            </a:r>
            <a:r>
              <a:rPr lang="en-US" dirty="0" err="1" smtClean="0"/>
              <a:t>wordt</a:t>
            </a:r>
            <a:r>
              <a:rPr lang="en-US" dirty="0" smtClean="0"/>
              <a:t> in </a:t>
            </a:r>
            <a:r>
              <a:rPr lang="en-US" dirty="0" err="1" smtClean="0"/>
              <a:t>een</a:t>
            </a:r>
            <a:r>
              <a:rPr lang="en-US" dirty="0" smtClean="0"/>
              <a:t> </a:t>
            </a:r>
            <a:r>
              <a:rPr lang="en-US" dirty="0" err="1" smtClean="0"/>
              <a:t>laboratorium</a:t>
            </a:r>
            <a:r>
              <a:rPr lang="en-US" dirty="0" smtClean="0"/>
              <a:t> </a:t>
            </a:r>
            <a:r>
              <a:rPr lang="en-US" dirty="0" err="1" smtClean="0"/>
              <a:t>gezorgd</a:t>
            </a:r>
            <a:r>
              <a:rPr lang="en-US" dirty="0" smtClean="0"/>
              <a:t> </a:t>
            </a:r>
            <a:r>
              <a:rPr lang="en-US" dirty="0" err="1" smtClean="0"/>
              <a:t>voor</a:t>
            </a:r>
            <a:r>
              <a:rPr lang="en-US" dirty="0" smtClean="0"/>
              <a:t> </a:t>
            </a:r>
            <a:r>
              <a:rPr lang="en-US" dirty="0" err="1" smtClean="0"/>
              <a:t>bevruchting</a:t>
            </a:r>
            <a:r>
              <a:rPr lang="en-US" dirty="0" smtClean="0"/>
              <a:t>, </a:t>
            </a:r>
            <a:r>
              <a:rPr lang="en-US" dirty="0" err="1" smtClean="0"/>
              <a:t>waarna</a:t>
            </a:r>
            <a:r>
              <a:rPr lang="en-US" dirty="0" smtClean="0"/>
              <a:t> het embryo </a:t>
            </a:r>
            <a:r>
              <a:rPr lang="en-US" dirty="0" err="1" smtClean="0"/>
              <a:t>teruggeplaatst</a:t>
            </a:r>
            <a:r>
              <a:rPr lang="en-US" dirty="0" smtClean="0"/>
              <a:t> </a:t>
            </a:r>
            <a:r>
              <a:rPr lang="en-US" dirty="0" err="1" smtClean="0"/>
              <a:t>wordt</a:t>
            </a:r>
            <a:r>
              <a:rPr lang="en-US" dirty="0" smtClean="0"/>
              <a:t> in de </a:t>
            </a:r>
            <a:r>
              <a:rPr lang="en-US" dirty="0" err="1" smtClean="0"/>
              <a:t>baarmoeder</a:t>
            </a:r>
            <a:r>
              <a:rPr lang="en-US" dirty="0" smtClean="0"/>
              <a:t> om zo </a:t>
            </a:r>
            <a:r>
              <a:rPr lang="en-US" dirty="0" err="1" smtClean="0"/>
              <a:t>een</a:t>
            </a:r>
            <a:r>
              <a:rPr lang="en-US" dirty="0" smtClean="0"/>
              <a:t> </a:t>
            </a:r>
            <a:r>
              <a:rPr lang="en-US" dirty="0" err="1" smtClean="0"/>
              <a:t>zwangerschap</a:t>
            </a:r>
            <a:r>
              <a:rPr lang="en-US" dirty="0" smtClean="0"/>
              <a:t> </a:t>
            </a:r>
            <a:r>
              <a:rPr lang="en-US" dirty="0" err="1" smtClean="0"/>
              <a:t>te</a:t>
            </a:r>
            <a:r>
              <a:rPr lang="en-US" dirty="0" smtClean="0"/>
              <a:t> </a:t>
            </a:r>
            <a:r>
              <a:rPr lang="en-US" dirty="0" err="1" smtClean="0"/>
              <a:t>veroorzaken</a:t>
            </a:r>
            <a:r>
              <a:rPr lang="en-US" dirty="0" smtClean="0"/>
              <a:t>. </a:t>
            </a:r>
            <a:endParaRPr lang="en-US" dirty="0"/>
          </a:p>
        </p:txBody>
      </p:sp>
      <p:sp>
        <p:nvSpPr>
          <p:cNvPr id="4" name="Slide Number Placeholder 3"/>
          <p:cNvSpPr>
            <a:spLocks noGrp="1"/>
          </p:cNvSpPr>
          <p:nvPr>
            <p:ph type="sldNum" sz="quarter" idx="10"/>
          </p:nvPr>
        </p:nvSpPr>
        <p:spPr/>
        <p:txBody>
          <a:bodyPr/>
          <a:lstStyle/>
          <a:p>
            <a:fld id="{E2BCC1FD-247A-4EF4-83FE-5B071854C436}" type="slidenum">
              <a:rPr lang="en-US" smtClean="0"/>
              <a:t>14</a:t>
            </a:fld>
            <a:endParaRPr lang="en-US"/>
          </a:p>
        </p:txBody>
      </p:sp>
    </p:spTree>
    <p:extLst>
      <p:ext uri="{BB962C8B-B14F-4D97-AF65-F5344CB8AC3E}">
        <p14:creationId xmlns:p14="http://schemas.microsoft.com/office/powerpoint/2010/main" val="346100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3328" y="1709738"/>
            <a:ext cx="10628672" cy="2852737"/>
          </a:xfrm>
          <a:prstGeom prst="rect">
            <a:avLst/>
          </a:prstGeom>
        </p:spPr>
        <p:txBody>
          <a:bodyPr anchor="b"/>
          <a:lstStyle>
            <a:lvl1pPr algn="ctr">
              <a:defRPr sz="6000">
                <a:solidFill>
                  <a:srgbClr val="006699"/>
                </a:solidFill>
                <a:latin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157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3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4114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9" descr="Genomics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0" y="213160"/>
            <a:ext cx="3994150" cy="123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7">
            <a:extLst/>
          </p:cNvPr>
          <p:cNvSpPr>
            <a:spLocks noChangeArrowheads="1"/>
          </p:cNvSpPr>
          <p:nvPr userDrawn="1"/>
        </p:nvSpPr>
        <p:spPr bwMode="auto">
          <a:xfrm>
            <a:off x="179388" y="188913"/>
            <a:ext cx="11825799" cy="1295400"/>
          </a:xfrm>
          <a:prstGeom prst="roundRect">
            <a:avLst>
              <a:gd name="adj" fmla="val 10662"/>
            </a:avLst>
          </a:prstGeom>
          <a:noFill/>
          <a:ln w="12700">
            <a:solidFill>
              <a:schemeClr val="bg2">
                <a:lumMod val="20000"/>
                <a:lumOff val="80000"/>
              </a:schemeClr>
            </a:solidFill>
            <a:round/>
            <a:headEnd/>
            <a:tailEnd/>
          </a:ln>
          <a:effectLst/>
        </p:spPr>
        <p:txBody>
          <a:bodyPr wrap="none" anchor="ctr"/>
          <a:lstStyle/>
          <a:p>
            <a:pPr eaLnBrk="1" hangingPunct="1">
              <a:defRPr/>
            </a:pPr>
            <a:endParaRPr lang="nl-NL">
              <a:latin typeface="Arial" charset="0"/>
            </a:endParaRPr>
          </a:p>
        </p:txBody>
      </p:sp>
      <p:sp>
        <p:nvSpPr>
          <p:cNvPr id="18" name="AutoShape 13">
            <a:extLst/>
          </p:cNvPr>
          <p:cNvSpPr>
            <a:spLocks noChangeArrowheads="1"/>
          </p:cNvSpPr>
          <p:nvPr userDrawn="1"/>
        </p:nvSpPr>
        <p:spPr bwMode="auto">
          <a:xfrm>
            <a:off x="179388" y="1700213"/>
            <a:ext cx="1368425" cy="4968875"/>
          </a:xfrm>
          <a:prstGeom prst="roundRect">
            <a:avLst>
              <a:gd name="adj" fmla="val 7495"/>
            </a:avLst>
          </a:prstGeom>
          <a:solidFill>
            <a:srgbClr val="006699"/>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9" name="Oval 25">
            <a:extLst/>
          </p:cNvPr>
          <p:cNvSpPr>
            <a:spLocks noChangeArrowheads="1"/>
          </p:cNvSpPr>
          <p:nvPr userDrawn="1"/>
        </p:nvSpPr>
        <p:spPr bwMode="auto">
          <a:xfrm>
            <a:off x="8875047" y="6197856"/>
            <a:ext cx="358775" cy="360362"/>
          </a:xfrm>
          <a:prstGeom prst="ellipse">
            <a:avLst/>
          </a:prstGeom>
          <a:solidFill>
            <a:srgbClr val="C80000"/>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nl-NL" altLang="nl-NL"/>
          </a:p>
        </p:txBody>
      </p:sp>
      <p:sp>
        <p:nvSpPr>
          <p:cNvPr id="20" name="Oval 26">
            <a:extLst/>
          </p:cNvPr>
          <p:cNvSpPr>
            <a:spLocks noChangeArrowheads="1"/>
          </p:cNvSpPr>
          <p:nvPr userDrawn="1"/>
        </p:nvSpPr>
        <p:spPr bwMode="auto">
          <a:xfrm>
            <a:off x="9738647" y="6197856"/>
            <a:ext cx="358775" cy="360362"/>
          </a:xfrm>
          <a:prstGeom prst="ellipse">
            <a:avLst/>
          </a:prstGeom>
          <a:solidFill>
            <a:srgbClr val="99CC00"/>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nl-NL" altLang="nl-NL"/>
          </a:p>
        </p:txBody>
      </p:sp>
      <p:sp>
        <p:nvSpPr>
          <p:cNvPr id="21" name="Oval 27">
            <a:extLst/>
          </p:cNvPr>
          <p:cNvSpPr>
            <a:spLocks noChangeArrowheads="1"/>
          </p:cNvSpPr>
          <p:nvPr userDrawn="1"/>
        </p:nvSpPr>
        <p:spPr bwMode="auto">
          <a:xfrm>
            <a:off x="10602247" y="6197856"/>
            <a:ext cx="358775" cy="360362"/>
          </a:xfrm>
          <a:prstGeom prst="ellipse">
            <a:avLst/>
          </a:prstGeom>
          <a:solidFill>
            <a:srgbClr val="FFCC00"/>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nl-NL" altLang="nl-NL"/>
          </a:p>
        </p:txBody>
      </p:sp>
      <p:sp>
        <p:nvSpPr>
          <p:cNvPr id="22" name="Oval 28">
            <a:extLst/>
          </p:cNvPr>
          <p:cNvSpPr>
            <a:spLocks noChangeArrowheads="1"/>
          </p:cNvSpPr>
          <p:nvPr userDrawn="1"/>
        </p:nvSpPr>
        <p:spPr bwMode="auto">
          <a:xfrm>
            <a:off x="11467435" y="6197856"/>
            <a:ext cx="358775" cy="360362"/>
          </a:xfrm>
          <a:prstGeom prst="ellipse">
            <a:avLst/>
          </a:prstGeom>
          <a:solidFill>
            <a:srgbClr val="006699"/>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nl-NL" altLang="nl-NL"/>
          </a:p>
        </p:txBody>
      </p:sp>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62462" y="263382"/>
            <a:ext cx="1286142" cy="1124744"/>
          </a:xfrm>
          <a:prstGeom prst="rect">
            <a:avLst/>
          </a:prstGeom>
        </p:spPr>
      </p:pic>
    </p:spTree>
    <p:extLst>
      <p:ext uri="{BB962C8B-B14F-4D97-AF65-F5344CB8AC3E}">
        <p14:creationId xmlns:p14="http://schemas.microsoft.com/office/powerpoint/2010/main" val="2573577551"/>
      </p:ext>
    </p:extLst>
  </p:cSld>
  <p:clrMap bg1="lt1" tx1="dk1" bg2="lt2" tx2="dk2" accent1="accent1" accent2="accent2" accent3="accent3" accent4="accent4" accent5="accent5" accent6="accent6" hlink="hlink" folHlink="folHlink"/>
  <p:sldLayoutIdLst>
    <p:sldLayoutId id="2147483651"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Click to edit Master title style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AutoShape 12"/>
          <p:cNvSpPr>
            <a:spLocks noChangeArrowheads="1"/>
          </p:cNvSpPr>
          <p:nvPr userDrawn="1"/>
        </p:nvSpPr>
        <p:spPr bwMode="auto">
          <a:xfrm>
            <a:off x="179388" y="115888"/>
            <a:ext cx="288925" cy="287337"/>
          </a:xfrm>
          <a:prstGeom prst="roundRect">
            <a:avLst>
              <a:gd name="adj" fmla="val 50000"/>
            </a:avLst>
          </a:pr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har char="•"/>
              <a:defRPr sz="2000">
                <a:solidFill>
                  <a:schemeClr val="tx1"/>
                </a:solidFill>
                <a:latin typeface="Arial" panose="020B0604020202020204" pitchFamily="34" charset="0"/>
              </a:defRPr>
            </a:lvl1pPr>
            <a:lvl2pPr marL="742950" indent="-285750">
              <a:buChar char="•"/>
              <a:defRPr sz="2000">
                <a:solidFill>
                  <a:schemeClr val="tx1"/>
                </a:solidFill>
                <a:latin typeface="Arial" panose="020B0604020202020204" pitchFamily="34" charset="0"/>
              </a:defRPr>
            </a:lvl2pPr>
            <a:lvl3pPr marL="1143000" indent="-228600">
              <a:buChar char="•"/>
              <a:defRPr sz="2000">
                <a:solidFill>
                  <a:schemeClr val="tx1"/>
                </a:solidFill>
                <a:latin typeface="Arial" panose="020B0604020202020204" pitchFamily="34" charset="0"/>
              </a:defRPr>
            </a:lvl3pPr>
            <a:lvl4pPr marL="1600200" indent="-228600">
              <a:buChar char="•"/>
              <a:defRPr sz="2000">
                <a:solidFill>
                  <a:schemeClr val="tx1"/>
                </a:solidFill>
                <a:latin typeface="Arial" panose="020B0604020202020204" pitchFamily="34" charset="0"/>
              </a:defRPr>
            </a:lvl4pPr>
            <a:lvl5pPr marL="2057400" indent="-228600">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2000">
                <a:solidFill>
                  <a:schemeClr val="tx1"/>
                </a:solidFill>
                <a:latin typeface="Arial" panose="020B0604020202020204" pitchFamily="34" charset="0"/>
              </a:defRPr>
            </a:lvl9pPr>
          </a:lstStyle>
          <a:p>
            <a:pPr eaLnBrk="1" hangingPunct="1">
              <a:defRPr/>
            </a:pPr>
            <a:endParaRPr lang="nl-NL" smtClean="0"/>
          </a:p>
        </p:txBody>
      </p:sp>
      <p:sp>
        <p:nvSpPr>
          <p:cNvPr id="8" name="AutoShape 14"/>
          <p:cNvSpPr>
            <a:spLocks noChangeArrowheads="1"/>
          </p:cNvSpPr>
          <p:nvPr userDrawn="1"/>
        </p:nvSpPr>
        <p:spPr bwMode="auto">
          <a:xfrm>
            <a:off x="539750" y="115888"/>
            <a:ext cx="11426108" cy="287337"/>
          </a:xfrm>
          <a:prstGeom prst="roundRect">
            <a:avLst>
              <a:gd name="adj" fmla="val 24338"/>
            </a:avLst>
          </a:prstGeom>
          <a:solidFill>
            <a:schemeClr val="bg2">
              <a:lumMod val="20000"/>
              <a:lumOff val="80000"/>
            </a:schemeClr>
          </a:solidFill>
          <a:ln w="28575">
            <a:noFill/>
            <a:round/>
            <a:headEnd/>
            <a:tailEnd/>
          </a:ln>
          <a:effectLst/>
        </p:spPr>
        <p:txBody>
          <a:bodyPr wrap="none" anchor="ctr"/>
          <a:lstStyle/>
          <a:p>
            <a:pPr eaLnBrk="1" hangingPunct="1">
              <a:buFontTx/>
              <a:buChar char="•"/>
              <a:defRPr/>
            </a:pPr>
            <a:endParaRPr lang="nl-NL">
              <a:latin typeface="Arial" charset="0"/>
            </a:endParaRPr>
          </a:p>
        </p:txBody>
      </p:sp>
      <p:sp>
        <p:nvSpPr>
          <p:cNvPr id="9" name="AutoShape 15"/>
          <p:cNvSpPr>
            <a:spLocks noChangeArrowheads="1"/>
          </p:cNvSpPr>
          <p:nvPr userDrawn="1"/>
        </p:nvSpPr>
        <p:spPr bwMode="auto">
          <a:xfrm>
            <a:off x="179388" y="476250"/>
            <a:ext cx="288925" cy="5473700"/>
          </a:xfrm>
          <a:prstGeom prst="roundRect">
            <a:avLst>
              <a:gd name="adj" fmla="val 45606"/>
            </a:avLst>
          </a:prstGeom>
          <a:solidFill>
            <a:schemeClr val="bg2">
              <a:lumMod val="20000"/>
              <a:lumOff val="80000"/>
            </a:schemeClr>
          </a:solidFill>
          <a:ln w="28575">
            <a:noFill/>
            <a:round/>
            <a:headEnd/>
            <a:tailEnd/>
          </a:ln>
          <a:effectLst/>
        </p:spPr>
        <p:txBody>
          <a:bodyPr wrap="none" anchor="ctr"/>
          <a:lstStyle/>
          <a:p>
            <a:pPr eaLnBrk="1" hangingPunct="1">
              <a:buFontTx/>
              <a:buChar char="•"/>
              <a:defRPr/>
            </a:pPr>
            <a:endParaRPr lang="nl-NL">
              <a:latin typeface="Arial" charset="0"/>
            </a:endParaRPr>
          </a:p>
        </p:txBody>
      </p:sp>
      <p:pic>
        <p:nvPicPr>
          <p:cNvPr id="10" name="Picture 18" descr="Genomic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6043613"/>
            <a:ext cx="22320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9"/>
          <p:cNvSpPr>
            <a:spLocks noChangeArrowheads="1"/>
          </p:cNvSpPr>
          <p:nvPr userDrawn="1"/>
        </p:nvSpPr>
        <p:spPr bwMode="auto">
          <a:xfrm>
            <a:off x="179388" y="6021388"/>
            <a:ext cx="11786470" cy="719137"/>
          </a:xfrm>
          <a:prstGeom prst="roundRect">
            <a:avLst>
              <a:gd name="adj" fmla="val 10662"/>
            </a:avLst>
          </a:prstGeom>
          <a:noFill/>
          <a:ln w="12700">
            <a:solidFill>
              <a:schemeClr val="bg2">
                <a:lumMod val="20000"/>
                <a:lumOff val="80000"/>
              </a:schemeClr>
            </a:solidFill>
            <a:round/>
            <a:headEnd/>
            <a:tailEnd/>
          </a:ln>
          <a:effectLst/>
        </p:spPr>
        <p:txBody>
          <a:bodyPr wrap="none" anchor="ctr"/>
          <a:lstStyle/>
          <a:p>
            <a:pPr eaLnBrk="1" hangingPunct="1">
              <a:buFontTx/>
              <a:buChar char="•"/>
              <a:defRPr/>
            </a:pPr>
            <a:endParaRPr lang="nl-NL">
              <a:latin typeface="Arial" charset="0"/>
            </a:endParaRPr>
          </a:p>
        </p:txBody>
      </p:sp>
    </p:spTree>
    <p:extLst>
      <p:ext uri="{BB962C8B-B14F-4D97-AF65-F5344CB8AC3E}">
        <p14:creationId xmlns:p14="http://schemas.microsoft.com/office/powerpoint/2010/main" val="1011285924"/>
      </p:ext>
    </p:extLst>
  </p:cSld>
  <p:clrMap bg1="lt1" tx1="dk1" bg2="lt2" tx2="dk2" accent1="accent1" accent2="accent2" accent3="accent3" accent4="accent4" accent5="accent5" accent6="accent6" hlink="hlink" folHlink="folHlink"/>
  <p:sldLayoutIdLst>
    <p:sldLayoutId id="2147483662" r:id="rId1"/>
  </p:sldLayoutIdLst>
  <p:txStyles>
    <p:titleStyle>
      <a:lvl1pPr marL="0" marR="0" indent="0" algn="ctr" defTabSz="914400" rtl="0" eaLnBrk="1" fontAlgn="auto" latinLnBrk="0" hangingPunct="1">
        <a:lnSpc>
          <a:spcPct val="100000"/>
        </a:lnSpc>
        <a:spcBef>
          <a:spcPts val="0"/>
        </a:spcBef>
        <a:spcAft>
          <a:spcPts val="0"/>
        </a:spcAft>
        <a:buClrTx/>
        <a:buSzTx/>
        <a:buFontTx/>
        <a:buNone/>
        <a:tabLst/>
        <a:defRPr sz="4000" kern="1200" baseline="0">
          <a:solidFill>
            <a:srgbClr val="006699"/>
          </a:solidFill>
          <a:latin typeface="Arial Rounded MT Bold"/>
          <a:ea typeface="+mj-ea"/>
          <a:cs typeface="+mj-cs"/>
        </a:defRPr>
      </a:lvl1pPr>
    </p:titleStyle>
    <p:bodyStyle>
      <a:lvl1pPr marL="228600" indent="-228600" algn="l" defTabSz="914400" rtl="0" eaLnBrk="1" latinLnBrk="0" hangingPunct="1">
        <a:lnSpc>
          <a:spcPct val="90000"/>
        </a:lnSpc>
        <a:spcBef>
          <a:spcPts val="1000"/>
        </a:spcBef>
        <a:buClr>
          <a:srgbClr val="006699"/>
        </a:buClr>
        <a:buSzPct val="110000"/>
        <a:buFont typeface="Arial" panose="020B0604020202020204" pitchFamily="34" charset="0"/>
        <a:buChar char="•"/>
        <a:defRPr sz="2800" kern="1200">
          <a:solidFill>
            <a:schemeClr val="bg1">
              <a:lumMod val="50000"/>
            </a:schemeClr>
          </a:solidFill>
          <a:latin typeface="Arial Rounded MT Bold"/>
          <a:ea typeface="+mn-ea"/>
          <a:cs typeface="+mn-cs"/>
        </a:defRPr>
      </a:lvl1pPr>
      <a:lvl2pPr marL="800100" indent="-3429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bg1">
              <a:lumMod val="50000"/>
            </a:schemeClr>
          </a:solidFill>
          <a:latin typeface="Arial Rounded MT 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Arial Rounded MT Bold"/>
          <a:ea typeface="+mn-ea"/>
          <a:cs typeface="+mn-cs"/>
        </a:defRPr>
      </a:lvl3pPr>
      <a:lvl4pPr marL="1600200" indent="-228600"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bg1">
              <a:lumMod val="50000"/>
            </a:schemeClr>
          </a:solidFill>
          <a:latin typeface="Arial Rounded MT 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Rounded MT 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ideo" Target="https://www.youtube.com/embed/cbHgb3ppWvw?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utrecht@dnalabs.n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8" y="2075380"/>
            <a:ext cx="10628672" cy="2763748"/>
          </a:xfrm>
        </p:spPr>
        <p:txBody>
          <a:bodyPr/>
          <a:lstStyle/>
          <a:p>
            <a:pPr>
              <a:defRPr/>
            </a:pPr>
            <a:r>
              <a:rPr lang="en-US" altLang="nl-NL" b="1" kern="0" dirty="0" smtClean="0">
                <a:latin typeface="Arial Rounded MT Bold" pitchFamily="34" charset="0"/>
              </a:rPr>
              <a:t>Gen-</a:t>
            </a:r>
            <a:r>
              <a:rPr lang="en-US" altLang="nl-NL" b="1" kern="0" dirty="0" err="1" smtClean="0">
                <a:latin typeface="Arial Rounded MT Bold" pitchFamily="34" charset="0"/>
              </a:rPr>
              <a:t>Ethica</a:t>
            </a:r>
            <a:r>
              <a:rPr lang="en-US" altLang="nl-NL" b="1" kern="0" dirty="0" smtClean="0">
                <a:latin typeface="Arial Rounded MT Bold" pitchFamily="34" charset="0"/>
              </a:rPr>
              <a:t> </a:t>
            </a:r>
            <a:br>
              <a:rPr lang="en-US" altLang="nl-NL" b="1" kern="0" dirty="0" smtClean="0">
                <a:latin typeface="Arial Rounded MT Bold" pitchFamily="34" charset="0"/>
              </a:rPr>
            </a:br>
            <a:r>
              <a:rPr lang="en-US" altLang="nl-NL" sz="4800" b="1" kern="0" dirty="0" err="1" smtClean="0">
                <a:latin typeface="Arial Rounded MT Bold" pitchFamily="34" charset="0"/>
              </a:rPr>
              <a:t>wetenschap</a:t>
            </a:r>
            <a:r>
              <a:rPr lang="en-US" altLang="nl-NL" sz="4800" b="1" kern="0" dirty="0" smtClean="0">
                <a:latin typeface="Arial Rounded MT Bold" pitchFamily="34" charset="0"/>
              </a:rPr>
              <a:t> </a:t>
            </a:r>
            <a:r>
              <a:rPr lang="en-US" altLang="nl-NL" sz="4800" b="1" kern="0" dirty="0" err="1">
                <a:latin typeface="Arial Rounded MT Bold" pitchFamily="34" charset="0"/>
              </a:rPr>
              <a:t>en</a:t>
            </a:r>
            <a:r>
              <a:rPr lang="en-US" altLang="nl-NL" sz="4800" b="1" kern="0" dirty="0">
                <a:latin typeface="Arial Rounded MT Bold" pitchFamily="34" charset="0"/>
              </a:rPr>
              <a:t>/in </a:t>
            </a:r>
            <a:r>
              <a:rPr lang="en-US" altLang="nl-NL" sz="4800" b="1" kern="0" dirty="0" err="1">
                <a:latin typeface="Arial Rounded MT Bold" pitchFamily="34" charset="0"/>
              </a:rPr>
              <a:t>onze</a:t>
            </a:r>
            <a:r>
              <a:rPr lang="en-US" altLang="nl-NL" sz="4800" b="1" kern="0" dirty="0">
                <a:latin typeface="Arial Rounded MT Bold" pitchFamily="34" charset="0"/>
              </a:rPr>
              <a:t> </a:t>
            </a:r>
            <a:r>
              <a:rPr lang="en-US" altLang="nl-NL" sz="4800" b="1" kern="0" dirty="0" err="1">
                <a:latin typeface="Arial Rounded MT Bold" pitchFamily="34" charset="0"/>
              </a:rPr>
              <a:t>samenleving</a:t>
            </a:r>
            <a:endParaRPr lang="en-US" sz="4800" dirty="0"/>
          </a:p>
        </p:txBody>
      </p:sp>
      <p:sp>
        <p:nvSpPr>
          <p:cNvPr id="3" name="Text Box 6"/>
          <p:cNvSpPr txBox="1">
            <a:spLocks noChangeArrowheads="1"/>
          </p:cNvSpPr>
          <p:nvPr/>
        </p:nvSpPr>
        <p:spPr bwMode="auto">
          <a:xfrm>
            <a:off x="8528858" y="5356277"/>
            <a:ext cx="33393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40" tIns="45720" rIns="91440" bIns="45720" anchor="t">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0"/>
              </a:spcBef>
              <a:spcAft>
                <a:spcPct val="0"/>
              </a:spcAft>
            </a:pPr>
            <a:r>
              <a:rPr lang="en-US" altLang="nl-NL" sz="1800" dirty="0" smtClean="0">
                <a:solidFill>
                  <a:srgbClr val="B3B3B3"/>
                </a:solidFill>
                <a:latin typeface="Arial Rounded MT Bold"/>
              </a:rPr>
              <a:t>Robin Bos - </a:t>
            </a:r>
            <a:r>
              <a:rPr lang="en-US" altLang="nl-NL" sz="1800" dirty="0" err="1" smtClean="0">
                <a:solidFill>
                  <a:srgbClr val="B3B3B3"/>
                </a:solidFill>
                <a:latin typeface="Arial Rounded MT Bold"/>
              </a:rPr>
              <a:t>coördinator</a:t>
            </a:r>
            <a:endParaRPr lang="en-US" altLang="nl-NL" sz="1800" dirty="0" smtClean="0">
              <a:solidFill>
                <a:srgbClr val="B3B3B3"/>
              </a:solidFill>
              <a:latin typeface="Arial Rounded MT Bold"/>
            </a:endParaRPr>
          </a:p>
          <a:p>
            <a:pPr algn="r" fontAlgn="base">
              <a:spcBef>
                <a:spcPct val="0"/>
              </a:spcBef>
              <a:spcAft>
                <a:spcPct val="0"/>
              </a:spcAft>
            </a:pPr>
            <a:r>
              <a:rPr lang="nl-NL" altLang="nl-NL" sz="1800" dirty="0" smtClean="0">
                <a:solidFill>
                  <a:srgbClr val="B3B3B3"/>
                </a:solidFill>
                <a:latin typeface="Arial Rounded MT Bold"/>
              </a:rPr>
              <a:t>Liza </a:t>
            </a:r>
            <a:r>
              <a:rPr lang="nl-NL" altLang="nl-NL" sz="1800" dirty="0" err="1" smtClean="0">
                <a:solidFill>
                  <a:srgbClr val="B3B3B3"/>
                </a:solidFill>
                <a:latin typeface="Arial Rounded MT Bold"/>
              </a:rPr>
              <a:t>Kaldenbach</a:t>
            </a:r>
            <a:r>
              <a:rPr lang="nl-NL" altLang="nl-NL" sz="1800" dirty="0" smtClean="0">
                <a:solidFill>
                  <a:srgbClr val="B3B3B3"/>
                </a:solidFill>
                <a:latin typeface="Arial Rounded MT Bold"/>
              </a:rPr>
              <a:t> - student</a:t>
            </a:r>
            <a:endParaRPr lang="en-US" altLang="nl-NL" sz="1800" dirty="0" smtClean="0">
              <a:solidFill>
                <a:srgbClr val="B3B3B3"/>
              </a:solidFill>
              <a:latin typeface="Arial Rounded MT Bold"/>
            </a:endParaRPr>
          </a:p>
        </p:txBody>
      </p:sp>
      <p:pic>
        <p:nvPicPr>
          <p:cNvPr id="2050" name="Afbeelding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322" y="421241"/>
            <a:ext cx="3626708" cy="86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02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8" y="2574068"/>
            <a:ext cx="11260476" cy="1325563"/>
          </a:xfrm>
        </p:spPr>
        <p:txBody>
          <a:bodyPr>
            <a:normAutofit/>
          </a:bodyPr>
          <a:lstStyle/>
          <a:p>
            <a:r>
              <a:rPr lang="nl-NL" smtClean="0"/>
              <a:t>DNA zit in de celkern</a:t>
            </a:r>
            <a:endParaRPr lang="en-US"/>
          </a:p>
        </p:txBody>
      </p:sp>
    </p:spTree>
    <p:extLst>
      <p:ext uri="{BB962C8B-B14F-4D97-AF65-F5344CB8AC3E}">
        <p14:creationId xmlns:p14="http://schemas.microsoft.com/office/powerpoint/2010/main" val="28584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t genetisch onderzoek van DNA kunnen afwijkingen opgespoord worden">
            <a:extLst>
              <a:ext uri="{FF2B5EF4-FFF2-40B4-BE49-F238E27FC236}">
                <a16:creationId xmlns:a16="http://schemas.microsoft.com/office/drawing/2014/main" id="{D409E0C9-C871-735B-7200-F88E2C4BF8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0" t="2857" r="5147" b="62597"/>
          <a:stretch/>
        </p:blipFill>
        <p:spPr bwMode="auto">
          <a:xfrm>
            <a:off x="708582" y="1609393"/>
            <a:ext cx="7341970" cy="1976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t genetisch onderzoek van DNA kunnen afwijkingen opgespoord worden">
            <a:extLst>
              <a:ext uri="{FF2B5EF4-FFF2-40B4-BE49-F238E27FC236}">
                <a16:creationId xmlns:a16="http://schemas.microsoft.com/office/drawing/2014/main" id="{0E8AF275-8DE7-0E33-6229-6C4C4E79E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95" t="53813" r="67739" b="14481"/>
          <a:stretch/>
        </p:blipFill>
        <p:spPr bwMode="auto">
          <a:xfrm>
            <a:off x="6680907" y="3585427"/>
            <a:ext cx="1368128" cy="1879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et genetisch onderzoek van DNA kunnen afwijkingen opgespoord worden">
            <a:extLst>
              <a:ext uri="{FF2B5EF4-FFF2-40B4-BE49-F238E27FC236}">
                <a16:creationId xmlns:a16="http://schemas.microsoft.com/office/drawing/2014/main" id="{6B2D538E-1F8A-0DAC-63BC-9880A5F7B5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97" t="54286" r="7169" b="16623"/>
          <a:stretch/>
        </p:blipFill>
        <p:spPr bwMode="auto">
          <a:xfrm>
            <a:off x="8381001" y="3585427"/>
            <a:ext cx="3579567" cy="1782771"/>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2">
            <a:extLst>
              <a:ext uri="{FF2B5EF4-FFF2-40B4-BE49-F238E27FC236}">
                <a16:creationId xmlns:a16="http://schemas.microsoft.com/office/drawing/2014/main" id="{7CB2520A-3029-BF47-DA1B-7C6776B0BF4D}"/>
              </a:ext>
            </a:extLst>
          </p:cNvPr>
          <p:cNvPicPr>
            <a:picLocks noChangeAspect="1"/>
          </p:cNvPicPr>
          <p:nvPr/>
        </p:nvPicPr>
        <p:blipFill>
          <a:blip r:embed="rId3"/>
          <a:stretch>
            <a:fillRect/>
          </a:stretch>
        </p:blipFill>
        <p:spPr>
          <a:xfrm>
            <a:off x="9509723" y="1093808"/>
            <a:ext cx="2447925" cy="1590675"/>
          </a:xfrm>
          <a:prstGeom prst="rect">
            <a:avLst/>
          </a:prstGeom>
        </p:spPr>
      </p:pic>
      <p:cxnSp>
        <p:nvCxnSpPr>
          <p:cNvPr id="8" name="Rechte verbindingslijn met pijl 8">
            <a:extLst>
              <a:ext uri="{FF2B5EF4-FFF2-40B4-BE49-F238E27FC236}">
                <a16:creationId xmlns:a16="http://schemas.microsoft.com/office/drawing/2014/main" id="{9788CBA8-0DCE-991D-C783-806B508599AA}"/>
              </a:ext>
            </a:extLst>
          </p:cNvPr>
          <p:cNvCxnSpPr/>
          <p:nvPr/>
        </p:nvCxnSpPr>
        <p:spPr bwMode="auto">
          <a:xfrm flipV="1">
            <a:off x="8025632" y="1825789"/>
            <a:ext cx="1458684" cy="1523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874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52" y="2574068"/>
            <a:ext cx="10777591" cy="1325563"/>
          </a:xfrm>
        </p:spPr>
        <p:txBody>
          <a:bodyPr>
            <a:normAutofit/>
          </a:bodyPr>
          <a:lstStyle/>
          <a:p>
            <a:r>
              <a:rPr lang="nl-NL" dirty="0" smtClean="0"/>
              <a:t>De code van je genen </a:t>
            </a:r>
            <a:r>
              <a:rPr lang="nl-NL" smtClean="0"/>
              <a:t>bepaalt volledig hoe </a:t>
            </a:r>
            <a:r>
              <a:rPr lang="nl-NL" dirty="0" smtClean="0"/>
              <a:t>je </a:t>
            </a:r>
            <a:r>
              <a:rPr lang="nl-NL" smtClean="0"/>
              <a:t>eruit ziet</a:t>
            </a:r>
            <a:endParaRPr lang="en-US"/>
          </a:p>
        </p:txBody>
      </p:sp>
    </p:spTree>
    <p:extLst>
      <p:ext uri="{BB962C8B-B14F-4D97-AF65-F5344CB8AC3E}">
        <p14:creationId xmlns:p14="http://schemas.microsoft.com/office/powerpoint/2010/main" val="414196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52" y="2574068"/>
            <a:ext cx="10777591" cy="1325563"/>
          </a:xfrm>
        </p:spPr>
        <p:txBody>
          <a:bodyPr>
            <a:normAutofit/>
          </a:bodyPr>
          <a:lstStyle/>
          <a:p>
            <a:r>
              <a:rPr lang="nl-NL" smtClean="0"/>
              <a:t>Bevruchting vindt plaats wanneer meerdere zaadcellen in een eicel binnendringen</a:t>
            </a:r>
            <a:endParaRPr lang="en-US"/>
          </a:p>
        </p:txBody>
      </p:sp>
    </p:spTree>
    <p:extLst>
      <p:ext uri="{BB962C8B-B14F-4D97-AF65-F5344CB8AC3E}">
        <p14:creationId xmlns:p14="http://schemas.microsoft.com/office/powerpoint/2010/main" val="333832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1658"/>
            <a:ext cx="10515600" cy="4986247"/>
          </a:xfrm>
        </p:spPr>
        <p:txBody>
          <a:bodyPr/>
          <a:lstStyle/>
          <a:p>
            <a:r>
              <a:rPr lang="nl-NL" dirty="0" smtClean="0"/>
              <a:t>Bevruchting</a:t>
            </a:r>
          </a:p>
          <a:p>
            <a:endParaRPr lang="nl-NL" dirty="0" smtClean="0"/>
          </a:p>
          <a:p>
            <a:endParaRPr lang="nl-NL" dirty="0"/>
          </a:p>
          <a:p>
            <a:endParaRPr lang="nl-NL" dirty="0" smtClean="0"/>
          </a:p>
          <a:p>
            <a:pPr marL="0" indent="0">
              <a:buNone/>
            </a:pPr>
            <a:endParaRPr lang="nl-NL" dirty="0"/>
          </a:p>
          <a:p>
            <a:r>
              <a:rPr lang="nl-NL" dirty="0" smtClean="0"/>
              <a:t>In-vitrofertilisatie </a:t>
            </a:r>
            <a:r>
              <a:rPr lang="nl-NL" dirty="0"/>
              <a:t>(IVF)</a:t>
            </a:r>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pPr marL="0" indent="0">
              <a:buNone/>
            </a:pPr>
            <a:endParaRPr lang="nl-NL" dirty="0"/>
          </a:p>
        </p:txBody>
      </p:sp>
      <p:pic>
        <p:nvPicPr>
          <p:cNvPr id="4" name="Afbeelding 4" descr="Afbeelding met vervagen&#10;&#10;Automatisch gegenereerde beschrijving">
            <a:extLst>
              <a:ext uri="{FF2B5EF4-FFF2-40B4-BE49-F238E27FC236}">
                <a16:creationId xmlns:a16="http://schemas.microsoft.com/office/drawing/2014/main" id="{8EBBA798-17FD-495C-8F17-00181B9AC3D4}"/>
              </a:ext>
            </a:extLst>
          </p:cNvPr>
          <p:cNvPicPr>
            <a:picLocks noChangeAspect="1"/>
          </p:cNvPicPr>
          <p:nvPr/>
        </p:nvPicPr>
        <p:blipFill>
          <a:blip r:embed="rId3"/>
          <a:stretch>
            <a:fillRect/>
          </a:stretch>
        </p:blipFill>
        <p:spPr>
          <a:xfrm>
            <a:off x="7665378" y="642523"/>
            <a:ext cx="3688422" cy="2458948"/>
          </a:xfrm>
          <a:prstGeom prst="rect">
            <a:avLst/>
          </a:prstGeom>
        </p:spPr>
      </p:pic>
      <p:sp>
        <p:nvSpPr>
          <p:cNvPr id="5" name="Content Placeholder 2"/>
          <p:cNvSpPr txBox="1">
            <a:spLocks/>
          </p:cNvSpPr>
          <p:nvPr/>
        </p:nvSpPr>
        <p:spPr>
          <a:xfrm>
            <a:off x="1705509" y="2661006"/>
            <a:ext cx="4899917" cy="264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99"/>
              </a:buClr>
              <a:buSzPct val="110000"/>
              <a:buFont typeface="Arial" panose="020B0604020202020204" pitchFamily="34" charset="0"/>
              <a:buChar char="•"/>
              <a:defRPr sz="2800" kern="1200">
                <a:solidFill>
                  <a:schemeClr val="bg1">
                    <a:lumMod val="50000"/>
                  </a:schemeClr>
                </a:solidFill>
                <a:latin typeface="Arial Rounded MT Bold"/>
                <a:ea typeface="+mn-ea"/>
                <a:cs typeface="+mn-cs"/>
              </a:defRPr>
            </a:lvl1pPr>
            <a:lvl2pPr marL="800100" indent="-3429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bg1">
                    <a:lumMod val="50000"/>
                  </a:schemeClr>
                </a:solidFill>
                <a:latin typeface="Arial Rounded MT 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Arial Rounded MT Bold"/>
                <a:ea typeface="+mn-ea"/>
                <a:cs typeface="+mn-cs"/>
              </a:defRPr>
            </a:lvl3pPr>
            <a:lvl4pPr marL="1600200" indent="-228600"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bg1">
                    <a:lumMod val="50000"/>
                  </a:schemeClr>
                </a:solidFill>
                <a:latin typeface="Arial Rounded MT 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Rounded MT 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26" name="Picture 2" descr="10,278 Ivf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t="5086" b="12726"/>
          <a:stretch/>
        </p:blipFill>
        <p:spPr bwMode="auto">
          <a:xfrm>
            <a:off x="7665378" y="3359648"/>
            <a:ext cx="3682217" cy="243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11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52" y="2574068"/>
            <a:ext cx="10777591" cy="1325563"/>
          </a:xfrm>
        </p:spPr>
        <p:txBody>
          <a:bodyPr>
            <a:normAutofit fontScale="90000"/>
          </a:bodyPr>
          <a:lstStyle/>
          <a:p>
            <a:r>
              <a:rPr lang="nl-NL" dirty="0" smtClean="0"/>
              <a:t>Een embryo is de term voor </a:t>
            </a:r>
            <a:r>
              <a:rPr lang="nl-NL" smtClean="0"/>
              <a:t>een ongeboren baby tijdens de eerste 11 weken van de zwangerschap</a:t>
            </a:r>
            <a:endParaRPr lang="en-US"/>
          </a:p>
        </p:txBody>
      </p:sp>
    </p:spTree>
    <p:extLst>
      <p:ext uri="{BB962C8B-B14F-4D97-AF65-F5344CB8AC3E}">
        <p14:creationId xmlns:p14="http://schemas.microsoft.com/office/powerpoint/2010/main" val="541227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52" y="2574068"/>
            <a:ext cx="10777591" cy="1325563"/>
          </a:xfrm>
        </p:spPr>
        <p:txBody>
          <a:bodyPr>
            <a:normAutofit/>
          </a:bodyPr>
          <a:lstStyle/>
          <a:p>
            <a:r>
              <a:rPr lang="nl-NL" smtClean="0"/>
              <a:t>Je DNA blijft heel je leven hetzelfde</a:t>
            </a:r>
            <a:endParaRPr lang="en-US"/>
          </a:p>
        </p:txBody>
      </p:sp>
    </p:spTree>
    <p:extLst>
      <p:ext uri="{BB962C8B-B14F-4D97-AF65-F5344CB8AC3E}">
        <p14:creationId xmlns:p14="http://schemas.microsoft.com/office/powerpoint/2010/main" val="372206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Op de planning</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t>Quiz: even opfrissen</a:t>
            </a:r>
          </a:p>
          <a:p>
            <a:pPr marL="514350" indent="-514350">
              <a:buFont typeface="+mj-lt"/>
              <a:buAutoNum type="arabicPeriod"/>
            </a:pPr>
            <a:r>
              <a:rPr lang="nl-NL" dirty="0" smtClean="0">
                <a:solidFill>
                  <a:srgbClr val="006699"/>
                </a:solidFill>
              </a:rPr>
              <a:t>Theorie</a:t>
            </a:r>
          </a:p>
          <a:p>
            <a:pPr marL="514350" indent="-514350">
              <a:buFont typeface="+mj-lt"/>
              <a:buAutoNum type="arabicPeriod"/>
            </a:pPr>
            <a:r>
              <a:rPr lang="nl-NL" dirty="0"/>
              <a:t>Intermezzo: eens of oneens?</a:t>
            </a:r>
          </a:p>
          <a:p>
            <a:pPr marL="514350" indent="-514350">
              <a:buFont typeface="+mj-lt"/>
              <a:buAutoNum type="arabicPeriod"/>
            </a:pPr>
            <a:r>
              <a:rPr lang="nl-NL" dirty="0" smtClean="0"/>
              <a:t>Groepsopdracht</a:t>
            </a:r>
          </a:p>
          <a:p>
            <a:pPr marL="514350" indent="-514350">
              <a:buFont typeface="+mj-lt"/>
              <a:buAutoNum type="arabicPeriod"/>
            </a:pPr>
            <a:r>
              <a:rPr lang="nl-NL" dirty="0" smtClean="0"/>
              <a:t>Even klassikaal</a:t>
            </a:r>
            <a:endParaRPr lang="en-US" dirty="0"/>
          </a:p>
        </p:txBody>
      </p:sp>
      <p:grpSp>
        <p:nvGrpSpPr>
          <p:cNvPr id="4" name="Google Shape;606;p11"/>
          <p:cNvGrpSpPr/>
          <p:nvPr/>
        </p:nvGrpSpPr>
        <p:grpSpPr>
          <a:xfrm rot="1660208">
            <a:off x="10236447" y="1986615"/>
            <a:ext cx="976648" cy="4347093"/>
            <a:chOff x="3615675" y="367825"/>
            <a:chExt cx="808650" cy="3374600"/>
          </a:xfrm>
        </p:grpSpPr>
        <p:sp>
          <p:nvSpPr>
            <p:cNvPr id="5"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689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Theorie</a:t>
            </a:r>
            <a:endParaRPr lang="en-US" b="1"/>
          </a:p>
        </p:txBody>
      </p:sp>
      <p:sp>
        <p:nvSpPr>
          <p:cNvPr id="3" name="Content Placeholder 2"/>
          <p:cNvSpPr>
            <a:spLocks noGrp="1"/>
          </p:cNvSpPr>
          <p:nvPr>
            <p:ph idx="1"/>
          </p:nvPr>
        </p:nvSpPr>
        <p:spPr>
          <a:xfrm>
            <a:off x="838199" y="1825625"/>
            <a:ext cx="10990812" cy="4351338"/>
          </a:xfrm>
        </p:spPr>
        <p:txBody>
          <a:bodyPr/>
          <a:lstStyle/>
          <a:p>
            <a:r>
              <a:rPr lang="nl-NL" dirty="0" smtClean="0"/>
              <a:t>Pre-implantatie genetische diagnostiek (PGD)</a:t>
            </a:r>
          </a:p>
          <a:p>
            <a:pPr lvl="1"/>
            <a:r>
              <a:rPr lang="nl-NL" dirty="0" smtClean="0"/>
              <a:t>Gezond embryo selecteren</a:t>
            </a:r>
          </a:p>
          <a:p>
            <a:r>
              <a:rPr lang="nl-NL" dirty="0" smtClean="0"/>
              <a:t>Rest-embryo’s</a:t>
            </a:r>
          </a:p>
          <a:p>
            <a:pPr lvl="1"/>
            <a:r>
              <a:rPr lang="nl-NL" dirty="0" smtClean="0"/>
              <a:t>Latere vruchtbaarheidsbehandeling</a:t>
            </a:r>
          </a:p>
          <a:p>
            <a:pPr lvl="1"/>
            <a:r>
              <a:rPr lang="nl-NL" dirty="0" smtClean="0"/>
              <a:t>Doneren aan anderen of de wetenschap</a:t>
            </a:r>
          </a:p>
          <a:p>
            <a:r>
              <a:rPr lang="nl-NL" dirty="0" smtClean="0"/>
              <a:t>Onderzoek met embryo’s</a:t>
            </a:r>
          </a:p>
          <a:p>
            <a:pPr lvl="1"/>
            <a:r>
              <a:rPr lang="nl-NL" dirty="0" smtClean="0"/>
              <a:t>Kweken is verboden in NL (wel in België, Zweden, VS, VK, China)</a:t>
            </a:r>
          </a:p>
          <a:p>
            <a:pPr lvl="1"/>
            <a:r>
              <a:rPr lang="nl-NL" dirty="0" smtClean="0"/>
              <a:t>Restembryo’s zijn 4-5 dagen oud; max 14 dagen</a:t>
            </a:r>
          </a:p>
          <a:p>
            <a:pPr lvl="1"/>
            <a:r>
              <a:rPr lang="nl-NL" dirty="0" smtClean="0"/>
              <a:t>Ontstaan van ziektes</a:t>
            </a:r>
            <a:endParaRPr lang="en-US" dirty="0"/>
          </a:p>
        </p:txBody>
      </p:sp>
      <p:pic>
        <p:nvPicPr>
          <p:cNvPr id="4" name="Picture 8" descr="Logo, company name&#10;&#10;Description automatically generated">
            <a:extLst>
              <a:ext uri="{FF2B5EF4-FFF2-40B4-BE49-F238E27FC236}">
                <a16:creationId xmlns:a16="http://schemas.microsoft.com/office/drawing/2014/main" id="{6C33C3A6-C806-41D7-3A61-9E8B443352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255" b="66765" l="11292" r="41042">
                        <a14:foregroundMark x1="24708" y1="17255" x2="24708" y2="17255"/>
                        <a14:foregroundMark x1="24250" y1="17843" x2="24250" y2="17843"/>
                        <a14:foregroundMark x1="24333" y1="18824" x2="24333" y2="18824"/>
                        <a14:foregroundMark x1="20958" y1="64510" x2="20958" y2="64510"/>
                      </a14:backgroundRemoval>
                    </a14:imgEffect>
                  </a14:imgLayer>
                </a14:imgProps>
              </a:ext>
            </a:extLst>
          </a:blip>
          <a:srcRect l="7583" t="12291" r="55213" b="27134"/>
          <a:stretch/>
        </p:blipFill>
        <p:spPr>
          <a:xfrm>
            <a:off x="8347403" y="1690688"/>
            <a:ext cx="3844597" cy="2638149"/>
          </a:xfrm>
          <a:prstGeom prst="rect">
            <a:avLst/>
          </a:prstGeom>
        </p:spPr>
      </p:pic>
    </p:spTree>
    <p:extLst>
      <p:ext uri="{BB962C8B-B14F-4D97-AF65-F5344CB8AC3E}">
        <p14:creationId xmlns:p14="http://schemas.microsoft.com/office/powerpoint/2010/main" val="2145421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Onlinemedia 5" title="DNAdialoog: DNA en zwangerschap - DNA aanpassen met CRISPR">
            <a:hlinkClick r:id="" action="ppaction://media"/>
            <a:extLst>
              <a:ext uri="{FF2B5EF4-FFF2-40B4-BE49-F238E27FC236}">
                <a16:creationId xmlns:a16="http://schemas.microsoft.com/office/drawing/2014/main" id="{FA76F974-FBDA-2D82-DDE3-D544B2E94E9F}"/>
              </a:ext>
            </a:extLst>
          </p:cNvPr>
          <p:cNvPicPr>
            <a:picLocks noRot="1" noChangeAspect="1"/>
          </p:cNvPicPr>
          <p:nvPr>
            <a:videoFile r:link="rId1"/>
          </p:nvPr>
        </p:nvPicPr>
        <p:blipFill>
          <a:blip r:embed="rId3"/>
          <a:stretch>
            <a:fillRect/>
          </a:stretch>
        </p:blipFill>
        <p:spPr>
          <a:xfrm>
            <a:off x="2698485" y="739739"/>
            <a:ext cx="6669067" cy="4979655"/>
          </a:xfrm>
          <a:prstGeom prst="rect">
            <a:avLst/>
          </a:prstGeom>
        </p:spPr>
      </p:pic>
    </p:spTree>
    <p:extLst>
      <p:ext uri="{BB962C8B-B14F-4D97-AF65-F5344CB8AC3E}">
        <p14:creationId xmlns:p14="http://schemas.microsoft.com/office/powerpoint/2010/main" val="1452636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Over de Reizende DNA-lab</a:t>
            </a:r>
            <a:endParaRPr lang="en-US" dirty="0"/>
          </a:p>
        </p:txBody>
      </p:sp>
      <p:sp>
        <p:nvSpPr>
          <p:cNvPr id="3" name="Content Placeholder 2"/>
          <p:cNvSpPr>
            <a:spLocks noGrp="1"/>
          </p:cNvSpPr>
          <p:nvPr>
            <p:ph idx="1"/>
          </p:nvPr>
        </p:nvSpPr>
        <p:spPr>
          <a:xfrm>
            <a:off x="838200" y="1740561"/>
            <a:ext cx="10515600" cy="4351338"/>
          </a:xfrm>
        </p:spPr>
        <p:txBody>
          <a:bodyPr/>
          <a:lstStyle/>
          <a:p>
            <a:pPr>
              <a:defRPr/>
            </a:pPr>
            <a:r>
              <a:rPr lang="nl-NL" dirty="0" smtClean="0">
                <a:solidFill>
                  <a:srgbClr val="FFFFFF">
                    <a:lumMod val="50000"/>
                  </a:srgbClr>
                </a:solidFill>
              </a:rPr>
              <a:t>Meerdere universiteiten in NL</a:t>
            </a:r>
          </a:p>
          <a:p>
            <a:pPr>
              <a:defRPr/>
            </a:pPr>
            <a:r>
              <a:rPr lang="nl-NL" dirty="0" smtClean="0">
                <a:solidFill>
                  <a:srgbClr val="FFFFFF">
                    <a:lumMod val="50000"/>
                  </a:srgbClr>
                </a:solidFill>
              </a:rPr>
              <a:t>Utrecht</a:t>
            </a:r>
          </a:p>
          <a:p>
            <a:pPr lvl="1">
              <a:defRPr/>
            </a:pPr>
            <a:r>
              <a:rPr lang="nl-NL" dirty="0">
                <a:solidFill>
                  <a:srgbClr val="FFFFFF">
                    <a:lumMod val="50000"/>
                  </a:srgbClr>
                </a:solidFill>
              </a:rPr>
              <a:t>Taal van de Tumor</a:t>
            </a:r>
          </a:p>
          <a:p>
            <a:pPr lvl="1">
              <a:defRPr/>
            </a:pPr>
            <a:r>
              <a:rPr lang="nl-NL" dirty="0" err="1" smtClean="0">
                <a:solidFill>
                  <a:srgbClr val="FFFFFF">
                    <a:lumMod val="50000"/>
                  </a:srgbClr>
                </a:solidFill>
              </a:rPr>
              <a:t>Gen-Ethica</a:t>
            </a:r>
            <a:endParaRPr lang="nl-NL" dirty="0">
              <a:solidFill>
                <a:srgbClr val="FFFFFF">
                  <a:lumMod val="50000"/>
                </a:srgbClr>
              </a:solidFill>
            </a:endParaRPr>
          </a:p>
        </p:txBody>
      </p:sp>
      <p:grpSp>
        <p:nvGrpSpPr>
          <p:cNvPr id="4" name="Google Shape;606;p11"/>
          <p:cNvGrpSpPr/>
          <p:nvPr/>
        </p:nvGrpSpPr>
        <p:grpSpPr>
          <a:xfrm rot="1660208">
            <a:off x="10236447" y="1986615"/>
            <a:ext cx="976648" cy="4347093"/>
            <a:chOff x="3615675" y="367825"/>
            <a:chExt cx="808650" cy="3374600"/>
          </a:xfrm>
        </p:grpSpPr>
        <p:sp>
          <p:nvSpPr>
            <p:cNvPr id="5"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57751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Theorie</a:t>
            </a:r>
            <a:endParaRPr lang="en-US" b="1"/>
          </a:p>
        </p:txBody>
      </p:sp>
      <p:sp>
        <p:nvSpPr>
          <p:cNvPr id="3" name="Content Placeholder 2"/>
          <p:cNvSpPr>
            <a:spLocks noGrp="1"/>
          </p:cNvSpPr>
          <p:nvPr>
            <p:ph idx="1"/>
          </p:nvPr>
        </p:nvSpPr>
        <p:spPr/>
        <p:txBody>
          <a:bodyPr/>
          <a:lstStyle/>
          <a:p>
            <a:r>
              <a:rPr lang="nl-NL" dirty="0" smtClean="0"/>
              <a:t>Pre-implantatie genetische diagnostiek (PGD)</a:t>
            </a:r>
          </a:p>
          <a:p>
            <a:pPr lvl="1"/>
            <a:endParaRPr lang="nl-NL" dirty="0" smtClean="0"/>
          </a:p>
          <a:p>
            <a:r>
              <a:rPr lang="nl-NL" dirty="0" smtClean="0"/>
              <a:t>Onderzoek met embryo’s</a:t>
            </a:r>
          </a:p>
          <a:p>
            <a:pPr lvl="1"/>
            <a:endParaRPr lang="nl-NL" dirty="0" smtClean="0"/>
          </a:p>
          <a:p>
            <a:r>
              <a:rPr lang="nl-NL" dirty="0" smtClean="0"/>
              <a:t>Aanpassen van embryonaal DNA</a:t>
            </a:r>
          </a:p>
          <a:p>
            <a:pPr lvl="1"/>
            <a:r>
              <a:rPr lang="nl-NL" dirty="0" smtClean="0"/>
              <a:t>CRISPR/Cas</a:t>
            </a:r>
          </a:p>
          <a:p>
            <a:pPr lvl="1"/>
            <a:r>
              <a:rPr lang="nl-NL" dirty="0" smtClean="0"/>
              <a:t>Embryowet</a:t>
            </a:r>
          </a:p>
          <a:p>
            <a:pPr lvl="1"/>
            <a:r>
              <a:rPr lang="nl-NL" dirty="0" smtClean="0"/>
              <a:t>He </a:t>
            </a:r>
            <a:r>
              <a:rPr lang="nl-NL" dirty="0" err="1" smtClean="0"/>
              <a:t>Jiankui</a:t>
            </a:r>
            <a:r>
              <a:rPr lang="nl-NL" dirty="0" smtClean="0"/>
              <a:t> </a:t>
            </a:r>
            <a:r>
              <a:rPr lang="en-NL" dirty="0" smtClean="0"/>
              <a:t>–</a:t>
            </a:r>
            <a:r>
              <a:rPr lang="nl-NL" dirty="0" smtClean="0"/>
              <a:t> tweeling HIV-resistent</a:t>
            </a:r>
          </a:p>
          <a:p>
            <a:pPr lvl="1"/>
            <a:r>
              <a:rPr lang="nl-NL" u="sng" dirty="0" smtClean="0"/>
              <a:t>In de toekomst?</a:t>
            </a:r>
          </a:p>
        </p:txBody>
      </p:sp>
      <p:pic>
        <p:nvPicPr>
          <p:cNvPr id="4" name="Afbeelding 6" descr="Afbeelding met horloge&#10;&#10;Automatisch gegenereerde beschrijving">
            <a:extLst>
              <a:ext uri="{FF2B5EF4-FFF2-40B4-BE49-F238E27FC236}">
                <a16:creationId xmlns:a16="http://schemas.microsoft.com/office/drawing/2014/main" id="{A7934C9E-C00E-1EDB-13D3-CF7CB7A00377}"/>
              </a:ext>
            </a:extLst>
          </p:cNvPr>
          <p:cNvPicPr>
            <a:picLocks noChangeAspect="1"/>
          </p:cNvPicPr>
          <p:nvPr/>
        </p:nvPicPr>
        <p:blipFill>
          <a:blip r:embed="rId3"/>
          <a:stretch>
            <a:fillRect/>
          </a:stretch>
        </p:blipFill>
        <p:spPr>
          <a:xfrm>
            <a:off x="7870005" y="3609777"/>
            <a:ext cx="3863939" cy="2066758"/>
          </a:xfrm>
          <a:prstGeom prst="rect">
            <a:avLst/>
          </a:prstGeom>
        </p:spPr>
      </p:pic>
    </p:spTree>
    <p:extLst>
      <p:ext uri="{BB962C8B-B14F-4D97-AF65-F5344CB8AC3E}">
        <p14:creationId xmlns:p14="http://schemas.microsoft.com/office/powerpoint/2010/main" val="1843579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Op de planning</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t>Quiz: even opfrissen</a:t>
            </a:r>
          </a:p>
          <a:p>
            <a:pPr marL="514350" indent="-514350">
              <a:buFont typeface="+mj-lt"/>
              <a:buAutoNum type="arabicPeriod"/>
            </a:pPr>
            <a:r>
              <a:rPr lang="nl-NL" dirty="0" smtClean="0"/>
              <a:t>Theorie</a:t>
            </a:r>
          </a:p>
          <a:p>
            <a:pPr marL="514350" indent="-514350">
              <a:buFont typeface="+mj-lt"/>
              <a:buAutoNum type="arabicPeriod"/>
            </a:pPr>
            <a:r>
              <a:rPr lang="nl-NL" dirty="0">
                <a:solidFill>
                  <a:srgbClr val="006699"/>
                </a:solidFill>
              </a:rPr>
              <a:t>Intermezzo: eens of oneens?</a:t>
            </a:r>
          </a:p>
          <a:p>
            <a:pPr marL="514350" indent="-514350">
              <a:buFont typeface="+mj-lt"/>
              <a:buAutoNum type="arabicPeriod"/>
            </a:pPr>
            <a:r>
              <a:rPr lang="nl-NL" dirty="0" smtClean="0"/>
              <a:t>Groepsopdracht</a:t>
            </a:r>
          </a:p>
          <a:p>
            <a:pPr marL="514350" indent="-514350">
              <a:buFont typeface="+mj-lt"/>
              <a:buAutoNum type="arabicPeriod"/>
            </a:pPr>
            <a:r>
              <a:rPr lang="nl-NL" dirty="0" smtClean="0"/>
              <a:t>Even klassikaal</a:t>
            </a:r>
            <a:endParaRPr lang="en-US" dirty="0"/>
          </a:p>
        </p:txBody>
      </p:sp>
      <p:grpSp>
        <p:nvGrpSpPr>
          <p:cNvPr id="4" name="Google Shape;606;p11"/>
          <p:cNvGrpSpPr/>
          <p:nvPr/>
        </p:nvGrpSpPr>
        <p:grpSpPr>
          <a:xfrm rot="1660208">
            <a:off x="10236447" y="1986615"/>
            <a:ext cx="976648" cy="4347093"/>
            <a:chOff x="3615675" y="367825"/>
            <a:chExt cx="808650" cy="3374600"/>
          </a:xfrm>
        </p:grpSpPr>
        <p:sp>
          <p:nvSpPr>
            <p:cNvPr id="5"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77398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6"/>
                </a:solidFill>
              </a:rPr>
              <a:t>Eens</a:t>
            </a:r>
            <a:r>
              <a:rPr lang="nl-NL" b="1" dirty="0" smtClean="0"/>
              <a:t> of </a:t>
            </a:r>
            <a:r>
              <a:rPr lang="nl-NL" b="1" dirty="0" smtClean="0">
                <a:solidFill>
                  <a:srgbClr val="FF0000"/>
                </a:solidFill>
              </a:rPr>
              <a:t>oneens</a:t>
            </a:r>
            <a:r>
              <a:rPr lang="nl-NL" b="1" dirty="0" smtClean="0"/>
              <a:t>?</a:t>
            </a:r>
            <a:endParaRPr lang="en-US" b="1" dirty="0"/>
          </a:p>
        </p:txBody>
      </p:sp>
      <p:sp>
        <p:nvSpPr>
          <p:cNvPr id="3" name="Content Placeholder 2"/>
          <p:cNvSpPr>
            <a:spLocks noGrp="1"/>
          </p:cNvSpPr>
          <p:nvPr>
            <p:ph idx="1"/>
          </p:nvPr>
        </p:nvSpPr>
        <p:spPr>
          <a:xfrm>
            <a:off x="838200" y="2598057"/>
            <a:ext cx="10515600" cy="2917372"/>
          </a:xfrm>
        </p:spPr>
        <p:txBody>
          <a:bodyPr>
            <a:normAutofit/>
          </a:bodyPr>
          <a:lstStyle/>
          <a:p>
            <a:pPr marL="0" indent="0" algn="ctr">
              <a:buNone/>
            </a:pPr>
            <a:r>
              <a:rPr lang="nl-NL" sz="3600" dirty="0" smtClean="0"/>
              <a:t>Het aanpassen van het DNA van </a:t>
            </a:r>
            <a:r>
              <a:rPr lang="nl-NL" sz="3600" dirty="0" smtClean="0"/>
              <a:t>embryo’s van mensen moet </a:t>
            </a:r>
            <a:r>
              <a:rPr lang="nl-NL" sz="3600" dirty="0" smtClean="0"/>
              <a:t>worden toegestaan</a:t>
            </a:r>
            <a:endParaRPr lang="en-US" sz="3600" dirty="0"/>
          </a:p>
        </p:txBody>
      </p:sp>
    </p:spTree>
    <p:extLst>
      <p:ext uri="{BB962C8B-B14F-4D97-AF65-F5344CB8AC3E}">
        <p14:creationId xmlns:p14="http://schemas.microsoft.com/office/powerpoint/2010/main" val="3774658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Op de planning</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t>Quiz: even opfrissen</a:t>
            </a:r>
          </a:p>
          <a:p>
            <a:pPr marL="514350" indent="-514350">
              <a:buFont typeface="+mj-lt"/>
              <a:buAutoNum type="arabicPeriod"/>
            </a:pPr>
            <a:r>
              <a:rPr lang="nl-NL" dirty="0" smtClean="0"/>
              <a:t>Theorie</a:t>
            </a:r>
          </a:p>
          <a:p>
            <a:pPr marL="514350" indent="-514350">
              <a:buFont typeface="+mj-lt"/>
              <a:buAutoNum type="arabicPeriod"/>
            </a:pPr>
            <a:r>
              <a:rPr lang="nl-NL" dirty="0"/>
              <a:t>Intermezzo: eens of oneens?</a:t>
            </a:r>
          </a:p>
          <a:p>
            <a:pPr marL="514350" indent="-514350">
              <a:buFont typeface="+mj-lt"/>
              <a:buAutoNum type="arabicPeriod"/>
            </a:pPr>
            <a:r>
              <a:rPr lang="nl-NL" dirty="0" smtClean="0">
                <a:solidFill>
                  <a:srgbClr val="006699"/>
                </a:solidFill>
              </a:rPr>
              <a:t>Groepsopdracht</a:t>
            </a:r>
          </a:p>
          <a:p>
            <a:pPr marL="514350" indent="-514350">
              <a:buFont typeface="+mj-lt"/>
              <a:buAutoNum type="arabicPeriod"/>
            </a:pPr>
            <a:r>
              <a:rPr lang="nl-NL" dirty="0" smtClean="0"/>
              <a:t>Even klassikaal</a:t>
            </a:r>
            <a:endParaRPr lang="en-US" dirty="0"/>
          </a:p>
        </p:txBody>
      </p:sp>
      <p:grpSp>
        <p:nvGrpSpPr>
          <p:cNvPr id="4" name="Google Shape;606;p11"/>
          <p:cNvGrpSpPr/>
          <p:nvPr/>
        </p:nvGrpSpPr>
        <p:grpSpPr>
          <a:xfrm rot="1660208">
            <a:off x="10236447" y="1986615"/>
            <a:ext cx="976648" cy="4347093"/>
            <a:chOff x="3615675" y="367825"/>
            <a:chExt cx="808650" cy="3374600"/>
          </a:xfrm>
        </p:grpSpPr>
        <p:sp>
          <p:nvSpPr>
            <p:cNvPr id="5"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13817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Groepsopdracht</a:t>
            </a:r>
            <a:endParaRPr lang="en-US" b="1"/>
          </a:p>
        </p:txBody>
      </p:sp>
      <p:sp>
        <p:nvSpPr>
          <p:cNvPr id="3" name="Content Placeholder 2"/>
          <p:cNvSpPr>
            <a:spLocks noGrp="1"/>
          </p:cNvSpPr>
          <p:nvPr>
            <p:ph idx="1"/>
          </p:nvPr>
        </p:nvSpPr>
        <p:spPr>
          <a:xfrm>
            <a:off x="838199" y="1825625"/>
            <a:ext cx="11057313" cy="4351338"/>
          </a:xfrm>
        </p:spPr>
        <p:txBody>
          <a:bodyPr/>
          <a:lstStyle/>
          <a:p>
            <a:r>
              <a:rPr lang="nl-NL" dirty="0" smtClean="0"/>
              <a:t>Ieder groepje krijgt een casus</a:t>
            </a:r>
          </a:p>
          <a:p>
            <a:pPr lvl="1"/>
            <a:r>
              <a:rPr lang="nl-NL" dirty="0" smtClean="0"/>
              <a:t>Eigenlijk:</a:t>
            </a:r>
          </a:p>
          <a:p>
            <a:pPr lvl="2"/>
            <a:r>
              <a:rPr lang="nl-NL" dirty="0" err="1" smtClean="0"/>
              <a:t>Monogenetische</a:t>
            </a:r>
            <a:r>
              <a:rPr lang="nl-NL" dirty="0" smtClean="0"/>
              <a:t> aandoeningen</a:t>
            </a:r>
          </a:p>
          <a:p>
            <a:pPr lvl="2"/>
            <a:r>
              <a:rPr lang="nl-NL" dirty="0" smtClean="0"/>
              <a:t>Waar zit de fout precies?</a:t>
            </a:r>
          </a:p>
          <a:p>
            <a:pPr lvl="2"/>
            <a:r>
              <a:rPr lang="nl-NL" dirty="0" err="1" smtClean="0"/>
              <a:t>Één</a:t>
            </a:r>
            <a:r>
              <a:rPr lang="nl-NL" dirty="0" smtClean="0"/>
              <a:t> gen vaak betrokken bij meerdere eigenschappen</a:t>
            </a:r>
          </a:p>
          <a:p>
            <a:pPr lvl="1"/>
            <a:r>
              <a:rPr lang="nl-NL" dirty="0" smtClean="0"/>
              <a:t>Voor nu: Als het aanpassen van het DNA voor alle kenmerken mogelijk zou zijn, zou je dit dan mogen?</a:t>
            </a:r>
            <a:endParaRPr lang="nl-NL" dirty="0"/>
          </a:p>
          <a:p>
            <a:r>
              <a:rPr lang="nl-NL" dirty="0" smtClean="0"/>
              <a:t>Schrijf eerst </a:t>
            </a:r>
            <a:r>
              <a:rPr lang="nl-NL" u="sng" dirty="0" smtClean="0"/>
              <a:t>individueel</a:t>
            </a:r>
            <a:r>
              <a:rPr lang="nl-NL" dirty="0" smtClean="0"/>
              <a:t> je mening op</a:t>
            </a:r>
            <a:endParaRPr lang="nl-NL" dirty="0"/>
          </a:p>
          <a:p>
            <a:r>
              <a:rPr lang="nl-NL" dirty="0"/>
              <a:t>Bespreek </a:t>
            </a:r>
            <a:r>
              <a:rPr lang="nl-NL" dirty="0" smtClean="0"/>
              <a:t>vervolgens de </a:t>
            </a:r>
            <a:r>
              <a:rPr lang="nl-NL" dirty="0"/>
              <a:t>casus </a:t>
            </a:r>
            <a:r>
              <a:rPr lang="nl-NL" u="sng" dirty="0" smtClean="0"/>
              <a:t>in </a:t>
            </a:r>
            <a:r>
              <a:rPr lang="nl-NL" u="sng" dirty="0"/>
              <a:t>je </a:t>
            </a:r>
            <a:r>
              <a:rPr lang="nl-NL" u="sng" dirty="0" smtClean="0"/>
              <a:t>groepje</a:t>
            </a:r>
            <a:r>
              <a:rPr lang="nl-NL" dirty="0" smtClean="0"/>
              <a:t> (+/- 10 minuten)</a:t>
            </a:r>
            <a:endParaRPr lang="nl-NL" u="sng" dirty="0" smtClean="0"/>
          </a:p>
        </p:txBody>
      </p:sp>
    </p:spTree>
    <p:extLst>
      <p:ext uri="{BB962C8B-B14F-4D97-AF65-F5344CB8AC3E}">
        <p14:creationId xmlns:p14="http://schemas.microsoft.com/office/powerpoint/2010/main" val="1899177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Op de planning</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t>Quiz: even opfrissen</a:t>
            </a:r>
          </a:p>
          <a:p>
            <a:pPr marL="514350" indent="-514350">
              <a:buFont typeface="+mj-lt"/>
              <a:buAutoNum type="arabicPeriod"/>
            </a:pPr>
            <a:r>
              <a:rPr lang="nl-NL" dirty="0" smtClean="0"/>
              <a:t>Theorie</a:t>
            </a:r>
          </a:p>
          <a:p>
            <a:pPr marL="514350" indent="-514350">
              <a:buFont typeface="+mj-lt"/>
              <a:buAutoNum type="arabicPeriod"/>
            </a:pPr>
            <a:r>
              <a:rPr lang="nl-NL" dirty="0"/>
              <a:t>Intermezzo: eens of oneens?</a:t>
            </a:r>
          </a:p>
          <a:p>
            <a:pPr marL="514350" indent="-514350">
              <a:buFont typeface="+mj-lt"/>
              <a:buAutoNum type="arabicPeriod"/>
            </a:pPr>
            <a:r>
              <a:rPr lang="nl-NL" dirty="0" smtClean="0"/>
              <a:t>Groepsopdracht</a:t>
            </a:r>
          </a:p>
          <a:p>
            <a:pPr marL="514350" indent="-514350">
              <a:buFont typeface="+mj-lt"/>
              <a:buAutoNum type="arabicPeriod"/>
            </a:pPr>
            <a:r>
              <a:rPr lang="nl-NL" dirty="0" smtClean="0">
                <a:solidFill>
                  <a:srgbClr val="006699"/>
                </a:solidFill>
              </a:rPr>
              <a:t>Even klassikaal</a:t>
            </a:r>
            <a:endParaRPr lang="en-US" dirty="0">
              <a:solidFill>
                <a:srgbClr val="006699"/>
              </a:solidFill>
            </a:endParaRPr>
          </a:p>
        </p:txBody>
      </p:sp>
      <p:grpSp>
        <p:nvGrpSpPr>
          <p:cNvPr id="4" name="Google Shape;606;p11"/>
          <p:cNvGrpSpPr/>
          <p:nvPr/>
        </p:nvGrpSpPr>
        <p:grpSpPr>
          <a:xfrm rot="1660208">
            <a:off x="10236447" y="1986615"/>
            <a:ext cx="976648" cy="4347093"/>
            <a:chOff x="3615675" y="367825"/>
            <a:chExt cx="808650" cy="3374600"/>
          </a:xfrm>
        </p:grpSpPr>
        <p:sp>
          <p:nvSpPr>
            <p:cNvPr id="5"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9117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Even klassikaal</a:t>
            </a:r>
            <a:endParaRPr lang="en-US" b="1"/>
          </a:p>
        </p:txBody>
      </p:sp>
      <p:sp>
        <p:nvSpPr>
          <p:cNvPr id="3" name="Content Placeholder 2"/>
          <p:cNvSpPr>
            <a:spLocks noGrp="1"/>
          </p:cNvSpPr>
          <p:nvPr>
            <p:ph idx="1"/>
          </p:nvPr>
        </p:nvSpPr>
        <p:spPr/>
        <p:txBody>
          <a:bodyPr/>
          <a:lstStyle/>
          <a:p>
            <a:r>
              <a:rPr lang="nl-NL" dirty="0" smtClean="0"/>
              <a:t>Casus toelichten + jullie mening delen</a:t>
            </a:r>
          </a:p>
          <a:p>
            <a:r>
              <a:rPr lang="nl-NL" dirty="0" smtClean="0"/>
              <a:t>In gesprek</a:t>
            </a:r>
            <a:endParaRPr lang="nl-NL" dirty="0"/>
          </a:p>
          <a:p>
            <a:endParaRPr lang="en-US" dirty="0"/>
          </a:p>
        </p:txBody>
      </p:sp>
    </p:spTree>
    <p:extLst>
      <p:ext uri="{BB962C8B-B14F-4D97-AF65-F5344CB8AC3E}">
        <p14:creationId xmlns:p14="http://schemas.microsoft.com/office/powerpoint/2010/main" val="1846849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47" y="365125"/>
            <a:ext cx="10515600" cy="1325563"/>
          </a:xfrm>
        </p:spPr>
        <p:txBody>
          <a:bodyPr/>
          <a:lstStyle/>
          <a:p>
            <a:r>
              <a:rPr lang="nl-NL" b="1" smtClean="0"/>
              <a:t>Aanpassen bij</a:t>
            </a:r>
            <a:r>
              <a:rPr lang="en-NL" b="1" dirty="0" smtClean="0"/>
              <a:t>…</a:t>
            </a:r>
            <a:endParaRPr lang="en-US" b="1"/>
          </a:p>
        </p:txBody>
      </p:sp>
      <p:sp>
        <p:nvSpPr>
          <p:cNvPr id="5" name="Title 1"/>
          <p:cNvSpPr txBox="1">
            <a:spLocks/>
          </p:cNvSpPr>
          <p:nvPr/>
        </p:nvSpPr>
        <p:spPr>
          <a:xfrm>
            <a:off x="893852" y="2574068"/>
            <a:ext cx="10777591" cy="1325563"/>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000" kern="1200" baseline="0">
                <a:solidFill>
                  <a:srgbClr val="006699"/>
                </a:solidFill>
                <a:latin typeface="Arial Rounded MT Bold"/>
                <a:ea typeface="+mj-ea"/>
                <a:cs typeface="+mj-cs"/>
              </a:defRPr>
            </a:lvl1pPr>
          </a:lstStyle>
          <a:p>
            <a:r>
              <a:rPr lang="nl-NL" dirty="0" smtClean="0"/>
              <a:t>Erfelijke ziekte?</a:t>
            </a:r>
            <a:endParaRPr lang="nl-NL" dirty="0"/>
          </a:p>
        </p:txBody>
      </p:sp>
    </p:spTree>
    <p:extLst>
      <p:ext uri="{BB962C8B-B14F-4D97-AF65-F5344CB8AC3E}">
        <p14:creationId xmlns:p14="http://schemas.microsoft.com/office/powerpoint/2010/main" val="3623945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47" y="365125"/>
            <a:ext cx="10515600" cy="1325563"/>
          </a:xfrm>
        </p:spPr>
        <p:txBody>
          <a:bodyPr/>
          <a:lstStyle/>
          <a:p>
            <a:r>
              <a:rPr lang="nl-NL" b="1" smtClean="0"/>
              <a:t>Aanpassen bij</a:t>
            </a:r>
            <a:r>
              <a:rPr lang="en-NL" b="1" dirty="0" smtClean="0"/>
              <a:t>…</a:t>
            </a:r>
            <a:endParaRPr lang="en-US" b="1"/>
          </a:p>
        </p:txBody>
      </p:sp>
      <p:sp>
        <p:nvSpPr>
          <p:cNvPr id="5" name="Title 1"/>
          <p:cNvSpPr txBox="1">
            <a:spLocks/>
          </p:cNvSpPr>
          <p:nvPr/>
        </p:nvSpPr>
        <p:spPr>
          <a:xfrm>
            <a:off x="893852" y="2574068"/>
            <a:ext cx="10777591" cy="1325563"/>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000" kern="1200" baseline="0">
                <a:solidFill>
                  <a:srgbClr val="006699"/>
                </a:solidFill>
                <a:latin typeface="Arial Rounded MT Bold"/>
                <a:ea typeface="+mj-ea"/>
                <a:cs typeface="+mj-cs"/>
              </a:defRPr>
            </a:lvl1pPr>
          </a:lstStyle>
          <a:p>
            <a:r>
              <a:rPr lang="nl-NL" dirty="0" smtClean="0"/>
              <a:t>Geslacht?</a:t>
            </a:r>
            <a:endParaRPr lang="nl-NL" dirty="0"/>
          </a:p>
        </p:txBody>
      </p:sp>
    </p:spTree>
    <p:extLst>
      <p:ext uri="{BB962C8B-B14F-4D97-AF65-F5344CB8AC3E}">
        <p14:creationId xmlns:p14="http://schemas.microsoft.com/office/powerpoint/2010/main" val="3068846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47" y="365125"/>
            <a:ext cx="10515600" cy="1325563"/>
          </a:xfrm>
        </p:spPr>
        <p:txBody>
          <a:bodyPr/>
          <a:lstStyle/>
          <a:p>
            <a:r>
              <a:rPr lang="nl-NL" b="1" smtClean="0"/>
              <a:t>Aanpassen bij</a:t>
            </a:r>
            <a:r>
              <a:rPr lang="en-NL" b="1" dirty="0" smtClean="0"/>
              <a:t>…</a:t>
            </a:r>
            <a:endParaRPr lang="en-US" b="1"/>
          </a:p>
        </p:txBody>
      </p:sp>
      <p:sp>
        <p:nvSpPr>
          <p:cNvPr id="5" name="Title 1"/>
          <p:cNvSpPr txBox="1">
            <a:spLocks/>
          </p:cNvSpPr>
          <p:nvPr/>
        </p:nvSpPr>
        <p:spPr>
          <a:xfrm>
            <a:off x="893852" y="2574068"/>
            <a:ext cx="10777591" cy="1325563"/>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000" kern="1200" baseline="0">
                <a:solidFill>
                  <a:srgbClr val="006699"/>
                </a:solidFill>
                <a:latin typeface="Arial Rounded MT Bold"/>
                <a:ea typeface="+mj-ea"/>
                <a:cs typeface="+mj-cs"/>
              </a:defRPr>
            </a:lvl1pPr>
          </a:lstStyle>
          <a:p>
            <a:r>
              <a:rPr lang="nl-NL" dirty="0" smtClean="0"/>
              <a:t>Intelligentie?</a:t>
            </a:r>
            <a:endParaRPr lang="nl-NL" dirty="0"/>
          </a:p>
        </p:txBody>
      </p:sp>
    </p:spTree>
    <p:extLst>
      <p:ext uri="{BB962C8B-B14F-4D97-AF65-F5344CB8AC3E}">
        <p14:creationId xmlns:p14="http://schemas.microsoft.com/office/powerpoint/2010/main" val="250942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err="1" smtClean="0"/>
              <a:t>Gen-Ethica</a:t>
            </a:r>
            <a:endParaRPr lang="en-US" b="1" dirty="0"/>
          </a:p>
        </p:txBody>
      </p:sp>
      <p:sp>
        <p:nvSpPr>
          <p:cNvPr id="3" name="Content Placeholder 2"/>
          <p:cNvSpPr>
            <a:spLocks noGrp="1"/>
          </p:cNvSpPr>
          <p:nvPr>
            <p:ph idx="1"/>
          </p:nvPr>
        </p:nvSpPr>
        <p:spPr>
          <a:xfrm>
            <a:off x="838199" y="1692063"/>
            <a:ext cx="11215255" cy="4351338"/>
          </a:xfrm>
        </p:spPr>
        <p:txBody>
          <a:bodyPr/>
          <a:lstStyle/>
          <a:p>
            <a:r>
              <a:rPr lang="nl-NL" dirty="0" smtClean="0"/>
              <a:t>Alle jaarlagen en niveaus </a:t>
            </a:r>
            <a:r>
              <a:rPr lang="en-NL" dirty="0" smtClean="0"/>
              <a:t>–</a:t>
            </a:r>
            <a:r>
              <a:rPr lang="nl-NL" dirty="0" smtClean="0"/>
              <a:t> les aangepast op basis van niveau</a:t>
            </a:r>
          </a:p>
          <a:p>
            <a:r>
              <a:rPr lang="nl-NL" dirty="0" smtClean="0"/>
              <a:t>90 minuten</a:t>
            </a:r>
          </a:p>
          <a:p>
            <a:r>
              <a:rPr lang="nl-NL" dirty="0" smtClean="0"/>
              <a:t>Gratis</a:t>
            </a:r>
            <a:endParaRPr lang="nl-NL" dirty="0"/>
          </a:p>
          <a:p>
            <a:r>
              <a:rPr lang="nl-NL" dirty="0" smtClean="0"/>
              <a:t>Ethische </a:t>
            </a:r>
            <a:r>
              <a:rPr lang="nl-NL" dirty="0"/>
              <a:t>en maatschappelijke vraagstukken – </a:t>
            </a:r>
            <a:r>
              <a:rPr lang="nl-NL" dirty="0" smtClean="0"/>
              <a:t>DNA-onderzoek</a:t>
            </a:r>
          </a:p>
          <a:p>
            <a:pPr lvl="1"/>
            <a:r>
              <a:rPr lang="nl-NL" dirty="0" smtClean="0"/>
              <a:t>Aanpassen van embryonaal DNA / onderzoek met embryo’s</a:t>
            </a:r>
          </a:p>
          <a:p>
            <a:pPr lvl="1"/>
            <a:r>
              <a:rPr lang="nl-NL" dirty="0" smtClean="0"/>
              <a:t>Commerciële DNA-testen</a:t>
            </a:r>
          </a:p>
          <a:p>
            <a:pPr lvl="1"/>
            <a:r>
              <a:rPr lang="nl-NL" dirty="0" err="1" smtClean="0"/>
              <a:t>Xenotransplantaties</a:t>
            </a:r>
            <a:endParaRPr lang="nl-NL" dirty="0" smtClean="0"/>
          </a:p>
          <a:p>
            <a:pPr lvl="1"/>
            <a:r>
              <a:rPr lang="nl-NL" dirty="0" smtClean="0"/>
              <a:t>DNA-databanken</a:t>
            </a:r>
            <a:endParaRPr lang="nl-NL" dirty="0"/>
          </a:p>
          <a:p>
            <a:r>
              <a:rPr lang="nl-NL" dirty="0"/>
              <a:t>Dialoog tussen studenten BMW en leerlingen</a:t>
            </a:r>
          </a:p>
          <a:p>
            <a:endParaRPr lang="en-US" dirty="0"/>
          </a:p>
        </p:txBody>
      </p:sp>
    </p:spTree>
    <p:extLst>
      <p:ext uri="{BB962C8B-B14F-4D97-AF65-F5344CB8AC3E}">
        <p14:creationId xmlns:p14="http://schemas.microsoft.com/office/powerpoint/2010/main" val="324328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47" y="365125"/>
            <a:ext cx="10515600" cy="1325563"/>
          </a:xfrm>
        </p:spPr>
        <p:txBody>
          <a:bodyPr/>
          <a:lstStyle/>
          <a:p>
            <a:r>
              <a:rPr lang="nl-NL" b="1" smtClean="0"/>
              <a:t>Aanpassen bij</a:t>
            </a:r>
            <a:r>
              <a:rPr lang="en-NL" b="1" dirty="0" smtClean="0"/>
              <a:t>…</a:t>
            </a:r>
            <a:endParaRPr lang="en-US" b="1"/>
          </a:p>
        </p:txBody>
      </p:sp>
      <p:sp>
        <p:nvSpPr>
          <p:cNvPr id="5" name="Title 1"/>
          <p:cNvSpPr txBox="1">
            <a:spLocks/>
          </p:cNvSpPr>
          <p:nvPr/>
        </p:nvSpPr>
        <p:spPr>
          <a:xfrm>
            <a:off x="893852" y="2574068"/>
            <a:ext cx="10777591" cy="1325563"/>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000" kern="1200" baseline="0">
                <a:solidFill>
                  <a:srgbClr val="006699"/>
                </a:solidFill>
                <a:latin typeface="Arial Rounded MT Bold"/>
                <a:ea typeface="+mj-ea"/>
                <a:cs typeface="+mj-cs"/>
              </a:defRPr>
            </a:lvl1pPr>
          </a:lstStyle>
          <a:p>
            <a:r>
              <a:rPr lang="nl-NL" dirty="0" smtClean="0"/>
              <a:t>Uiterlijk?</a:t>
            </a:r>
            <a:endParaRPr lang="nl-NL" dirty="0"/>
          </a:p>
        </p:txBody>
      </p:sp>
    </p:spTree>
    <p:extLst>
      <p:ext uri="{BB962C8B-B14F-4D97-AF65-F5344CB8AC3E}">
        <p14:creationId xmlns:p14="http://schemas.microsoft.com/office/powerpoint/2010/main" val="1675600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47" y="365125"/>
            <a:ext cx="10515600" cy="1325563"/>
          </a:xfrm>
        </p:spPr>
        <p:txBody>
          <a:bodyPr/>
          <a:lstStyle/>
          <a:p>
            <a:r>
              <a:rPr lang="nl-NL" b="1" smtClean="0"/>
              <a:t>Aanpassen bij</a:t>
            </a:r>
            <a:r>
              <a:rPr lang="en-NL" b="1" dirty="0" smtClean="0"/>
              <a:t>…</a:t>
            </a:r>
            <a:endParaRPr lang="en-US" b="1"/>
          </a:p>
        </p:txBody>
      </p:sp>
      <p:sp>
        <p:nvSpPr>
          <p:cNvPr id="5" name="Title 1"/>
          <p:cNvSpPr txBox="1">
            <a:spLocks/>
          </p:cNvSpPr>
          <p:nvPr/>
        </p:nvSpPr>
        <p:spPr>
          <a:xfrm>
            <a:off x="893852" y="2574068"/>
            <a:ext cx="10777591" cy="1325563"/>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000" kern="1200" baseline="0">
                <a:solidFill>
                  <a:srgbClr val="006699"/>
                </a:solidFill>
                <a:latin typeface="Arial Rounded MT Bold"/>
                <a:ea typeface="+mj-ea"/>
                <a:cs typeface="+mj-cs"/>
              </a:defRPr>
            </a:lvl1pPr>
          </a:lstStyle>
          <a:p>
            <a:r>
              <a:rPr lang="nl-NL" dirty="0" smtClean="0"/>
              <a:t>Persoonlijkheid?</a:t>
            </a:r>
            <a:endParaRPr lang="nl-NL" dirty="0"/>
          </a:p>
        </p:txBody>
      </p:sp>
    </p:spTree>
    <p:extLst>
      <p:ext uri="{BB962C8B-B14F-4D97-AF65-F5344CB8AC3E}">
        <p14:creationId xmlns:p14="http://schemas.microsoft.com/office/powerpoint/2010/main" val="1040916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Nu: </a:t>
            </a:r>
            <a:r>
              <a:rPr lang="nl-NL" b="1" dirty="0" smtClean="0">
                <a:solidFill>
                  <a:schemeClr val="accent6"/>
                </a:solidFill>
              </a:rPr>
              <a:t>Eens</a:t>
            </a:r>
            <a:r>
              <a:rPr lang="nl-NL" b="1" dirty="0" smtClean="0"/>
              <a:t> of </a:t>
            </a:r>
            <a:r>
              <a:rPr lang="nl-NL" b="1" dirty="0" smtClean="0">
                <a:solidFill>
                  <a:srgbClr val="FF0000"/>
                </a:solidFill>
              </a:rPr>
              <a:t>oneens</a:t>
            </a:r>
            <a:r>
              <a:rPr lang="nl-NL" b="1" dirty="0" smtClean="0"/>
              <a:t>?</a:t>
            </a:r>
            <a:endParaRPr lang="en-US" b="1" dirty="0"/>
          </a:p>
        </p:txBody>
      </p:sp>
      <p:sp>
        <p:nvSpPr>
          <p:cNvPr id="3" name="Content Placeholder 2"/>
          <p:cNvSpPr>
            <a:spLocks noGrp="1"/>
          </p:cNvSpPr>
          <p:nvPr>
            <p:ph idx="1"/>
          </p:nvPr>
        </p:nvSpPr>
        <p:spPr>
          <a:xfrm>
            <a:off x="838200" y="2598057"/>
            <a:ext cx="10515600" cy="2917372"/>
          </a:xfrm>
        </p:spPr>
        <p:txBody>
          <a:bodyPr>
            <a:normAutofit/>
          </a:bodyPr>
          <a:lstStyle/>
          <a:p>
            <a:pPr marL="0" indent="0" algn="ctr">
              <a:buNone/>
            </a:pPr>
            <a:r>
              <a:rPr lang="nl-NL" sz="3600" dirty="0"/>
              <a:t>Het aanpassen van het DNA van embryo’s van mensen moet worden toegestaan</a:t>
            </a:r>
            <a:endParaRPr lang="en-US" sz="3600" dirty="0"/>
          </a:p>
        </p:txBody>
      </p:sp>
    </p:spTree>
    <p:extLst>
      <p:ext uri="{BB962C8B-B14F-4D97-AF65-F5344CB8AC3E}">
        <p14:creationId xmlns:p14="http://schemas.microsoft.com/office/powerpoint/2010/main" val="2695983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Afsluiting</a:t>
            </a:r>
            <a:endParaRPr lang="en-US" b="1" dirty="0"/>
          </a:p>
        </p:txBody>
      </p:sp>
      <p:sp>
        <p:nvSpPr>
          <p:cNvPr id="4" name="Content Placeholder 3"/>
          <p:cNvSpPr>
            <a:spLocks noGrp="1"/>
          </p:cNvSpPr>
          <p:nvPr>
            <p:ph idx="1"/>
          </p:nvPr>
        </p:nvSpPr>
        <p:spPr/>
        <p:txBody>
          <a:bodyPr/>
          <a:lstStyle/>
          <a:p>
            <a:r>
              <a:rPr lang="nl-NL" dirty="0" smtClean="0"/>
              <a:t>Nadenken over de toekomst</a:t>
            </a:r>
          </a:p>
          <a:p>
            <a:r>
              <a:rPr lang="nl-NL" dirty="0" smtClean="0"/>
              <a:t>Betekenis voor individu? Voor de samenleving?</a:t>
            </a:r>
          </a:p>
          <a:p>
            <a:r>
              <a:rPr lang="nl-NL" dirty="0" smtClean="0"/>
              <a:t>Verhouding tussen wetenschap en maatschappij</a:t>
            </a:r>
            <a:endParaRPr lang="en-US" dirty="0"/>
          </a:p>
        </p:txBody>
      </p:sp>
      <p:grpSp>
        <p:nvGrpSpPr>
          <p:cNvPr id="5" name="Google Shape;606;p11"/>
          <p:cNvGrpSpPr/>
          <p:nvPr/>
        </p:nvGrpSpPr>
        <p:grpSpPr>
          <a:xfrm rot="1660208">
            <a:off x="10236447" y="1986615"/>
            <a:ext cx="976648" cy="4347093"/>
            <a:chOff x="3615675" y="367825"/>
            <a:chExt cx="808650" cy="3374600"/>
          </a:xfrm>
        </p:grpSpPr>
        <p:sp>
          <p:nvSpPr>
            <p:cNvPr id="6"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502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Inschrijven?</a:t>
            </a:r>
            <a:endParaRPr lang="en-US" b="1" dirty="0"/>
          </a:p>
        </p:txBody>
      </p:sp>
      <p:sp>
        <p:nvSpPr>
          <p:cNvPr id="4" name="Content Placeholder 3"/>
          <p:cNvSpPr>
            <a:spLocks noGrp="1"/>
          </p:cNvSpPr>
          <p:nvPr>
            <p:ph idx="1"/>
          </p:nvPr>
        </p:nvSpPr>
        <p:spPr/>
        <p:txBody>
          <a:bodyPr/>
          <a:lstStyle/>
          <a:p>
            <a:r>
              <a:rPr lang="nl-NL" dirty="0" smtClean="0"/>
              <a:t>Data open op 8 juni 8.00</a:t>
            </a:r>
          </a:p>
          <a:p>
            <a:r>
              <a:rPr lang="nl-NL" dirty="0" smtClean="0"/>
              <a:t>Te laat? Mail naar </a:t>
            </a:r>
            <a:r>
              <a:rPr lang="nl-NL" dirty="0" smtClean="0">
                <a:hlinkClick r:id="rId3"/>
              </a:rPr>
              <a:t>utrecht@dnalabs.nl</a:t>
            </a:r>
            <a:r>
              <a:rPr lang="nl-NL" dirty="0" smtClean="0"/>
              <a:t> voor de wachtlijst</a:t>
            </a:r>
          </a:p>
          <a:p>
            <a:pPr marL="0" indent="0">
              <a:buNone/>
            </a:pPr>
            <a:endParaRPr lang="en-US" dirty="0"/>
          </a:p>
        </p:txBody>
      </p:sp>
      <p:grpSp>
        <p:nvGrpSpPr>
          <p:cNvPr id="5" name="Google Shape;606;p11"/>
          <p:cNvGrpSpPr/>
          <p:nvPr/>
        </p:nvGrpSpPr>
        <p:grpSpPr>
          <a:xfrm rot="1660208">
            <a:off x="10236447" y="1986615"/>
            <a:ext cx="976648" cy="4347093"/>
            <a:chOff x="3615675" y="367825"/>
            <a:chExt cx="808650" cy="3374600"/>
          </a:xfrm>
        </p:grpSpPr>
        <p:sp>
          <p:nvSpPr>
            <p:cNvPr id="6"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4017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Korte evaluatie</a:t>
            </a:r>
            <a:endParaRPr lang="en-US" b="1" dirty="0"/>
          </a:p>
        </p:txBody>
      </p:sp>
      <p:pic>
        <p:nvPicPr>
          <p:cNvPr id="37" name="Content Placeholder 3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2257" y="1690688"/>
            <a:ext cx="3928715" cy="3928715"/>
          </a:xfrm>
        </p:spPr>
      </p:pic>
    </p:spTree>
    <p:extLst>
      <p:ext uri="{BB962C8B-B14F-4D97-AF65-F5344CB8AC3E}">
        <p14:creationId xmlns:p14="http://schemas.microsoft.com/office/powerpoint/2010/main" val="1888063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8" y="2743200"/>
            <a:ext cx="10628672" cy="1538513"/>
          </a:xfrm>
        </p:spPr>
        <p:txBody>
          <a:bodyPr/>
          <a:lstStyle/>
          <a:p>
            <a:r>
              <a:rPr lang="nl-NL" b="1" dirty="0" smtClean="0"/>
              <a:t>Bedankt!</a:t>
            </a:r>
            <a:endParaRPr lang="en-US" b="1" dirty="0"/>
          </a:p>
        </p:txBody>
      </p:sp>
      <p:pic>
        <p:nvPicPr>
          <p:cNvPr id="4" name="Afbeelding 2"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4322" y="421241"/>
            <a:ext cx="3626708" cy="86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334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Vandaag</a:t>
            </a:r>
            <a:endParaRPr lang="en-US" b="1" dirty="0"/>
          </a:p>
        </p:txBody>
      </p:sp>
      <p:sp>
        <p:nvSpPr>
          <p:cNvPr id="3" name="Content Placeholder 2"/>
          <p:cNvSpPr>
            <a:spLocks noGrp="1"/>
          </p:cNvSpPr>
          <p:nvPr>
            <p:ph idx="1"/>
          </p:nvPr>
        </p:nvSpPr>
        <p:spPr/>
        <p:txBody>
          <a:bodyPr/>
          <a:lstStyle/>
          <a:p>
            <a:r>
              <a:rPr lang="nl-NL" dirty="0" smtClean="0"/>
              <a:t>Onderwerp: aanpassen van embryonaal DNA</a:t>
            </a:r>
          </a:p>
          <a:p>
            <a:r>
              <a:rPr lang="nl-NL" dirty="0" smtClean="0"/>
              <a:t>Deelnemen als leerling</a:t>
            </a:r>
          </a:p>
          <a:p>
            <a:r>
              <a:rPr lang="nl-NL" dirty="0" smtClean="0"/>
              <a:t>Stel vooral vragen en ga met elkaar in gesprek</a:t>
            </a:r>
          </a:p>
        </p:txBody>
      </p:sp>
    </p:spTree>
    <p:extLst>
      <p:ext uri="{BB962C8B-B14F-4D97-AF65-F5344CB8AC3E}">
        <p14:creationId xmlns:p14="http://schemas.microsoft.com/office/powerpoint/2010/main" val="2380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Op de planning</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t>Quiz: even opfrissen</a:t>
            </a:r>
          </a:p>
          <a:p>
            <a:pPr marL="514350" indent="-514350">
              <a:buFont typeface="+mj-lt"/>
              <a:buAutoNum type="arabicPeriod"/>
            </a:pPr>
            <a:r>
              <a:rPr lang="nl-NL" dirty="0" smtClean="0"/>
              <a:t>Theorie</a:t>
            </a:r>
          </a:p>
          <a:p>
            <a:pPr marL="514350" indent="-514350">
              <a:buFont typeface="+mj-lt"/>
              <a:buAutoNum type="arabicPeriod"/>
            </a:pPr>
            <a:r>
              <a:rPr lang="nl-NL" dirty="0"/>
              <a:t>Intermezzo: eens of oneens?</a:t>
            </a:r>
          </a:p>
          <a:p>
            <a:pPr marL="514350" indent="-514350">
              <a:buFont typeface="+mj-lt"/>
              <a:buAutoNum type="arabicPeriod"/>
            </a:pPr>
            <a:r>
              <a:rPr lang="nl-NL" dirty="0" smtClean="0"/>
              <a:t>Groepsopdracht</a:t>
            </a:r>
          </a:p>
          <a:p>
            <a:pPr marL="514350" indent="-514350">
              <a:buFont typeface="+mj-lt"/>
              <a:buAutoNum type="arabicPeriod"/>
            </a:pPr>
            <a:r>
              <a:rPr lang="nl-NL" dirty="0" smtClean="0"/>
              <a:t>Even klassikaal</a:t>
            </a:r>
            <a:endParaRPr lang="en-US" dirty="0"/>
          </a:p>
        </p:txBody>
      </p:sp>
      <p:grpSp>
        <p:nvGrpSpPr>
          <p:cNvPr id="4" name="Google Shape;606;p11"/>
          <p:cNvGrpSpPr/>
          <p:nvPr/>
        </p:nvGrpSpPr>
        <p:grpSpPr>
          <a:xfrm rot="1660208">
            <a:off x="10236447" y="1986615"/>
            <a:ext cx="976648" cy="4347093"/>
            <a:chOff x="3615675" y="367825"/>
            <a:chExt cx="808650" cy="3374600"/>
          </a:xfrm>
        </p:grpSpPr>
        <p:sp>
          <p:nvSpPr>
            <p:cNvPr id="5"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890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Op de planning</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solidFill>
                  <a:srgbClr val="006699"/>
                </a:solidFill>
              </a:rPr>
              <a:t>Quiz: even opfrissen</a:t>
            </a:r>
          </a:p>
          <a:p>
            <a:pPr marL="514350" indent="-514350">
              <a:buFont typeface="+mj-lt"/>
              <a:buAutoNum type="arabicPeriod"/>
            </a:pPr>
            <a:r>
              <a:rPr lang="nl-NL" dirty="0" smtClean="0"/>
              <a:t>Theorie</a:t>
            </a:r>
          </a:p>
          <a:p>
            <a:pPr marL="514350" indent="-514350">
              <a:buFont typeface="+mj-lt"/>
              <a:buAutoNum type="arabicPeriod"/>
            </a:pPr>
            <a:r>
              <a:rPr lang="nl-NL" dirty="0"/>
              <a:t>Intermezzo: eens of oneens?</a:t>
            </a:r>
          </a:p>
          <a:p>
            <a:pPr marL="514350" indent="-514350">
              <a:buFont typeface="+mj-lt"/>
              <a:buAutoNum type="arabicPeriod"/>
            </a:pPr>
            <a:r>
              <a:rPr lang="nl-NL" dirty="0" smtClean="0"/>
              <a:t>Groepsopdracht</a:t>
            </a:r>
          </a:p>
          <a:p>
            <a:pPr marL="514350" indent="-514350">
              <a:buFont typeface="+mj-lt"/>
              <a:buAutoNum type="arabicPeriod"/>
            </a:pPr>
            <a:r>
              <a:rPr lang="nl-NL" dirty="0" smtClean="0"/>
              <a:t>Even klassikaal</a:t>
            </a:r>
            <a:endParaRPr lang="en-US" dirty="0"/>
          </a:p>
        </p:txBody>
      </p:sp>
      <p:grpSp>
        <p:nvGrpSpPr>
          <p:cNvPr id="4" name="Google Shape;606;p11"/>
          <p:cNvGrpSpPr/>
          <p:nvPr/>
        </p:nvGrpSpPr>
        <p:grpSpPr>
          <a:xfrm rot="1660208">
            <a:off x="10236447" y="1986615"/>
            <a:ext cx="976648" cy="4347093"/>
            <a:chOff x="3615675" y="367825"/>
            <a:chExt cx="808650" cy="3374600"/>
          </a:xfrm>
        </p:grpSpPr>
        <p:sp>
          <p:nvSpPr>
            <p:cNvPr id="5" name="Google Shape;607;p11"/>
            <p:cNvSpPr/>
            <p:nvPr/>
          </p:nvSpPr>
          <p:spPr>
            <a:xfrm>
              <a:off x="3663733" y="2002850"/>
              <a:ext cx="714802"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608;p11"/>
            <p:cNvSpPr/>
            <p:nvPr/>
          </p:nvSpPr>
          <p:spPr>
            <a:xfrm>
              <a:off x="3649500" y="367825"/>
              <a:ext cx="774825" cy="3374600"/>
            </a:xfrm>
            <a:custGeom>
              <a:avLst/>
              <a:gdLst/>
              <a:ahLst/>
              <a:cxnLst/>
              <a:rect l="l" t="t" r="r" b="b"/>
              <a:pathLst>
                <a:path w="30993" h="134984" extrusionOk="0">
                  <a:moveTo>
                    <a:pt x="29058" y="0"/>
                  </a:moveTo>
                  <a:cubicBezTo>
                    <a:pt x="28728" y="0"/>
                    <a:pt x="28392" y="245"/>
                    <a:pt x="28444" y="664"/>
                  </a:cubicBezTo>
                  <a:cubicBezTo>
                    <a:pt x="28476" y="790"/>
                    <a:pt x="29640" y="10229"/>
                    <a:pt x="14600" y="17592"/>
                  </a:cubicBezTo>
                  <a:cubicBezTo>
                    <a:pt x="1196" y="24136"/>
                    <a:pt x="1" y="31845"/>
                    <a:pt x="32" y="34048"/>
                  </a:cubicBezTo>
                  <a:cubicBezTo>
                    <a:pt x="95" y="36250"/>
                    <a:pt x="1196" y="43927"/>
                    <a:pt x="14600" y="50503"/>
                  </a:cubicBezTo>
                  <a:cubicBezTo>
                    <a:pt x="29640" y="57866"/>
                    <a:pt x="28444" y="67305"/>
                    <a:pt x="28444" y="67399"/>
                  </a:cubicBezTo>
                  <a:cubicBezTo>
                    <a:pt x="28444" y="67399"/>
                    <a:pt x="28444" y="67431"/>
                    <a:pt x="28444" y="67462"/>
                  </a:cubicBezTo>
                  <a:lnTo>
                    <a:pt x="28444" y="67525"/>
                  </a:lnTo>
                  <a:cubicBezTo>
                    <a:pt x="28444" y="67557"/>
                    <a:pt x="28444" y="67588"/>
                    <a:pt x="28444" y="67620"/>
                  </a:cubicBezTo>
                  <a:cubicBezTo>
                    <a:pt x="28476" y="67714"/>
                    <a:pt x="29640" y="77153"/>
                    <a:pt x="14600" y="84516"/>
                  </a:cubicBezTo>
                  <a:cubicBezTo>
                    <a:pt x="1196" y="91060"/>
                    <a:pt x="1" y="98769"/>
                    <a:pt x="32" y="100971"/>
                  </a:cubicBezTo>
                  <a:cubicBezTo>
                    <a:pt x="95" y="103174"/>
                    <a:pt x="1196" y="110851"/>
                    <a:pt x="14600" y="117427"/>
                  </a:cubicBezTo>
                  <a:cubicBezTo>
                    <a:pt x="29640" y="124758"/>
                    <a:pt x="28444" y="134197"/>
                    <a:pt x="28444" y="134292"/>
                  </a:cubicBezTo>
                  <a:cubicBezTo>
                    <a:pt x="28413" y="134638"/>
                    <a:pt x="28633" y="134921"/>
                    <a:pt x="28948" y="134984"/>
                  </a:cubicBezTo>
                  <a:lnTo>
                    <a:pt x="29042" y="134984"/>
                  </a:lnTo>
                  <a:cubicBezTo>
                    <a:pt x="29357" y="134984"/>
                    <a:pt x="29608" y="134764"/>
                    <a:pt x="29640" y="134449"/>
                  </a:cubicBezTo>
                  <a:cubicBezTo>
                    <a:pt x="29703" y="134040"/>
                    <a:pt x="30993" y="124097"/>
                    <a:pt x="15135" y="116326"/>
                  </a:cubicBezTo>
                  <a:cubicBezTo>
                    <a:pt x="2329" y="110065"/>
                    <a:pt x="1228" y="102985"/>
                    <a:pt x="1259" y="100940"/>
                  </a:cubicBezTo>
                  <a:cubicBezTo>
                    <a:pt x="1259" y="98926"/>
                    <a:pt x="2329" y="91815"/>
                    <a:pt x="15135" y="85554"/>
                  </a:cubicBezTo>
                  <a:cubicBezTo>
                    <a:pt x="30552" y="78003"/>
                    <a:pt x="29766" y="68406"/>
                    <a:pt x="29640" y="67494"/>
                  </a:cubicBezTo>
                  <a:cubicBezTo>
                    <a:pt x="29766" y="66550"/>
                    <a:pt x="30552" y="56953"/>
                    <a:pt x="15135" y="49433"/>
                  </a:cubicBezTo>
                  <a:cubicBezTo>
                    <a:pt x="2329" y="43141"/>
                    <a:pt x="1228" y="36061"/>
                    <a:pt x="1259" y="34048"/>
                  </a:cubicBezTo>
                  <a:cubicBezTo>
                    <a:pt x="1259" y="32002"/>
                    <a:pt x="2329" y="24892"/>
                    <a:pt x="15135" y="18630"/>
                  </a:cubicBezTo>
                  <a:cubicBezTo>
                    <a:pt x="30993" y="10859"/>
                    <a:pt x="29703" y="916"/>
                    <a:pt x="29640" y="507"/>
                  </a:cubicBezTo>
                  <a:cubicBezTo>
                    <a:pt x="29584" y="157"/>
                    <a:pt x="29323" y="0"/>
                    <a:pt x="290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609;p11"/>
            <p:cNvSpPr/>
            <p:nvPr/>
          </p:nvSpPr>
          <p:spPr>
            <a:xfrm>
              <a:off x="3764350" y="3113125"/>
              <a:ext cx="515250" cy="29925"/>
            </a:xfrm>
            <a:custGeom>
              <a:avLst/>
              <a:gdLst/>
              <a:ahLst/>
              <a:cxnLst/>
              <a:rect l="l" t="t" r="r" b="b"/>
              <a:pathLst>
                <a:path w="20610" h="1197" extrusionOk="0">
                  <a:moveTo>
                    <a:pt x="787" y="1"/>
                  </a:moveTo>
                  <a:cubicBezTo>
                    <a:pt x="1" y="1"/>
                    <a:pt x="1" y="1196"/>
                    <a:pt x="787" y="1196"/>
                  </a:cubicBezTo>
                  <a:lnTo>
                    <a:pt x="19854" y="1196"/>
                  </a:lnTo>
                  <a:cubicBezTo>
                    <a:pt x="20609" y="1196"/>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610;p11"/>
            <p:cNvSpPr/>
            <p:nvPr/>
          </p:nvSpPr>
          <p:spPr>
            <a:xfrm>
              <a:off x="3764350" y="3463175"/>
              <a:ext cx="515250" cy="29900"/>
            </a:xfrm>
            <a:custGeom>
              <a:avLst/>
              <a:gdLst/>
              <a:ahLst/>
              <a:cxnLst/>
              <a:rect l="l" t="t" r="r" b="b"/>
              <a:pathLst>
                <a:path w="20610" h="1196"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611;p11"/>
            <p:cNvSpPr/>
            <p:nvPr/>
          </p:nvSpPr>
          <p:spPr>
            <a:xfrm>
              <a:off x="3668400" y="2975475"/>
              <a:ext cx="705600" cy="29125"/>
            </a:xfrm>
            <a:custGeom>
              <a:avLst/>
              <a:gdLst/>
              <a:ahLst/>
              <a:cxnLst/>
              <a:rect l="l" t="t" r="r" b="b"/>
              <a:pathLst>
                <a:path w="28224" h="1165" extrusionOk="0">
                  <a:moveTo>
                    <a:pt x="787" y="1"/>
                  </a:moveTo>
                  <a:cubicBezTo>
                    <a:pt x="0" y="1"/>
                    <a:pt x="0" y="1165"/>
                    <a:pt x="787" y="1165"/>
                  </a:cubicBezTo>
                  <a:lnTo>
                    <a:pt x="27437" y="1165"/>
                  </a:lnTo>
                  <a:cubicBezTo>
                    <a:pt x="28223" y="1165"/>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612;p11"/>
            <p:cNvSpPr/>
            <p:nvPr/>
          </p:nvSpPr>
          <p:spPr>
            <a:xfrm>
              <a:off x="3651075" y="2837025"/>
              <a:ext cx="739425" cy="29925"/>
            </a:xfrm>
            <a:custGeom>
              <a:avLst/>
              <a:gdLst/>
              <a:ahLst/>
              <a:cxnLst/>
              <a:rect l="l" t="t" r="r" b="b"/>
              <a:pathLst>
                <a:path w="29577" h="1197" extrusionOk="0">
                  <a:moveTo>
                    <a:pt x="787" y="1"/>
                  </a:moveTo>
                  <a:cubicBezTo>
                    <a:pt x="1" y="1"/>
                    <a:pt x="1" y="1197"/>
                    <a:pt x="787" y="1197"/>
                  </a:cubicBezTo>
                  <a:lnTo>
                    <a:pt x="28790" y="1197"/>
                  </a:lnTo>
                  <a:cubicBezTo>
                    <a:pt x="29577" y="1197"/>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613;p11"/>
            <p:cNvSpPr/>
            <p:nvPr/>
          </p:nvSpPr>
          <p:spPr>
            <a:xfrm>
              <a:off x="3714000" y="2699375"/>
              <a:ext cx="614375" cy="29125"/>
            </a:xfrm>
            <a:custGeom>
              <a:avLst/>
              <a:gdLst/>
              <a:ahLst/>
              <a:cxnLst/>
              <a:rect l="l" t="t" r="r" b="b"/>
              <a:pathLst>
                <a:path w="24575" h="1165" extrusionOk="0">
                  <a:moveTo>
                    <a:pt x="788" y="1"/>
                  </a:moveTo>
                  <a:cubicBezTo>
                    <a:pt x="1" y="1"/>
                    <a:pt x="1" y="1165"/>
                    <a:pt x="788" y="1165"/>
                  </a:cubicBezTo>
                  <a:lnTo>
                    <a:pt x="23788" y="1165"/>
                  </a:lnTo>
                  <a:cubicBezTo>
                    <a:pt x="24574" y="1165"/>
                    <a:pt x="24574" y="1"/>
                    <a:pt x="23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614;p11"/>
            <p:cNvSpPr/>
            <p:nvPr/>
          </p:nvSpPr>
          <p:spPr>
            <a:xfrm>
              <a:off x="3764350" y="1431375"/>
              <a:ext cx="515250" cy="29125"/>
            </a:xfrm>
            <a:custGeom>
              <a:avLst/>
              <a:gdLst/>
              <a:ahLst/>
              <a:cxnLst/>
              <a:rect l="l" t="t" r="r" b="b"/>
              <a:pathLst>
                <a:path w="20610" h="1165" extrusionOk="0">
                  <a:moveTo>
                    <a:pt x="787" y="1"/>
                  </a:moveTo>
                  <a:cubicBezTo>
                    <a:pt x="1" y="1"/>
                    <a:pt x="1" y="1165"/>
                    <a:pt x="787" y="1165"/>
                  </a:cubicBezTo>
                  <a:lnTo>
                    <a:pt x="19854" y="1165"/>
                  </a:lnTo>
                  <a:cubicBezTo>
                    <a:pt x="20609" y="1165"/>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615;p11"/>
            <p:cNvSpPr/>
            <p:nvPr/>
          </p:nvSpPr>
          <p:spPr>
            <a:xfrm>
              <a:off x="3764350" y="633775"/>
              <a:ext cx="515250" cy="29925"/>
            </a:xfrm>
            <a:custGeom>
              <a:avLst/>
              <a:gdLst/>
              <a:ahLst/>
              <a:cxnLst/>
              <a:rect l="l" t="t" r="r" b="b"/>
              <a:pathLst>
                <a:path w="20610" h="1197" extrusionOk="0">
                  <a:moveTo>
                    <a:pt x="787" y="0"/>
                  </a:moveTo>
                  <a:cubicBezTo>
                    <a:pt x="1" y="0"/>
                    <a:pt x="1" y="1196"/>
                    <a:pt x="787" y="1196"/>
                  </a:cubicBezTo>
                  <a:lnTo>
                    <a:pt x="19854" y="1196"/>
                  </a:lnTo>
                  <a:cubicBezTo>
                    <a:pt x="20609" y="1196"/>
                    <a:pt x="20609" y="0"/>
                    <a:pt x="19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616;p11"/>
            <p:cNvSpPr/>
            <p:nvPr/>
          </p:nvSpPr>
          <p:spPr>
            <a:xfrm>
              <a:off x="3668400" y="1292950"/>
              <a:ext cx="705600" cy="29900"/>
            </a:xfrm>
            <a:custGeom>
              <a:avLst/>
              <a:gdLst/>
              <a:ahLst/>
              <a:cxnLst/>
              <a:rect l="l" t="t" r="r" b="b"/>
              <a:pathLst>
                <a:path w="28224" h="1196" extrusionOk="0">
                  <a:moveTo>
                    <a:pt x="787" y="0"/>
                  </a:moveTo>
                  <a:cubicBezTo>
                    <a:pt x="0" y="0"/>
                    <a:pt x="0" y="1196"/>
                    <a:pt x="787" y="1196"/>
                  </a:cubicBezTo>
                  <a:lnTo>
                    <a:pt x="27437" y="1196"/>
                  </a:lnTo>
                  <a:cubicBezTo>
                    <a:pt x="28223" y="1196"/>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617;p11"/>
            <p:cNvSpPr/>
            <p:nvPr/>
          </p:nvSpPr>
          <p:spPr>
            <a:xfrm>
              <a:off x="3668400" y="497700"/>
              <a:ext cx="705600" cy="29125"/>
            </a:xfrm>
            <a:custGeom>
              <a:avLst/>
              <a:gdLst/>
              <a:ahLst/>
              <a:cxnLst/>
              <a:rect l="l" t="t" r="r" b="b"/>
              <a:pathLst>
                <a:path w="28224" h="1165" extrusionOk="0">
                  <a:moveTo>
                    <a:pt x="787" y="0"/>
                  </a:moveTo>
                  <a:cubicBezTo>
                    <a:pt x="0" y="0"/>
                    <a:pt x="0" y="1164"/>
                    <a:pt x="787" y="1164"/>
                  </a:cubicBezTo>
                  <a:lnTo>
                    <a:pt x="27437" y="1164"/>
                  </a:lnTo>
                  <a:cubicBezTo>
                    <a:pt x="28223" y="1164"/>
                    <a:pt x="28223" y="0"/>
                    <a:pt x="27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618;p11"/>
            <p:cNvSpPr/>
            <p:nvPr/>
          </p:nvSpPr>
          <p:spPr>
            <a:xfrm>
              <a:off x="3651075" y="1155275"/>
              <a:ext cx="739425" cy="29150"/>
            </a:xfrm>
            <a:custGeom>
              <a:avLst/>
              <a:gdLst/>
              <a:ahLst/>
              <a:cxnLst/>
              <a:rect l="l" t="t" r="r" b="b"/>
              <a:pathLst>
                <a:path w="29577" h="1166" extrusionOk="0">
                  <a:moveTo>
                    <a:pt x="787" y="1"/>
                  </a:moveTo>
                  <a:cubicBezTo>
                    <a:pt x="1" y="1"/>
                    <a:pt x="1" y="1165"/>
                    <a:pt x="787" y="1165"/>
                  </a:cubicBezTo>
                  <a:lnTo>
                    <a:pt x="28790" y="1165"/>
                  </a:lnTo>
                  <a:cubicBezTo>
                    <a:pt x="29577" y="1165"/>
                    <a:pt x="29577" y="1"/>
                    <a:pt x="287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619;p11"/>
            <p:cNvSpPr/>
            <p:nvPr/>
          </p:nvSpPr>
          <p:spPr>
            <a:xfrm>
              <a:off x="3714000" y="1016850"/>
              <a:ext cx="597075" cy="29900"/>
            </a:xfrm>
            <a:custGeom>
              <a:avLst/>
              <a:gdLst/>
              <a:ahLst/>
              <a:cxnLst/>
              <a:rect l="l" t="t" r="r" b="b"/>
              <a:pathLst>
                <a:path w="23883" h="1196" extrusionOk="0">
                  <a:moveTo>
                    <a:pt x="788" y="0"/>
                  </a:moveTo>
                  <a:cubicBezTo>
                    <a:pt x="1" y="0"/>
                    <a:pt x="1" y="1196"/>
                    <a:pt x="788" y="1196"/>
                  </a:cubicBezTo>
                  <a:lnTo>
                    <a:pt x="23882" y="1196"/>
                  </a:lnTo>
                  <a:cubicBezTo>
                    <a:pt x="23536" y="787"/>
                    <a:pt x="23253" y="409"/>
                    <a:pt x="22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620;p11"/>
            <p:cNvSpPr/>
            <p:nvPr/>
          </p:nvSpPr>
          <p:spPr>
            <a:xfrm>
              <a:off x="3764350" y="2302925"/>
              <a:ext cx="515250" cy="29925"/>
            </a:xfrm>
            <a:custGeom>
              <a:avLst/>
              <a:gdLst/>
              <a:ahLst/>
              <a:cxnLst/>
              <a:rect l="l" t="t" r="r" b="b"/>
              <a:pathLst>
                <a:path w="20610" h="1197" extrusionOk="0">
                  <a:moveTo>
                    <a:pt x="787" y="1"/>
                  </a:moveTo>
                  <a:cubicBezTo>
                    <a:pt x="1" y="1"/>
                    <a:pt x="1" y="1197"/>
                    <a:pt x="787" y="1197"/>
                  </a:cubicBezTo>
                  <a:lnTo>
                    <a:pt x="19854" y="1197"/>
                  </a:lnTo>
                  <a:cubicBezTo>
                    <a:pt x="20609" y="1197"/>
                    <a:pt x="20609" y="1"/>
                    <a:pt x="19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621;p11"/>
            <p:cNvSpPr/>
            <p:nvPr/>
          </p:nvSpPr>
          <p:spPr>
            <a:xfrm>
              <a:off x="3668400" y="2165275"/>
              <a:ext cx="705600" cy="29925"/>
            </a:xfrm>
            <a:custGeom>
              <a:avLst/>
              <a:gdLst/>
              <a:ahLst/>
              <a:cxnLst/>
              <a:rect l="l" t="t" r="r" b="b"/>
              <a:pathLst>
                <a:path w="28224" h="1197" extrusionOk="0">
                  <a:moveTo>
                    <a:pt x="787" y="1"/>
                  </a:moveTo>
                  <a:cubicBezTo>
                    <a:pt x="0" y="1"/>
                    <a:pt x="0" y="1196"/>
                    <a:pt x="787" y="1196"/>
                  </a:cubicBezTo>
                  <a:lnTo>
                    <a:pt x="27437" y="1196"/>
                  </a:lnTo>
                  <a:cubicBezTo>
                    <a:pt x="28223" y="1196"/>
                    <a:pt x="28223" y="1"/>
                    <a:pt x="27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622;p11"/>
            <p:cNvSpPr/>
            <p:nvPr/>
          </p:nvSpPr>
          <p:spPr>
            <a:xfrm>
              <a:off x="3714000" y="1840425"/>
              <a:ext cx="614375" cy="29125"/>
            </a:xfrm>
            <a:custGeom>
              <a:avLst/>
              <a:gdLst/>
              <a:ahLst/>
              <a:cxnLst/>
              <a:rect l="l" t="t" r="r" b="b"/>
              <a:pathLst>
                <a:path w="24575" h="1165" extrusionOk="0">
                  <a:moveTo>
                    <a:pt x="788" y="0"/>
                  </a:moveTo>
                  <a:cubicBezTo>
                    <a:pt x="1" y="0"/>
                    <a:pt x="1" y="1164"/>
                    <a:pt x="788" y="1164"/>
                  </a:cubicBezTo>
                  <a:lnTo>
                    <a:pt x="23788" y="1164"/>
                  </a:lnTo>
                  <a:cubicBezTo>
                    <a:pt x="24574" y="1164"/>
                    <a:pt x="24574" y="0"/>
                    <a:pt x="23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623;p11"/>
            <p:cNvSpPr/>
            <p:nvPr/>
          </p:nvSpPr>
          <p:spPr>
            <a:xfrm>
              <a:off x="3618050" y="367900"/>
              <a:ext cx="774025" cy="3374525"/>
            </a:xfrm>
            <a:custGeom>
              <a:avLst/>
              <a:gdLst/>
              <a:ahLst/>
              <a:cxnLst/>
              <a:rect l="l" t="t" r="r" b="b"/>
              <a:pathLst>
                <a:path w="30961" h="134981" extrusionOk="0">
                  <a:moveTo>
                    <a:pt x="1926" y="0"/>
                  </a:moveTo>
                  <a:cubicBezTo>
                    <a:pt x="1666" y="0"/>
                    <a:pt x="1409" y="157"/>
                    <a:pt x="1353" y="504"/>
                  </a:cubicBezTo>
                  <a:cubicBezTo>
                    <a:pt x="1322" y="944"/>
                    <a:pt x="0" y="10887"/>
                    <a:pt x="15858" y="18627"/>
                  </a:cubicBezTo>
                  <a:cubicBezTo>
                    <a:pt x="28664" y="24920"/>
                    <a:pt x="29765" y="31999"/>
                    <a:pt x="29734" y="34013"/>
                  </a:cubicBezTo>
                  <a:cubicBezTo>
                    <a:pt x="29702" y="36058"/>
                    <a:pt x="28664" y="43169"/>
                    <a:pt x="15858" y="49430"/>
                  </a:cubicBezTo>
                  <a:cubicBezTo>
                    <a:pt x="441" y="56982"/>
                    <a:pt x="1227" y="66578"/>
                    <a:pt x="1353" y="67491"/>
                  </a:cubicBezTo>
                  <a:cubicBezTo>
                    <a:pt x="1227" y="68403"/>
                    <a:pt x="441" y="78000"/>
                    <a:pt x="15858" y="85551"/>
                  </a:cubicBezTo>
                  <a:cubicBezTo>
                    <a:pt x="28664" y="91812"/>
                    <a:pt x="29765" y="98923"/>
                    <a:pt x="29734" y="100937"/>
                  </a:cubicBezTo>
                  <a:cubicBezTo>
                    <a:pt x="29702" y="102982"/>
                    <a:pt x="28664" y="110062"/>
                    <a:pt x="15858" y="116354"/>
                  </a:cubicBezTo>
                  <a:cubicBezTo>
                    <a:pt x="0" y="124094"/>
                    <a:pt x="1322" y="134037"/>
                    <a:pt x="1353" y="134478"/>
                  </a:cubicBezTo>
                  <a:cubicBezTo>
                    <a:pt x="1385" y="134761"/>
                    <a:pt x="1636" y="134981"/>
                    <a:pt x="1951" y="134981"/>
                  </a:cubicBezTo>
                  <a:lnTo>
                    <a:pt x="2045" y="134981"/>
                  </a:lnTo>
                  <a:cubicBezTo>
                    <a:pt x="2360" y="134950"/>
                    <a:pt x="2580" y="134635"/>
                    <a:pt x="2517" y="134320"/>
                  </a:cubicBezTo>
                  <a:cubicBezTo>
                    <a:pt x="2517" y="134226"/>
                    <a:pt x="1353" y="124787"/>
                    <a:pt x="16393" y="117424"/>
                  </a:cubicBezTo>
                  <a:cubicBezTo>
                    <a:pt x="29797" y="110880"/>
                    <a:pt x="30961" y="103171"/>
                    <a:pt x="30929" y="100968"/>
                  </a:cubicBezTo>
                  <a:cubicBezTo>
                    <a:pt x="30898" y="98766"/>
                    <a:pt x="29797" y="91089"/>
                    <a:pt x="16393" y="84544"/>
                  </a:cubicBezTo>
                  <a:cubicBezTo>
                    <a:pt x="1353" y="77182"/>
                    <a:pt x="2517" y="67742"/>
                    <a:pt x="2517" y="67648"/>
                  </a:cubicBezTo>
                  <a:cubicBezTo>
                    <a:pt x="2517" y="67617"/>
                    <a:pt x="2517" y="67585"/>
                    <a:pt x="2517" y="67554"/>
                  </a:cubicBezTo>
                  <a:lnTo>
                    <a:pt x="2517" y="67491"/>
                  </a:lnTo>
                  <a:cubicBezTo>
                    <a:pt x="2517" y="67459"/>
                    <a:pt x="2517" y="67428"/>
                    <a:pt x="2517" y="67396"/>
                  </a:cubicBezTo>
                  <a:cubicBezTo>
                    <a:pt x="2517" y="67302"/>
                    <a:pt x="1353" y="57863"/>
                    <a:pt x="16393" y="50500"/>
                  </a:cubicBezTo>
                  <a:cubicBezTo>
                    <a:pt x="29797" y="43924"/>
                    <a:pt x="30961" y="36247"/>
                    <a:pt x="30929" y="34045"/>
                  </a:cubicBezTo>
                  <a:cubicBezTo>
                    <a:pt x="30898" y="31842"/>
                    <a:pt x="29797" y="24165"/>
                    <a:pt x="16393" y="17589"/>
                  </a:cubicBezTo>
                  <a:cubicBezTo>
                    <a:pt x="1353" y="10226"/>
                    <a:pt x="2517" y="787"/>
                    <a:pt x="2517" y="693"/>
                  </a:cubicBezTo>
                  <a:cubicBezTo>
                    <a:pt x="2588" y="253"/>
                    <a:pt x="2255"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624;p11"/>
            <p:cNvSpPr/>
            <p:nvPr/>
          </p:nvSpPr>
          <p:spPr>
            <a:xfrm>
              <a:off x="3698275" y="988525"/>
              <a:ext cx="85775" cy="85775"/>
            </a:xfrm>
            <a:custGeom>
              <a:avLst/>
              <a:gdLst/>
              <a:ahLst/>
              <a:cxnLst/>
              <a:rect l="l" t="t" r="r" b="b"/>
              <a:pathLst>
                <a:path w="3431" h="3431" extrusionOk="0">
                  <a:moveTo>
                    <a:pt x="1731" y="1"/>
                  </a:moveTo>
                  <a:cubicBezTo>
                    <a:pt x="787" y="1"/>
                    <a:pt x="1" y="787"/>
                    <a:pt x="1" y="1731"/>
                  </a:cubicBezTo>
                  <a:cubicBezTo>
                    <a:pt x="1" y="2675"/>
                    <a:pt x="787" y="3430"/>
                    <a:pt x="1731" y="3430"/>
                  </a:cubicBezTo>
                  <a:cubicBezTo>
                    <a:pt x="2675" y="3430"/>
                    <a:pt x="3430" y="2675"/>
                    <a:pt x="3430" y="1731"/>
                  </a:cubicBezTo>
                  <a:cubicBezTo>
                    <a:pt x="3430" y="787"/>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625;p11"/>
            <p:cNvSpPr/>
            <p:nvPr/>
          </p:nvSpPr>
          <p:spPr>
            <a:xfrm>
              <a:off x="3615675" y="1130125"/>
              <a:ext cx="85775" cy="85750"/>
            </a:xfrm>
            <a:custGeom>
              <a:avLst/>
              <a:gdLst/>
              <a:ahLst/>
              <a:cxnLst/>
              <a:rect l="l" t="t" r="r" b="b"/>
              <a:pathLst>
                <a:path w="3431" h="3430" extrusionOk="0">
                  <a:moveTo>
                    <a:pt x="1700" y="0"/>
                  </a:moveTo>
                  <a:cubicBezTo>
                    <a:pt x="756" y="0"/>
                    <a:pt x="1" y="755"/>
                    <a:pt x="1" y="1731"/>
                  </a:cubicBezTo>
                  <a:cubicBezTo>
                    <a:pt x="1" y="2675"/>
                    <a:pt x="756" y="3430"/>
                    <a:pt x="1700" y="3430"/>
                  </a:cubicBezTo>
                  <a:cubicBezTo>
                    <a:pt x="2644" y="3430"/>
                    <a:pt x="3430" y="2675"/>
                    <a:pt x="3430" y="1731"/>
                  </a:cubicBezTo>
                  <a:cubicBezTo>
                    <a:pt x="3430" y="755"/>
                    <a:pt x="2644" y="0"/>
                    <a:pt x="1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626;p11"/>
            <p:cNvSpPr/>
            <p:nvPr/>
          </p:nvSpPr>
          <p:spPr>
            <a:xfrm>
              <a:off x="4318900" y="453650"/>
              <a:ext cx="85775" cy="84975"/>
            </a:xfrm>
            <a:custGeom>
              <a:avLst/>
              <a:gdLst/>
              <a:ahLst/>
              <a:cxnLst/>
              <a:rect l="l" t="t" r="r" b="b"/>
              <a:pathLst>
                <a:path w="3431" h="3399" extrusionOk="0">
                  <a:moveTo>
                    <a:pt x="1731" y="0"/>
                  </a:moveTo>
                  <a:cubicBezTo>
                    <a:pt x="787" y="0"/>
                    <a:pt x="1" y="755"/>
                    <a:pt x="1" y="1699"/>
                  </a:cubicBezTo>
                  <a:cubicBezTo>
                    <a:pt x="1" y="2643"/>
                    <a:pt x="787" y="3398"/>
                    <a:pt x="1731" y="3398"/>
                  </a:cubicBezTo>
                  <a:cubicBezTo>
                    <a:pt x="2675" y="3398"/>
                    <a:pt x="3430" y="2643"/>
                    <a:pt x="3430" y="1699"/>
                  </a:cubicBezTo>
                  <a:cubicBezTo>
                    <a:pt x="3430" y="755"/>
                    <a:pt x="2675" y="0"/>
                    <a:pt x="1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627;p11"/>
            <p:cNvSpPr/>
            <p:nvPr/>
          </p:nvSpPr>
          <p:spPr>
            <a:xfrm>
              <a:off x="3732100" y="1397550"/>
              <a:ext cx="85775" cy="84975"/>
            </a:xfrm>
            <a:custGeom>
              <a:avLst/>
              <a:gdLst/>
              <a:ahLst/>
              <a:cxnLst/>
              <a:rect l="l" t="t" r="r" b="b"/>
              <a:pathLst>
                <a:path w="3431" h="3399" extrusionOk="0">
                  <a:moveTo>
                    <a:pt x="1731" y="1"/>
                  </a:moveTo>
                  <a:cubicBezTo>
                    <a:pt x="756" y="1"/>
                    <a:pt x="1" y="756"/>
                    <a:pt x="1" y="1700"/>
                  </a:cubicBezTo>
                  <a:cubicBezTo>
                    <a:pt x="1" y="2644"/>
                    <a:pt x="756"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628;p11"/>
            <p:cNvSpPr/>
            <p:nvPr/>
          </p:nvSpPr>
          <p:spPr>
            <a:xfrm>
              <a:off x="4225300" y="2278550"/>
              <a:ext cx="85775" cy="85775"/>
            </a:xfrm>
            <a:custGeom>
              <a:avLst/>
              <a:gdLst/>
              <a:ahLst/>
              <a:cxnLst/>
              <a:rect l="l" t="t" r="r" b="b"/>
              <a:pathLst>
                <a:path w="3431" h="3431" extrusionOk="0">
                  <a:moveTo>
                    <a:pt x="1731" y="1"/>
                  </a:moveTo>
                  <a:cubicBezTo>
                    <a:pt x="787" y="1"/>
                    <a:pt x="0" y="756"/>
                    <a:pt x="0" y="1700"/>
                  </a:cubicBezTo>
                  <a:cubicBezTo>
                    <a:pt x="0" y="2643"/>
                    <a:pt x="787" y="3430"/>
                    <a:pt x="1731" y="3430"/>
                  </a:cubicBezTo>
                  <a:cubicBezTo>
                    <a:pt x="2675" y="3430"/>
                    <a:pt x="3430" y="2643"/>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629;p11"/>
            <p:cNvSpPr/>
            <p:nvPr/>
          </p:nvSpPr>
          <p:spPr>
            <a:xfrm>
              <a:off x="3633775" y="2950300"/>
              <a:ext cx="84975" cy="85775"/>
            </a:xfrm>
            <a:custGeom>
              <a:avLst/>
              <a:gdLst/>
              <a:ahLst/>
              <a:cxnLst/>
              <a:rect l="l" t="t" r="r" b="b"/>
              <a:pathLst>
                <a:path w="3399" h="3431" extrusionOk="0">
                  <a:moveTo>
                    <a:pt x="1700" y="1"/>
                  </a:moveTo>
                  <a:cubicBezTo>
                    <a:pt x="756" y="1"/>
                    <a:pt x="1" y="787"/>
                    <a:pt x="1" y="1731"/>
                  </a:cubicBezTo>
                  <a:cubicBezTo>
                    <a:pt x="1" y="2675"/>
                    <a:pt x="756" y="3430"/>
                    <a:pt x="1700" y="3430"/>
                  </a:cubicBezTo>
                  <a:cubicBezTo>
                    <a:pt x="2644" y="3430"/>
                    <a:pt x="3399" y="2675"/>
                    <a:pt x="3399" y="1731"/>
                  </a:cubicBezTo>
                  <a:cubicBezTo>
                    <a:pt x="3399" y="787"/>
                    <a:pt x="2644" y="1"/>
                    <a:pt x="1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630;p11"/>
            <p:cNvSpPr/>
            <p:nvPr/>
          </p:nvSpPr>
          <p:spPr>
            <a:xfrm>
              <a:off x="4227650" y="604675"/>
              <a:ext cx="84975" cy="85750"/>
            </a:xfrm>
            <a:custGeom>
              <a:avLst/>
              <a:gdLst/>
              <a:ahLst/>
              <a:cxnLst/>
              <a:rect l="l" t="t" r="r" b="b"/>
              <a:pathLst>
                <a:path w="3399" h="3430" extrusionOk="0">
                  <a:moveTo>
                    <a:pt x="1700" y="0"/>
                  </a:moveTo>
                  <a:cubicBezTo>
                    <a:pt x="756" y="0"/>
                    <a:pt x="1" y="755"/>
                    <a:pt x="1" y="1699"/>
                  </a:cubicBezTo>
                  <a:cubicBezTo>
                    <a:pt x="1" y="2643"/>
                    <a:pt x="756" y="3430"/>
                    <a:pt x="1700" y="3430"/>
                  </a:cubicBezTo>
                  <a:cubicBezTo>
                    <a:pt x="2644" y="3430"/>
                    <a:pt x="3399" y="2643"/>
                    <a:pt x="3399" y="1699"/>
                  </a:cubicBezTo>
                  <a:cubicBezTo>
                    <a:pt x="3399" y="755"/>
                    <a:pt x="2644"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631;p11"/>
            <p:cNvSpPr/>
            <p:nvPr/>
          </p:nvSpPr>
          <p:spPr>
            <a:xfrm>
              <a:off x="3659725" y="1268550"/>
              <a:ext cx="85775" cy="84975"/>
            </a:xfrm>
            <a:custGeom>
              <a:avLst/>
              <a:gdLst/>
              <a:ahLst/>
              <a:cxnLst/>
              <a:rect l="l" t="t" r="r" b="b"/>
              <a:pathLst>
                <a:path w="3431" h="3399" extrusionOk="0">
                  <a:moveTo>
                    <a:pt x="1731" y="1"/>
                  </a:moveTo>
                  <a:cubicBezTo>
                    <a:pt x="787" y="1"/>
                    <a:pt x="1" y="756"/>
                    <a:pt x="1" y="1700"/>
                  </a:cubicBezTo>
                  <a:cubicBezTo>
                    <a:pt x="1" y="2644"/>
                    <a:pt x="787" y="3399"/>
                    <a:pt x="1731" y="3399"/>
                  </a:cubicBezTo>
                  <a:cubicBezTo>
                    <a:pt x="2675" y="3399"/>
                    <a:pt x="3430" y="2644"/>
                    <a:pt x="3430" y="1700"/>
                  </a:cubicBezTo>
                  <a:cubicBezTo>
                    <a:pt x="3430" y="756"/>
                    <a:pt x="2675" y="1"/>
                    <a:pt x="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632;p11"/>
            <p:cNvSpPr/>
            <p:nvPr/>
          </p:nvSpPr>
          <p:spPr>
            <a:xfrm>
              <a:off x="4259125" y="1796375"/>
              <a:ext cx="85750" cy="84975"/>
            </a:xfrm>
            <a:custGeom>
              <a:avLst/>
              <a:gdLst/>
              <a:ahLst/>
              <a:cxnLst/>
              <a:rect l="l" t="t" r="r" b="b"/>
              <a:pathLst>
                <a:path w="3430" h="3399" extrusionOk="0">
                  <a:moveTo>
                    <a:pt x="1699" y="0"/>
                  </a:moveTo>
                  <a:cubicBezTo>
                    <a:pt x="756" y="0"/>
                    <a:pt x="0" y="755"/>
                    <a:pt x="0" y="1699"/>
                  </a:cubicBezTo>
                  <a:cubicBezTo>
                    <a:pt x="0" y="2643"/>
                    <a:pt x="756" y="3398"/>
                    <a:pt x="1699" y="3398"/>
                  </a:cubicBezTo>
                  <a:cubicBezTo>
                    <a:pt x="2643" y="3398"/>
                    <a:pt x="3430" y="2643"/>
                    <a:pt x="3430" y="1699"/>
                  </a:cubicBezTo>
                  <a:cubicBezTo>
                    <a:pt x="3430" y="755"/>
                    <a:pt x="2643"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633;p11"/>
            <p:cNvSpPr/>
            <p:nvPr/>
          </p:nvSpPr>
          <p:spPr>
            <a:xfrm>
              <a:off x="4322050" y="2129100"/>
              <a:ext cx="85775" cy="85750"/>
            </a:xfrm>
            <a:custGeom>
              <a:avLst/>
              <a:gdLst/>
              <a:ahLst/>
              <a:cxnLst/>
              <a:rect l="l" t="t" r="r" b="b"/>
              <a:pathLst>
                <a:path w="3431" h="3430" extrusionOk="0">
                  <a:moveTo>
                    <a:pt x="1731" y="0"/>
                  </a:moveTo>
                  <a:cubicBezTo>
                    <a:pt x="787" y="0"/>
                    <a:pt x="1" y="787"/>
                    <a:pt x="1" y="1731"/>
                  </a:cubicBezTo>
                  <a:cubicBezTo>
                    <a:pt x="1" y="2675"/>
                    <a:pt x="787" y="3430"/>
                    <a:pt x="1731" y="3430"/>
                  </a:cubicBezTo>
                  <a:cubicBezTo>
                    <a:pt x="2675" y="3430"/>
                    <a:pt x="3430" y="2675"/>
                    <a:pt x="3430" y="1731"/>
                  </a:cubicBezTo>
                  <a:cubicBezTo>
                    <a:pt x="3430" y="787"/>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634;p11"/>
            <p:cNvSpPr/>
            <p:nvPr/>
          </p:nvSpPr>
          <p:spPr>
            <a:xfrm>
              <a:off x="3703000" y="2674200"/>
              <a:ext cx="85750" cy="85775"/>
            </a:xfrm>
            <a:custGeom>
              <a:avLst/>
              <a:gdLst/>
              <a:ahLst/>
              <a:cxnLst/>
              <a:rect l="l" t="t" r="r" b="b"/>
              <a:pathLst>
                <a:path w="3430" h="3431" extrusionOk="0">
                  <a:moveTo>
                    <a:pt x="1699" y="1"/>
                  </a:moveTo>
                  <a:cubicBezTo>
                    <a:pt x="756" y="1"/>
                    <a:pt x="0" y="787"/>
                    <a:pt x="0" y="1731"/>
                  </a:cubicBezTo>
                  <a:cubicBezTo>
                    <a:pt x="0" y="2675"/>
                    <a:pt x="756" y="3430"/>
                    <a:pt x="1699" y="3430"/>
                  </a:cubicBezTo>
                  <a:cubicBezTo>
                    <a:pt x="2643" y="3430"/>
                    <a:pt x="3430" y="2675"/>
                    <a:pt x="3430" y="1731"/>
                  </a:cubicBezTo>
                  <a:cubicBezTo>
                    <a:pt x="3430" y="787"/>
                    <a:pt x="2643" y="1"/>
                    <a:pt x="1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635;p11"/>
            <p:cNvSpPr/>
            <p:nvPr/>
          </p:nvSpPr>
          <p:spPr>
            <a:xfrm>
              <a:off x="4225300" y="3419900"/>
              <a:ext cx="85775" cy="84975"/>
            </a:xfrm>
            <a:custGeom>
              <a:avLst/>
              <a:gdLst/>
              <a:ahLst/>
              <a:cxnLst/>
              <a:rect l="l" t="t" r="r" b="b"/>
              <a:pathLst>
                <a:path w="3431" h="3399" extrusionOk="0">
                  <a:moveTo>
                    <a:pt x="1731" y="1"/>
                  </a:moveTo>
                  <a:cubicBezTo>
                    <a:pt x="787" y="1"/>
                    <a:pt x="0" y="756"/>
                    <a:pt x="0" y="1700"/>
                  </a:cubicBezTo>
                  <a:cubicBezTo>
                    <a:pt x="0" y="2644"/>
                    <a:pt x="787" y="3399"/>
                    <a:pt x="1731" y="3399"/>
                  </a:cubicBezTo>
                  <a:cubicBezTo>
                    <a:pt x="2675" y="3399"/>
                    <a:pt x="3430" y="2644"/>
                    <a:pt x="3430" y="1700"/>
                  </a:cubicBezTo>
                  <a:cubicBezTo>
                    <a:pt x="3430" y="756"/>
                    <a:pt x="2675"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636;p11"/>
            <p:cNvSpPr/>
            <p:nvPr/>
          </p:nvSpPr>
          <p:spPr>
            <a:xfrm>
              <a:off x="3627475" y="2813450"/>
              <a:ext cx="85775" cy="85750"/>
            </a:xfrm>
            <a:custGeom>
              <a:avLst/>
              <a:gdLst/>
              <a:ahLst/>
              <a:cxnLst/>
              <a:rect l="l" t="t" r="r" b="b"/>
              <a:pathLst>
                <a:path w="3431" h="3430" extrusionOk="0">
                  <a:moveTo>
                    <a:pt x="1731" y="0"/>
                  </a:moveTo>
                  <a:cubicBezTo>
                    <a:pt x="756" y="0"/>
                    <a:pt x="1" y="755"/>
                    <a:pt x="1" y="1699"/>
                  </a:cubicBezTo>
                  <a:cubicBezTo>
                    <a:pt x="1" y="2643"/>
                    <a:pt x="756" y="3430"/>
                    <a:pt x="1731" y="3430"/>
                  </a:cubicBezTo>
                  <a:cubicBezTo>
                    <a:pt x="2675" y="3430"/>
                    <a:pt x="3430" y="2643"/>
                    <a:pt x="3430" y="1699"/>
                  </a:cubicBezTo>
                  <a:cubicBezTo>
                    <a:pt x="3430" y="755"/>
                    <a:pt x="2675" y="0"/>
                    <a:pt x="1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637;p11"/>
            <p:cNvSpPr/>
            <p:nvPr/>
          </p:nvSpPr>
          <p:spPr>
            <a:xfrm>
              <a:off x="3734450" y="3084025"/>
              <a:ext cx="85775" cy="85775"/>
            </a:xfrm>
            <a:custGeom>
              <a:avLst/>
              <a:gdLst/>
              <a:ahLst/>
              <a:cxnLst/>
              <a:rect l="l" t="t" r="r" b="b"/>
              <a:pathLst>
                <a:path w="3431" h="3431" extrusionOk="0">
                  <a:moveTo>
                    <a:pt x="1700" y="1"/>
                  </a:moveTo>
                  <a:cubicBezTo>
                    <a:pt x="756" y="1"/>
                    <a:pt x="1" y="756"/>
                    <a:pt x="1" y="1700"/>
                  </a:cubicBezTo>
                  <a:cubicBezTo>
                    <a:pt x="1" y="2675"/>
                    <a:pt x="756" y="3430"/>
                    <a:pt x="1700" y="3430"/>
                  </a:cubicBezTo>
                  <a:cubicBezTo>
                    <a:pt x="2644" y="3430"/>
                    <a:pt x="3431" y="2675"/>
                    <a:pt x="3431" y="1700"/>
                  </a:cubicBezTo>
                  <a:cubicBezTo>
                    <a:pt x="3431" y="756"/>
                    <a:pt x="2644"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720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Even opfrissen</a:t>
            </a:r>
            <a:endParaRPr lang="en-US" b="1"/>
          </a:p>
        </p:txBody>
      </p:sp>
      <p:sp>
        <p:nvSpPr>
          <p:cNvPr id="3" name="Content Placeholder 2"/>
          <p:cNvSpPr>
            <a:spLocks noGrp="1"/>
          </p:cNvSpPr>
          <p:nvPr>
            <p:ph idx="1"/>
          </p:nvPr>
        </p:nvSpPr>
        <p:spPr>
          <a:xfrm>
            <a:off x="838200" y="2137025"/>
            <a:ext cx="10515600" cy="4039938"/>
          </a:xfrm>
        </p:spPr>
        <p:txBody>
          <a:bodyPr/>
          <a:lstStyle/>
          <a:p>
            <a:pPr marL="0" indent="0" algn="ctr">
              <a:buNone/>
            </a:pPr>
            <a:r>
              <a:rPr lang="nl-NL" b="1" dirty="0" smtClean="0"/>
              <a:t>Wat weet je nog over DNA en embryo’s?</a:t>
            </a:r>
          </a:p>
          <a:p>
            <a:pPr marL="0" indent="0" algn="ctr">
              <a:buNone/>
            </a:pPr>
            <a:endParaRPr lang="nl-NL" dirty="0"/>
          </a:p>
          <a:p>
            <a:pPr marL="0" indent="0" algn="ctr">
              <a:buNone/>
            </a:pPr>
            <a:r>
              <a:rPr lang="nl-NL" dirty="0" smtClean="0"/>
              <a:t>Zijn de stellingen </a:t>
            </a:r>
            <a:r>
              <a:rPr lang="nl-NL" b="1" dirty="0" smtClean="0">
                <a:solidFill>
                  <a:schemeClr val="accent6"/>
                </a:solidFill>
              </a:rPr>
              <a:t>waar</a:t>
            </a:r>
            <a:r>
              <a:rPr lang="nl-NL" dirty="0" smtClean="0">
                <a:solidFill>
                  <a:schemeClr val="tx1"/>
                </a:solidFill>
              </a:rPr>
              <a:t> </a:t>
            </a:r>
            <a:r>
              <a:rPr lang="nl-NL" dirty="0" smtClean="0"/>
              <a:t>of </a:t>
            </a:r>
            <a:r>
              <a:rPr lang="nl-NL" b="1" dirty="0" smtClean="0">
                <a:solidFill>
                  <a:srgbClr val="FF0000"/>
                </a:solidFill>
              </a:rPr>
              <a:t>niet waar</a:t>
            </a:r>
            <a:r>
              <a:rPr lang="nl-NL" dirty="0" smtClean="0"/>
              <a:t>?</a:t>
            </a:r>
            <a:endParaRPr lang="en-US" dirty="0"/>
          </a:p>
        </p:txBody>
      </p:sp>
    </p:spTree>
    <p:extLst>
      <p:ext uri="{BB962C8B-B14F-4D97-AF65-F5344CB8AC3E}">
        <p14:creationId xmlns:p14="http://schemas.microsoft.com/office/powerpoint/2010/main" val="332147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861" y="2574068"/>
            <a:ext cx="10515600" cy="1325563"/>
          </a:xfrm>
        </p:spPr>
        <p:txBody>
          <a:bodyPr/>
          <a:lstStyle/>
          <a:p>
            <a:r>
              <a:rPr lang="nl-NL" smtClean="0"/>
              <a:t>Ik heb precies hetzelfde DNA als mijn moeder</a:t>
            </a:r>
            <a:endParaRPr lang="en-US"/>
          </a:p>
        </p:txBody>
      </p:sp>
    </p:spTree>
    <p:extLst>
      <p:ext uri="{BB962C8B-B14F-4D97-AF65-F5344CB8AC3E}">
        <p14:creationId xmlns:p14="http://schemas.microsoft.com/office/powerpoint/2010/main" val="213104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8" y="2574068"/>
            <a:ext cx="11260476" cy="1325563"/>
          </a:xfrm>
        </p:spPr>
        <p:txBody>
          <a:bodyPr>
            <a:normAutofit fontScale="90000"/>
          </a:bodyPr>
          <a:lstStyle/>
          <a:p>
            <a:r>
              <a:rPr lang="nl-NL" dirty="0" smtClean="0"/>
              <a:t>DNA is opgebouwd uit vier bouwstenen die we </a:t>
            </a:r>
            <a:r>
              <a:rPr lang="nl-NL" dirty="0" smtClean="0"/>
              <a:t>basen </a:t>
            </a:r>
            <a:r>
              <a:rPr lang="nl-NL" dirty="0" smtClean="0"/>
              <a:t>noemen: adenine (A), </a:t>
            </a:r>
            <a:r>
              <a:rPr lang="fr-FR" dirty="0"/>
              <a:t>cytosine (C</a:t>
            </a:r>
            <a:r>
              <a:rPr lang="fr-FR" dirty="0" smtClean="0"/>
              <a:t>), guanine </a:t>
            </a:r>
            <a:r>
              <a:rPr lang="fr-FR" dirty="0"/>
              <a:t>(G) en </a:t>
            </a:r>
            <a:r>
              <a:rPr lang="fr-FR" dirty="0" smtClean="0"/>
              <a:t>thymine(T)</a:t>
            </a:r>
            <a:endParaRPr lang="en-US" dirty="0"/>
          </a:p>
        </p:txBody>
      </p:sp>
    </p:spTree>
    <p:extLst>
      <p:ext uri="{BB962C8B-B14F-4D97-AF65-F5344CB8AC3E}">
        <p14:creationId xmlns:p14="http://schemas.microsoft.com/office/powerpoint/2010/main" val="1138228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4363</TotalTime>
  <Words>1551</Words>
  <Application>Microsoft Office PowerPoint</Application>
  <PresentationFormat>Widescreen</PresentationFormat>
  <Paragraphs>193</Paragraphs>
  <Slides>36</Slides>
  <Notes>25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Arial Rounded MT Bold</vt:lpstr>
      <vt:lpstr>Calibri</vt:lpstr>
      <vt:lpstr>Courier New</vt:lpstr>
      <vt:lpstr>Office Theme</vt:lpstr>
      <vt:lpstr>Custom Design</vt:lpstr>
      <vt:lpstr>Gen-Ethica  wetenschap en/in onze samenleving</vt:lpstr>
      <vt:lpstr>Over de Reizende DNA-lab</vt:lpstr>
      <vt:lpstr>Gen-Ethica</vt:lpstr>
      <vt:lpstr>Vandaag</vt:lpstr>
      <vt:lpstr>Op de planning</vt:lpstr>
      <vt:lpstr>Op de planning</vt:lpstr>
      <vt:lpstr>Even opfrissen</vt:lpstr>
      <vt:lpstr>Ik heb precies hetzelfde DNA als mijn moeder</vt:lpstr>
      <vt:lpstr>DNA is opgebouwd uit vier bouwstenen die we basen noemen: adenine (A), cytosine (C), guanine (G) en thymine(T)</vt:lpstr>
      <vt:lpstr>DNA zit in de celkern</vt:lpstr>
      <vt:lpstr>PowerPoint Presentation</vt:lpstr>
      <vt:lpstr>De code van je genen bepaalt volledig hoe je eruit ziet</vt:lpstr>
      <vt:lpstr>Bevruchting vindt plaats wanneer meerdere zaadcellen in een eicel binnendringen</vt:lpstr>
      <vt:lpstr>PowerPoint Presentation</vt:lpstr>
      <vt:lpstr>Een embryo is de term voor een ongeboren baby tijdens de eerste 11 weken van de zwangerschap</vt:lpstr>
      <vt:lpstr>Je DNA blijft heel je leven hetzelfde</vt:lpstr>
      <vt:lpstr>Op de planning</vt:lpstr>
      <vt:lpstr>Theorie</vt:lpstr>
      <vt:lpstr>PowerPoint Presentation</vt:lpstr>
      <vt:lpstr>Theorie</vt:lpstr>
      <vt:lpstr>Op de planning</vt:lpstr>
      <vt:lpstr>Eens of oneens?</vt:lpstr>
      <vt:lpstr>Op de planning</vt:lpstr>
      <vt:lpstr>Groepsopdracht</vt:lpstr>
      <vt:lpstr>Op de planning</vt:lpstr>
      <vt:lpstr>Even klassikaal</vt:lpstr>
      <vt:lpstr>Aanpassen bij…</vt:lpstr>
      <vt:lpstr>Aanpassen bij…</vt:lpstr>
      <vt:lpstr>Aanpassen bij…</vt:lpstr>
      <vt:lpstr>Aanpassen bij…</vt:lpstr>
      <vt:lpstr>Aanpassen bij…</vt:lpstr>
      <vt:lpstr>Nu: Eens of oneens?</vt:lpstr>
      <vt:lpstr>Afsluiting</vt:lpstr>
      <vt:lpstr>Inschrijven?</vt:lpstr>
      <vt:lpstr>Korte evaluatie</vt:lpstr>
      <vt:lpstr>Bedankt!</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Bos</dc:creator>
  <cp:lastModifiedBy>Robin Bos</cp:lastModifiedBy>
  <cp:revision>42</cp:revision>
  <dcterms:created xsi:type="dcterms:W3CDTF">2023-04-11T11:37:38Z</dcterms:created>
  <dcterms:modified xsi:type="dcterms:W3CDTF">2023-06-05T07:13:38Z</dcterms:modified>
</cp:coreProperties>
</file>