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7" r:id="rId1"/>
  </p:sldMasterIdLst>
  <p:notesMasterIdLst>
    <p:notesMasterId r:id="rId67"/>
  </p:notesMasterIdLst>
  <p:handoutMasterIdLst>
    <p:handoutMasterId r:id="rId68"/>
  </p:handoutMasterIdLst>
  <p:sldIdLst>
    <p:sldId id="300" r:id="rId2"/>
    <p:sldId id="412" r:id="rId3"/>
    <p:sldId id="316" r:id="rId4"/>
    <p:sldId id="269" r:id="rId5"/>
    <p:sldId id="321" r:id="rId6"/>
    <p:sldId id="310" r:id="rId7"/>
    <p:sldId id="324" r:id="rId8"/>
    <p:sldId id="352" r:id="rId9"/>
    <p:sldId id="335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413" r:id="rId19"/>
    <p:sldId id="414" r:id="rId20"/>
    <p:sldId id="363" r:id="rId21"/>
    <p:sldId id="364" r:id="rId22"/>
    <p:sldId id="365" r:id="rId23"/>
    <p:sldId id="367" r:id="rId24"/>
    <p:sldId id="366" r:id="rId25"/>
    <p:sldId id="369" r:id="rId26"/>
    <p:sldId id="416" r:id="rId27"/>
    <p:sldId id="417" r:id="rId28"/>
    <p:sldId id="371" r:id="rId29"/>
    <p:sldId id="372" r:id="rId30"/>
    <p:sldId id="375" r:id="rId31"/>
    <p:sldId id="376" r:id="rId32"/>
    <p:sldId id="377" r:id="rId33"/>
    <p:sldId id="379" r:id="rId34"/>
    <p:sldId id="380" r:id="rId35"/>
    <p:sldId id="381" r:id="rId36"/>
    <p:sldId id="394" r:id="rId37"/>
    <p:sldId id="385" r:id="rId38"/>
    <p:sldId id="403" r:id="rId39"/>
    <p:sldId id="405" r:id="rId40"/>
    <p:sldId id="386" r:id="rId41"/>
    <p:sldId id="387" r:id="rId42"/>
    <p:sldId id="388" r:id="rId43"/>
    <p:sldId id="389" r:id="rId44"/>
    <p:sldId id="390" r:id="rId45"/>
    <p:sldId id="391" r:id="rId46"/>
    <p:sldId id="395" r:id="rId47"/>
    <p:sldId id="398" r:id="rId48"/>
    <p:sldId id="382" r:id="rId49"/>
    <p:sldId id="383" r:id="rId50"/>
    <p:sldId id="384" r:id="rId51"/>
    <p:sldId id="400" r:id="rId52"/>
    <p:sldId id="401" r:id="rId53"/>
    <p:sldId id="402" r:id="rId54"/>
    <p:sldId id="406" r:id="rId55"/>
    <p:sldId id="393" r:id="rId56"/>
    <p:sldId id="399" r:id="rId57"/>
    <p:sldId id="407" r:id="rId58"/>
    <p:sldId id="408" r:id="rId59"/>
    <p:sldId id="409" r:id="rId60"/>
    <p:sldId id="410" r:id="rId61"/>
    <p:sldId id="411" r:id="rId62"/>
    <p:sldId id="415" r:id="rId63"/>
    <p:sldId id="345" r:id="rId64"/>
    <p:sldId id="296" r:id="rId65"/>
    <p:sldId id="314" r:id="rId66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1pPr>
    <a:lvl2pPr marL="4572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2pPr>
    <a:lvl3pPr marL="9144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3pPr>
    <a:lvl4pPr marL="13716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4pPr>
    <a:lvl5pPr marL="18288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0BB"/>
    <a:srgbClr val="C5DA74"/>
    <a:srgbClr val="FFCC00"/>
    <a:srgbClr val="878935"/>
    <a:srgbClr val="7CC8E5"/>
    <a:srgbClr val="D4DC22"/>
    <a:srgbClr val="C7D725"/>
    <a:srgbClr val="356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717" autoAdjust="0"/>
  </p:normalViewPr>
  <p:slideViewPr>
    <p:cSldViewPr snapToGrid="0" snapToObjects="1">
      <p:cViewPr>
        <p:scale>
          <a:sx n="75" d="100"/>
          <a:sy n="75" d="100"/>
        </p:scale>
        <p:origin x="-121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1B5B826-D697-40A5-AE28-B0D85C9F4375}" type="datetimeFigureOut">
              <a:rPr lang="nl-NL"/>
              <a:pPr>
                <a:defRPr/>
              </a:pPr>
              <a:t>14-1-2013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307EF1-E6A8-4F88-AEE5-68D7582348C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35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D8F93DD-2833-4A45-8EE2-3E960FA9FCE7}" type="datetime1">
              <a:rPr lang="en-US"/>
              <a:pPr>
                <a:defRPr/>
              </a:pPr>
              <a:t>1/14/2013</a:t>
            </a:fld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B8EFD52-239C-4A66-BA58-1006671DF3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827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Ours is a watery planet, but only about 1% of the world’s water is readily available for human use.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7D39D8-3098-451A-80DB-B27BB392EA05}" type="slidenum">
              <a:rPr lang="zh-CN" altLang="en-US" smtClean="0"/>
              <a:pPr/>
              <a:t>10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626E3-E723-4F3A-98CB-45F7F7617511}" type="slidenum">
              <a:rPr lang="en-US"/>
              <a:pPr/>
              <a:t>52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BC645-402A-4C13-8292-DBA0051F7AC0}" type="slidenum">
              <a:rPr lang="en-US"/>
              <a:pPr/>
              <a:t>54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nl-NL" sz="24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A7976-A417-4C95-89D8-8C36E4B992EF}" type="slidenum">
              <a:rPr lang="nl-NL" smtClean="0">
                <a:latin typeface="Arial" charset="0"/>
                <a:cs typeface="Arial" charset="0"/>
              </a:rPr>
              <a:pPr/>
              <a:t>8</a:t>
            </a:fld>
            <a:endParaRPr lang="nl-NL" smtClean="0">
              <a:latin typeface="Arial" charset="0"/>
              <a:cs typeface="Arial" charset="0"/>
            </a:endParaRPr>
          </a:p>
        </p:txBody>
      </p:sp>
      <p:sp>
        <p:nvSpPr>
          <p:cNvPr id="3481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fr-FR" smtClean="0">
                <a:latin typeface="Arial" charset="0"/>
                <a:cs typeface="Arial" charset="0"/>
              </a:rPr>
              <a:t>Another important trend is increased concentration and market power in the hands of a few multinational companies (see above examples), may they be retailers, commodity traders or food brands</a:t>
            </a:r>
          </a:p>
          <a:p>
            <a:pPr eaLnBrk="1" hangingPunct="1">
              <a:buFontTx/>
              <a:buChar char="•"/>
            </a:pPr>
            <a:r>
              <a:rPr lang="en-US" smtClean="0">
                <a:latin typeface="Arial" charset="0"/>
                <a:cs typeface="Arial" charset="0"/>
              </a:rPr>
              <a:t>There may be longer supply chains but they are fewer players—more direct contact</a:t>
            </a:r>
          </a:p>
          <a:p>
            <a:pPr eaLnBrk="1" hangingPunct="1">
              <a:buFontTx/>
              <a:buChar char="•"/>
            </a:pPr>
            <a:r>
              <a:rPr lang="en-US" smtClean="0">
                <a:latin typeface="Arial" charset="0"/>
                <a:cs typeface="Arial" charset="0"/>
              </a:rPr>
              <a:t>Finally, while developed countries dominate trade today, developing countries are likely to be at centre stage in future</a:t>
            </a:r>
          </a:p>
          <a:p>
            <a:pPr eaLnBrk="1" hangingPunct="1">
              <a:buFontTx/>
              <a:buChar char="•"/>
            </a:pPr>
            <a:endParaRPr lang="fr-FR" smtClean="0">
              <a:latin typeface="Arial" charset="0"/>
              <a:cs typeface="Arial" charset="0"/>
            </a:endParaRPr>
          </a:p>
        </p:txBody>
      </p:sp>
      <p:sp>
        <p:nvSpPr>
          <p:cNvPr id="34821" name="Espace réservé du numéro de diapositive 3"/>
          <p:cNvSpPr txBox="1">
            <a:spLocks noGrp="1"/>
          </p:cNvSpPr>
          <p:nvPr/>
        </p:nvSpPr>
        <p:spPr bwMode="auto">
          <a:xfrm>
            <a:off x="3849912" y="9428716"/>
            <a:ext cx="2946144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90" tIns="46145" rIns="92290" bIns="46145" anchor="b"/>
          <a:lstStyle/>
          <a:p>
            <a:pPr algn="r"/>
            <a:fld id="{89E9CCC6-AC01-4231-A7D9-FBC5E7782140}" type="slidenum">
              <a:rPr lang="en-US" sz="1200">
                <a:ea typeface="ＭＳ Ｐゴシック" pitchFamily="34" charset="-128"/>
              </a:rPr>
              <a:pPr algn="r"/>
              <a:t>8</a:t>
            </a:fld>
            <a:endParaRPr lang="en-US" sz="1200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BA13C6A-BFE3-411F-AB8C-286A2CD27B2C}" type="datetime4">
              <a:rPr lang="nl-NL" smtClean="0"/>
              <a:pPr/>
              <a:t>14 januari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B3D6D7C-F6FD-41DD-89BB-3B680887A90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E4EE9-6B5A-47B1-AA58-D640793A345F}" type="datetimeFigureOut">
              <a:rPr lang="nl-NL" smtClean="0"/>
              <a:pPr/>
              <a:t>14-1-2013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FF688A-4DB2-4E2A-80ED-86CBDF0C7BF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dt" sz="half" idx="10"/>
          </p:nvPr>
        </p:nvSpPr>
        <p:spPr>
          <a:xfrm>
            <a:off x="7524750" y="6545263"/>
            <a:ext cx="1439863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IE" altLang="zh-CN"/>
              <a:t> - </a:t>
            </a:r>
            <a:fld id="{7A18B449-AEF8-4A05-B8BB-DB9499ECF94A}" type="slidenum">
              <a:rPr lang="en-IE" altLang="zh-CN"/>
              <a:pPr/>
              <a:t>‹nr.›</a:t>
            </a:fld>
            <a:endParaRPr lang="en-IE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6" r:id="rId2"/>
    <p:sldLayoutId id="2147483807" r:id="rId3"/>
    <p:sldLayoutId id="2147483808" r:id="rId4"/>
    <p:sldLayoutId id="2147483809" r:id="rId5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pitchFamily="-106" charset="-128"/>
          <a:cs typeface="Geneva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pitchFamily="-106" charset="-128"/>
          <a:cs typeface="Geneva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pitchFamily="-106" charset="-128"/>
          <a:cs typeface="Geneva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pitchFamily="-106" charset="-128"/>
          <a:cs typeface="Geneva" pitchFamily="-106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vimeo.com/2336528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4" descr="Martin Harvey 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14300"/>
            <a:ext cx="8174037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100013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9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54100" y="1358900"/>
            <a:ext cx="3683000" cy="3630613"/>
          </a:xfrm>
          <a:prstGeom prst="rect">
            <a:avLst/>
          </a:prstGeom>
          <a:solidFill>
            <a:srgbClr val="93CDDD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81" name="Title 1"/>
          <p:cNvSpPr txBox="1">
            <a:spLocks/>
          </p:cNvSpPr>
          <p:nvPr/>
        </p:nvSpPr>
        <p:spPr bwMode="auto">
          <a:xfrm>
            <a:off x="1054100" y="2349500"/>
            <a:ext cx="3683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GB" sz="2800" dirty="0" smtClean="0">
                <a:solidFill>
                  <a:srgbClr val="F3F2E9"/>
                </a:solidFill>
              </a:rPr>
              <a:t>De </a:t>
            </a:r>
            <a:r>
              <a:rPr lang="en-GB" sz="2800" dirty="0" err="1" smtClean="0">
                <a:solidFill>
                  <a:srgbClr val="F3F2E9"/>
                </a:solidFill>
              </a:rPr>
              <a:t>zeven</a:t>
            </a:r>
            <a:r>
              <a:rPr lang="en-GB" sz="2800" dirty="0" smtClean="0">
                <a:solidFill>
                  <a:srgbClr val="F3F2E9"/>
                </a:solidFill>
              </a:rPr>
              <a:t> </a:t>
            </a:r>
            <a:r>
              <a:rPr lang="en-GB" sz="2800" dirty="0" err="1" smtClean="0">
                <a:solidFill>
                  <a:srgbClr val="F3F2E9"/>
                </a:solidFill>
              </a:rPr>
              <a:t>rivieren</a:t>
            </a:r>
            <a:r>
              <a:rPr lang="en-GB" sz="2800" dirty="0" smtClean="0">
                <a:solidFill>
                  <a:srgbClr val="F3F2E9"/>
                </a:solidFill>
              </a:rPr>
              <a:t> van </a:t>
            </a:r>
            <a:r>
              <a:rPr lang="en-GB" sz="2800" dirty="0" err="1" smtClean="0">
                <a:solidFill>
                  <a:srgbClr val="F3F2E9"/>
                </a:solidFill>
              </a:rPr>
              <a:t>Azië</a:t>
            </a:r>
            <a:r>
              <a:rPr lang="en-GB" sz="2800" dirty="0" smtClean="0">
                <a:solidFill>
                  <a:srgbClr val="F3F2E9"/>
                </a:solidFill>
              </a:rPr>
              <a:t>, </a:t>
            </a:r>
            <a:r>
              <a:rPr lang="en-GB" sz="2800" dirty="0" err="1" smtClean="0">
                <a:solidFill>
                  <a:srgbClr val="F3F2E9"/>
                </a:solidFill>
              </a:rPr>
              <a:t>bedreigd</a:t>
            </a:r>
            <a:r>
              <a:rPr lang="en-GB" sz="2800" dirty="0" smtClean="0">
                <a:solidFill>
                  <a:srgbClr val="F3F2E9"/>
                </a:solidFill>
              </a:rPr>
              <a:t> van </a:t>
            </a:r>
            <a:r>
              <a:rPr lang="en-GB" sz="2800" dirty="0" err="1" smtClean="0">
                <a:solidFill>
                  <a:srgbClr val="F3F2E9"/>
                </a:solidFill>
              </a:rPr>
              <a:t>bron</a:t>
            </a:r>
            <a:r>
              <a:rPr lang="en-GB" sz="2800" dirty="0" smtClean="0">
                <a:solidFill>
                  <a:srgbClr val="F3F2E9"/>
                </a:solidFill>
              </a:rPr>
              <a:t> tot </a:t>
            </a:r>
            <a:r>
              <a:rPr lang="en-GB" sz="2800" dirty="0" err="1" smtClean="0">
                <a:solidFill>
                  <a:srgbClr val="F3F2E9"/>
                </a:solidFill>
              </a:rPr>
              <a:t>monding</a:t>
            </a:r>
            <a:endParaRPr lang="en-US" sz="2800" dirty="0">
              <a:solidFill>
                <a:srgbClr val="F3F2E9"/>
              </a:solidFill>
            </a:endParaRPr>
          </a:p>
        </p:txBody>
      </p:sp>
      <p:sp>
        <p:nvSpPr>
          <p:cNvPr id="3082" name="Subtitle 2"/>
          <p:cNvSpPr txBox="1">
            <a:spLocks/>
          </p:cNvSpPr>
          <p:nvPr/>
        </p:nvSpPr>
        <p:spPr bwMode="auto">
          <a:xfrm>
            <a:off x="1054100" y="4030663"/>
            <a:ext cx="36830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 smtClean="0">
                <a:solidFill>
                  <a:srgbClr val="F3F2E9"/>
                </a:solidFill>
              </a:rPr>
              <a:t>Esther Blom, </a:t>
            </a:r>
            <a:r>
              <a:rPr lang="en-US" sz="1600" dirty="0" err="1" smtClean="0">
                <a:solidFill>
                  <a:srgbClr val="F3F2E9"/>
                </a:solidFill>
              </a:rPr>
              <a:t>Zoetwaterprogramma</a:t>
            </a:r>
            <a:r>
              <a:rPr lang="en-US" sz="1600" dirty="0" smtClean="0">
                <a:solidFill>
                  <a:srgbClr val="F3F2E9"/>
                </a:solidFill>
              </a:rPr>
              <a:t>  12-01-2013</a:t>
            </a:r>
            <a:endParaRPr lang="en-US" sz="1600" dirty="0">
              <a:solidFill>
                <a:srgbClr val="F3F2E9"/>
              </a:solidFill>
            </a:endParaRPr>
          </a:p>
        </p:txBody>
      </p:sp>
      <p:sp>
        <p:nvSpPr>
          <p:cNvPr id="3083" name="Text Placeholder 22"/>
          <p:cNvSpPr txBox="1">
            <a:spLocks/>
          </p:cNvSpPr>
          <p:nvPr/>
        </p:nvSpPr>
        <p:spPr bwMode="auto">
          <a:xfrm>
            <a:off x="1670050" y="1722438"/>
            <a:ext cx="233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1200">
                <a:solidFill>
                  <a:srgbClr val="F3F2E9"/>
                </a:solidFill>
              </a:rPr>
              <a:t>GEEF DE AARDE DOOR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38250" y="2119313"/>
            <a:ext cx="3384550" cy="0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27150" y="4773613"/>
            <a:ext cx="3295650" cy="0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38250" y="1524000"/>
            <a:ext cx="338455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>
                <a:latin typeface="+mn-lt"/>
              </a:rPr>
              <a:t>Water, water everywhere…</a:t>
            </a:r>
            <a:endParaRPr lang="en-US" sz="2400" dirty="0">
              <a:latin typeface="+mn-lt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8" name="Picture 8" descr="http://images.cdn.fotopedia.com/flickr-2222523978-ima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977900"/>
            <a:ext cx="440055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603750" y="957263"/>
          <a:ext cx="4359275" cy="442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Bitmap Image" r:id="rId5" imgW="5687219" imgH="5323810" progId="PBrush">
                  <p:embed/>
                </p:oleObj>
              </mc:Choice>
              <mc:Fallback>
                <p:oleObj name="Bitmap Image" r:id="rId5" imgW="5687219" imgH="532381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0" y="957263"/>
                        <a:ext cx="4359275" cy="442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4730750" y="5572125"/>
            <a:ext cx="4189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Australia_Flooding_Thir_s640x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4248" cy="6093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Australia</a:t>
            </a:r>
            <a:endParaRPr lang="nl-NL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611560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Pakistan</a:t>
            </a:r>
            <a:endParaRPr lang="nl-NL" dirty="0"/>
          </a:p>
        </p:txBody>
      </p:sp>
      <p:pic>
        <p:nvPicPr>
          <p:cNvPr id="8" name="Picture 7" descr="ss-100802-pakistan-floods-07_ss_fu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00"/>
            <a:ext cx="9250910" cy="655272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2259632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somalia 20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0"/>
            <a:ext cx="8390906" cy="5605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Somalia</a:t>
            </a:r>
            <a:endParaRPr lang="nl-NL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three_gorges_d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22890" cy="5716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Kenia_mannenp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7080" y="0"/>
            <a:ext cx="9371080" cy="6241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46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397949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/>
              <a:t>http://www.youtube.com/watch?v=-nekqKEsbdU&amp;feature=player_embedded</a:t>
            </a:r>
          </a:p>
          <a:p>
            <a:r>
              <a:rPr lang="nl-NL" dirty="0" smtClean="0"/>
              <a:t>latte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397949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/>
              <a:t>http://www.youtube.com/watch?feature=player_embedded&amp;v=kxqbpPWTl6A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" descr="Himalayas.jpg"/>
          <p:cNvPicPr>
            <a:picLocks noChangeAspect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0000" y="577850"/>
            <a:ext cx="5994400" cy="5680075"/>
          </a:xfrm>
          <a:prstGeom prst="rect">
            <a:avLst/>
          </a:prstGeom>
          <a:solidFill>
            <a:srgbClr val="93CDDD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4" name="Title 1"/>
          <p:cNvSpPr txBox="1">
            <a:spLocks/>
          </p:cNvSpPr>
          <p:nvPr/>
        </p:nvSpPr>
        <p:spPr bwMode="auto">
          <a:xfrm>
            <a:off x="1270000" y="1600200"/>
            <a:ext cx="61928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70000" y="1600200"/>
            <a:ext cx="599440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" name="Title 1"/>
          <p:cNvSpPr txBox="1">
            <a:spLocks/>
          </p:cNvSpPr>
          <p:nvPr/>
        </p:nvSpPr>
        <p:spPr bwMode="auto">
          <a:xfrm>
            <a:off x="1270000" y="1601788"/>
            <a:ext cx="59944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600" dirty="0">
                <a:solidFill>
                  <a:schemeClr val="bg1"/>
                </a:solidFill>
              </a:rPr>
              <a:t>Het </a:t>
            </a:r>
            <a:r>
              <a:rPr lang="en-US" sz="2600" dirty="0" err="1">
                <a:solidFill>
                  <a:schemeClr val="bg1"/>
                </a:solidFill>
              </a:rPr>
              <a:t>Wereld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Natuur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Fonds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maakt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deel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uit</a:t>
            </a:r>
            <a:r>
              <a:rPr lang="en-US" sz="2600" dirty="0">
                <a:solidFill>
                  <a:schemeClr val="bg1"/>
                </a:solidFill>
              </a:rPr>
              <a:t> van de </a:t>
            </a:r>
            <a:r>
              <a:rPr lang="en-US" sz="2600" dirty="0" err="1">
                <a:solidFill>
                  <a:schemeClr val="bg1"/>
                </a:solidFill>
              </a:rPr>
              <a:t>internationale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beschermings</a:t>
            </a:r>
            <a:r>
              <a:rPr lang="en-US" sz="2600" dirty="0">
                <a:solidFill>
                  <a:schemeClr val="bg1"/>
                </a:solidFill>
              </a:rPr>
              <a:t>-</a:t>
            </a:r>
          </a:p>
          <a:p>
            <a:r>
              <a:rPr lang="en-US" sz="2600" dirty="0" err="1">
                <a:solidFill>
                  <a:schemeClr val="bg1"/>
                </a:solidFill>
              </a:rPr>
              <a:t>Organisatie</a:t>
            </a:r>
            <a:r>
              <a:rPr lang="en-US" sz="2600" dirty="0">
                <a:solidFill>
                  <a:schemeClr val="bg1"/>
                </a:solidFill>
              </a:rPr>
              <a:t> WWF (World Wide Fund for Nature)</a:t>
            </a:r>
          </a:p>
          <a:p>
            <a:endParaRPr lang="en-US" sz="2600" dirty="0">
              <a:solidFill>
                <a:schemeClr val="bg1"/>
              </a:solidFill>
            </a:endParaRPr>
          </a:p>
          <a:p>
            <a:pPr marL="269875" indent="-269875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90 </a:t>
            </a:r>
            <a:r>
              <a:rPr lang="en-US" sz="2000" dirty="0" err="1" smtClean="0">
                <a:solidFill>
                  <a:schemeClr val="bg1"/>
                </a:solidFill>
              </a:rPr>
              <a:t>Kantoren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in </a:t>
            </a:r>
            <a:r>
              <a:rPr lang="en-US" sz="2000" dirty="0" err="1">
                <a:solidFill>
                  <a:schemeClr val="bg1"/>
                </a:solidFill>
              </a:rPr>
              <a:t>meer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40 </a:t>
            </a:r>
            <a:r>
              <a:rPr lang="en-US" sz="2000" dirty="0" err="1" smtClean="0">
                <a:solidFill>
                  <a:schemeClr val="bg1"/>
                </a:solidFill>
              </a:rPr>
              <a:t>landen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269875" indent="-269875"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Wereldwijd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ong</a:t>
            </a:r>
            <a:r>
              <a:rPr lang="en-US" sz="2000" dirty="0">
                <a:solidFill>
                  <a:schemeClr val="bg1"/>
                </a:solidFill>
              </a:rPr>
              <a:t>. 5 </a:t>
            </a:r>
            <a:r>
              <a:rPr lang="en-US" sz="2000" dirty="0" err="1">
                <a:solidFill>
                  <a:schemeClr val="bg1"/>
                </a:solidFill>
              </a:rPr>
              <a:t>miljoen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donateures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pPr marL="269875" indent="-269875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Meer </a:t>
            </a:r>
            <a:r>
              <a:rPr lang="en-US" sz="2000" dirty="0" err="1" smtClean="0">
                <a:solidFill>
                  <a:schemeClr val="bg1"/>
                </a:solidFill>
              </a:rPr>
              <a:t>dan</a:t>
            </a:r>
            <a:r>
              <a:rPr lang="en-US" sz="2000" dirty="0" smtClean="0">
                <a:solidFill>
                  <a:schemeClr val="bg1"/>
                </a:solidFill>
              </a:rPr>
              <a:t> 1300 </a:t>
            </a:r>
            <a:r>
              <a:rPr lang="en-US" sz="2000" dirty="0" err="1" smtClean="0">
                <a:solidFill>
                  <a:schemeClr val="bg1"/>
                </a:solidFill>
              </a:rPr>
              <a:t>projecten</a:t>
            </a:r>
            <a:r>
              <a:rPr lang="en-US" sz="2000" dirty="0" smtClean="0">
                <a:solidFill>
                  <a:schemeClr val="bg1"/>
                </a:solidFill>
              </a:rPr>
              <a:t> in </a:t>
            </a:r>
            <a:r>
              <a:rPr lang="en-US" sz="2000" dirty="0" err="1" smtClean="0">
                <a:solidFill>
                  <a:schemeClr val="bg1"/>
                </a:solidFill>
              </a:rPr>
              <a:t>meer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dan</a:t>
            </a:r>
            <a:r>
              <a:rPr lang="en-US" sz="2000" dirty="0" smtClean="0">
                <a:solidFill>
                  <a:schemeClr val="bg1"/>
                </a:solidFill>
              </a:rPr>
              <a:t> 90 </a:t>
            </a:r>
            <a:r>
              <a:rPr lang="en-US" sz="2000" dirty="0" err="1" smtClean="0">
                <a:solidFill>
                  <a:schemeClr val="bg1"/>
                </a:solidFill>
              </a:rPr>
              <a:t>landen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177" name="Title 1"/>
          <p:cNvSpPr txBox="1">
            <a:spLocks/>
          </p:cNvSpPr>
          <p:nvPr/>
        </p:nvSpPr>
        <p:spPr bwMode="auto">
          <a:xfrm>
            <a:off x="1270000" y="950913"/>
            <a:ext cx="28829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b="1">
                <a:solidFill>
                  <a:srgbClr val="F3F2E9"/>
                </a:solidFill>
              </a:rPr>
              <a:t>Algemeen</a:t>
            </a:r>
            <a:endParaRPr lang="en-US" b="1">
              <a:solidFill>
                <a:srgbClr val="F3F2E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181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1270000" y="584200"/>
            <a:ext cx="5994400" cy="635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3" name="Text Box 18"/>
          <p:cNvSpPr txBox="1">
            <a:spLocks noChangeArrowheads="1"/>
          </p:cNvSpPr>
          <p:nvPr/>
        </p:nvSpPr>
        <p:spPr bwMode="auto">
          <a:xfrm rot="-5400000">
            <a:off x="119857" y="6090444"/>
            <a:ext cx="1166812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Murat Selam / WWF Nepal</a:t>
            </a:r>
            <a:endParaRPr lang="en-GB" sz="600"/>
          </a:p>
        </p:txBody>
      </p:sp>
      <p:sp>
        <p:nvSpPr>
          <p:cNvPr id="7184" name="Rectangle 20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C3794EEF-5E11-4EE2-9E30-2B6632360D57}" type="datetime3">
              <a:rPr lang="en-US" sz="1000"/>
              <a:pPr/>
              <a:t>14 January 2013</a:t>
            </a:fld>
            <a:r>
              <a:rPr lang="en-US" sz="1000"/>
              <a:t> - </a:t>
            </a:r>
            <a:fld id="{73BEC958-739D-404D-9BEB-A98782476122}" type="slidenum">
              <a:rPr lang="en-US" sz="1000"/>
              <a:pPr/>
              <a:t>2</a:t>
            </a:fld>
            <a:endParaRPr 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0000" y="577850"/>
            <a:ext cx="5994400" cy="5680075"/>
          </a:xfrm>
          <a:prstGeom prst="rect">
            <a:avLst/>
          </a:prstGeom>
          <a:solidFill>
            <a:srgbClr val="93CDDD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4" name="Title 1"/>
          <p:cNvSpPr txBox="1">
            <a:spLocks/>
          </p:cNvSpPr>
          <p:nvPr/>
        </p:nvSpPr>
        <p:spPr bwMode="auto">
          <a:xfrm>
            <a:off x="1270000" y="1600200"/>
            <a:ext cx="61928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70000" y="1600200"/>
            <a:ext cx="599440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" name="Title 1"/>
          <p:cNvSpPr txBox="1">
            <a:spLocks/>
          </p:cNvSpPr>
          <p:nvPr/>
        </p:nvSpPr>
        <p:spPr bwMode="auto">
          <a:xfrm>
            <a:off x="1270000" y="1601788"/>
            <a:ext cx="59944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177" name="Title 1"/>
          <p:cNvSpPr txBox="1">
            <a:spLocks/>
          </p:cNvSpPr>
          <p:nvPr/>
        </p:nvSpPr>
        <p:spPr bwMode="auto">
          <a:xfrm>
            <a:off x="1270000" y="950913"/>
            <a:ext cx="5832764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b="1" dirty="0" smtClean="0">
                <a:solidFill>
                  <a:srgbClr val="F3F2E9"/>
                </a:solidFill>
              </a:rPr>
              <a:t>De </a:t>
            </a:r>
            <a:r>
              <a:rPr lang="en-GB" b="1" dirty="0" err="1" smtClean="0">
                <a:solidFill>
                  <a:srgbClr val="F3F2E9"/>
                </a:solidFill>
              </a:rPr>
              <a:t>Zeven</a:t>
            </a:r>
            <a:r>
              <a:rPr lang="en-GB" b="1" dirty="0" smtClean="0">
                <a:solidFill>
                  <a:srgbClr val="F3F2E9"/>
                </a:solidFill>
              </a:rPr>
              <a:t> </a:t>
            </a:r>
            <a:r>
              <a:rPr lang="en-GB" b="1" dirty="0" err="1" smtClean="0">
                <a:solidFill>
                  <a:srgbClr val="F3F2E9"/>
                </a:solidFill>
              </a:rPr>
              <a:t>Rivieren</a:t>
            </a:r>
            <a:r>
              <a:rPr lang="en-GB" b="1" dirty="0" smtClean="0">
                <a:solidFill>
                  <a:srgbClr val="F3F2E9"/>
                </a:solidFill>
              </a:rPr>
              <a:t> van </a:t>
            </a:r>
            <a:r>
              <a:rPr lang="en-GB" b="1" dirty="0" err="1" smtClean="0">
                <a:solidFill>
                  <a:srgbClr val="F3F2E9"/>
                </a:solidFill>
              </a:rPr>
              <a:t>Azië</a:t>
            </a:r>
            <a:endParaRPr lang="en-US" b="1" dirty="0">
              <a:solidFill>
                <a:srgbClr val="F3F2E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181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1270000" y="584200"/>
            <a:ext cx="5994400" cy="635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3" name="Text Box 18"/>
          <p:cNvSpPr txBox="1">
            <a:spLocks noChangeArrowheads="1"/>
          </p:cNvSpPr>
          <p:nvPr/>
        </p:nvSpPr>
        <p:spPr bwMode="auto">
          <a:xfrm rot="-5400000">
            <a:off x="119857" y="6090444"/>
            <a:ext cx="1166812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Murat Selam / WWF Nepal</a:t>
            </a:r>
            <a:endParaRPr lang="en-GB" sz="600"/>
          </a:p>
        </p:txBody>
      </p:sp>
      <p:sp>
        <p:nvSpPr>
          <p:cNvPr id="7184" name="Rectangle 20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en-US" sz="1000" dirty="0"/>
          </a:p>
        </p:txBody>
      </p:sp>
      <p:pic>
        <p:nvPicPr>
          <p:cNvPr id="17" name="Bild 1" descr="basins_names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235" y="1963738"/>
            <a:ext cx="5809529" cy="3222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eblom\Desktop\Yangtze programme photo\YZ landscpae\鸟瞰万里长江第一湾2by He Zhaoqua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" y="114300"/>
            <a:ext cx="9075576" cy="67437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0000" y="577850"/>
            <a:ext cx="5994400" cy="5680075"/>
          </a:xfrm>
          <a:prstGeom prst="rect">
            <a:avLst/>
          </a:prstGeom>
          <a:solidFill>
            <a:srgbClr val="93CDDD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4" name="Title 1"/>
          <p:cNvSpPr txBox="1">
            <a:spLocks/>
          </p:cNvSpPr>
          <p:nvPr/>
        </p:nvSpPr>
        <p:spPr bwMode="auto">
          <a:xfrm>
            <a:off x="1270000" y="1600200"/>
            <a:ext cx="61928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70000" y="1600200"/>
            <a:ext cx="599440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" name="Title 1"/>
          <p:cNvSpPr txBox="1">
            <a:spLocks/>
          </p:cNvSpPr>
          <p:nvPr/>
        </p:nvSpPr>
        <p:spPr bwMode="auto">
          <a:xfrm>
            <a:off x="1270000" y="1601788"/>
            <a:ext cx="59944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177" name="Title 1"/>
          <p:cNvSpPr txBox="1">
            <a:spLocks/>
          </p:cNvSpPr>
          <p:nvPr/>
        </p:nvSpPr>
        <p:spPr bwMode="auto">
          <a:xfrm>
            <a:off x="1270000" y="950913"/>
            <a:ext cx="59944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b="1" dirty="0" err="1" smtClean="0">
                <a:solidFill>
                  <a:srgbClr val="F3F2E9"/>
                </a:solidFill>
              </a:rPr>
              <a:t>Ontwikkeling</a:t>
            </a:r>
            <a:endParaRPr lang="en-US" b="1" dirty="0" smtClean="0">
              <a:solidFill>
                <a:srgbClr val="F3F2E9"/>
              </a:solidFill>
            </a:endParaRPr>
          </a:p>
          <a:p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3F2E9"/>
                </a:solidFill>
              </a:rPr>
              <a:t>  Grote </a:t>
            </a:r>
            <a:r>
              <a:rPr lang="en-US" sz="1800" b="1" dirty="0" err="1" smtClean="0">
                <a:solidFill>
                  <a:srgbClr val="F3F2E9"/>
                </a:solidFill>
              </a:rPr>
              <a:t>sociale</a:t>
            </a:r>
            <a:r>
              <a:rPr lang="en-US" sz="1800" b="1" dirty="0" smtClean="0">
                <a:solidFill>
                  <a:srgbClr val="F3F2E9"/>
                </a:solidFill>
              </a:rPr>
              <a:t> en </a:t>
            </a:r>
            <a:r>
              <a:rPr lang="en-US" sz="1800" b="1" dirty="0" err="1" smtClean="0">
                <a:solidFill>
                  <a:srgbClr val="F3F2E9"/>
                </a:solidFill>
              </a:rPr>
              <a:t>economische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transformatie</a:t>
            </a: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3F2E9"/>
                </a:solidFill>
              </a:rPr>
              <a:t>  </a:t>
            </a:r>
            <a:r>
              <a:rPr lang="en-US" sz="1800" b="1" dirty="0" err="1" smtClean="0">
                <a:solidFill>
                  <a:srgbClr val="F3F2E9"/>
                </a:solidFill>
              </a:rPr>
              <a:t>Urbanisering</a:t>
            </a:r>
            <a:r>
              <a:rPr lang="en-US" sz="1800" b="1" dirty="0" smtClean="0">
                <a:solidFill>
                  <a:srgbClr val="F3F2E9"/>
                </a:solidFill>
              </a:rPr>
              <a:t>, </a:t>
            </a:r>
            <a:r>
              <a:rPr lang="en-US" sz="1800" b="1" dirty="0" err="1" smtClean="0">
                <a:solidFill>
                  <a:srgbClr val="F3F2E9"/>
                </a:solidFill>
              </a:rPr>
              <a:t>voedsel</a:t>
            </a:r>
            <a:r>
              <a:rPr lang="en-US" sz="1800" b="1" dirty="0" smtClean="0">
                <a:solidFill>
                  <a:srgbClr val="F3F2E9"/>
                </a:solidFill>
              </a:rPr>
              <a:t>- en </a:t>
            </a:r>
            <a:r>
              <a:rPr lang="en-US" sz="1800" b="1" dirty="0" err="1" smtClean="0">
                <a:solidFill>
                  <a:srgbClr val="F3F2E9"/>
                </a:solidFill>
              </a:rPr>
              <a:t>watervraag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3F2E9"/>
                </a:solidFill>
              </a:rPr>
              <a:t>  China en India </a:t>
            </a:r>
            <a:r>
              <a:rPr lang="en-US" sz="1800" b="1" dirty="0" err="1" smtClean="0">
                <a:solidFill>
                  <a:srgbClr val="F3F2E9"/>
                </a:solidFill>
              </a:rPr>
              <a:t>grootste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veranderingen</a:t>
            </a: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Alle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rivieren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zijn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internationaal</a:t>
            </a:r>
            <a:r>
              <a:rPr lang="en-US" sz="1800" b="1" dirty="0" smtClean="0">
                <a:solidFill>
                  <a:srgbClr val="F3F2E9"/>
                </a:solidFill>
              </a:rPr>
              <a:t>/</a:t>
            </a:r>
            <a:r>
              <a:rPr lang="en-US" sz="1800" b="1" dirty="0" err="1" smtClean="0">
                <a:solidFill>
                  <a:srgbClr val="F3F2E9"/>
                </a:solidFill>
              </a:rPr>
              <a:t>transprovinciaal</a:t>
            </a:r>
            <a:r>
              <a:rPr lang="en-US" sz="1800" b="1" dirty="0" smtClean="0">
                <a:solidFill>
                  <a:srgbClr val="F3F2E9"/>
                </a:solidFill>
              </a:rPr>
              <a:t>, met </a:t>
            </a:r>
            <a:r>
              <a:rPr lang="en-US" sz="1800" b="1" dirty="0" err="1" smtClean="0">
                <a:solidFill>
                  <a:srgbClr val="F3F2E9"/>
                </a:solidFill>
              </a:rPr>
              <a:t>verschillende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belangen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boven</a:t>
            </a:r>
            <a:r>
              <a:rPr lang="en-US" sz="1800" b="1" dirty="0" smtClean="0">
                <a:solidFill>
                  <a:srgbClr val="F3F2E9"/>
                </a:solidFill>
              </a:rPr>
              <a:t>- en </a:t>
            </a:r>
            <a:r>
              <a:rPr lang="en-US" sz="1800" b="1" dirty="0" err="1" smtClean="0">
                <a:solidFill>
                  <a:srgbClr val="F3F2E9"/>
                </a:solidFill>
              </a:rPr>
              <a:t>benedenstrooms</a:t>
            </a:r>
            <a:r>
              <a:rPr lang="en-US" sz="1800" b="1" dirty="0" smtClean="0">
                <a:solidFill>
                  <a:srgbClr val="F3F2E9"/>
                </a:solidFill>
              </a:rPr>
              <a:t> (hydro </a:t>
            </a:r>
            <a:r>
              <a:rPr lang="en-US" sz="1800" b="1" dirty="0" err="1" smtClean="0">
                <a:solidFill>
                  <a:srgbClr val="F3F2E9"/>
                </a:solidFill>
              </a:rPr>
              <a:t>vs</a:t>
            </a:r>
            <a:r>
              <a:rPr lang="en-US" sz="1800" b="1" dirty="0" smtClean="0">
                <a:solidFill>
                  <a:srgbClr val="F3F2E9"/>
                </a:solidFill>
              </a:rPr>
              <a:t> flood)</a:t>
            </a: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Ongelijksoortige</a:t>
            </a:r>
            <a:r>
              <a:rPr lang="en-US" sz="1800" b="1" dirty="0" smtClean="0">
                <a:solidFill>
                  <a:srgbClr val="F3F2E9"/>
                </a:solidFill>
              </a:rPr>
              <a:t>  </a:t>
            </a:r>
            <a:r>
              <a:rPr lang="en-US" sz="1800" b="1" dirty="0" err="1" smtClean="0">
                <a:solidFill>
                  <a:srgbClr val="F3F2E9"/>
                </a:solidFill>
              </a:rPr>
              <a:t>machtsverhoudingen</a:t>
            </a: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F3F2E9"/>
                </a:solidFill>
              </a:rPr>
              <a:t>  Management </a:t>
            </a:r>
            <a:r>
              <a:rPr lang="en-US" sz="1800" b="1" dirty="0" err="1" smtClean="0">
                <a:solidFill>
                  <a:srgbClr val="F3F2E9"/>
                </a:solidFill>
              </a:rPr>
              <a:t>zelden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vanuit</a:t>
            </a:r>
            <a:r>
              <a:rPr lang="en-US" sz="1800" b="1" dirty="0" smtClean="0">
                <a:solidFill>
                  <a:srgbClr val="F3F2E9"/>
                </a:solidFill>
              </a:rPr>
              <a:t> </a:t>
            </a:r>
            <a:r>
              <a:rPr lang="en-US" sz="1800" b="1" dirty="0" err="1" smtClean="0">
                <a:solidFill>
                  <a:srgbClr val="F3F2E9"/>
                </a:solidFill>
              </a:rPr>
              <a:t>rivierperspectief</a:t>
            </a: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1 </a:t>
            </a:r>
            <a:r>
              <a:rPr lang="en-GB" sz="1800" b="1" dirty="0" err="1" smtClean="0">
                <a:solidFill>
                  <a:srgbClr val="F3F2E9"/>
                </a:solidFill>
              </a:rPr>
              <a:t>miljard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mensen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afhankelijk</a:t>
            </a:r>
            <a:r>
              <a:rPr lang="en-GB" sz="1800" b="1" dirty="0" smtClean="0">
                <a:solidFill>
                  <a:srgbClr val="F3F2E9"/>
                </a:solidFill>
              </a:rPr>
              <a:t> van </a:t>
            </a:r>
            <a:r>
              <a:rPr lang="en-GB" sz="1800" b="1" dirty="0" err="1" smtClean="0">
                <a:solidFill>
                  <a:srgbClr val="F3F2E9"/>
                </a:solidFill>
              </a:rPr>
              <a:t>deze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rivieren</a:t>
            </a: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800" b="1" dirty="0">
              <a:solidFill>
                <a:srgbClr val="F3F2E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181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1270000" y="584200"/>
            <a:ext cx="5994400" cy="635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4" name="Rectangle 20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ictur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0000" y="590550"/>
            <a:ext cx="5994400" cy="5680075"/>
          </a:xfrm>
          <a:prstGeom prst="rect">
            <a:avLst/>
          </a:prstGeom>
          <a:solidFill>
            <a:srgbClr val="93CDDD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4" name="Title 1"/>
          <p:cNvSpPr txBox="1">
            <a:spLocks/>
          </p:cNvSpPr>
          <p:nvPr/>
        </p:nvSpPr>
        <p:spPr bwMode="auto">
          <a:xfrm>
            <a:off x="1270000" y="1600200"/>
            <a:ext cx="61928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70000" y="1600200"/>
            <a:ext cx="599440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" name="Title 1"/>
          <p:cNvSpPr txBox="1">
            <a:spLocks/>
          </p:cNvSpPr>
          <p:nvPr/>
        </p:nvSpPr>
        <p:spPr bwMode="auto">
          <a:xfrm>
            <a:off x="1270000" y="1601788"/>
            <a:ext cx="59944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177" name="Title 1"/>
          <p:cNvSpPr txBox="1">
            <a:spLocks/>
          </p:cNvSpPr>
          <p:nvPr/>
        </p:nvSpPr>
        <p:spPr bwMode="auto">
          <a:xfrm>
            <a:off x="1270000" y="950913"/>
            <a:ext cx="5994400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b="1" dirty="0" smtClean="0">
                <a:solidFill>
                  <a:srgbClr val="F3F2E9"/>
                </a:solidFill>
              </a:rPr>
              <a:t>Hydrology</a:t>
            </a:r>
          </a:p>
          <a:p>
            <a:endParaRPr lang="en-GB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/>
              <a:t> ‘s </a:t>
            </a:r>
            <a:r>
              <a:rPr lang="en-GB" sz="1800" b="1" dirty="0" err="1" smtClean="0"/>
              <a:t>Werelds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grootste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rivieren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wat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betreft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afvoer</a:t>
            </a:r>
            <a:r>
              <a:rPr lang="en-GB" sz="1800" b="1" dirty="0" smtClean="0"/>
              <a:t> Ganges, (2), </a:t>
            </a:r>
          </a:p>
          <a:p>
            <a:r>
              <a:rPr lang="en-GB" sz="1800" b="1" dirty="0" smtClean="0"/>
              <a:t>Yangtze (4) </a:t>
            </a:r>
          </a:p>
          <a:p>
            <a:r>
              <a:rPr lang="en-GB" sz="1800" b="1" dirty="0" smtClean="0"/>
              <a:t>Mekong (11), </a:t>
            </a:r>
          </a:p>
          <a:p>
            <a:r>
              <a:rPr lang="en-GB" sz="1800" b="1" dirty="0" smtClean="0"/>
              <a:t>Irrawaddy (14))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/>
          </a:p>
          <a:p>
            <a:pPr>
              <a:buFont typeface="Arial" pitchFamily="34" charset="0"/>
              <a:buChar char="•"/>
            </a:pPr>
            <a:r>
              <a:rPr lang="en-GB" sz="1800" b="1" dirty="0" smtClean="0"/>
              <a:t>  </a:t>
            </a:r>
            <a:r>
              <a:rPr lang="en-GB" sz="1800" b="1" dirty="0" err="1" smtClean="0"/>
              <a:t>Allemaal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sterke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afvoerverschillen</a:t>
            </a:r>
            <a:r>
              <a:rPr lang="en-GB" sz="1800" b="1" dirty="0" smtClean="0"/>
              <a:t> in </a:t>
            </a:r>
            <a:r>
              <a:rPr lang="en-GB" sz="1800" b="1" dirty="0" err="1" smtClean="0"/>
              <a:t>seizoenen</a:t>
            </a:r>
            <a:endParaRPr lang="en-GB" sz="1800" b="1" dirty="0" smtClean="0"/>
          </a:p>
          <a:p>
            <a:pPr>
              <a:buFont typeface="Arial" pitchFamily="34" charset="0"/>
              <a:buChar char="•"/>
            </a:pPr>
            <a:endParaRPr lang="en-GB" sz="1800" b="1" dirty="0" smtClean="0"/>
          </a:p>
          <a:p>
            <a:pPr>
              <a:buFont typeface="Arial" pitchFamily="34" charset="0"/>
              <a:buChar char="•"/>
            </a:pPr>
            <a:r>
              <a:rPr lang="en-GB" sz="1800" b="1" dirty="0" smtClean="0"/>
              <a:t>  Allen </a:t>
            </a:r>
            <a:r>
              <a:rPr lang="en-GB" sz="1800" b="1" dirty="0" err="1" smtClean="0"/>
              <a:t>hun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bron</a:t>
            </a:r>
            <a:r>
              <a:rPr lang="en-GB" sz="1800" b="1" dirty="0" smtClean="0"/>
              <a:t> in de Himalaya/Tibet. </a:t>
            </a:r>
            <a:r>
              <a:rPr lang="en-GB" sz="1800" b="1" dirty="0" err="1" smtClean="0"/>
              <a:t>Verschillen</a:t>
            </a:r>
            <a:r>
              <a:rPr lang="en-GB" sz="1800" b="1" dirty="0" smtClean="0"/>
              <a:t> in </a:t>
            </a:r>
            <a:r>
              <a:rPr lang="en-GB" sz="1800" b="1" dirty="0" err="1" smtClean="0"/>
              <a:t>aandeel</a:t>
            </a:r>
            <a:r>
              <a:rPr lang="en-GB" sz="1800" b="1" dirty="0" smtClean="0"/>
              <a:t> van glaciers.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/>
          </a:p>
          <a:p>
            <a:pPr>
              <a:buFont typeface="Arial" pitchFamily="34" charset="0"/>
              <a:buChar char="•"/>
            </a:pPr>
            <a:r>
              <a:rPr lang="en-GB" sz="1800" b="1" dirty="0" smtClean="0"/>
              <a:t> </a:t>
            </a:r>
            <a:r>
              <a:rPr lang="en-GB" sz="1800" b="1" dirty="0" err="1" smtClean="0"/>
              <a:t>Afvoer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sterk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veranderd</a:t>
            </a:r>
            <a:r>
              <a:rPr lang="en-GB" sz="1800" b="1" dirty="0" smtClean="0"/>
              <a:t> door </a:t>
            </a:r>
            <a:r>
              <a:rPr lang="en-GB" sz="1800" b="1" dirty="0" err="1" smtClean="0"/>
              <a:t>landgebruik</a:t>
            </a:r>
            <a:r>
              <a:rPr lang="en-GB" sz="1800" b="1" dirty="0" smtClean="0"/>
              <a:t>, </a:t>
            </a:r>
            <a:r>
              <a:rPr lang="en-GB" sz="1800" b="1" dirty="0" err="1" smtClean="0"/>
              <a:t>wateropslag</a:t>
            </a:r>
            <a:r>
              <a:rPr lang="en-GB" sz="1800" b="1" dirty="0" smtClean="0"/>
              <a:t>, </a:t>
            </a:r>
            <a:r>
              <a:rPr lang="en-GB" sz="1800" b="1" dirty="0" err="1" smtClean="0"/>
              <a:t>klimaatverandering</a:t>
            </a:r>
            <a:r>
              <a:rPr lang="en-GB" sz="1800" b="1" dirty="0" smtClean="0"/>
              <a:t>. </a:t>
            </a:r>
            <a:r>
              <a:rPr lang="en-GB" sz="1800" b="1" dirty="0" err="1" smtClean="0"/>
              <a:t>Overstromingen</a:t>
            </a:r>
            <a:r>
              <a:rPr lang="en-GB" sz="1800" b="1" dirty="0" smtClean="0"/>
              <a:t> en </a:t>
            </a:r>
            <a:r>
              <a:rPr lang="en-GB" sz="1800" b="1" dirty="0" err="1" smtClean="0"/>
              <a:t>droogtes</a:t>
            </a:r>
            <a:r>
              <a:rPr lang="en-GB" sz="1800" b="1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endParaRPr lang="en-US" b="1" dirty="0">
              <a:solidFill>
                <a:srgbClr val="F3F2E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181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1270000" y="584200"/>
            <a:ext cx="5994400" cy="635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3" name="Text Box 18"/>
          <p:cNvSpPr txBox="1">
            <a:spLocks noChangeArrowheads="1"/>
          </p:cNvSpPr>
          <p:nvPr/>
        </p:nvSpPr>
        <p:spPr bwMode="auto">
          <a:xfrm rot="-5400000">
            <a:off x="119857" y="6090444"/>
            <a:ext cx="1166812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Murat Selam / WWF Nepal</a:t>
            </a:r>
            <a:endParaRPr lang="en-GB" sz="600"/>
          </a:p>
        </p:txBody>
      </p:sp>
      <p:sp>
        <p:nvSpPr>
          <p:cNvPr id="7184" name="Rectangle 20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2.bp.blogspot.com/_eTfzPHTelNs/TMEC1MR63PI/AAAAAAAAAAk/DLzIw7wfT3g/s1600/328_1382_F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248" y="0"/>
            <a:ext cx="7534275" cy="36957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1674" y="3695701"/>
            <a:ext cx="782781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Mensen onder invloed van verandering in afvoer </a:t>
            </a:r>
            <a:r>
              <a:rPr lang="nl-NL" smtClean="0"/>
              <a:t>door klimaatverandering:</a:t>
            </a:r>
            <a:endParaRPr lang="nl-NL" dirty="0" smtClean="0"/>
          </a:p>
          <a:p>
            <a:endParaRPr lang="nl-NL" sz="1800" dirty="0" smtClean="0"/>
          </a:p>
          <a:p>
            <a:r>
              <a:rPr lang="nl-NL" sz="1800" dirty="0" smtClean="0"/>
              <a:t>34 M </a:t>
            </a:r>
            <a:r>
              <a:rPr lang="nl-NL" sz="1800" dirty="0" err="1" smtClean="0"/>
              <a:t>Brahmaputra</a:t>
            </a:r>
            <a:endParaRPr lang="nl-NL" sz="1800" dirty="0" smtClean="0"/>
          </a:p>
          <a:p>
            <a:r>
              <a:rPr lang="nl-NL" sz="1800" dirty="0" smtClean="0"/>
              <a:t>26 M </a:t>
            </a:r>
            <a:r>
              <a:rPr lang="nl-NL" sz="1800" dirty="0" err="1" smtClean="0"/>
              <a:t>Indus</a:t>
            </a:r>
            <a:endParaRPr lang="nl-NL" sz="1800" dirty="0" smtClean="0"/>
          </a:p>
          <a:p>
            <a:r>
              <a:rPr lang="nl-NL" sz="1800" dirty="0" smtClean="0"/>
              <a:t>7 M </a:t>
            </a:r>
            <a:r>
              <a:rPr lang="nl-NL" sz="1800" dirty="0" err="1" smtClean="0"/>
              <a:t>Yangtze</a:t>
            </a:r>
            <a:endParaRPr lang="nl-NL" sz="1800" dirty="0" smtClean="0"/>
          </a:p>
          <a:p>
            <a:r>
              <a:rPr lang="nl-NL" sz="1800" dirty="0" smtClean="0"/>
              <a:t>2,4 M Ganges</a:t>
            </a:r>
          </a:p>
          <a:p>
            <a:r>
              <a:rPr lang="nl-NL" sz="1800" dirty="0" smtClean="0"/>
              <a:t>3 M Gele Rivier (+)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2.bp.blogspot.com/_fxyJXXaH8cY/TINPUwgpIYI/AAAAAAAAADY/707Pu7jjqKc/s1600/explore-ganga-river-bathing-6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349249"/>
            <a:ext cx="11148649" cy="5908676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0000" y="577850"/>
            <a:ext cx="5321300" cy="5467349"/>
          </a:xfrm>
          <a:prstGeom prst="rect">
            <a:avLst/>
          </a:prstGeom>
          <a:solidFill>
            <a:srgbClr val="93CDDD">
              <a:alpha val="8400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4" name="Title 1"/>
          <p:cNvSpPr txBox="1">
            <a:spLocks/>
          </p:cNvSpPr>
          <p:nvPr/>
        </p:nvSpPr>
        <p:spPr bwMode="auto">
          <a:xfrm>
            <a:off x="1270000" y="1600200"/>
            <a:ext cx="61928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70000" y="1600200"/>
            <a:ext cx="599440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" name="Title 1"/>
          <p:cNvSpPr txBox="1">
            <a:spLocks/>
          </p:cNvSpPr>
          <p:nvPr/>
        </p:nvSpPr>
        <p:spPr bwMode="auto">
          <a:xfrm>
            <a:off x="1270000" y="1601788"/>
            <a:ext cx="59944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177" name="Title 1"/>
          <p:cNvSpPr txBox="1">
            <a:spLocks/>
          </p:cNvSpPr>
          <p:nvPr/>
        </p:nvSpPr>
        <p:spPr bwMode="auto">
          <a:xfrm>
            <a:off x="1269999" y="950913"/>
            <a:ext cx="5560291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b="1" dirty="0" err="1" smtClean="0">
                <a:solidFill>
                  <a:srgbClr val="F3F2E9"/>
                </a:solidFill>
              </a:rPr>
              <a:t>Economie</a:t>
            </a:r>
            <a:r>
              <a:rPr lang="en-GB" b="1" dirty="0" smtClean="0">
                <a:solidFill>
                  <a:srgbClr val="F3F2E9"/>
                </a:solidFill>
              </a:rPr>
              <a:t> &amp; water</a:t>
            </a:r>
          </a:p>
          <a:p>
            <a:endParaRPr lang="en-GB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Indus, Ganges en de Yangtze: </a:t>
            </a:r>
            <a:r>
              <a:rPr lang="en-GB" sz="1800" b="1" dirty="0" err="1" smtClean="0">
                <a:solidFill>
                  <a:srgbClr val="F3F2E9"/>
                </a:solidFill>
              </a:rPr>
              <a:t>allen</a:t>
            </a:r>
            <a:r>
              <a:rPr lang="en-GB" sz="1800" b="1" dirty="0" smtClean="0">
                <a:solidFill>
                  <a:srgbClr val="F3F2E9"/>
                </a:solidFill>
              </a:rPr>
              <a:t> 150,000 km2 </a:t>
            </a:r>
            <a:r>
              <a:rPr lang="en-GB" sz="1800" b="1" dirty="0" err="1" smtClean="0">
                <a:solidFill>
                  <a:srgbClr val="F3F2E9"/>
                </a:solidFill>
              </a:rPr>
              <a:t>irrigatie</a:t>
            </a: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Steden</a:t>
            </a:r>
            <a:r>
              <a:rPr lang="en-GB" sz="1800" b="1" dirty="0" smtClean="0">
                <a:solidFill>
                  <a:srgbClr val="F3F2E9"/>
                </a:solidFill>
              </a:rPr>
              <a:t>, </a:t>
            </a:r>
            <a:r>
              <a:rPr lang="en-GB" sz="1800" b="1" dirty="0" err="1" smtClean="0">
                <a:solidFill>
                  <a:srgbClr val="F3F2E9"/>
                </a:solidFill>
              </a:rPr>
              <a:t>dorpen</a:t>
            </a:r>
            <a:r>
              <a:rPr lang="en-GB" sz="1800" b="1" dirty="0" smtClean="0">
                <a:solidFill>
                  <a:srgbClr val="F3F2E9"/>
                </a:solidFill>
              </a:rPr>
              <a:t> en </a:t>
            </a:r>
            <a:r>
              <a:rPr lang="en-GB" sz="1800" b="1" dirty="0" err="1" smtClean="0">
                <a:solidFill>
                  <a:srgbClr val="F3F2E9"/>
                </a:solidFill>
              </a:rPr>
              <a:t>industrie</a:t>
            </a:r>
            <a:r>
              <a:rPr lang="en-GB" sz="1800" b="1" dirty="0" smtClean="0">
                <a:solidFill>
                  <a:srgbClr val="F3F2E9"/>
                </a:solidFill>
              </a:rPr>
              <a:t>, </a:t>
            </a:r>
            <a:r>
              <a:rPr lang="en-GB" sz="1800" b="1" dirty="0" err="1" smtClean="0">
                <a:solidFill>
                  <a:srgbClr val="F3F2E9"/>
                </a:solidFill>
              </a:rPr>
              <a:t>vervuiling</a:t>
            </a: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Hydro: </a:t>
            </a:r>
            <a:r>
              <a:rPr lang="en-GB" sz="1800" b="1" dirty="0" err="1" smtClean="0">
                <a:solidFill>
                  <a:srgbClr val="F3F2E9"/>
                </a:solidFill>
              </a:rPr>
              <a:t>grote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economische</a:t>
            </a:r>
            <a:r>
              <a:rPr lang="en-GB" sz="1800" b="1" dirty="0" smtClean="0">
                <a:solidFill>
                  <a:srgbClr val="F3F2E9"/>
                </a:solidFill>
              </a:rPr>
              <a:t> motor, </a:t>
            </a:r>
            <a:r>
              <a:rPr lang="en-GB" sz="1800" b="1" dirty="0" err="1" smtClean="0">
                <a:solidFill>
                  <a:srgbClr val="F3F2E9"/>
                </a:solidFill>
              </a:rPr>
              <a:t>verdamping</a:t>
            </a:r>
            <a:r>
              <a:rPr lang="en-GB" sz="1800" b="1" dirty="0" smtClean="0">
                <a:solidFill>
                  <a:srgbClr val="F3F2E9"/>
                </a:solidFill>
              </a:rPr>
              <a:t>, </a:t>
            </a:r>
            <a:r>
              <a:rPr lang="en-GB" sz="1800" b="1" dirty="0" err="1" smtClean="0">
                <a:solidFill>
                  <a:srgbClr val="F3F2E9"/>
                </a:solidFill>
              </a:rPr>
              <a:t>connectiviteit</a:t>
            </a:r>
            <a:r>
              <a:rPr lang="en-GB" sz="1800" b="1" dirty="0" smtClean="0">
                <a:solidFill>
                  <a:srgbClr val="F3F2E9"/>
                </a:solidFill>
              </a:rPr>
              <a:t>, flows, </a:t>
            </a:r>
            <a:r>
              <a:rPr lang="en-GB" sz="1800" b="1" dirty="0" err="1" smtClean="0">
                <a:solidFill>
                  <a:srgbClr val="F3F2E9"/>
                </a:solidFill>
              </a:rPr>
              <a:t>sedimenten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Minder </a:t>
            </a:r>
            <a:r>
              <a:rPr lang="en-GB" sz="1800" b="1" dirty="0" err="1" smtClean="0">
                <a:solidFill>
                  <a:srgbClr val="F3F2E9"/>
                </a:solidFill>
              </a:rPr>
              <a:t>machtige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sectoren</a:t>
            </a:r>
            <a:r>
              <a:rPr lang="en-GB" sz="1800" b="1" dirty="0" smtClean="0">
                <a:solidFill>
                  <a:srgbClr val="F3F2E9"/>
                </a:solidFill>
              </a:rPr>
              <a:t>: </a:t>
            </a:r>
            <a:r>
              <a:rPr lang="en-GB" sz="1800" b="1" dirty="0" err="1" smtClean="0">
                <a:solidFill>
                  <a:srgbClr val="F3F2E9"/>
                </a:solidFill>
              </a:rPr>
              <a:t>vis</a:t>
            </a:r>
            <a:r>
              <a:rPr lang="en-GB" sz="1800" b="1" dirty="0" smtClean="0">
                <a:solidFill>
                  <a:srgbClr val="F3F2E9"/>
                </a:solidFill>
              </a:rPr>
              <a:t>, </a:t>
            </a:r>
            <a:r>
              <a:rPr lang="en-GB" sz="1800" b="1" dirty="0" err="1" smtClean="0">
                <a:solidFill>
                  <a:srgbClr val="F3F2E9"/>
                </a:solidFill>
              </a:rPr>
              <a:t>tourisme</a:t>
            </a:r>
            <a:endParaRPr lang="en-US" sz="1800" b="1" dirty="0">
              <a:solidFill>
                <a:srgbClr val="F3F2E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181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1270000" y="584200"/>
            <a:ext cx="5994400" cy="635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4" name="Rectangle 20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_28219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189" y="292100"/>
            <a:ext cx="9864263" cy="65659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0000" y="577850"/>
            <a:ext cx="6192838" cy="5680075"/>
          </a:xfrm>
          <a:prstGeom prst="rect">
            <a:avLst/>
          </a:prstGeom>
          <a:solidFill>
            <a:srgbClr val="93CDDD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4" name="Title 1"/>
          <p:cNvSpPr txBox="1">
            <a:spLocks/>
          </p:cNvSpPr>
          <p:nvPr/>
        </p:nvSpPr>
        <p:spPr bwMode="auto">
          <a:xfrm>
            <a:off x="1270000" y="1600200"/>
            <a:ext cx="61928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70000" y="1600200"/>
            <a:ext cx="599440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" name="Title 1"/>
          <p:cNvSpPr txBox="1">
            <a:spLocks/>
          </p:cNvSpPr>
          <p:nvPr/>
        </p:nvSpPr>
        <p:spPr bwMode="auto">
          <a:xfrm>
            <a:off x="1270000" y="1601788"/>
            <a:ext cx="59944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177" name="Title 1"/>
          <p:cNvSpPr txBox="1">
            <a:spLocks/>
          </p:cNvSpPr>
          <p:nvPr/>
        </p:nvSpPr>
        <p:spPr bwMode="auto">
          <a:xfrm>
            <a:off x="1269999" y="950913"/>
            <a:ext cx="5560291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b="1" dirty="0" err="1" smtClean="0">
                <a:solidFill>
                  <a:srgbClr val="F3F2E9"/>
                </a:solidFill>
              </a:rPr>
              <a:t>Biodiversiteit</a:t>
            </a:r>
            <a:endParaRPr lang="en-GB" b="1" dirty="0" smtClean="0">
              <a:solidFill>
                <a:srgbClr val="F3F2E9"/>
              </a:solidFill>
            </a:endParaRPr>
          </a:p>
          <a:p>
            <a:endParaRPr lang="en-GB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Vis: Mekong 1300 </a:t>
            </a:r>
            <a:r>
              <a:rPr lang="en-GB" sz="1800" b="1" dirty="0" err="1" smtClean="0">
                <a:solidFill>
                  <a:srgbClr val="F3F2E9"/>
                </a:solidFill>
              </a:rPr>
              <a:t>soorten</a:t>
            </a:r>
            <a:r>
              <a:rPr lang="en-GB" sz="1800" b="1" dirty="0" smtClean="0">
                <a:solidFill>
                  <a:srgbClr val="F3F2E9"/>
                </a:solidFill>
              </a:rPr>
              <a:t>,</a:t>
            </a:r>
            <a:r>
              <a:rPr lang="en-GB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rgbClr val="F3F2E9"/>
                </a:solidFill>
              </a:rPr>
              <a:t>Mekong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rgbClr val="F3F2E9"/>
                </a:solidFill>
              </a:rPr>
              <a:t>Giant Catfish, Giant Carp, Mekong Stingray</a:t>
            </a: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</a:t>
            </a:r>
            <a:r>
              <a:rPr lang="en-GB" sz="1800" b="1" dirty="0" err="1" smtClean="0">
                <a:solidFill>
                  <a:srgbClr val="F3F2E9"/>
                </a:solidFill>
              </a:rPr>
              <a:t>Rivierdolfijnen</a:t>
            </a:r>
            <a:r>
              <a:rPr lang="en-GB" sz="1800" b="1" dirty="0" smtClean="0">
                <a:solidFill>
                  <a:srgbClr val="F3F2E9"/>
                </a:solidFill>
              </a:rPr>
              <a:t>: </a:t>
            </a:r>
            <a:r>
              <a:rPr lang="en-GB" sz="1800" b="1" dirty="0" err="1" smtClean="0">
                <a:solidFill>
                  <a:srgbClr val="F3F2E9"/>
                </a:solidFill>
              </a:rPr>
              <a:t>Mekongdolfijn</a:t>
            </a:r>
            <a:r>
              <a:rPr lang="en-GB" sz="1800" b="1" dirty="0" smtClean="0">
                <a:solidFill>
                  <a:srgbClr val="F3F2E9"/>
                </a:solidFill>
              </a:rPr>
              <a:t>, Irrawaddy, Chinese </a:t>
            </a:r>
            <a:r>
              <a:rPr lang="en-GB" sz="1800" b="1" dirty="0" err="1" smtClean="0">
                <a:solidFill>
                  <a:srgbClr val="F3F2E9"/>
                </a:solidFill>
              </a:rPr>
              <a:t>vlagdolfijn</a:t>
            </a:r>
            <a:r>
              <a:rPr lang="en-GB" sz="1800" b="1" dirty="0" smtClean="0">
                <a:solidFill>
                  <a:srgbClr val="F3F2E9"/>
                </a:solidFill>
              </a:rPr>
              <a:t>, Yangtze </a:t>
            </a:r>
            <a:r>
              <a:rPr lang="en-GB" sz="1800" b="1" dirty="0" err="1" smtClean="0">
                <a:solidFill>
                  <a:srgbClr val="F3F2E9"/>
                </a:solidFill>
              </a:rPr>
              <a:t>bruinvis</a:t>
            </a:r>
            <a:r>
              <a:rPr lang="en-GB" sz="1800" b="1" dirty="0" smtClean="0">
                <a:solidFill>
                  <a:srgbClr val="F3F2E9"/>
                </a:solidFill>
              </a:rPr>
              <a:t>, </a:t>
            </a:r>
            <a:r>
              <a:rPr lang="en-GB" sz="1800" b="1" dirty="0" err="1" smtClean="0">
                <a:solidFill>
                  <a:srgbClr val="F3F2E9"/>
                </a:solidFill>
              </a:rPr>
              <a:t>Gangesdolfijn</a:t>
            </a:r>
            <a:r>
              <a:rPr lang="en-GB" sz="1800" b="1" dirty="0" smtClean="0">
                <a:solidFill>
                  <a:srgbClr val="F3F2E9"/>
                </a:solidFill>
              </a:rPr>
              <a:t>, </a:t>
            </a:r>
            <a:r>
              <a:rPr lang="en-GB" sz="1800" b="1" dirty="0" err="1" smtClean="0">
                <a:solidFill>
                  <a:srgbClr val="F3F2E9"/>
                </a:solidFill>
              </a:rPr>
              <a:t>Indusdolfijn</a:t>
            </a: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Vogels</a:t>
            </a:r>
            <a:r>
              <a:rPr lang="en-GB" sz="1800" b="1" dirty="0" smtClean="0">
                <a:solidFill>
                  <a:srgbClr val="F3F2E9"/>
                </a:solidFill>
              </a:rPr>
              <a:t>: 50% van water/</a:t>
            </a:r>
            <a:r>
              <a:rPr lang="en-GB" sz="1800" b="1" dirty="0" err="1" smtClean="0">
                <a:solidFill>
                  <a:srgbClr val="F3F2E9"/>
                </a:solidFill>
              </a:rPr>
              <a:t>rivierafhankelijke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soorten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Brongebieden</a:t>
            </a:r>
            <a:r>
              <a:rPr lang="en-GB" sz="1800" b="1" dirty="0" smtClean="0">
                <a:solidFill>
                  <a:srgbClr val="F3F2E9"/>
                </a:solidFill>
              </a:rPr>
              <a:t>: </a:t>
            </a:r>
            <a:r>
              <a:rPr lang="en-GB" sz="1800" b="1" dirty="0" err="1" smtClean="0">
                <a:solidFill>
                  <a:srgbClr val="F3F2E9"/>
                </a:solidFill>
              </a:rPr>
              <a:t>laagproductief</a:t>
            </a:r>
            <a:r>
              <a:rPr lang="en-GB" sz="1800" b="1" dirty="0" smtClean="0">
                <a:solidFill>
                  <a:srgbClr val="F3F2E9"/>
                </a:solidFill>
              </a:rPr>
              <a:t>, </a:t>
            </a:r>
            <a:r>
              <a:rPr lang="en-GB" sz="1800" b="1" dirty="0" err="1" smtClean="0">
                <a:solidFill>
                  <a:srgbClr val="F3F2E9"/>
                </a:solidFill>
              </a:rPr>
              <a:t>endemische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soorten</a:t>
            </a:r>
            <a:r>
              <a:rPr lang="en-GB" sz="1800" b="1" dirty="0" smtClean="0">
                <a:solidFill>
                  <a:srgbClr val="F3F2E9"/>
                </a:solidFill>
              </a:rPr>
              <a:t>. </a:t>
            </a:r>
            <a:r>
              <a:rPr lang="en-GB" sz="1800" b="1" dirty="0" err="1" smtClean="0">
                <a:solidFill>
                  <a:srgbClr val="F3F2E9"/>
                </a:solidFill>
              </a:rPr>
              <a:t>Uiterwaarden</a:t>
            </a:r>
            <a:r>
              <a:rPr lang="en-GB" sz="1800" b="1" dirty="0" smtClean="0">
                <a:solidFill>
                  <a:srgbClr val="F3F2E9"/>
                </a:solidFill>
              </a:rPr>
              <a:t> en </a:t>
            </a:r>
            <a:r>
              <a:rPr lang="en-GB" sz="1800" b="1" dirty="0" err="1" smtClean="0">
                <a:solidFill>
                  <a:srgbClr val="F3F2E9"/>
                </a:solidFill>
              </a:rPr>
              <a:t>bossen</a:t>
            </a:r>
            <a:r>
              <a:rPr lang="en-GB" sz="1800" b="1" dirty="0" smtClean="0">
                <a:solidFill>
                  <a:srgbClr val="F3F2E9"/>
                </a:solidFill>
              </a:rPr>
              <a:t>: </a:t>
            </a:r>
            <a:r>
              <a:rPr lang="en-GB" sz="1800" b="1" dirty="0" err="1" smtClean="0">
                <a:solidFill>
                  <a:srgbClr val="F3F2E9"/>
                </a:solidFill>
              </a:rPr>
              <a:t>hoge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productiviteit</a:t>
            </a:r>
            <a:r>
              <a:rPr lang="en-GB" sz="1800" b="1" dirty="0" smtClean="0">
                <a:solidFill>
                  <a:srgbClr val="F3F2E9"/>
                </a:solidFill>
              </a:rPr>
              <a:t>, </a:t>
            </a:r>
            <a:r>
              <a:rPr lang="en-GB" sz="1800" b="1" dirty="0" err="1" smtClean="0">
                <a:solidFill>
                  <a:srgbClr val="F3F2E9"/>
                </a:solidFill>
              </a:rPr>
              <a:t>hoge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soortenrijkdom</a:t>
            </a:r>
            <a:r>
              <a:rPr lang="en-GB" sz="1800" b="1" dirty="0" smtClean="0">
                <a:solidFill>
                  <a:srgbClr val="F3F2E9"/>
                </a:solidFill>
              </a:rPr>
              <a:t>. </a:t>
            </a:r>
            <a:r>
              <a:rPr lang="en-GB" sz="1800" b="1" dirty="0" err="1" smtClean="0">
                <a:solidFill>
                  <a:srgbClr val="F3F2E9"/>
                </a:solidFill>
              </a:rPr>
              <a:t>Estuaria</a:t>
            </a:r>
            <a:r>
              <a:rPr lang="en-GB" sz="1800" b="1" dirty="0" smtClean="0">
                <a:solidFill>
                  <a:srgbClr val="F3F2E9"/>
                </a:solidFill>
              </a:rPr>
              <a:t> : </a:t>
            </a:r>
            <a:r>
              <a:rPr lang="en-GB" sz="1800" b="1" dirty="0" err="1" smtClean="0">
                <a:solidFill>
                  <a:srgbClr val="F3F2E9"/>
                </a:solidFill>
              </a:rPr>
              <a:t>hoogproductief</a:t>
            </a:r>
            <a:r>
              <a:rPr lang="en-GB" sz="1800" b="1" dirty="0" smtClean="0">
                <a:solidFill>
                  <a:srgbClr val="F3F2E9"/>
                </a:solidFill>
              </a:rPr>
              <a:t> , </a:t>
            </a:r>
            <a:r>
              <a:rPr lang="en-GB" sz="1800" b="1" dirty="0" err="1" smtClean="0">
                <a:solidFill>
                  <a:srgbClr val="F3F2E9"/>
                </a:solidFill>
              </a:rPr>
              <a:t>lagere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diversiteit</a:t>
            </a:r>
            <a:r>
              <a:rPr lang="en-GB" sz="1800" b="1" dirty="0" smtClean="0">
                <a:solidFill>
                  <a:srgbClr val="F3F2E9"/>
                </a:solidFill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181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1270000" y="584200"/>
            <a:ext cx="5994400" cy="635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3" name="Text Box 18"/>
          <p:cNvSpPr txBox="1">
            <a:spLocks noChangeArrowheads="1"/>
          </p:cNvSpPr>
          <p:nvPr/>
        </p:nvSpPr>
        <p:spPr bwMode="auto">
          <a:xfrm rot="-5400000">
            <a:off x="119857" y="6090444"/>
            <a:ext cx="1166812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Murat Selam / WWF Nepal</a:t>
            </a:r>
            <a:endParaRPr lang="en-GB" sz="600"/>
          </a:p>
        </p:txBody>
      </p:sp>
      <p:sp>
        <p:nvSpPr>
          <p:cNvPr id="7184" name="Rectangle 20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C3794EEF-5E11-4EE2-9E30-2B6632360D57}" type="datetime3">
              <a:rPr lang="en-US" sz="1000"/>
              <a:pPr/>
              <a:t>14 January 2013</a:t>
            </a:fld>
            <a:r>
              <a:rPr lang="en-US" sz="1000"/>
              <a:t> - </a:t>
            </a:r>
            <a:fld id="{73BEC958-739D-404D-9BEB-A98782476122}" type="slidenum">
              <a:rPr lang="en-US" sz="1000"/>
              <a:pPr/>
              <a:t>25</a:t>
            </a:fld>
            <a:endParaRPr 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_1126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602" y="0"/>
            <a:ext cx="40747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_25773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478"/>
            <a:ext cx="9144000" cy="6065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310187" cy="319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363" y="234683"/>
            <a:ext cx="3089564" cy="591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89039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>
                <a:hlinkClick r:id="rId2"/>
              </a:rPr>
              <a:t>http://vimeo.com/23365280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Living </a:t>
            </a:r>
            <a:r>
              <a:rPr lang="nl-NL" dirty="0" err="1" smtClean="0"/>
              <a:t>himalayas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27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95" name="Title 1"/>
          <p:cNvSpPr txBox="1">
            <a:spLocks/>
          </p:cNvSpPr>
          <p:nvPr/>
        </p:nvSpPr>
        <p:spPr bwMode="auto">
          <a:xfrm>
            <a:off x="2243138" y="1657350"/>
            <a:ext cx="60118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5500">
                <a:solidFill>
                  <a:srgbClr val="FF6600"/>
                </a:solidFill>
              </a:rPr>
              <a:t>Shorter title</a:t>
            </a:r>
            <a:endParaRPr lang="en-US" sz="5500">
              <a:solidFill>
                <a:srgbClr val="FF6600"/>
              </a:solidFill>
            </a:endParaRPr>
          </a:p>
        </p:txBody>
      </p:sp>
      <p:sp>
        <p:nvSpPr>
          <p:cNvPr id="8196" name="Subtitle 2"/>
          <p:cNvSpPr txBox="1">
            <a:spLocks/>
          </p:cNvSpPr>
          <p:nvPr/>
        </p:nvSpPr>
        <p:spPr bwMode="auto">
          <a:xfrm>
            <a:off x="2243138" y="2973388"/>
            <a:ext cx="6011862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GB" sz="1800">
                <a:solidFill>
                  <a:srgbClr val="404040"/>
                </a:solidFill>
              </a:rPr>
              <a:t>Secondary information can go here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GB" sz="1800">
                <a:solidFill>
                  <a:srgbClr val="404040"/>
                </a:solidFill>
              </a:rPr>
              <a:t>XX-XX Month, Year </a:t>
            </a:r>
            <a:endParaRPr lang="en-US" sz="1800">
              <a:solidFill>
                <a:srgbClr val="40404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9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2106613" y="3656013"/>
            <a:ext cx="6364287" cy="1004887"/>
          </a:xfrm>
        </p:spPr>
        <p:txBody>
          <a:bodyPr/>
          <a:lstStyle/>
          <a:p>
            <a:pPr eaLnBrk="1" hangingPunct="1"/>
            <a:r>
              <a:rPr lang="en-US" sz="2400" smtClean="0"/>
              <a:t>Additional information can run</a:t>
            </a:r>
          </a:p>
          <a:p>
            <a:pPr eaLnBrk="1" hangingPunct="1"/>
            <a:r>
              <a:rPr lang="en-US" sz="2400" smtClean="0"/>
              <a:t>Underneath if necessary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000" y="0"/>
            <a:ext cx="9017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60000"/>
              </a:spcBef>
              <a:defRPr/>
            </a:pPr>
            <a:endParaRPr lang="nl-NL" sz="1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58888" y="1382713"/>
            <a:ext cx="7467600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2" name="Title 1"/>
          <p:cNvSpPr txBox="1">
            <a:spLocks/>
          </p:cNvSpPr>
          <p:nvPr/>
        </p:nvSpPr>
        <p:spPr bwMode="auto">
          <a:xfrm>
            <a:off x="1320800" y="222250"/>
            <a:ext cx="601027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4800">
                <a:solidFill>
                  <a:srgbClr val="F3F2E9"/>
                </a:solidFill>
              </a:rPr>
              <a:t>Achterban</a:t>
            </a:r>
            <a:endParaRPr lang="en-US" sz="4800">
              <a:solidFill>
                <a:srgbClr val="F3F2E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184275" y="6267450"/>
            <a:ext cx="7604125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04" name="Title 1"/>
          <p:cNvSpPr txBox="1">
            <a:spLocks/>
          </p:cNvSpPr>
          <p:nvPr/>
        </p:nvSpPr>
        <p:spPr bwMode="auto">
          <a:xfrm>
            <a:off x="1258888" y="3127375"/>
            <a:ext cx="60102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sz="2000">
              <a:solidFill>
                <a:srgbClr val="40404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8209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1" name="Title 1"/>
          <p:cNvSpPr txBox="1">
            <a:spLocks/>
          </p:cNvSpPr>
          <p:nvPr/>
        </p:nvSpPr>
        <p:spPr bwMode="auto">
          <a:xfrm>
            <a:off x="265113" y="6621463"/>
            <a:ext cx="21621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sz="1000">
              <a:solidFill>
                <a:srgbClr val="404040"/>
              </a:solidFill>
            </a:endParaRPr>
          </a:p>
        </p:txBody>
      </p:sp>
      <p:sp>
        <p:nvSpPr>
          <p:cNvPr id="8212" name="Rectangle 24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nl-NL" sz="1000"/>
          </a:p>
        </p:txBody>
      </p:sp>
      <p:grpSp>
        <p:nvGrpSpPr>
          <p:cNvPr id="8213" name="Group 16"/>
          <p:cNvGrpSpPr>
            <a:grpSpLocks/>
          </p:cNvGrpSpPr>
          <p:nvPr/>
        </p:nvGrpSpPr>
        <p:grpSpPr bwMode="auto">
          <a:xfrm>
            <a:off x="6916738" y="4400551"/>
            <a:ext cx="1871662" cy="1666875"/>
            <a:chOff x="2971" y="2183"/>
            <a:chExt cx="1179" cy="1050"/>
          </a:xfrm>
        </p:grpSpPr>
        <p:sp>
          <p:nvSpPr>
            <p:cNvPr id="8222" name="Freeform 15"/>
            <p:cNvSpPr>
              <a:spLocks/>
            </p:cNvSpPr>
            <p:nvPr/>
          </p:nvSpPr>
          <p:spPr bwMode="gray">
            <a:xfrm>
              <a:off x="3254" y="2222"/>
              <a:ext cx="691" cy="724"/>
            </a:xfrm>
            <a:custGeom>
              <a:avLst/>
              <a:gdLst>
                <a:gd name="T0" fmla="*/ 231 w 691"/>
                <a:gd name="T1" fmla="*/ 261 h 724"/>
                <a:gd name="T2" fmla="*/ 190 w 691"/>
                <a:gd name="T3" fmla="*/ 184 h 724"/>
                <a:gd name="T4" fmla="*/ 190 w 691"/>
                <a:gd name="T5" fmla="*/ 106 h 724"/>
                <a:gd name="T6" fmla="*/ 244 w 691"/>
                <a:gd name="T7" fmla="*/ 43 h 724"/>
                <a:gd name="T8" fmla="*/ 292 w 691"/>
                <a:gd name="T9" fmla="*/ 16 h 724"/>
                <a:gd name="T10" fmla="*/ 381 w 691"/>
                <a:gd name="T11" fmla="*/ 0 h 724"/>
                <a:gd name="T12" fmla="*/ 435 w 691"/>
                <a:gd name="T13" fmla="*/ 13 h 724"/>
                <a:gd name="T14" fmla="*/ 460 w 691"/>
                <a:gd name="T15" fmla="*/ 48 h 724"/>
                <a:gd name="T16" fmla="*/ 484 w 691"/>
                <a:gd name="T17" fmla="*/ 103 h 724"/>
                <a:gd name="T18" fmla="*/ 498 w 691"/>
                <a:gd name="T19" fmla="*/ 142 h 724"/>
                <a:gd name="T20" fmla="*/ 514 w 691"/>
                <a:gd name="T21" fmla="*/ 175 h 724"/>
                <a:gd name="T22" fmla="*/ 540 w 691"/>
                <a:gd name="T23" fmla="*/ 201 h 724"/>
                <a:gd name="T24" fmla="*/ 526 w 691"/>
                <a:gd name="T25" fmla="*/ 241 h 724"/>
                <a:gd name="T26" fmla="*/ 501 w 691"/>
                <a:gd name="T27" fmla="*/ 277 h 724"/>
                <a:gd name="T28" fmla="*/ 477 w 691"/>
                <a:gd name="T29" fmla="*/ 300 h 724"/>
                <a:gd name="T30" fmla="*/ 451 w 691"/>
                <a:gd name="T31" fmla="*/ 321 h 724"/>
                <a:gd name="T32" fmla="*/ 487 w 691"/>
                <a:gd name="T33" fmla="*/ 352 h 724"/>
                <a:gd name="T34" fmla="*/ 516 w 691"/>
                <a:gd name="T35" fmla="*/ 405 h 724"/>
                <a:gd name="T36" fmla="*/ 496 w 691"/>
                <a:gd name="T37" fmla="*/ 471 h 724"/>
                <a:gd name="T38" fmla="*/ 555 w 691"/>
                <a:gd name="T39" fmla="*/ 511 h 724"/>
                <a:gd name="T40" fmla="*/ 577 w 691"/>
                <a:gd name="T41" fmla="*/ 511 h 724"/>
                <a:gd name="T42" fmla="*/ 625 w 691"/>
                <a:gd name="T43" fmla="*/ 498 h 724"/>
                <a:gd name="T44" fmla="*/ 667 w 691"/>
                <a:gd name="T45" fmla="*/ 505 h 724"/>
                <a:gd name="T46" fmla="*/ 691 w 691"/>
                <a:gd name="T47" fmla="*/ 543 h 724"/>
                <a:gd name="T48" fmla="*/ 691 w 691"/>
                <a:gd name="T49" fmla="*/ 573 h 724"/>
                <a:gd name="T50" fmla="*/ 678 w 691"/>
                <a:gd name="T51" fmla="*/ 600 h 724"/>
                <a:gd name="T52" fmla="*/ 658 w 691"/>
                <a:gd name="T53" fmla="*/ 610 h 724"/>
                <a:gd name="T54" fmla="*/ 628 w 691"/>
                <a:gd name="T55" fmla="*/ 616 h 724"/>
                <a:gd name="T56" fmla="*/ 591 w 691"/>
                <a:gd name="T57" fmla="*/ 667 h 724"/>
                <a:gd name="T58" fmla="*/ 9 w 691"/>
                <a:gd name="T59" fmla="*/ 724 h 724"/>
                <a:gd name="T60" fmla="*/ 7 w 691"/>
                <a:gd name="T61" fmla="*/ 663 h 724"/>
                <a:gd name="T62" fmla="*/ 19 w 691"/>
                <a:gd name="T63" fmla="*/ 574 h 724"/>
                <a:gd name="T64" fmla="*/ 0 w 691"/>
                <a:gd name="T65" fmla="*/ 562 h 724"/>
                <a:gd name="T66" fmla="*/ 13 w 691"/>
                <a:gd name="T67" fmla="*/ 514 h 724"/>
                <a:gd name="T68" fmla="*/ 36 w 691"/>
                <a:gd name="T69" fmla="*/ 487 h 724"/>
                <a:gd name="T70" fmla="*/ 75 w 691"/>
                <a:gd name="T71" fmla="*/ 486 h 724"/>
                <a:gd name="T72" fmla="*/ 166 w 691"/>
                <a:gd name="T73" fmla="*/ 514 h 724"/>
                <a:gd name="T74" fmla="*/ 121 w 691"/>
                <a:gd name="T75" fmla="*/ 411 h 724"/>
                <a:gd name="T76" fmla="*/ 117 w 691"/>
                <a:gd name="T77" fmla="*/ 346 h 724"/>
                <a:gd name="T78" fmla="*/ 180 w 691"/>
                <a:gd name="T79" fmla="*/ 280 h 724"/>
                <a:gd name="T80" fmla="*/ 214 w 691"/>
                <a:gd name="T81" fmla="*/ 277 h 724"/>
                <a:gd name="T82" fmla="*/ 231 w 691"/>
                <a:gd name="T83" fmla="*/ 261 h 7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91"/>
                <a:gd name="T127" fmla="*/ 0 h 724"/>
                <a:gd name="T128" fmla="*/ 691 w 691"/>
                <a:gd name="T129" fmla="*/ 724 h 72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91" h="724">
                  <a:moveTo>
                    <a:pt x="231" y="261"/>
                  </a:moveTo>
                  <a:lnTo>
                    <a:pt x="190" y="184"/>
                  </a:lnTo>
                  <a:lnTo>
                    <a:pt x="190" y="106"/>
                  </a:lnTo>
                  <a:lnTo>
                    <a:pt x="244" y="43"/>
                  </a:lnTo>
                  <a:lnTo>
                    <a:pt x="292" y="16"/>
                  </a:lnTo>
                  <a:lnTo>
                    <a:pt x="381" y="0"/>
                  </a:lnTo>
                  <a:lnTo>
                    <a:pt x="435" y="13"/>
                  </a:lnTo>
                  <a:lnTo>
                    <a:pt x="460" y="48"/>
                  </a:lnTo>
                  <a:lnTo>
                    <a:pt x="484" y="103"/>
                  </a:lnTo>
                  <a:lnTo>
                    <a:pt x="498" y="142"/>
                  </a:lnTo>
                  <a:lnTo>
                    <a:pt x="514" y="175"/>
                  </a:lnTo>
                  <a:lnTo>
                    <a:pt x="540" y="201"/>
                  </a:lnTo>
                  <a:lnTo>
                    <a:pt x="526" y="241"/>
                  </a:lnTo>
                  <a:lnTo>
                    <a:pt x="501" y="277"/>
                  </a:lnTo>
                  <a:lnTo>
                    <a:pt x="477" y="300"/>
                  </a:lnTo>
                  <a:lnTo>
                    <a:pt x="451" y="321"/>
                  </a:lnTo>
                  <a:lnTo>
                    <a:pt x="487" y="352"/>
                  </a:lnTo>
                  <a:lnTo>
                    <a:pt x="516" y="405"/>
                  </a:lnTo>
                  <a:lnTo>
                    <a:pt x="496" y="471"/>
                  </a:lnTo>
                  <a:lnTo>
                    <a:pt x="555" y="511"/>
                  </a:lnTo>
                  <a:lnTo>
                    <a:pt x="577" y="511"/>
                  </a:lnTo>
                  <a:lnTo>
                    <a:pt x="625" y="498"/>
                  </a:lnTo>
                  <a:lnTo>
                    <a:pt x="667" y="505"/>
                  </a:lnTo>
                  <a:lnTo>
                    <a:pt x="691" y="543"/>
                  </a:lnTo>
                  <a:lnTo>
                    <a:pt x="691" y="573"/>
                  </a:lnTo>
                  <a:lnTo>
                    <a:pt x="678" y="600"/>
                  </a:lnTo>
                  <a:lnTo>
                    <a:pt x="658" y="610"/>
                  </a:lnTo>
                  <a:lnTo>
                    <a:pt x="628" y="616"/>
                  </a:lnTo>
                  <a:lnTo>
                    <a:pt x="591" y="667"/>
                  </a:lnTo>
                  <a:lnTo>
                    <a:pt x="9" y="724"/>
                  </a:lnTo>
                  <a:lnTo>
                    <a:pt x="7" y="663"/>
                  </a:lnTo>
                  <a:lnTo>
                    <a:pt x="19" y="574"/>
                  </a:lnTo>
                  <a:lnTo>
                    <a:pt x="0" y="562"/>
                  </a:lnTo>
                  <a:lnTo>
                    <a:pt x="13" y="514"/>
                  </a:lnTo>
                  <a:lnTo>
                    <a:pt x="36" y="487"/>
                  </a:lnTo>
                  <a:lnTo>
                    <a:pt x="75" y="486"/>
                  </a:lnTo>
                  <a:lnTo>
                    <a:pt x="166" y="514"/>
                  </a:lnTo>
                  <a:lnTo>
                    <a:pt x="121" y="411"/>
                  </a:lnTo>
                  <a:lnTo>
                    <a:pt x="117" y="346"/>
                  </a:lnTo>
                  <a:lnTo>
                    <a:pt x="180" y="280"/>
                  </a:lnTo>
                  <a:lnTo>
                    <a:pt x="214" y="277"/>
                  </a:lnTo>
                  <a:lnTo>
                    <a:pt x="231" y="26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8223" name="Picture 8" descr="Bamboeclublogo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971" y="2183"/>
              <a:ext cx="1179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214" name="Group 26"/>
          <p:cNvGrpSpPr>
            <a:grpSpLocks/>
          </p:cNvGrpSpPr>
          <p:nvPr/>
        </p:nvGrpSpPr>
        <p:grpSpPr bwMode="auto">
          <a:xfrm>
            <a:off x="6416675" y="1403351"/>
            <a:ext cx="2092325" cy="1570037"/>
            <a:chOff x="1920" y="1440"/>
            <a:chExt cx="1920" cy="1440"/>
          </a:xfrm>
        </p:grpSpPr>
        <p:sp>
          <p:nvSpPr>
            <p:cNvPr id="8220" name="Freeform 25"/>
            <p:cNvSpPr>
              <a:spLocks/>
            </p:cNvSpPr>
            <p:nvPr/>
          </p:nvSpPr>
          <p:spPr bwMode="gray">
            <a:xfrm>
              <a:off x="1959" y="1494"/>
              <a:ext cx="1848" cy="1311"/>
            </a:xfrm>
            <a:custGeom>
              <a:avLst/>
              <a:gdLst>
                <a:gd name="T0" fmla="*/ 261 w 1848"/>
                <a:gd name="T1" fmla="*/ 285 h 1311"/>
                <a:gd name="T2" fmla="*/ 600 w 1848"/>
                <a:gd name="T3" fmla="*/ 48 h 1311"/>
                <a:gd name="T4" fmla="*/ 732 w 1848"/>
                <a:gd name="T5" fmla="*/ 195 h 1311"/>
                <a:gd name="T6" fmla="*/ 771 w 1848"/>
                <a:gd name="T7" fmla="*/ 0 h 1311"/>
                <a:gd name="T8" fmla="*/ 1065 w 1848"/>
                <a:gd name="T9" fmla="*/ 3 h 1311"/>
                <a:gd name="T10" fmla="*/ 1140 w 1848"/>
                <a:gd name="T11" fmla="*/ 195 h 1311"/>
                <a:gd name="T12" fmla="*/ 1305 w 1848"/>
                <a:gd name="T13" fmla="*/ 99 h 1311"/>
                <a:gd name="T14" fmla="*/ 1539 w 1848"/>
                <a:gd name="T15" fmla="*/ 276 h 1311"/>
                <a:gd name="T16" fmla="*/ 1509 w 1848"/>
                <a:gd name="T17" fmla="*/ 375 h 1311"/>
                <a:gd name="T18" fmla="*/ 1587 w 1848"/>
                <a:gd name="T19" fmla="*/ 894 h 1311"/>
                <a:gd name="T20" fmla="*/ 1626 w 1848"/>
                <a:gd name="T21" fmla="*/ 900 h 1311"/>
                <a:gd name="T22" fmla="*/ 1749 w 1848"/>
                <a:gd name="T23" fmla="*/ 870 h 1311"/>
                <a:gd name="T24" fmla="*/ 1842 w 1848"/>
                <a:gd name="T25" fmla="*/ 915 h 1311"/>
                <a:gd name="T26" fmla="*/ 1848 w 1848"/>
                <a:gd name="T27" fmla="*/ 969 h 1311"/>
                <a:gd name="T28" fmla="*/ 1815 w 1848"/>
                <a:gd name="T29" fmla="*/ 1020 h 1311"/>
                <a:gd name="T30" fmla="*/ 1830 w 1848"/>
                <a:gd name="T31" fmla="*/ 1062 h 1311"/>
                <a:gd name="T32" fmla="*/ 1773 w 1848"/>
                <a:gd name="T33" fmla="*/ 1137 h 1311"/>
                <a:gd name="T34" fmla="*/ 1665 w 1848"/>
                <a:gd name="T35" fmla="*/ 1146 h 1311"/>
                <a:gd name="T36" fmla="*/ 1611 w 1848"/>
                <a:gd name="T37" fmla="*/ 1122 h 1311"/>
                <a:gd name="T38" fmla="*/ 1545 w 1848"/>
                <a:gd name="T39" fmla="*/ 1161 h 1311"/>
                <a:gd name="T40" fmla="*/ 1476 w 1848"/>
                <a:gd name="T41" fmla="*/ 1164 h 1311"/>
                <a:gd name="T42" fmla="*/ 1446 w 1848"/>
                <a:gd name="T43" fmla="*/ 1161 h 1311"/>
                <a:gd name="T44" fmla="*/ 1353 w 1848"/>
                <a:gd name="T45" fmla="*/ 1215 h 1311"/>
                <a:gd name="T46" fmla="*/ 519 w 1848"/>
                <a:gd name="T47" fmla="*/ 1257 h 1311"/>
                <a:gd name="T48" fmla="*/ 336 w 1848"/>
                <a:gd name="T49" fmla="*/ 1275 h 1311"/>
                <a:gd name="T50" fmla="*/ 324 w 1848"/>
                <a:gd name="T51" fmla="*/ 1239 h 1311"/>
                <a:gd name="T52" fmla="*/ 276 w 1848"/>
                <a:gd name="T53" fmla="*/ 1248 h 1311"/>
                <a:gd name="T54" fmla="*/ 255 w 1848"/>
                <a:gd name="T55" fmla="*/ 1293 h 1311"/>
                <a:gd name="T56" fmla="*/ 156 w 1848"/>
                <a:gd name="T57" fmla="*/ 1302 h 1311"/>
                <a:gd name="T58" fmla="*/ 99 w 1848"/>
                <a:gd name="T59" fmla="*/ 1272 h 1311"/>
                <a:gd name="T60" fmla="*/ 75 w 1848"/>
                <a:gd name="T61" fmla="*/ 1311 h 1311"/>
                <a:gd name="T62" fmla="*/ 12 w 1848"/>
                <a:gd name="T63" fmla="*/ 1299 h 1311"/>
                <a:gd name="T64" fmla="*/ 0 w 1848"/>
                <a:gd name="T65" fmla="*/ 1083 h 1311"/>
                <a:gd name="T66" fmla="*/ 135 w 1848"/>
                <a:gd name="T67" fmla="*/ 1032 h 1311"/>
                <a:gd name="T68" fmla="*/ 210 w 1848"/>
                <a:gd name="T69" fmla="*/ 1056 h 1311"/>
                <a:gd name="T70" fmla="*/ 231 w 1848"/>
                <a:gd name="T71" fmla="*/ 1089 h 1311"/>
                <a:gd name="T72" fmla="*/ 276 w 1848"/>
                <a:gd name="T73" fmla="*/ 1017 h 1311"/>
                <a:gd name="T74" fmla="*/ 237 w 1848"/>
                <a:gd name="T75" fmla="*/ 954 h 1311"/>
                <a:gd name="T76" fmla="*/ 192 w 1848"/>
                <a:gd name="T77" fmla="*/ 726 h 1311"/>
                <a:gd name="T78" fmla="*/ 258 w 1848"/>
                <a:gd name="T79" fmla="*/ 477 h 1311"/>
                <a:gd name="T80" fmla="*/ 336 w 1848"/>
                <a:gd name="T81" fmla="*/ 369 h 1311"/>
                <a:gd name="T82" fmla="*/ 261 w 1848"/>
                <a:gd name="T83" fmla="*/ 285 h 13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48"/>
                <a:gd name="T127" fmla="*/ 0 h 1311"/>
                <a:gd name="T128" fmla="*/ 1848 w 1848"/>
                <a:gd name="T129" fmla="*/ 1311 h 13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48" h="1311">
                  <a:moveTo>
                    <a:pt x="261" y="285"/>
                  </a:moveTo>
                  <a:lnTo>
                    <a:pt x="600" y="48"/>
                  </a:lnTo>
                  <a:lnTo>
                    <a:pt x="732" y="195"/>
                  </a:lnTo>
                  <a:lnTo>
                    <a:pt x="771" y="0"/>
                  </a:lnTo>
                  <a:lnTo>
                    <a:pt x="1065" y="3"/>
                  </a:lnTo>
                  <a:lnTo>
                    <a:pt x="1140" y="195"/>
                  </a:lnTo>
                  <a:lnTo>
                    <a:pt x="1305" y="99"/>
                  </a:lnTo>
                  <a:lnTo>
                    <a:pt x="1539" y="276"/>
                  </a:lnTo>
                  <a:lnTo>
                    <a:pt x="1509" y="375"/>
                  </a:lnTo>
                  <a:lnTo>
                    <a:pt x="1587" y="894"/>
                  </a:lnTo>
                  <a:lnTo>
                    <a:pt x="1626" y="900"/>
                  </a:lnTo>
                  <a:lnTo>
                    <a:pt x="1749" y="870"/>
                  </a:lnTo>
                  <a:lnTo>
                    <a:pt x="1842" y="915"/>
                  </a:lnTo>
                  <a:lnTo>
                    <a:pt x="1848" y="969"/>
                  </a:lnTo>
                  <a:lnTo>
                    <a:pt x="1815" y="1020"/>
                  </a:lnTo>
                  <a:lnTo>
                    <a:pt x="1830" y="1062"/>
                  </a:lnTo>
                  <a:lnTo>
                    <a:pt x="1773" y="1137"/>
                  </a:lnTo>
                  <a:lnTo>
                    <a:pt x="1665" y="1146"/>
                  </a:lnTo>
                  <a:lnTo>
                    <a:pt x="1611" y="1122"/>
                  </a:lnTo>
                  <a:lnTo>
                    <a:pt x="1545" y="1161"/>
                  </a:lnTo>
                  <a:lnTo>
                    <a:pt x="1476" y="1164"/>
                  </a:lnTo>
                  <a:lnTo>
                    <a:pt x="1446" y="1161"/>
                  </a:lnTo>
                  <a:lnTo>
                    <a:pt x="1353" y="1215"/>
                  </a:lnTo>
                  <a:lnTo>
                    <a:pt x="519" y="1257"/>
                  </a:lnTo>
                  <a:lnTo>
                    <a:pt x="336" y="1275"/>
                  </a:lnTo>
                  <a:lnTo>
                    <a:pt x="324" y="1239"/>
                  </a:lnTo>
                  <a:lnTo>
                    <a:pt x="276" y="1248"/>
                  </a:lnTo>
                  <a:lnTo>
                    <a:pt x="255" y="1293"/>
                  </a:lnTo>
                  <a:lnTo>
                    <a:pt x="156" y="1302"/>
                  </a:lnTo>
                  <a:lnTo>
                    <a:pt x="99" y="1272"/>
                  </a:lnTo>
                  <a:lnTo>
                    <a:pt x="75" y="1311"/>
                  </a:lnTo>
                  <a:lnTo>
                    <a:pt x="12" y="1299"/>
                  </a:lnTo>
                  <a:lnTo>
                    <a:pt x="0" y="1083"/>
                  </a:lnTo>
                  <a:lnTo>
                    <a:pt x="135" y="1032"/>
                  </a:lnTo>
                  <a:lnTo>
                    <a:pt x="210" y="1056"/>
                  </a:lnTo>
                  <a:lnTo>
                    <a:pt x="231" y="1089"/>
                  </a:lnTo>
                  <a:lnTo>
                    <a:pt x="276" y="1017"/>
                  </a:lnTo>
                  <a:lnTo>
                    <a:pt x="237" y="954"/>
                  </a:lnTo>
                  <a:lnTo>
                    <a:pt x="192" y="726"/>
                  </a:lnTo>
                  <a:lnTo>
                    <a:pt x="258" y="477"/>
                  </a:lnTo>
                  <a:lnTo>
                    <a:pt x="336" y="369"/>
                  </a:lnTo>
                  <a:lnTo>
                    <a:pt x="261" y="28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8221" name="Picture 24" descr="ranger_club_logo_824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440"/>
              <a:ext cx="192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215" name="Group 29"/>
          <p:cNvGrpSpPr>
            <a:grpSpLocks/>
          </p:cNvGrpSpPr>
          <p:nvPr/>
        </p:nvGrpSpPr>
        <p:grpSpPr bwMode="auto">
          <a:xfrm rot="-513956">
            <a:off x="5852274" y="3609310"/>
            <a:ext cx="1325562" cy="1325563"/>
            <a:chOff x="1764" y="1044"/>
            <a:chExt cx="2232" cy="2232"/>
          </a:xfrm>
        </p:grpSpPr>
        <p:sp>
          <p:nvSpPr>
            <p:cNvPr id="8218" name="Freeform 28"/>
            <p:cNvSpPr>
              <a:spLocks/>
            </p:cNvSpPr>
            <p:nvPr/>
          </p:nvSpPr>
          <p:spPr bwMode="gray">
            <a:xfrm>
              <a:off x="1812" y="1089"/>
              <a:ext cx="2124" cy="2118"/>
            </a:xfrm>
            <a:custGeom>
              <a:avLst/>
              <a:gdLst>
                <a:gd name="T0" fmla="*/ 936 w 2124"/>
                <a:gd name="T1" fmla="*/ 6 h 2118"/>
                <a:gd name="T2" fmla="*/ 1416 w 2124"/>
                <a:gd name="T3" fmla="*/ 12 h 2118"/>
                <a:gd name="T4" fmla="*/ 1644 w 2124"/>
                <a:gd name="T5" fmla="*/ 18 h 2118"/>
                <a:gd name="T6" fmla="*/ 1734 w 2124"/>
                <a:gd name="T7" fmla="*/ 18 h 2118"/>
                <a:gd name="T8" fmla="*/ 1869 w 2124"/>
                <a:gd name="T9" fmla="*/ 0 h 2118"/>
                <a:gd name="T10" fmla="*/ 2001 w 2124"/>
                <a:gd name="T11" fmla="*/ 30 h 2118"/>
                <a:gd name="T12" fmla="*/ 2091 w 2124"/>
                <a:gd name="T13" fmla="*/ 117 h 2118"/>
                <a:gd name="T14" fmla="*/ 2115 w 2124"/>
                <a:gd name="T15" fmla="*/ 210 h 2118"/>
                <a:gd name="T16" fmla="*/ 2100 w 2124"/>
                <a:gd name="T17" fmla="*/ 528 h 2118"/>
                <a:gd name="T18" fmla="*/ 2112 w 2124"/>
                <a:gd name="T19" fmla="*/ 990 h 2118"/>
                <a:gd name="T20" fmla="*/ 2121 w 2124"/>
                <a:gd name="T21" fmla="*/ 1569 h 2118"/>
                <a:gd name="T22" fmla="*/ 2124 w 2124"/>
                <a:gd name="T23" fmla="*/ 1929 h 2118"/>
                <a:gd name="T24" fmla="*/ 2094 w 2124"/>
                <a:gd name="T25" fmla="*/ 2010 h 2118"/>
                <a:gd name="T26" fmla="*/ 1983 w 2124"/>
                <a:gd name="T27" fmla="*/ 2097 h 2118"/>
                <a:gd name="T28" fmla="*/ 1719 w 2124"/>
                <a:gd name="T29" fmla="*/ 2118 h 2118"/>
                <a:gd name="T30" fmla="*/ 1248 w 2124"/>
                <a:gd name="T31" fmla="*/ 2112 h 2118"/>
                <a:gd name="T32" fmla="*/ 975 w 2124"/>
                <a:gd name="T33" fmla="*/ 2109 h 2118"/>
                <a:gd name="T34" fmla="*/ 582 w 2124"/>
                <a:gd name="T35" fmla="*/ 2115 h 2118"/>
                <a:gd name="T36" fmla="*/ 345 w 2124"/>
                <a:gd name="T37" fmla="*/ 2118 h 2118"/>
                <a:gd name="T38" fmla="*/ 186 w 2124"/>
                <a:gd name="T39" fmla="*/ 2097 h 2118"/>
                <a:gd name="T40" fmla="*/ 39 w 2124"/>
                <a:gd name="T41" fmla="*/ 1992 h 2118"/>
                <a:gd name="T42" fmla="*/ 30 w 2124"/>
                <a:gd name="T43" fmla="*/ 1869 h 2118"/>
                <a:gd name="T44" fmla="*/ 15 w 2124"/>
                <a:gd name="T45" fmla="*/ 1758 h 2118"/>
                <a:gd name="T46" fmla="*/ 9 w 2124"/>
                <a:gd name="T47" fmla="*/ 1545 h 2118"/>
                <a:gd name="T48" fmla="*/ 24 w 2124"/>
                <a:gd name="T49" fmla="*/ 1122 h 2118"/>
                <a:gd name="T50" fmla="*/ 24 w 2124"/>
                <a:gd name="T51" fmla="*/ 852 h 2118"/>
                <a:gd name="T52" fmla="*/ 9 w 2124"/>
                <a:gd name="T53" fmla="*/ 705 h 2118"/>
                <a:gd name="T54" fmla="*/ 0 w 2124"/>
                <a:gd name="T55" fmla="*/ 531 h 2118"/>
                <a:gd name="T56" fmla="*/ 24 w 2124"/>
                <a:gd name="T57" fmla="*/ 369 h 2118"/>
                <a:gd name="T58" fmla="*/ 15 w 2124"/>
                <a:gd name="T59" fmla="*/ 270 h 2118"/>
                <a:gd name="T60" fmla="*/ 60 w 2124"/>
                <a:gd name="T61" fmla="*/ 123 h 2118"/>
                <a:gd name="T62" fmla="*/ 174 w 2124"/>
                <a:gd name="T63" fmla="*/ 18 h 2118"/>
                <a:gd name="T64" fmla="*/ 333 w 2124"/>
                <a:gd name="T65" fmla="*/ 12 h 2118"/>
                <a:gd name="T66" fmla="*/ 522 w 2124"/>
                <a:gd name="T67" fmla="*/ 3 h 2118"/>
                <a:gd name="T68" fmla="*/ 777 w 2124"/>
                <a:gd name="T69" fmla="*/ 24 h 2118"/>
                <a:gd name="T70" fmla="*/ 957 w 2124"/>
                <a:gd name="T71" fmla="*/ 6 h 2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124"/>
                <a:gd name="T109" fmla="*/ 0 h 2118"/>
                <a:gd name="T110" fmla="*/ 2124 w 2124"/>
                <a:gd name="T111" fmla="*/ 2118 h 2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124" h="2118">
                  <a:moveTo>
                    <a:pt x="936" y="6"/>
                  </a:moveTo>
                  <a:lnTo>
                    <a:pt x="1416" y="12"/>
                  </a:lnTo>
                  <a:lnTo>
                    <a:pt x="1644" y="18"/>
                  </a:lnTo>
                  <a:lnTo>
                    <a:pt x="1734" y="18"/>
                  </a:lnTo>
                  <a:lnTo>
                    <a:pt x="1869" y="0"/>
                  </a:lnTo>
                  <a:lnTo>
                    <a:pt x="2001" y="30"/>
                  </a:lnTo>
                  <a:lnTo>
                    <a:pt x="2091" y="117"/>
                  </a:lnTo>
                  <a:lnTo>
                    <a:pt x="2115" y="210"/>
                  </a:lnTo>
                  <a:lnTo>
                    <a:pt x="2100" y="528"/>
                  </a:lnTo>
                  <a:lnTo>
                    <a:pt x="2112" y="990"/>
                  </a:lnTo>
                  <a:lnTo>
                    <a:pt x="2121" y="1569"/>
                  </a:lnTo>
                  <a:lnTo>
                    <a:pt x="2124" y="1929"/>
                  </a:lnTo>
                  <a:lnTo>
                    <a:pt x="2094" y="2010"/>
                  </a:lnTo>
                  <a:lnTo>
                    <a:pt x="1983" y="2097"/>
                  </a:lnTo>
                  <a:lnTo>
                    <a:pt x="1719" y="2118"/>
                  </a:lnTo>
                  <a:lnTo>
                    <a:pt x="1248" y="2112"/>
                  </a:lnTo>
                  <a:lnTo>
                    <a:pt x="975" y="2109"/>
                  </a:lnTo>
                  <a:lnTo>
                    <a:pt x="582" y="2115"/>
                  </a:lnTo>
                  <a:lnTo>
                    <a:pt x="345" y="2118"/>
                  </a:lnTo>
                  <a:lnTo>
                    <a:pt x="186" y="2097"/>
                  </a:lnTo>
                  <a:lnTo>
                    <a:pt x="39" y="1992"/>
                  </a:lnTo>
                  <a:lnTo>
                    <a:pt x="30" y="1869"/>
                  </a:lnTo>
                  <a:lnTo>
                    <a:pt x="15" y="1758"/>
                  </a:lnTo>
                  <a:lnTo>
                    <a:pt x="9" y="1545"/>
                  </a:lnTo>
                  <a:lnTo>
                    <a:pt x="24" y="1122"/>
                  </a:lnTo>
                  <a:lnTo>
                    <a:pt x="24" y="852"/>
                  </a:lnTo>
                  <a:lnTo>
                    <a:pt x="9" y="705"/>
                  </a:lnTo>
                  <a:lnTo>
                    <a:pt x="0" y="531"/>
                  </a:lnTo>
                  <a:lnTo>
                    <a:pt x="24" y="369"/>
                  </a:lnTo>
                  <a:lnTo>
                    <a:pt x="15" y="270"/>
                  </a:lnTo>
                  <a:lnTo>
                    <a:pt x="60" y="123"/>
                  </a:lnTo>
                  <a:lnTo>
                    <a:pt x="174" y="18"/>
                  </a:lnTo>
                  <a:lnTo>
                    <a:pt x="333" y="12"/>
                  </a:lnTo>
                  <a:lnTo>
                    <a:pt x="522" y="3"/>
                  </a:lnTo>
                  <a:lnTo>
                    <a:pt x="777" y="24"/>
                  </a:lnTo>
                  <a:lnTo>
                    <a:pt x="957" y="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pic>
          <p:nvPicPr>
            <p:cNvPr id="8219" name="Picture 27" descr="LO WNF life guard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" y="1044"/>
              <a:ext cx="2232" cy="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16" name="TextBox 34"/>
          <p:cNvSpPr txBox="1">
            <a:spLocks noChangeArrowheads="1"/>
          </p:cNvSpPr>
          <p:nvPr/>
        </p:nvSpPr>
        <p:spPr bwMode="auto">
          <a:xfrm>
            <a:off x="1184276" y="2073275"/>
            <a:ext cx="5732462" cy="383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6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870.000 </a:t>
            </a:r>
            <a:r>
              <a:rPr lang="nl-NL" dirty="0">
                <a:solidFill>
                  <a:schemeClr val="bg1"/>
                </a:solidFill>
              </a:rPr>
              <a:t>donateurs </a:t>
            </a:r>
          </a:p>
          <a:p>
            <a:pPr>
              <a:spcBef>
                <a:spcPct val="60000"/>
              </a:spcBef>
            </a:pPr>
            <a:r>
              <a:rPr lang="nl-NL" dirty="0">
                <a:solidFill>
                  <a:schemeClr val="bg1"/>
                </a:solidFill>
              </a:rPr>
              <a:t>van wie 120.000 jeugdleden </a:t>
            </a:r>
          </a:p>
          <a:p>
            <a:r>
              <a:rPr lang="nl-NL" dirty="0" err="1">
                <a:solidFill>
                  <a:schemeClr val="bg1"/>
                </a:solidFill>
              </a:rPr>
              <a:t>WNF-Bamboekidz</a:t>
            </a:r>
            <a:r>
              <a:rPr lang="nl-NL" dirty="0">
                <a:solidFill>
                  <a:schemeClr val="bg1"/>
                </a:solidFill>
              </a:rPr>
              <a:t/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WNF-Rangers</a:t>
            </a:r>
            <a:r>
              <a:rPr lang="nl-NL" dirty="0">
                <a:solidFill>
                  <a:schemeClr val="bg1"/>
                </a:solidFill>
              </a:rPr>
              <a:t>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 smtClean="0">
                <a:solidFill>
                  <a:schemeClr val="bg1"/>
                </a:solidFill>
              </a:rPr>
              <a:t>WNF-Lifeguards</a:t>
            </a:r>
            <a:endParaRPr lang="nl-NL" dirty="0" smtClean="0">
              <a:solidFill>
                <a:schemeClr val="bg1"/>
              </a:solidFill>
            </a:endParaRPr>
          </a:p>
          <a:p>
            <a:endParaRPr lang="nl-NL" dirty="0" smtClean="0">
              <a:solidFill>
                <a:schemeClr val="bg1"/>
              </a:solidFill>
            </a:endParaRPr>
          </a:p>
          <a:p>
            <a:r>
              <a:rPr lang="nl-NL" dirty="0" smtClean="0">
                <a:solidFill>
                  <a:schemeClr val="bg1"/>
                </a:solidFill>
              </a:rPr>
              <a:t>Bijna 3000 vrijwilligers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42"/>
          <p:cNvSpPr>
            <a:spLocks noChangeArrowheads="1"/>
          </p:cNvSpPr>
          <p:nvPr/>
        </p:nvSpPr>
        <p:spPr bwMode="auto">
          <a:xfrm>
            <a:off x="7535069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9583F93B-B9A1-4394-B9E5-58F3EFB0C379}" type="datetime3">
              <a:rPr lang="en-US" sz="1000"/>
              <a:pPr/>
              <a:t>14 January 2013</a:t>
            </a:fld>
            <a:r>
              <a:rPr lang="en-US" sz="1000" dirty="0"/>
              <a:t> - </a:t>
            </a:r>
            <a:fld id="{5BCFA724-32DE-4B7A-8C40-DFA6960A1AE3}" type="slidenum">
              <a:rPr lang="en-US" sz="1000"/>
              <a:pPr/>
              <a:t>3</a:t>
            </a:fld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" descr="Himalayas.jpg"/>
          <p:cNvPicPr>
            <a:picLocks noChangeAspect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0000" y="577850"/>
            <a:ext cx="7632700" cy="5680075"/>
          </a:xfrm>
          <a:prstGeom prst="rect">
            <a:avLst/>
          </a:prstGeom>
          <a:solidFill>
            <a:srgbClr val="93CDDD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4" name="Title 1"/>
          <p:cNvSpPr txBox="1">
            <a:spLocks/>
          </p:cNvSpPr>
          <p:nvPr/>
        </p:nvSpPr>
        <p:spPr bwMode="auto">
          <a:xfrm>
            <a:off x="1270000" y="1600200"/>
            <a:ext cx="61928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70000" y="1600200"/>
            <a:ext cx="599440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" name="Title 1"/>
          <p:cNvSpPr txBox="1">
            <a:spLocks/>
          </p:cNvSpPr>
          <p:nvPr/>
        </p:nvSpPr>
        <p:spPr bwMode="auto">
          <a:xfrm>
            <a:off x="1270000" y="1601788"/>
            <a:ext cx="59944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pitchFamily="34" charset="0"/>
              <a:buChar char="•"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177" name="Title 1"/>
          <p:cNvSpPr txBox="1">
            <a:spLocks/>
          </p:cNvSpPr>
          <p:nvPr/>
        </p:nvSpPr>
        <p:spPr bwMode="auto">
          <a:xfrm>
            <a:off x="1269999" y="950913"/>
            <a:ext cx="5560291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b="1" dirty="0" err="1" smtClean="0">
                <a:solidFill>
                  <a:srgbClr val="F3F2E9"/>
                </a:solidFill>
              </a:rPr>
              <a:t>Aanpak</a:t>
            </a:r>
            <a:endParaRPr lang="en-GB" b="1" dirty="0" smtClean="0">
              <a:solidFill>
                <a:srgbClr val="F3F2E9"/>
              </a:solidFill>
            </a:endParaRPr>
          </a:p>
          <a:p>
            <a:endParaRPr lang="en-GB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</a:t>
            </a:r>
            <a:r>
              <a:rPr lang="en-GB" sz="1800" b="1" dirty="0" err="1" smtClean="0">
                <a:solidFill>
                  <a:srgbClr val="F3F2E9"/>
                </a:solidFill>
              </a:rPr>
              <a:t>Eflows</a:t>
            </a: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Free flowing rivers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</a:t>
            </a:r>
            <a:r>
              <a:rPr lang="en-GB" sz="1800" b="1" dirty="0" err="1" smtClean="0">
                <a:solidFill>
                  <a:srgbClr val="F3F2E9"/>
                </a:solidFill>
              </a:rPr>
              <a:t>Beschermde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gebieden</a:t>
            </a:r>
            <a:r>
              <a:rPr lang="en-GB" sz="1800" b="1" dirty="0" smtClean="0">
                <a:solidFill>
                  <a:srgbClr val="F3F2E9"/>
                </a:solidFill>
              </a:rPr>
              <a:t> (</a:t>
            </a:r>
            <a:r>
              <a:rPr lang="en-GB" sz="1800" b="1" dirty="0" err="1" smtClean="0">
                <a:solidFill>
                  <a:srgbClr val="F3F2E9"/>
                </a:solidFill>
              </a:rPr>
              <a:t>Ramsar</a:t>
            </a:r>
            <a:r>
              <a:rPr lang="en-GB" sz="1800" b="1" dirty="0" smtClean="0">
                <a:solidFill>
                  <a:srgbClr val="F3F2E9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</a:t>
            </a:r>
            <a:r>
              <a:rPr lang="en-GB" sz="1800" b="1" dirty="0" err="1" smtClean="0">
                <a:solidFill>
                  <a:srgbClr val="F3F2E9"/>
                </a:solidFill>
              </a:rPr>
              <a:t>Duurzaam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gebruik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natuurlijke</a:t>
            </a:r>
            <a:r>
              <a:rPr lang="en-GB" sz="1800" b="1" dirty="0" smtClean="0">
                <a:solidFill>
                  <a:srgbClr val="F3F2E9"/>
                </a:solidFill>
              </a:rPr>
              <a:t> </a:t>
            </a:r>
            <a:r>
              <a:rPr lang="en-GB" sz="1800" b="1" dirty="0" err="1" smtClean="0">
                <a:solidFill>
                  <a:srgbClr val="F3F2E9"/>
                </a:solidFill>
              </a:rPr>
              <a:t>hulpbronnen</a:t>
            </a: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</a:t>
            </a:r>
            <a:r>
              <a:rPr lang="en-GB" sz="1800" b="1" dirty="0" err="1" smtClean="0">
                <a:solidFill>
                  <a:srgbClr val="F3F2E9"/>
                </a:solidFill>
              </a:rPr>
              <a:t>Werken</a:t>
            </a:r>
            <a:r>
              <a:rPr lang="en-GB" sz="1800" b="1" dirty="0" smtClean="0">
                <a:solidFill>
                  <a:srgbClr val="F3F2E9"/>
                </a:solidFill>
              </a:rPr>
              <a:t> met </a:t>
            </a:r>
            <a:r>
              <a:rPr lang="en-GB" sz="1800" b="1" dirty="0" err="1" smtClean="0">
                <a:solidFill>
                  <a:srgbClr val="F3F2E9"/>
                </a:solidFill>
              </a:rPr>
              <a:t>natuur</a:t>
            </a:r>
            <a:r>
              <a:rPr lang="en-GB" sz="1800" b="1" dirty="0" smtClean="0">
                <a:solidFill>
                  <a:srgbClr val="F3F2E9"/>
                </a:solidFill>
              </a:rPr>
              <a:t>, eco-engineering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800" b="1" dirty="0" smtClean="0">
                <a:solidFill>
                  <a:srgbClr val="F3F2E9"/>
                </a:solidFill>
              </a:rPr>
              <a:t>  </a:t>
            </a:r>
            <a:r>
              <a:rPr lang="en-GB" sz="1800" b="1" dirty="0" err="1" smtClean="0">
                <a:solidFill>
                  <a:srgbClr val="F3F2E9"/>
                </a:solidFill>
              </a:rPr>
              <a:t>Bedrijven</a:t>
            </a:r>
            <a:r>
              <a:rPr lang="en-GB" sz="1800" b="1" dirty="0" smtClean="0">
                <a:solidFill>
                  <a:srgbClr val="F3F2E9"/>
                </a:solidFill>
              </a:rPr>
              <a:t> en water</a:t>
            </a: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800" b="1" dirty="0" smtClean="0">
              <a:solidFill>
                <a:srgbClr val="F3F2E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181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flipV="1">
            <a:off x="1270000" y="584200"/>
            <a:ext cx="5994400" cy="635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3" name="Text Box 18"/>
          <p:cNvSpPr txBox="1">
            <a:spLocks noChangeArrowheads="1"/>
          </p:cNvSpPr>
          <p:nvPr/>
        </p:nvSpPr>
        <p:spPr bwMode="auto">
          <a:xfrm rot="-5400000">
            <a:off x="119857" y="6090444"/>
            <a:ext cx="1166812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Murat Selam / WWF Nepal</a:t>
            </a:r>
            <a:endParaRPr lang="en-GB" sz="600"/>
          </a:p>
        </p:txBody>
      </p:sp>
      <p:sp>
        <p:nvSpPr>
          <p:cNvPr id="7184" name="Rectangle 20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C3794EEF-5E11-4EE2-9E30-2B6632360D57}" type="datetime3">
              <a:rPr lang="en-US" sz="1000"/>
              <a:pPr/>
              <a:t>14 January 2013</a:t>
            </a:fld>
            <a:r>
              <a:rPr lang="en-US" sz="1000"/>
              <a:t> - </a:t>
            </a:r>
            <a:fld id="{73BEC958-739D-404D-9BEB-A98782476122}" type="slidenum">
              <a:rPr lang="en-US" sz="1000"/>
              <a:pPr/>
              <a:t>30</a:t>
            </a:fld>
            <a:endParaRPr lang="en-US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4F231CE2-08FE-40FB-B585-4CE518063A0B}" type="slidenum">
              <a:rPr lang="en-IE" altLang="zh-CN"/>
              <a:pPr/>
              <a:t>31</a:t>
            </a:fld>
            <a:endParaRPr lang="en-IE" altLang="zh-CN"/>
          </a:p>
        </p:txBody>
      </p:sp>
      <p:pic>
        <p:nvPicPr>
          <p:cNvPr id="2051" name="Picture 36" descr="1A2V8901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9850" y="-152400"/>
            <a:ext cx="12769850" cy="848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5099050" y="1555750"/>
            <a:ext cx="3155950" cy="3644900"/>
          </a:xfrm>
          <a:prstGeom prst="rect">
            <a:avLst/>
          </a:prstGeom>
          <a:solidFill>
            <a:srgbClr val="102759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51438" y="1557338"/>
            <a:ext cx="2925762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" name="Rectangle 13"/>
          <p:cNvSpPr>
            <a:spLocks noChangeArrowheads="1"/>
          </p:cNvSpPr>
          <p:nvPr/>
        </p:nvSpPr>
        <p:spPr bwMode="auto">
          <a:xfrm>
            <a:off x="5105400" y="1295400"/>
            <a:ext cx="2667000" cy="261938"/>
          </a:xfrm>
          <a:prstGeom prst="rect">
            <a:avLst/>
          </a:prstGeom>
          <a:solidFill>
            <a:srgbClr val="102759">
              <a:alpha val="41176"/>
            </a:srgbClr>
          </a:soli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Title 1"/>
          <p:cNvSpPr txBox="1">
            <a:spLocks/>
          </p:cNvSpPr>
          <p:nvPr/>
        </p:nvSpPr>
        <p:spPr bwMode="auto">
          <a:xfrm>
            <a:off x="5132388" y="1785938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>
              <a:lnSpc>
                <a:spcPct val="90000"/>
              </a:lnSpc>
            </a:pPr>
            <a:r>
              <a:rPr lang="en-US" altLang="zh-CN" sz="4800">
                <a:solidFill>
                  <a:schemeClr val="bg1"/>
                </a:solidFill>
                <a:latin typeface="WWF" pitchFamily="50" charset="0"/>
                <a:ea typeface="宋体" pitchFamily="2" charset="-122"/>
              </a:rPr>
              <a:t>Action Plan for a Living Yangtze</a:t>
            </a:r>
            <a:endParaRPr lang="en-IE" altLang="zh-CN" sz="4800">
              <a:solidFill>
                <a:schemeClr val="bg1"/>
              </a:solidFill>
              <a:latin typeface="WWF" pitchFamily="50" charset="0"/>
              <a:ea typeface="宋体" pitchFamily="2" charset="-122"/>
            </a:endParaRPr>
          </a:p>
        </p:txBody>
      </p:sp>
      <p:sp>
        <p:nvSpPr>
          <p:cNvPr id="2056" name="Subtitle 2"/>
          <p:cNvSpPr txBox="1">
            <a:spLocks/>
          </p:cNvSpPr>
          <p:nvPr/>
        </p:nvSpPr>
        <p:spPr bwMode="auto">
          <a:xfrm>
            <a:off x="5105400" y="3494088"/>
            <a:ext cx="315595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</a:pPr>
            <a:r>
              <a:rPr lang="en-GB" altLang="zh-CN" sz="2800">
                <a:solidFill>
                  <a:srgbClr val="BBE0E3"/>
                </a:solidFill>
                <a:latin typeface="WWF" pitchFamily="50" charset="0"/>
              </a:rPr>
              <a:t>The Yangtze Eco-Region Action Plan: Past, Present and Future</a:t>
            </a:r>
            <a:endParaRPr lang="en-US" altLang="zh-CN" sz="2800">
              <a:solidFill>
                <a:srgbClr val="BBE0E3"/>
              </a:solidFill>
              <a:latin typeface="WWF" pitchFamily="50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35563" y="3413125"/>
            <a:ext cx="2921000" cy="1588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8" name="Text Placeholder 22"/>
          <p:cNvSpPr txBox="1">
            <a:spLocks/>
          </p:cNvSpPr>
          <p:nvPr/>
        </p:nvSpPr>
        <p:spPr bwMode="auto">
          <a:xfrm>
            <a:off x="5148263" y="1279525"/>
            <a:ext cx="262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pitchFamily="34" charset="0"/>
              <a:buNone/>
            </a:pPr>
            <a:r>
              <a:rPr lang="en-IE" altLang="zh-CN" sz="1200" b="1">
                <a:solidFill>
                  <a:srgbClr val="BBE0E3"/>
                </a:solidFill>
                <a:latin typeface="Arial" pitchFamily="34" charset="0"/>
                <a:ea typeface="宋体" pitchFamily="2" charset="-122"/>
              </a:rPr>
              <a:t>WWF-China Yangtze Programme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8978900" y="0"/>
            <a:ext cx="165100" cy="6858000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064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5" name="Text Box 23"/>
          <p:cNvSpPr txBox="1">
            <a:spLocks noChangeArrowheads="1"/>
          </p:cNvSpPr>
          <p:nvPr/>
        </p:nvSpPr>
        <p:spPr bwMode="auto">
          <a:xfrm rot="-5400000">
            <a:off x="392113" y="6353175"/>
            <a:ext cx="647700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zh-CN" sz="600">
                <a:latin typeface="Arial" pitchFamily="34" charset="0"/>
                <a:cs typeface="Arial" pitchFamily="34" charset="0"/>
              </a:rPr>
              <a:t>© Zhang </a:t>
            </a:r>
            <a:r>
              <a:rPr lang="en-GB" altLang="zh-CN" sz="600">
                <a:latin typeface="Arial" pitchFamily="34" charset="0"/>
                <a:cs typeface="Arial" pitchFamily="34" charset="0"/>
              </a:rPr>
              <a:t>Yifei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838200" y="2260600"/>
            <a:ext cx="77724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GB" altLang="zh-CN" sz="2800" i="1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“A region where a living, healthy river unites the frozen terrain of the Tibetan Plateau and the blue expanse  of the Pacific Ocean; where plant, fish, animal and man co-exist in a sustainable, nature-based, eco-friendly future”</a:t>
            </a:r>
            <a:r>
              <a:rPr lang="en-US" altLang="zh-CN" sz="2800" i="1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 </a:t>
            </a:r>
            <a:endParaRPr lang="en-IE" altLang="zh-CN" sz="2800" i="1">
              <a:solidFill>
                <a:srgbClr val="1B64A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6" name="Title 1"/>
          <p:cNvSpPr txBox="1">
            <a:spLocks/>
          </p:cNvSpPr>
          <p:nvPr/>
        </p:nvSpPr>
        <p:spPr bwMode="auto">
          <a:xfrm>
            <a:off x="838200" y="4335463"/>
            <a:ext cx="4953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endParaRPr lang="en-GB" altLang="zh-CN" sz="1400" b="1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  <a:p>
            <a:pPr defTabSz="457200"/>
            <a:r>
              <a:rPr lang="en-GB" altLang="zh-CN" sz="2000">
                <a:solidFill>
                  <a:srgbClr val="7CC3DF"/>
                </a:solidFill>
                <a:latin typeface="Arial" pitchFamily="34" charset="0"/>
                <a:cs typeface="Arial" pitchFamily="34" charset="0"/>
              </a:rPr>
              <a:t>WWF’s vision for the Yangtze River Basin</a:t>
            </a:r>
            <a:endParaRPr lang="en-US" altLang="zh-CN" sz="2000">
              <a:solidFill>
                <a:srgbClr val="7CC3DF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38200" y="2133600"/>
            <a:ext cx="7950200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8" name="Title 1"/>
          <p:cNvSpPr txBox="1">
            <a:spLocks/>
          </p:cNvSpPr>
          <p:nvPr/>
        </p:nvSpPr>
        <p:spPr bwMode="auto">
          <a:xfrm>
            <a:off x="838200" y="1789113"/>
            <a:ext cx="3105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GB" altLang="zh-CN" sz="1400" b="1">
              <a:solidFill>
                <a:srgbClr val="4040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rgbClr val="0D0D0D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450A379D-F1A1-40EC-A2B0-E5E301FC6234}" type="slidenum">
              <a:rPr lang="en-IE" altLang="zh-CN"/>
              <a:pPr/>
              <a:t>33</a:t>
            </a:fld>
            <a:endParaRPr lang="en-IE" altLang="zh-CN"/>
          </a:p>
        </p:txBody>
      </p:sp>
      <p:pic>
        <p:nvPicPr>
          <p:cNvPr id="5123" name="Picture 27" descr="C:\Documents and Settings\administrator\Desktop\Sam's Stuff\Yangtze Presentation\Yangtze programme photo\Dongting lake\_MG_0024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4400" y="179388"/>
            <a:ext cx="9906000" cy="660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099050" y="1555750"/>
            <a:ext cx="3155950" cy="2571750"/>
          </a:xfrm>
          <a:prstGeom prst="rect">
            <a:avLst/>
          </a:prstGeom>
          <a:solidFill>
            <a:srgbClr val="93CDDD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Title 1"/>
          <p:cNvSpPr txBox="1">
            <a:spLocks/>
          </p:cNvSpPr>
          <p:nvPr/>
        </p:nvSpPr>
        <p:spPr bwMode="auto">
          <a:xfrm>
            <a:off x="5146675" y="1601788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US" altLang="zh-CN" sz="10000">
                <a:solidFill>
                  <a:srgbClr val="F3F2E9"/>
                </a:solidFill>
                <a:latin typeface="WWF" pitchFamily="50" charset="0"/>
                <a:ea typeface="宋体" pitchFamily="2" charset="-122"/>
                <a:cs typeface="Arial" pitchFamily="34" charset="0"/>
              </a:rPr>
              <a:t>1</a:t>
            </a:r>
          </a:p>
        </p:txBody>
      </p:sp>
      <p:sp>
        <p:nvSpPr>
          <p:cNvPr id="5126" name="Title 1"/>
          <p:cNvSpPr txBox="1">
            <a:spLocks/>
          </p:cNvSpPr>
          <p:nvPr/>
        </p:nvSpPr>
        <p:spPr bwMode="auto">
          <a:xfrm>
            <a:off x="5121275" y="2659063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GB" altLang="zh-CN" sz="3600">
                <a:solidFill>
                  <a:srgbClr val="F3F2E9"/>
                </a:solidFill>
                <a:latin typeface="WWF" pitchFamily="50" charset="0"/>
                <a:cs typeface="Arial" pitchFamily="34" charset="0"/>
              </a:rPr>
              <a:t>Introduction to the Yangtze River Basin</a:t>
            </a:r>
            <a:endParaRPr lang="en-US" altLang="zh-CN" sz="3600">
              <a:solidFill>
                <a:srgbClr val="F3F2E9"/>
              </a:solidFill>
              <a:latin typeface="WWF" pitchFamily="50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5127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chemeClr val="bg1"/>
                </a:solidFill>
                <a:latin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chemeClr val="bg1"/>
                </a:solidFill>
                <a:latin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128" name="Rectangle 17"/>
          <p:cNvSpPr>
            <a:spLocks noChangeArrowheads="1"/>
          </p:cNvSpPr>
          <p:nvPr/>
        </p:nvSpPr>
        <p:spPr bwMode="auto">
          <a:xfrm>
            <a:off x="635000" y="6667500"/>
            <a:ext cx="8509000" cy="1905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9" name="Rectangle 14"/>
          <p:cNvSpPr>
            <a:spLocks noChangeArrowheads="1"/>
          </p:cNvSpPr>
          <p:nvPr/>
        </p:nvSpPr>
        <p:spPr bwMode="auto">
          <a:xfrm>
            <a:off x="0" y="0"/>
            <a:ext cx="800100" cy="68580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6"/>
          <p:cNvSpPr>
            <a:spLocks noChangeArrowheads="1"/>
          </p:cNvSpPr>
          <p:nvPr/>
        </p:nvSpPr>
        <p:spPr bwMode="auto">
          <a:xfrm>
            <a:off x="635000" y="0"/>
            <a:ext cx="8509000" cy="1905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132" name="Text Box 23"/>
          <p:cNvSpPr txBox="1">
            <a:spLocks noChangeArrowheads="1"/>
          </p:cNvSpPr>
          <p:nvPr/>
        </p:nvSpPr>
        <p:spPr bwMode="auto">
          <a:xfrm rot="-5400000">
            <a:off x="110331" y="6071394"/>
            <a:ext cx="1214438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zh-CN" sz="600">
                <a:latin typeface="Arial" pitchFamily="34" charset="0"/>
                <a:cs typeface="Arial" pitchFamily="34" charset="0"/>
              </a:rPr>
              <a:t>© Cat Holloway / WWF-Canon</a:t>
            </a:r>
            <a:endParaRPr lang="en-GB" altLang="zh-CN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7524750" y="6545263"/>
            <a:ext cx="14398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b"/>
          <a:lstStyle/>
          <a:p>
            <a:pPr algn="r"/>
            <a:r>
              <a:rPr lang="en-IE" altLang="zh-CN" sz="800">
                <a:latin typeface="Arial" pitchFamily="34" charset="0"/>
                <a:ea typeface="宋体" pitchFamily="2" charset="-122"/>
              </a:rPr>
              <a:t> - </a:t>
            </a:r>
            <a:fld id="{0D76E6C3-B091-404F-9ABA-09DCDF9331F8}" type="slidenum">
              <a:rPr lang="en-IE" altLang="zh-CN" sz="800">
                <a:latin typeface="Arial" pitchFamily="34" charset="0"/>
                <a:ea typeface="宋体" pitchFamily="2" charset="-122"/>
              </a:rPr>
              <a:pPr algn="r"/>
              <a:t>33</a:t>
            </a:fld>
            <a:endParaRPr lang="en-IE" altLang="zh-CN" sz="800"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134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Rectangle 18"/>
          <p:cNvSpPr>
            <a:spLocks noChangeArrowheads="1"/>
          </p:cNvSpPr>
          <p:nvPr/>
        </p:nvSpPr>
        <p:spPr bwMode="auto">
          <a:xfrm flipH="1">
            <a:off x="8978900" y="0"/>
            <a:ext cx="165100" cy="68580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515A29BB-B571-4081-9170-E5CCEAC68C40}" type="slidenum">
              <a:rPr lang="en-IE" altLang="zh-CN"/>
              <a:pPr/>
              <a:t>34</a:t>
            </a:fld>
            <a:endParaRPr lang="en-IE" altLang="zh-CN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rgbClr val="1B64A1"/>
                </a:solidFill>
                <a:ea typeface="宋体" pitchFamily="2" charset="-122"/>
              </a:rPr>
              <a:t>Wild Yangtze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smtClean="0"/>
              <a:t>6300km long – world’s 3</a:t>
            </a:r>
            <a:r>
              <a:rPr lang="en-US" altLang="zh-CN" sz="2400" baseline="30000" smtClean="0"/>
              <a:t>rd</a:t>
            </a:r>
            <a:r>
              <a:rPr lang="en-US" altLang="zh-CN" sz="2400" smtClean="0"/>
              <a:t> longest river</a:t>
            </a:r>
          </a:p>
          <a:p>
            <a:pPr eaLnBrk="1" hangingPunct="1"/>
            <a:r>
              <a:rPr lang="en-US" altLang="zh-CN" sz="2400" smtClean="0"/>
              <a:t>7500m in altitude from source to sea</a:t>
            </a:r>
          </a:p>
          <a:p>
            <a:pPr eaLnBrk="1" hangingPunct="1"/>
            <a:r>
              <a:rPr lang="en-US" altLang="zh-CN" sz="2400" smtClean="0"/>
              <a:t>Area of 1.8million km</a:t>
            </a:r>
            <a:r>
              <a:rPr lang="en-US" altLang="zh-CN" sz="2400" baseline="30000" smtClean="0"/>
              <a:t>2</a:t>
            </a:r>
            <a:r>
              <a:rPr lang="en-US" altLang="zh-CN" sz="2400" smtClean="0"/>
              <a:t> – almost the same size as Mexico</a:t>
            </a:r>
          </a:p>
          <a:p>
            <a:pPr eaLnBrk="1" hangingPunct="1"/>
            <a:r>
              <a:rPr lang="en-US" altLang="zh-CN" sz="2400" smtClean="0"/>
              <a:t>Unique ecosystem full of rare endemic wildlife</a:t>
            </a:r>
          </a:p>
          <a:p>
            <a:pPr eaLnBrk="1" hangingPunct="1"/>
            <a:r>
              <a:rPr lang="en-US" altLang="zh-CN" sz="2400" smtClean="0"/>
              <a:t>One of WWF’s 35 priority eco-regions (out of a total of 200)</a:t>
            </a:r>
          </a:p>
        </p:txBody>
      </p:sp>
      <p:sp>
        <p:nvSpPr>
          <p:cNvPr id="6149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rgbClr val="0D0D0D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219200" y="4643438"/>
            <a:ext cx="7239000" cy="1681162"/>
            <a:chOff x="672" y="2640"/>
            <a:chExt cx="4552" cy="1056"/>
          </a:xfrm>
        </p:grpSpPr>
        <p:pic>
          <p:nvPicPr>
            <p:cNvPr id="6151" name="Picture 1" descr="amazon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640"/>
              <a:ext cx="1480" cy="10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152" name="Picture 8" descr="C:\Documents and Settings\YDChang\桌面\绿色心脏照片\6-7\1190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640"/>
              <a:ext cx="1641" cy="10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153" name="Picture 9" descr="C:\Documents and Settings\administrator\Desktop\Sam's Stuff\Yangtze Presentation\Yangtze programme photo\YZ landscpae\长江第一湾览胜 组照 4by Dou Wei yang.ti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640"/>
              <a:ext cx="1434" cy="105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FB58F1AA-0DC6-4506-8B3E-61EB95F39C22}" type="slidenum">
              <a:rPr lang="en-IE" altLang="zh-CN"/>
              <a:pPr/>
              <a:t>35</a:t>
            </a:fld>
            <a:endParaRPr lang="en-IE" altLang="zh-CN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rgbClr val="1B64A1"/>
                </a:solidFill>
                <a:ea typeface="宋体" pitchFamily="2" charset="-122"/>
              </a:rPr>
              <a:t>Human Yangtze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dirty="0" smtClean="0"/>
              <a:t>476 million people – 36% of population of PRC</a:t>
            </a:r>
          </a:p>
          <a:p>
            <a:pPr eaLnBrk="1" hangingPunct="1"/>
            <a:r>
              <a:rPr lang="en-US" altLang="zh-CN" sz="2400" dirty="0" smtClean="0"/>
              <a:t>Rich in resources – provides </a:t>
            </a:r>
            <a:r>
              <a:rPr lang="en-US" altLang="zh-CN" sz="2400" dirty="0" smtClean="0">
                <a:ea typeface="宋体" pitchFamily="2" charset="-122"/>
              </a:rPr>
              <a:t>70% of rice, 60% of freshwater fish, 40% of grain, 33% of cotton, 40% of hydropower and </a:t>
            </a:r>
            <a:r>
              <a:rPr lang="en-GB" altLang="zh-CN" sz="2400" dirty="0" smtClean="0">
                <a:ea typeface="宋体" pitchFamily="2" charset="-122"/>
              </a:rPr>
              <a:t> 50% of China’s industrial products</a:t>
            </a:r>
          </a:p>
          <a:p>
            <a:pPr eaLnBrk="1" hangingPunct="1"/>
            <a:r>
              <a:rPr lang="en-GB" altLang="zh-CN" sz="2400" dirty="0" smtClean="0">
                <a:ea typeface="宋体" pitchFamily="2" charset="-122"/>
              </a:rPr>
              <a:t>Represents 40% of GDP, annual growth rate of 15%</a:t>
            </a:r>
            <a:endParaRPr lang="en-US" altLang="zh-CN" sz="2400" dirty="0" smtClean="0">
              <a:ea typeface="宋体" pitchFamily="2" charset="-122"/>
            </a:endParaRPr>
          </a:p>
          <a:p>
            <a:pPr eaLnBrk="1" hangingPunct="1"/>
            <a:r>
              <a:rPr lang="en-US" altLang="zh-CN" sz="2400" dirty="0" smtClean="0"/>
              <a:t>Yangtze Delta: “World Factory” – 400 out of top 500 companies</a:t>
            </a:r>
          </a:p>
        </p:txBody>
      </p:sp>
      <p:sp>
        <p:nvSpPr>
          <p:cNvPr id="7173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rgbClr val="0D0D0D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24000" y="4770438"/>
            <a:ext cx="6858000" cy="1554162"/>
            <a:chOff x="960" y="3024"/>
            <a:chExt cx="4320" cy="979"/>
          </a:xfrm>
        </p:grpSpPr>
        <p:pic>
          <p:nvPicPr>
            <p:cNvPr id="7175" name="Picture 6"/>
            <p:cNvPicPr>
              <a:picLocks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024"/>
              <a:ext cx="1440" cy="97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7176" name="Picture 8"/>
            <p:cNvPicPr>
              <a:picLocks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024"/>
              <a:ext cx="1440" cy="979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7177" name="Picture 9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024"/>
              <a:ext cx="1440" cy="979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Yangtze basin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1423988"/>
            <a:ext cx="658971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blom\Desktop\Yangtze programme photo\YZ landscpae\YZ river source by Ma Fujian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0338" y="-2851150"/>
            <a:ext cx="13217275" cy="10704788"/>
          </a:xfrm>
          <a:prstGeom prst="rect">
            <a:avLst/>
          </a:prstGeom>
          <a:noFill/>
        </p:spPr>
      </p:pic>
      <p:pic>
        <p:nvPicPr>
          <p:cNvPr id="4" name="Picture 2" descr="C:\Users\PLhendup\Documents\BNC\BNC group fl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00296" y="-2430378"/>
            <a:ext cx="8790034" cy="618423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353" y="2232922"/>
            <a:ext cx="6166770" cy="462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8" name="Picture 4" descr="IMG_13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52475" y="0"/>
            <a:ext cx="10286999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20" name="Picture 4" descr="IMG_629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90317" cy="61261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9222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5" name="Text Box 18"/>
          <p:cNvSpPr txBox="1">
            <a:spLocks noChangeArrowheads="1"/>
          </p:cNvSpPr>
          <p:nvPr/>
        </p:nvSpPr>
        <p:spPr bwMode="auto">
          <a:xfrm rot="-5400000">
            <a:off x="238919" y="6193632"/>
            <a:ext cx="960437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Kate Holt / WWF-UK</a:t>
            </a:r>
            <a:endParaRPr lang="en-GB" sz="600"/>
          </a:p>
        </p:txBody>
      </p:sp>
      <p:pic>
        <p:nvPicPr>
          <p:cNvPr id="9226" name="Picture 19" descr="HI_227769X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88" y="190500"/>
            <a:ext cx="8178800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99050" y="1555750"/>
            <a:ext cx="3448050" cy="3644900"/>
          </a:xfrm>
          <a:prstGeom prst="rect">
            <a:avLst/>
          </a:prstGeom>
          <a:solidFill>
            <a:srgbClr val="2D591F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 sz="18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2" name="Straight Connector 10"/>
          <p:cNvCxnSpPr/>
          <p:nvPr/>
        </p:nvCxnSpPr>
        <p:spPr>
          <a:xfrm>
            <a:off x="5099050" y="1563688"/>
            <a:ext cx="344805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9" name="Title 1"/>
          <p:cNvSpPr txBox="1">
            <a:spLocks/>
          </p:cNvSpPr>
          <p:nvPr/>
        </p:nvSpPr>
        <p:spPr bwMode="auto">
          <a:xfrm>
            <a:off x="5095875" y="1822450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GB">
                <a:solidFill>
                  <a:srgbClr val="F3F2E9"/>
                </a:solidFill>
              </a:rPr>
              <a:t>Missie</a:t>
            </a:r>
            <a:endParaRPr lang="en-US">
              <a:solidFill>
                <a:srgbClr val="F3F2E9"/>
              </a:solidFill>
            </a:endParaRPr>
          </a:p>
        </p:txBody>
      </p:sp>
      <p:sp>
        <p:nvSpPr>
          <p:cNvPr id="9230" name="Subtitle 2"/>
          <p:cNvSpPr txBox="1">
            <a:spLocks/>
          </p:cNvSpPr>
          <p:nvPr/>
        </p:nvSpPr>
        <p:spPr bwMode="auto">
          <a:xfrm>
            <a:off x="5391150" y="3292475"/>
            <a:ext cx="31559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nl-NL" sz="2000">
                <a:solidFill>
                  <a:schemeClr val="bg1"/>
                </a:solidFill>
              </a:rPr>
              <a:t>Het Wereld Natuur Fonds streeft naar een wereld waarin de mens leeft in harmonie met de natuur.</a:t>
            </a:r>
          </a:p>
          <a:p>
            <a:endParaRPr lang="nl-NL" sz="200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9050" y="3073400"/>
            <a:ext cx="3471863" cy="0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32" name="Text Placeholder 22"/>
          <p:cNvSpPr txBox="1">
            <a:spLocks/>
          </p:cNvSpPr>
          <p:nvPr/>
        </p:nvSpPr>
        <p:spPr bwMode="auto">
          <a:xfrm>
            <a:off x="5427663" y="1304925"/>
            <a:ext cx="177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nl-NL" sz="1200">
              <a:solidFill>
                <a:srgbClr val="F3F2E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9583F93B-B9A1-4394-B9E5-58F3EFB0C379}" type="datetime3">
              <a:rPr lang="en-US" sz="1000"/>
              <a:pPr/>
              <a:t>14 January 2013</a:t>
            </a:fld>
            <a:r>
              <a:rPr lang="en-US" sz="1000" dirty="0"/>
              <a:t> - </a:t>
            </a:r>
            <a:fld id="{5BCFA724-32DE-4B7A-8C40-DFA6960A1AE3}" type="slidenum">
              <a:rPr lang="en-US" sz="1000"/>
              <a:pPr/>
              <a:t>4</a:t>
            </a:fld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03\werk\tibet hotspring\P1010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2010\werk\2010 tibet\IMG_21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Yangtze basin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1423988"/>
            <a:ext cx="658971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blom\Desktop\Yangtze programme photo\panda\panda landscape\黑竹沟-春-生境1-李斌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</p:spPr>
      </p:pic>
      <p:pic>
        <p:nvPicPr>
          <p:cNvPr id="5123" name="Picture 3" descr="C:\Users\eblom\Desktop\Yangtze programme photo\panda\panda &amp; its friends\大熊猫（C）巫嘉伟 Giant panda by Wu Jia we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28738" y="-520700"/>
            <a:ext cx="5539791" cy="3692553"/>
          </a:xfrm>
          <a:prstGeom prst="rect">
            <a:avLst/>
          </a:prstGeom>
          <a:noFill/>
        </p:spPr>
      </p:pic>
      <p:pic>
        <p:nvPicPr>
          <p:cNvPr id="5124" name="Picture 4" descr="C:\Users\eblom\Desktop\Yangtze programme photo\panda\panda &amp; its friends\扭角羚-红外相机拍摄（C）鞍子河自然保护区 Takin -infrared photo from Anzihe N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888" y="3171853"/>
            <a:ext cx="2519363" cy="360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Yangtze basin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1423988"/>
            <a:ext cx="658971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blom\Desktop\Yangtze programme photo\Dongting lake\Dongting fishman by Zhou Huaiku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8758" y="-651872"/>
            <a:ext cx="9432758" cy="7557998"/>
          </a:xfrm>
          <a:prstGeom prst="rect">
            <a:avLst/>
          </a:prstGeom>
          <a:noFill/>
        </p:spPr>
      </p:pic>
      <p:pic>
        <p:nvPicPr>
          <p:cNvPr id="6147" name="Picture 3" descr="C:\Users\eblom\Desktop\Yangtze programme photo\finless porpoise\photo by Gao baoyan\family by gao baoya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8758" y="0"/>
            <a:ext cx="4624316" cy="6293712"/>
          </a:xfrm>
          <a:prstGeom prst="rect">
            <a:avLst/>
          </a:prstGeom>
          <a:noFill/>
        </p:spPr>
      </p:pic>
      <p:pic>
        <p:nvPicPr>
          <p:cNvPr id="4" name="Picture 18" descr="bj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38" y="2980600"/>
            <a:ext cx="3903662" cy="331311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0" y="5640388"/>
            <a:ext cx="8634413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400" b="1">
                <a:solidFill>
                  <a:schemeClr val="bg1"/>
                </a:solidFill>
              </a:rPr>
              <a:t>Siberian Crane </a:t>
            </a:r>
            <a:r>
              <a:rPr lang="en-GB" altLang="zh-CN" sz="1400" b="1" i="1">
                <a:solidFill>
                  <a:schemeClr val="bg1"/>
                </a:solidFill>
              </a:rPr>
              <a:t>Grus leucogeranus</a:t>
            </a:r>
            <a:r>
              <a:rPr lang="en-GB" altLang="zh-CN" sz="1400" b="1">
                <a:solidFill>
                  <a:schemeClr val="bg1"/>
                </a:solidFill>
              </a:rPr>
              <a:t> (CR) </a:t>
            </a:r>
            <a:r>
              <a:rPr lang="en-GB" altLang="zh-CN" sz="1400">
                <a:solidFill>
                  <a:schemeClr val="bg1"/>
                </a:solidFill>
              </a:rPr>
              <a:t>The Yangtze floodplain is the most important region in the world for this globally threatened species, with the vast majority occurring in Poyang lake </a:t>
            </a:r>
            <a:r>
              <a:rPr lang="zh-CN" altLang="en-GB" sz="1400">
                <a:solidFill>
                  <a:schemeClr val="bg1"/>
                </a:solidFill>
              </a:rPr>
              <a:t> </a:t>
            </a:r>
            <a:r>
              <a:rPr lang="en-GB" altLang="zh-CN" sz="1400">
                <a:solidFill>
                  <a:schemeClr val="bg1"/>
                </a:solidFill>
              </a:rPr>
              <a:t>Though the population in Poyang lake seems to have been quite stable since 2001, the lake is facing draught and Water Control , a high risk of extinction for Siberian cranes would result from loss of Poyang lake as a wintering habitat for this species.</a:t>
            </a:r>
            <a:r>
              <a:rPr lang="en-GB" altLang="zh-CN">
                <a:solidFill>
                  <a:schemeClr val="bg1"/>
                </a:solidFill>
              </a:rPr>
              <a:t> 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4036" y="1"/>
            <a:ext cx="100852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图片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49400"/>
            <a:ext cx="9144000" cy="5308600"/>
          </a:xfrm>
          <a:prstGeom prst="rect">
            <a:avLst/>
          </a:prstGeom>
          <a:noFill/>
        </p:spPr>
      </p:pic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01663" y="339725"/>
            <a:ext cx="82153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dirty="0"/>
              <a:t>In spring and autumn, coast line in Shanghai and Jiangsu is also important stopover site for migrate shorebirds, e.g. the </a:t>
            </a:r>
            <a:r>
              <a:rPr lang="en-GB" altLang="zh-CN" sz="1800" dirty="0"/>
              <a:t>globally </a:t>
            </a:r>
            <a:r>
              <a:rPr lang="en-GB" sz="1800" dirty="0"/>
              <a:t>Critically Endangered </a:t>
            </a:r>
            <a:r>
              <a:rPr lang="en-GB" altLang="zh-CN" sz="1800" dirty="0"/>
              <a:t>Spoon-billed Sandpiper </a:t>
            </a:r>
            <a:r>
              <a:rPr lang="en-US" sz="1800" i="1" dirty="0" err="1"/>
              <a:t>Eurynorhynchus</a:t>
            </a:r>
            <a:r>
              <a:rPr lang="en-US" sz="1800" i="1" dirty="0"/>
              <a:t> </a:t>
            </a:r>
            <a:r>
              <a:rPr lang="en-US" sz="1800" i="1" dirty="0" err="1"/>
              <a:t>pygmeus</a:t>
            </a:r>
            <a:r>
              <a:rPr lang="en-US" sz="1800" dirty="0"/>
              <a:t> </a:t>
            </a:r>
            <a:r>
              <a:rPr lang="en-US" altLang="zh-CN" sz="18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E501B6FE-D11A-43BB-BABE-21D5852BEAB7}" type="slidenum">
              <a:rPr lang="en-IE" altLang="zh-CN"/>
              <a:pPr/>
              <a:t>48</a:t>
            </a:fld>
            <a:endParaRPr lang="en-IE" altLang="zh-CN"/>
          </a:p>
        </p:txBody>
      </p:sp>
      <p:pic>
        <p:nvPicPr>
          <p:cNvPr id="8195" name="Picture 10" descr="C:\Documents and Settings\administrator\Desktop\Sam's Stuff\Yangtze Presentation\Yangtze programme photo\finless porpoise\celebrity trip\by WAA teams\sand dredge is one of main threats to YZ finless porpoise - BY An juns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81200" y="76200"/>
            <a:ext cx="11353800" cy="756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099050" y="1555750"/>
            <a:ext cx="3155950" cy="2571750"/>
          </a:xfrm>
          <a:prstGeom prst="rect">
            <a:avLst/>
          </a:prstGeom>
          <a:solidFill>
            <a:srgbClr val="93CDDD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97" name="Title 1"/>
          <p:cNvSpPr txBox="1">
            <a:spLocks/>
          </p:cNvSpPr>
          <p:nvPr/>
        </p:nvSpPr>
        <p:spPr bwMode="auto">
          <a:xfrm>
            <a:off x="5146675" y="1601788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GB" altLang="zh-CN" sz="10000">
                <a:solidFill>
                  <a:srgbClr val="F3F2E9"/>
                </a:solidFill>
                <a:latin typeface="WWF" pitchFamily="50" charset="0"/>
                <a:cs typeface="Arial" pitchFamily="34" charset="0"/>
              </a:rPr>
              <a:t>2</a:t>
            </a:r>
            <a:endParaRPr lang="en-US" altLang="zh-CN" sz="10000">
              <a:solidFill>
                <a:srgbClr val="F3F2E9"/>
              </a:solidFill>
              <a:latin typeface="WWF" pitchFamily="50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8198" name="Title 1"/>
          <p:cNvSpPr txBox="1">
            <a:spLocks/>
          </p:cNvSpPr>
          <p:nvPr/>
        </p:nvSpPr>
        <p:spPr bwMode="auto">
          <a:xfrm>
            <a:off x="5121275" y="2659063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r>
              <a:rPr lang="en-GB" altLang="zh-CN" sz="3800">
                <a:solidFill>
                  <a:srgbClr val="F3F2E9"/>
                </a:solidFill>
                <a:latin typeface="WWF" pitchFamily="50" charset="0"/>
                <a:cs typeface="Arial" pitchFamily="34" charset="0"/>
              </a:rPr>
              <a:t>Threats to the Yangtze</a:t>
            </a:r>
            <a:endParaRPr lang="en-US" altLang="zh-CN" sz="3800">
              <a:solidFill>
                <a:srgbClr val="F3F2E9"/>
              </a:solidFill>
              <a:latin typeface="WWF" pitchFamily="50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8199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chemeClr val="bg1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8200" name="Rectangle 17"/>
          <p:cNvSpPr>
            <a:spLocks noChangeArrowheads="1"/>
          </p:cNvSpPr>
          <p:nvPr/>
        </p:nvSpPr>
        <p:spPr bwMode="auto">
          <a:xfrm>
            <a:off x="635000" y="6667500"/>
            <a:ext cx="8509000" cy="1905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8201" name="Rectangle 14"/>
          <p:cNvSpPr>
            <a:spLocks noChangeArrowheads="1"/>
          </p:cNvSpPr>
          <p:nvPr/>
        </p:nvSpPr>
        <p:spPr bwMode="auto">
          <a:xfrm>
            <a:off x="0" y="0"/>
            <a:ext cx="800100" cy="68580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2" name="Rectangle 16"/>
          <p:cNvSpPr>
            <a:spLocks noChangeArrowheads="1"/>
          </p:cNvSpPr>
          <p:nvPr/>
        </p:nvSpPr>
        <p:spPr bwMode="auto">
          <a:xfrm>
            <a:off x="635000" y="0"/>
            <a:ext cx="8509000" cy="1905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3" name="Rectangle 18"/>
          <p:cNvSpPr>
            <a:spLocks noChangeArrowheads="1"/>
          </p:cNvSpPr>
          <p:nvPr/>
        </p:nvSpPr>
        <p:spPr bwMode="auto">
          <a:xfrm flipH="1">
            <a:off x="8978900" y="0"/>
            <a:ext cx="165100" cy="68580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205" name="Text Box 23"/>
          <p:cNvSpPr txBox="1">
            <a:spLocks noChangeArrowheads="1"/>
          </p:cNvSpPr>
          <p:nvPr/>
        </p:nvSpPr>
        <p:spPr bwMode="auto">
          <a:xfrm rot="-5400000">
            <a:off x="404813" y="6365875"/>
            <a:ext cx="622300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zh-CN" sz="600">
                <a:latin typeface="Arial" pitchFamily="34" charset="0"/>
                <a:cs typeface="Arial" pitchFamily="34" charset="0"/>
              </a:rPr>
              <a:t>© An Junsen</a:t>
            </a:r>
            <a:endParaRPr lang="en-GB" altLang="zh-CN" sz="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6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2E5F2990-1C88-4555-99A2-B68AE457E083}" type="slidenum">
              <a:rPr lang="en-IE" altLang="zh-CN"/>
              <a:pPr/>
              <a:t>49</a:t>
            </a:fld>
            <a:endParaRPr lang="en-IE" altLang="zh-CN"/>
          </a:p>
        </p:txBody>
      </p:sp>
      <p:pic>
        <p:nvPicPr>
          <p:cNvPr id="9219" name="Picture 4" descr="landus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65532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3733800" y="1203325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Extreme Weather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762000" y="1219200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Glacial Melting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7620000" y="2514600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Sea level rise</a:t>
            </a: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4859338" y="5029200"/>
            <a:ext cx="1160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Pollution</a:t>
            </a: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2651125" y="5318125"/>
            <a:ext cx="2149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Arial" pitchFamily="34" charset="0"/>
                <a:ea typeface="宋体" pitchFamily="2" charset="-122"/>
              </a:rPr>
              <a:t>Deforestation &amp; Soil Erosion</a:t>
            </a:r>
          </a:p>
        </p:txBody>
      </p:sp>
      <p:sp>
        <p:nvSpPr>
          <p:cNvPr id="9225" name="Text Box 10"/>
          <p:cNvSpPr txBox="1">
            <a:spLocks noChangeArrowheads="1"/>
          </p:cNvSpPr>
          <p:nvPr/>
        </p:nvSpPr>
        <p:spPr bwMode="auto">
          <a:xfrm>
            <a:off x="4800600" y="822325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Arial" pitchFamily="34" charset="0"/>
                <a:ea typeface="宋体" pitchFamily="2" charset="-122"/>
              </a:rPr>
              <a:t>Shipping &amp; Navigation</a:t>
            </a:r>
          </a:p>
        </p:txBody>
      </p: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7223125" y="4724400"/>
            <a:ext cx="1692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Arial" pitchFamily="34" charset="0"/>
                <a:ea typeface="宋体" pitchFamily="2" charset="-122"/>
              </a:rPr>
              <a:t>Urban Development</a:t>
            </a:r>
          </a:p>
        </p:txBody>
      </p:sp>
      <p:sp>
        <p:nvSpPr>
          <p:cNvPr id="9227" name="Text Box 12"/>
          <p:cNvSpPr txBox="1">
            <a:spLocks noChangeArrowheads="1"/>
          </p:cNvSpPr>
          <p:nvPr/>
        </p:nvSpPr>
        <p:spPr bwMode="auto">
          <a:xfrm>
            <a:off x="685800" y="4953000"/>
            <a:ext cx="2073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Arial" pitchFamily="34" charset="0"/>
                <a:ea typeface="宋体" pitchFamily="2" charset="-122"/>
              </a:rPr>
              <a:t>Infrastructure: Dams, Mining, Roads</a:t>
            </a:r>
          </a:p>
        </p:txBody>
      </p:sp>
      <p:sp>
        <p:nvSpPr>
          <p:cNvPr id="9228" name="Text Box 13"/>
          <p:cNvSpPr txBox="1">
            <a:spLocks noChangeArrowheads="1"/>
          </p:cNvSpPr>
          <p:nvPr/>
        </p:nvSpPr>
        <p:spPr bwMode="auto">
          <a:xfrm>
            <a:off x="1920875" y="838200"/>
            <a:ext cx="2041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Arial" pitchFamily="34" charset="0"/>
                <a:ea typeface="宋体" pitchFamily="2" charset="-122"/>
              </a:rPr>
              <a:t>Mass Tourism Development</a:t>
            </a:r>
          </a:p>
        </p:txBody>
      </p:sp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6172200" y="1203325"/>
            <a:ext cx="2743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zh-CN" sz="2000">
                <a:latin typeface="Arial" pitchFamily="34" charset="0"/>
                <a:ea typeface="宋体" pitchFamily="2" charset="-122"/>
              </a:rPr>
              <a:t>Reclamation of Wetland for Farming</a:t>
            </a:r>
          </a:p>
        </p:txBody>
      </p:sp>
      <p:sp>
        <p:nvSpPr>
          <p:cNvPr id="9230" name="Text Box 15"/>
          <p:cNvSpPr txBox="1">
            <a:spLocks noChangeArrowheads="1"/>
          </p:cNvSpPr>
          <p:nvPr/>
        </p:nvSpPr>
        <p:spPr bwMode="auto">
          <a:xfrm>
            <a:off x="6172200" y="5486400"/>
            <a:ext cx="155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Over-fishing</a:t>
            </a:r>
          </a:p>
        </p:txBody>
      </p:sp>
      <p:sp>
        <p:nvSpPr>
          <p:cNvPr id="9231" name="Line 16"/>
          <p:cNvSpPr>
            <a:spLocks noChangeShapeType="1"/>
          </p:cNvSpPr>
          <p:nvPr/>
        </p:nvSpPr>
        <p:spPr bwMode="auto">
          <a:xfrm>
            <a:off x="1447800" y="1905000"/>
            <a:ext cx="76200" cy="533400"/>
          </a:xfrm>
          <a:prstGeom prst="line">
            <a:avLst/>
          </a:prstGeom>
          <a:noFill/>
          <a:ln w="9525">
            <a:solidFill>
              <a:srgbClr val="1B64A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32" name="Line 17"/>
          <p:cNvSpPr>
            <a:spLocks noChangeShapeType="1"/>
          </p:cNvSpPr>
          <p:nvPr/>
        </p:nvSpPr>
        <p:spPr bwMode="auto">
          <a:xfrm flipH="1">
            <a:off x="4191000" y="1905000"/>
            <a:ext cx="76200" cy="1371600"/>
          </a:xfrm>
          <a:prstGeom prst="line">
            <a:avLst/>
          </a:prstGeom>
          <a:noFill/>
          <a:ln w="9525">
            <a:solidFill>
              <a:srgbClr val="1B64A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33" name="Line 18"/>
          <p:cNvSpPr>
            <a:spLocks noChangeShapeType="1"/>
          </p:cNvSpPr>
          <p:nvPr/>
        </p:nvSpPr>
        <p:spPr bwMode="auto">
          <a:xfrm>
            <a:off x="5715000" y="1524000"/>
            <a:ext cx="3810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34" name="Line 19"/>
          <p:cNvSpPr>
            <a:spLocks noChangeShapeType="1"/>
          </p:cNvSpPr>
          <p:nvPr/>
        </p:nvSpPr>
        <p:spPr bwMode="auto">
          <a:xfrm flipH="1">
            <a:off x="7467600" y="2971800"/>
            <a:ext cx="457200" cy="152400"/>
          </a:xfrm>
          <a:prstGeom prst="line">
            <a:avLst/>
          </a:prstGeom>
          <a:noFill/>
          <a:ln w="9525">
            <a:solidFill>
              <a:srgbClr val="1B64A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35" name="Line 20"/>
          <p:cNvSpPr>
            <a:spLocks noChangeShapeType="1"/>
          </p:cNvSpPr>
          <p:nvPr/>
        </p:nvSpPr>
        <p:spPr bwMode="auto">
          <a:xfrm flipH="1" flipV="1">
            <a:off x="7239000" y="3048000"/>
            <a:ext cx="533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36" name="Line 21"/>
          <p:cNvSpPr>
            <a:spLocks noChangeShapeType="1"/>
          </p:cNvSpPr>
          <p:nvPr/>
        </p:nvSpPr>
        <p:spPr bwMode="auto">
          <a:xfrm flipH="1">
            <a:off x="6858000" y="1905000"/>
            <a:ext cx="304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37" name="Line 22"/>
          <p:cNvSpPr>
            <a:spLocks noChangeShapeType="1"/>
          </p:cNvSpPr>
          <p:nvPr/>
        </p:nvSpPr>
        <p:spPr bwMode="auto">
          <a:xfrm flipH="1" flipV="1">
            <a:off x="6477000" y="3733800"/>
            <a:ext cx="381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38" name="Line 23"/>
          <p:cNvSpPr>
            <a:spLocks noChangeShapeType="1"/>
          </p:cNvSpPr>
          <p:nvPr/>
        </p:nvSpPr>
        <p:spPr bwMode="auto">
          <a:xfrm flipV="1">
            <a:off x="5410200" y="3810000"/>
            <a:ext cx="304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39" name="Line 24"/>
          <p:cNvSpPr>
            <a:spLocks noChangeShapeType="1"/>
          </p:cNvSpPr>
          <p:nvPr/>
        </p:nvSpPr>
        <p:spPr bwMode="auto">
          <a:xfrm flipV="1">
            <a:off x="3657600" y="44196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40" name="Line 25"/>
          <p:cNvSpPr>
            <a:spLocks noChangeShapeType="1"/>
          </p:cNvSpPr>
          <p:nvPr/>
        </p:nvSpPr>
        <p:spPr bwMode="auto">
          <a:xfrm flipV="1">
            <a:off x="2514600" y="4114800"/>
            <a:ext cx="990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41" name="Line 26"/>
          <p:cNvSpPr>
            <a:spLocks noChangeShapeType="1"/>
          </p:cNvSpPr>
          <p:nvPr/>
        </p:nvSpPr>
        <p:spPr bwMode="auto">
          <a:xfrm>
            <a:off x="3048000" y="1600200"/>
            <a:ext cx="6096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42" name="Text Box 27"/>
          <p:cNvSpPr txBox="1">
            <a:spLocks noChangeArrowheads="1"/>
          </p:cNvSpPr>
          <p:nvPr/>
        </p:nvSpPr>
        <p:spPr bwMode="auto">
          <a:xfrm>
            <a:off x="6346825" y="5737225"/>
            <a:ext cx="2568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zh-CN" sz="1600" b="1" u="sng">
                <a:latin typeface="Arial" pitchFamily="34" charset="0"/>
                <a:ea typeface="宋体" pitchFamily="2" charset="-122"/>
              </a:rPr>
              <a:t>Key</a:t>
            </a:r>
          </a:p>
          <a:p>
            <a:pPr algn="r"/>
            <a:r>
              <a:rPr lang="en-US" altLang="zh-CN" sz="1600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Result of Climate Change</a:t>
            </a:r>
          </a:p>
          <a:p>
            <a:pPr algn="r"/>
            <a:r>
              <a:rPr lang="en-US" altLang="zh-CN" sz="1600">
                <a:latin typeface="Arial" pitchFamily="34" charset="0"/>
                <a:ea typeface="宋体" pitchFamily="2" charset="-122"/>
              </a:rPr>
              <a:t>Direct Human Interference</a:t>
            </a:r>
          </a:p>
        </p:txBody>
      </p:sp>
      <p:sp>
        <p:nvSpPr>
          <p:cNvPr id="9243" name="Line 28"/>
          <p:cNvSpPr>
            <a:spLocks noChangeShapeType="1"/>
          </p:cNvSpPr>
          <p:nvPr/>
        </p:nvSpPr>
        <p:spPr bwMode="auto">
          <a:xfrm>
            <a:off x="6019800" y="6172200"/>
            <a:ext cx="304800" cy="0"/>
          </a:xfrm>
          <a:prstGeom prst="line">
            <a:avLst/>
          </a:prstGeom>
          <a:noFill/>
          <a:ln w="9525">
            <a:solidFill>
              <a:srgbClr val="1B64A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44" name="Line 29"/>
          <p:cNvSpPr>
            <a:spLocks noChangeShapeType="1"/>
          </p:cNvSpPr>
          <p:nvPr/>
        </p:nvSpPr>
        <p:spPr bwMode="auto">
          <a:xfrm>
            <a:off x="6019800" y="640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9245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rgbClr val="0D0D0D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246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099050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9" name="Text Box 18"/>
          <p:cNvSpPr txBox="1">
            <a:spLocks noChangeArrowheads="1"/>
          </p:cNvSpPr>
          <p:nvPr/>
        </p:nvSpPr>
        <p:spPr bwMode="auto">
          <a:xfrm rot="-5400000">
            <a:off x="238919" y="6193632"/>
            <a:ext cx="960437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Kate Holt / WWF-UK</a:t>
            </a:r>
            <a:endParaRPr lang="en-GB" sz="600"/>
          </a:p>
        </p:txBody>
      </p:sp>
      <p:pic>
        <p:nvPicPr>
          <p:cNvPr id="10250" name="Picture 19" descr="HI_227769X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88" y="190500"/>
            <a:ext cx="8178800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84700" y="349250"/>
            <a:ext cx="3959225" cy="6038850"/>
          </a:xfrm>
          <a:prstGeom prst="rect">
            <a:avLst/>
          </a:prstGeom>
          <a:solidFill>
            <a:srgbClr val="2D591F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nl-NL" sz="18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2" name="Straight Connector 10"/>
          <p:cNvCxnSpPr/>
          <p:nvPr/>
        </p:nvCxnSpPr>
        <p:spPr>
          <a:xfrm>
            <a:off x="4806950" y="349250"/>
            <a:ext cx="3448050" cy="0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3" name="Title 1"/>
          <p:cNvSpPr txBox="1">
            <a:spLocks/>
          </p:cNvSpPr>
          <p:nvPr/>
        </p:nvSpPr>
        <p:spPr bwMode="auto">
          <a:xfrm>
            <a:off x="5391150" y="485775"/>
            <a:ext cx="24225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GB">
                <a:solidFill>
                  <a:srgbClr val="F3F2E9"/>
                </a:solidFill>
              </a:rPr>
              <a:t>Doelstelling</a:t>
            </a:r>
            <a:endParaRPr lang="en-US">
              <a:solidFill>
                <a:srgbClr val="F3F2E9"/>
              </a:solidFill>
            </a:endParaRPr>
          </a:p>
        </p:txBody>
      </p:sp>
      <p:sp>
        <p:nvSpPr>
          <p:cNvPr id="10254" name="Subtitle 2"/>
          <p:cNvSpPr txBox="1">
            <a:spLocks/>
          </p:cNvSpPr>
          <p:nvPr/>
        </p:nvSpPr>
        <p:spPr bwMode="auto">
          <a:xfrm>
            <a:off x="4806950" y="1558925"/>
            <a:ext cx="373697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nl-NL" sz="2000" dirty="0">
                <a:solidFill>
                  <a:schemeClr val="bg1"/>
                </a:solidFill>
              </a:rPr>
              <a:t>Beschermen biodiversiteit op aarde door:</a:t>
            </a:r>
          </a:p>
          <a:p>
            <a:pPr marL="355600" indent="-355600" defTabSz="0">
              <a:spcBef>
                <a:spcPct val="40000"/>
              </a:spcBef>
              <a:buFont typeface="Arial" pitchFamily="34" charset="0"/>
              <a:buChar char="•"/>
            </a:pPr>
            <a:r>
              <a:rPr lang="nl-NL" sz="2000" dirty="0" smtClean="0">
                <a:solidFill>
                  <a:schemeClr val="bg1"/>
                </a:solidFill>
              </a:rPr>
              <a:t>Beschermen/herstellen </a:t>
            </a:r>
            <a:r>
              <a:rPr lang="nl-NL" sz="2000" dirty="0">
                <a:solidFill>
                  <a:schemeClr val="bg1"/>
                </a:solidFill>
              </a:rPr>
              <a:t>belangrijkste </a:t>
            </a:r>
            <a:r>
              <a:rPr lang="nl-NL" sz="2000" dirty="0" smtClean="0">
                <a:solidFill>
                  <a:schemeClr val="bg1"/>
                </a:solidFill>
              </a:rPr>
              <a:t>leefgebieden</a:t>
            </a:r>
            <a:endParaRPr lang="nl-NL" sz="2000" dirty="0">
              <a:solidFill>
                <a:schemeClr val="bg1"/>
              </a:solidFill>
            </a:endParaRPr>
          </a:p>
          <a:p>
            <a:pPr marL="355600" indent="-355600" defTabSz="0">
              <a:spcBef>
                <a:spcPct val="40000"/>
              </a:spcBef>
              <a:buFont typeface="Arial" pitchFamily="34" charset="0"/>
              <a:buChar char="•"/>
            </a:pPr>
            <a:r>
              <a:rPr lang="nl-NL" sz="2000" dirty="0" smtClean="0">
                <a:solidFill>
                  <a:schemeClr val="bg1"/>
                </a:solidFill>
              </a:rPr>
              <a:t>Aanpakken </a:t>
            </a:r>
            <a:r>
              <a:rPr lang="nl-NL" sz="2000" dirty="0">
                <a:solidFill>
                  <a:schemeClr val="bg1"/>
                </a:solidFill>
              </a:rPr>
              <a:t>belangrijkste bedreigingen</a:t>
            </a:r>
          </a:p>
          <a:p>
            <a:pPr marL="355600" indent="-355600" defTabSz="0">
              <a:spcBef>
                <a:spcPct val="40000"/>
              </a:spcBef>
              <a:buFont typeface="Arial" pitchFamily="34" charset="0"/>
              <a:buChar char="•"/>
            </a:pPr>
            <a:r>
              <a:rPr lang="nl-NL" sz="2000" dirty="0" smtClean="0">
                <a:solidFill>
                  <a:schemeClr val="bg1"/>
                </a:solidFill>
              </a:rPr>
              <a:t>Nederlandse </a:t>
            </a:r>
            <a:r>
              <a:rPr lang="nl-NL" sz="2000" dirty="0">
                <a:solidFill>
                  <a:schemeClr val="bg1"/>
                </a:solidFill>
              </a:rPr>
              <a:t>samenleving bewust maken dat zij actief kan bijdragen aan de bescherming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06950" y="1304925"/>
            <a:ext cx="3471863" cy="0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6" name="Text Placeholder 22"/>
          <p:cNvSpPr txBox="1">
            <a:spLocks/>
          </p:cNvSpPr>
          <p:nvPr/>
        </p:nvSpPr>
        <p:spPr bwMode="auto">
          <a:xfrm>
            <a:off x="5427663" y="1304925"/>
            <a:ext cx="177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nl-NL" sz="1200">
              <a:solidFill>
                <a:srgbClr val="F3F2E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9583F93B-B9A1-4394-B9E5-58F3EFB0C379}" type="datetime3">
              <a:rPr lang="en-US" sz="1000"/>
              <a:pPr/>
              <a:t>14 January 2013</a:t>
            </a:fld>
            <a:r>
              <a:rPr lang="en-US" sz="1000" dirty="0"/>
              <a:t> - </a:t>
            </a:r>
            <a:fld id="{5BCFA724-32DE-4B7A-8C40-DFA6960A1AE3}" type="slidenum">
              <a:rPr lang="en-US" sz="1000"/>
              <a:pPr/>
              <a:t>5</a:t>
            </a:fld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7DDB7E7B-FF22-4070-9D52-D23F55571D8B}" type="slidenum">
              <a:rPr lang="en-IE" altLang="zh-CN"/>
              <a:pPr/>
              <a:t>50</a:t>
            </a:fld>
            <a:endParaRPr lang="en-IE" altLang="zh-CN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rgbClr val="1B64A1"/>
                </a:solidFill>
                <a:ea typeface="宋体" pitchFamily="2" charset="-122"/>
              </a:rPr>
              <a:t>Freshwater - Threats</a:t>
            </a:r>
          </a:p>
        </p:txBody>
      </p:sp>
      <p:sp>
        <p:nvSpPr>
          <p:cNvPr id="22532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rgbClr val="0D0D0D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838200" y="1311275"/>
            <a:ext cx="8077200" cy="3717925"/>
            <a:chOff x="528" y="1200"/>
            <a:chExt cx="5088" cy="2342"/>
          </a:xfrm>
        </p:grpSpPr>
        <p:pic>
          <p:nvPicPr>
            <p:cNvPr id="22537" name="Picture 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248"/>
              <a:ext cx="5088" cy="2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Text Box 6"/>
            <p:cNvSpPr txBox="1">
              <a:spLocks noChangeArrowheads="1"/>
            </p:cNvSpPr>
            <p:nvPr/>
          </p:nvSpPr>
          <p:spPr bwMode="auto">
            <a:xfrm>
              <a:off x="756" y="2155"/>
              <a:ext cx="7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CN" sz="900">
                  <a:latin typeface="Arial" pitchFamily="34" charset="0"/>
                  <a:ea typeface="宋体" pitchFamily="2" charset="-122"/>
                </a:rPr>
                <a:t>Three Gorges Dam</a:t>
              </a:r>
            </a:p>
          </p:txBody>
        </p:sp>
        <p:sp>
          <p:nvSpPr>
            <p:cNvPr id="22539" name="Text Box 7"/>
            <p:cNvSpPr txBox="1">
              <a:spLocks noChangeArrowheads="1"/>
            </p:cNvSpPr>
            <p:nvPr/>
          </p:nvSpPr>
          <p:spPr bwMode="auto">
            <a:xfrm>
              <a:off x="4560" y="2448"/>
              <a:ext cx="1056" cy="2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900">
                  <a:latin typeface="Arial" pitchFamily="34" charset="0"/>
                  <a:ea typeface="宋体" pitchFamily="2" charset="-122"/>
                </a:rPr>
                <a:t>Salt water intrusion at the mouth of the Yangtze</a:t>
              </a:r>
            </a:p>
          </p:txBody>
        </p:sp>
        <p:sp>
          <p:nvSpPr>
            <p:cNvPr id="22540" name="Text Box 11"/>
            <p:cNvSpPr txBox="1">
              <a:spLocks noChangeArrowheads="1"/>
            </p:cNvSpPr>
            <p:nvPr/>
          </p:nvSpPr>
          <p:spPr bwMode="auto">
            <a:xfrm>
              <a:off x="2880" y="3312"/>
              <a:ext cx="1440" cy="2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900">
                  <a:latin typeface="Arial" pitchFamily="34" charset="0"/>
                  <a:ea typeface="宋体" pitchFamily="2" charset="-122"/>
                </a:rPr>
                <a:t>Finless Porpoises stranded in Poyang Lake after the 2007 drought</a:t>
              </a:r>
            </a:p>
          </p:txBody>
        </p:sp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2448" y="1200"/>
              <a:ext cx="144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altLang="zh-CN" sz="1200" u="sng">
                  <a:latin typeface="Arial" pitchFamily="34" charset="0"/>
                  <a:ea typeface="宋体" pitchFamily="2" charset="-122"/>
                </a:rPr>
                <a:t>Key Threats to Fresh Water Supplies in the Lower Yangtze</a:t>
              </a:r>
            </a:p>
          </p:txBody>
        </p:sp>
      </p:grpSp>
      <p:sp>
        <p:nvSpPr>
          <p:cNvPr id="22534" name="Text Box 16"/>
          <p:cNvSpPr txBox="1">
            <a:spLocks noChangeArrowheads="1"/>
          </p:cNvSpPr>
          <p:nvPr/>
        </p:nvSpPr>
        <p:spPr bwMode="auto">
          <a:xfrm>
            <a:off x="1752600" y="5181600"/>
            <a:ext cx="1438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 u="sng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Quantity</a:t>
            </a:r>
          </a:p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 - Floods</a:t>
            </a:r>
          </a:p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 - Droughts</a:t>
            </a:r>
          </a:p>
        </p:txBody>
      </p:sp>
      <p:sp>
        <p:nvSpPr>
          <p:cNvPr id="22535" name="Text Box 17"/>
          <p:cNvSpPr txBox="1">
            <a:spLocks noChangeArrowheads="1"/>
          </p:cNvSpPr>
          <p:nvPr/>
        </p:nvSpPr>
        <p:spPr bwMode="auto">
          <a:xfrm>
            <a:off x="3630613" y="5181600"/>
            <a:ext cx="21605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 u="sng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Quality</a:t>
            </a:r>
          </a:p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- Pollution</a:t>
            </a:r>
          </a:p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- Erosion</a:t>
            </a:r>
          </a:p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- Biodiversity loss</a:t>
            </a:r>
          </a:p>
        </p:txBody>
      </p:sp>
      <p:sp>
        <p:nvSpPr>
          <p:cNvPr id="22536" name="Text Box 18"/>
          <p:cNvSpPr txBox="1">
            <a:spLocks noChangeArrowheads="1"/>
          </p:cNvSpPr>
          <p:nvPr/>
        </p:nvSpPr>
        <p:spPr bwMode="auto">
          <a:xfrm>
            <a:off x="5867400" y="5181600"/>
            <a:ext cx="2257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 u="sng">
                <a:solidFill>
                  <a:srgbClr val="1B64A1"/>
                </a:solidFill>
                <a:latin typeface="Arial" pitchFamily="34" charset="0"/>
                <a:ea typeface="宋体" pitchFamily="2" charset="-122"/>
              </a:rPr>
              <a:t>Management</a:t>
            </a:r>
          </a:p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- Over-exploitation</a:t>
            </a:r>
          </a:p>
          <a:p>
            <a:r>
              <a:rPr lang="en-US" altLang="zh-CN" sz="2000">
                <a:latin typeface="Arial" pitchFamily="34" charset="0"/>
                <a:ea typeface="宋体" pitchFamily="2" charset="-122"/>
              </a:rPr>
              <a:t>- Governance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Tibetan</a:t>
            </a:r>
            <a:r>
              <a:rPr lang="nl-NL" dirty="0" smtClean="0"/>
              <a:t> Plateau</a:t>
            </a:r>
            <a:endParaRPr lang="nl-NL" dirty="0"/>
          </a:p>
        </p:txBody>
      </p:sp>
      <p:pic>
        <p:nvPicPr>
          <p:cNvPr id="10244" name="Picture 4" descr="Zaduo hydropower station on M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89737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G_457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IMG_455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56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572000" y="349250"/>
            <a:ext cx="432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600" b="1">
                <a:latin typeface="Times New Roman" pitchFamily="18" charset="0"/>
                <a:ea typeface="宋体" pitchFamily="2" charset="-122"/>
              </a:rPr>
              <a:t>Yulong Copper Mine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6" name="Picture 4" descr="DM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冰川退缩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71000" cy="6945313"/>
          </a:xfrm>
          <a:prstGeom prst="rect">
            <a:avLst/>
          </a:prstGeom>
          <a:noFill/>
        </p:spPr>
      </p:pic>
      <p:sp>
        <p:nvSpPr>
          <p:cNvPr id="22531" name="Freeform 3"/>
          <p:cNvSpPr>
            <a:spLocks/>
          </p:cNvSpPr>
          <p:nvPr/>
        </p:nvSpPr>
        <p:spPr bwMode="auto">
          <a:xfrm>
            <a:off x="101600" y="4995863"/>
            <a:ext cx="9118600" cy="1014412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320" y="21"/>
              </a:cxn>
              <a:cxn ang="0">
                <a:pos x="503" y="17"/>
              </a:cxn>
              <a:cxn ang="0">
                <a:pos x="714" y="9"/>
              </a:cxn>
              <a:cxn ang="0">
                <a:pos x="1022" y="74"/>
              </a:cxn>
              <a:cxn ang="0">
                <a:pos x="1250" y="179"/>
              </a:cxn>
              <a:cxn ang="0">
                <a:pos x="1566" y="358"/>
              </a:cxn>
              <a:cxn ang="0">
                <a:pos x="1947" y="504"/>
              </a:cxn>
              <a:cxn ang="0">
                <a:pos x="2434" y="609"/>
              </a:cxn>
              <a:cxn ang="0">
                <a:pos x="2880" y="625"/>
              </a:cxn>
              <a:cxn ang="0">
                <a:pos x="3310" y="634"/>
              </a:cxn>
              <a:cxn ang="0">
                <a:pos x="3756" y="625"/>
              </a:cxn>
              <a:cxn ang="0">
                <a:pos x="4170" y="552"/>
              </a:cxn>
              <a:cxn ang="0">
                <a:pos x="4819" y="423"/>
              </a:cxn>
              <a:cxn ang="0">
                <a:pos x="5468" y="341"/>
              </a:cxn>
              <a:cxn ang="0">
                <a:pos x="5744" y="357"/>
              </a:cxn>
            </a:cxnLst>
            <a:rect l="0" t="0" r="r" b="b"/>
            <a:pathLst>
              <a:path w="5744" h="639">
                <a:moveTo>
                  <a:pt x="0" y="98"/>
                </a:moveTo>
                <a:cubicBezTo>
                  <a:pt x="53" y="87"/>
                  <a:pt x="236" y="34"/>
                  <a:pt x="320" y="21"/>
                </a:cubicBezTo>
                <a:cubicBezTo>
                  <a:pt x="404" y="8"/>
                  <a:pt x="437" y="19"/>
                  <a:pt x="503" y="17"/>
                </a:cubicBezTo>
                <a:cubicBezTo>
                  <a:pt x="569" y="15"/>
                  <a:pt x="628" y="0"/>
                  <a:pt x="714" y="9"/>
                </a:cubicBezTo>
                <a:cubicBezTo>
                  <a:pt x="800" y="18"/>
                  <a:pt x="933" y="46"/>
                  <a:pt x="1022" y="74"/>
                </a:cubicBezTo>
                <a:cubicBezTo>
                  <a:pt x="1111" y="102"/>
                  <a:pt x="1159" y="132"/>
                  <a:pt x="1250" y="179"/>
                </a:cubicBezTo>
                <a:cubicBezTo>
                  <a:pt x="1341" y="226"/>
                  <a:pt x="1450" y="304"/>
                  <a:pt x="1566" y="358"/>
                </a:cubicBezTo>
                <a:cubicBezTo>
                  <a:pt x="1682" y="412"/>
                  <a:pt x="1802" y="462"/>
                  <a:pt x="1947" y="504"/>
                </a:cubicBezTo>
                <a:cubicBezTo>
                  <a:pt x="2092" y="546"/>
                  <a:pt x="2278" y="589"/>
                  <a:pt x="2434" y="609"/>
                </a:cubicBezTo>
                <a:cubicBezTo>
                  <a:pt x="2590" y="629"/>
                  <a:pt x="2734" y="621"/>
                  <a:pt x="2880" y="625"/>
                </a:cubicBezTo>
                <a:cubicBezTo>
                  <a:pt x="3026" y="629"/>
                  <a:pt x="3164" y="634"/>
                  <a:pt x="3310" y="634"/>
                </a:cubicBezTo>
                <a:cubicBezTo>
                  <a:pt x="3456" y="634"/>
                  <a:pt x="3613" y="639"/>
                  <a:pt x="3756" y="625"/>
                </a:cubicBezTo>
                <a:cubicBezTo>
                  <a:pt x="3899" y="611"/>
                  <a:pt x="3993" y="586"/>
                  <a:pt x="4170" y="552"/>
                </a:cubicBezTo>
                <a:cubicBezTo>
                  <a:pt x="4347" y="518"/>
                  <a:pt x="4603" y="458"/>
                  <a:pt x="4819" y="423"/>
                </a:cubicBezTo>
                <a:cubicBezTo>
                  <a:pt x="5035" y="388"/>
                  <a:pt x="5314" y="352"/>
                  <a:pt x="5468" y="341"/>
                </a:cubicBezTo>
                <a:cubicBezTo>
                  <a:pt x="5622" y="330"/>
                  <a:pt x="5687" y="354"/>
                  <a:pt x="5744" y="35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3352800" y="5486400"/>
            <a:ext cx="2209800" cy="40957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nl-NL" sz="44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隶书"/>
              </a:rPr>
              <a:t>1986</a:t>
            </a:r>
          </a:p>
        </p:txBody>
      </p:sp>
      <p:sp>
        <p:nvSpPr>
          <p:cNvPr id="22533" name="Freeform 5"/>
          <p:cNvSpPr>
            <a:spLocks/>
          </p:cNvSpPr>
          <p:nvPr/>
        </p:nvSpPr>
        <p:spPr bwMode="auto">
          <a:xfrm>
            <a:off x="1879600" y="3810000"/>
            <a:ext cx="1397000" cy="1328738"/>
          </a:xfrm>
          <a:custGeom>
            <a:avLst/>
            <a:gdLst/>
            <a:ahLst/>
            <a:cxnLst>
              <a:cxn ang="0">
                <a:pos x="880" y="0"/>
              </a:cxn>
              <a:cxn ang="0">
                <a:pos x="0" y="837"/>
              </a:cxn>
            </a:cxnLst>
            <a:rect l="0" t="0" r="r" b="b"/>
            <a:pathLst>
              <a:path w="880" h="837">
                <a:moveTo>
                  <a:pt x="880" y="0"/>
                </a:moveTo>
                <a:lnTo>
                  <a:pt x="0" y="837"/>
                </a:lnTo>
              </a:path>
            </a:pathLst>
          </a:cu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22534" name="WordArt 6"/>
          <p:cNvSpPr>
            <a:spLocks noChangeArrowheads="1" noChangeShapeType="1" noTextEdit="1"/>
          </p:cNvSpPr>
          <p:nvPr/>
        </p:nvSpPr>
        <p:spPr bwMode="auto">
          <a:xfrm>
            <a:off x="2895600" y="4191000"/>
            <a:ext cx="1190625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仿宋_GB2312"/>
              </a:rPr>
              <a:t>100m</a:t>
            </a: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114300" y="2895600"/>
            <a:ext cx="9029700" cy="1163638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163" y="439"/>
              </a:cxn>
              <a:cxn ang="0">
                <a:pos x="406" y="496"/>
              </a:cxn>
              <a:cxn ang="0">
                <a:pos x="787" y="553"/>
              </a:cxn>
              <a:cxn ang="0">
                <a:pos x="1128" y="577"/>
              </a:cxn>
              <a:cxn ang="0">
                <a:pos x="1542" y="569"/>
              </a:cxn>
              <a:cxn ang="0">
                <a:pos x="1988" y="545"/>
              </a:cxn>
              <a:cxn ang="0">
                <a:pos x="2394" y="594"/>
              </a:cxn>
              <a:cxn ang="0">
                <a:pos x="3043" y="691"/>
              </a:cxn>
              <a:cxn ang="0">
                <a:pos x="3740" y="723"/>
              </a:cxn>
              <a:cxn ang="0">
                <a:pos x="4097" y="683"/>
              </a:cxn>
              <a:cxn ang="0">
                <a:pos x="4909" y="423"/>
              </a:cxn>
              <a:cxn ang="0">
                <a:pos x="5112" y="240"/>
              </a:cxn>
              <a:cxn ang="0">
                <a:pos x="5256" y="192"/>
              </a:cxn>
              <a:cxn ang="0">
                <a:pos x="5592" y="48"/>
              </a:cxn>
              <a:cxn ang="0">
                <a:pos x="5640" y="48"/>
              </a:cxn>
              <a:cxn ang="0">
                <a:pos x="5688" y="0"/>
              </a:cxn>
            </a:cxnLst>
            <a:rect l="0" t="0" r="r" b="b"/>
            <a:pathLst>
              <a:path w="5688" h="733">
                <a:moveTo>
                  <a:pt x="0" y="480"/>
                </a:moveTo>
                <a:cubicBezTo>
                  <a:pt x="27" y="473"/>
                  <a:pt x="95" y="436"/>
                  <a:pt x="163" y="439"/>
                </a:cubicBezTo>
                <a:cubicBezTo>
                  <a:pt x="231" y="442"/>
                  <a:pt x="302" y="477"/>
                  <a:pt x="406" y="496"/>
                </a:cubicBezTo>
                <a:cubicBezTo>
                  <a:pt x="510" y="515"/>
                  <a:pt x="667" y="540"/>
                  <a:pt x="787" y="553"/>
                </a:cubicBezTo>
                <a:cubicBezTo>
                  <a:pt x="907" y="566"/>
                  <a:pt x="1002" y="574"/>
                  <a:pt x="1128" y="577"/>
                </a:cubicBezTo>
                <a:cubicBezTo>
                  <a:pt x="1254" y="580"/>
                  <a:pt x="1399" y="574"/>
                  <a:pt x="1542" y="569"/>
                </a:cubicBezTo>
                <a:cubicBezTo>
                  <a:pt x="1685" y="564"/>
                  <a:pt x="1846" y="541"/>
                  <a:pt x="1988" y="545"/>
                </a:cubicBezTo>
                <a:cubicBezTo>
                  <a:pt x="2130" y="549"/>
                  <a:pt x="2218" y="570"/>
                  <a:pt x="2394" y="594"/>
                </a:cubicBezTo>
                <a:cubicBezTo>
                  <a:pt x="2570" y="618"/>
                  <a:pt x="2819" y="670"/>
                  <a:pt x="3043" y="691"/>
                </a:cubicBezTo>
                <a:cubicBezTo>
                  <a:pt x="3267" y="712"/>
                  <a:pt x="3564" y="724"/>
                  <a:pt x="3740" y="723"/>
                </a:cubicBezTo>
                <a:cubicBezTo>
                  <a:pt x="3916" y="722"/>
                  <a:pt x="3902" y="733"/>
                  <a:pt x="4097" y="683"/>
                </a:cubicBezTo>
                <a:cubicBezTo>
                  <a:pt x="4292" y="633"/>
                  <a:pt x="4740" y="497"/>
                  <a:pt x="4909" y="423"/>
                </a:cubicBezTo>
                <a:cubicBezTo>
                  <a:pt x="5078" y="349"/>
                  <a:pt x="5054" y="278"/>
                  <a:pt x="5112" y="240"/>
                </a:cubicBezTo>
                <a:cubicBezTo>
                  <a:pt x="5170" y="202"/>
                  <a:pt x="5176" y="224"/>
                  <a:pt x="5256" y="192"/>
                </a:cubicBezTo>
                <a:cubicBezTo>
                  <a:pt x="5336" y="160"/>
                  <a:pt x="5528" y="72"/>
                  <a:pt x="5592" y="48"/>
                </a:cubicBezTo>
                <a:cubicBezTo>
                  <a:pt x="5656" y="24"/>
                  <a:pt x="5624" y="56"/>
                  <a:pt x="5640" y="48"/>
                </a:cubicBezTo>
                <a:cubicBezTo>
                  <a:pt x="5656" y="40"/>
                  <a:pt x="5672" y="20"/>
                  <a:pt x="5688" y="0"/>
                </a:cubicBezTo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endParaRPr lang="nl-NL"/>
          </a:p>
        </p:txBody>
      </p:sp>
      <p:sp>
        <p:nvSpPr>
          <p:cNvPr id="22536" name="WordArt 8"/>
          <p:cNvSpPr>
            <a:spLocks noChangeArrowheads="1" noChangeShapeType="1" noTextEdit="1"/>
          </p:cNvSpPr>
          <p:nvPr/>
        </p:nvSpPr>
        <p:spPr bwMode="auto">
          <a:xfrm rot="314841">
            <a:off x="4413250" y="3124200"/>
            <a:ext cx="2679700" cy="8461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nl-NL" sz="4400" b="1" kern="10" spc="220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黑体"/>
                <a:ea typeface="黑体"/>
              </a:rPr>
              <a:t>1998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79388" y="188913"/>
            <a:ext cx="45561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zh-CN" sz="3600" b="1">
                <a:solidFill>
                  <a:schemeClr val="bg1"/>
                </a:solidFill>
                <a:latin typeface="Times New Roman" pitchFamily="18" charset="0"/>
                <a:ea typeface="楷体_GB2312" pitchFamily="49" charset="-122"/>
              </a:rPr>
              <a:t>Glacial Meltoff,  Nyinchi Prefecture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  <p:bldP spid="22535" grpId="0" animBg="1"/>
      <p:bldP spid="225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34126"/>
            <a:ext cx="5098382" cy="382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676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E501B6FE-D11A-43BB-BABE-21D5852BEAB7}" type="slidenum">
              <a:rPr lang="en-IE" altLang="zh-CN"/>
              <a:pPr/>
              <a:t>56</a:t>
            </a:fld>
            <a:endParaRPr lang="en-IE" altLang="zh-CN"/>
          </a:p>
        </p:txBody>
      </p:sp>
      <p:sp>
        <p:nvSpPr>
          <p:cNvPr id="8197" name="Title 1"/>
          <p:cNvSpPr txBox="1">
            <a:spLocks/>
          </p:cNvSpPr>
          <p:nvPr/>
        </p:nvSpPr>
        <p:spPr bwMode="auto">
          <a:xfrm>
            <a:off x="5146675" y="1601788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endParaRPr lang="en-US" altLang="zh-CN" sz="10000" dirty="0">
              <a:solidFill>
                <a:srgbClr val="F3F2E9"/>
              </a:solidFill>
              <a:latin typeface="WWF" pitchFamily="50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8198" name="Title 1"/>
          <p:cNvSpPr txBox="1">
            <a:spLocks/>
          </p:cNvSpPr>
          <p:nvPr/>
        </p:nvSpPr>
        <p:spPr bwMode="auto">
          <a:xfrm>
            <a:off x="5121275" y="2659063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endParaRPr lang="en-US" altLang="zh-CN" sz="3800" dirty="0">
              <a:solidFill>
                <a:srgbClr val="F3F2E9"/>
              </a:solidFill>
              <a:latin typeface="WWF" pitchFamily="50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8199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chemeClr val="bg1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8200" name="Rectangle 17"/>
          <p:cNvSpPr>
            <a:spLocks noChangeArrowheads="1"/>
          </p:cNvSpPr>
          <p:nvPr/>
        </p:nvSpPr>
        <p:spPr bwMode="auto">
          <a:xfrm>
            <a:off x="635000" y="6667500"/>
            <a:ext cx="8509000" cy="1905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8201" name="Rectangle 14"/>
          <p:cNvSpPr>
            <a:spLocks noChangeArrowheads="1"/>
          </p:cNvSpPr>
          <p:nvPr/>
        </p:nvSpPr>
        <p:spPr bwMode="auto">
          <a:xfrm>
            <a:off x="0" y="0"/>
            <a:ext cx="800100" cy="68580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2" name="Rectangle 16"/>
          <p:cNvSpPr>
            <a:spLocks noChangeArrowheads="1"/>
          </p:cNvSpPr>
          <p:nvPr/>
        </p:nvSpPr>
        <p:spPr bwMode="auto">
          <a:xfrm>
            <a:off x="635000" y="0"/>
            <a:ext cx="8509000" cy="1905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3" name="Rectangle 18"/>
          <p:cNvSpPr>
            <a:spLocks noChangeArrowheads="1"/>
          </p:cNvSpPr>
          <p:nvPr/>
        </p:nvSpPr>
        <p:spPr bwMode="auto">
          <a:xfrm flipH="1">
            <a:off x="8978900" y="0"/>
            <a:ext cx="165100" cy="68580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205" name="Text Box 23"/>
          <p:cNvSpPr txBox="1">
            <a:spLocks noChangeArrowheads="1"/>
          </p:cNvSpPr>
          <p:nvPr/>
        </p:nvSpPr>
        <p:spPr bwMode="auto">
          <a:xfrm rot="-5400000">
            <a:off x="404813" y="6365875"/>
            <a:ext cx="622300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zh-CN" sz="600">
                <a:latin typeface="Arial" pitchFamily="34" charset="0"/>
                <a:cs typeface="Arial" pitchFamily="34" charset="0"/>
              </a:rPr>
              <a:t>© An Junsen</a:t>
            </a:r>
            <a:endParaRPr lang="en-GB" altLang="zh-CN" sz="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6" name="Picture 13" descr="master panda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http://awsassets.panda.org/img/finless1gaobaoyan_4046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513" y="534987"/>
            <a:ext cx="2895600" cy="213360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191491" y="3071813"/>
            <a:ext cx="50846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1800" dirty="0" smtClean="0"/>
              <a:t>  Zand- en klei</a:t>
            </a:r>
          </a:p>
          <a:p>
            <a:pPr>
              <a:buFont typeface="Arial" pitchFamily="34" charset="0"/>
              <a:buChar char="•"/>
            </a:pPr>
            <a:r>
              <a:rPr lang="nl-NL" sz="1800" dirty="0" smtClean="0"/>
              <a:t>  Overbevissing</a:t>
            </a:r>
          </a:p>
          <a:p>
            <a:pPr>
              <a:buFont typeface="Arial" pitchFamily="34" charset="0"/>
              <a:buChar char="•"/>
            </a:pPr>
            <a:r>
              <a:rPr lang="nl-NL" sz="1800" dirty="0" smtClean="0"/>
              <a:t>  Navigatie</a:t>
            </a:r>
          </a:p>
          <a:p>
            <a:pPr>
              <a:buFont typeface="Arial" pitchFamily="34" charset="0"/>
              <a:buChar char="•"/>
            </a:pPr>
            <a:r>
              <a:rPr lang="nl-NL" sz="1800" dirty="0" smtClean="0"/>
              <a:t>  Vervuiling</a:t>
            </a:r>
          </a:p>
          <a:p>
            <a:endParaRPr lang="nl-NL" dirty="0"/>
          </a:p>
        </p:txBody>
      </p:sp>
      <p:sp>
        <p:nvSpPr>
          <p:cNvPr id="17" name="TextBox 16"/>
          <p:cNvSpPr txBox="1"/>
          <p:nvPr/>
        </p:nvSpPr>
        <p:spPr>
          <a:xfrm>
            <a:off x="3818082" y="534987"/>
            <a:ext cx="50846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Laatste bevindingen </a:t>
            </a:r>
            <a:r>
              <a:rPr lang="nl-NL" dirty="0" err="1" smtClean="0"/>
              <a:t>monitoring</a:t>
            </a:r>
            <a:r>
              <a:rPr lang="nl-NL" dirty="0" smtClean="0"/>
              <a:t>: sterke achteruitgang </a:t>
            </a:r>
            <a:r>
              <a:rPr lang="nl-NL" dirty="0" err="1" smtClean="0"/>
              <a:t>finless</a:t>
            </a:r>
            <a:r>
              <a:rPr lang="nl-NL" dirty="0" smtClean="0"/>
              <a:t> </a:t>
            </a:r>
            <a:r>
              <a:rPr lang="nl-NL" dirty="0" err="1" smtClean="0"/>
              <a:t>porpoise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19" name="Picture 26" descr="C:\Documents and Settings\administrator\Desktop\Sam's Stuff\Yangtze Presentation\Yangtze programme photo\finless porpoise\photo by Chen yong\DSC_33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150" y="3313078"/>
            <a:ext cx="5325918" cy="354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BA55FFE8-95D8-4998-9233-5EB5A004CBD3}" type="slidenum">
              <a:rPr lang="en-IE" altLang="zh-CN"/>
              <a:pPr/>
              <a:t>57</a:t>
            </a:fld>
            <a:endParaRPr lang="en-IE" altLang="zh-CN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rgbClr val="1B64A1"/>
                </a:solidFill>
                <a:ea typeface="宋体" pitchFamily="2" charset="-122"/>
              </a:rPr>
              <a:t>Freshwater – Goals for 2015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zh-CN" sz="2800" smtClean="0">
                <a:solidFill>
                  <a:srgbClr val="7CC3DF"/>
                </a:solidFill>
              </a:rPr>
              <a:t>Dam management ensures Environmental Flows in Central and Lower Yangtze, demonstrations carried out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zh-CN" sz="2800" smtClean="0">
                <a:solidFill>
                  <a:srgbClr val="008BA2"/>
                </a:solidFill>
              </a:rPr>
              <a:t>Priority water ecosystems protected and rehabilitated to ensure fresh water, animal habitat, flood defense etc.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zh-CN" sz="2800" smtClean="0">
                <a:solidFill>
                  <a:srgbClr val="1B64A1"/>
                </a:solidFill>
              </a:rPr>
              <a:t>Better-coordination governance of Yangtze Basin through IRBM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zh-CN" sz="2800" smtClean="0">
                <a:solidFill>
                  <a:srgbClr val="205285"/>
                </a:solidFill>
              </a:rPr>
              <a:t>Increased corporate engagement (including “water footprint” recording)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9E5FFAE6-CA86-41C6-9EF8-50A5028D5C2B}" type="slidenum">
              <a:rPr lang="en-IE" altLang="zh-CN"/>
              <a:pPr/>
              <a:t>58</a:t>
            </a:fld>
            <a:endParaRPr lang="en-IE" altLang="zh-CN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rgbClr val="1B64A1"/>
                </a:solidFill>
                <a:ea typeface="宋体" pitchFamily="2" charset="-122"/>
              </a:rPr>
              <a:t>Climate Change Adaptation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To increase ecosystems’ capacity to cope with climate change</a:t>
            </a:r>
          </a:p>
          <a:p>
            <a:pPr eaLnBrk="1" hangingPunct="1"/>
            <a:r>
              <a:rPr lang="en-US" altLang="zh-CN" smtClean="0"/>
              <a:t>Past actions:</a:t>
            </a:r>
          </a:p>
          <a:p>
            <a:pPr lvl="1" eaLnBrk="1" hangingPunct="1"/>
            <a:r>
              <a:rPr lang="en-US" altLang="zh-CN" smtClean="0"/>
              <a:t>Lake reconnection in Central and Lower Yangtze (over 40 reconnected since 2002)</a:t>
            </a:r>
          </a:p>
          <a:p>
            <a:pPr lvl="1" eaLnBrk="1" hangingPunct="1"/>
            <a:r>
              <a:rPr lang="en-US" altLang="zh-CN" smtClean="0"/>
              <a:t>Carbon credit hydropower scheme in giant panda nature reserves</a:t>
            </a:r>
          </a:p>
          <a:p>
            <a:pPr lvl="1" eaLnBrk="1" hangingPunct="1"/>
            <a:r>
              <a:rPr lang="en-US" altLang="zh-CN" smtClean="0"/>
              <a:t>Yangtze River Basin Vulnerability Assessment Report (2009)</a:t>
            </a: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rgbClr val="0D0D0D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4B189184-9153-48A5-8E52-F9E5131E8C35}" type="slidenum">
              <a:rPr lang="en-IE" altLang="zh-CN"/>
              <a:pPr/>
              <a:t>59</a:t>
            </a:fld>
            <a:endParaRPr lang="en-IE" altLang="zh-CN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rgbClr val="1B64A1"/>
                </a:solidFill>
                <a:ea typeface="宋体" pitchFamily="2" charset="-122"/>
              </a:rPr>
              <a:t>Climate Change Adaptation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 smtClean="0"/>
              <a:t>Future actions:</a:t>
            </a:r>
          </a:p>
          <a:p>
            <a:pPr lvl="1" eaLnBrk="1" hangingPunct="1"/>
            <a:r>
              <a:rPr lang="en-US" altLang="zh-CN" sz="2400" smtClean="0"/>
              <a:t>Develop the tools for nature-based climate change adaptation strategies</a:t>
            </a:r>
          </a:p>
          <a:p>
            <a:pPr lvl="1" eaLnBrk="1" hangingPunct="1"/>
            <a:r>
              <a:rPr lang="en-US" altLang="zh-CN" sz="2400" smtClean="0"/>
              <a:t>Four key regions:</a:t>
            </a:r>
          </a:p>
          <a:p>
            <a:pPr lvl="2" eaLnBrk="1" hangingPunct="1"/>
            <a:r>
              <a:rPr lang="en-US" altLang="zh-CN" sz="2000" smtClean="0"/>
              <a:t>Yangtze Source</a:t>
            </a:r>
          </a:p>
          <a:p>
            <a:pPr lvl="2" eaLnBrk="1" hangingPunct="1"/>
            <a:r>
              <a:rPr lang="en-US" altLang="zh-CN" sz="2000" smtClean="0"/>
              <a:t>Upper Yangtze Panda habitat</a:t>
            </a:r>
          </a:p>
          <a:p>
            <a:pPr lvl="2" eaLnBrk="1" hangingPunct="1"/>
            <a:r>
              <a:rPr lang="en-US" altLang="zh-CN" sz="2000" smtClean="0"/>
              <a:t>Central and Lower Yangtze wetlands</a:t>
            </a:r>
          </a:p>
          <a:p>
            <a:pPr lvl="2" eaLnBrk="1" hangingPunct="1"/>
            <a:r>
              <a:rPr lang="en-US" altLang="zh-CN" sz="2000" smtClean="0"/>
              <a:t>Yangtze Estuary</a:t>
            </a:r>
          </a:p>
          <a:p>
            <a:pPr lvl="1" eaLnBrk="1" hangingPunct="1"/>
            <a:r>
              <a:rPr lang="en-US" altLang="zh-CN" sz="2400" smtClean="0"/>
              <a:t>Increase scale of actions and make nature-focused climate change adaptation more mainstream</a:t>
            </a:r>
          </a:p>
        </p:txBody>
      </p:sp>
      <p:sp>
        <p:nvSpPr>
          <p:cNvPr id="25605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rgbClr val="0D0D0D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5" descr="Earth hou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3" y="114300"/>
            <a:ext cx="8301037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16400" y="542925"/>
            <a:ext cx="4724400" cy="5387975"/>
          </a:xfrm>
          <a:prstGeom prst="rect">
            <a:avLst/>
          </a:prstGeom>
          <a:solidFill>
            <a:srgbClr val="800000">
              <a:alpha val="61960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nl-NL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chemeClr val="bg1"/>
                </a:solidFill>
              </a:rPr>
              <a:t> Constructief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chemeClr val="bg1"/>
                </a:solidFill>
              </a:rPr>
              <a:t> Oplossingsgericht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nl-NL" sz="2000" dirty="0">
                <a:solidFill>
                  <a:schemeClr val="bg1"/>
                </a:solidFill>
              </a:rPr>
              <a:t> Samen met anderen;</a:t>
            </a:r>
          </a:p>
          <a:p>
            <a:pPr lvl="1">
              <a:lnSpc>
                <a:spcPct val="150000"/>
              </a:lnSpc>
              <a:defRPr/>
            </a:pPr>
            <a:r>
              <a:rPr lang="nl-NL" sz="1800" dirty="0">
                <a:solidFill>
                  <a:schemeClr val="bg1"/>
                </a:solidFill>
              </a:rPr>
              <a:t>- mensen die in en van de natuur leven</a:t>
            </a:r>
          </a:p>
          <a:p>
            <a:pPr lvl="1">
              <a:lnSpc>
                <a:spcPct val="150000"/>
              </a:lnSpc>
              <a:defRPr/>
            </a:pPr>
            <a:r>
              <a:rPr lang="nl-NL" sz="1800" dirty="0">
                <a:solidFill>
                  <a:schemeClr val="bg1"/>
                </a:solidFill>
              </a:rPr>
              <a:t>- maatschappelijke organisaties</a:t>
            </a:r>
          </a:p>
          <a:p>
            <a:pPr lvl="1">
              <a:lnSpc>
                <a:spcPct val="150000"/>
              </a:lnSpc>
              <a:defRPr/>
            </a:pPr>
            <a:r>
              <a:rPr lang="nl-NL" sz="1800" dirty="0">
                <a:solidFill>
                  <a:schemeClr val="bg1"/>
                </a:solidFill>
              </a:rPr>
              <a:t>- de politiek</a:t>
            </a:r>
          </a:p>
          <a:p>
            <a:pPr lvl="1">
              <a:lnSpc>
                <a:spcPct val="150000"/>
              </a:lnSpc>
              <a:defRPr/>
            </a:pPr>
            <a:r>
              <a:rPr lang="nl-NL" sz="1800" dirty="0">
                <a:solidFill>
                  <a:schemeClr val="bg1"/>
                </a:solidFill>
              </a:rPr>
              <a:t>- het bedrijfsleven</a:t>
            </a:r>
          </a:p>
          <a:p>
            <a:pPr lvl="1">
              <a:lnSpc>
                <a:spcPct val="150000"/>
              </a:lnSpc>
              <a:defRPr/>
            </a:pPr>
            <a:r>
              <a:rPr lang="nl-NL" sz="1800" dirty="0">
                <a:solidFill>
                  <a:schemeClr val="bg1"/>
                </a:solidFill>
              </a:rPr>
              <a:t>- de achterban (donateurs)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32300" y="1555750"/>
            <a:ext cx="4356100" cy="1588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1" name="Title 1"/>
          <p:cNvSpPr txBox="1">
            <a:spLocks/>
          </p:cNvSpPr>
          <p:nvPr/>
        </p:nvSpPr>
        <p:spPr bwMode="auto">
          <a:xfrm>
            <a:off x="5143500" y="2657475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3000">
              <a:solidFill>
                <a:srgbClr val="F3F2E9"/>
              </a:solidFill>
            </a:endParaRPr>
          </a:p>
        </p:txBody>
      </p:sp>
      <p:sp>
        <p:nvSpPr>
          <p:cNvPr id="11272" name="Title 1"/>
          <p:cNvSpPr txBox="1">
            <a:spLocks/>
          </p:cNvSpPr>
          <p:nvPr/>
        </p:nvSpPr>
        <p:spPr bwMode="auto">
          <a:xfrm>
            <a:off x="4432300" y="728663"/>
            <a:ext cx="25908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>
                <a:solidFill>
                  <a:srgbClr val="F3F2E9"/>
                </a:solidFill>
              </a:rPr>
              <a:t>Aanpak</a:t>
            </a:r>
            <a:endParaRPr lang="en-US">
              <a:solidFill>
                <a:srgbClr val="F3F2E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1276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1082675" y="6264275"/>
            <a:ext cx="7705725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8" name="Text Box 18"/>
          <p:cNvSpPr txBox="1">
            <a:spLocks noChangeArrowheads="1"/>
          </p:cNvSpPr>
          <p:nvPr/>
        </p:nvSpPr>
        <p:spPr bwMode="auto">
          <a:xfrm rot="-5400000">
            <a:off x="93662" y="5978526"/>
            <a:ext cx="1349375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Frank Parhizgar / WWF-Canada</a:t>
            </a:r>
            <a:endParaRPr lang="en-GB" sz="600"/>
          </a:p>
        </p:txBody>
      </p:sp>
      <p:sp>
        <p:nvSpPr>
          <p:cNvPr id="11279" name="Title 1"/>
          <p:cNvSpPr txBox="1">
            <a:spLocks/>
          </p:cNvSpPr>
          <p:nvPr/>
        </p:nvSpPr>
        <p:spPr bwMode="auto">
          <a:xfrm>
            <a:off x="265113" y="6621463"/>
            <a:ext cx="21621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sz="1000">
              <a:solidFill>
                <a:srgbClr val="404040"/>
              </a:solidFill>
            </a:endParaRPr>
          </a:p>
        </p:txBody>
      </p:sp>
      <p:sp>
        <p:nvSpPr>
          <p:cNvPr id="11280" name="Rectangle 20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nl-NL" sz="1000"/>
          </a:p>
        </p:txBody>
      </p:sp>
      <p:sp>
        <p:nvSpPr>
          <p:cNvPr id="17" name="Rectangle 16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42"/>
          <p:cNvSpPr>
            <a:spLocks noChangeArrowheads="1"/>
          </p:cNvSpPr>
          <p:nvPr/>
        </p:nvSpPr>
        <p:spPr bwMode="auto">
          <a:xfrm>
            <a:off x="7615238" y="66468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9583F93B-B9A1-4394-B9E5-58F3EFB0C379}" type="datetime3">
              <a:rPr lang="en-US" sz="1000"/>
              <a:pPr/>
              <a:t>14 January 2013</a:t>
            </a:fld>
            <a:r>
              <a:rPr lang="en-US" sz="1000" dirty="0"/>
              <a:t> - </a:t>
            </a:r>
            <a:fld id="{5BCFA724-32DE-4B7A-8C40-DFA6960A1AE3}" type="slidenum">
              <a:rPr lang="en-US" sz="1000"/>
              <a:pPr/>
              <a:t>6</a:t>
            </a:fld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IE" altLang="zh-CN"/>
              <a:t> - </a:t>
            </a:r>
            <a:fld id="{D87E6D0D-635F-4F11-9F5A-89456561DD8D}" type="slidenum">
              <a:rPr lang="en-IE" altLang="zh-CN"/>
              <a:pPr/>
              <a:t>60</a:t>
            </a:fld>
            <a:endParaRPr lang="en-IE" altLang="zh-CN"/>
          </a:p>
        </p:txBody>
      </p:sp>
      <p:pic>
        <p:nvPicPr>
          <p:cNvPr id="26627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8763" y="152400"/>
            <a:ext cx="10507663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itle 1"/>
          <p:cNvSpPr txBox="1">
            <a:spLocks/>
          </p:cNvSpPr>
          <p:nvPr/>
        </p:nvSpPr>
        <p:spPr bwMode="auto">
          <a:xfrm>
            <a:off x="5146675" y="1601788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/>
            <a:endParaRPr lang="en-US" altLang="zh-CN" sz="10000" dirty="0">
              <a:solidFill>
                <a:srgbClr val="F3F2E9"/>
              </a:solidFill>
              <a:latin typeface="WWF" pitchFamily="50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6631" name="Title 1"/>
          <p:cNvSpPr txBox="1">
            <a:spLocks/>
          </p:cNvSpPr>
          <p:nvPr/>
        </p:nvSpPr>
        <p:spPr bwMode="auto">
          <a:xfrm>
            <a:off x="5549900" y="257175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r>
              <a:rPr lang="en-GB" altLang="zh-CN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Action Plan for a Living Yangtze</a:t>
            </a:r>
          </a:p>
          <a:p>
            <a:pPr algn="r" defTabSz="457200"/>
            <a:r>
              <a:rPr lang="en-GB" altLang="zh-CN" sz="14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Yangtze Eco-Region Action Plan: Past, Present and Future</a:t>
            </a:r>
            <a:endParaRPr lang="en-US" altLang="zh-CN" sz="1400" i="1">
              <a:solidFill>
                <a:schemeClr val="bg1"/>
              </a:solidFill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6632" name="Rectangle 17"/>
          <p:cNvSpPr>
            <a:spLocks noChangeArrowheads="1"/>
          </p:cNvSpPr>
          <p:nvPr/>
        </p:nvSpPr>
        <p:spPr bwMode="auto">
          <a:xfrm>
            <a:off x="635000" y="6667500"/>
            <a:ext cx="8509000" cy="1905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Rectangle 14"/>
          <p:cNvSpPr>
            <a:spLocks noChangeArrowheads="1"/>
          </p:cNvSpPr>
          <p:nvPr/>
        </p:nvSpPr>
        <p:spPr bwMode="auto">
          <a:xfrm>
            <a:off x="0" y="0"/>
            <a:ext cx="800100" cy="68580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4" name="Rectangle 16"/>
          <p:cNvSpPr>
            <a:spLocks noChangeArrowheads="1"/>
          </p:cNvSpPr>
          <p:nvPr/>
        </p:nvSpPr>
        <p:spPr bwMode="auto">
          <a:xfrm>
            <a:off x="635000" y="0"/>
            <a:ext cx="8509000" cy="1905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5" name="Rectangle 18"/>
          <p:cNvSpPr>
            <a:spLocks noChangeArrowheads="1"/>
          </p:cNvSpPr>
          <p:nvPr/>
        </p:nvSpPr>
        <p:spPr bwMode="auto">
          <a:xfrm flipH="1">
            <a:off x="8978900" y="0"/>
            <a:ext cx="165100" cy="6858000"/>
          </a:xfrm>
          <a:prstGeom prst="rect">
            <a:avLst/>
          </a:prstGeom>
          <a:solidFill>
            <a:srgbClr val="F3F2E9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4"/>
          <p:cNvSpPr/>
          <p:nvPr/>
        </p:nvSpPr>
        <p:spPr>
          <a:xfrm>
            <a:off x="0" y="0"/>
            <a:ext cx="10795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CN" altLang="zh-CN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6637" name="Text Box 23"/>
          <p:cNvSpPr txBox="1">
            <a:spLocks noChangeArrowheads="1"/>
          </p:cNvSpPr>
          <p:nvPr/>
        </p:nvSpPr>
        <p:spPr bwMode="auto">
          <a:xfrm rot="-5400000">
            <a:off x="400844" y="6361907"/>
            <a:ext cx="630237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altLang="zh-CN" sz="600">
                <a:latin typeface="Arial" pitchFamily="34" charset="0"/>
                <a:cs typeface="Arial" pitchFamily="34" charset="0"/>
              </a:rPr>
              <a:t>© Wei Baoyu</a:t>
            </a:r>
            <a:endParaRPr lang="en-GB" altLang="zh-CN" sz="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8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1" descr="d:\我的文档\桌面\长江湿地保护网络1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025525"/>
            <a:ext cx="79771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1731963" y="5013325"/>
            <a:ext cx="7127875" cy="10160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Arial" pitchFamily="34" charset="0"/>
                <a:ea typeface="Geneva"/>
                <a:cs typeface="Geneva"/>
              </a:rPr>
              <a:t>Conservation workers from 143 national reserves attended 6</a:t>
            </a:r>
            <a:r>
              <a:rPr lang="en-US" altLang="zh-CN" sz="2000" baseline="30000">
                <a:latin typeface="Arial" pitchFamily="34" charset="0"/>
                <a:ea typeface="Geneva"/>
                <a:cs typeface="Geneva"/>
              </a:rPr>
              <a:t>th</a:t>
            </a:r>
            <a:r>
              <a:rPr lang="en-US" altLang="zh-CN" sz="2000">
                <a:latin typeface="Arial" pitchFamily="34" charset="0"/>
                <a:ea typeface="Geneva"/>
                <a:cs typeface="Geneva"/>
              </a:rPr>
              <a:t> Yangtze Wetland Network Annual Conference in Nov. These reserves encompass an area of 185,000km².</a:t>
            </a:r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1528763" y="195263"/>
            <a:ext cx="761523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457200"/>
            <a:r>
              <a:rPr lang="en-US" altLang="zh-CN" sz="4400">
                <a:solidFill>
                  <a:srgbClr val="0070C0"/>
                </a:solidFill>
                <a:latin typeface="WWF" pitchFamily="50" charset="0"/>
                <a:ea typeface="宋体" pitchFamily="2" charset="-122"/>
                <a:cs typeface="Arial" pitchFamily="34" charset="0"/>
              </a:rPr>
              <a:t>Wetland Conservation</a:t>
            </a:r>
            <a:endParaRPr lang="en-GB" altLang="zh-CN" sz="4400">
              <a:solidFill>
                <a:srgbClr val="0070C0"/>
              </a:solidFill>
              <a:latin typeface="WWF" pitchFamily="50" charset="0"/>
              <a:ea typeface="宋体" pitchFamily="2" charset="-122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644170"/>
            <a:ext cx="6206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http://sites.asiasociety.org/chinagreen/four-great-rivers/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8915" name="Picture 1" descr="amaz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11750" y="2058988"/>
            <a:ext cx="3155950" cy="3644900"/>
          </a:xfrm>
          <a:prstGeom prst="rect">
            <a:avLst/>
          </a:prstGeom>
          <a:solidFill>
            <a:srgbClr val="2D591F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99050" y="2017713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05400" y="1371600"/>
            <a:ext cx="3162300" cy="647700"/>
          </a:xfrm>
          <a:prstGeom prst="rect">
            <a:avLst/>
          </a:prstGeom>
          <a:solidFill>
            <a:srgbClr val="2D591F">
              <a:alpha val="41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3F2E9"/>
                </a:solidFill>
              </a:rPr>
              <a:t>Contact </a:t>
            </a: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8923" name="Picture 13" descr="master panda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Text Box 19"/>
          <p:cNvSpPr txBox="1">
            <a:spLocks noChangeArrowheads="1"/>
          </p:cNvSpPr>
          <p:nvPr/>
        </p:nvSpPr>
        <p:spPr bwMode="auto">
          <a:xfrm rot="-5400000">
            <a:off x="107950" y="6057900"/>
            <a:ext cx="1231900" cy="165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Clr>
                <a:srgbClr val="003893"/>
              </a:buClr>
            </a:pPr>
            <a:r>
              <a:rPr lang="de-CH" sz="600"/>
              <a:t>© Michel Roggo / WWF-Canon</a:t>
            </a:r>
            <a:endParaRPr lang="en-GB" sz="600"/>
          </a:p>
        </p:txBody>
      </p:sp>
      <p:sp>
        <p:nvSpPr>
          <p:cNvPr id="38925" name="Title 1"/>
          <p:cNvSpPr txBox="1">
            <a:spLocks/>
          </p:cNvSpPr>
          <p:nvPr/>
        </p:nvSpPr>
        <p:spPr bwMode="auto">
          <a:xfrm>
            <a:off x="5095875" y="2058988"/>
            <a:ext cx="31591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nl-NL">
              <a:solidFill>
                <a:srgbClr val="F3F2E9"/>
              </a:solidFill>
            </a:endParaRPr>
          </a:p>
        </p:txBody>
      </p:sp>
      <p:sp>
        <p:nvSpPr>
          <p:cNvPr id="38926" name="Subtitle 2"/>
          <p:cNvSpPr txBox="1">
            <a:spLocks/>
          </p:cNvSpPr>
          <p:nvPr/>
        </p:nvSpPr>
        <p:spPr bwMode="auto">
          <a:xfrm>
            <a:off x="5075238" y="2071688"/>
            <a:ext cx="315595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GB" sz="1600">
                <a:solidFill>
                  <a:schemeClr val="bg1"/>
                </a:solidFill>
              </a:rPr>
              <a:t>Vragen of </a:t>
            </a:r>
            <a:r>
              <a:rPr lang="nl-NL" sz="1600">
                <a:solidFill>
                  <a:schemeClr val="bg1"/>
                </a:solidFill>
              </a:rPr>
              <a:t>ideeën</a:t>
            </a:r>
            <a:r>
              <a:rPr lang="en-GB" sz="1600">
                <a:solidFill>
                  <a:schemeClr val="bg1"/>
                </a:solidFill>
              </a:rPr>
              <a:t>?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111750" y="2551113"/>
            <a:ext cx="3119438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8" name="TextBox 19"/>
          <p:cNvSpPr txBox="1">
            <a:spLocks noChangeArrowheads="1"/>
          </p:cNvSpPr>
          <p:nvPr/>
        </p:nvSpPr>
        <p:spPr bwMode="auto">
          <a:xfrm>
            <a:off x="5111750" y="2595563"/>
            <a:ext cx="293528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Telefoon: 0800-1962 </a:t>
            </a:r>
          </a:p>
          <a:p>
            <a:pPr>
              <a:spcBef>
                <a:spcPct val="60000"/>
              </a:spcBef>
            </a:pPr>
            <a:r>
              <a:rPr lang="nl-NL" sz="2000">
                <a:solidFill>
                  <a:schemeClr val="bg1"/>
                </a:solidFill>
              </a:rPr>
              <a:t>E-mail: </a:t>
            </a:r>
            <a:br>
              <a:rPr lang="nl-NL" sz="2000">
                <a:solidFill>
                  <a:schemeClr val="bg1"/>
                </a:solidFill>
              </a:rPr>
            </a:br>
            <a:r>
              <a:rPr lang="nl-NL" sz="2000">
                <a:solidFill>
                  <a:schemeClr val="bg1"/>
                </a:solidFill>
              </a:rPr>
              <a:t>info@wwf.nl</a:t>
            </a:r>
          </a:p>
          <a:p>
            <a:pPr>
              <a:spcBef>
                <a:spcPct val="60000"/>
              </a:spcBef>
            </a:pPr>
            <a:r>
              <a:rPr lang="nl-NL" sz="2000">
                <a:solidFill>
                  <a:schemeClr val="bg1"/>
                </a:solidFill>
              </a:rPr>
              <a:t>Schriftelijk: </a:t>
            </a:r>
            <a:br>
              <a:rPr lang="nl-NL" sz="2000">
                <a:solidFill>
                  <a:schemeClr val="bg1"/>
                </a:solidFill>
              </a:rPr>
            </a:br>
            <a:r>
              <a:rPr lang="nl-NL" sz="2000">
                <a:solidFill>
                  <a:schemeClr val="bg1"/>
                </a:solidFill>
              </a:rPr>
              <a:t>Postbus 7, </a:t>
            </a:r>
            <a:br>
              <a:rPr lang="nl-NL" sz="2000">
                <a:solidFill>
                  <a:schemeClr val="bg1"/>
                </a:solidFill>
              </a:rPr>
            </a:br>
            <a:r>
              <a:rPr lang="nl-NL" sz="2000">
                <a:solidFill>
                  <a:schemeClr val="bg1"/>
                </a:solidFill>
              </a:rPr>
              <a:t>3700 AA in Zeist</a:t>
            </a:r>
          </a:p>
          <a:p>
            <a:pPr>
              <a:spcBef>
                <a:spcPct val="60000"/>
              </a:spcBef>
            </a:pPr>
            <a:r>
              <a:rPr lang="nl-NL" sz="2000">
                <a:solidFill>
                  <a:schemeClr val="bg1"/>
                </a:solidFill>
              </a:rPr>
              <a:t>Voor meer informatie:</a:t>
            </a:r>
            <a:br>
              <a:rPr lang="nl-NL" sz="2000">
                <a:solidFill>
                  <a:schemeClr val="bg1"/>
                </a:solidFill>
              </a:rPr>
            </a:br>
            <a:r>
              <a:rPr lang="nl-NL" sz="2000">
                <a:solidFill>
                  <a:schemeClr val="bg1"/>
                </a:solidFill>
              </a:rPr>
              <a:t>www.wnf.nl</a:t>
            </a:r>
          </a:p>
        </p:txBody>
      </p:sp>
      <p:pic>
        <p:nvPicPr>
          <p:cNvPr id="38929" name="Picture 19" descr="WNFgeefDeAardeDoorLOGO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38875"/>
            <a:ext cx="14287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1325" y="6453188"/>
            <a:ext cx="7978775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606425" y="1739900"/>
            <a:ext cx="3406775" cy="5175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77B0BB"/>
                </a:solidFill>
                <a:ea typeface="+mj-ea"/>
              </a:rPr>
              <a:t>WWF IN SHORT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08025" y="2744788"/>
            <a:ext cx="18827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5" name="Title 1"/>
          <p:cNvSpPr txBox="1">
            <a:spLocks/>
          </p:cNvSpPr>
          <p:nvPr/>
        </p:nvSpPr>
        <p:spPr bwMode="auto">
          <a:xfrm>
            <a:off x="644525" y="2717800"/>
            <a:ext cx="13731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WWF is in over</a:t>
            </a:r>
          </a:p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100 countries, on</a:t>
            </a:r>
          </a:p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5 continents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77B0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6425" y="2378075"/>
            <a:ext cx="828675" cy="5175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77B0BB"/>
                </a:solidFill>
                <a:ea typeface="+mj-ea"/>
              </a:rPr>
              <a:t>+100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241425" y="4865688"/>
            <a:ext cx="18827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9" name="Title 1"/>
          <p:cNvSpPr txBox="1">
            <a:spLocks/>
          </p:cNvSpPr>
          <p:nvPr/>
        </p:nvSpPr>
        <p:spPr bwMode="auto">
          <a:xfrm>
            <a:off x="1177925" y="4838700"/>
            <a:ext cx="194627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WWF was founded</a:t>
            </a:r>
          </a:p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In 1961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139825" y="4498975"/>
            <a:ext cx="828675" cy="5175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77B0BB"/>
                </a:solidFill>
                <a:ea typeface="+mj-ea"/>
              </a:rPr>
              <a:t>1961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860800" y="2917825"/>
            <a:ext cx="144463" cy="142875"/>
          </a:xfrm>
          <a:prstGeom prst="ellipse">
            <a:avLst/>
          </a:prstGeom>
          <a:solidFill>
            <a:srgbClr val="77B0BB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3768725" y="3208338"/>
            <a:ext cx="328613" cy="1587"/>
          </a:xfrm>
          <a:prstGeom prst="line">
            <a:avLst/>
          </a:prstGeom>
          <a:ln w="12700">
            <a:solidFill>
              <a:srgbClr val="77B0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V="1">
            <a:off x="1592263" y="3373438"/>
            <a:ext cx="2343150" cy="0"/>
          </a:xfrm>
          <a:prstGeom prst="line">
            <a:avLst/>
          </a:prstGeom>
          <a:ln w="12700">
            <a:solidFill>
              <a:srgbClr val="77B0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4540250" y="4381500"/>
            <a:ext cx="144463" cy="144463"/>
          </a:xfrm>
          <a:prstGeom prst="ellipse">
            <a:avLst/>
          </a:prstGeom>
          <a:solidFill>
            <a:srgbClr val="77B0BB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4217194" y="4906169"/>
            <a:ext cx="793750" cy="1588"/>
          </a:xfrm>
          <a:prstGeom prst="line">
            <a:avLst/>
          </a:prstGeom>
          <a:ln w="12700">
            <a:solidFill>
              <a:srgbClr val="77B0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0800000">
            <a:off x="1809750" y="5302250"/>
            <a:ext cx="2805113" cy="1588"/>
          </a:xfrm>
          <a:prstGeom prst="line">
            <a:avLst/>
          </a:prstGeom>
          <a:ln w="12700">
            <a:solidFill>
              <a:srgbClr val="77B0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5743575" y="2112963"/>
            <a:ext cx="144463" cy="144462"/>
          </a:xfrm>
          <a:prstGeom prst="ellipse">
            <a:avLst/>
          </a:prstGeom>
          <a:solidFill>
            <a:srgbClr val="77B0BB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10800000">
            <a:off x="5862638" y="2176463"/>
            <a:ext cx="766762" cy="1587"/>
          </a:xfrm>
          <a:prstGeom prst="line">
            <a:avLst/>
          </a:prstGeom>
          <a:ln w="12700">
            <a:solidFill>
              <a:srgbClr val="77B0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564313" y="2871788"/>
            <a:ext cx="1884362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80" name="Title 1"/>
          <p:cNvSpPr txBox="1">
            <a:spLocks/>
          </p:cNvSpPr>
          <p:nvPr/>
        </p:nvSpPr>
        <p:spPr bwMode="auto">
          <a:xfrm>
            <a:off x="6502400" y="2844800"/>
            <a:ext cx="13731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WWF has over</a:t>
            </a:r>
          </a:p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5,000 staff worldwide</a:t>
            </a:r>
          </a:p>
        </p:txBody>
      </p:sp>
      <p:sp>
        <p:nvSpPr>
          <p:cNvPr id="40981" name="Title 1"/>
          <p:cNvSpPr txBox="1">
            <a:spLocks/>
          </p:cNvSpPr>
          <p:nvPr/>
        </p:nvSpPr>
        <p:spPr bwMode="auto">
          <a:xfrm>
            <a:off x="6462713" y="2505075"/>
            <a:ext cx="11064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1800" b="1">
                <a:solidFill>
                  <a:srgbClr val="77B0BB"/>
                </a:solidFill>
              </a:rPr>
              <a:t>+5,000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6429375" y="2376488"/>
            <a:ext cx="398463" cy="1587"/>
          </a:xfrm>
          <a:prstGeom prst="line">
            <a:avLst/>
          </a:prstGeom>
          <a:ln w="12700">
            <a:solidFill>
              <a:srgbClr val="77B0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5434013" y="4106863"/>
            <a:ext cx="144462" cy="144462"/>
          </a:xfrm>
          <a:prstGeom prst="ellipse">
            <a:avLst/>
          </a:prstGeom>
          <a:solidFill>
            <a:srgbClr val="77B0BB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endCxn id="47" idx="6"/>
          </p:cNvCxnSpPr>
          <p:nvPr/>
        </p:nvCxnSpPr>
        <p:spPr>
          <a:xfrm rot="10800000" flipV="1">
            <a:off x="5578475" y="4171950"/>
            <a:ext cx="1050925" cy="7938"/>
          </a:xfrm>
          <a:prstGeom prst="line">
            <a:avLst/>
          </a:prstGeom>
          <a:ln w="12700">
            <a:solidFill>
              <a:srgbClr val="77B0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564313" y="4865688"/>
            <a:ext cx="1884362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86" name="Title 1"/>
          <p:cNvSpPr txBox="1">
            <a:spLocks/>
          </p:cNvSpPr>
          <p:nvPr/>
        </p:nvSpPr>
        <p:spPr bwMode="auto">
          <a:xfrm>
            <a:off x="6502400" y="4838700"/>
            <a:ext cx="19177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WWF has over</a:t>
            </a:r>
          </a:p>
          <a:p>
            <a:pPr>
              <a:lnSpc>
                <a:spcPts val="1800"/>
              </a:lnSpc>
            </a:pPr>
            <a:r>
              <a:rPr lang="en-US" sz="1200">
                <a:solidFill>
                  <a:srgbClr val="262626"/>
                </a:solidFill>
              </a:rPr>
              <a:t>5 million supporters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6462713" y="4498975"/>
            <a:ext cx="830262" cy="517525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FF6600"/>
                </a:solidFill>
                <a:latin typeface="Arial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rgbClr val="77B0BB"/>
                </a:solidFill>
                <a:ea typeface="+mj-ea"/>
              </a:rPr>
              <a:t>+5M</a:t>
            </a:r>
          </a:p>
        </p:txBody>
      </p:sp>
      <p:cxnSp>
        <p:nvCxnSpPr>
          <p:cNvPr id="52" name="Straight Connector 51"/>
          <p:cNvCxnSpPr/>
          <p:nvPr/>
        </p:nvCxnSpPr>
        <p:spPr>
          <a:xfrm rot="5400000">
            <a:off x="6429375" y="4370388"/>
            <a:ext cx="398463" cy="1587"/>
          </a:xfrm>
          <a:prstGeom prst="line">
            <a:avLst/>
          </a:prstGeom>
          <a:ln w="12700">
            <a:solidFill>
              <a:srgbClr val="77B0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89" name="TextBox 16"/>
          <p:cNvSpPr txBox="1">
            <a:spLocks noChangeArrowheads="1"/>
          </p:cNvSpPr>
          <p:nvPr/>
        </p:nvSpPr>
        <p:spPr bwMode="auto">
          <a:xfrm>
            <a:off x="6810375" y="6254750"/>
            <a:ext cx="16764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600">
                <a:solidFill>
                  <a:srgbClr val="404040"/>
                </a:solidFill>
              </a:rPr>
              <a:t>Photo: © NASA</a:t>
            </a:r>
          </a:p>
        </p:txBody>
      </p:sp>
      <p:pic>
        <p:nvPicPr>
          <p:cNvPr id="40990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4638" y="1538288"/>
            <a:ext cx="35147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8" descr="panda1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1388" y="1792288"/>
            <a:ext cx="218122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96838" y="0"/>
            <a:ext cx="9017001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27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71575" y="1657350"/>
            <a:ext cx="75184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1" name="Title 1"/>
          <p:cNvSpPr txBox="1">
            <a:spLocks/>
          </p:cNvSpPr>
          <p:nvPr/>
        </p:nvSpPr>
        <p:spPr bwMode="auto">
          <a:xfrm>
            <a:off x="1082675" y="469900"/>
            <a:ext cx="638016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600">
                <a:solidFill>
                  <a:srgbClr val="F3F2E9"/>
                </a:solidFill>
              </a:rPr>
              <a:t>Natuurbescherming</a:t>
            </a:r>
            <a:endParaRPr lang="en-US" sz="3600">
              <a:solidFill>
                <a:srgbClr val="F3F2E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171575" y="6261100"/>
            <a:ext cx="7616825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3" name="Title 1"/>
          <p:cNvSpPr txBox="1">
            <a:spLocks/>
          </p:cNvSpPr>
          <p:nvPr/>
        </p:nvSpPr>
        <p:spPr bwMode="auto">
          <a:xfrm>
            <a:off x="1171575" y="2392363"/>
            <a:ext cx="6010275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 Zoetwatergebieden</a:t>
            </a:r>
          </a:p>
          <a:p>
            <a:pPr marL="269875" indent="-269875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 Oceanen en kusten</a:t>
            </a:r>
          </a:p>
          <a:p>
            <a:pPr marL="269875" indent="-269875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 Bossen</a:t>
            </a:r>
          </a:p>
          <a:p>
            <a:pPr marL="269875" indent="-269875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 Klimaat</a:t>
            </a:r>
          </a:p>
          <a:p>
            <a:pPr marL="269875" indent="-269875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 Beschermde gebieden en soorten</a:t>
            </a:r>
          </a:p>
          <a:p>
            <a:pPr marL="269875" indent="-269875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 Natuur en ontwikkeling</a:t>
            </a:r>
          </a:p>
          <a:p>
            <a:pPr marL="269875" indent="-269875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 Nederlandse natuur</a:t>
            </a:r>
          </a:p>
          <a:p>
            <a:pPr marL="269875" indent="-269875">
              <a:lnSpc>
                <a:spcPct val="150000"/>
              </a:lnSpc>
              <a:buFont typeface="Arial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 Duurzame markten &amp; Voetafdruk</a:t>
            </a:r>
          </a:p>
          <a:p>
            <a:pPr marL="269875" indent="-269875"/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14344" name="Title 1"/>
          <p:cNvSpPr txBox="1">
            <a:spLocks/>
          </p:cNvSpPr>
          <p:nvPr/>
        </p:nvSpPr>
        <p:spPr bwMode="auto">
          <a:xfrm>
            <a:off x="4926013" y="257175"/>
            <a:ext cx="397668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n-GB" sz="2800" b="1">
              <a:solidFill>
                <a:srgbClr val="0D0D0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4349" name="Picture 13" descr="master panda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Title 1"/>
          <p:cNvSpPr txBox="1">
            <a:spLocks/>
          </p:cNvSpPr>
          <p:nvPr/>
        </p:nvSpPr>
        <p:spPr bwMode="auto">
          <a:xfrm>
            <a:off x="265113" y="6621463"/>
            <a:ext cx="216217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 sz="1000">
              <a:solidFill>
                <a:srgbClr val="404040"/>
              </a:solidFill>
            </a:endParaRPr>
          </a:p>
        </p:txBody>
      </p:sp>
      <p:sp>
        <p:nvSpPr>
          <p:cNvPr id="14351" name="Rectangle 24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nl-NL" sz="1000"/>
          </a:p>
        </p:txBody>
      </p:sp>
      <p:sp>
        <p:nvSpPr>
          <p:cNvPr id="14352" name="TextBox 21"/>
          <p:cNvSpPr txBox="1">
            <a:spLocks noChangeArrowheads="1"/>
          </p:cNvSpPr>
          <p:nvPr/>
        </p:nvSpPr>
        <p:spPr bwMode="auto">
          <a:xfrm>
            <a:off x="1171575" y="1808163"/>
            <a:ext cx="4645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Werkterreinen</a:t>
            </a:r>
          </a:p>
        </p:txBody>
      </p:sp>
      <p:pic>
        <p:nvPicPr>
          <p:cNvPr id="14353" name="Picture 1" descr="amazo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114300"/>
            <a:ext cx="172085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Picture 1" descr="coral image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825" y="1404938"/>
            <a:ext cx="1722438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30" descr="HI_227769X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825" y="2697163"/>
            <a:ext cx="1722438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1" descr="coral image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413" y="4049713"/>
            <a:ext cx="1720850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1" descr="coral image2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763" y="5438775"/>
            <a:ext cx="17145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-96838" y="0"/>
            <a:ext cx="107951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4" name="Rectangle 42"/>
          <p:cNvSpPr>
            <a:spLocks noChangeArrowheads="1"/>
          </p:cNvSpPr>
          <p:nvPr/>
        </p:nvSpPr>
        <p:spPr bwMode="auto">
          <a:xfrm>
            <a:off x="7615238" y="6569075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9583F93B-B9A1-4394-B9E5-58F3EFB0C379}" type="datetime3">
              <a:rPr lang="en-US" sz="1000">
                <a:solidFill>
                  <a:schemeClr val="bg1"/>
                </a:solidFill>
              </a:rPr>
              <a:pPr/>
              <a:t>14 January 2013</a:t>
            </a:fld>
            <a:r>
              <a:rPr lang="en-US" sz="1000" dirty="0">
                <a:solidFill>
                  <a:schemeClr val="bg1"/>
                </a:solidFill>
              </a:rPr>
              <a:t> - </a:t>
            </a:r>
            <a:fld id="{5BCFA724-32DE-4B7A-8C40-DFA6960A1AE3}" type="slidenum">
              <a:rPr lang="en-US" sz="1000">
                <a:solidFill>
                  <a:schemeClr val="bg1"/>
                </a:solidFill>
              </a:rPr>
              <a:pPr/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FD3AF61-EBB6-4FDC-90C1-B3EC2F4388FD}" type="slidenum">
              <a:rPr lang="en-US" sz="1400">
                <a:ea typeface="ＭＳ Ｐゴシック" pitchFamily="34" charset="-128"/>
              </a:rPr>
              <a:pPr algn="r"/>
              <a:t>8</a:t>
            </a:fld>
            <a:endParaRPr lang="en-US" sz="1400">
              <a:ea typeface="ＭＳ Ｐゴシック" pitchFamily="34" charset="-128"/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66850" y="487363"/>
            <a:ext cx="5376863" cy="668337"/>
          </a:xfrm>
        </p:spPr>
        <p:txBody>
          <a:bodyPr tIns="45720" anchor="ctr"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20_R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750" y="115888"/>
            <a:ext cx="741363" cy="981075"/>
          </a:xfr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-100013"/>
            <a:ext cx="10009188" cy="706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252413" y="-100013"/>
            <a:ext cx="107951" cy="7062788"/>
          </a:xfrm>
          <a:prstGeom prst="rect">
            <a:avLst/>
          </a:prstGeom>
          <a:solidFill>
            <a:srgbClr val="7CC8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9583F93B-B9A1-4394-B9E5-58F3EFB0C379}" type="datetime3">
              <a:rPr lang="en-US" sz="1000"/>
              <a:pPr/>
              <a:t>14 January 2013</a:t>
            </a:fld>
            <a:r>
              <a:rPr lang="en-US" sz="1000" dirty="0"/>
              <a:t> - </a:t>
            </a:r>
            <a:fld id="{5BCFA724-32DE-4B7A-8C40-DFA6960A1AE3}" type="slidenum">
              <a:rPr lang="en-US" sz="1000"/>
              <a:pPr/>
              <a:t>8</a:t>
            </a:fld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27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603" name="Title 1"/>
          <p:cNvSpPr txBox="1">
            <a:spLocks/>
          </p:cNvSpPr>
          <p:nvPr/>
        </p:nvSpPr>
        <p:spPr bwMode="auto">
          <a:xfrm>
            <a:off x="2243138" y="1657350"/>
            <a:ext cx="60118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5500">
                <a:solidFill>
                  <a:srgbClr val="FF6600"/>
                </a:solidFill>
              </a:rPr>
              <a:t>Shorter title</a:t>
            </a:r>
            <a:endParaRPr lang="en-US" sz="5500">
              <a:solidFill>
                <a:srgbClr val="FF6600"/>
              </a:solidFill>
            </a:endParaRPr>
          </a:p>
        </p:txBody>
      </p:sp>
      <p:sp>
        <p:nvSpPr>
          <p:cNvPr id="25604" name="Subtitle 2"/>
          <p:cNvSpPr txBox="1">
            <a:spLocks/>
          </p:cNvSpPr>
          <p:nvPr/>
        </p:nvSpPr>
        <p:spPr bwMode="auto">
          <a:xfrm>
            <a:off x="2243138" y="2973388"/>
            <a:ext cx="6011862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GB" sz="1800">
                <a:solidFill>
                  <a:srgbClr val="404040"/>
                </a:solidFill>
              </a:rPr>
              <a:t>Secondary information can go here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GB" sz="1800">
                <a:solidFill>
                  <a:srgbClr val="404040"/>
                </a:solidFill>
              </a:rPr>
              <a:t>XX-XX Month, Year </a:t>
            </a:r>
            <a:endParaRPr lang="en-US" sz="1800">
              <a:solidFill>
                <a:srgbClr val="40404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335213" y="2921000"/>
            <a:ext cx="5872162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335213" y="3744913"/>
            <a:ext cx="5872162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7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2106613" y="3656013"/>
            <a:ext cx="6364287" cy="1004887"/>
          </a:xfrm>
        </p:spPr>
        <p:txBody>
          <a:bodyPr/>
          <a:lstStyle/>
          <a:p>
            <a:r>
              <a:rPr lang="en-US" sz="2400" smtClean="0"/>
              <a:t>Additional information can run</a:t>
            </a:r>
          </a:p>
          <a:p>
            <a:r>
              <a:rPr lang="en-US" sz="2400" smtClean="0"/>
              <a:t>Underneath if necessary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71575" y="1843088"/>
            <a:ext cx="75184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9" name="Title 1"/>
          <p:cNvSpPr txBox="1">
            <a:spLocks/>
          </p:cNvSpPr>
          <p:nvPr/>
        </p:nvSpPr>
        <p:spPr bwMode="auto">
          <a:xfrm>
            <a:off x="1171575" y="2185988"/>
            <a:ext cx="751840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chemeClr val="bg1"/>
                </a:solidFill>
              </a:rPr>
              <a:t>– 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783"/>
            <a:ext cx="9139520" cy="64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rgbClr val="7CC8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fld id="{9583F93B-B9A1-4394-B9E5-58F3EFB0C379}" type="datetime3">
              <a:rPr lang="en-US" sz="1000"/>
              <a:pPr/>
              <a:t>14 January 2013</a:t>
            </a:fld>
            <a:r>
              <a:rPr lang="en-US" sz="1000" dirty="0"/>
              <a:t> - </a:t>
            </a:r>
            <a:fld id="{5BCFA724-32DE-4B7A-8C40-DFA6960A1AE3}" type="slidenum">
              <a:rPr lang="en-US" sz="1000"/>
              <a:pPr/>
              <a:t>9</a:t>
            </a:fld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 all themes withou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8_Office Theme">
      <a:majorFont>
        <a:latin typeface="Arial"/>
        <a:ea typeface="Geneva"/>
        <a:cs typeface="Geneva"/>
      </a:majorFont>
      <a:minorFont>
        <a:latin typeface="Arial"/>
        <a:ea typeface="Geneva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 all themes without master</Template>
  <TotalTime>0</TotalTime>
  <Words>1586</Words>
  <Application>Microsoft Office PowerPoint</Application>
  <PresentationFormat>Diavoorstelling (4:3)</PresentationFormat>
  <Paragraphs>313</Paragraphs>
  <Slides>65</Slides>
  <Notes>21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65</vt:i4>
      </vt:variant>
    </vt:vector>
  </HeadingPairs>
  <TitlesOfParts>
    <vt:vector size="67" baseType="lpstr">
      <vt:lpstr>01 all themes without master</vt:lpstr>
      <vt:lpstr>Bitmap Image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Water, water everywhere…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Wild Yangtze</vt:lpstr>
      <vt:lpstr>Human Yangtze</vt:lpstr>
      <vt:lpstr>Yangtze basin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Yangtze basin</vt:lpstr>
      <vt:lpstr>PowerPoint-presentatie</vt:lpstr>
      <vt:lpstr>Yangtze basin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Freshwater - Threats</vt:lpstr>
      <vt:lpstr>Tibetan Plateau</vt:lpstr>
      <vt:lpstr>PowerPoint-presentatie</vt:lpstr>
      <vt:lpstr>PowerPoint-presentatie</vt:lpstr>
      <vt:lpstr>PowerPoint-presentatie</vt:lpstr>
      <vt:lpstr>PowerPoint-presentatie</vt:lpstr>
      <vt:lpstr>PowerPoint-presentatie</vt:lpstr>
      <vt:lpstr>Freshwater – Goals for 2015</vt:lpstr>
      <vt:lpstr>Climate Change Adaptation</vt:lpstr>
      <vt:lpstr>Climate Change Adaptation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WWF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Marjolein</dc:creator>
  <cp:lastModifiedBy>Tycho Malmberg</cp:lastModifiedBy>
  <cp:revision>218</cp:revision>
  <dcterms:created xsi:type="dcterms:W3CDTF">2010-10-04T14:38:42Z</dcterms:created>
  <dcterms:modified xsi:type="dcterms:W3CDTF">2013-01-14T14:06:15Z</dcterms:modified>
</cp:coreProperties>
</file>