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6"/>
  </p:sldMasterIdLst>
  <p:notesMasterIdLst>
    <p:notesMasterId r:id="rId72"/>
  </p:notesMasterIdLst>
  <p:handoutMasterIdLst>
    <p:handoutMasterId r:id="rId73"/>
  </p:handoutMasterIdLst>
  <p:sldIdLst>
    <p:sldId id="319" r:id="rId7"/>
    <p:sldId id="364" r:id="rId8"/>
    <p:sldId id="442" r:id="rId9"/>
    <p:sldId id="365" r:id="rId10"/>
    <p:sldId id="368" r:id="rId11"/>
    <p:sldId id="366" r:id="rId12"/>
    <p:sldId id="367" r:id="rId13"/>
    <p:sldId id="370" r:id="rId14"/>
    <p:sldId id="369" r:id="rId15"/>
    <p:sldId id="371" r:id="rId16"/>
    <p:sldId id="372" r:id="rId17"/>
    <p:sldId id="373" r:id="rId18"/>
    <p:sldId id="374" r:id="rId19"/>
    <p:sldId id="421" r:id="rId20"/>
    <p:sldId id="375" r:id="rId21"/>
    <p:sldId id="376" r:id="rId22"/>
    <p:sldId id="377" r:id="rId23"/>
    <p:sldId id="404" r:id="rId24"/>
    <p:sldId id="379" r:id="rId25"/>
    <p:sldId id="380" r:id="rId26"/>
    <p:sldId id="378" r:id="rId27"/>
    <p:sldId id="381" r:id="rId28"/>
    <p:sldId id="447" r:id="rId29"/>
    <p:sldId id="424" r:id="rId30"/>
    <p:sldId id="425" r:id="rId31"/>
    <p:sldId id="427" r:id="rId32"/>
    <p:sldId id="428" r:id="rId33"/>
    <p:sldId id="429" r:id="rId34"/>
    <p:sldId id="384" r:id="rId35"/>
    <p:sldId id="386" r:id="rId36"/>
    <p:sldId id="419" r:id="rId37"/>
    <p:sldId id="401" r:id="rId38"/>
    <p:sldId id="446" r:id="rId39"/>
    <p:sldId id="385" r:id="rId40"/>
    <p:sldId id="402" r:id="rId41"/>
    <p:sldId id="423" r:id="rId42"/>
    <p:sldId id="422" r:id="rId43"/>
    <p:sldId id="420" r:id="rId44"/>
    <p:sldId id="383" r:id="rId45"/>
    <p:sldId id="388" r:id="rId46"/>
    <p:sldId id="391" r:id="rId47"/>
    <p:sldId id="389" r:id="rId48"/>
    <p:sldId id="393" r:id="rId49"/>
    <p:sldId id="405" r:id="rId50"/>
    <p:sldId id="418" r:id="rId51"/>
    <p:sldId id="406" r:id="rId52"/>
    <p:sldId id="400" r:id="rId53"/>
    <p:sldId id="441" r:id="rId54"/>
    <p:sldId id="409" r:id="rId55"/>
    <p:sldId id="407" r:id="rId56"/>
    <p:sldId id="432" r:id="rId57"/>
    <p:sldId id="433" r:id="rId58"/>
    <p:sldId id="434" r:id="rId59"/>
    <p:sldId id="435" r:id="rId60"/>
    <p:sldId id="443" r:id="rId61"/>
    <p:sldId id="439" r:id="rId62"/>
    <p:sldId id="440" r:id="rId63"/>
    <p:sldId id="438" r:id="rId64"/>
    <p:sldId id="445" r:id="rId65"/>
    <p:sldId id="448" r:id="rId66"/>
    <p:sldId id="449" r:id="rId67"/>
    <p:sldId id="450" r:id="rId68"/>
    <p:sldId id="451" r:id="rId69"/>
    <p:sldId id="452" r:id="rId70"/>
    <p:sldId id="453" r:id="rId71"/>
  </p:sldIdLst>
  <p:sldSz cx="9144000" cy="6858000" type="screen4x3"/>
  <p:notesSz cx="6797675" cy="9874250"/>
  <p:custDataLst>
    <p:tags r:id="rId7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Symbol" panose="05050102010706020507" pitchFamily="18" charset="2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Symbol" panose="05050102010706020507" pitchFamily="18" charset="2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Symbol" panose="05050102010706020507" pitchFamily="18" charset="2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Symbol" panose="05050102010706020507" pitchFamily="18" charset="2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Symbol" panose="05050102010706020507" pitchFamily="18" charset="2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Symbol" panose="05050102010706020507" pitchFamily="18" charset="2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Symbol" panose="05050102010706020507" pitchFamily="18" charset="2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Symbol" panose="05050102010706020507" pitchFamily="18" charset="2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+mn-ea"/>
        <a:cs typeface="+mn-cs"/>
        <a:sym typeface="Symbol" panose="05050102010706020507" pitchFamily="18" charset="2"/>
      </a:defRPr>
    </a:lvl9pPr>
  </p:defaultTextStyle>
  <p:extLst>
    <p:ext uri="{EFAFB233-063F-42B5-8137-9DF3F51BA10A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2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21475"/>
    <a:srgbClr val="6E0061"/>
    <a:srgbClr val="000000"/>
    <a:srgbClr val="6600CC"/>
    <a:srgbClr val="3B3BFD"/>
    <a:srgbClr val="004AB6"/>
    <a:srgbClr val="005EE8"/>
    <a:srgbClr val="F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343" autoAdjust="0"/>
  </p:normalViewPr>
  <p:slideViewPr>
    <p:cSldViewPr showGuides="1">
      <p:cViewPr varScale="1">
        <p:scale>
          <a:sx n="73" d="100"/>
          <a:sy n="73" d="100"/>
        </p:scale>
        <p:origin x="1278" y="72"/>
      </p:cViewPr>
      <p:guideLst>
        <p:guide orient="horz" pos="81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-1920" y="-104"/>
      </p:cViewPr>
      <p:guideLst>
        <p:guide orient="horz" pos="311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ags" Target="tags/tag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965D57D-71F2-4EFC-B8FD-94D339CD7B21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91063"/>
            <a:ext cx="4984750" cy="44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E706CE0-FC4F-4D35-8877-CC9AE4AE0E4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Kersen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12ADB-0486-4E55-BC7B-534054E5F589}" type="slidenum">
              <a:rPr lang="en-US" altLang="nl-NL" smtClean="0"/>
              <a:pPr>
                <a:defRPr/>
              </a:pPr>
              <a:t>61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623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Hauw </a:t>
            </a:r>
            <a:r>
              <a:rPr lang="nl-NL" dirty="0" err="1" smtClean="0"/>
              <a:t>brassica</a:t>
            </a:r>
            <a:r>
              <a:rPr lang="nl-NL" dirty="0" smtClean="0"/>
              <a:t> </a:t>
            </a:r>
            <a:r>
              <a:rPr lang="nl-NL" dirty="0" err="1" smtClean="0"/>
              <a:t>rapa</a:t>
            </a:r>
            <a:r>
              <a:rPr lang="nl-NL" dirty="0" smtClean="0"/>
              <a:t> (raapzaad) en hauwtje Judaspenning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12ADB-0486-4E55-BC7B-534054E5F589}" type="slidenum">
              <a:rPr lang="en-US" altLang="nl-NL" smtClean="0"/>
              <a:pPr>
                <a:defRPr/>
              </a:pPr>
              <a:t>62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118851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Hauw </a:t>
            </a:r>
            <a:r>
              <a:rPr lang="nl-NL" dirty="0" err="1" smtClean="0"/>
              <a:t>brassica</a:t>
            </a:r>
            <a:r>
              <a:rPr lang="nl-NL" dirty="0" smtClean="0"/>
              <a:t> </a:t>
            </a:r>
            <a:r>
              <a:rPr lang="nl-NL" dirty="0" err="1" smtClean="0"/>
              <a:t>rapa</a:t>
            </a:r>
            <a:r>
              <a:rPr lang="nl-NL" dirty="0" smtClean="0"/>
              <a:t> (raapzaad) en hauwtje Judaspenning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12ADB-0486-4E55-BC7B-534054E5F589}" type="slidenum">
              <a:rPr lang="en-US" altLang="nl-NL" smtClean="0"/>
              <a:pPr>
                <a:defRPr/>
              </a:pPr>
              <a:t>63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131858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Hauw </a:t>
            </a:r>
            <a:r>
              <a:rPr lang="nl-NL" dirty="0" err="1" smtClean="0"/>
              <a:t>brassica</a:t>
            </a:r>
            <a:r>
              <a:rPr lang="nl-NL" dirty="0" smtClean="0"/>
              <a:t> </a:t>
            </a:r>
            <a:r>
              <a:rPr lang="nl-NL" dirty="0" err="1" smtClean="0"/>
              <a:t>rapa</a:t>
            </a:r>
            <a:r>
              <a:rPr lang="nl-NL" dirty="0" smtClean="0"/>
              <a:t> (raapzaad) en hauwtje Judaspenning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12ADB-0486-4E55-BC7B-534054E5F589}" type="slidenum">
              <a:rPr lang="en-US" altLang="nl-NL" smtClean="0"/>
              <a:pPr>
                <a:defRPr/>
              </a:pPr>
              <a:t>64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55325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Hauw </a:t>
            </a:r>
            <a:r>
              <a:rPr lang="nl-NL" dirty="0" err="1" smtClean="0"/>
              <a:t>brassica</a:t>
            </a:r>
            <a:r>
              <a:rPr lang="nl-NL" dirty="0" smtClean="0"/>
              <a:t> </a:t>
            </a:r>
            <a:r>
              <a:rPr lang="nl-NL" dirty="0" err="1" smtClean="0"/>
              <a:t>rapa</a:t>
            </a:r>
            <a:r>
              <a:rPr lang="nl-NL" dirty="0" smtClean="0"/>
              <a:t> (raapzaad) en hauwtje Judaspenning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12ADB-0486-4E55-BC7B-534054E5F589}" type="slidenum">
              <a:rPr lang="en-US" altLang="nl-NL" smtClean="0"/>
              <a:pPr>
                <a:defRPr/>
              </a:pPr>
              <a:t>65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1308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upload.wikimedia.org/wikipedia/commons/6/6f/Arabidopsis_thaliana.jp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 descr="Parchment"/>
          <p:cNvSpPr>
            <a:spLocks noChangeArrowheads="1"/>
          </p:cNvSpPr>
          <p:nvPr userDrawn="1"/>
        </p:nvSpPr>
        <p:spPr bwMode="auto">
          <a:xfrm>
            <a:off x="0" y="1524000"/>
            <a:ext cx="9144000" cy="1676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349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9pPr>
          </a:lstStyle>
          <a:p>
            <a:pPr algn="ctr">
              <a:defRPr/>
            </a:pPr>
            <a:endParaRPr lang="nl-NL" altLang="nl-NL" smtClean="0"/>
          </a:p>
        </p:txBody>
      </p:sp>
      <p:sp>
        <p:nvSpPr>
          <p:cNvPr id="5" name="Rectangle 11" descr="Parchment"/>
          <p:cNvSpPr>
            <a:spLocks noChangeArrowheads="1"/>
          </p:cNvSpPr>
          <p:nvPr userDrawn="1"/>
        </p:nvSpPr>
        <p:spPr bwMode="auto">
          <a:xfrm>
            <a:off x="0" y="4724400"/>
            <a:ext cx="9144000" cy="1371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349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9pPr>
          </a:lstStyle>
          <a:p>
            <a:pPr algn="ctr">
              <a:defRPr/>
            </a:pPr>
            <a:endParaRPr lang="nl-NL" altLang="nl-NL" smtClean="0"/>
          </a:p>
        </p:txBody>
      </p:sp>
      <p:sp>
        <p:nvSpPr>
          <p:cNvPr id="6" name="Rectangle 2" descr="Green marble"/>
          <p:cNvSpPr>
            <a:spLocks noChangeArrowheads="1"/>
          </p:cNvSpPr>
          <p:nvPr/>
        </p:nvSpPr>
        <p:spPr bwMode="auto">
          <a:xfrm>
            <a:off x="0" y="6110288"/>
            <a:ext cx="9144000" cy="762000"/>
          </a:xfrm>
          <a:prstGeom prst="rect">
            <a:avLst/>
          </a:prstGeom>
          <a:blipFill dpi="0" rotWithShape="1">
            <a:blip r:embed="rId3">
              <a:alphaModFix amt="26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9pPr>
          </a:lstStyle>
          <a:p>
            <a:pPr algn="ctr">
              <a:defRPr/>
            </a:pPr>
            <a:endParaRPr kumimoji="0" lang="nl-NL" altLang="nl-NL" sz="2400" smtClean="0"/>
          </a:p>
        </p:txBody>
      </p:sp>
      <p:sp>
        <p:nvSpPr>
          <p:cNvPr id="7" name="Rectangle 4" descr="Green marble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9pPr>
          </a:lstStyle>
          <a:p>
            <a:pPr algn="ctr">
              <a:defRPr/>
            </a:pPr>
            <a:endParaRPr kumimoji="0" lang="nl-NL" altLang="nl-NL" sz="2400" smtClean="0"/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228600" y="5105400"/>
            <a:ext cx="8686800" cy="37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kumimoji="0" lang="en-US" sz="1800" b="1" dirty="0" err="1" smtClean="0">
                <a:solidFill>
                  <a:srgbClr val="006699"/>
                </a:solidFill>
              </a:rPr>
              <a:t>Nibi</a:t>
            </a:r>
            <a:r>
              <a:rPr kumimoji="0" lang="en-US" sz="1800" b="1" dirty="0" smtClean="0">
                <a:solidFill>
                  <a:srgbClr val="006699"/>
                </a:solidFill>
              </a:rPr>
              <a:t> </a:t>
            </a:r>
            <a:r>
              <a:rPr kumimoji="0" lang="en-US" sz="1800" b="1" dirty="0" err="1" smtClean="0">
                <a:solidFill>
                  <a:srgbClr val="006699"/>
                </a:solidFill>
              </a:rPr>
              <a:t>conferentie</a:t>
            </a:r>
            <a:endParaRPr kumimoji="0" lang="en-US" sz="1800" b="1" dirty="0" smtClean="0">
              <a:solidFill>
                <a:srgbClr val="006699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45204" y="5562600"/>
            <a:ext cx="10406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9pPr>
          </a:lstStyle>
          <a:p>
            <a:pPr algn="r">
              <a:defRPr/>
            </a:pPr>
            <a:r>
              <a:rPr kumimoji="0" lang="en-US" sz="1600" b="1" i="1" dirty="0" smtClean="0">
                <a:solidFill>
                  <a:srgbClr val="990066"/>
                </a:solidFill>
                <a:latin typeface="Times New Roman" pitchFamily="18" charset="0"/>
              </a:rPr>
              <a:t>10-5-2019</a:t>
            </a:r>
          </a:p>
        </p:txBody>
      </p:sp>
      <p:sp>
        <p:nvSpPr>
          <p:cNvPr id="10" name="Text Box 8"/>
          <p:cNvSpPr txBox="1">
            <a:spLocks noChangeArrowheads="1"/>
          </p:cNvSpPr>
          <p:nvPr userDrawn="1"/>
        </p:nvSpPr>
        <p:spPr bwMode="auto">
          <a:xfrm>
            <a:off x="236538" y="6096000"/>
            <a:ext cx="1739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9pPr>
          </a:lstStyle>
          <a:p>
            <a:pPr>
              <a:defRPr/>
            </a:pPr>
            <a:r>
              <a:rPr kumimoji="0" lang="en-US" sz="1800" b="1" smtClean="0">
                <a:solidFill>
                  <a:srgbClr val="990066"/>
                </a:solidFill>
                <a:latin typeface="Times New Roman" pitchFamily="18" charset="0"/>
              </a:rPr>
              <a:t>Stefan Bosmans</a:t>
            </a:r>
          </a:p>
        </p:txBody>
      </p:sp>
      <p:pic>
        <p:nvPicPr>
          <p:cNvPr id="11" name="Picture 15" descr="File:Arabidopsis thaliana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200400"/>
            <a:ext cx="1098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File:Arabidopsis thaliana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3200400"/>
            <a:ext cx="1098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File:Arabidopsis thaliana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3200400"/>
            <a:ext cx="1098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File:Arabidopsis thaliana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3200400"/>
            <a:ext cx="1098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File:Arabidopsis thaliana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3200400"/>
            <a:ext cx="1098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 descr="File:Arabidopsis thaliana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3200400"/>
            <a:ext cx="1098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File:Arabidopsis thaliana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3200400"/>
            <a:ext cx="1098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File:Arabidopsis thaliana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098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File:Arabidopsis thaliana.jpg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3"/>
          <a:stretch>
            <a:fillRect/>
          </a:stretch>
        </p:blipFill>
        <p:spPr bwMode="auto">
          <a:xfrm>
            <a:off x="8796338" y="3200400"/>
            <a:ext cx="3476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5" descr="Parchment"/>
          <p:cNvSpPr>
            <a:spLocks noChangeArrowheads="1"/>
          </p:cNvSpPr>
          <p:nvPr userDrawn="1"/>
        </p:nvSpPr>
        <p:spPr bwMode="auto">
          <a:xfrm>
            <a:off x="0" y="3200400"/>
            <a:ext cx="9144000" cy="1524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349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9pPr>
          </a:lstStyle>
          <a:p>
            <a:pPr algn="ctr">
              <a:defRPr/>
            </a:pPr>
            <a:endParaRPr lang="nl-NL" altLang="nl-NL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8125" y="1531938"/>
            <a:ext cx="8677275" cy="1752600"/>
          </a:xfrm>
        </p:spPr>
        <p:txBody>
          <a:bodyPr/>
          <a:lstStyle>
            <a:lvl1pPr marL="0" indent="0">
              <a:buFontTx/>
              <a:buNone/>
              <a:defRPr sz="5500">
                <a:solidFill>
                  <a:srgbClr val="990066"/>
                </a:solidFill>
                <a:latin typeface="Times New Roman" pitchFamily="18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837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206375" y="157163"/>
            <a:ext cx="8709025" cy="1143000"/>
          </a:xfrm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>
            <a:lvl1pPr marL="0" indent="0">
              <a:defRPr sz="5000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615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5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05600" y="76200"/>
            <a:ext cx="2133600" cy="39719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6248400" cy="39719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43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80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39781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3362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191000" cy="3362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038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09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7744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116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59844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243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534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685800"/>
            <a:ext cx="853440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28600" y="6537325"/>
            <a:ext cx="42465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sym typeface="Symbol" pitchFamily="18" charset="2"/>
              </a:defRPr>
            </a:lvl9pPr>
          </a:lstStyle>
          <a:p>
            <a:pPr>
              <a:defRPr/>
            </a:pPr>
            <a:endParaRPr kumimoji="0" lang="nl-NL" sz="1000" smtClean="0">
              <a:latin typeface="Times New Roman" pitchFamily="18" charset="0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304800" y="6553200"/>
            <a:ext cx="853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304800" y="609600"/>
            <a:ext cx="8534400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iming>
    <p:tnLst>
      <p:par>
        <p:cTn id="1" dur="indefinite" restart="never" nodeType="tmRoot"/>
      </p:par>
    </p:tnLst>
  </p:timing>
  <p:txStyles>
    <p:titleStyle>
      <a:lvl1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</a:defRPr>
      </a:lvl2pPr>
      <a:lvl3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</a:defRPr>
      </a:lvl3pPr>
      <a:lvl4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</a:defRPr>
      </a:lvl4pPr>
      <a:lvl5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</a:defRPr>
      </a:lvl5pPr>
      <a:lvl6pPr marL="9080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</a:defRPr>
      </a:lvl6pPr>
      <a:lvl7pPr marL="13652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</a:defRPr>
      </a:lvl7pPr>
      <a:lvl8pPr marL="18224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</a:defRPr>
      </a:lvl8pPr>
      <a:lvl9pPr marL="22796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itchFamily="18" charset="0"/>
        </a:defRPr>
      </a:lvl9pPr>
    </p:titleStyle>
    <p:bodyStyle>
      <a:lvl1pPr marL="350838" indent="-350838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492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Times New Roman" panose="02020603050405020304" pitchFamily="18" charset="0"/>
        <a:buChar char="–"/>
        <a:defRPr sz="2800">
          <a:solidFill>
            <a:schemeClr val="tx1"/>
          </a:solidFill>
          <a:latin typeface="+mn-lt"/>
        </a:defRPr>
      </a:lvl2pPr>
      <a:lvl3pPr marL="1371600" indent="-342900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Times New Roman" panose="02020603050405020304" pitchFamily="18" charset="0"/>
        <a:buChar char="•"/>
        <a:defRPr sz="2800">
          <a:solidFill>
            <a:schemeClr val="tx1"/>
          </a:solidFill>
          <a:latin typeface="+mn-lt"/>
        </a:defRPr>
      </a:lvl3pPr>
      <a:lvl4pPr marL="1828800" indent="-342900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Times New Roman" panose="02020603050405020304" pitchFamily="18" charset="0"/>
        <a:buChar char="–"/>
        <a:defRPr sz="2600">
          <a:solidFill>
            <a:schemeClr val="tx1"/>
          </a:solidFill>
          <a:latin typeface="+mn-lt"/>
        </a:defRPr>
      </a:lvl4pPr>
      <a:lvl5pPr marL="2286000" indent="-3349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Times New Roman" panose="02020603050405020304" pitchFamily="18" charset="0"/>
        <a:buChar char="•"/>
        <a:defRPr sz="2600">
          <a:solidFill>
            <a:schemeClr val="tx1"/>
          </a:solidFill>
          <a:latin typeface="+mn-lt"/>
        </a:defRPr>
      </a:lvl5pPr>
      <a:lvl6pPr marL="2743200" indent="-3349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Times New Roman" pitchFamily="18" charset="0"/>
        <a:buChar char="•"/>
        <a:defRPr sz="2600">
          <a:solidFill>
            <a:schemeClr val="tx1"/>
          </a:solidFill>
          <a:latin typeface="+mn-lt"/>
        </a:defRPr>
      </a:lvl6pPr>
      <a:lvl7pPr marL="3200400" indent="-3349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Times New Roman" pitchFamily="18" charset="0"/>
        <a:buChar char="•"/>
        <a:defRPr sz="2600">
          <a:solidFill>
            <a:schemeClr val="tx1"/>
          </a:solidFill>
          <a:latin typeface="+mn-lt"/>
        </a:defRPr>
      </a:lvl7pPr>
      <a:lvl8pPr marL="3657600" indent="-3349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Times New Roman" pitchFamily="18" charset="0"/>
        <a:buChar char="•"/>
        <a:defRPr sz="2600">
          <a:solidFill>
            <a:schemeClr val="tx1"/>
          </a:solidFill>
          <a:latin typeface="+mn-lt"/>
        </a:defRPr>
      </a:lvl8pPr>
      <a:lvl9pPr marL="4114800" indent="-3349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Times New Roman" pitchFamily="18" charset="0"/>
        <a:buChar char="•"/>
        <a:defRPr sz="26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mmons.wikimedia.org/w/index.php?curid=2570343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25703437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5008247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ommons.wikimedia.org/w/index.php?curid=23539472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mmons.wikimedia.org/w/index.php?curid=1998110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mmons.wikimedia.org/w/index.php?curid=750639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76258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953930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783217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83742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6292330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hyperlink" Target="https://commons.wikimedia.org/w/index.php?curid=48246525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/index.php?curid=16584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/index.php?curid=1805134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3260764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18977" TargetMode="External"/><Relationship Id="rId7" Type="http://schemas.openxmlformats.org/officeDocument/2006/relationships/hyperlink" Target="https://commons.wikimedia.org/w/index.php?curid=1769052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commons.wikimedia.org/w/index.php?curid=1855826" TargetMode="Externa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jpeg"/><Relationship Id="rId7" Type="http://schemas.openxmlformats.org/officeDocument/2006/relationships/hyperlink" Target="https://commons.wikimedia.org/w/index.php?curid=14723702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mmons.wikimedia.org/w/index.php?curid=515084" TargetMode="Externa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4525955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mmons.wikimedia.org/w/index.php?curid=468004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5772317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27509689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38125" y="1531938"/>
            <a:ext cx="8677275" cy="938719"/>
          </a:xfrm>
        </p:spPr>
        <p:txBody>
          <a:bodyPr/>
          <a:lstStyle/>
          <a:p>
            <a:r>
              <a:rPr lang="nl-NL" altLang="nl-NL" dirty="0" smtClean="0"/>
              <a:t>Een werkcollege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6375" y="336248"/>
            <a:ext cx="8709025" cy="784830"/>
          </a:xfrm>
        </p:spPr>
        <p:txBody>
          <a:bodyPr/>
          <a:lstStyle/>
          <a:p>
            <a:r>
              <a:rPr lang="nl-NL" altLang="nl-NL" dirty="0" smtClean="0">
                <a:latin typeface="Arial" panose="020B0604020202020204" pitchFamily="34" charset="0"/>
              </a:rPr>
              <a:t>Haal je plantenkennis 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Verschillende celtypen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262979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nl-NL" dirty="0" smtClean="0"/>
              <a:t>Xyleem</a:t>
            </a:r>
          </a:p>
          <a:p>
            <a:pPr lvl="1"/>
            <a:r>
              <a:rPr lang="nl-NL" dirty="0" smtClean="0"/>
              <a:t>Dode cellen</a:t>
            </a:r>
          </a:p>
          <a:p>
            <a:pPr lvl="2"/>
            <a:r>
              <a:rPr lang="nl-NL" dirty="0" err="1" smtClean="0"/>
              <a:t>Tracheïden</a:t>
            </a:r>
            <a:endParaRPr lang="nl-NL" dirty="0" smtClean="0"/>
          </a:p>
          <a:p>
            <a:pPr lvl="2"/>
            <a:r>
              <a:rPr lang="nl-NL" dirty="0" smtClean="0"/>
              <a:t>Houtvaten </a:t>
            </a:r>
          </a:p>
          <a:p>
            <a:pPr lvl="1"/>
            <a:r>
              <a:rPr lang="nl-NL" dirty="0" smtClean="0"/>
              <a:t>Secundaire wand met lignine</a:t>
            </a:r>
          </a:p>
          <a:p>
            <a:pPr lvl="2"/>
            <a:r>
              <a:rPr lang="nl-NL" dirty="0" smtClean="0"/>
              <a:t>Functie</a:t>
            </a:r>
          </a:p>
          <a:p>
            <a:pPr lvl="3"/>
            <a:r>
              <a:rPr lang="nl-NL" dirty="0" smtClean="0"/>
              <a:t>Transport van water met nutriënten</a:t>
            </a:r>
          </a:p>
          <a:p>
            <a:endParaRPr lang="nl-NL" dirty="0"/>
          </a:p>
        </p:txBody>
      </p:sp>
      <p:pic>
        <p:nvPicPr>
          <p:cNvPr id="39938" name="Picture 2" descr="Cross section of some xylem 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4" y="1981200"/>
            <a:ext cx="3359727" cy="39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685801"/>
            <a:ext cx="3352800" cy="2684192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6715991" y="5715000"/>
            <a:ext cx="2417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By </a:t>
            </a:r>
            <a:r>
              <a:rPr lang="en-US" sz="1000" dirty="0" err="1" smtClean="0"/>
              <a:t>Kelvinsong</a:t>
            </a:r>
            <a:r>
              <a:rPr lang="en-US" sz="1000" dirty="0" smtClean="0"/>
              <a:t> - Own work, CC BY-SA 3.0, </a:t>
            </a:r>
            <a:r>
              <a:rPr lang="en-US" sz="1000" dirty="0" smtClean="0">
                <a:hlinkClick r:id="rId4"/>
              </a:rPr>
              <a:t>https://commons.wikimedia.org/w/index.php?curid=25703438</a:t>
            </a:r>
            <a:r>
              <a:rPr lang="en-US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92334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Verschillende celtypen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6100131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nl-NL" dirty="0" smtClean="0"/>
              <a:t>Floëem</a:t>
            </a:r>
          </a:p>
          <a:p>
            <a:pPr lvl="1"/>
            <a:r>
              <a:rPr lang="nl-NL" dirty="0" smtClean="0"/>
              <a:t>Levende cellen</a:t>
            </a:r>
          </a:p>
          <a:p>
            <a:pPr lvl="1"/>
            <a:r>
              <a:rPr lang="nl-NL" dirty="0" err="1" smtClean="0"/>
              <a:t>Zeefvat</a:t>
            </a:r>
            <a:endParaRPr lang="nl-NL" dirty="0" smtClean="0"/>
          </a:p>
          <a:p>
            <a:pPr lvl="2"/>
            <a:r>
              <a:rPr lang="nl-NL" dirty="0" smtClean="0"/>
              <a:t>Functie</a:t>
            </a:r>
          </a:p>
          <a:p>
            <a:pPr lvl="3"/>
            <a:r>
              <a:rPr lang="nl-NL" dirty="0" smtClean="0"/>
              <a:t>Transport van water met organische nutriënten van bron naar doel</a:t>
            </a:r>
          </a:p>
          <a:p>
            <a:pPr lvl="1"/>
            <a:r>
              <a:rPr lang="nl-NL" dirty="0" smtClean="0"/>
              <a:t>Begeleidende cel</a:t>
            </a:r>
          </a:p>
          <a:p>
            <a:pPr lvl="2"/>
            <a:r>
              <a:rPr lang="nl-NL" dirty="0" smtClean="0"/>
              <a:t>Functie</a:t>
            </a:r>
          </a:p>
          <a:p>
            <a:pPr lvl="3"/>
            <a:r>
              <a:rPr lang="nl-NL" dirty="0" smtClean="0"/>
              <a:t>Levert bestanddelen aan het </a:t>
            </a:r>
            <a:r>
              <a:rPr lang="nl-NL" dirty="0" err="1" smtClean="0"/>
              <a:t>zeefvat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38914" name="Picture 2" descr="Cross section of some phloem 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99" y="2148526"/>
            <a:ext cx="3795804" cy="414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7124700" y="6089160"/>
            <a:ext cx="2019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By </a:t>
            </a:r>
            <a:r>
              <a:rPr lang="en-US" sz="1000" dirty="0" err="1" smtClean="0"/>
              <a:t>Kelvinsong</a:t>
            </a:r>
            <a:r>
              <a:rPr lang="en-US" sz="1000" dirty="0" smtClean="0"/>
              <a:t> - Own work, CC BY-SA 3.0, </a:t>
            </a:r>
            <a:r>
              <a:rPr lang="en-US" sz="1000" dirty="0" smtClean="0">
                <a:hlinkClick r:id="rId3"/>
              </a:rPr>
              <a:t>https://commons.wikimedia.org/w/index.php?curid=25703437</a:t>
            </a:r>
            <a:r>
              <a:rPr lang="en-US" sz="1000" dirty="0" smtClean="0"/>
              <a:t> </a:t>
            </a:r>
            <a:endParaRPr lang="nl-NL" sz="1000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685801"/>
            <a:ext cx="3352800" cy="26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Verschillende celtypen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3365537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nl-NL" dirty="0" smtClean="0"/>
              <a:t>Collenchym</a:t>
            </a:r>
          </a:p>
          <a:p>
            <a:pPr lvl="1"/>
            <a:r>
              <a:rPr lang="nl-NL" dirty="0" smtClean="0"/>
              <a:t>Onevenredig dikke primaire celwanden</a:t>
            </a:r>
          </a:p>
          <a:p>
            <a:pPr lvl="2"/>
            <a:r>
              <a:rPr lang="nl-NL" dirty="0" smtClean="0"/>
              <a:t>Functie</a:t>
            </a:r>
          </a:p>
          <a:p>
            <a:pPr lvl="3"/>
            <a:r>
              <a:rPr lang="nl-NL" dirty="0" smtClean="0"/>
              <a:t>Flexibele stevigheid aan groeiende delen</a:t>
            </a:r>
            <a:endParaRPr lang="nl-NL" dirty="0"/>
          </a:p>
          <a:p>
            <a:pPr lvl="1"/>
            <a:endParaRPr lang="nl-NL" dirty="0" smtClean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81038"/>
            <a:ext cx="4572000" cy="36576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667500" y="2509838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13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Verschillende celtypen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6771084"/>
          </a:xfrm>
        </p:spPr>
        <p:txBody>
          <a:bodyPr/>
          <a:lstStyle/>
          <a:p>
            <a:r>
              <a:rPr lang="nl-NL" dirty="0"/>
              <a:t>Secundaire celwanden met lignine</a:t>
            </a:r>
          </a:p>
          <a:p>
            <a:pPr lvl="1"/>
            <a:r>
              <a:rPr lang="nl-NL" dirty="0" err="1" smtClean="0"/>
              <a:t>Sklerenchymvezels</a:t>
            </a:r>
            <a:endParaRPr lang="nl-NL" dirty="0" smtClean="0"/>
          </a:p>
          <a:p>
            <a:pPr lvl="2"/>
            <a:r>
              <a:rPr lang="nl-NL" dirty="0" smtClean="0"/>
              <a:t>Langwerpige elementen</a:t>
            </a:r>
          </a:p>
          <a:p>
            <a:pPr lvl="2"/>
            <a:r>
              <a:rPr lang="nl-NL" dirty="0" smtClean="0"/>
              <a:t>Inhoud is dood</a:t>
            </a:r>
          </a:p>
          <a:p>
            <a:pPr lvl="1"/>
            <a:r>
              <a:rPr lang="nl-NL" dirty="0" smtClean="0"/>
              <a:t>Steencellen</a:t>
            </a:r>
          </a:p>
          <a:p>
            <a:pPr lvl="2"/>
            <a:r>
              <a:rPr lang="nl-NL" dirty="0" smtClean="0"/>
              <a:t>Korter en kleiner</a:t>
            </a:r>
          </a:p>
          <a:p>
            <a:pPr lvl="2"/>
            <a:r>
              <a:rPr lang="nl-NL" dirty="0" smtClean="0"/>
              <a:t>Inhoud is dood</a:t>
            </a:r>
          </a:p>
          <a:p>
            <a:pPr lvl="2"/>
            <a:endParaRPr lang="nl-NL" dirty="0" smtClean="0"/>
          </a:p>
          <a:p>
            <a:endParaRPr lang="nl-NL" dirty="0" smtClean="0"/>
          </a:p>
          <a:p>
            <a:pPr marL="1028700" lvl="2" indent="0">
              <a:buNone/>
            </a:pPr>
            <a:endParaRPr lang="nl-NL" dirty="0" smtClean="0"/>
          </a:p>
          <a:p>
            <a:pPr lvl="2"/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7890" name="Picture 2" descr="https://upload.wikimedia.org/wikipedia/commons/0/07/Plant_cell_type_sclerenchyma_fib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82" y="914400"/>
            <a:ext cx="2942458" cy="22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14" y="3114676"/>
            <a:ext cx="29337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8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Meristemen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512278"/>
          </a:xfrm>
        </p:spPr>
        <p:txBody>
          <a:bodyPr/>
          <a:lstStyle/>
          <a:p>
            <a:r>
              <a:rPr lang="nl-NL" dirty="0" smtClean="0"/>
              <a:t>Delingsweefsels</a:t>
            </a:r>
          </a:p>
          <a:p>
            <a:pPr lvl="1"/>
            <a:r>
              <a:rPr lang="nl-NL" dirty="0" smtClean="0"/>
              <a:t>Apicaal</a:t>
            </a:r>
          </a:p>
          <a:p>
            <a:pPr lvl="2"/>
            <a:r>
              <a:rPr lang="nl-NL" dirty="0" smtClean="0"/>
              <a:t>Eindknop</a:t>
            </a:r>
          </a:p>
          <a:p>
            <a:pPr lvl="2"/>
            <a:r>
              <a:rPr lang="nl-NL" dirty="0" smtClean="0"/>
              <a:t>Okselknoppen</a:t>
            </a:r>
          </a:p>
          <a:p>
            <a:pPr lvl="1"/>
            <a:r>
              <a:rPr lang="nl-NL" dirty="0" smtClean="0"/>
              <a:t>Wortel</a:t>
            </a:r>
          </a:p>
          <a:p>
            <a:pPr lvl="1"/>
            <a:r>
              <a:rPr lang="nl-NL" dirty="0" smtClean="0"/>
              <a:t>Lateraal</a:t>
            </a:r>
          </a:p>
          <a:p>
            <a:pPr lvl="2"/>
            <a:r>
              <a:rPr lang="nl-NL" dirty="0" smtClean="0"/>
              <a:t>Vasculair cambium</a:t>
            </a:r>
          </a:p>
          <a:p>
            <a:pPr lvl="2"/>
            <a:r>
              <a:rPr lang="nl-NL" dirty="0" smtClean="0"/>
              <a:t>Kurkcambium</a:t>
            </a:r>
          </a:p>
          <a:p>
            <a:pPr lvl="2"/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200400"/>
            <a:ext cx="4419983" cy="3237257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76" y="674164"/>
            <a:ext cx="2529430" cy="254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2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06375" y="336248"/>
            <a:ext cx="8709025" cy="784830"/>
          </a:xfrm>
        </p:spPr>
        <p:txBody>
          <a:bodyPr/>
          <a:lstStyle/>
          <a:p>
            <a:r>
              <a:rPr lang="nl-NL" dirty="0" smtClean="0"/>
              <a:t>Wortel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671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Wortel lengtedoorsnede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2322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82" y="1329237"/>
            <a:ext cx="4495800" cy="3596640"/>
          </a:xfrm>
        </p:spPr>
      </p:pic>
      <p:pic>
        <p:nvPicPr>
          <p:cNvPr id="1026" name="Picture 2" descr="https://upload.wikimedia.org/wikipedia/commons/thumb/d/d1/Anatomy_roots_Dutch_text.jpg/800px-Anatomy_roots_Dutch_tex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6" y="1209020"/>
            <a:ext cx="3741046" cy="45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75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Wortel dwarsdoorsnede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2322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04" y="1079427"/>
            <a:ext cx="4971795" cy="372117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648200" y="499417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Sadierath</a:t>
            </a:r>
            <a:r>
              <a:rPr lang="en-US" sz="1000" dirty="0"/>
              <a:t> - Own work, CC BY-SA 4.0, </a:t>
            </a:r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commons.wikimedia.org/w/index.php?curid=50082474</a:t>
            </a:r>
            <a:r>
              <a:rPr lang="en-US" sz="1000" dirty="0" smtClean="0"/>
              <a:t> </a:t>
            </a:r>
            <a:endParaRPr lang="nl-NL" sz="1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46" y="1079427"/>
            <a:ext cx="3876222" cy="3721173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304800" y="496646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/>
              <a:t>Door brak danych - brak danych, CC BY-SA 3.0, </a:t>
            </a:r>
            <a:r>
              <a:rPr lang="pl-PL" sz="1000" dirty="0">
                <a:hlinkClick r:id="rId5"/>
              </a:rPr>
              <a:t>https://</a:t>
            </a:r>
            <a:r>
              <a:rPr lang="pl-PL" sz="1000" dirty="0" smtClean="0">
                <a:hlinkClick r:id="rId5"/>
              </a:rPr>
              <a:t>commons.wikimedia.org/w/index.php?curid=23539472</a:t>
            </a:r>
            <a:r>
              <a:rPr lang="nl-NL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3815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206375" y="336248"/>
            <a:ext cx="8709025" cy="784830"/>
          </a:xfrm>
        </p:spPr>
        <p:txBody>
          <a:bodyPr/>
          <a:lstStyle/>
          <a:p>
            <a:r>
              <a:rPr lang="nl-NL" dirty="0" smtClean="0"/>
              <a:t>Stengel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715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Stengel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3748719"/>
          </a:xfrm>
        </p:spPr>
        <p:txBody>
          <a:bodyPr/>
          <a:lstStyle/>
          <a:p>
            <a:r>
              <a:rPr lang="nl-NL" dirty="0" smtClean="0"/>
              <a:t>Modulaire bouw</a:t>
            </a:r>
          </a:p>
          <a:p>
            <a:pPr lvl="1"/>
            <a:r>
              <a:rPr lang="nl-NL" dirty="0" smtClean="0"/>
              <a:t>Knopen met </a:t>
            </a:r>
          </a:p>
          <a:p>
            <a:pPr lvl="2"/>
            <a:r>
              <a:rPr lang="nl-NL" dirty="0" smtClean="0"/>
              <a:t>Bladeren </a:t>
            </a:r>
          </a:p>
          <a:p>
            <a:pPr lvl="2"/>
            <a:r>
              <a:rPr lang="nl-NL" dirty="0"/>
              <a:t>O</a:t>
            </a:r>
            <a:r>
              <a:rPr lang="nl-NL" dirty="0" smtClean="0"/>
              <a:t>kselknoppen</a:t>
            </a:r>
          </a:p>
          <a:p>
            <a:pPr lvl="1"/>
            <a:r>
              <a:rPr lang="nl-NL" dirty="0" smtClean="0"/>
              <a:t>Leden </a:t>
            </a:r>
          </a:p>
          <a:p>
            <a:pPr lvl="1"/>
            <a:r>
              <a:rPr lang="nl-NL" dirty="0" smtClean="0"/>
              <a:t>Zijscheuten groeien uit okselknoppen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652462"/>
            <a:ext cx="4419600" cy="48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“</a:t>
            </a:r>
            <a:r>
              <a:rPr lang="nl-NL" dirty="0" err="1" smtClean="0"/>
              <a:t>Entangled</a:t>
            </a:r>
            <a:r>
              <a:rPr lang="nl-NL" dirty="0" smtClean="0"/>
              <a:t> bank”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222968"/>
          </a:xfrm>
        </p:spPr>
        <p:txBody>
          <a:bodyPr/>
          <a:lstStyle/>
          <a:p>
            <a:r>
              <a:rPr lang="nl-NL" dirty="0" smtClean="0"/>
              <a:t>Planten kunnen niet weglopen</a:t>
            </a:r>
          </a:p>
          <a:p>
            <a:pPr lvl="1"/>
            <a:r>
              <a:rPr lang="nl-NL" dirty="0" smtClean="0"/>
              <a:t>Nauwelijks invloed op de groeilocatie</a:t>
            </a:r>
          </a:p>
          <a:p>
            <a:pPr lvl="1"/>
            <a:r>
              <a:rPr lang="nl-NL" dirty="0" smtClean="0"/>
              <a:t>Aanpassingen aan veel verschillende biotische en abiotische factoren</a:t>
            </a:r>
          </a:p>
          <a:p>
            <a:r>
              <a:rPr lang="nl-NL" dirty="0" smtClean="0"/>
              <a:t>Maar wel vergelijkbaar onderliggend bouwplan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685800"/>
            <a:ext cx="4365223" cy="5385594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4739640" y="611146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 err="1"/>
              <a:t>By</a:t>
            </a:r>
            <a:r>
              <a:rPr lang="nl-NL" sz="1000" dirty="0"/>
              <a:t> I, Luc </a:t>
            </a:r>
            <a:r>
              <a:rPr lang="nl-NL" sz="1000" dirty="0" err="1"/>
              <a:t>Viatour</a:t>
            </a:r>
            <a:r>
              <a:rPr lang="nl-NL" sz="1000" dirty="0"/>
              <a:t>, CC BY-SA 3.0, https://commons.wikimedia.org/w/index.php?curid=998412</a:t>
            </a:r>
          </a:p>
        </p:txBody>
      </p:sp>
    </p:spTree>
    <p:extLst>
      <p:ext uri="{BB962C8B-B14F-4D97-AF65-F5344CB8AC3E}">
        <p14:creationId xmlns:p14="http://schemas.microsoft.com/office/powerpoint/2010/main" val="16189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Stengel dwarsdoorsnede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23220"/>
          </a:xfrm>
        </p:spPr>
        <p:txBody>
          <a:bodyPr/>
          <a:lstStyle/>
          <a:p>
            <a:r>
              <a:rPr lang="nl-NL" dirty="0" err="1" smtClean="0"/>
              <a:t>Monocotyl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191000" cy="523220"/>
          </a:xfrm>
        </p:spPr>
        <p:txBody>
          <a:bodyPr/>
          <a:lstStyle/>
          <a:p>
            <a:r>
              <a:rPr lang="nl-NL" dirty="0" err="1" smtClean="0"/>
              <a:t>Eudicotyl</a:t>
            </a:r>
            <a:endParaRPr lang="nl-N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507" y="1447801"/>
            <a:ext cx="4710314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767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96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Verschil tussen wortel en stengel?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2733056"/>
          </a:xfrm>
        </p:spPr>
        <p:txBody>
          <a:bodyPr/>
          <a:lstStyle/>
          <a:p>
            <a:r>
              <a:rPr lang="nl-NL" dirty="0" smtClean="0"/>
              <a:t>Wortel</a:t>
            </a:r>
          </a:p>
          <a:p>
            <a:pPr lvl="1"/>
            <a:r>
              <a:rPr lang="nl-NL" dirty="0" smtClean="0"/>
              <a:t>Boven- en ondergronds</a:t>
            </a:r>
          </a:p>
          <a:p>
            <a:pPr lvl="1"/>
            <a:r>
              <a:rPr lang="nl-NL" dirty="0" smtClean="0"/>
              <a:t>Geen knopen</a:t>
            </a:r>
          </a:p>
          <a:p>
            <a:pPr lvl="1"/>
            <a:r>
              <a:rPr lang="nl-NL" dirty="0" smtClean="0"/>
              <a:t>Geen bladeren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191000" cy="4321183"/>
          </a:xfrm>
        </p:spPr>
        <p:txBody>
          <a:bodyPr/>
          <a:lstStyle/>
          <a:p>
            <a:r>
              <a:rPr lang="nl-NL" dirty="0" smtClean="0"/>
              <a:t>Stengel</a:t>
            </a:r>
          </a:p>
          <a:p>
            <a:pPr lvl="1"/>
            <a:r>
              <a:rPr lang="nl-NL" dirty="0" smtClean="0"/>
              <a:t>Boven- </a:t>
            </a:r>
            <a:r>
              <a:rPr lang="nl-NL" dirty="0"/>
              <a:t>en ondergronds</a:t>
            </a:r>
          </a:p>
          <a:p>
            <a:pPr lvl="1"/>
            <a:r>
              <a:rPr lang="nl-NL" dirty="0" smtClean="0"/>
              <a:t>wel </a:t>
            </a:r>
            <a:r>
              <a:rPr lang="nl-NL" dirty="0"/>
              <a:t>knopen</a:t>
            </a:r>
          </a:p>
          <a:p>
            <a:pPr lvl="1"/>
            <a:r>
              <a:rPr lang="nl-NL" dirty="0" smtClean="0"/>
              <a:t>Kan wel bladeren hebben</a:t>
            </a:r>
            <a:endParaRPr lang="nl-NL" dirty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48597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Blad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3431709"/>
          </a:xfrm>
        </p:spPr>
        <p:txBody>
          <a:bodyPr/>
          <a:lstStyle/>
          <a:p>
            <a:r>
              <a:rPr lang="nl-NL" dirty="0" smtClean="0"/>
              <a:t>Bladschijf </a:t>
            </a:r>
          </a:p>
          <a:p>
            <a:pPr lvl="1"/>
            <a:r>
              <a:rPr lang="nl-NL" dirty="0" smtClean="0"/>
              <a:t>Nervatuur</a:t>
            </a:r>
          </a:p>
          <a:p>
            <a:pPr lvl="1"/>
            <a:r>
              <a:rPr lang="nl-NL" dirty="0" smtClean="0"/>
              <a:t>Bladrand </a:t>
            </a:r>
          </a:p>
          <a:p>
            <a:pPr lvl="1"/>
            <a:r>
              <a:rPr lang="nl-NL" dirty="0" smtClean="0"/>
              <a:t>Enkelvoudig of samengesteld</a:t>
            </a:r>
          </a:p>
          <a:p>
            <a:r>
              <a:rPr lang="nl-NL" dirty="0" smtClean="0"/>
              <a:t>Bladstengel (</a:t>
            </a:r>
            <a:r>
              <a:rPr lang="nl-NL" dirty="0" err="1" smtClean="0"/>
              <a:t>petiole</a:t>
            </a:r>
            <a:r>
              <a:rPr lang="nl-NL" dirty="0" smtClean="0"/>
              <a:t>)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191000" cy="523220"/>
          </a:xfrm>
        </p:spPr>
        <p:txBody>
          <a:bodyPr/>
          <a:lstStyle/>
          <a:p>
            <a:endParaRPr lang="nl-NL" dirty="0" smtClean="0"/>
          </a:p>
        </p:txBody>
      </p:sp>
      <p:pic>
        <p:nvPicPr>
          <p:cNvPr id="3078" name="Picture 6" descr="https://upload.wikimedia.org/wikipedia/commons/thumb/f/ff/Potleaf.jpg/800px-Potle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53823"/>
            <a:ext cx="4135228" cy="44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Blad doorsnede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2" descr="Fine scale diagram of leaf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8863"/>
            <a:ext cx="8229599" cy="548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4457700" y="6107312"/>
            <a:ext cx="4572000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Zephyris</a:t>
            </a:r>
            <a:r>
              <a:rPr lang="en-US" sz="1000" dirty="0"/>
              <a:t> - Own work, CC BY-SA 3.0, https://commons.wikimedia.org/w/index.php?curid=15005439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50112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Fyllotaxis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2185214"/>
          </a:xfrm>
        </p:spPr>
        <p:txBody>
          <a:bodyPr/>
          <a:lstStyle/>
          <a:p>
            <a:r>
              <a:rPr lang="nl-NL" dirty="0" smtClean="0"/>
              <a:t>Plaatsing van bladeren langs stengel</a:t>
            </a:r>
          </a:p>
          <a:p>
            <a:pPr lvl="1"/>
            <a:r>
              <a:rPr lang="nl-NL" dirty="0" smtClean="0"/>
              <a:t>Tegenoverstaand</a:t>
            </a:r>
          </a:p>
          <a:p>
            <a:pPr lvl="1"/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2" name="Picture 4" descr="Ulistnienie (Phyllotaxys opposite-distichous)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73" y="685800"/>
            <a:ext cx="3542393" cy="49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4717869" y="5751513"/>
            <a:ext cx="4572000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>
            <a:spAutoFit/>
          </a:bodyPr>
          <a:lstStyle/>
          <a:p>
            <a:r>
              <a:rPr lang="nl-NL" sz="1000" dirty="0"/>
              <a:t>Door </a:t>
            </a:r>
            <a:r>
              <a:rPr lang="nl-NL" sz="1000" dirty="0" err="1"/>
              <a:t>Orig</a:t>
            </a:r>
            <a:r>
              <a:rPr lang="nl-NL" sz="1000" dirty="0"/>
              <a:t>: </a:t>
            </a:r>
            <a:r>
              <a:rPr lang="nl-NL" sz="1000" dirty="0" err="1"/>
              <a:t>User:Nova</a:t>
            </a:r>
            <a:r>
              <a:rPr lang="nl-NL" sz="1000" dirty="0"/>
              <a:t>, </a:t>
            </a:r>
            <a:r>
              <a:rPr lang="nl-NL" sz="1000" dirty="0" err="1"/>
              <a:t>cutted</a:t>
            </a:r>
            <a:r>
              <a:rPr lang="nl-NL" sz="1000" dirty="0"/>
              <a:t>: User:Pipi69e - File:Ulistnienie.svg, CC BY 3.0, https://commons.wikimedia.org/w/index.php?curid=7506437</a:t>
            </a:r>
          </a:p>
        </p:txBody>
      </p:sp>
    </p:spTree>
    <p:extLst>
      <p:ext uri="{BB962C8B-B14F-4D97-AF65-F5344CB8AC3E}">
        <p14:creationId xmlns:p14="http://schemas.microsoft.com/office/powerpoint/2010/main" val="171587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Fyllotaxis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2794611"/>
          </a:xfrm>
        </p:spPr>
        <p:txBody>
          <a:bodyPr/>
          <a:lstStyle/>
          <a:p>
            <a:r>
              <a:rPr lang="nl-NL" dirty="0" smtClean="0"/>
              <a:t>Plaatsing van bladeren langs stengel</a:t>
            </a:r>
          </a:p>
          <a:p>
            <a:pPr lvl="1"/>
            <a:r>
              <a:rPr lang="nl-NL" dirty="0" smtClean="0"/>
              <a:t>Tegenoverstaand</a:t>
            </a:r>
          </a:p>
          <a:p>
            <a:pPr lvl="1"/>
            <a:r>
              <a:rPr lang="nl-NL" dirty="0"/>
              <a:t>Krans</a:t>
            </a:r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685800"/>
            <a:ext cx="3810000" cy="5081587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722223" y="5767387"/>
            <a:ext cx="4572000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>
            <a:spAutoFit/>
          </a:bodyPr>
          <a:lstStyle/>
          <a:p>
            <a:r>
              <a:rPr lang="en-US" sz="1000" dirty="0"/>
              <a:t>By Douglas W. Jones - Own work, CC0, </a:t>
            </a:r>
            <a:r>
              <a:rPr lang="en-US" sz="1000" dirty="0">
                <a:hlinkClick r:id="rId4"/>
              </a:rPr>
              <a:t>https://</a:t>
            </a:r>
            <a:r>
              <a:rPr lang="en-US" sz="1000" dirty="0" smtClean="0">
                <a:hlinkClick r:id="rId4"/>
              </a:rPr>
              <a:t>commons.wikimedia.org/w/index.php?curid=19981102</a:t>
            </a:r>
            <a:r>
              <a:rPr lang="en-US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59798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Fyllotaxis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2794611"/>
          </a:xfrm>
        </p:spPr>
        <p:txBody>
          <a:bodyPr/>
          <a:lstStyle/>
          <a:p>
            <a:r>
              <a:rPr lang="nl-NL" dirty="0"/>
              <a:t>Plaatsing van bladeren langs stengel</a:t>
            </a:r>
          </a:p>
          <a:p>
            <a:pPr lvl="1"/>
            <a:r>
              <a:rPr lang="nl-NL" dirty="0"/>
              <a:t>Tegenoverstaand</a:t>
            </a:r>
          </a:p>
          <a:p>
            <a:pPr lvl="1"/>
            <a:r>
              <a:rPr lang="nl-NL" dirty="0"/>
              <a:t>Krans</a:t>
            </a:r>
          </a:p>
          <a:p>
            <a:pPr lvl="1"/>
            <a:r>
              <a:rPr lang="nl-NL" dirty="0"/>
              <a:t>Spiraal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Ulistnienie (Phyllotaxys alternate)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251" y="685800"/>
            <a:ext cx="3099595" cy="49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4648200" y="5751513"/>
            <a:ext cx="4495800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nl-NL" sz="1000" dirty="0"/>
              <a:t>Door </a:t>
            </a:r>
            <a:r>
              <a:rPr lang="nl-NL" sz="1000" dirty="0" err="1"/>
              <a:t>Orig</a:t>
            </a:r>
            <a:r>
              <a:rPr lang="nl-NL" sz="1000" dirty="0"/>
              <a:t>: </a:t>
            </a:r>
            <a:r>
              <a:rPr lang="nl-NL" sz="1000" dirty="0" err="1"/>
              <a:t>User:Nova</a:t>
            </a:r>
            <a:r>
              <a:rPr lang="nl-NL" sz="1000" dirty="0"/>
              <a:t>, </a:t>
            </a:r>
            <a:r>
              <a:rPr lang="nl-NL" sz="1000" dirty="0" err="1"/>
              <a:t>cutted</a:t>
            </a:r>
            <a:r>
              <a:rPr lang="nl-NL" sz="1000" dirty="0"/>
              <a:t>: User:Pipi69e - File:Ulistnienie.svg, CC BY 3.0, </a:t>
            </a:r>
            <a:r>
              <a:rPr lang="nl-NL" sz="1000" dirty="0">
                <a:hlinkClick r:id="rId4"/>
              </a:rPr>
              <a:t>https://</a:t>
            </a:r>
            <a:r>
              <a:rPr lang="nl-NL" sz="1000" dirty="0" smtClean="0">
                <a:hlinkClick r:id="rId4"/>
              </a:rPr>
              <a:t>commons.wikimedia.org/w/index.php?curid=7506396</a:t>
            </a:r>
            <a:r>
              <a:rPr lang="nl-NL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75997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Fyllotaxis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3404009"/>
          </a:xfrm>
        </p:spPr>
        <p:txBody>
          <a:bodyPr/>
          <a:lstStyle/>
          <a:p>
            <a:r>
              <a:rPr lang="nl-NL" dirty="0"/>
              <a:t>Plaatsing van bladeren langs stengel</a:t>
            </a:r>
          </a:p>
          <a:p>
            <a:pPr lvl="1"/>
            <a:r>
              <a:rPr lang="nl-NL" dirty="0"/>
              <a:t>Tegenoverstaand</a:t>
            </a:r>
          </a:p>
          <a:p>
            <a:pPr lvl="1"/>
            <a:r>
              <a:rPr lang="nl-NL" dirty="0"/>
              <a:t>Krans</a:t>
            </a:r>
          </a:p>
          <a:p>
            <a:pPr lvl="1"/>
            <a:r>
              <a:rPr lang="nl-NL" dirty="0"/>
              <a:t>Spiraal </a:t>
            </a:r>
          </a:p>
          <a:p>
            <a:pPr lvl="1"/>
            <a:r>
              <a:rPr lang="nl-NL" dirty="0"/>
              <a:t>Rozetten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4" name="Picture 6" descr="File:Arabidopsis thaliana rosette transparent 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22" y="1524000"/>
            <a:ext cx="4621088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4779653" y="5610166"/>
            <a:ext cx="4572000" cy="40011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>
            <a:spAutoFit/>
          </a:bodyPr>
          <a:lstStyle/>
          <a:p>
            <a:r>
              <a:rPr lang="en-US" sz="1000" dirty="0"/>
              <a:t>By Charles </a:t>
            </a:r>
            <a:r>
              <a:rPr lang="en-US" sz="1000" dirty="0" err="1"/>
              <a:t>Andrès</a:t>
            </a:r>
            <a:r>
              <a:rPr lang="en-US" sz="1000" dirty="0"/>
              <a:t> - Own work, CC BY-SA 3.0, https://commons.wikimedia.org/w/index.php?curid=22510218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18837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Fyllotaxis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558445"/>
          </a:xfrm>
        </p:spPr>
        <p:txBody>
          <a:bodyPr/>
          <a:lstStyle/>
          <a:p>
            <a:r>
              <a:rPr lang="nl-NL" dirty="0" smtClean="0"/>
              <a:t>Hoek tussen </a:t>
            </a:r>
            <a:r>
              <a:rPr lang="nl-NL" dirty="0" err="1" smtClean="0"/>
              <a:t>bladprimordia</a:t>
            </a:r>
            <a:r>
              <a:rPr lang="nl-NL" dirty="0" smtClean="0"/>
              <a:t> lijkt vaak een deel van de cirkel die kan worden uitgedrukt aan de hand van de reeks van Fibonacci</a:t>
            </a:r>
          </a:p>
          <a:p>
            <a:pPr lvl="1"/>
            <a:r>
              <a:rPr lang="nl-NL" dirty="0" smtClean="0"/>
              <a:t>1/3</a:t>
            </a:r>
          </a:p>
          <a:p>
            <a:pPr lvl="1"/>
            <a:r>
              <a:rPr lang="nl-NL" dirty="0" smtClean="0"/>
              <a:t>2/5</a:t>
            </a:r>
          </a:p>
          <a:p>
            <a:pPr lvl="1"/>
            <a:r>
              <a:rPr lang="nl-NL" dirty="0" smtClean="0"/>
              <a:t>3/8</a:t>
            </a:r>
          </a:p>
          <a:p>
            <a:pPr lvl="1"/>
            <a:r>
              <a:rPr lang="nl-NL" dirty="0" err="1" smtClean="0"/>
              <a:t>etc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6" descr="File:Arabidopsis thaliana rosette transparent 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22" y="1524000"/>
            <a:ext cx="4621088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Variatie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93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Planning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5587683"/>
          </a:xfrm>
        </p:spPr>
        <p:txBody>
          <a:bodyPr/>
          <a:lstStyle/>
          <a:p>
            <a:r>
              <a:rPr lang="nl-NL" dirty="0" smtClean="0"/>
              <a:t>Algemeen bouwplan van planten</a:t>
            </a:r>
          </a:p>
          <a:p>
            <a:pPr lvl="1"/>
            <a:r>
              <a:rPr lang="nl-NL" dirty="0" smtClean="0"/>
              <a:t>Ordening </a:t>
            </a:r>
          </a:p>
          <a:p>
            <a:pPr lvl="1"/>
            <a:r>
              <a:rPr lang="nl-NL" dirty="0" smtClean="0"/>
              <a:t>Cellen</a:t>
            </a:r>
          </a:p>
          <a:p>
            <a:pPr lvl="1"/>
            <a:r>
              <a:rPr lang="nl-NL" dirty="0" smtClean="0"/>
              <a:t>Weefsels en organen</a:t>
            </a:r>
          </a:p>
          <a:p>
            <a:r>
              <a:rPr lang="nl-NL" dirty="0" smtClean="0"/>
              <a:t>Opdracht</a:t>
            </a:r>
          </a:p>
          <a:p>
            <a:pPr lvl="1"/>
            <a:r>
              <a:rPr lang="nl-NL" dirty="0" smtClean="0"/>
              <a:t>Herkennen van “bouwplan” in structuren</a:t>
            </a:r>
          </a:p>
          <a:p>
            <a:r>
              <a:rPr lang="nl-NL" dirty="0" smtClean="0"/>
              <a:t>Bespreken opdracht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69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Variatie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2077492"/>
          </a:xfrm>
        </p:spPr>
        <p:txBody>
          <a:bodyPr/>
          <a:lstStyle/>
          <a:p>
            <a:r>
              <a:rPr lang="nl-NL" dirty="0" smtClean="0"/>
              <a:t>Relatief simpel bouwplan</a:t>
            </a:r>
          </a:p>
          <a:p>
            <a:r>
              <a:rPr lang="nl-NL" dirty="0" smtClean="0"/>
              <a:t>Desondanks grote variatie</a:t>
            </a:r>
          </a:p>
          <a:p>
            <a:r>
              <a:rPr lang="nl-NL" dirty="0" smtClean="0"/>
              <a:t>Steeds variatie van vergelijkbare thema’s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05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Wortels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2839239"/>
          </a:xfrm>
        </p:spPr>
        <p:txBody>
          <a:bodyPr/>
          <a:lstStyle/>
          <a:p>
            <a:r>
              <a:rPr lang="nl-NL" dirty="0" err="1" smtClean="0"/>
              <a:t>Adventiefwortels</a:t>
            </a:r>
            <a:endParaRPr lang="nl-NL" dirty="0" smtClean="0"/>
          </a:p>
          <a:p>
            <a:r>
              <a:rPr lang="nl-NL" dirty="0" smtClean="0"/>
              <a:t>Opslagwortels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100" y="2446608"/>
            <a:ext cx="4639733" cy="260985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549833" y="541020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miya</a:t>
            </a:r>
            <a:r>
              <a:rPr lang="en-US" sz="1000" dirty="0"/>
              <a:t> (talk) - Own work (originally </a:t>
            </a:r>
            <a:r>
              <a:rPr lang="en-US" sz="1000" dirty="0" err="1"/>
              <a:t>upoaded</a:t>
            </a:r>
            <a:r>
              <a:rPr lang="en-US" sz="1000" dirty="0"/>
              <a:t> to </a:t>
            </a:r>
            <a:r>
              <a:rPr lang="en-US" sz="1000" dirty="0" err="1"/>
              <a:t>ja.wikipedia</a:t>
            </a:r>
            <a:r>
              <a:rPr lang="en-US" sz="1000" dirty="0"/>
              <a:t> on 2004-10-02 05：04 as :</a:t>
            </a:r>
            <a:r>
              <a:rPr lang="en-US" sz="1000" dirty="0" err="1"/>
              <a:t>ja:Image:Satsumaimo</a:t>
            </a:r>
            <a:r>
              <a:rPr lang="en-US" sz="1000" dirty="0"/>
              <a:t> imohori01.jpg), CC BY-SA 4.0, https://commons.wikimedia.org/w/index.php?curid=247572</a:t>
            </a:r>
            <a:endParaRPr lang="nl-NL" sz="10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11" y="2362200"/>
            <a:ext cx="4307224" cy="2694258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04800" y="556408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By </a:t>
            </a:r>
            <a:r>
              <a:rPr lang="en-US" sz="1000" dirty="0" err="1"/>
              <a:t>Nzfauna</a:t>
            </a:r>
            <a:r>
              <a:rPr lang="en-US" sz="1000" dirty="0"/>
              <a:t> - Own work, CC BY-SA 3.0, https://commons.wikimedia.org/w/index.php?curid=25774497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62022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06375" y="336248"/>
            <a:ext cx="8709025" cy="784830"/>
          </a:xfrm>
        </p:spPr>
        <p:txBody>
          <a:bodyPr/>
          <a:lstStyle/>
          <a:p>
            <a:r>
              <a:rPr lang="nl-NL" dirty="0" smtClean="0"/>
              <a:t>Stengels en bladeren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213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Bladeren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537" y="685800"/>
            <a:ext cx="3442361" cy="37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Overlevingsstrategieën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553998"/>
          </a:xfrm>
        </p:spPr>
        <p:txBody>
          <a:bodyPr/>
          <a:lstStyle/>
          <a:p>
            <a:r>
              <a:rPr lang="nl-NL" dirty="0" smtClean="0"/>
              <a:t>Pitrus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412" y="685800"/>
            <a:ext cx="3701497" cy="568642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724400" y="637222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Door Christian Fischer, CC BY-SA 3.0, https://commons.wikimedia.org/w/index.php?curid=212034</a:t>
            </a:r>
            <a:endParaRPr lang="nl-NL" sz="10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3" y="1561665"/>
            <a:ext cx="3727484" cy="322893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08906" y="479059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Door Sebastian </a:t>
            </a:r>
            <a:r>
              <a:rPr lang="en-US" sz="1000" dirty="0" err="1"/>
              <a:t>Stabinger</a:t>
            </a:r>
            <a:r>
              <a:rPr lang="en-US" sz="1000" dirty="0"/>
              <a:t> - Originally from </a:t>
            </a:r>
            <a:r>
              <a:rPr lang="en-US" sz="1000" dirty="0" err="1"/>
              <a:t>de.wikipedia</a:t>
            </a:r>
            <a:r>
              <a:rPr lang="en-US" sz="1000" dirty="0"/>
              <a:t>; description page is (was) </a:t>
            </a:r>
            <a:r>
              <a:rPr lang="en-US" sz="1000" dirty="0" err="1"/>
              <a:t>herefirst</a:t>
            </a:r>
            <a:r>
              <a:rPr lang="en-US" sz="1000" dirty="0"/>
              <a:t> upload in de </a:t>
            </a:r>
            <a:r>
              <a:rPr lang="en-US" sz="1000" dirty="0" err="1"/>
              <a:t>wikipedia</a:t>
            </a:r>
            <a:r>
              <a:rPr lang="en-US" sz="1000" dirty="0"/>
              <a:t> on 01:30, 29. Apr 2005 by </a:t>
            </a:r>
            <a:r>
              <a:rPr lang="en-US" sz="1000" dirty="0" err="1"/>
              <a:t>Paethon</a:t>
            </a:r>
            <a:r>
              <a:rPr lang="en-US" sz="1000" dirty="0"/>
              <a:t>, CC BY-SA 3.0, https://commons.wikimedia.org/w/index.php?curid=293253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75796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Overlevingsstrategieën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838521"/>
          </a:xfrm>
        </p:spPr>
        <p:txBody>
          <a:bodyPr/>
          <a:lstStyle/>
          <a:p>
            <a:r>
              <a:rPr lang="nl-NL" dirty="0" smtClean="0"/>
              <a:t>Stekel</a:t>
            </a:r>
          </a:p>
          <a:p>
            <a:pPr lvl="1"/>
            <a:r>
              <a:rPr lang="nl-NL" dirty="0" smtClean="0"/>
              <a:t>Uitgroei van epidermis</a:t>
            </a:r>
          </a:p>
          <a:p>
            <a:pPr lvl="2"/>
            <a:r>
              <a:rPr lang="nl-NL" dirty="0" smtClean="0"/>
              <a:t>Geen vaatweefsel</a:t>
            </a:r>
          </a:p>
          <a:p>
            <a:r>
              <a:rPr lang="nl-NL" dirty="0" smtClean="0"/>
              <a:t>Doorn</a:t>
            </a:r>
          </a:p>
          <a:p>
            <a:pPr lvl="1"/>
            <a:r>
              <a:rPr lang="nl-NL" dirty="0" smtClean="0"/>
              <a:t>Stengeldoorn</a:t>
            </a:r>
          </a:p>
          <a:p>
            <a:pPr lvl="2"/>
            <a:r>
              <a:rPr lang="nl-NL" dirty="0" smtClean="0"/>
              <a:t>Gemodificeerde stengel </a:t>
            </a:r>
          </a:p>
          <a:p>
            <a:pPr lvl="3"/>
            <a:r>
              <a:rPr lang="nl-NL" dirty="0" smtClean="0"/>
              <a:t>Wel vaatweefsel</a:t>
            </a:r>
          </a:p>
          <a:p>
            <a:pPr lvl="1"/>
            <a:r>
              <a:rPr lang="nl-NL" dirty="0" smtClean="0"/>
              <a:t>Bladdoorn</a:t>
            </a:r>
          </a:p>
          <a:p>
            <a:pPr lvl="2"/>
            <a:r>
              <a:rPr lang="nl-NL" dirty="0" smtClean="0"/>
              <a:t>Gemodificeerd blad</a:t>
            </a:r>
          </a:p>
          <a:p>
            <a:pPr lvl="3"/>
            <a:r>
              <a:rPr lang="nl-NL" dirty="0" smtClean="0"/>
              <a:t>Wel vaatweefsel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191000" cy="523220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 smtClean="0"/>
              <a:t>Braam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50" y="1325880"/>
            <a:ext cx="2060099" cy="442277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5410200" y="585778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/>
              <a:t>Door </a:t>
            </a:r>
            <a:r>
              <a:rPr lang="nl-NL" sz="1000" dirty="0" err="1"/>
              <a:t>Rasbak</a:t>
            </a:r>
            <a:r>
              <a:rPr lang="nl-NL" sz="1000" dirty="0"/>
              <a:t>, CC BY-SA 3.0, </a:t>
            </a:r>
            <a:r>
              <a:rPr lang="nl-NL" sz="1000" dirty="0">
                <a:hlinkClick r:id="rId3"/>
              </a:rPr>
              <a:t>https://</a:t>
            </a:r>
            <a:r>
              <a:rPr lang="nl-NL" sz="1000" dirty="0" smtClean="0">
                <a:hlinkClick r:id="rId3"/>
              </a:rPr>
              <a:t>commons.wikimedia.org/w/index.php?curid=1762580</a:t>
            </a:r>
            <a:r>
              <a:rPr lang="nl-NL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42077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Overlevingsstrategieën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4873642"/>
          </a:xfrm>
        </p:spPr>
        <p:txBody>
          <a:bodyPr/>
          <a:lstStyle/>
          <a:p>
            <a:r>
              <a:rPr lang="nl-NL" dirty="0" smtClean="0"/>
              <a:t>Stekel</a:t>
            </a:r>
          </a:p>
          <a:p>
            <a:pPr lvl="1"/>
            <a:r>
              <a:rPr lang="nl-NL" dirty="0" smtClean="0"/>
              <a:t>Uitgroei van epidermis</a:t>
            </a:r>
          </a:p>
          <a:p>
            <a:pPr lvl="2"/>
            <a:r>
              <a:rPr lang="nl-NL" dirty="0" smtClean="0"/>
              <a:t>Geen vaatweefsel</a:t>
            </a:r>
          </a:p>
          <a:p>
            <a:r>
              <a:rPr lang="nl-NL" dirty="0" smtClean="0"/>
              <a:t>Doorn</a:t>
            </a:r>
          </a:p>
          <a:p>
            <a:pPr lvl="1"/>
            <a:r>
              <a:rPr lang="nl-NL" dirty="0" smtClean="0"/>
              <a:t>Wel vaatweefsel</a:t>
            </a:r>
          </a:p>
          <a:p>
            <a:pPr lvl="1"/>
            <a:r>
              <a:rPr lang="nl-NL" dirty="0" smtClean="0"/>
              <a:t>Stengeldoorn</a:t>
            </a:r>
          </a:p>
          <a:p>
            <a:pPr lvl="2"/>
            <a:r>
              <a:rPr lang="nl-NL" dirty="0" smtClean="0"/>
              <a:t>Gemodificeerde stengel </a:t>
            </a:r>
          </a:p>
          <a:p>
            <a:pPr lvl="3"/>
            <a:r>
              <a:rPr lang="nl-NL" dirty="0" smtClean="0"/>
              <a:t>In de oksel van blad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191000" cy="523220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 err="1" smtClean="0"/>
              <a:t>Eenstijlige</a:t>
            </a:r>
            <a:r>
              <a:rPr lang="nl-NL" dirty="0" smtClean="0"/>
              <a:t> meidoorn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95400"/>
            <a:ext cx="4572000" cy="3425428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648200" y="472637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/>
              <a:t>CC BY-SA 3.0, </a:t>
            </a:r>
            <a:r>
              <a:rPr lang="nl-NL" sz="1000" dirty="0">
                <a:hlinkClick r:id="rId3"/>
              </a:rPr>
              <a:t>https://</a:t>
            </a:r>
            <a:r>
              <a:rPr lang="nl-NL" sz="1000" dirty="0" smtClean="0">
                <a:hlinkClick r:id="rId3"/>
              </a:rPr>
              <a:t>commons.wikimedia.org/w/index.php?curid=953930</a:t>
            </a:r>
            <a:r>
              <a:rPr lang="nl-NL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95463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Overlevingsstrategieën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4842864"/>
          </a:xfrm>
        </p:spPr>
        <p:txBody>
          <a:bodyPr/>
          <a:lstStyle/>
          <a:p>
            <a:r>
              <a:rPr lang="nl-NL" dirty="0" smtClean="0"/>
              <a:t>Stekel</a:t>
            </a:r>
          </a:p>
          <a:p>
            <a:pPr lvl="1"/>
            <a:r>
              <a:rPr lang="nl-NL" dirty="0" smtClean="0"/>
              <a:t>Uitgroei van epidermis</a:t>
            </a:r>
          </a:p>
          <a:p>
            <a:pPr lvl="2"/>
            <a:r>
              <a:rPr lang="nl-NL" dirty="0" smtClean="0"/>
              <a:t>Geen vaatweefsel</a:t>
            </a:r>
          </a:p>
          <a:p>
            <a:r>
              <a:rPr lang="nl-NL" dirty="0" smtClean="0"/>
              <a:t>Doorn</a:t>
            </a:r>
          </a:p>
          <a:p>
            <a:pPr lvl="1"/>
            <a:r>
              <a:rPr lang="nl-NL" dirty="0" smtClean="0"/>
              <a:t>Wel vaatweefsel</a:t>
            </a:r>
          </a:p>
          <a:p>
            <a:pPr lvl="1"/>
            <a:r>
              <a:rPr lang="nl-NL" dirty="0" smtClean="0"/>
              <a:t>Bladdoorn</a:t>
            </a:r>
          </a:p>
          <a:p>
            <a:pPr lvl="2"/>
            <a:r>
              <a:rPr lang="nl-NL" dirty="0" smtClean="0"/>
              <a:t>Gemodificeerd blad</a:t>
            </a:r>
          </a:p>
          <a:p>
            <a:pPr lvl="3"/>
            <a:r>
              <a:rPr lang="nl-NL" dirty="0" smtClean="0"/>
              <a:t>Heeft knop of stengel in de oksel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191000" cy="523220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 err="1" smtClean="0"/>
              <a:t>Zuurbes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1" y="1294599"/>
            <a:ext cx="4496866" cy="3372649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4881649" y="47244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/>
              <a:t>Door </a:t>
            </a:r>
            <a:r>
              <a:rPr lang="nl-NL" sz="1000" dirty="0" err="1"/>
              <a:t>de:Benutzer:Griensteidl</a:t>
            </a:r>
            <a:r>
              <a:rPr lang="nl-NL" sz="1000" dirty="0"/>
              <a:t> - Eigen werk, CC BY-SA 3.0, </a:t>
            </a:r>
            <a:r>
              <a:rPr lang="nl-NL" sz="1000" dirty="0">
                <a:hlinkClick r:id="rId3"/>
              </a:rPr>
              <a:t>https://</a:t>
            </a:r>
            <a:r>
              <a:rPr lang="nl-NL" sz="1000" dirty="0" smtClean="0">
                <a:hlinkClick r:id="rId3"/>
              </a:rPr>
              <a:t>commons.wikimedia.org/w/index.php?curid=783217</a:t>
            </a:r>
            <a:r>
              <a:rPr lang="nl-NL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3336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Klimmen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3874907"/>
          </a:xfrm>
        </p:spPr>
        <p:txBody>
          <a:bodyPr/>
          <a:lstStyle/>
          <a:p>
            <a:r>
              <a:rPr lang="nl-NL" dirty="0" smtClean="0"/>
              <a:t>Ranken</a:t>
            </a:r>
          </a:p>
          <a:p>
            <a:pPr lvl="1"/>
            <a:r>
              <a:rPr lang="nl-NL" dirty="0" smtClean="0"/>
              <a:t>Stengelrank</a:t>
            </a:r>
          </a:p>
          <a:p>
            <a:pPr lvl="1"/>
            <a:r>
              <a:rPr lang="nl-NL" dirty="0" smtClean="0"/>
              <a:t>Bladrank</a:t>
            </a:r>
          </a:p>
          <a:p>
            <a:r>
              <a:rPr lang="nl-NL" dirty="0" smtClean="0"/>
              <a:t>Hechtwortels</a:t>
            </a:r>
          </a:p>
          <a:p>
            <a:pPr lvl="1"/>
            <a:r>
              <a:rPr lang="nl-NL" dirty="0" err="1" smtClean="0"/>
              <a:t>adventiefworteltjes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178" y="838200"/>
            <a:ext cx="394664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Vegetatieve vermeerdering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767733"/>
          </a:xfrm>
        </p:spPr>
        <p:txBody>
          <a:bodyPr/>
          <a:lstStyle/>
          <a:p>
            <a:r>
              <a:rPr lang="nl-NL" dirty="0" smtClean="0"/>
              <a:t>Bol</a:t>
            </a:r>
          </a:p>
          <a:p>
            <a:pPr lvl="1"/>
            <a:r>
              <a:rPr lang="nl-NL" dirty="0" smtClean="0"/>
              <a:t>Stengel met     bladeren</a:t>
            </a:r>
          </a:p>
          <a:p>
            <a:r>
              <a:rPr lang="nl-NL" dirty="0" smtClean="0"/>
              <a:t>Knol</a:t>
            </a:r>
          </a:p>
          <a:p>
            <a:r>
              <a:rPr lang="nl-NL" dirty="0" smtClean="0"/>
              <a:t>Wortelstok</a:t>
            </a:r>
          </a:p>
          <a:p>
            <a:r>
              <a:rPr lang="nl-NL" dirty="0" err="1" smtClean="0"/>
              <a:t>Stolon</a:t>
            </a:r>
            <a:endParaRPr lang="nl-NL" dirty="0" smtClean="0"/>
          </a:p>
          <a:p>
            <a:r>
              <a:rPr lang="nl-NL" dirty="0" err="1" smtClean="0"/>
              <a:t>Turion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863" y="1295400"/>
            <a:ext cx="2494881" cy="2494881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3669477" y="3741751"/>
            <a:ext cx="2494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© </a:t>
            </a:r>
            <a:r>
              <a:rPr lang="en-US" sz="1000" dirty="0" err="1"/>
              <a:t>User:Colin</a:t>
            </a:r>
            <a:r>
              <a:rPr lang="en-US" sz="1000" dirty="0"/>
              <a:t> / Wikimedia Commons, CC BY-SA 3.0, https://commons.wikimedia.org/w/index.php?curid=26689765</a:t>
            </a:r>
            <a:endParaRPr lang="nl-NL" sz="10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339" y="1295400"/>
            <a:ext cx="2745398" cy="2494881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6503559" y="3790281"/>
            <a:ext cx="2057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 err="1"/>
              <a:t>By</a:t>
            </a:r>
            <a:r>
              <a:rPr lang="nl-NL" sz="1000" dirty="0"/>
              <a:t> </a:t>
            </a:r>
            <a:r>
              <a:rPr lang="nl-NL" sz="1000" dirty="0" err="1"/>
              <a:t>Mariluna</a:t>
            </a:r>
            <a:r>
              <a:rPr lang="nl-NL" sz="1000" dirty="0"/>
              <a:t>, CC BY-SA 3.0, https://commons.wikimedia.org/w/index.php?curid=2859503</a:t>
            </a:r>
          </a:p>
        </p:txBody>
      </p:sp>
    </p:spTree>
    <p:extLst>
      <p:ext uri="{BB962C8B-B14F-4D97-AF65-F5344CB8AC3E}">
        <p14:creationId xmlns:p14="http://schemas.microsoft.com/office/powerpoint/2010/main" val="294308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Diversiteit zaadplanten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4825937"/>
          </a:xfrm>
        </p:spPr>
        <p:txBody>
          <a:bodyPr/>
          <a:lstStyle/>
          <a:p>
            <a:r>
              <a:rPr lang="nl-NL" dirty="0" smtClean="0"/>
              <a:t>Klassieke indeling</a:t>
            </a:r>
          </a:p>
          <a:p>
            <a:pPr lvl="1"/>
            <a:r>
              <a:rPr lang="nl-NL" dirty="0" err="1" smtClean="0"/>
              <a:t>Gymnosperm</a:t>
            </a:r>
            <a:endParaRPr lang="nl-NL" dirty="0" smtClean="0"/>
          </a:p>
          <a:p>
            <a:pPr lvl="2"/>
            <a:r>
              <a:rPr lang="nl-NL" dirty="0" smtClean="0"/>
              <a:t>naaktzadigen</a:t>
            </a:r>
          </a:p>
          <a:p>
            <a:pPr lvl="1"/>
            <a:r>
              <a:rPr lang="nl-NL" dirty="0" err="1" smtClean="0"/>
              <a:t>Angiosperm</a:t>
            </a:r>
            <a:endParaRPr lang="nl-NL" dirty="0" smtClean="0"/>
          </a:p>
          <a:p>
            <a:pPr lvl="2"/>
            <a:r>
              <a:rPr lang="nl-NL" dirty="0" err="1" smtClean="0"/>
              <a:t>bedektzadigen</a:t>
            </a:r>
            <a:endParaRPr lang="nl-NL" dirty="0" smtClean="0"/>
          </a:p>
          <a:p>
            <a:pPr lvl="3"/>
            <a:r>
              <a:rPr lang="nl-NL" dirty="0" err="1" smtClean="0"/>
              <a:t>Monocotyl</a:t>
            </a:r>
            <a:endParaRPr lang="nl-NL" dirty="0" smtClean="0"/>
          </a:p>
          <a:p>
            <a:pPr lvl="3"/>
            <a:r>
              <a:rPr lang="nl-NL" dirty="0" err="1" smtClean="0"/>
              <a:t>Dicotyl</a:t>
            </a: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667266"/>
            <a:ext cx="3314700" cy="507859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278582" y="5745860"/>
            <a:ext cx="3886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 err="1"/>
              <a:t>By</a:t>
            </a:r>
            <a:r>
              <a:rPr lang="nl-NL" sz="1000" dirty="0"/>
              <a:t> w:User:Pengo - </a:t>
            </a:r>
            <a:r>
              <a:rPr lang="nl-NL" sz="1000" dirty="0" err="1"/>
              <a:t>This</a:t>
            </a:r>
            <a:r>
              <a:rPr lang="nl-NL" sz="1000" dirty="0"/>
              <a:t> is a </a:t>
            </a:r>
            <a:r>
              <a:rPr lang="nl-NL" sz="1000" dirty="0" err="1"/>
              <a:t>retouched</a:t>
            </a:r>
            <a:r>
              <a:rPr lang="nl-NL" sz="1000" dirty="0"/>
              <a:t> picture, </a:t>
            </a:r>
            <a:r>
              <a:rPr lang="nl-NL" sz="1000" dirty="0" err="1"/>
              <a:t>which</a:t>
            </a:r>
            <a:r>
              <a:rPr lang="nl-NL" sz="1000" dirty="0"/>
              <a:t> means </a:t>
            </a:r>
            <a:r>
              <a:rPr lang="nl-NL" sz="1000" dirty="0" err="1"/>
              <a:t>that</a:t>
            </a:r>
            <a:r>
              <a:rPr lang="nl-NL" sz="1000" dirty="0"/>
              <a:t> </a:t>
            </a:r>
            <a:r>
              <a:rPr lang="nl-NL" sz="1000" dirty="0" err="1"/>
              <a:t>it</a:t>
            </a:r>
            <a:r>
              <a:rPr lang="nl-NL" sz="1000" dirty="0"/>
              <a:t> has been </a:t>
            </a:r>
            <a:r>
              <a:rPr lang="nl-NL" sz="1000" dirty="0" err="1"/>
              <a:t>digitally</a:t>
            </a:r>
            <a:r>
              <a:rPr lang="nl-NL" sz="1000" dirty="0"/>
              <a:t> </a:t>
            </a:r>
            <a:r>
              <a:rPr lang="nl-NL" sz="1000" dirty="0" err="1"/>
              <a:t>altered</a:t>
            </a:r>
            <a:r>
              <a:rPr lang="nl-NL" sz="1000" dirty="0"/>
              <a:t> </a:t>
            </a:r>
            <a:r>
              <a:rPr lang="nl-NL" sz="1000" dirty="0" err="1"/>
              <a:t>from</a:t>
            </a:r>
            <a:r>
              <a:rPr lang="nl-NL" sz="1000" dirty="0"/>
              <a:t> </a:t>
            </a:r>
            <a:r>
              <a:rPr lang="nl-NL" sz="1000" dirty="0" err="1"/>
              <a:t>its</a:t>
            </a:r>
            <a:r>
              <a:rPr lang="nl-NL" sz="1000" dirty="0"/>
              <a:t> </a:t>
            </a:r>
            <a:r>
              <a:rPr lang="nl-NL" sz="1000" dirty="0" err="1"/>
              <a:t>original</a:t>
            </a:r>
            <a:r>
              <a:rPr lang="nl-NL" sz="1000" dirty="0"/>
              <a:t> </a:t>
            </a:r>
            <a:r>
              <a:rPr lang="nl-NL" sz="1000" dirty="0" err="1"/>
              <a:t>version</a:t>
            </a:r>
            <a:r>
              <a:rPr lang="nl-NL" sz="1000" dirty="0"/>
              <a:t>. </a:t>
            </a:r>
            <a:r>
              <a:rPr lang="nl-NL" sz="1000" dirty="0" err="1"/>
              <a:t>Modifications</a:t>
            </a:r>
            <a:r>
              <a:rPr lang="nl-NL" sz="1000" dirty="0"/>
              <a:t>: </a:t>
            </a:r>
            <a:r>
              <a:rPr lang="nl-NL" sz="1000" dirty="0" err="1"/>
              <a:t>crop</a:t>
            </a:r>
            <a:r>
              <a:rPr lang="nl-NL" sz="1000" dirty="0"/>
              <a:t> </a:t>
            </a:r>
            <a:r>
              <a:rPr lang="nl-NL" sz="1000" dirty="0" err="1"/>
              <a:t>and</a:t>
            </a:r>
            <a:r>
              <a:rPr lang="nl-NL" sz="1000" dirty="0"/>
              <a:t> paste. The </a:t>
            </a:r>
            <a:r>
              <a:rPr lang="nl-NL" sz="1000" dirty="0" err="1"/>
              <a:t>original</a:t>
            </a:r>
            <a:r>
              <a:rPr lang="nl-NL" sz="1000" dirty="0"/>
              <a:t> </a:t>
            </a:r>
            <a:r>
              <a:rPr lang="nl-NL" sz="1000" dirty="0" err="1"/>
              <a:t>can</a:t>
            </a:r>
            <a:r>
              <a:rPr lang="nl-NL" sz="1000" dirty="0"/>
              <a:t> </a:t>
            </a:r>
            <a:r>
              <a:rPr lang="nl-NL" sz="1000" dirty="0" err="1"/>
              <a:t>be</a:t>
            </a:r>
            <a:r>
              <a:rPr lang="nl-NL" sz="1000" dirty="0"/>
              <a:t> </a:t>
            </a:r>
            <a:r>
              <a:rPr lang="nl-NL" sz="1000" dirty="0" err="1"/>
              <a:t>viewed</a:t>
            </a:r>
            <a:r>
              <a:rPr lang="nl-NL" sz="1000" dirty="0"/>
              <a:t> here: </a:t>
            </a:r>
            <a:r>
              <a:rPr lang="nl-NL" sz="1000" dirty="0" err="1"/>
              <a:t>Monocot</a:t>
            </a:r>
            <a:r>
              <a:rPr lang="nl-NL" sz="1000" dirty="0"/>
              <a:t> </a:t>
            </a:r>
            <a:r>
              <a:rPr lang="nl-NL" sz="1000" dirty="0" err="1"/>
              <a:t>vs</a:t>
            </a:r>
            <a:r>
              <a:rPr lang="nl-NL" sz="1000" dirty="0"/>
              <a:t> </a:t>
            </a:r>
            <a:r>
              <a:rPr lang="nl-NL" sz="1000" dirty="0" err="1"/>
              <a:t>dicot</a:t>
            </a:r>
            <a:r>
              <a:rPr lang="nl-NL" sz="1000" dirty="0"/>
              <a:t> Pengo.jpg. </a:t>
            </a:r>
            <a:r>
              <a:rPr lang="nl-NL" sz="1000" dirty="0" err="1"/>
              <a:t>Modifications</a:t>
            </a:r>
            <a:r>
              <a:rPr lang="nl-NL" sz="1000" dirty="0"/>
              <a:t> made </a:t>
            </a:r>
            <a:r>
              <a:rPr lang="nl-NL" sz="1000" dirty="0" err="1"/>
              <a:t>by</a:t>
            </a:r>
            <a:r>
              <a:rPr lang="nl-NL" sz="1000" dirty="0"/>
              <a:t> </a:t>
            </a:r>
            <a:r>
              <a:rPr lang="nl-NL" sz="1000" dirty="0" err="1"/>
              <a:t>Pengo</a:t>
            </a:r>
            <a:r>
              <a:rPr lang="nl-NL" sz="1000" dirty="0"/>
              <a:t>., CC BY-SA 3.0, </a:t>
            </a:r>
            <a:r>
              <a:rPr lang="nl-NL" sz="1000" dirty="0">
                <a:hlinkClick r:id="rId3"/>
              </a:rPr>
              <a:t>https://</a:t>
            </a:r>
            <a:r>
              <a:rPr lang="nl-NL" sz="1000" dirty="0" smtClean="0">
                <a:hlinkClick r:id="rId3"/>
              </a:rPr>
              <a:t>commons.wikimedia.org/w/index.php?curid=837422</a:t>
            </a:r>
            <a:r>
              <a:rPr lang="nl-NL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8759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Vegetatieve vermeerdering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6478697"/>
          </a:xfrm>
        </p:spPr>
        <p:txBody>
          <a:bodyPr/>
          <a:lstStyle/>
          <a:p>
            <a:r>
              <a:rPr lang="nl-NL" dirty="0" smtClean="0"/>
              <a:t>Bol</a:t>
            </a:r>
          </a:p>
          <a:p>
            <a:r>
              <a:rPr lang="nl-NL" dirty="0" smtClean="0"/>
              <a:t>Knol</a:t>
            </a:r>
          </a:p>
          <a:p>
            <a:pPr lvl="1"/>
            <a:r>
              <a:rPr lang="nl-NL" dirty="0" smtClean="0"/>
              <a:t>Verdikte stengel         of wortel</a:t>
            </a:r>
          </a:p>
          <a:p>
            <a:r>
              <a:rPr lang="nl-NL" dirty="0" smtClean="0"/>
              <a:t>Wortelstok</a:t>
            </a:r>
          </a:p>
          <a:p>
            <a:r>
              <a:rPr lang="nl-NL" dirty="0" err="1" smtClean="0"/>
              <a:t>Stolon</a:t>
            </a:r>
            <a:endParaRPr lang="nl-NL" dirty="0" smtClean="0"/>
          </a:p>
          <a:p>
            <a:r>
              <a:rPr lang="nl-NL" dirty="0" smtClean="0"/>
              <a:t>Penwortel</a:t>
            </a:r>
          </a:p>
          <a:p>
            <a:r>
              <a:rPr lang="nl-NL" dirty="0" err="1" smtClean="0"/>
              <a:t>Turion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399" y="1295401"/>
            <a:ext cx="1855723" cy="247507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7010399" y="3877571"/>
            <a:ext cx="18557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Self, </a:t>
            </a:r>
            <a:r>
              <a:rPr lang="en-US" sz="1000" dirty="0" err="1"/>
              <a:t>en:User:Jengod</a:t>
            </a:r>
            <a:r>
              <a:rPr lang="en-US" sz="1000" dirty="0"/>
              <a:t> - Own work, CC BY-SA 3.0, </a:t>
            </a:r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commons.wikimedia.org/w/index.php?curid=6292330</a:t>
            </a:r>
            <a:r>
              <a:rPr lang="en-US" sz="1000" dirty="0" smtClean="0"/>
              <a:t> </a:t>
            </a:r>
            <a:endParaRPr lang="nl-NL" sz="1000" dirty="0"/>
          </a:p>
        </p:txBody>
      </p:sp>
      <p:sp>
        <p:nvSpPr>
          <p:cNvPr id="10" name="Rechthoek 9"/>
          <p:cNvSpPr/>
          <p:nvPr/>
        </p:nvSpPr>
        <p:spPr>
          <a:xfrm>
            <a:off x="3681486" y="3873014"/>
            <a:ext cx="33289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/>
              <a:t>Door </a:t>
            </a:r>
            <a:r>
              <a:rPr lang="nl-NL" sz="1000" dirty="0" err="1"/>
              <a:t>MartinThoma</a:t>
            </a:r>
            <a:r>
              <a:rPr lang="nl-NL" sz="1000" dirty="0"/>
              <a:t> - Eigen werk, CC0, </a:t>
            </a:r>
            <a:r>
              <a:rPr lang="nl-NL" sz="1000" dirty="0">
                <a:hlinkClick r:id="rId4"/>
              </a:rPr>
              <a:t>https://</a:t>
            </a:r>
            <a:r>
              <a:rPr lang="nl-NL" sz="1000" dirty="0" smtClean="0">
                <a:hlinkClick r:id="rId4"/>
              </a:rPr>
              <a:t>commons.wikimedia.org/w/index.php?curid=48246525</a:t>
            </a:r>
            <a:r>
              <a:rPr lang="nl-NL" sz="1000" dirty="0" smtClean="0"/>
              <a:t> </a:t>
            </a:r>
            <a:endParaRPr lang="nl-NL" sz="1000" dirty="0"/>
          </a:p>
        </p:txBody>
      </p:sp>
      <p:pic>
        <p:nvPicPr>
          <p:cNvPr id="1026" name="Picture 2" descr="https://upload.wikimedia.org/wikipedia/commons/thumb/b/bd/Kartoffen-wachsen.jpg/800px-Kartoffen-wachs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310640"/>
            <a:ext cx="3279775" cy="245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3962400" y="8382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Aardappel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6757160" y="847393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Radijs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018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Vegetatieve vermeerdering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6210931"/>
          </a:xfrm>
        </p:spPr>
        <p:txBody>
          <a:bodyPr/>
          <a:lstStyle/>
          <a:p>
            <a:r>
              <a:rPr lang="nl-NL" dirty="0" smtClean="0"/>
              <a:t>Bol</a:t>
            </a:r>
          </a:p>
          <a:p>
            <a:r>
              <a:rPr lang="nl-NL" dirty="0" smtClean="0"/>
              <a:t>Knol</a:t>
            </a:r>
          </a:p>
          <a:p>
            <a:r>
              <a:rPr lang="nl-NL" dirty="0" smtClean="0"/>
              <a:t>Wortelstok</a:t>
            </a:r>
          </a:p>
          <a:p>
            <a:pPr lvl="1"/>
            <a:r>
              <a:rPr lang="nl-NL" dirty="0" smtClean="0"/>
              <a:t>stengel</a:t>
            </a:r>
          </a:p>
          <a:p>
            <a:r>
              <a:rPr lang="nl-NL" dirty="0" err="1" smtClean="0"/>
              <a:t>Stolon</a:t>
            </a:r>
            <a:endParaRPr lang="nl-NL" dirty="0" smtClean="0"/>
          </a:p>
          <a:p>
            <a:r>
              <a:rPr lang="nl-NL" dirty="0" smtClean="0"/>
              <a:t>Penwortel</a:t>
            </a:r>
          </a:p>
          <a:p>
            <a:r>
              <a:rPr lang="nl-NL" dirty="0" err="1" smtClean="0"/>
              <a:t>Turion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535" y="1621635"/>
            <a:ext cx="3244465" cy="2315736"/>
          </a:xfrm>
          <a:prstGeom prst="rect">
            <a:avLst/>
          </a:prstGeom>
        </p:spPr>
      </p:pic>
      <p:pic>
        <p:nvPicPr>
          <p:cNvPr id="7" name="Afbeelding 6" descr="https://upload.wikimedia.org/wikipedia/commons/thumb/9/97/Aegopodium_podagraria-%28dkrb%29-1.jpg/1280px-Aegopodium_podagraria-%28dkrb%29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34" y="3937370"/>
            <a:ext cx="3244465" cy="2311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4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Vegetatieve vermeerdering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4789003"/>
          </a:xfrm>
        </p:spPr>
        <p:txBody>
          <a:bodyPr/>
          <a:lstStyle/>
          <a:p>
            <a:r>
              <a:rPr lang="nl-NL" dirty="0" smtClean="0"/>
              <a:t>Bol</a:t>
            </a:r>
          </a:p>
          <a:p>
            <a:r>
              <a:rPr lang="nl-NL" dirty="0" smtClean="0"/>
              <a:t>Knol</a:t>
            </a:r>
          </a:p>
          <a:p>
            <a:r>
              <a:rPr lang="nl-NL" dirty="0" smtClean="0"/>
              <a:t>Wortelstok</a:t>
            </a:r>
          </a:p>
          <a:p>
            <a:r>
              <a:rPr lang="nl-NL" dirty="0" err="1" smtClean="0"/>
              <a:t>Stolon</a:t>
            </a:r>
            <a:endParaRPr lang="nl-NL" dirty="0" smtClean="0"/>
          </a:p>
          <a:p>
            <a:r>
              <a:rPr lang="nl-NL" dirty="0" err="1" smtClean="0"/>
              <a:t>Turion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85800"/>
            <a:ext cx="4214939" cy="280889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572000" y="3536721"/>
            <a:ext cx="19656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Door </a:t>
            </a:r>
            <a:r>
              <a:rPr lang="nl-NL" sz="1000" dirty="0" smtClean="0"/>
              <a:t>S. Bosmans </a:t>
            </a:r>
            <a:r>
              <a:rPr lang="nl-NL" sz="1000" dirty="0"/>
              <a:t>- Eigen werk,</a:t>
            </a:r>
          </a:p>
        </p:txBody>
      </p:sp>
    </p:spTree>
    <p:extLst>
      <p:ext uri="{BB962C8B-B14F-4D97-AF65-F5344CB8AC3E}">
        <p14:creationId xmlns:p14="http://schemas.microsoft.com/office/powerpoint/2010/main" val="11818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Vegetatieve vermeerdering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6137065"/>
          </a:xfrm>
        </p:spPr>
        <p:txBody>
          <a:bodyPr/>
          <a:lstStyle/>
          <a:p>
            <a:r>
              <a:rPr lang="nl-NL" dirty="0" smtClean="0"/>
              <a:t>Bol</a:t>
            </a:r>
          </a:p>
          <a:p>
            <a:r>
              <a:rPr lang="nl-NL" dirty="0" smtClean="0"/>
              <a:t>Knol</a:t>
            </a:r>
          </a:p>
          <a:p>
            <a:r>
              <a:rPr lang="nl-NL" dirty="0" smtClean="0"/>
              <a:t>Wortelstok</a:t>
            </a:r>
          </a:p>
          <a:p>
            <a:r>
              <a:rPr lang="nl-NL" dirty="0" err="1" smtClean="0"/>
              <a:t>Stolon</a:t>
            </a:r>
            <a:endParaRPr lang="nl-NL" dirty="0" smtClean="0"/>
          </a:p>
          <a:p>
            <a:r>
              <a:rPr lang="nl-NL" dirty="0" err="1" smtClean="0"/>
              <a:t>Turion</a:t>
            </a:r>
            <a:endParaRPr lang="nl-NL" dirty="0" smtClean="0"/>
          </a:p>
          <a:p>
            <a:pPr lvl="1"/>
            <a:r>
              <a:rPr lang="nl-NL" dirty="0" smtClean="0"/>
              <a:t>Knop die kan uitgroeien tot hele plant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191000" cy="523220"/>
          </a:xfrm>
        </p:spPr>
        <p:txBody>
          <a:bodyPr/>
          <a:lstStyle/>
          <a:p>
            <a:r>
              <a:rPr lang="nl-NL" dirty="0" smtClean="0"/>
              <a:t>Kransvederkruid</a:t>
            </a:r>
            <a:endParaRPr lang="nl-NL" dirty="0"/>
          </a:p>
        </p:txBody>
      </p:sp>
      <p:pic>
        <p:nvPicPr>
          <p:cNvPr id="1026" name="Picture 2" descr="Tur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11" y="1143000"/>
            <a:ext cx="4142377" cy="310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4630189" y="4249783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/>
              <a:t>Door Kristian Peters -- </a:t>
            </a:r>
            <a:r>
              <a:rPr lang="nl-NL" sz="1000" dirty="0" err="1"/>
              <a:t>Fabelfroh</a:t>
            </a:r>
            <a:r>
              <a:rPr lang="nl-NL" sz="1000" dirty="0"/>
              <a:t> 15:07, 31 </a:t>
            </a:r>
            <a:r>
              <a:rPr lang="nl-NL" sz="1000" dirty="0" err="1"/>
              <a:t>January</a:t>
            </a:r>
            <a:r>
              <a:rPr lang="nl-NL" sz="1000" dirty="0"/>
              <a:t> 2006 (UTC) - zelf gefotografeerd, CC BY-SA 3.0, https://commons.wikimedia.org/w/index.php?curid=546224</a:t>
            </a:r>
          </a:p>
        </p:txBody>
      </p:sp>
    </p:spTree>
    <p:extLst>
      <p:ext uri="{BB962C8B-B14F-4D97-AF65-F5344CB8AC3E}">
        <p14:creationId xmlns:p14="http://schemas.microsoft.com/office/powerpoint/2010/main" val="14667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Seksuele vermeerdering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Bloem is eigenlijk een stengel met 4 kransen van bladeren</a:t>
            </a:r>
          </a:p>
          <a:p>
            <a:pPr lvl="1"/>
            <a:endParaRPr lang="nl-NL" dirty="0"/>
          </a:p>
        </p:txBody>
      </p:sp>
      <p:pic>
        <p:nvPicPr>
          <p:cNvPr id="3074" name="Picture 2" descr="https://upload.wikimedia.org/wikipedia/commons/thumb/7/7f/Mature_flower_diagram.svg/1024px-Mature_flower_diagram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133600"/>
            <a:ext cx="7315200" cy="422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01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Schutbladeren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2443746"/>
          </a:xfrm>
        </p:spPr>
        <p:txBody>
          <a:bodyPr/>
          <a:lstStyle/>
          <a:p>
            <a:r>
              <a:rPr lang="nl-NL" dirty="0" smtClean="0"/>
              <a:t>Bladeren die horen bij de okselknop waar de bloeiwijze uit is ontstaan.</a:t>
            </a:r>
          </a:p>
          <a:p>
            <a:pPr lvl="1"/>
            <a:r>
              <a:rPr lang="nl-NL" dirty="0" smtClean="0"/>
              <a:t>Soms een andere functie</a:t>
            </a:r>
          </a:p>
          <a:p>
            <a:pPr lvl="2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667000"/>
            <a:ext cx="3200400" cy="34884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667000"/>
            <a:ext cx="3200400" cy="3492436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3837709" y="615543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/>
              <a:t>Door André </a:t>
            </a:r>
            <a:r>
              <a:rPr lang="nl-NL" sz="1000" dirty="0" err="1"/>
              <a:t>Karwath</a:t>
            </a:r>
            <a:r>
              <a:rPr lang="nl-NL" sz="1000" dirty="0"/>
              <a:t> </a:t>
            </a:r>
            <a:r>
              <a:rPr lang="nl-NL" sz="1000" dirty="0" err="1"/>
              <a:t>aka</a:t>
            </a:r>
            <a:r>
              <a:rPr lang="nl-NL" sz="1000" dirty="0"/>
              <a:t> </a:t>
            </a:r>
            <a:r>
              <a:rPr lang="nl-NL" sz="1000" dirty="0" err="1"/>
              <a:t>Aka</a:t>
            </a:r>
            <a:r>
              <a:rPr lang="nl-NL" sz="1000" dirty="0"/>
              <a:t> - Eigen werk, CC BY-SA 2.5, </a:t>
            </a:r>
            <a:r>
              <a:rPr lang="nl-NL" sz="1000" dirty="0">
                <a:hlinkClick r:id="rId4"/>
              </a:rPr>
              <a:t>https://</a:t>
            </a:r>
            <a:r>
              <a:rPr lang="nl-NL" sz="1000" dirty="0" smtClean="0">
                <a:hlinkClick r:id="rId4"/>
              </a:rPr>
              <a:t>commons.wikimedia.org/w/index.php?curid=16584</a:t>
            </a:r>
            <a:r>
              <a:rPr lang="nl-NL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13352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Meeldraad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Opgerolde bladeren met </a:t>
            </a:r>
            <a:r>
              <a:rPr lang="nl-NL" dirty="0" err="1" smtClean="0"/>
              <a:t>sporangia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4467225" cy="2762250"/>
          </a:xfrm>
          <a:prstGeom prst="rect">
            <a:avLst/>
          </a:prstGeom>
        </p:spPr>
      </p:pic>
      <p:pic>
        <p:nvPicPr>
          <p:cNvPr id="10242" name="Picture 2" descr="https://upload.wikimedia.org/wikipedia/commons/thumb/3/35/Antera_Lilium.jpg/800px-Antera_Lil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84" y="1712913"/>
            <a:ext cx="4040632" cy="31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4572000" y="51816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/>
              <a:t>CC BY-SA 2.5 es, </a:t>
            </a:r>
            <a:r>
              <a:rPr lang="nl-NL" sz="1000" dirty="0">
                <a:hlinkClick r:id="rId4"/>
              </a:rPr>
              <a:t>https://</a:t>
            </a:r>
            <a:r>
              <a:rPr lang="nl-NL" sz="1000" dirty="0" smtClean="0">
                <a:hlinkClick r:id="rId4"/>
              </a:rPr>
              <a:t>commons.wikimedia.org/w/index.php?curid=1805134</a:t>
            </a:r>
            <a:r>
              <a:rPr lang="nl-NL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19414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Stamper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Opgerolde bladeren met </a:t>
            </a:r>
            <a:r>
              <a:rPr lang="nl-NL" dirty="0" err="1" smtClean="0"/>
              <a:t>sporangia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4467225" cy="276225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4572000" y="51816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 err="1"/>
              <a:t>By</a:t>
            </a:r>
            <a:r>
              <a:rPr lang="nl-NL" sz="1000" dirty="0"/>
              <a:t> </a:t>
            </a:r>
            <a:r>
              <a:rPr lang="nl-NL" sz="1000" dirty="0" err="1"/>
              <a:t>Rasbak</a:t>
            </a:r>
            <a:r>
              <a:rPr lang="nl-NL" sz="1000" dirty="0"/>
              <a:t> at Dutch Wikipedia, CC BY-SA 3.0, </a:t>
            </a:r>
            <a:r>
              <a:rPr lang="nl-NL" sz="1000" dirty="0">
                <a:hlinkClick r:id="rId3"/>
              </a:rPr>
              <a:t>https://</a:t>
            </a:r>
            <a:r>
              <a:rPr lang="nl-NL" sz="1000" dirty="0" smtClean="0">
                <a:hlinkClick r:id="rId3"/>
              </a:rPr>
              <a:t>commons.wikimedia.org/w/index.php?curid=3260764</a:t>
            </a:r>
            <a:r>
              <a:rPr lang="nl-NL" sz="1000" dirty="0" smtClean="0"/>
              <a:t> </a:t>
            </a:r>
            <a:endParaRPr lang="nl-NL" sz="1000" dirty="0"/>
          </a:p>
        </p:txBody>
      </p:sp>
      <p:pic>
        <p:nvPicPr>
          <p:cNvPr id="9218" name="Picture 2" descr="https://upload.wikimedia.org/wikipedia/commons/3/3e/Narcis_zaadhokk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701919"/>
            <a:ext cx="4252912" cy="34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66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Varianten: </a:t>
            </a:r>
            <a:r>
              <a:rPr lang="nl-NL" dirty="0" err="1" smtClean="0"/>
              <a:t>Sarracenia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" y="1295400"/>
            <a:ext cx="4710896" cy="3352800"/>
          </a:xfrm>
        </p:spPr>
      </p:pic>
      <p:pic>
        <p:nvPicPr>
          <p:cNvPr id="1026" name="Picture 2" descr="https://upload.wikimedia.org/wikipedia/commons/thumb/7/7a/Sarracenia_pitcher_anatomy_basic.svg/1024px-Sarracenia_pitcher_anatomy_basic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313411"/>
            <a:ext cx="3276600" cy="334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33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Varianten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1015663"/>
          </a:xfrm>
        </p:spPr>
        <p:txBody>
          <a:bodyPr/>
          <a:lstStyle/>
          <a:p>
            <a:r>
              <a:rPr lang="nl-NL" dirty="0" smtClean="0"/>
              <a:t>Composieten bestaan uit verzameling lint- (of straal-) en/of buisbloemen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752600"/>
            <a:ext cx="4323543" cy="421005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596265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00" dirty="0"/>
              <a:t>Door André </a:t>
            </a:r>
            <a:r>
              <a:rPr lang="nl-NL" sz="1000" dirty="0" err="1"/>
              <a:t>Karwath</a:t>
            </a:r>
            <a:r>
              <a:rPr lang="nl-NL" sz="1000" dirty="0"/>
              <a:t> </a:t>
            </a:r>
            <a:r>
              <a:rPr lang="nl-NL" sz="1000" dirty="0" err="1"/>
              <a:t>aka</a:t>
            </a:r>
            <a:r>
              <a:rPr lang="nl-NL" sz="1000" dirty="0"/>
              <a:t> </a:t>
            </a:r>
            <a:r>
              <a:rPr lang="nl-NL" sz="1000" dirty="0" err="1"/>
              <a:t>Aka</a:t>
            </a:r>
            <a:r>
              <a:rPr lang="nl-NL" sz="1000" dirty="0"/>
              <a:t> - Eigen werk, CC BY-SA 2.5, </a:t>
            </a:r>
            <a:r>
              <a:rPr lang="nl-NL" sz="1000" dirty="0">
                <a:hlinkClick r:id="rId3"/>
              </a:rPr>
              <a:t>https://</a:t>
            </a:r>
            <a:r>
              <a:rPr lang="nl-NL" sz="1000" dirty="0" smtClean="0">
                <a:hlinkClick r:id="rId3"/>
              </a:rPr>
              <a:t>commons.wikimedia.org/w/index.php?curid=118977</a:t>
            </a:r>
            <a:r>
              <a:rPr lang="nl-NL" sz="1000" dirty="0" smtClean="0"/>
              <a:t> </a:t>
            </a:r>
            <a:endParaRPr lang="nl-NL" sz="1000" dirty="0"/>
          </a:p>
        </p:txBody>
      </p:sp>
      <p:pic>
        <p:nvPicPr>
          <p:cNvPr id="11266" name="Picture 2" descr="https://upload.wikimedia.org/wikipedia/commons/3/34/Lintbloe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43" y="1752600"/>
            <a:ext cx="151132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6081454" y="1960348"/>
            <a:ext cx="3062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/>
              <a:t>Door Roepers op de Nederlandstalige </a:t>
            </a:r>
            <a:r>
              <a:rPr lang="nl-NL" sz="1000" dirty="0" smtClean="0"/>
              <a:t>Wikipedia Later </a:t>
            </a:r>
            <a:r>
              <a:rPr lang="nl-NL" sz="1000" dirty="0" err="1"/>
              <a:t>versions</a:t>
            </a:r>
            <a:r>
              <a:rPr lang="nl-NL" sz="1000" dirty="0"/>
              <a:t> </a:t>
            </a:r>
            <a:r>
              <a:rPr lang="nl-NL" sz="1000" dirty="0" err="1"/>
              <a:t>were</a:t>
            </a:r>
            <a:r>
              <a:rPr lang="nl-NL" sz="1000" dirty="0"/>
              <a:t> </a:t>
            </a:r>
            <a:r>
              <a:rPr lang="nl-NL" sz="1000" dirty="0" err="1"/>
              <a:t>uploaded</a:t>
            </a:r>
            <a:r>
              <a:rPr lang="nl-NL" sz="1000" dirty="0"/>
              <a:t> </a:t>
            </a:r>
            <a:r>
              <a:rPr lang="nl-NL" sz="1000" dirty="0" err="1"/>
              <a:t>by</a:t>
            </a:r>
            <a:r>
              <a:rPr lang="nl-NL" sz="1000" dirty="0"/>
              <a:t> Jeroen at </a:t>
            </a:r>
            <a:r>
              <a:rPr lang="nl-NL" sz="1000" dirty="0" err="1"/>
              <a:t>nl.wikipedia</a:t>
            </a:r>
            <a:r>
              <a:rPr lang="nl-NL" sz="1000" dirty="0"/>
              <a:t>. - Verplaatst vanaf </a:t>
            </a:r>
            <a:r>
              <a:rPr lang="nl-NL" sz="1000" dirty="0" err="1"/>
              <a:t>nl.wikipedia</a:t>
            </a:r>
            <a:r>
              <a:rPr lang="nl-NL" sz="1000" dirty="0"/>
              <a:t> naar </a:t>
            </a:r>
            <a:r>
              <a:rPr lang="nl-NL" sz="1000" dirty="0" err="1"/>
              <a:t>Commons</a:t>
            </a:r>
            <a:r>
              <a:rPr lang="nl-NL" sz="1000" dirty="0"/>
              <a:t>., CC BY-SA 3.0, </a:t>
            </a:r>
            <a:r>
              <a:rPr lang="nl-NL" sz="1000" dirty="0">
                <a:hlinkClick r:id="rId5"/>
              </a:rPr>
              <a:t>https://</a:t>
            </a:r>
            <a:r>
              <a:rPr lang="nl-NL" sz="1000" dirty="0" smtClean="0">
                <a:hlinkClick r:id="rId5"/>
              </a:rPr>
              <a:t>commons.wikimedia.org/w/index.php?curid=1855826</a:t>
            </a:r>
            <a:r>
              <a:rPr lang="nl-NL" sz="1000" dirty="0" smtClean="0"/>
              <a:t> </a:t>
            </a:r>
            <a:endParaRPr lang="nl-NL" sz="1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243" y="3705225"/>
            <a:ext cx="1508375" cy="2390775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6081454" y="3705225"/>
            <a:ext cx="30625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/>
              <a:t>Door Roepers, CC BY-SA 3.0, </a:t>
            </a:r>
            <a:r>
              <a:rPr lang="nl-NL" sz="1000" dirty="0">
                <a:hlinkClick r:id="rId7"/>
              </a:rPr>
              <a:t>https://</a:t>
            </a:r>
            <a:r>
              <a:rPr lang="nl-NL" sz="1000" dirty="0" smtClean="0">
                <a:hlinkClick r:id="rId7"/>
              </a:rPr>
              <a:t>commons.wikimedia.org/w/index.php?curid=1769052</a:t>
            </a:r>
            <a:r>
              <a:rPr lang="nl-NL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18419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Diversiteit zaadplanten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6101670"/>
          </a:xfrm>
        </p:spPr>
        <p:txBody>
          <a:bodyPr/>
          <a:lstStyle/>
          <a:p>
            <a:r>
              <a:rPr lang="nl-NL" dirty="0" smtClean="0"/>
              <a:t>Moderne indeling</a:t>
            </a:r>
          </a:p>
          <a:p>
            <a:pPr lvl="1"/>
            <a:r>
              <a:rPr lang="nl-NL" dirty="0" err="1" smtClean="0"/>
              <a:t>Gymnospermen</a:t>
            </a:r>
            <a:endParaRPr lang="nl-NL" dirty="0" smtClean="0"/>
          </a:p>
          <a:p>
            <a:pPr lvl="1"/>
            <a:r>
              <a:rPr lang="nl-NL" dirty="0" err="1" smtClean="0"/>
              <a:t>Angiospermen</a:t>
            </a:r>
            <a:endParaRPr lang="nl-NL" dirty="0" smtClean="0"/>
          </a:p>
          <a:p>
            <a:pPr lvl="2"/>
            <a:r>
              <a:rPr lang="nl-NL" dirty="0" err="1" smtClean="0"/>
              <a:t>Monocotyl</a:t>
            </a:r>
            <a:endParaRPr lang="nl-NL" dirty="0" smtClean="0"/>
          </a:p>
          <a:p>
            <a:pPr lvl="2"/>
            <a:r>
              <a:rPr lang="nl-NL" dirty="0" err="1" smtClean="0"/>
              <a:t>Eudicotyl</a:t>
            </a:r>
            <a:endParaRPr lang="nl-NL" dirty="0" smtClean="0"/>
          </a:p>
          <a:p>
            <a:pPr lvl="2"/>
            <a:r>
              <a:rPr lang="nl-NL" dirty="0" smtClean="0"/>
              <a:t>Andere “</a:t>
            </a:r>
            <a:r>
              <a:rPr lang="nl-NL" dirty="0" err="1" smtClean="0"/>
              <a:t>dicotylen</a:t>
            </a:r>
            <a:r>
              <a:rPr lang="nl-NL" dirty="0" smtClean="0"/>
              <a:t>”</a:t>
            </a:r>
          </a:p>
          <a:p>
            <a:pPr lvl="3"/>
            <a:r>
              <a:rPr lang="nl-NL" dirty="0" smtClean="0"/>
              <a:t>Magnolia</a:t>
            </a:r>
          </a:p>
          <a:p>
            <a:pPr lvl="3"/>
            <a:r>
              <a:rPr lang="nl-NL" dirty="0" smtClean="0"/>
              <a:t>Hoornblad </a:t>
            </a:r>
          </a:p>
          <a:p>
            <a:pPr lvl="3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762000"/>
            <a:ext cx="3581400" cy="548847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954405" y="6305894"/>
            <a:ext cx="24929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/>
              <a:t>The </a:t>
            </a:r>
            <a:r>
              <a:rPr lang="nl-NL" sz="1000" dirty="0" err="1"/>
              <a:t>Angiosperm</a:t>
            </a:r>
            <a:r>
              <a:rPr lang="nl-NL" sz="1000" dirty="0"/>
              <a:t> </a:t>
            </a:r>
            <a:r>
              <a:rPr lang="nl-NL" sz="1000" dirty="0" err="1"/>
              <a:t>Phylogeny</a:t>
            </a:r>
            <a:r>
              <a:rPr lang="nl-NL" sz="1000" dirty="0"/>
              <a:t> </a:t>
            </a:r>
            <a:r>
              <a:rPr lang="nl-NL" sz="1000" dirty="0" smtClean="0"/>
              <a:t>Group, 2016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41842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Vruchten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3454792"/>
          </a:xfrm>
        </p:spPr>
        <p:txBody>
          <a:bodyPr/>
          <a:lstStyle/>
          <a:p>
            <a:r>
              <a:rPr lang="nl-NL" dirty="0" smtClean="0"/>
              <a:t>Vruchten groeien uit vruchtbeginsel</a:t>
            </a:r>
          </a:p>
          <a:p>
            <a:r>
              <a:rPr lang="nl-NL" dirty="0" smtClean="0"/>
              <a:t>Verschillende varianten</a:t>
            </a:r>
          </a:p>
          <a:p>
            <a:pPr lvl="1"/>
            <a:r>
              <a:rPr lang="nl-NL" dirty="0" smtClean="0"/>
              <a:t>Vlezige vruchten</a:t>
            </a:r>
          </a:p>
          <a:p>
            <a:pPr lvl="1"/>
            <a:r>
              <a:rPr lang="nl-NL" dirty="0" smtClean="0"/>
              <a:t>Openspringende </a:t>
            </a:r>
          </a:p>
          <a:p>
            <a:pPr lvl="1"/>
            <a:r>
              <a:rPr lang="nl-NL" dirty="0" smtClean="0"/>
              <a:t>Niet-openspringende vruchten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31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Aardbei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3388620"/>
          </a:xfrm>
        </p:spPr>
        <p:txBody>
          <a:bodyPr/>
          <a:lstStyle/>
          <a:p>
            <a:r>
              <a:rPr lang="nl-NL" dirty="0" smtClean="0"/>
              <a:t>Aardbei is geen vrucht met zaden aan de buitenkant</a:t>
            </a:r>
            <a:endParaRPr lang="nl-NL" dirty="0"/>
          </a:p>
          <a:p>
            <a:r>
              <a:rPr lang="nl-NL" dirty="0" smtClean="0"/>
              <a:t>Het is een opgeblazen bloembodem met dopvruchtjes aan de buitenkant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81454"/>
            <a:ext cx="2743200" cy="252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45" y="3483320"/>
            <a:ext cx="1704754" cy="246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relateerde afbeel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1501"/>
            <a:ext cx="2252212" cy="24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b/b0/Strawberry_surface_close_up_macro.jpg/220px-Strawberry_surface_close_up_mac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44" y="2101326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6900412" y="5974188"/>
            <a:ext cx="23284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/>
              <a:t>CC BY-SA 3.0, </a:t>
            </a:r>
            <a:r>
              <a:rPr lang="nl-NL" sz="1000" dirty="0">
                <a:hlinkClick r:id="rId6"/>
              </a:rPr>
              <a:t>https://</a:t>
            </a:r>
            <a:r>
              <a:rPr lang="nl-NL" sz="1000" dirty="0" smtClean="0">
                <a:hlinkClick r:id="rId6"/>
              </a:rPr>
              <a:t>commons.wikimedia.org/w/index.php?curid=515084</a:t>
            </a:r>
            <a:r>
              <a:rPr lang="nl-NL" sz="1000" dirty="0" smtClean="0"/>
              <a:t> </a:t>
            </a:r>
            <a:endParaRPr lang="nl-NL" sz="1000" dirty="0"/>
          </a:p>
        </p:txBody>
      </p:sp>
      <p:sp>
        <p:nvSpPr>
          <p:cNvPr id="6" name="Rechthoek 5"/>
          <p:cNvSpPr/>
          <p:nvPr/>
        </p:nvSpPr>
        <p:spPr>
          <a:xfrm>
            <a:off x="4614412" y="5970490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/>
              <a:t>Door </a:t>
            </a:r>
            <a:r>
              <a:rPr lang="nl-NL" sz="1000" dirty="0" err="1"/>
              <a:t>Rasbak</a:t>
            </a:r>
            <a:r>
              <a:rPr lang="nl-NL" sz="1000" dirty="0"/>
              <a:t> - Eigen werk, CC BY-SA 3.0, </a:t>
            </a:r>
            <a:r>
              <a:rPr lang="nl-NL" sz="1000" dirty="0">
                <a:hlinkClick r:id="rId7"/>
              </a:rPr>
              <a:t>https://</a:t>
            </a:r>
            <a:r>
              <a:rPr lang="nl-NL" sz="1000" dirty="0" smtClean="0">
                <a:hlinkClick r:id="rId7"/>
              </a:rPr>
              <a:t>commons.wikimedia.org/w/index.php?curid=14723702</a:t>
            </a:r>
            <a:r>
              <a:rPr lang="nl-NL" sz="1000" dirty="0" smtClean="0"/>
              <a:t> </a:t>
            </a:r>
            <a:endParaRPr lang="nl-NL" sz="1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00" y="4074420"/>
            <a:ext cx="1768866" cy="235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</a:t>
            </a:r>
            <a:r>
              <a:rPr lang="nl-NL" dirty="0" smtClean="0"/>
              <a:t>ramboos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23220"/>
          </a:xfrm>
        </p:spPr>
        <p:txBody>
          <a:bodyPr/>
          <a:lstStyle/>
          <a:p>
            <a:r>
              <a:rPr lang="nl-NL" dirty="0" smtClean="0"/>
              <a:t>Samengestelde vrucht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1665071"/>
          </a:xfrm>
        </p:spPr>
        <p:txBody>
          <a:bodyPr/>
          <a:lstStyle/>
          <a:p>
            <a:r>
              <a:rPr lang="nl-NL" dirty="0"/>
              <a:t>Ieder </a:t>
            </a:r>
            <a:r>
              <a:rPr lang="nl-NL" dirty="0" smtClean="0"/>
              <a:t>bolletje </a:t>
            </a:r>
            <a:r>
              <a:rPr lang="nl-NL" dirty="0"/>
              <a:t>steenvruchtje</a:t>
            </a:r>
          </a:p>
          <a:p>
            <a:endParaRPr lang="nl-NL" dirty="0"/>
          </a:p>
        </p:txBody>
      </p:sp>
      <p:pic>
        <p:nvPicPr>
          <p:cNvPr id="1026" name="Picture 2" descr="Raspber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27" y="1600200"/>
            <a:ext cx="6416945" cy="481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4122872" y="6012799"/>
            <a:ext cx="37338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000" dirty="0"/>
              <a:t>Door Pro2 - Eigen werk, CC BY 2.5, </a:t>
            </a:r>
            <a:r>
              <a:rPr lang="nl-NL" sz="1000" dirty="0">
                <a:hlinkClick r:id="rId3"/>
              </a:rPr>
              <a:t>https://</a:t>
            </a:r>
            <a:r>
              <a:rPr lang="nl-NL" sz="1000" dirty="0" smtClean="0">
                <a:hlinkClick r:id="rId3"/>
              </a:rPr>
              <a:t>commons.wikimedia.org/w/index.php?curid=4525955</a:t>
            </a:r>
            <a:r>
              <a:rPr lang="nl-NL" sz="1000" dirty="0" smtClean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0211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Walnoot is geen noot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3077766"/>
          </a:xfrm>
        </p:spPr>
        <p:txBody>
          <a:bodyPr/>
          <a:lstStyle/>
          <a:p>
            <a:r>
              <a:rPr lang="nl-NL" dirty="0" smtClean="0"/>
              <a:t>Een walnoot</a:t>
            </a:r>
          </a:p>
          <a:p>
            <a:pPr lvl="1"/>
            <a:r>
              <a:rPr lang="nl-NL" dirty="0" smtClean="0"/>
              <a:t>Steenvrucht</a:t>
            </a:r>
          </a:p>
          <a:p>
            <a:pPr lvl="2"/>
            <a:r>
              <a:rPr lang="nl-NL" dirty="0" smtClean="0"/>
              <a:t>Vlezige vrucht </a:t>
            </a:r>
          </a:p>
          <a:p>
            <a:pPr lvl="2"/>
            <a:r>
              <a:rPr lang="nl-NL" dirty="0" smtClean="0"/>
              <a:t>Binnenste vruchtwand  is houtig</a:t>
            </a:r>
          </a:p>
          <a:p>
            <a:pPr lvl="1"/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2" descr="https://upload.wikimedia.org/wikipedia/commons/7/76/Nuss_mit_Sch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96" y="717612"/>
            <a:ext cx="3922184" cy="29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thumb/1/1b/Juglans_regia_2009_G2.jpg/800px-Juglans_regia_2009_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9250"/>
            <a:ext cx="3917546" cy="293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4648200" y="3537648"/>
            <a:ext cx="393234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000" dirty="0"/>
              <a:t>CC BY-SA 3.0, https://commons.wikimedia.org/w/index.php?curid=29310</a:t>
            </a:r>
          </a:p>
        </p:txBody>
      </p:sp>
    </p:spTree>
    <p:extLst>
      <p:ext uri="{BB962C8B-B14F-4D97-AF65-F5344CB8AC3E}">
        <p14:creationId xmlns:p14="http://schemas.microsoft.com/office/powerpoint/2010/main" val="24340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Onderscheid niet altijd makkelijk te zien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2123658"/>
          </a:xfrm>
        </p:spPr>
        <p:txBody>
          <a:bodyPr/>
          <a:lstStyle/>
          <a:p>
            <a:r>
              <a:rPr lang="nl-NL" dirty="0" smtClean="0"/>
              <a:t>Tamme kastanje</a:t>
            </a:r>
          </a:p>
          <a:p>
            <a:pPr lvl="1"/>
            <a:r>
              <a:rPr lang="nl-NL" dirty="0" smtClean="0"/>
              <a:t>Bolster bestaat uit schutbladen</a:t>
            </a:r>
          </a:p>
          <a:p>
            <a:pPr lvl="1"/>
            <a:r>
              <a:rPr lang="nl-NL" dirty="0" smtClean="0"/>
              <a:t>“kastanje” is noot 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191000" cy="1754326"/>
          </a:xfrm>
        </p:spPr>
        <p:txBody>
          <a:bodyPr/>
          <a:lstStyle/>
          <a:p>
            <a:r>
              <a:rPr lang="nl-NL" dirty="0" smtClean="0"/>
              <a:t>Paardenkastanje</a:t>
            </a:r>
          </a:p>
          <a:p>
            <a:pPr lvl="1"/>
            <a:r>
              <a:rPr lang="nl-NL" dirty="0" smtClean="0"/>
              <a:t>Bolster is doosvrucht</a:t>
            </a:r>
          </a:p>
          <a:p>
            <a:pPr lvl="1"/>
            <a:r>
              <a:rPr lang="nl-NL" dirty="0" smtClean="0"/>
              <a:t>“kastanje” is zaad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064042"/>
            <a:ext cx="4515427" cy="338657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078762"/>
            <a:ext cx="4495800" cy="337185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76200" y="6065222"/>
            <a:ext cx="46482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000" dirty="0"/>
              <a:t>Door Benjamin </a:t>
            </a:r>
            <a:r>
              <a:rPr lang="nl-NL" sz="1000" dirty="0" err="1"/>
              <a:t>Gimmel</a:t>
            </a:r>
            <a:r>
              <a:rPr lang="nl-NL" sz="1000" dirty="0"/>
              <a:t>, </a:t>
            </a:r>
            <a:r>
              <a:rPr lang="nl-NL" sz="1000" dirty="0" err="1"/>
              <a:t>BenHur</a:t>
            </a:r>
            <a:r>
              <a:rPr lang="nl-NL" sz="1000" dirty="0"/>
              <a:t> - Eigen werk, CC BY-SA 3.0, </a:t>
            </a:r>
            <a:r>
              <a:rPr lang="nl-NL" sz="1000" dirty="0">
                <a:hlinkClick r:id="rId4"/>
              </a:rPr>
              <a:t>https://</a:t>
            </a:r>
            <a:r>
              <a:rPr lang="nl-NL" sz="1000" dirty="0" smtClean="0">
                <a:hlinkClick r:id="rId4"/>
              </a:rPr>
              <a:t>commons.wikimedia.org/w/index.php?curid=468004</a:t>
            </a:r>
            <a:r>
              <a:rPr lang="nl-NL" sz="1000" dirty="0" smtClean="0"/>
              <a:t> </a:t>
            </a:r>
            <a:endParaRPr lang="nl-NL" sz="1000" dirty="0"/>
          </a:p>
        </p:txBody>
      </p:sp>
      <p:sp>
        <p:nvSpPr>
          <p:cNvPr id="8" name="Rechthoek 7"/>
          <p:cNvSpPr/>
          <p:nvPr/>
        </p:nvSpPr>
        <p:spPr>
          <a:xfrm>
            <a:off x="4678680" y="6057862"/>
            <a:ext cx="446532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By Solipsist - Own work, CC BY-SA 2.0, https://commons.wikimedia.org/w/index.php?curid=230159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0063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Afronden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1"/>
            <a:ext cx="4191000" cy="5867400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Veel structuren zijn afgeleid van </a:t>
            </a:r>
          </a:p>
          <a:p>
            <a:pPr lvl="1"/>
            <a:r>
              <a:rPr lang="nl-NL" dirty="0"/>
              <a:t>De basisceltypen</a:t>
            </a:r>
          </a:p>
          <a:p>
            <a:pPr lvl="1"/>
            <a:r>
              <a:rPr lang="nl-NL" dirty="0" smtClean="0"/>
              <a:t>De basisbouwstenen</a:t>
            </a:r>
          </a:p>
          <a:p>
            <a:r>
              <a:rPr lang="nl-NL" dirty="0" smtClean="0"/>
              <a:t>Hoe laten we dit zien in de lerarenopleiding?</a:t>
            </a:r>
          </a:p>
          <a:p>
            <a:pPr lvl="1"/>
            <a:r>
              <a:rPr lang="nl-NL" dirty="0" smtClean="0"/>
              <a:t>“Moestuinproject”</a:t>
            </a:r>
          </a:p>
          <a:p>
            <a:pPr lvl="1"/>
            <a:r>
              <a:rPr lang="nl-NL" dirty="0" smtClean="0"/>
              <a:t>“Weet wat je eet”</a:t>
            </a:r>
          </a:p>
          <a:p>
            <a:pPr lvl="1"/>
            <a:r>
              <a:rPr lang="nl-NL" dirty="0" smtClean="0"/>
              <a:t>“vruchten en zaden”</a:t>
            </a:r>
          </a:p>
          <a:p>
            <a:r>
              <a:rPr lang="nl-NL" dirty="0" smtClean="0"/>
              <a:t>Maar wat als je geen schooltuin hebt?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1" y="685801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Bloeiwijze van de ui</a:t>
            </a:r>
          </a:p>
        </p:txBody>
      </p:sp>
      <p:pic>
        <p:nvPicPr>
          <p:cNvPr id="63491" name="Picture 4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5" t="20927" r="26620" b="15628"/>
          <a:stretch>
            <a:fillRect/>
          </a:stretch>
        </p:blipFill>
        <p:spPr bwMode="auto">
          <a:xfrm>
            <a:off x="0" y="838200"/>
            <a:ext cx="5135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5" descr="foto 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838200"/>
            <a:ext cx="406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85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smtClean="0"/>
              <a:t>Radijs</a:t>
            </a:r>
          </a:p>
        </p:txBody>
      </p:sp>
      <p:pic>
        <p:nvPicPr>
          <p:cNvPr id="64515" name="Picture 2" descr="C:\Users\882346\Documents\Bachelor\Plantkunde vorm en functie\2011\colleges\bloemen van de ui en aardbeiuitloper\Radijs\radijs 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89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Broccoli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5" y="685800"/>
            <a:ext cx="3171825" cy="56388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667375" y="6307851"/>
            <a:ext cx="434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/>
              <a:t>Ramon van den </a:t>
            </a:r>
            <a:r>
              <a:rPr lang="nl-NL" sz="1000" dirty="0" err="1" smtClean="0"/>
              <a:t>Bogaart</a:t>
            </a:r>
            <a:r>
              <a:rPr lang="nl-NL" sz="1000" dirty="0" smtClean="0"/>
              <a:t> eigen werk</a:t>
            </a:r>
            <a:endParaRPr lang="nl-NL" sz="1000" dirty="0"/>
          </a:p>
        </p:txBody>
      </p:sp>
      <p:sp>
        <p:nvSpPr>
          <p:cNvPr id="6" name="Rechthoek 5"/>
          <p:cNvSpPr/>
          <p:nvPr/>
        </p:nvSpPr>
        <p:spPr>
          <a:xfrm>
            <a:off x="762000" y="616097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By Fir0002 - Own work, GFDL 1.2, </a:t>
            </a:r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commons.wikimedia.org/w/index.php?curid=5772317</a:t>
            </a:r>
            <a:r>
              <a:rPr lang="en-US" sz="1000" dirty="0" smtClean="0"/>
              <a:t> </a:t>
            </a:r>
            <a:endParaRPr lang="nl-NL" sz="1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4687" t="9016" r="46094"/>
          <a:stretch/>
        </p:blipFill>
        <p:spPr>
          <a:xfrm>
            <a:off x="642606" y="685800"/>
            <a:ext cx="4395831" cy="541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Slotslide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61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Verschillen </a:t>
            </a:r>
            <a:r>
              <a:rPr lang="nl-NL" dirty="0" err="1" smtClean="0"/>
              <a:t>monocotyl-eudicotyl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1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674688"/>
            <a:ext cx="7100887" cy="580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7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smtClean="0"/>
              <a:t>Vlezige vruchten</a:t>
            </a:r>
          </a:p>
        </p:txBody>
      </p:sp>
      <p:sp>
        <p:nvSpPr>
          <p:cNvPr id="40963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3013133"/>
          </a:xfrm>
        </p:spPr>
        <p:txBody>
          <a:bodyPr/>
          <a:lstStyle/>
          <a:p>
            <a:r>
              <a:rPr lang="nl-NL" altLang="nl-NL" dirty="0" smtClean="0"/>
              <a:t>Bessen </a:t>
            </a:r>
          </a:p>
          <a:p>
            <a:pPr lvl="1"/>
            <a:r>
              <a:rPr lang="nl-NL" altLang="nl-NL" dirty="0" smtClean="0"/>
              <a:t>Vliezige binnenste </a:t>
            </a:r>
            <a:r>
              <a:rPr lang="nl-NL" altLang="nl-NL" dirty="0" err="1" smtClean="0"/>
              <a:t>vruchtlaag</a:t>
            </a:r>
            <a:endParaRPr lang="nl-NL" altLang="nl-NL" dirty="0" smtClean="0"/>
          </a:p>
          <a:p>
            <a:pPr lvl="1"/>
            <a:r>
              <a:rPr lang="nl-NL" altLang="nl-NL" dirty="0" smtClean="0"/>
              <a:t>Zaden verspreid in vruchtvlees</a:t>
            </a:r>
          </a:p>
          <a:p>
            <a:pPr lvl="2"/>
            <a:endParaRPr lang="nl-NL" altLang="nl-NL" dirty="0" smtClean="0"/>
          </a:p>
        </p:txBody>
      </p:sp>
      <p:sp>
        <p:nvSpPr>
          <p:cNvPr id="40964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09155" y="659476"/>
            <a:ext cx="1934845" cy="48371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7162800" y="5568315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© 2005 </a:t>
            </a:r>
            <a:r>
              <a:rPr lang="en-US" sz="1000" dirty="0" err="1"/>
              <a:t>User:FoeNyx</a:t>
            </a:r>
            <a:r>
              <a:rPr lang="en-US" sz="1000" dirty="0"/>
              <a:t> - Own work, CC BY-SA 3.0, https://commons.wikimedia.org/w/index.php?curid=115428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12872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Bouw van vrucht en zaad</a:t>
            </a:r>
          </a:p>
        </p:txBody>
      </p:sp>
      <p:sp>
        <p:nvSpPr>
          <p:cNvPr id="40963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4182683"/>
          </a:xfrm>
        </p:spPr>
        <p:txBody>
          <a:bodyPr/>
          <a:lstStyle/>
          <a:p>
            <a:r>
              <a:rPr lang="nl-NL" altLang="nl-NL" dirty="0" smtClean="0"/>
              <a:t>Bessen </a:t>
            </a:r>
          </a:p>
          <a:p>
            <a:pPr lvl="1"/>
            <a:r>
              <a:rPr lang="nl-NL" altLang="nl-NL" dirty="0" smtClean="0"/>
              <a:t>Vliezige binnenste </a:t>
            </a:r>
            <a:r>
              <a:rPr lang="nl-NL" altLang="nl-NL" dirty="0" err="1" smtClean="0"/>
              <a:t>vruchtlaag</a:t>
            </a:r>
            <a:endParaRPr lang="nl-NL" altLang="nl-NL" dirty="0" smtClean="0"/>
          </a:p>
          <a:p>
            <a:pPr lvl="1"/>
            <a:r>
              <a:rPr lang="nl-NL" altLang="nl-NL" dirty="0" smtClean="0"/>
              <a:t>Zaden verspreid in vruchtvlees</a:t>
            </a:r>
          </a:p>
          <a:p>
            <a:r>
              <a:rPr lang="nl-NL" altLang="nl-NL" dirty="0" smtClean="0"/>
              <a:t>Steenvruchten</a:t>
            </a:r>
          </a:p>
          <a:p>
            <a:pPr lvl="1"/>
            <a:r>
              <a:rPr lang="nl-NL" altLang="nl-NL" dirty="0" smtClean="0"/>
              <a:t>Binnenste </a:t>
            </a:r>
            <a:r>
              <a:rPr lang="nl-NL" altLang="nl-NL" dirty="0" err="1" smtClean="0"/>
              <a:t>vruchtlaag</a:t>
            </a:r>
            <a:r>
              <a:rPr lang="nl-NL" altLang="nl-NL" dirty="0" smtClean="0"/>
              <a:t> is steenhard</a:t>
            </a:r>
          </a:p>
        </p:txBody>
      </p:sp>
      <p:sp>
        <p:nvSpPr>
          <p:cNvPr id="40964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81038"/>
            <a:ext cx="3805237" cy="2824162"/>
          </a:xfrm>
          <a:prstGeom prst="rect">
            <a:avLst/>
          </a:prstGeom>
        </p:spPr>
      </p:pic>
      <p:pic>
        <p:nvPicPr>
          <p:cNvPr id="34818" name="Picture 2" descr="https://upload.wikimedia.org/wikipedia/commons/thumb/2/2a/Apricot_and_cross_section.jpg/1280px-Apricot_and_cross_s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73" y="3505200"/>
            <a:ext cx="3888364" cy="201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smtClean="0"/>
              <a:t>Openspringende droge vruchten</a:t>
            </a:r>
          </a:p>
        </p:txBody>
      </p:sp>
      <p:sp>
        <p:nvSpPr>
          <p:cNvPr id="40963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860066"/>
          </a:xfrm>
        </p:spPr>
        <p:txBody>
          <a:bodyPr/>
          <a:lstStyle/>
          <a:p>
            <a:r>
              <a:rPr lang="nl-NL" altLang="nl-NL" dirty="0" smtClean="0"/>
              <a:t>O.a. doosvruchten zoals: </a:t>
            </a:r>
          </a:p>
          <a:p>
            <a:pPr lvl="1"/>
            <a:r>
              <a:rPr lang="nl-NL" altLang="nl-NL" dirty="0" smtClean="0"/>
              <a:t>Peul</a:t>
            </a:r>
          </a:p>
          <a:p>
            <a:pPr lvl="2"/>
            <a:r>
              <a:rPr lang="nl-NL" altLang="nl-NL" dirty="0" smtClean="0"/>
              <a:t>1 openspringend vruchtblad</a:t>
            </a:r>
          </a:p>
          <a:p>
            <a:pPr lvl="2"/>
            <a:r>
              <a:rPr lang="nl-NL" altLang="nl-NL" dirty="0" smtClean="0"/>
              <a:t>2 naden </a:t>
            </a:r>
          </a:p>
          <a:p>
            <a:pPr lvl="2"/>
            <a:r>
              <a:rPr lang="nl-NL" altLang="nl-NL" dirty="0" smtClean="0"/>
              <a:t>Opent als boek</a:t>
            </a:r>
          </a:p>
          <a:p>
            <a:pPr lvl="1"/>
            <a:r>
              <a:rPr lang="nl-NL" altLang="nl-NL" dirty="0" smtClean="0"/>
              <a:t>hauw, hauwtje</a:t>
            </a:r>
          </a:p>
          <a:p>
            <a:pPr lvl="2"/>
            <a:r>
              <a:rPr lang="nl-NL" altLang="nl-NL" dirty="0" smtClean="0"/>
              <a:t>2 vruchtbladen en vals tussenschot</a:t>
            </a:r>
          </a:p>
          <a:p>
            <a:pPr lvl="2"/>
            <a:r>
              <a:rPr lang="nl-NL" altLang="nl-NL" dirty="0" smtClean="0"/>
              <a:t>Opent als pincet</a:t>
            </a:r>
          </a:p>
          <a:p>
            <a:pPr lvl="2"/>
            <a:r>
              <a:rPr lang="nl-NL" altLang="nl-NL" dirty="0" smtClean="0"/>
              <a:t>Hauwtje: </a:t>
            </a:r>
          </a:p>
        </p:txBody>
      </p:sp>
      <p:sp>
        <p:nvSpPr>
          <p:cNvPr id="40964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27650" name="Picture 2" descr="Gerelateerde afbeel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85800"/>
            <a:ext cx="3167479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upload.wikimedia.org/wikipedia/commons/thumb/5/51/Brassica_rapa_subsp._campestris_pods_%2805%29.jpg/800px-Brassica_rapa_subsp._campestris_pods_%2805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3122" y="2746647"/>
            <a:ext cx="1984585" cy="30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s://upload.wikimedia.org/wikipedia/commons/thumb/7/77/Lunaria_annua_MHNT.BOT.2004.0.779.jpg/800px-Lunaria_annua_MHNT.BOT.2004.0.7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478" y="2746647"/>
            <a:ext cx="2011201" cy="305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9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Niet-openspringende droge vruchten</a:t>
            </a:r>
          </a:p>
        </p:txBody>
      </p:sp>
      <p:sp>
        <p:nvSpPr>
          <p:cNvPr id="40963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2923877"/>
          </a:xfrm>
        </p:spPr>
        <p:txBody>
          <a:bodyPr/>
          <a:lstStyle/>
          <a:p>
            <a:r>
              <a:rPr lang="nl-NL" altLang="nl-NL" dirty="0" smtClean="0"/>
              <a:t>Graanvrucht:</a:t>
            </a:r>
          </a:p>
          <a:p>
            <a:pPr lvl="1"/>
            <a:r>
              <a:rPr lang="nl-NL" altLang="nl-NL" dirty="0" smtClean="0"/>
              <a:t>Vruchtwand en zaadhuid vergroeid</a:t>
            </a:r>
          </a:p>
          <a:p>
            <a:r>
              <a:rPr lang="nl-NL" altLang="nl-NL" dirty="0" smtClean="0"/>
              <a:t>Graszaad</a:t>
            </a:r>
          </a:p>
          <a:p>
            <a:pPr lvl="1"/>
            <a:r>
              <a:rPr lang="nl-NL" altLang="nl-NL" dirty="0" smtClean="0"/>
              <a:t>Eigenlijk grasvruchtjes </a:t>
            </a:r>
          </a:p>
        </p:txBody>
      </p:sp>
      <p:sp>
        <p:nvSpPr>
          <p:cNvPr id="40964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1026" name="Picture 2" descr="https://upload.wikimedia.org/wikipedia/commons/thumb/1/1d/Gerstenkorrels_Hordeum_vulgare.jpg/1280px-Gerstenkorrels_Hordeum_vulga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55" y="640009"/>
            <a:ext cx="457200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kabelshop.nl/image/Pokon_Graszaad_-_Pokon_Herstellen_250_gram_7684411100_K170116100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95" y="4086638"/>
            <a:ext cx="2419905" cy="241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0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Niet-openspringende droge vruchten</a:t>
            </a:r>
          </a:p>
        </p:txBody>
      </p:sp>
      <p:sp>
        <p:nvSpPr>
          <p:cNvPr id="40963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4182683"/>
          </a:xfrm>
        </p:spPr>
        <p:txBody>
          <a:bodyPr/>
          <a:lstStyle/>
          <a:p>
            <a:r>
              <a:rPr lang="nl-NL" altLang="nl-NL" dirty="0" smtClean="0"/>
              <a:t>Dopvrucht</a:t>
            </a:r>
          </a:p>
          <a:p>
            <a:pPr lvl="1"/>
            <a:r>
              <a:rPr lang="nl-NL" altLang="nl-NL" dirty="0" smtClean="0"/>
              <a:t>1 zaad per vrucht,</a:t>
            </a:r>
          </a:p>
          <a:p>
            <a:pPr lvl="1"/>
            <a:r>
              <a:rPr lang="nl-NL" altLang="nl-NL" dirty="0" smtClean="0"/>
              <a:t>Vruchtwand niet vergroeid met zaadwand</a:t>
            </a:r>
          </a:p>
          <a:p>
            <a:r>
              <a:rPr lang="nl-NL" altLang="nl-NL" dirty="0" smtClean="0"/>
              <a:t>Noot en nootje</a:t>
            </a:r>
          </a:p>
          <a:p>
            <a:pPr lvl="1"/>
            <a:r>
              <a:rPr lang="nl-NL" altLang="nl-NL" dirty="0" smtClean="0"/>
              <a:t>Dopvrucht met houtige vruchtwand</a:t>
            </a:r>
          </a:p>
        </p:txBody>
      </p:sp>
      <p:sp>
        <p:nvSpPr>
          <p:cNvPr id="40964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28674" name="Picture 2" descr="https://upload.wikimedia.org/wikipedia/commons/thumb/a/ab/Beukenootjes_met_kelk.jpg/300px-Beukenootjes_met_kel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34403"/>
            <a:ext cx="2991120" cy="292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52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Niet-openspringende droge vruchten</a:t>
            </a:r>
            <a:endParaRPr lang="nl-NL" altLang="nl-NL" dirty="0" smtClean="0"/>
          </a:p>
        </p:txBody>
      </p:sp>
      <p:sp>
        <p:nvSpPr>
          <p:cNvPr id="40963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872377"/>
          </a:xfrm>
        </p:spPr>
        <p:txBody>
          <a:bodyPr/>
          <a:lstStyle/>
          <a:p>
            <a:r>
              <a:rPr lang="nl-NL" altLang="nl-NL" dirty="0" smtClean="0"/>
              <a:t>Dopvrucht</a:t>
            </a:r>
          </a:p>
          <a:p>
            <a:pPr lvl="1"/>
            <a:r>
              <a:rPr lang="nl-NL" altLang="nl-NL" dirty="0" smtClean="0"/>
              <a:t>1 zaad per vrucht,</a:t>
            </a:r>
          </a:p>
          <a:p>
            <a:pPr lvl="1"/>
            <a:r>
              <a:rPr lang="nl-NL" altLang="nl-NL" dirty="0" smtClean="0"/>
              <a:t>Vruchtwand niet vergroeid met zaadwand</a:t>
            </a:r>
          </a:p>
          <a:p>
            <a:r>
              <a:rPr lang="nl-NL" altLang="nl-NL" dirty="0" smtClean="0"/>
              <a:t>Noot</a:t>
            </a:r>
          </a:p>
          <a:p>
            <a:pPr lvl="1"/>
            <a:r>
              <a:rPr lang="nl-NL" altLang="nl-NL" dirty="0" smtClean="0"/>
              <a:t>Dopvrucht met houtige vruchtwand</a:t>
            </a:r>
          </a:p>
          <a:p>
            <a:r>
              <a:rPr lang="nl-NL" altLang="nl-NL" dirty="0" smtClean="0"/>
              <a:t>Splitvrucht</a:t>
            </a:r>
          </a:p>
          <a:p>
            <a:pPr lvl="1"/>
            <a:r>
              <a:rPr lang="nl-NL" altLang="nl-NL" dirty="0" smtClean="0"/>
              <a:t>Vrucht die uiteenvalt in meerdere dopvruchten</a:t>
            </a:r>
          </a:p>
        </p:txBody>
      </p:sp>
      <p:sp>
        <p:nvSpPr>
          <p:cNvPr id="40964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32770" name="Picture 2" descr="https://upload.wikimedia.org/wikipedia/commons/f/fd/Esdoorn_vruchten_close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36" y="685800"/>
            <a:ext cx="4495800" cy="22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Bouwplan van </a:t>
            </a:r>
            <a:r>
              <a:rPr lang="nl-NL" dirty="0" err="1" smtClean="0"/>
              <a:t>eudicotyle</a:t>
            </a:r>
            <a:r>
              <a:rPr lang="nl-NL" dirty="0" smtClean="0"/>
              <a:t> planten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5687711"/>
          </a:xfrm>
        </p:spPr>
        <p:txBody>
          <a:bodyPr/>
          <a:lstStyle/>
          <a:p>
            <a:r>
              <a:rPr lang="nl-NL" dirty="0" smtClean="0"/>
              <a:t>3 organen</a:t>
            </a:r>
          </a:p>
          <a:p>
            <a:pPr lvl="1"/>
            <a:r>
              <a:rPr lang="nl-NL" dirty="0" smtClean="0"/>
              <a:t>Wortel</a:t>
            </a:r>
          </a:p>
          <a:p>
            <a:pPr lvl="1"/>
            <a:r>
              <a:rPr lang="nl-NL" dirty="0" smtClean="0"/>
              <a:t>Stengel</a:t>
            </a:r>
          </a:p>
          <a:p>
            <a:pPr lvl="1"/>
            <a:r>
              <a:rPr lang="nl-NL" dirty="0" smtClean="0"/>
              <a:t>Blad </a:t>
            </a:r>
          </a:p>
          <a:p>
            <a:r>
              <a:rPr lang="nl-NL" dirty="0" smtClean="0"/>
              <a:t>Geen duidelijke grenzen tussen organen</a:t>
            </a:r>
          </a:p>
          <a:p>
            <a:r>
              <a:rPr lang="nl-NL" dirty="0" smtClean="0"/>
              <a:t>Geen orgaan-specifieke weefsels</a:t>
            </a:r>
          </a:p>
          <a:p>
            <a:pPr lvl="1"/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4818" name="Picture 2" descr="A diagram representing a &quot;typical&quot; eudico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16" y="851544"/>
            <a:ext cx="3813448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5181600" y="5791200"/>
            <a:ext cx="41148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By </a:t>
            </a:r>
            <a:r>
              <a:rPr lang="en-US" sz="1050" dirty="0" err="1" smtClean="0"/>
              <a:t>Kelvinsong</a:t>
            </a:r>
            <a:r>
              <a:rPr lang="en-US" sz="1050" dirty="0" smtClean="0"/>
              <a:t> - Own work, CC BY-SA 3.0, </a:t>
            </a:r>
            <a:r>
              <a:rPr lang="en-US" sz="1050" dirty="0" smtClean="0">
                <a:hlinkClick r:id="rId3"/>
              </a:rPr>
              <a:t>https://commons.wikimedia.org/w/index.php?curid=27509689</a:t>
            </a:r>
            <a:r>
              <a:rPr lang="en-US" sz="1050" dirty="0" smtClean="0"/>
              <a:t> </a:t>
            </a: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2558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Plantencellen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6084743"/>
          </a:xfrm>
        </p:spPr>
        <p:txBody>
          <a:bodyPr/>
          <a:lstStyle/>
          <a:p>
            <a:r>
              <a:rPr lang="nl-NL" dirty="0" smtClean="0"/>
              <a:t>Celwand</a:t>
            </a:r>
          </a:p>
          <a:p>
            <a:pPr lvl="1"/>
            <a:r>
              <a:rPr lang="nl-NL" dirty="0" smtClean="0"/>
              <a:t>Primair</a:t>
            </a:r>
          </a:p>
          <a:p>
            <a:pPr lvl="1"/>
            <a:r>
              <a:rPr lang="nl-NL" dirty="0" smtClean="0"/>
              <a:t>Secundair</a:t>
            </a:r>
          </a:p>
          <a:p>
            <a:r>
              <a:rPr lang="nl-NL" dirty="0" smtClean="0"/>
              <a:t>Celdeling</a:t>
            </a:r>
          </a:p>
          <a:p>
            <a:pPr lvl="1"/>
            <a:r>
              <a:rPr lang="nl-NL" dirty="0" err="1" smtClean="0"/>
              <a:t>Fragmoplast</a:t>
            </a:r>
            <a:r>
              <a:rPr lang="nl-NL" dirty="0" smtClean="0"/>
              <a:t> en </a:t>
            </a:r>
            <a:r>
              <a:rPr lang="nl-NL" dirty="0" err="1" smtClean="0"/>
              <a:t>celplaat</a:t>
            </a:r>
            <a:endParaRPr lang="nl-NL" dirty="0" smtClean="0"/>
          </a:p>
          <a:p>
            <a:r>
              <a:rPr lang="nl-NL" dirty="0" smtClean="0"/>
              <a:t>Vacuole</a:t>
            </a:r>
          </a:p>
          <a:p>
            <a:pPr lvl="1"/>
            <a:r>
              <a:rPr lang="nl-NL" dirty="0" err="1" smtClean="0"/>
              <a:t>Tonoplast</a:t>
            </a:r>
            <a:endParaRPr lang="nl-NL" dirty="0" smtClean="0"/>
          </a:p>
          <a:p>
            <a:r>
              <a:rPr lang="nl-NL" dirty="0" err="1" smtClean="0"/>
              <a:t>Plasmodesmata</a:t>
            </a:r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6866" name="Picture 2" descr="https://upload.wikimedia.org/wikipedia/commons/5/5b/Phragmopla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559012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upload.wikimedia.org/wikipedia/commons/thumb/8/87/Plant_cell_wall_diagram-en.svg/1024px-Plant_cell_wall_diagram-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8947"/>
            <a:ext cx="4572000" cy="26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2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Verschillende celtypen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304800" y="685800"/>
            <a:ext cx="4191000" cy="316702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 smtClean="0"/>
              <a:t>Parenchym</a:t>
            </a:r>
          </a:p>
          <a:p>
            <a:pPr lvl="1"/>
            <a:r>
              <a:rPr lang="nl-NL" dirty="0" smtClean="0"/>
              <a:t>“klassieke cel”</a:t>
            </a:r>
          </a:p>
          <a:p>
            <a:pPr lvl="2"/>
            <a:r>
              <a:rPr lang="nl-NL" dirty="0" smtClean="0"/>
              <a:t>Stamcel</a:t>
            </a:r>
          </a:p>
          <a:p>
            <a:pPr lvl="2"/>
            <a:r>
              <a:rPr lang="nl-NL" dirty="0" smtClean="0"/>
              <a:t>Fotosynthese en opslag</a:t>
            </a:r>
          </a:p>
          <a:p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685801"/>
            <a:ext cx="3352800" cy="2684192"/>
          </a:xfrm>
          <a:prstGeom prst="rect">
            <a:avLst/>
          </a:prstGeom>
        </p:spPr>
      </p:pic>
      <p:sp>
        <p:nvSpPr>
          <p:cNvPr id="12" name="Tijdelijke aanduiding voor inhoud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69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VERSION" val="XP"/>
  <p:tag name="ISGAMESHOW" val="False"/>
</p:tagLst>
</file>

<file path=ppt/theme/theme1.xml><?xml version="1.0" encoding="utf-8"?>
<a:theme xmlns:a="http://schemas.openxmlformats.org/drawingml/2006/main" name="C6eActiveLectureQuestions">
  <a:themeElements>
    <a:clrScheme name="C6eActiveLectureQuestions 14">
      <a:dk1>
        <a:srgbClr val="000000"/>
      </a:dk1>
      <a:lt1>
        <a:srgbClr val="FFFFFF"/>
      </a:lt1>
      <a:dk2>
        <a:srgbClr val="333399"/>
      </a:dk2>
      <a:lt2>
        <a:srgbClr val="000000"/>
      </a:lt2>
      <a:accent1>
        <a:srgbClr val="B7DAB8"/>
      </a:accent1>
      <a:accent2>
        <a:srgbClr val="005472"/>
      </a:accent2>
      <a:accent3>
        <a:srgbClr val="FFFFFF"/>
      </a:accent3>
      <a:accent4>
        <a:srgbClr val="000000"/>
      </a:accent4>
      <a:accent5>
        <a:srgbClr val="D8EAD8"/>
      </a:accent5>
      <a:accent6>
        <a:srgbClr val="004B67"/>
      </a:accent6>
      <a:hlink>
        <a:srgbClr val="009999"/>
      </a:hlink>
      <a:folHlink>
        <a:srgbClr val="99CC00"/>
      </a:folHlink>
    </a:clrScheme>
    <a:fontScheme name="C6eActiveLectureQuestion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49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sym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49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sym typeface="Symbol" pitchFamily="18" charset="2"/>
          </a:defRPr>
        </a:defPPr>
      </a:lstStyle>
    </a:lnDef>
  </a:objectDefaults>
  <a:extraClrSchemeLst>
    <a:extraClrScheme>
      <a:clrScheme name="C6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6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6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6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6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6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6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Lesmaterialen" ma:contentTypeID="0x0101006AA2FE2387364F4F8E6103FC2B3D601300FD539520658BC4409A569D41A5C53510" ma:contentTypeVersion="31" ma:contentTypeDescription="" ma:contentTypeScope="" ma:versionID="28bd940fbc062f906a4a078341339632">
  <xsd:schema xmlns:xsd="http://www.w3.org/2001/XMLSchema" xmlns:xs="http://www.w3.org/2001/XMLSchema" xmlns:p="http://schemas.microsoft.com/office/2006/metadata/properties" xmlns:ns2="156c0861-0784-4a3d-ac88-778b2f64c3e1" xmlns:ns3="ce9c94c7-2ff9-4d55-bf72-939a33fed0ee" targetNamespace="http://schemas.microsoft.com/office/2006/metadata/properties" ma:root="true" ma:fieldsID="03a5b37c7705cf66c19970d0e9cb8a93" ns2:_="" ns3:_="">
    <xsd:import namespace="156c0861-0784-4a3d-ac88-778b2f64c3e1"/>
    <xsd:import namespace="ce9c94c7-2ff9-4d55-bf72-939a33fed0ee"/>
    <xsd:element name="properties">
      <xsd:complexType>
        <xsd:sequence>
          <xsd:element name="documentManagement">
            <xsd:complexType>
              <xsd:all>
                <xsd:element ref="ns2:Categorie1" minOccurs="0"/>
                <xsd:element ref="ns2:Kenmerk_x0020_vak" minOccurs="0"/>
                <xsd:element ref="ns2:PeriodeDT" minOccurs="0"/>
                <xsd:element ref="ns2:PeriodeVT" minOccurs="0"/>
                <xsd:element ref="ns2:WeekDT" minOccurs="0"/>
                <xsd:element ref="ns2:WeekVT" minOccurs="0"/>
                <xsd:element ref="ns2:a295fb34d28742cabe0ddc1eb47a8ad3" minOccurs="0"/>
                <xsd:element ref="ns2:Opleidingsjaar" minOccurs="0"/>
                <xsd:element ref="ns2:hb307e4ea95a457d9f41753c43630a9a" minOccurs="0"/>
                <xsd:element ref="ns2:pc0bec2d019b477c8a07fbaec49a92c6" minOccurs="0"/>
                <xsd:element ref="ns2:FLOT_Lesmateriaal" minOccurs="0"/>
                <xsd:element ref="ns3:TaxCatchAllLabel" minOccurs="0"/>
                <xsd:element ref="ns3:TaxCatchAll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6c0861-0784-4a3d-ac88-778b2f64c3e1" elementFormDefault="qualified">
    <xsd:import namespace="http://schemas.microsoft.com/office/2006/documentManagement/types"/>
    <xsd:import namespace="http://schemas.microsoft.com/office/infopath/2007/PartnerControls"/>
    <xsd:element name="Categorie1" ma:index="3" nillable="true" ma:displayName="Rubriek" ma:default="Algemeen" ma:format="Dropdown" ma:internalName="Categorie1" ma:readOnly="false">
      <xsd:simpleType>
        <xsd:restriction base="dms:Choice">
          <xsd:enumeration value="Algemeen"/>
          <xsd:enumeration value="Beschrijving leerarrangement"/>
          <xsd:enumeration value="Beoordelen"/>
          <xsd:enumeration value="College"/>
          <xsd:enumeration value="Excursies"/>
          <xsd:enumeration value="Literatuur"/>
          <xsd:enumeration value="Modulewijzer"/>
          <xsd:enumeration value="Oefenstof"/>
          <xsd:enumeration value="Opdracht"/>
          <xsd:enumeration value="Planning"/>
          <xsd:enumeration value="Portfolio"/>
          <xsd:enumeration value="Presentatie"/>
          <xsd:enumeration value="Presentaties en colleges"/>
          <xsd:enumeration value="Practica"/>
          <xsd:enumeration value="Studiemateriaal en artikelen"/>
          <xsd:enumeration value="Studiewijzer"/>
        </xsd:restriction>
      </xsd:simpleType>
    </xsd:element>
    <xsd:element name="Kenmerk_x0020_vak" ma:index="4" nillable="true" ma:displayName="Kenmerk vak" ma:description="Korte omschrijving om lesmateriaal te groeperen." ma:internalName="Kenmerk_x0020_vak" ma:readOnly="false">
      <xsd:simpleType>
        <xsd:restriction base="dms:Text">
          <xsd:maxLength value="255"/>
        </xsd:restriction>
      </xsd:simpleType>
    </xsd:element>
    <xsd:element name="PeriodeDT" ma:index="5" nillable="true" ma:displayName="Periode DT" ma:description="De periode waarin lesmateriaal wordt gebruikt door de deeltijders." ma:format="Dropdown" ma:internalName="PeriodeDT">
      <xsd:simpleType>
        <xsd:restriction base="dms:Choice">
          <xsd:enumeration value="Periode 1"/>
          <xsd:enumeration value="Periode 2"/>
          <xsd:enumeration value="Periode 3"/>
          <xsd:enumeration value="Periode 4"/>
        </xsd:restriction>
      </xsd:simpleType>
    </xsd:element>
    <xsd:element name="PeriodeVT" ma:index="6" nillable="true" ma:displayName="Periode VT" ma:description="De periode waarin lesmateriaal wordt gebruikt door de voltijders." ma:format="Dropdown" ma:internalName="PeriodeVT">
      <xsd:simpleType>
        <xsd:restriction base="dms:Choice">
          <xsd:enumeration value="Periode 1"/>
          <xsd:enumeration value="Periode 2"/>
          <xsd:enumeration value="Periode 3"/>
          <xsd:enumeration value="Periode 4"/>
        </xsd:restriction>
      </xsd:simpleType>
    </xsd:element>
    <xsd:element name="WeekDT" ma:index="7" nillable="true" ma:displayName="Week DT" ma:description="De week waarin lesmateriaal wordt gebruikt door de deeltijders." ma:format="Dropdown" ma:internalName="WeekDT">
      <xsd:simpleType>
        <xsd:restriction base="dms:Choice">
          <xsd:enumeration value="Week 1"/>
          <xsd:enumeration value="Week 2"/>
          <xsd:enumeration value="Week 3"/>
          <xsd:enumeration value="Week 4"/>
          <xsd:enumeration value="Week 5"/>
          <xsd:enumeration value="Week 6"/>
          <xsd:enumeration value="Week 7"/>
          <xsd:enumeration value="Week 8"/>
          <xsd:enumeration value="Week 9"/>
          <xsd:enumeration value="Week 10"/>
          <xsd:enumeration value="Week 11"/>
          <xsd:enumeration value="Week 12"/>
          <xsd:enumeration value="Week 13"/>
          <xsd:enumeration value="Week 14"/>
        </xsd:restriction>
      </xsd:simpleType>
    </xsd:element>
    <xsd:element name="WeekVT" ma:index="8" nillable="true" ma:displayName="Week VT" ma:description="De week waarin lesmateriaal wordt gebruikt door de voltijders." ma:format="Dropdown" ma:internalName="WeekVT">
      <xsd:simpleType>
        <xsd:restriction base="dms:Choice">
          <xsd:enumeration value="Week 1"/>
          <xsd:enumeration value="Week 2"/>
          <xsd:enumeration value="Week 3"/>
          <xsd:enumeration value="Week 4"/>
          <xsd:enumeration value="Week 5"/>
          <xsd:enumeration value="Week 6"/>
          <xsd:enumeration value="Week 7"/>
          <xsd:enumeration value="Week 8"/>
          <xsd:enumeration value="Week 9"/>
          <xsd:enumeration value="Week 10"/>
          <xsd:enumeration value="Week 11"/>
          <xsd:enumeration value="Week 12"/>
          <xsd:enumeration value="Week 13"/>
          <xsd:enumeration value="Week 14"/>
        </xsd:restriction>
      </xsd:simpleType>
    </xsd:element>
    <xsd:element name="a295fb34d28742cabe0ddc1eb47a8ad3" ma:index="10" ma:taxonomy="true" ma:internalName="a295fb34d28742cabe0ddc1eb47a8ad3" ma:taxonomyFieldName="Les_Vorm" ma:displayName="FLOT_Vorm" ma:default="5;#VT|524fe6f6-6890-4bce-8672-55c72543b6bb;#4;#DT|5d8d8cef-321d-4590-8a63-6fe60a52fba0" ma:fieldId="{a295fb34-d287-42ca-be0d-dc1eb47a8ad3}" ma:taxonomyMulti="true" ma:sspId="62aa9a71-8a4d-482f-831e-9e7439517488" ma:termSetId="caa7a75d-f159-4f8f-a334-dadf065c4e3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pleidingsjaar" ma:index="12" nillable="true" ma:displayName="Opleidingsjaar" ma:format="Dropdown" ma:hidden="true" ma:internalName="Opleidingsjaar" ma:readOnly="false">
      <xsd:simpleType>
        <xsd:restriction base="dms:Choice">
          <xsd:enumeration value="Jaar 1"/>
          <xsd:enumeration value="Jaar 2"/>
          <xsd:enumeration value="Jaar 3"/>
          <xsd:enumeration value="Jaar 4"/>
        </xsd:restriction>
      </xsd:simpleType>
    </xsd:element>
    <xsd:element name="hb307e4ea95a457d9f41753c43630a9a" ma:index="15" nillable="true" ma:taxonomy="true" ma:internalName="hb307e4ea95a457d9f41753c43630a9a" ma:taxonomyFieldName="Leerarrangement_flot" ma:displayName="Leerarrangement_flot" ma:readOnly="false" ma:default="" ma:fieldId="{1b307e4e-a95a-457d-9f41-753c43630a9a}" ma:sspId="62aa9a71-8a4d-482f-831e-9e7439517488" ma:termSetId="003550f3-351a-4c33-aa85-f46bd089244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c0bec2d019b477c8a07fbaec49a92c6" ma:index="18" nillable="true" ma:taxonomy="true" ma:internalName="pc0bec2d019b477c8a07fbaec49a92c6" ma:taxonomyFieldName="FLOT_Cohort" ma:displayName="Studiejaar FLOT" ma:default="331;#2018-2019|465dc344-c415-46bd-a6d3-69bb3f498099" ma:fieldId="{9c0bec2d-019b-477c-8a07-fbaec49a92c6}" ma:sspId="62aa9a71-8a4d-482f-831e-9e7439517488" ma:termSetId="316a7cfb-4504-462e-a8b3-85ecb4f244c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LOT_Lesmateriaal" ma:index="20" nillable="true" ma:displayName="FLOT_Lesmateriaal" ma:default="Lesmateriaal" ma:hidden="true" ma:internalName="FLOT_Lesmateriaal" ma:readOnly="false">
      <xsd:simpleType>
        <xsd:restriction base="dms:Text">
          <xsd:maxLength value="255"/>
        </xsd:restriction>
      </xsd:simpleType>
    </xsd:element>
    <xsd:element name="_dlc_DocId" ma:index="24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25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9c94c7-2ff9-4d55-bf72-939a33fed0ee" elementFormDefault="qualified">
    <xsd:import namespace="http://schemas.microsoft.com/office/2006/documentManagement/types"/>
    <xsd:import namespace="http://schemas.microsoft.com/office/infopath/2007/PartnerControls"/>
    <xsd:element name="TaxCatchAllLabel" ma:index="22" nillable="true" ma:displayName="Taxonomy Catch All Column1" ma:description="" ma:hidden="true" ma:list="{ec5b97e3-1450-419e-8a48-09365228006e}" ma:internalName="TaxCatchAllLabel" ma:readOnly="true" ma:showField="CatchAllDataLabel" ma:web="156c0861-0784-4a3d-ac88-778b2f64c3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3" nillable="true" ma:displayName="Taxonomy Catch All Column" ma:description="" ma:hidden="true" ma:list="{ec5b97e3-1450-419e-8a48-09365228006e}" ma:internalName="TaxCatchAll" ma:showField="CatchAllData" ma:web="156c0861-0784-4a3d-ac88-778b2f64c3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hou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LongProperties xmlns="http://schemas.microsoft.com/office/2006/metadata/longProperties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eekVT xmlns="156c0861-0784-4a3d-ac88-778b2f64c3e1">Week 3</WeekVT>
    <PeriodeVT xmlns="156c0861-0784-4a3d-ac88-778b2f64c3e1">Periode 1</PeriodeVT>
    <a295fb34d28742cabe0ddc1eb47a8ad3 xmlns="156c0861-0784-4a3d-ac88-778b2f64c3e1">
      <Terms xmlns="http://schemas.microsoft.com/office/infopath/2007/PartnerControls">
        <TermInfo xmlns="http://schemas.microsoft.com/office/infopath/2007/PartnerControls">
          <TermName xmlns="http://schemas.microsoft.com/office/infopath/2007/PartnerControls">VT</TermName>
          <TermId xmlns="http://schemas.microsoft.com/office/infopath/2007/PartnerControls">524fe6f6-6890-4bce-8672-55c72543b6bb</TermId>
        </TermInfo>
        <TermInfo xmlns="http://schemas.microsoft.com/office/infopath/2007/PartnerControls">
          <TermName xmlns="http://schemas.microsoft.com/office/infopath/2007/PartnerControls">DT</TermName>
          <TermId xmlns="http://schemas.microsoft.com/office/infopath/2007/PartnerControls">5d8d8cef-321d-4590-8a63-6fe60a52fba0</TermId>
        </TermInfo>
      </Terms>
    </a295fb34d28742cabe0ddc1eb47a8ad3>
    <FLOT_Lesmateriaal xmlns="156c0861-0784-4a3d-ac88-778b2f64c3e1">Lesmateriaal</FLOT_Lesmateriaal>
    <TaxCatchAll xmlns="ce9c94c7-2ff9-4d55-bf72-939a33fed0ee">
      <Value>5</Value>
      <Value>4</Value>
      <Value>299</Value>
    </TaxCatchAll>
    <pc0bec2d019b477c8a07fbaec49a92c6 xmlns="156c0861-0784-4a3d-ac88-778b2f64c3e1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2016-2017</TermName>
          <TermId xmlns="http://schemas.microsoft.com/office/infopath/2007/PartnerControls">15c52805-af8f-4c57-87a9-0f8a60ba5b55</TermId>
        </TermInfo>
      </Terms>
    </pc0bec2d019b477c8a07fbaec49a92c6>
    <Categorie1 xmlns="156c0861-0784-4a3d-ac88-778b2f64c3e1">College</Categorie1>
    <Kenmerk_x0020_vak xmlns="156c0861-0784-4a3d-ac88-778b2f64c3e1" xsi:nil="true"/>
    <WeekDT xmlns="156c0861-0784-4a3d-ac88-778b2f64c3e1">Week 3</WeekDT>
    <Opleidingsjaar xmlns="156c0861-0784-4a3d-ac88-778b2f64c3e1" xsi:nil="true"/>
    <PeriodeDT xmlns="156c0861-0784-4a3d-ac88-778b2f64c3e1">Periode 1</PeriodeDT>
    <hb307e4ea95a457d9f41753c43630a9a xmlns="156c0861-0784-4a3d-ac88-778b2f64c3e1">
      <Terms xmlns="http://schemas.microsoft.com/office/infopath/2007/PartnerControls"/>
    </hb307e4ea95a457d9f41753c43630a9a>
  </documentManagement>
</p:properties>
</file>

<file path=customXml/itemProps1.xml><?xml version="1.0" encoding="utf-8"?>
<ds:datastoreItem xmlns:ds="http://schemas.openxmlformats.org/officeDocument/2006/customXml" ds:itemID="{03E90A82-5DB0-4A82-AC0B-48A5059255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FC5783-69F1-4A8E-AEDA-B87A37A9A7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6c0861-0784-4a3d-ac88-778b2f64c3e1"/>
    <ds:schemaRef ds:uri="ce9c94c7-2ff9-4d55-bf72-939a33fed0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7AD5B7-C86F-494D-A911-66AB6823BAF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9D875AF-16E5-4867-A0B6-7A19895EAD1B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68843D9E-1FFC-4EDF-AAFB-EF047A62E315}">
  <ds:schemaRefs>
    <ds:schemaRef ds:uri="156c0861-0784-4a3d-ac88-778b2f64c3e1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ce9c94c7-2ff9-4d55-bf72-939a33fed0e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RKaul-4:Applications (Mac OS 9):Microsoft Office 2001:Templates:Presentations:Designs:CPB7_2line</Template>
  <TotalTime>0</TotalTime>
  <Words>1401</Words>
  <Application>Microsoft Office PowerPoint</Application>
  <PresentationFormat>Diavoorstelling (4:3)</PresentationFormat>
  <Paragraphs>378</Paragraphs>
  <Slides>65</Slides>
  <Notes>5</Notes>
  <HiddenSlides>7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65</vt:i4>
      </vt:variant>
    </vt:vector>
  </HeadingPairs>
  <TitlesOfParts>
    <vt:vector size="69" baseType="lpstr">
      <vt:lpstr>Arial</vt:lpstr>
      <vt:lpstr>Symbol</vt:lpstr>
      <vt:lpstr>Times New Roman</vt:lpstr>
      <vt:lpstr>C6eActiveLectureQuestions</vt:lpstr>
      <vt:lpstr>Haal je plantenkennis op</vt:lpstr>
      <vt:lpstr>“Entangled bank”</vt:lpstr>
      <vt:lpstr>Planning </vt:lpstr>
      <vt:lpstr>Diversiteit zaadplanten</vt:lpstr>
      <vt:lpstr>Diversiteit zaadplanten</vt:lpstr>
      <vt:lpstr>Verschillen monocotyl-eudicotyl</vt:lpstr>
      <vt:lpstr>Bouwplan van eudicotyle planten</vt:lpstr>
      <vt:lpstr>Plantencellen</vt:lpstr>
      <vt:lpstr>Verschillende celtypen</vt:lpstr>
      <vt:lpstr>Verschillende celtypen</vt:lpstr>
      <vt:lpstr>Verschillende celtypen</vt:lpstr>
      <vt:lpstr>Verschillende celtypen</vt:lpstr>
      <vt:lpstr>Verschillende celtypen</vt:lpstr>
      <vt:lpstr>Meristemen</vt:lpstr>
      <vt:lpstr>Wortel</vt:lpstr>
      <vt:lpstr>Wortel lengtedoorsnede</vt:lpstr>
      <vt:lpstr>Wortel dwarsdoorsnede</vt:lpstr>
      <vt:lpstr>Stengel</vt:lpstr>
      <vt:lpstr>Stengel</vt:lpstr>
      <vt:lpstr>Stengel dwarsdoorsnede</vt:lpstr>
      <vt:lpstr>Verschil tussen wortel en stengel?</vt:lpstr>
      <vt:lpstr>Blad </vt:lpstr>
      <vt:lpstr>Blad doorsnede</vt:lpstr>
      <vt:lpstr>Fyllotaxis</vt:lpstr>
      <vt:lpstr>Fyllotaxis</vt:lpstr>
      <vt:lpstr>Fyllotaxis</vt:lpstr>
      <vt:lpstr>Fyllotaxis</vt:lpstr>
      <vt:lpstr>Fyllotaxis</vt:lpstr>
      <vt:lpstr>Variatie</vt:lpstr>
      <vt:lpstr>Variatie</vt:lpstr>
      <vt:lpstr>Wortels</vt:lpstr>
      <vt:lpstr>Stengels en bladeren</vt:lpstr>
      <vt:lpstr>Bladeren</vt:lpstr>
      <vt:lpstr>Overlevingsstrategieën</vt:lpstr>
      <vt:lpstr>Overlevingsstrategieën</vt:lpstr>
      <vt:lpstr>Overlevingsstrategieën</vt:lpstr>
      <vt:lpstr>Overlevingsstrategieën</vt:lpstr>
      <vt:lpstr>Klimmen</vt:lpstr>
      <vt:lpstr>Vegetatieve vermeerdering</vt:lpstr>
      <vt:lpstr>Vegetatieve vermeerdering</vt:lpstr>
      <vt:lpstr>Vegetatieve vermeerdering</vt:lpstr>
      <vt:lpstr>Vegetatieve vermeerdering</vt:lpstr>
      <vt:lpstr>Vegetatieve vermeerdering</vt:lpstr>
      <vt:lpstr>Seksuele vermeerdering</vt:lpstr>
      <vt:lpstr>Schutbladeren</vt:lpstr>
      <vt:lpstr>Meeldraad</vt:lpstr>
      <vt:lpstr>Stamper</vt:lpstr>
      <vt:lpstr>Varianten: Sarracenia </vt:lpstr>
      <vt:lpstr>Varianten</vt:lpstr>
      <vt:lpstr>Vruchten</vt:lpstr>
      <vt:lpstr>Aardbei</vt:lpstr>
      <vt:lpstr>Framboos</vt:lpstr>
      <vt:lpstr>Walnoot is geen noot</vt:lpstr>
      <vt:lpstr>Onderscheid niet altijd makkelijk te zien</vt:lpstr>
      <vt:lpstr>Afronden</vt:lpstr>
      <vt:lpstr>Bloeiwijze van de ui</vt:lpstr>
      <vt:lpstr>Radijs</vt:lpstr>
      <vt:lpstr>Broccoli</vt:lpstr>
      <vt:lpstr>Slotslide</vt:lpstr>
      <vt:lpstr>Vlezige vruchten</vt:lpstr>
      <vt:lpstr>Bouw van vrucht en zaad</vt:lpstr>
      <vt:lpstr>Openspringende droge vruchten</vt:lpstr>
      <vt:lpstr>Niet-openspringende droge vruchten</vt:lpstr>
      <vt:lpstr>Niet-openspringende droge vruchten</vt:lpstr>
      <vt:lpstr>Niet-openspringende droge vruchten</vt:lpstr>
    </vt:vector>
  </TitlesOfParts>
  <Company>Benjamin Cummings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introductie plantenfysiologie 2010</dc:title>
  <dc:creator>Stefan Bosmans</dc:creator>
  <cp:lastModifiedBy>Bosmans,Stefan S.</cp:lastModifiedBy>
  <cp:revision>1029</cp:revision>
  <cp:lastPrinted>2004-11-23T18:54:18Z</cp:lastPrinted>
  <dcterms:created xsi:type="dcterms:W3CDTF">2002-07-11T17:04:39Z</dcterms:created>
  <dcterms:modified xsi:type="dcterms:W3CDTF">2019-05-10T11:37:31Z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yperlink">
    <vt:lpwstr/>
  </property>
  <property fmtid="{D5CDD505-2E9C-101B-9397-08002B2CF9AE}" pid="3" name="ContentType">
    <vt:lpwstr>Document</vt:lpwstr>
  </property>
  <property fmtid="{D5CDD505-2E9C-101B-9397-08002B2CF9AE}" pid="4" name="_dlc_DocId">
    <vt:lpwstr>CUHAW3YNXYKH-3167-67</vt:lpwstr>
  </property>
  <property fmtid="{D5CDD505-2E9C-101B-9397-08002B2CF9AE}" pid="5" name="_dlc_DocIdItemGuid">
    <vt:lpwstr>0a2fb297-a464-4829-bfec-c2bc8f050872</vt:lpwstr>
  </property>
  <property fmtid="{D5CDD505-2E9C-101B-9397-08002B2CF9AE}" pid="6" name="_dlc_DocIdUrl">
    <vt:lpwstr>https://connect.fontys.nl/instituten/flot/Vakken/BIH058/_layouts/15/DocIdRedir.aspx?ID=CUHAW3YNXYKH-3167-67, CUHAW3YNXYKH-3167-67</vt:lpwstr>
  </property>
  <property fmtid="{D5CDD505-2E9C-101B-9397-08002B2CF9AE}" pid="7" name="FLOT_Cohort">
    <vt:lpwstr>299;#2016-2017|15c52805-af8f-4c57-87a9-0f8a60ba5b55</vt:lpwstr>
  </property>
  <property fmtid="{D5CDD505-2E9C-101B-9397-08002B2CF9AE}" pid="8" name="Les_Vorm">
    <vt:lpwstr>5;#VT|524fe6f6-6890-4bce-8672-55c72543b6bb;#4;#DT|5d8d8cef-321d-4590-8a63-6fe60a52fba0</vt:lpwstr>
  </property>
  <property fmtid="{D5CDD505-2E9C-101B-9397-08002B2CF9AE}" pid="9" name="Leerarrangement_flot">
    <vt:lpwstr/>
  </property>
  <property fmtid="{D5CDD505-2E9C-101B-9397-08002B2CF9AE}" pid="10" name="display_urn:schemas-microsoft-com:office:office#Editor">
    <vt:lpwstr>Toebes,Tom T.B.A.</vt:lpwstr>
  </property>
  <property fmtid="{D5CDD505-2E9C-101B-9397-08002B2CF9AE}" pid="11" name="display_urn:schemas-microsoft-com:office:office#Author">
    <vt:lpwstr>Bosmans,Stefan S.</vt:lpwstr>
  </property>
  <property fmtid="{D5CDD505-2E9C-101B-9397-08002B2CF9AE}" pid="12" name="ContentTypeId">
    <vt:lpwstr>0x010100FA072592D7D02147926CD47E7B42C4C300DD13CAAAC8DCE24697E23CAD8F612756</vt:lpwstr>
  </property>
</Properties>
</file>