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9"/>
  </p:notesMasterIdLst>
  <p:sldIdLst>
    <p:sldId id="256" r:id="rId2"/>
    <p:sldId id="260" r:id="rId3"/>
    <p:sldId id="257" r:id="rId4"/>
    <p:sldId id="275" r:id="rId5"/>
    <p:sldId id="276" r:id="rId6"/>
    <p:sldId id="277" r:id="rId7"/>
    <p:sldId id="278" r:id="rId8"/>
    <p:sldId id="279" r:id="rId9"/>
    <p:sldId id="280" r:id="rId10"/>
    <p:sldId id="281" r:id="rId11"/>
    <p:sldId id="282" r:id="rId12"/>
    <p:sldId id="283" r:id="rId13"/>
    <p:sldId id="261" r:id="rId14"/>
    <p:sldId id="266" r:id="rId15"/>
    <p:sldId id="259" r:id="rId16"/>
    <p:sldId id="265" r:id="rId17"/>
    <p:sldId id="271" r:id="rId18"/>
    <p:sldId id="272" r:id="rId19"/>
    <p:sldId id="267" r:id="rId20"/>
    <p:sldId id="268" r:id="rId21"/>
    <p:sldId id="269" r:id="rId22"/>
    <p:sldId id="270" r:id="rId23"/>
    <p:sldId id="264" r:id="rId24"/>
    <p:sldId id="258" r:id="rId25"/>
    <p:sldId id="263" r:id="rId26"/>
    <p:sldId id="273" r:id="rId27"/>
    <p:sldId id="274" r:id="rId28"/>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400" autoAdjust="0"/>
  </p:normalViewPr>
  <p:slideViewPr>
    <p:cSldViewPr>
      <p:cViewPr varScale="1">
        <p:scale>
          <a:sx n="53" d="100"/>
          <a:sy n="53" d="100"/>
        </p:scale>
        <p:origin x="-1782"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A1C1E2-DC4A-4531-B0B8-A0133C0C6C4A}" type="datetimeFigureOut">
              <a:rPr lang="nl-NL" smtClean="0"/>
              <a:t>13-1-2017</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C9AC36-D366-4C01-8BE8-09CC8CC00663}" type="slidenum">
              <a:rPr lang="nl-NL" smtClean="0"/>
              <a:t>‹nr.›</a:t>
            </a:fld>
            <a:endParaRPr lang="nl-NL"/>
          </a:p>
        </p:txBody>
      </p:sp>
    </p:spTree>
    <p:extLst>
      <p:ext uri="{BB962C8B-B14F-4D97-AF65-F5344CB8AC3E}">
        <p14:creationId xmlns:p14="http://schemas.microsoft.com/office/powerpoint/2010/main" val="2505534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B3691386-872F-A743-A803-21974867392F}" type="slidenum">
              <a:rPr lang="en-US" sz="1200"/>
              <a:pPr/>
              <a:t>4</a:t>
            </a:fld>
            <a:endParaRPr lang="en-US" sz="1200"/>
          </a:p>
        </p:txBody>
      </p:sp>
      <p:sp>
        <p:nvSpPr>
          <p:cNvPr id="97283" name="Rectangle 2"/>
          <p:cNvSpPr>
            <a:spLocks noGrp="1" noRot="1" noChangeAspect="1" noChangeArrowheads="1" noTextEdit="1"/>
          </p:cNvSpPr>
          <p:nvPr>
            <p:ph type="sldImg"/>
          </p:nvPr>
        </p:nvSpPr>
        <p:spPr>
          <a:solidFill>
            <a:srgbClr val="FFFFFF"/>
          </a:solidFill>
          <a:ln/>
        </p:spPr>
      </p:sp>
      <p:sp>
        <p:nvSpPr>
          <p:cNvPr id="97284"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pPr eaLnBrk="1" hangingPunct="1"/>
            <a:endParaRPr lang="nl-NL">
              <a:latin typeface="Times New Roman" charset="0"/>
              <a:ea typeface="ヒラギノ角ゴ Pro W3" charset="0"/>
            </a:endParaRPr>
          </a:p>
        </p:txBody>
      </p:sp>
    </p:spTree>
    <p:extLst>
      <p:ext uri="{BB962C8B-B14F-4D97-AF65-F5344CB8AC3E}">
        <p14:creationId xmlns:p14="http://schemas.microsoft.com/office/powerpoint/2010/main" val="5231784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058" tIns="41029" rIns="82058" bIns="41029" anchor="ctr"/>
          <a:lstStyle/>
          <a:p>
            <a:endParaRPr lang="nl-NL"/>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76930" indent="-76930">
              <a:lnSpc>
                <a:spcPct val="93000"/>
              </a:lnSpc>
              <a:spcBef>
                <a:spcPct val="0"/>
              </a:spcBef>
              <a:buSzPct val="45000"/>
              <a:tabLst>
                <a:tab pos="649628" algn="l"/>
                <a:tab pos="1299256" algn="l"/>
                <a:tab pos="1948884" algn="l"/>
                <a:tab pos="2598511" algn="l"/>
                <a:tab pos="3248139" algn="l"/>
                <a:tab pos="3897767" algn="l"/>
                <a:tab pos="4547395" algn="l"/>
              </a:tabLst>
            </a:pPr>
            <a:r>
              <a:rPr lang="en-GB" altLang="nl-NL">
                <a:latin typeface="Arial" charset="0"/>
                <a:ea typeface="msgothic" charset="0"/>
                <a:cs typeface="msgothic" charset="0"/>
              </a:rPr>
              <a:t>A scheme for the origin of cells [42,46].</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058" tIns="41029" rIns="82058" bIns="41029" anchor="ctr"/>
          <a:lstStyle/>
          <a:p>
            <a:endParaRPr lang="nl-NL"/>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76930" indent="-76930">
              <a:lnSpc>
                <a:spcPct val="93000"/>
              </a:lnSpc>
              <a:spcBef>
                <a:spcPct val="0"/>
              </a:spcBef>
              <a:buSzPct val="45000"/>
              <a:tabLst>
                <a:tab pos="649628" algn="l"/>
                <a:tab pos="1299256" algn="l"/>
                <a:tab pos="1948884" algn="l"/>
                <a:tab pos="2598511" algn="l"/>
                <a:tab pos="3248139" algn="l"/>
                <a:tab pos="3897767" algn="l"/>
                <a:tab pos="4547395" algn="l"/>
              </a:tabLst>
            </a:pPr>
            <a:r>
              <a:rPr lang="en-GB" altLang="nl-NL" dirty="0">
                <a:latin typeface="Arial" charset="0"/>
                <a:ea typeface="msgothic" charset="0"/>
                <a:cs typeface="msgothic" charset="0"/>
              </a:rPr>
              <a:t>A tree of life drawn by Bill Martin in 1998, reflecting whole genomes. The tree shows the chimeric origin of eukaryotes, in which an archaeal host cell acquired bacterial endosymbionts that evolved into mitochondria; and the later acquisition of chloroplasts in </a:t>
            </a:r>
            <a:r>
              <a:rPr lang="en-GB" altLang="nl-NL" i="1" dirty="0">
                <a:latin typeface="Arial" charset="0"/>
                <a:ea typeface="msgothic" charset="0"/>
                <a:cs typeface="msgothic" charset="0"/>
              </a:rPr>
              <a:t>Plantae</a:t>
            </a:r>
            <a:r>
              <a:rPr lang="en-GB" altLang="nl-NL" dirty="0">
                <a:latin typeface="Arial" charset="0"/>
                <a:ea typeface="msgothic" charset="0"/>
                <a:cs typeface="msgothic" charset="0"/>
              </a:rPr>
              <a:t>. Reproduced with permission from [51]. Copyright 1999 © John Wiley &amp; Sons, Inc.</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F7C9AC36-D366-4C01-8BE8-09CC8CC00663}" type="slidenum">
              <a:rPr lang="nl-NL" smtClean="0"/>
              <a:t>26</a:t>
            </a:fld>
            <a:endParaRPr lang="nl-NL"/>
          </a:p>
        </p:txBody>
      </p:sp>
    </p:spTree>
    <p:extLst>
      <p:ext uri="{BB962C8B-B14F-4D97-AF65-F5344CB8AC3E}">
        <p14:creationId xmlns:p14="http://schemas.microsoft.com/office/powerpoint/2010/main" val="1296088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9137E484-EBE3-EB46-8792-ADB0EB580D29}" type="slidenum">
              <a:rPr lang="en-US" sz="1200"/>
              <a:pPr/>
              <a:t>5</a:t>
            </a:fld>
            <a:endParaRPr lang="en-US" sz="1200"/>
          </a:p>
        </p:txBody>
      </p:sp>
      <p:sp>
        <p:nvSpPr>
          <p:cNvPr id="98307" name="Rectangle 2"/>
          <p:cNvSpPr>
            <a:spLocks noGrp="1" noRot="1" noChangeAspect="1" noChangeArrowheads="1" noTextEdit="1"/>
          </p:cNvSpPr>
          <p:nvPr>
            <p:ph type="sldImg"/>
          </p:nvPr>
        </p:nvSpPr>
        <p:spPr>
          <a:solidFill>
            <a:srgbClr val="FFFFFF"/>
          </a:solidFill>
          <a:ln/>
        </p:spPr>
      </p:sp>
      <p:sp>
        <p:nvSpPr>
          <p:cNvPr id="98308"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pPr eaLnBrk="1" hangingPunct="1"/>
            <a:endParaRPr lang="nl-NL">
              <a:latin typeface="Times New Roman" charset="0"/>
              <a:ea typeface="ヒラギノ角ゴ Pro W3" charset="0"/>
            </a:endParaRPr>
          </a:p>
        </p:txBody>
      </p:sp>
    </p:spTree>
    <p:extLst>
      <p:ext uri="{BB962C8B-B14F-4D97-AF65-F5344CB8AC3E}">
        <p14:creationId xmlns:p14="http://schemas.microsoft.com/office/powerpoint/2010/main" val="1262309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75C0D307-CF82-E648-B303-FE72E490CE9A}" type="slidenum">
              <a:rPr lang="en-US" sz="1200"/>
              <a:pPr/>
              <a:t>6</a:t>
            </a:fld>
            <a:endParaRPr lang="en-US" sz="1200"/>
          </a:p>
        </p:txBody>
      </p:sp>
      <p:sp>
        <p:nvSpPr>
          <p:cNvPr id="99331" name="Rectangle 2"/>
          <p:cNvSpPr>
            <a:spLocks noGrp="1" noRot="1" noChangeAspect="1" noChangeArrowheads="1" noTextEdit="1"/>
          </p:cNvSpPr>
          <p:nvPr>
            <p:ph type="sldImg"/>
          </p:nvPr>
        </p:nvSpPr>
        <p:spPr>
          <a:solidFill>
            <a:srgbClr val="FFFFFF"/>
          </a:solidFill>
          <a:ln/>
        </p:spPr>
      </p:sp>
      <p:sp>
        <p:nvSpPr>
          <p:cNvPr id="99332"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pPr eaLnBrk="1" hangingPunct="1"/>
            <a:endParaRPr lang="nl-NL">
              <a:latin typeface="Times New Roman" charset="0"/>
              <a:ea typeface="ヒラギノ角ゴ Pro W3" charset="0"/>
            </a:endParaRPr>
          </a:p>
        </p:txBody>
      </p:sp>
    </p:spTree>
    <p:extLst>
      <p:ext uri="{BB962C8B-B14F-4D97-AF65-F5344CB8AC3E}">
        <p14:creationId xmlns:p14="http://schemas.microsoft.com/office/powerpoint/2010/main" val="6464144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0982881D-CF6D-BA42-B3FE-4EAB374EE87A}" type="slidenum">
              <a:rPr lang="en-US" sz="1200"/>
              <a:pPr/>
              <a:t>7</a:t>
            </a:fld>
            <a:endParaRPr lang="en-US" sz="1200"/>
          </a:p>
        </p:txBody>
      </p:sp>
      <p:sp>
        <p:nvSpPr>
          <p:cNvPr id="100355" name="Rectangle 2"/>
          <p:cNvSpPr>
            <a:spLocks noGrp="1" noRot="1" noChangeAspect="1" noChangeArrowheads="1" noTextEdit="1"/>
          </p:cNvSpPr>
          <p:nvPr>
            <p:ph type="sldImg"/>
          </p:nvPr>
        </p:nvSpPr>
        <p:spPr>
          <a:solidFill>
            <a:srgbClr val="FFFFFF"/>
          </a:solidFill>
          <a:ln/>
        </p:spPr>
      </p:sp>
      <p:sp>
        <p:nvSpPr>
          <p:cNvPr id="100356"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pPr eaLnBrk="1" hangingPunct="1"/>
            <a:endParaRPr lang="nl-NL">
              <a:latin typeface="Times New Roman" charset="0"/>
              <a:ea typeface="ヒラギノ角ゴ Pro W3" charset="0"/>
            </a:endParaRPr>
          </a:p>
        </p:txBody>
      </p:sp>
    </p:spTree>
    <p:extLst>
      <p:ext uri="{BB962C8B-B14F-4D97-AF65-F5344CB8AC3E}">
        <p14:creationId xmlns:p14="http://schemas.microsoft.com/office/powerpoint/2010/main" val="590527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8069E2A5-E9F9-BC4A-8E38-4FA31F18A208}" type="slidenum">
              <a:rPr lang="en-US" sz="1200"/>
              <a:pPr/>
              <a:t>8</a:t>
            </a:fld>
            <a:endParaRPr lang="en-US" sz="1200"/>
          </a:p>
        </p:txBody>
      </p:sp>
      <p:sp>
        <p:nvSpPr>
          <p:cNvPr id="107523" name="Rectangle 2"/>
          <p:cNvSpPr>
            <a:spLocks noGrp="1" noRot="1" noChangeAspect="1" noChangeArrowheads="1" noTextEdit="1"/>
          </p:cNvSpPr>
          <p:nvPr>
            <p:ph type="sldImg"/>
          </p:nvPr>
        </p:nvSpPr>
        <p:spPr>
          <a:solidFill>
            <a:srgbClr val="FFFFFF"/>
          </a:solidFill>
          <a:ln/>
        </p:spPr>
      </p:sp>
      <p:sp>
        <p:nvSpPr>
          <p:cNvPr id="107524"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pPr eaLnBrk="1" hangingPunct="1"/>
            <a:endParaRPr lang="nl-NL">
              <a:latin typeface="Times New Roman" charset="0"/>
              <a:ea typeface="ヒラギノ角ゴ Pro W3" charset="0"/>
            </a:endParaRPr>
          </a:p>
        </p:txBody>
      </p:sp>
    </p:spTree>
    <p:extLst>
      <p:ext uri="{BB962C8B-B14F-4D97-AF65-F5344CB8AC3E}">
        <p14:creationId xmlns:p14="http://schemas.microsoft.com/office/powerpoint/2010/main" val="14753731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F40F636E-4F45-4149-AC17-6EFF990B67A9}" type="slidenum">
              <a:rPr lang="en-US" sz="1200"/>
              <a:pPr/>
              <a:t>9</a:t>
            </a:fld>
            <a:endParaRPr lang="en-US" sz="1200"/>
          </a:p>
        </p:txBody>
      </p:sp>
      <p:sp>
        <p:nvSpPr>
          <p:cNvPr id="108547" name="Rectangle 2"/>
          <p:cNvSpPr>
            <a:spLocks noGrp="1" noRot="1" noChangeAspect="1" noChangeArrowheads="1" noTextEdit="1"/>
          </p:cNvSpPr>
          <p:nvPr>
            <p:ph type="sldImg"/>
          </p:nvPr>
        </p:nvSpPr>
        <p:spPr>
          <a:solidFill>
            <a:srgbClr val="FFFFFF"/>
          </a:solidFill>
          <a:ln/>
        </p:spPr>
      </p:sp>
      <p:sp>
        <p:nvSpPr>
          <p:cNvPr id="108548"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pPr eaLnBrk="1" hangingPunct="1"/>
            <a:endParaRPr lang="nl-NL">
              <a:latin typeface="Times New Roman" charset="0"/>
              <a:ea typeface="ヒラギノ角ゴ Pro W3" charset="0"/>
            </a:endParaRPr>
          </a:p>
        </p:txBody>
      </p:sp>
    </p:spTree>
    <p:extLst>
      <p:ext uri="{BB962C8B-B14F-4D97-AF65-F5344CB8AC3E}">
        <p14:creationId xmlns:p14="http://schemas.microsoft.com/office/powerpoint/2010/main" val="17509320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AFCA76AB-855A-0F48-89DC-EEB34DD169EF}" type="slidenum">
              <a:rPr lang="en-US" sz="1200"/>
              <a:pPr/>
              <a:t>10</a:t>
            </a:fld>
            <a:endParaRPr lang="en-US" sz="1200"/>
          </a:p>
        </p:txBody>
      </p:sp>
      <p:sp>
        <p:nvSpPr>
          <p:cNvPr id="109571" name="Rectangle 2"/>
          <p:cNvSpPr>
            <a:spLocks noGrp="1" noRot="1" noChangeAspect="1" noChangeArrowheads="1" noTextEdit="1"/>
          </p:cNvSpPr>
          <p:nvPr>
            <p:ph type="sldImg"/>
          </p:nvPr>
        </p:nvSpPr>
        <p:spPr>
          <a:solidFill>
            <a:srgbClr val="FFFFFF"/>
          </a:solidFill>
          <a:ln/>
        </p:spPr>
      </p:sp>
      <p:sp>
        <p:nvSpPr>
          <p:cNvPr id="109572"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pPr eaLnBrk="1" hangingPunct="1"/>
            <a:endParaRPr lang="nl-NL">
              <a:latin typeface="Times New Roman" charset="0"/>
              <a:ea typeface="ヒラギノ角ゴ Pro W3" charset="0"/>
            </a:endParaRPr>
          </a:p>
        </p:txBody>
      </p:sp>
    </p:spTree>
    <p:extLst>
      <p:ext uri="{BB962C8B-B14F-4D97-AF65-F5344CB8AC3E}">
        <p14:creationId xmlns:p14="http://schemas.microsoft.com/office/powerpoint/2010/main" val="17391124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A1E69E8F-6AE9-9645-9B2B-C62B52F5B52E}" type="slidenum">
              <a:rPr lang="en-US" sz="1200"/>
              <a:pPr/>
              <a:t>11</a:t>
            </a:fld>
            <a:endParaRPr lang="en-US" sz="1200"/>
          </a:p>
        </p:txBody>
      </p:sp>
      <p:sp>
        <p:nvSpPr>
          <p:cNvPr id="114691" name="Rectangle 2"/>
          <p:cNvSpPr>
            <a:spLocks noGrp="1" noRot="1" noChangeAspect="1" noChangeArrowheads="1" noTextEdit="1"/>
          </p:cNvSpPr>
          <p:nvPr>
            <p:ph type="sldImg"/>
          </p:nvPr>
        </p:nvSpPr>
        <p:spPr>
          <a:solidFill>
            <a:srgbClr val="FFFFFF"/>
          </a:solidFill>
          <a:ln/>
        </p:spPr>
      </p:sp>
      <p:sp>
        <p:nvSpPr>
          <p:cNvPr id="114692"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pPr eaLnBrk="1" hangingPunct="1"/>
            <a:endParaRPr lang="nl-NL">
              <a:latin typeface="Times New Roman" charset="0"/>
              <a:ea typeface="ヒラギノ角ゴ Pro W3" charset="0"/>
            </a:endParaRPr>
          </a:p>
        </p:txBody>
      </p:sp>
    </p:spTree>
    <p:extLst>
      <p:ext uri="{BB962C8B-B14F-4D97-AF65-F5344CB8AC3E}">
        <p14:creationId xmlns:p14="http://schemas.microsoft.com/office/powerpoint/2010/main" val="20112677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F79E4EC6-DDF9-BE49-8C2D-BF91C7786230}" type="slidenum">
              <a:rPr lang="en-US" sz="1200"/>
              <a:pPr/>
              <a:t>12</a:t>
            </a:fld>
            <a:endParaRPr lang="en-US" sz="1200"/>
          </a:p>
        </p:txBody>
      </p:sp>
      <p:sp>
        <p:nvSpPr>
          <p:cNvPr id="115715" name="Rectangle 2"/>
          <p:cNvSpPr>
            <a:spLocks noGrp="1" noRot="1" noChangeAspect="1" noChangeArrowheads="1" noTextEdit="1"/>
          </p:cNvSpPr>
          <p:nvPr>
            <p:ph type="sldImg"/>
          </p:nvPr>
        </p:nvSpPr>
        <p:spPr>
          <a:solidFill>
            <a:srgbClr val="FFFFFF"/>
          </a:solidFill>
          <a:ln/>
        </p:spPr>
      </p:sp>
      <p:sp>
        <p:nvSpPr>
          <p:cNvPr id="115716"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pPr eaLnBrk="1" hangingPunct="1"/>
            <a:endParaRPr lang="nl-NL">
              <a:latin typeface="Times New Roman" charset="0"/>
              <a:ea typeface="ヒラギノ角ゴ Pro W3" charset="0"/>
            </a:endParaRPr>
          </a:p>
        </p:txBody>
      </p:sp>
    </p:spTree>
    <p:extLst>
      <p:ext uri="{BB962C8B-B14F-4D97-AF65-F5344CB8AC3E}">
        <p14:creationId xmlns:p14="http://schemas.microsoft.com/office/powerpoint/2010/main" val="2531520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nl-NL" smtClean="0"/>
              <a:t>Klik om de stijl te bewerken</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a:p>
        </p:txBody>
      </p:sp>
      <p:sp>
        <p:nvSpPr>
          <p:cNvPr id="4" name="Date Placeholder 3"/>
          <p:cNvSpPr>
            <a:spLocks noGrp="1"/>
          </p:cNvSpPr>
          <p:nvPr>
            <p:ph type="dt" sz="half" idx="10"/>
          </p:nvPr>
        </p:nvSpPr>
        <p:spPr/>
        <p:txBody>
          <a:bodyPr/>
          <a:lstStyle/>
          <a:p>
            <a:fld id="{46B56234-7973-426E-B44F-3BE28A13CC05}" type="datetimeFigureOut">
              <a:rPr lang="nl-NL" smtClean="0"/>
              <a:t>13-1-2017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EE3DA48-1F5F-4BFA-82B2-D941EB323B9D}" type="slidenum">
              <a:rPr lang="nl-NL" smtClean="0"/>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fld id="{46B56234-7973-426E-B44F-3BE28A13CC05}" type="datetimeFigureOut">
              <a:rPr lang="nl-NL" smtClean="0"/>
              <a:t>13-1-2017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EE3DA48-1F5F-4BFA-82B2-D941EB323B9D}" type="slidenum">
              <a:rPr lang="nl-NL" smtClean="0"/>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nl-NL" smtClean="0"/>
              <a:t>Klik om de stijl te bewerken</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fld id="{46B56234-7973-426E-B44F-3BE28A13CC05}" type="datetimeFigureOut">
              <a:rPr lang="nl-NL" smtClean="0"/>
              <a:t>13-1-2017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EE3DA48-1F5F-4BFA-82B2-D941EB323B9D}" type="slidenum">
              <a:rPr lang="nl-NL" smtClean="0"/>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fld id="{46B56234-7973-426E-B44F-3BE28A13CC05}" type="datetimeFigureOut">
              <a:rPr lang="nl-NL" smtClean="0"/>
              <a:t>13-1-2017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EE3DA48-1F5F-4BFA-82B2-D941EB323B9D}" type="slidenum">
              <a:rPr lang="nl-NL" smtClean="0"/>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nl-NL" smtClean="0"/>
              <a:t>Klik om de stijl te bewerken</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46B56234-7973-426E-B44F-3BE28A13CC05}" type="datetimeFigureOut">
              <a:rPr lang="nl-NL" smtClean="0"/>
              <a:t>13-1-2017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EE3DA48-1F5F-4BFA-82B2-D941EB323B9D}" type="slidenum">
              <a:rPr lang="nl-NL" smtClean="0"/>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nl-NL" smtClean="0"/>
              <a:t>Klik om de stijl te bewerken</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46B56234-7973-426E-B44F-3BE28A13CC05}" type="datetimeFigureOut">
              <a:rPr lang="nl-NL" smtClean="0"/>
              <a:t>13-1-2017</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3EE3DA48-1F5F-4BFA-82B2-D941EB323B9D}" type="slidenum">
              <a:rPr lang="nl-NL" smtClean="0"/>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smtClean="0"/>
              <a:t>Klik om de stijl te bewerken</a:t>
            </a:r>
            <a:endParaRPr lang="en-US"/>
          </a:p>
        </p:txBody>
      </p:sp>
      <p:sp>
        <p:nvSpPr>
          <p:cNvPr id="3" name="Text Placeholder 2"/>
          <p:cNvSpPr>
            <a:spLocks noGrp="1"/>
          </p:cNvSpPr>
          <p:nvPr>
            <p:ph type="body" idx="1"/>
          </p:nvPr>
        </p:nvSpPr>
        <p:spPr>
          <a:xfrm>
            <a:off x="1332894" y="1812927"/>
            <a:ext cx="314782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Text Placeholder 4"/>
          <p:cNvSpPr>
            <a:spLocks noGrp="1"/>
          </p:cNvSpPr>
          <p:nvPr>
            <p:ph type="body" sz="quarter" idx="3"/>
          </p:nvPr>
        </p:nvSpPr>
        <p:spPr>
          <a:xfrm>
            <a:off x="4992066" y="1812927"/>
            <a:ext cx="314248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7" name="Date Placeholder 6"/>
          <p:cNvSpPr>
            <a:spLocks noGrp="1"/>
          </p:cNvSpPr>
          <p:nvPr>
            <p:ph type="dt" sz="half" idx="10"/>
          </p:nvPr>
        </p:nvSpPr>
        <p:spPr/>
        <p:txBody>
          <a:bodyPr/>
          <a:lstStyle/>
          <a:p>
            <a:fld id="{46B56234-7973-426E-B44F-3BE28A13CC05}" type="datetimeFigureOut">
              <a:rPr lang="nl-NL" smtClean="0"/>
              <a:t>13-1-2017</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3EE3DA48-1F5F-4BFA-82B2-D941EB323B9D}" type="slidenum">
              <a:rPr lang="nl-NL" smtClean="0"/>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Date Placeholder 2"/>
          <p:cNvSpPr>
            <a:spLocks noGrp="1"/>
          </p:cNvSpPr>
          <p:nvPr>
            <p:ph type="dt" sz="half" idx="10"/>
          </p:nvPr>
        </p:nvSpPr>
        <p:spPr/>
        <p:txBody>
          <a:bodyPr/>
          <a:lstStyle/>
          <a:p>
            <a:fld id="{46B56234-7973-426E-B44F-3BE28A13CC05}" type="datetimeFigureOut">
              <a:rPr lang="nl-NL" smtClean="0"/>
              <a:t>13-1-2017</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3EE3DA48-1F5F-4BFA-82B2-D941EB323B9D}" type="slidenum">
              <a:rPr lang="nl-NL" smtClean="0"/>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B56234-7973-426E-B44F-3BE28A13CC05}" type="datetimeFigureOut">
              <a:rPr lang="nl-NL" smtClean="0"/>
              <a:t>13-1-2017</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3EE3DA48-1F5F-4BFA-82B2-D941EB323B9D}" type="slidenum">
              <a:rPr lang="nl-NL" smtClean="0"/>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nl-NL" smtClean="0"/>
              <a:t>Klik om de stijl te bewerken</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46B56234-7973-426E-B44F-3BE28A13CC05}" type="datetimeFigureOut">
              <a:rPr lang="nl-NL" smtClean="0"/>
              <a:t>13-1-2017</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3EE3DA48-1F5F-4BFA-82B2-D941EB323B9D}" type="slidenum">
              <a:rPr lang="nl-NL" smtClean="0"/>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nl-NL" smtClean="0"/>
              <a:t>Klik om de stijl te bewerken</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46B56234-7973-426E-B44F-3BE28A13CC05}" type="datetimeFigureOut">
              <a:rPr lang="nl-NL" smtClean="0"/>
              <a:t>13-1-2017</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3EE3DA48-1F5F-4BFA-82B2-D941EB323B9D}" type="slidenum">
              <a:rPr lang="nl-NL" smtClean="0"/>
              <a:t>‹nr.›</a:t>
            </a:fld>
            <a:endParaRPr lang="nl-NL"/>
          </a:p>
        </p:txBody>
      </p:sp>
      <p:grpSp>
        <p:nvGrpSpPr>
          <p:cNvPr id="17" name="Group 16"/>
          <p:cNvGrpSpPr/>
          <p:nvPr/>
        </p:nvGrpSpPr>
        <p:grpSpPr>
          <a:xfrm>
            <a:off x="4718762" y="993075"/>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lvl1pPr marL="0" indent="0" algn="ctr">
              <a:buFontTx/>
              <a:buNone/>
              <a:defRPr/>
            </a:lvl1pPr>
          </a:lstStyle>
          <a:p>
            <a:r>
              <a:rPr lang="nl-NL" smtClean="0"/>
              <a:t>Klik op het pictogram als u een afbeelding wilt toevoegen</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35" name="Group 134"/>
          <p:cNvGrpSpPr/>
          <p:nvPr/>
        </p:nvGrpSpPr>
        <p:grpSpPr>
          <a:xfrm>
            <a:off x="-9" y="-16"/>
            <a:ext cx="9252346" cy="6858038"/>
            <a:chOff x="-9" y="-16"/>
            <a:chExt cx="9252346" cy="6858038"/>
          </a:xfrm>
        </p:grpSpPr>
        <p:grpSp>
          <p:nvGrpSpPr>
            <p:cNvPr id="136" name="Group 638"/>
            <p:cNvGrpSpPr/>
            <p:nvPr/>
          </p:nvGrpSpPr>
          <p:grpSpPr>
            <a:xfrm>
              <a:off x="8528" y="419213"/>
              <a:ext cx="9073251" cy="5913938"/>
              <a:chOff x="8528" y="419213"/>
              <a:chExt cx="9073251" cy="5913938"/>
            </a:xfrm>
          </p:grpSpPr>
          <p:grpSp>
            <p:nvGrpSpPr>
              <p:cNvPr id="224" name="Group 121"/>
              <p:cNvGrpSpPr>
                <a:grpSpLocks noChangeAspect="1"/>
              </p:cNvGrpSpPr>
              <p:nvPr/>
            </p:nvGrpSpPr>
            <p:grpSpPr>
              <a:xfrm rot="2429339">
                <a:off x="8528" y="447135"/>
                <a:ext cx="1128260" cy="875915"/>
                <a:chOff x="-162267" y="4120976"/>
                <a:chExt cx="3435350" cy="2667000"/>
              </a:xfrm>
              <a:solidFill>
                <a:schemeClr val="bg2">
                  <a:lumMod val="60000"/>
                  <a:lumOff val="40000"/>
                  <a:alpha val="1000"/>
                </a:schemeClr>
              </a:solidFill>
            </p:grpSpPr>
            <p:sp>
              <p:nvSpPr>
                <p:cNvPr id="250"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1"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2"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3" name="Freeform 75"/>
                <p:cNvSpPr>
                  <a:spLocks noEditPoints="1"/>
                </p:cNvSpPr>
                <p:nvPr/>
              </p:nvSpPr>
              <p:spPr bwMode="auto">
                <a:xfrm>
                  <a:off x="-162267" y="4120976"/>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5" name="Group 142"/>
              <p:cNvGrpSpPr>
                <a:grpSpLocks noChangeAspect="1"/>
              </p:cNvGrpSpPr>
              <p:nvPr/>
            </p:nvGrpSpPr>
            <p:grpSpPr>
              <a:xfrm rot="19493664">
                <a:off x="353923" y="1671596"/>
                <a:ext cx="992740" cy="814144"/>
                <a:chOff x="381000" y="304800"/>
                <a:chExt cx="3317876" cy="2720975"/>
              </a:xfrm>
              <a:solidFill>
                <a:schemeClr val="bg2">
                  <a:lumMod val="60000"/>
                  <a:lumOff val="40000"/>
                  <a:alpha val="1000"/>
                </a:schemeClr>
              </a:solidFill>
            </p:grpSpPr>
            <p:sp>
              <p:nvSpPr>
                <p:cNvPr id="246"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9"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6" name="Group 147"/>
              <p:cNvGrpSpPr>
                <a:grpSpLocks noChangeAspect="1"/>
              </p:cNvGrpSpPr>
              <p:nvPr/>
            </p:nvGrpSpPr>
            <p:grpSpPr>
              <a:xfrm rot="19711069">
                <a:off x="391817" y="4560622"/>
                <a:ext cx="1094993" cy="933829"/>
                <a:chOff x="5181600" y="457200"/>
                <a:chExt cx="3235325" cy="2759075"/>
              </a:xfrm>
              <a:solidFill>
                <a:schemeClr val="bg2">
                  <a:lumMod val="60000"/>
                  <a:lumOff val="40000"/>
                  <a:alpha val="1000"/>
                </a:schemeClr>
              </a:solidFill>
            </p:grpSpPr>
            <p:sp>
              <p:nvSpPr>
                <p:cNvPr id="242"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3"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4"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7" name="Group 172"/>
              <p:cNvGrpSpPr>
                <a:grpSpLocks noChangeAspect="1"/>
              </p:cNvGrpSpPr>
              <p:nvPr/>
            </p:nvGrpSpPr>
            <p:grpSpPr>
              <a:xfrm rot="19711069">
                <a:off x="7705128" y="419213"/>
                <a:ext cx="1376651" cy="1173997"/>
                <a:chOff x="5181600" y="457200"/>
                <a:chExt cx="3235325" cy="2759075"/>
              </a:xfrm>
              <a:solidFill>
                <a:schemeClr val="bg2">
                  <a:lumMod val="60000"/>
                  <a:lumOff val="40000"/>
                  <a:alpha val="1000"/>
                </a:schemeClr>
              </a:solidFill>
            </p:grpSpPr>
            <p:sp>
              <p:nvSpPr>
                <p:cNvPr id="238"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9"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0"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1"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8" name="Group 177"/>
              <p:cNvGrpSpPr>
                <a:grpSpLocks noChangeAspect="1"/>
              </p:cNvGrpSpPr>
              <p:nvPr/>
            </p:nvGrpSpPr>
            <p:grpSpPr>
              <a:xfrm rot="2429339">
                <a:off x="7324516" y="3846323"/>
                <a:ext cx="1472288" cy="1142999"/>
                <a:chOff x="381000" y="3581400"/>
                <a:chExt cx="3435350" cy="2667000"/>
              </a:xfrm>
              <a:solidFill>
                <a:schemeClr val="bg2">
                  <a:lumMod val="60000"/>
                  <a:lumOff val="40000"/>
                  <a:alpha val="1000"/>
                </a:schemeClr>
              </a:solidFill>
            </p:grpSpPr>
            <p:sp>
              <p:nvSpPr>
                <p:cNvPr id="234"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7"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9" name="Group 182"/>
              <p:cNvGrpSpPr>
                <a:grpSpLocks noChangeAspect="1"/>
              </p:cNvGrpSpPr>
              <p:nvPr/>
            </p:nvGrpSpPr>
            <p:grpSpPr>
              <a:xfrm rot="19493664">
                <a:off x="7783359" y="5358489"/>
                <a:ext cx="1188480" cy="974662"/>
                <a:chOff x="381000" y="304800"/>
                <a:chExt cx="3317876" cy="2720975"/>
              </a:xfrm>
              <a:solidFill>
                <a:schemeClr val="bg2">
                  <a:lumMod val="60000"/>
                  <a:lumOff val="40000"/>
                  <a:alpha val="1000"/>
                </a:schemeClr>
              </a:solidFill>
            </p:grpSpPr>
            <p:sp>
              <p:nvSpPr>
                <p:cNvPr id="23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3"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grpSp>
          <p:nvGrpSpPr>
            <p:cNvPr id="137" name="Group 669"/>
            <p:cNvGrpSpPr/>
            <p:nvPr/>
          </p:nvGrpSpPr>
          <p:grpSpPr>
            <a:xfrm>
              <a:off x="-9" y="242195"/>
              <a:ext cx="9144001" cy="6615827"/>
              <a:chOff x="-9" y="242195"/>
              <a:chExt cx="9144001" cy="6615827"/>
            </a:xfrm>
          </p:grpSpPr>
          <p:grpSp>
            <p:nvGrpSpPr>
              <p:cNvPr id="179" name="Group 32"/>
              <p:cNvGrpSpPr>
                <a:grpSpLocks noChangeAspect="1"/>
              </p:cNvGrpSpPr>
              <p:nvPr/>
            </p:nvGrpSpPr>
            <p:grpSpPr>
              <a:xfrm rot="20059765">
                <a:off x="214282" y="242195"/>
                <a:ext cx="1611192" cy="1321331"/>
                <a:chOff x="492450" y="105224"/>
                <a:chExt cx="2967986" cy="2434032"/>
              </a:xfrm>
              <a:solidFill>
                <a:schemeClr val="bg2">
                  <a:lumMod val="60000"/>
                  <a:lumOff val="40000"/>
                  <a:alpha val="8000"/>
                </a:schemeClr>
              </a:solidFill>
            </p:grpSpPr>
            <p:sp>
              <p:nvSpPr>
                <p:cNvPr id="22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 name="Freeform 82"/>
                <p:cNvSpPr>
                  <a:spLocks noEditPoints="1"/>
                </p:cNvSpPr>
                <p:nvPr/>
              </p:nvSpPr>
              <p:spPr bwMode="auto">
                <a:xfrm rot="650724">
                  <a:off x="492450" y="105224"/>
                  <a:ext cx="2967986" cy="243403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80" name="Group 48"/>
              <p:cNvGrpSpPr>
                <a:grpSpLocks noChangeAspect="1"/>
              </p:cNvGrpSpPr>
              <p:nvPr/>
            </p:nvGrpSpPr>
            <p:grpSpPr>
              <a:xfrm rot="1419986">
                <a:off x="7374137" y="629719"/>
                <a:ext cx="1046470" cy="892409"/>
                <a:chOff x="5181600" y="457200"/>
                <a:chExt cx="3235325" cy="2759075"/>
              </a:xfrm>
              <a:solidFill>
                <a:schemeClr val="bg2">
                  <a:lumMod val="60000"/>
                  <a:lumOff val="40000"/>
                  <a:alpha val="8000"/>
                </a:schemeClr>
              </a:solidFill>
            </p:grpSpPr>
            <p:sp>
              <p:nvSpPr>
                <p:cNvPr id="216"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sp>
            <p:nvSpPr>
              <p:cNvPr id="213" name="Freeform 73"/>
              <p:cNvSpPr>
                <a:spLocks/>
              </p:cNvSpPr>
              <p:nvPr/>
            </p:nvSpPr>
            <p:spPr bwMode="auto">
              <a:xfrm rot="1542474">
                <a:off x="7058065" y="3702660"/>
                <a:ext cx="879" cy="1757"/>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solidFill>
                <a:schemeClr val="bg2">
                  <a:lumMod val="60000"/>
                  <a:lumOff val="40000"/>
                  <a:alpha val="8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82" name="Group 63"/>
              <p:cNvGrpSpPr>
                <a:grpSpLocks noChangeAspect="1"/>
              </p:cNvGrpSpPr>
              <p:nvPr/>
            </p:nvGrpSpPr>
            <p:grpSpPr>
              <a:xfrm rot="1645451">
                <a:off x="8050341" y="4268987"/>
                <a:ext cx="917115" cy="1118301"/>
                <a:chOff x="507386" y="-1244242"/>
                <a:chExt cx="2720979" cy="3317871"/>
              </a:xfrm>
              <a:solidFill>
                <a:schemeClr val="bg2">
                  <a:lumMod val="60000"/>
                  <a:lumOff val="40000"/>
                  <a:alpha val="8000"/>
                </a:schemeClr>
              </a:solidFill>
            </p:grpSpPr>
            <p:sp>
              <p:nvSpPr>
                <p:cNvPr id="208"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 name="Freeform 82"/>
                <p:cNvSpPr>
                  <a:spLocks noEditPoints="1"/>
                </p:cNvSpPr>
                <p:nvPr/>
              </p:nvSpPr>
              <p:spPr bwMode="auto">
                <a:xfrm rot="18845760">
                  <a:off x="208940" y="-945796"/>
                  <a:ext cx="3317871" cy="2720979"/>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3" name="Group 87"/>
              <p:cNvGrpSpPr>
                <a:grpSpLocks noChangeAspect="1"/>
              </p:cNvGrpSpPr>
              <p:nvPr/>
            </p:nvGrpSpPr>
            <p:grpSpPr>
              <a:xfrm>
                <a:off x="-9" y="5334005"/>
                <a:ext cx="1188232" cy="1524017"/>
                <a:chOff x="2743200" y="306388"/>
                <a:chExt cx="1876425" cy="2406650"/>
              </a:xfrm>
              <a:solidFill>
                <a:schemeClr val="bg2">
                  <a:lumMod val="50000"/>
                  <a:lumOff val="50000"/>
                  <a:alpha val="8000"/>
                </a:schemeClr>
              </a:solidFill>
            </p:grpSpPr>
            <p:sp>
              <p:nvSpPr>
                <p:cNvPr id="204" name="Freeform 21"/>
                <p:cNvSpPr>
                  <a:spLocks/>
                </p:cNvSpPr>
                <p:nvPr/>
              </p:nvSpPr>
              <p:spPr bwMode="auto">
                <a:xfrm>
                  <a:off x="3333750" y="890588"/>
                  <a:ext cx="34925" cy="482600"/>
                </a:xfrm>
                <a:custGeom>
                  <a:avLst/>
                  <a:gdLst>
                    <a:gd name="T0" fmla="*/ 20 w 22"/>
                    <a:gd name="T1" fmla="*/ 304 h 304"/>
                    <a:gd name="T2" fmla="*/ 20 w 22"/>
                    <a:gd name="T3" fmla="*/ 304 h 304"/>
                    <a:gd name="T4" fmla="*/ 22 w 22"/>
                    <a:gd name="T5" fmla="*/ 304 h 304"/>
                    <a:gd name="T6" fmla="*/ 22 w 22"/>
                    <a:gd name="T7" fmla="*/ 304 h 304"/>
                    <a:gd name="T8" fmla="*/ 22 w 22"/>
                    <a:gd name="T9" fmla="*/ 286 h 304"/>
                    <a:gd name="T10" fmla="*/ 14 w 22"/>
                    <a:gd name="T11" fmla="*/ 54 h 304"/>
                    <a:gd name="T12" fmla="*/ 14 w 22"/>
                    <a:gd name="T13" fmla="*/ 54 h 304"/>
                    <a:gd name="T14" fmla="*/ 14 w 22"/>
                    <a:gd name="T15" fmla="*/ 26 h 304"/>
                    <a:gd name="T16" fmla="*/ 14 w 22"/>
                    <a:gd name="T17" fmla="*/ 26 h 304"/>
                    <a:gd name="T18" fmla="*/ 12 w 22"/>
                    <a:gd name="T19" fmla="*/ 16 h 304"/>
                    <a:gd name="T20" fmla="*/ 8 w 22"/>
                    <a:gd name="T21" fmla="*/ 6 h 304"/>
                    <a:gd name="T22" fmla="*/ 8 w 22"/>
                    <a:gd name="T23" fmla="*/ 6 h 304"/>
                    <a:gd name="T24" fmla="*/ 4 w 22"/>
                    <a:gd name="T25" fmla="*/ 0 h 304"/>
                    <a:gd name="T26" fmla="*/ 2 w 22"/>
                    <a:gd name="T27" fmla="*/ 0 h 304"/>
                    <a:gd name="T28" fmla="*/ 2 w 22"/>
                    <a:gd name="T29" fmla="*/ 2 h 304"/>
                    <a:gd name="T30" fmla="*/ 2 w 22"/>
                    <a:gd name="T31" fmla="*/ 2 h 304"/>
                    <a:gd name="T32" fmla="*/ 0 w 22"/>
                    <a:gd name="T33" fmla="*/ 10 h 304"/>
                    <a:gd name="T34" fmla="*/ 2 w 22"/>
                    <a:gd name="T35" fmla="*/ 18 h 304"/>
                    <a:gd name="T36" fmla="*/ 2 w 22"/>
                    <a:gd name="T37" fmla="*/ 18 h 304"/>
                    <a:gd name="T38" fmla="*/ 4 w 22"/>
                    <a:gd name="T39" fmla="*/ 40 h 304"/>
                    <a:gd name="T40" fmla="*/ 18 w 22"/>
                    <a:gd name="T41" fmla="*/ 286 h 304"/>
                    <a:gd name="T42" fmla="*/ 18 w 22"/>
                    <a:gd name="T43" fmla="*/ 286 h 304"/>
                    <a:gd name="T44" fmla="*/ 20 w 22"/>
                    <a:gd name="T45" fmla="*/ 304 h 304"/>
                    <a:gd name="T46" fmla="*/ 20 w 22"/>
                    <a:gd name="T47" fmla="*/ 3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304">
                      <a:moveTo>
                        <a:pt x="20" y="304"/>
                      </a:moveTo>
                      <a:lnTo>
                        <a:pt x="20" y="304"/>
                      </a:lnTo>
                      <a:lnTo>
                        <a:pt x="22" y="304"/>
                      </a:lnTo>
                      <a:lnTo>
                        <a:pt x="22" y="304"/>
                      </a:lnTo>
                      <a:lnTo>
                        <a:pt x="22" y="286"/>
                      </a:lnTo>
                      <a:lnTo>
                        <a:pt x="14" y="54"/>
                      </a:lnTo>
                      <a:lnTo>
                        <a:pt x="14" y="54"/>
                      </a:lnTo>
                      <a:lnTo>
                        <a:pt x="14" y="26"/>
                      </a:lnTo>
                      <a:lnTo>
                        <a:pt x="14" y="26"/>
                      </a:lnTo>
                      <a:lnTo>
                        <a:pt x="12" y="16"/>
                      </a:lnTo>
                      <a:lnTo>
                        <a:pt x="8" y="6"/>
                      </a:lnTo>
                      <a:lnTo>
                        <a:pt x="8" y="6"/>
                      </a:lnTo>
                      <a:lnTo>
                        <a:pt x="4" y="0"/>
                      </a:lnTo>
                      <a:lnTo>
                        <a:pt x="2" y="0"/>
                      </a:lnTo>
                      <a:lnTo>
                        <a:pt x="2" y="2"/>
                      </a:lnTo>
                      <a:lnTo>
                        <a:pt x="2" y="2"/>
                      </a:lnTo>
                      <a:lnTo>
                        <a:pt x="0" y="10"/>
                      </a:lnTo>
                      <a:lnTo>
                        <a:pt x="2" y="18"/>
                      </a:lnTo>
                      <a:lnTo>
                        <a:pt x="2" y="18"/>
                      </a:lnTo>
                      <a:lnTo>
                        <a:pt x="4" y="40"/>
                      </a:lnTo>
                      <a:lnTo>
                        <a:pt x="18" y="286"/>
                      </a:lnTo>
                      <a:lnTo>
                        <a:pt x="18" y="286"/>
                      </a:lnTo>
                      <a:lnTo>
                        <a:pt x="20" y="304"/>
                      </a:lnTo>
                      <a:lnTo>
                        <a:pt x="20" y="3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22"/>
                <p:cNvSpPr>
                  <a:spLocks/>
                </p:cNvSpPr>
                <p:nvPr/>
              </p:nvSpPr>
              <p:spPr bwMode="auto">
                <a:xfrm>
                  <a:off x="3362325" y="1382713"/>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23"/>
                <p:cNvSpPr>
                  <a:spLocks/>
                </p:cNvSpPr>
                <p:nvPr/>
              </p:nvSpPr>
              <p:spPr bwMode="auto">
                <a:xfrm>
                  <a:off x="3384550" y="1173163"/>
                  <a:ext cx="438150" cy="212725"/>
                </a:xfrm>
                <a:custGeom>
                  <a:avLst/>
                  <a:gdLst>
                    <a:gd name="T0" fmla="*/ 2 w 276"/>
                    <a:gd name="T1" fmla="*/ 134 h 134"/>
                    <a:gd name="T2" fmla="*/ 2 w 276"/>
                    <a:gd name="T3" fmla="*/ 134 h 134"/>
                    <a:gd name="T4" fmla="*/ 16 w 276"/>
                    <a:gd name="T5" fmla="*/ 128 h 134"/>
                    <a:gd name="T6" fmla="*/ 238 w 276"/>
                    <a:gd name="T7" fmla="*/ 20 h 134"/>
                    <a:gd name="T8" fmla="*/ 238 w 276"/>
                    <a:gd name="T9" fmla="*/ 20 h 134"/>
                    <a:gd name="T10" fmla="*/ 260 w 276"/>
                    <a:gd name="T11" fmla="*/ 12 h 134"/>
                    <a:gd name="T12" fmla="*/ 260 w 276"/>
                    <a:gd name="T13" fmla="*/ 12 h 134"/>
                    <a:gd name="T14" fmla="*/ 268 w 276"/>
                    <a:gd name="T15" fmla="*/ 10 h 134"/>
                    <a:gd name="T16" fmla="*/ 274 w 276"/>
                    <a:gd name="T17" fmla="*/ 6 h 134"/>
                    <a:gd name="T18" fmla="*/ 274 w 276"/>
                    <a:gd name="T19" fmla="*/ 6 h 134"/>
                    <a:gd name="T20" fmla="*/ 276 w 276"/>
                    <a:gd name="T21" fmla="*/ 2 h 134"/>
                    <a:gd name="T22" fmla="*/ 274 w 276"/>
                    <a:gd name="T23" fmla="*/ 2 h 134"/>
                    <a:gd name="T24" fmla="*/ 268 w 276"/>
                    <a:gd name="T25" fmla="*/ 0 h 134"/>
                    <a:gd name="T26" fmla="*/ 268 w 276"/>
                    <a:gd name="T27" fmla="*/ 0 h 134"/>
                    <a:gd name="T28" fmla="*/ 258 w 276"/>
                    <a:gd name="T29" fmla="*/ 2 h 134"/>
                    <a:gd name="T30" fmla="*/ 248 w 276"/>
                    <a:gd name="T31" fmla="*/ 6 h 134"/>
                    <a:gd name="T32" fmla="*/ 248 w 276"/>
                    <a:gd name="T33" fmla="*/ 6 h 134"/>
                    <a:gd name="T34" fmla="*/ 222 w 276"/>
                    <a:gd name="T35" fmla="*/ 18 h 134"/>
                    <a:gd name="T36" fmla="*/ 16 w 276"/>
                    <a:gd name="T37" fmla="*/ 124 h 134"/>
                    <a:gd name="T38" fmla="*/ 16 w 276"/>
                    <a:gd name="T39" fmla="*/ 124 h 134"/>
                    <a:gd name="T40" fmla="*/ 0 w 276"/>
                    <a:gd name="T41" fmla="*/ 132 h 134"/>
                    <a:gd name="T42" fmla="*/ 0 w 276"/>
                    <a:gd name="T43" fmla="*/ 132 h 134"/>
                    <a:gd name="T44" fmla="*/ 0 w 276"/>
                    <a:gd name="T45" fmla="*/ 134 h 134"/>
                    <a:gd name="T46" fmla="*/ 0 w 276"/>
                    <a:gd name="T47" fmla="*/ 134 h 134"/>
                    <a:gd name="T48" fmla="*/ 2 w 276"/>
                    <a:gd name="T49" fmla="*/ 134 h 134"/>
                    <a:gd name="T50" fmla="*/ 2 w 276"/>
                    <a:gd name="T5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6" h="134">
                      <a:moveTo>
                        <a:pt x="2" y="134"/>
                      </a:moveTo>
                      <a:lnTo>
                        <a:pt x="2" y="134"/>
                      </a:lnTo>
                      <a:lnTo>
                        <a:pt x="16" y="128"/>
                      </a:lnTo>
                      <a:lnTo>
                        <a:pt x="238" y="20"/>
                      </a:lnTo>
                      <a:lnTo>
                        <a:pt x="238" y="20"/>
                      </a:lnTo>
                      <a:lnTo>
                        <a:pt x="260" y="12"/>
                      </a:lnTo>
                      <a:lnTo>
                        <a:pt x="260" y="12"/>
                      </a:lnTo>
                      <a:lnTo>
                        <a:pt x="268" y="10"/>
                      </a:lnTo>
                      <a:lnTo>
                        <a:pt x="274" y="6"/>
                      </a:lnTo>
                      <a:lnTo>
                        <a:pt x="274" y="6"/>
                      </a:lnTo>
                      <a:lnTo>
                        <a:pt x="276" y="2"/>
                      </a:lnTo>
                      <a:lnTo>
                        <a:pt x="274" y="2"/>
                      </a:lnTo>
                      <a:lnTo>
                        <a:pt x="268" y="0"/>
                      </a:lnTo>
                      <a:lnTo>
                        <a:pt x="268" y="0"/>
                      </a:lnTo>
                      <a:lnTo>
                        <a:pt x="258" y="2"/>
                      </a:lnTo>
                      <a:lnTo>
                        <a:pt x="248" y="6"/>
                      </a:lnTo>
                      <a:lnTo>
                        <a:pt x="248" y="6"/>
                      </a:lnTo>
                      <a:lnTo>
                        <a:pt x="222" y="18"/>
                      </a:lnTo>
                      <a:lnTo>
                        <a:pt x="16" y="124"/>
                      </a:lnTo>
                      <a:lnTo>
                        <a:pt x="16" y="124"/>
                      </a:lnTo>
                      <a:lnTo>
                        <a:pt x="0" y="132"/>
                      </a:lnTo>
                      <a:lnTo>
                        <a:pt x="0" y="132"/>
                      </a:lnTo>
                      <a:lnTo>
                        <a:pt x="0" y="134"/>
                      </a:lnTo>
                      <a:lnTo>
                        <a:pt x="0" y="134"/>
                      </a:lnTo>
                      <a:lnTo>
                        <a:pt x="2" y="134"/>
                      </a:lnTo>
                      <a:lnTo>
                        <a:pt x="2"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24"/>
                <p:cNvSpPr>
                  <a:spLocks noEditPoints="1"/>
                </p:cNvSpPr>
                <p:nvPr/>
              </p:nvSpPr>
              <p:spPr bwMode="auto">
                <a:xfrm>
                  <a:off x="2743200" y="306388"/>
                  <a:ext cx="1876425" cy="2406650"/>
                </a:xfrm>
                <a:custGeom>
                  <a:avLst/>
                  <a:gdLst>
                    <a:gd name="T0" fmla="*/ 1052 w 1182"/>
                    <a:gd name="T1" fmla="*/ 606 h 1516"/>
                    <a:gd name="T2" fmla="*/ 928 w 1182"/>
                    <a:gd name="T3" fmla="*/ 580 h 1516"/>
                    <a:gd name="T4" fmla="*/ 738 w 1182"/>
                    <a:gd name="T5" fmla="*/ 592 h 1516"/>
                    <a:gd name="T6" fmla="*/ 590 w 1182"/>
                    <a:gd name="T7" fmla="*/ 640 h 1516"/>
                    <a:gd name="T8" fmla="*/ 408 w 1182"/>
                    <a:gd name="T9" fmla="*/ 740 h 1516"/>
                    <a:gd name="T10" fmla="*/ 404 w 1182"/>
                    <a:gd name="T11" fmla="*/ 716 h 1516"/>
                    <a:gd name="T12" fmla="*/ 416 w 1182"/>
                    <a:gd name="T13" fmla="*/ 696 h 1516"/>
                    <a:gd name="T14" fmla="*/ 410 w 1182"/>
                    <a:gd name="T15" fmla="*/ 684 h 1516"/>
                    <a:gd name="T16" fmla="*/ 400 w 1182"/>
                    <a:gd name="T17" fmla="*/ 674 h 1516"/>
                    <a:gd name="T18" fmla="*/ 390 w 1182"/>
                    <a:gd name="T19" fmla="*/ 670 h 1516"/>
                    <a:gd name="T20" fmla="*/ 382 w 1182"/>
                    <a:gd name="T21" fmla="*/ 670 h 1516"/>
                    <a:gd name="T22" fmla="*/ 360 w 1182"/>
                    <a:gd name="T23" fmla="*/ 676 h 1516"/>
                    <a:gd name="T24" fmla="*/ 346 w 1182"/>
                    <a:gd name="T25" fmla="*/ 692 h 1516"/>
                    <a:gd name="T26" fmla="*/ 336 w 1182"/>
                    <a:gd name="T27" fmla="*/ 652 h 1516"/>
                    <a:gd name="T28" fmla="*/ 330 w 1182"/>
                    <a:gd name="T29" fmla="*/ 454 h 1516"/>
                    <a:gd name="T30" fmla="*/ 278 w 1182"/>
                    <a:gd name="T31" fmla="*/ 264 h 1516"/>
                    <a:gd name="T32" fmla="*/ 202 w 1182"/>
                    <a:gd name="T33" fmla="*/ 132 h 1516"/>
                    <a:gd name="T34" fmla="*/ 102 w 1182"/>
                    <a:gd name="T35" fmla="*/ 36 h 1516"/>
                    <a:gd name="T36" fmla="*/ 26 w 1182"/>
                    <a:gd name="T37" fmla="*/ 612 h 1516"/>
                    <a:gd name="T38" fmla="*/ 42 w 1182"/>
                    <a:gd name="T39" fmla="*/ 658 h 1516"/>
                    <a:gd name="T40" fmla="*/ 16 w 1182"/>
                    <a:gd name="T41" fmla="*/ 1072 h 1516"/>
                    <a:gd name="T42" fmla="*/ 172 w 1182"/>
                    <a:gd name="T43" fmla="*/ 898 h 1516"/>
                    <a:gd name="T44" fmla="*/ 208 w 1182"/>
                    <a:gd name="T45" fmla="*/ 874 h 1516"/>
                    <a:gd name="T46" fmla="*/ 226 w 1182"/>
                    <a:gd name="T47" fmla="*/ 896 h 1516"/>
                    <a:gd name="T48" fmla="*/ 158 w 1182"/>
                    <a:gd name="T49" fmla="*/ 998 h 1516"/>
                    <a:gd name="T50" fmla="*/ 122 w 1182"/>
                    <a:gd name="T51" fmla="*/ 1062 h 1516"/>
                    <a:gd name="T52" fmla="*/ 162 w 1182"/>
                    <a:gd name="T53" fmla="*/ 1118 h 1516"/>
                    <a:gd name="T54" fmla="*/ 220 w 1182"/>
                    <a:gd name="T55" fmla="*/ 1036 h 1516"/>
                    <a:gd name="T56" fmla="*/ 276 w 1182"/>
                    <a:gd name="T57" fmla="*/ 942 h 1516"/>
                    <a:gd name="T58" fmla="*/ 306 w 1182"/>
                    <a:gd name="T59" fmla="*/ 920 h 1516"/>
                    <a:gd name="T60" fmla="*/ 316 w 1182"/>
                    <a:gd name="T61" fmla="*/ 942 h 1516"/>
                    <a:gd name="T62" fmla="*/ 250 w 1182"/>
                    <a:gd name="T63" fmla="*/ 1148 h 1516"/>
                    <a:gd name="T64" fmla="*/ 224 w 1182"/>
                    <a:gd name="T65" fmla="*/ 1250 h 1516"/>
                    <a:gd name="T66" fmla="*/ 232 w 1182"/>
                    <a:gd name="T67" fmla="*/ 1342 h 1516"/>
                    <a:gd name="T68" fmla="*/ 242 w 1182"/>
                    <a:gd name="T69" fmla="*/ 1400 h 1516"/>
                    <a:gd name="T70" fmla="*/ 258 w 1182"/>
                    <a:gd name="T71" fmla="*/ 1432 h 1516"/>
                    <a:gd name="T72" fmla="*/ 310 w 1182"/>
                    <a:gd name="T73" fmla="*/ 1496 h 1516"/>
                    <a:gd name="T74" fmla="*/ 314 w 1182"/>
                    <a:gd name="T75" fmla="*/ 1458 h 1516"/>
                    <a:gd name="T76" fmla="*/ 300 w 1182"/>
                    <a:gd name="T77" fmla="*/ 1390 h 1516"/>
                    <a:gd name="T78" fmla="*/ 316 w 1182"/>
                    <a:gd name="T79" fmla="*/ 1298 h 1516"/>
                    <a:gd name="T80" fmla="*/ 350 w 1182"/>
                    <a:gd name="T81" fmla="*/ 1252 h 1516"/>
                    <a:gd name="T82" fmla="*/ 378 w 1182"/>
                    <a:gd name="T83" fmla="*/ 1242 h 1516"/>
                    <a:gd name="T84" fmla="*/ 426 w 1182"/>
                    <a:gd name="T85" fmla="*/ 1228 h 1516"/>
                    <a:gd name="T86" fmla="*/ 440 w 1182"/>
                    <a:gd name="T87" fmla="*/ 1210 h 1516"/>
                    <a:gd name="T88" fmla="*/ 480 w 1182"/>
                    <a:gd name="T89" fmla="*/ 1202 h 1516"/>
                    <a:gd name="T90" fmla="*/ 554 w 1182"/>
                    <a:gd name="T91" fmla="*/ 1172 h 1516"/>
                    <a:gd name="T92" fmla="*/ 620 w 1182"/>
                    <a:gd name="T93" fmla="*/ 1120 h 1516"/>
                    <a:gd name="T94" fmla="*/ 612 w 1182"/>
                    <a:gd name="T95" fmla="*/ 1058 h 1516"/>
                    <a:gd name="T96" fmla="*/ 558 w 1182"/>
                    <a:gd name="T97" fmla="*/ 938 h 1516"/>
                    <a:gd name="T98" fmla="*/ 688 w 1182"/>
                    <a:gd name="T99" fmla="*/ 1006 h 1516"/>
                    <a:gd name="T100" fmla="*/ 760 w 1182"/>
                    <a:gd name="T101" fmla="*/ 1020 h 1516"/>
                    <a:gd name="T102" fmla="*/ 818 w 1182"/>
                    <a:gd name="T103" fmla="*/ 992 h 1516"/>
                    <a:gd name="T104" fmla="*/ 852 w 1182"/>
                    <a:gd name="T105" fmla="*/ 966 h 1516"/>
                    <a:gd name="T106" fmla="*/ 890 w 1182"/>
                    <a:gd name="T107" fmla="*/ 942 h 1516"/>
                    <a:gd name="T108" fmla="*/ 898 w 1182"/>
                    <a:gd name="T109" fmla="*/ 922 h 1516"/>
                    <a:gd name="T110" fmla="*/ 932 w 1182"/>
                    <a:gd name="T111" fmla="*/ 904 h 1516"/>
                    <a:gd name="T112" fmla="*/ 936 w 1182"/>
                    <a:gd name="T113" fmla="*/ 892 h 1516"/>
                    <a:gd name="T114" fmla="*/ 984 w 1182"/>
                    <a:gd name="T115" fmla="*/ 858 h 1516"/>
                    <a:gd name="T116" fmla="*/ 1020 w 1182"/>
                    <a:gd name="T117" fmla="*/ 838 h 1516"/>
                    <a:gd name="T118" fmla="*/ 1064 w 1182"/>
                    <a:gd name="T119" fmla="*/ 826 h 1516"/>
                    <a:gd name="T120" fmla="*/ 1086 w 1182"/>
                    <a:gd name="T121" fmla="*/ 814 h 1516"/>
                    <a:gd name="T122" fmla="*/ 1168 w 1182"/>
                    <a:gd name="T123" fmla="*/ 760 h 1516"/>
                    <a:gd name="T124" fmla="*/ 390 w 1182"/>
                    <a:gd name="T125" fmla="*/ 678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82" h="1516">
                      <a:moveTo>
                        <a:pt x="1136" y="650"/>
                      </a:moveTo>
                      <a:lnTo>
                        <a:pt x="1098" y="626"/>
                      </a:lnTo>
                      <a:lnTo>
                        <a:pt x="1098" y="626"/>
                      </a:lnTo>
                      <a:lnTo>
                        <a:pt x="1086" y="620"/>
                      </a:lnTo>
                      <a:lnTo>
                        <a:pt x="1052" y="606"/>
                      </a:lnTo>
                      <a:lnTo>
                        <a:pt x="1026" y="598"/>
                      </a:lnTo>
                      <a:lnTo>
                        <a:pt x="998" y="590"/>
                      </a:lnTo>
                      <a:lnTo>
                        <a:pt x="964" y="584"/>
                      </a:lnTo>
                      <a:lnTo>
                        <a:pt x="928" y="580"/>
                      </a:lnTo>
                      <a:lnTo>
                        <a:pt x="928" y="580"/>
                      </a:lnTo>
                      <a:lnTo>
                        <a:pt x="890" y="578"/>
                      </a:lnTo>
                      <a:lnTo>
                        <a:pt x="852" y="578"/>
                      </a:lnTo>
                      <a:lnTo>
                        <a:pt x="814" y="580"/>
                      </a:lnTo>
                      <a:lnTo>
                        <a:pt x="776" y="586"/>
                      </a:lnTo>
                      <a:lnTo>
                        <a:pt x="738" y="592"/>
                      </a:lnTo>
                      <a:lnTo>
                        <a:pt x="700" y="602"/>
                      </a:lnTo>
                      <a:lnTo>
                        <a:pt x="662" y="614"/>
                      </a:lnTo>
                      <a:lnTo>
                        <a:pt x="622" y="628"/>
                      </a:lnTo>
                      <a:lnTo>
                        <a:pt x="622" y="628"/>
                      </a:lnTo>
                      <a:lnTo>
                        <a:pt x="590" y="640"/>
                      </a:lnTo>
                      <a:lnTo>
                        <a:pt x="558" y="654"/>
                      </a:lnTo>
                      <a:lnTo>
                        <a:pt x="496" y="686"/>
                      </a:lnTo>
                      <a:lnTo>
                        <a:pt x="444" y="716"/>
                      </a:lnTo>
                      <a:lnTo>
                        <a:pt x="408" y="740"/>
                      </a:lnTo>
                      <a:lnTo>
                        <a:pt x="408" y="740"/>
                      </a:lnTo>
                      <a:lnTo>
                        <a:pt x="404" y="736"/>
                      </a:lnTo>
                      <a:lnTo>
                        <a:pt x="404" y="736"/>
                      </a:lnTo>
                      <a:lnTo>
                        <a:pt x="406" y="728"/>
                      </a:lnTo>
                      <a:lnTo>
                        <a:pt x="404" y="716"/>
                      </a:lnTo>
                      <a:lnTo>
                        <a:pt x="404" y="716"/>
                      </a:lnTo>
                      <a:lnTo>
                        <a:pt x="410" y="714"/>
                      </a:lnTo>
                      <a:lnTo>
                        <a:pt x="414" y="708"/>
                      </a:lnTo>
                      <a:lnTo>
                        <a:pt x="414" y="708"/>
                      </a:lnTo>
                      <a:lnTo>
                        <a:pt x="416" y="702"/>
                      </a:lnTo>
                      <a:lnTo>
                        <a:pt x="416" y="696"/>
                      </a:lnTo>
                      <a:lnTo>
                        <a:pt x="414" y="690"/>
                      </a:lnTo>
                      <a:lnTo>
                        <a:pt x="408" y="686"/>
                      </a:lnTo>
                      <a:lnTo>
                        <a:pt x="408" y="686"/>
                      </a:lnTo>
                      <a:lnTo>
                        <a:pt x="406" y="686"/>
                      </a:lnTo>
                      <a:lnTo>
                        <a:pt x="410" y="684"/>
                      </a:lnTo>
                      <a:lnTo>
                        <a:pt x="406" y="680"/>
                      </a:lnTo>
                      <a:lnTo>
                        <a:pt x="404" y="680"/>
                      </a:lnTo>
                      <a:lnTo>
                        <a:pt x="404" y="678"/>
                      </a:lnTo>
                      <a:lnTo>
                        <a:pt x="402" y="672"/>
                      </a:lnTo>
                      <a:lnTo>
                        <a:pt x="400" y="674"/>
                      </a:lnTo>
                      <a:lnTo>
                        <a:pt x="400" y="672"/>
                      </a:lnTo>
                      <a:lnTo>
                        <a:pt x="398" y="672"/>
                      </a:lnTo>
                      <a:lnTo>
                        <a:pt x="394" y="670"/>
                      </a:lnTo>
                      <a:lnTo>
                        <a:pt x="392" y="672"/>
                      </a:lnTo>
                      <a:lnTo>
                        <a:pt x="390" y="670"/>
                      </a:lnTo>
                      <a:lnTo>
                        <a:pt x="388" y="670"/>
                      </a:lnTo>
                      <a:lnTo>
                        <a:pt x="388" y="674"/>
                      </a:lnTo>
                      <a:lnTo>
                        <a:pt x="388" y="676"/>
                      </a:lnTo>
                      <a:lnTo>
                        <a:pt x="388" y="676"/>
                      </a:lnTo>
                      <a:lnTo>
                        <a:pt x="382" y="670"/>
                      </a:lnTo>
                      <a:lnTo>
                        <a:pt x="382" y="670"/>
                      </a:lnTo>
                      <a:lnTo>
                        <a:pt x="376" y="668"/>
                      </a:lnTo>
                      <a:lnTo>
                        <a:pt x="370" y="670"/>
                      </a:lnTo>
                      <a:lnTo>
                        <a:pt x="364" y="672"/>
                      </a:lnTo>
                      <a:lnTo>
                        <a:pt x="360" y="676"/>
                      </a:lnTo>
                      <a:lnTo>
                        <a:pt x="360" y="676"/>
                      </a:lnTo>
                      <a:lnTo>
                        <a:pt x="358" y="682"/>
                      </a:lnTo>
                      <a:lnTo>
                        <a:pt x="358" y="686"/>
                      </a:lnTo>
                      <a:lnTo>
                        <a:pt x="358" y="686"/>
                      </a:lnTo>
                      <a:lnTo>
                        <a:pt x="346" y="692"/>
                      </a:lnTo>
                      <a:lnTo>
                        <a:pt x="338" y="698"/>
                      </a:lnTo>
                      <a:lnTo>
                        <a:pt x="338" y="698"/>
                      </a:lnTo>
                      <a:lnTo>
                        <a:pt x="334" y="696"/>
                      </a:lnTo>
                      <a:lnTo>
                        <a:pt x="334" y="696"/>
                      </a:lnTo>
                      <a:lnTo>
                        <a:pt x="336" y="652"/>
                      </a:lnTo>
                      <a:lnTo>
                        <a:pt x="338" y="592"/>
                      </a:lnTo>
                      <a:lnTo>
                        <a:pt x="336" y="524"/>
                      </a:lnTo>
                      <a:lnTo>
                        <a:pt x="334" y="488"/>
                      </a:lnTo>
                      <a:lnTo>
                        <a:pt x="330" y="454"/>
                      </a:lnTo>
                      <a:lnTo>
                        <a:pt x="330" y="454"/>
                      </a:lnTo>
                      <a:lnTo>
                        <a:pt x="322" y="412"/>
                      </a:lnTo>
                      <a:lnTo>
                        <a:pt x="314" y="372"/>
                      </a:lnTo>
                      <a:lnTo>
                        <a:pt x="304" y="334"/>
                      </a:lnTo>
                      <a:lnTo>
                        <a:pt x="292" y="298"/>
                      </a:lnTo>
                      <a:lnTo>
                        <a:pt x="278" y="264"/>
                      </a:lnTo>
                      <a:lnTo>
                        <a:pt x="262" y="230"/>
                      </a:lnTo>
                      <a:lnTo>
                        <a:pt x="244" y="196"/>
                      </a:lnTo>
                      <a:lnTo>
                        <a:pt x="224" y="164"/>
                      </a:lnTo>
                      <a:lnTo>
                        <a:pt x="224" y="164"/>
                      </a:lnTo>
                      <a:lnTo>
                        <a:pt x="202" y="132"/>
                      </a:lnTo>
                      <a:lnTo>
                        <a:pt x="182" y="106"/>
                      </a:lnTo>
                      <a:lnTo>
                        <a:pt x="160" y="84"/>
                      </a:lnTo>
                      <a:lnTo>
                        <a:pt x="142" y="68"/>
                      </a:lnTo>
                      <a:lnTo>
                        <a:pt x="114" y="44"/>
                      </a:lnTo>
                      <a:lnTo>
                        <a:pt x="102" y="36"/>
                      </a:lnTo>
                      <a:lnTo>
                        <a:pt x="62" y="14"/>
                      </a:lnTo>
                      <a:lnTo>
                        <a:pt x="20" y="0"/>
                      </a:lnTo>
                      <a:lnTo>
                        <a:pt x="0" y="2"/>
                      </a:lnTo>
                      <a:lnTo>
                        <a:pt x="0" y="598"/>
                      </a:lnTo>
                      <a:lnTo>
                        <a:pt x="26" y="612"/>
                      </a:lnTo>
                      <a:lnTo>
                        <a:pt x="64" y="640"/>
                      </a:lnTo>
                      <a:lnTo>
                        <a:pt x="88" y="658"/>
                      </a:lnTo>
                      <a:lnTo>
                        <a:pt x="88" y="660"/>
                      </a:lnTo>
                      <a:lnTo>
                        <a:pt x="88" y="660"/>
                      </a:lnTo>
                      <a:lnTo>
                        <a:pt x="42" y="658"/>
                      </a:lnTo>
                      <a:lnTo>
                        <a:pt x="20" y="660"/>
                      </a:lnTo>
                      <a:lnTo>
                        <a:pt x="0" y="662"/>
                      </a:lnTo>
                      <a:lnTo>
                        <a:pt x="0" y="1086"/>
                      </a:lnTo>
                      <a:lnTo>
                        <a:pt x="0" y="1086"/>
                      </a:lnTo>
                      <a:lnTo>
                        <a:pt x="16" y="1072"/>
                      </a:lnTo>
                      <a:lnTo>
                        <a:pt x="16" y="1072"/>
                      </a:lnTo>
                      <a:lnTo>
                        <a:pt x="52" y="1030"/>
                      </a:lnTo>
                      <a:lnTo>
                        <a:pt x="112" y="962"/>
                      </a:lnTo>
                      <a:lnTo>
                        <a:pt x="144" y="926"/>
                      </a:lnTo>
                      <a:lnTo>
                        <a:pt x="172" y="898"/>
                      </a:lnTo>
                      <a:lnTo>
                        <a:pt x="192" y="878"/>
                      </a:lnTo>
                      <a:lnTo>
                        <a:pt x="200" y="874"/>
                      </a:lnTo>
                      <a:lnTo>
                        <a:pt x="204" y="872"/>
                      </a:lnTo>
                      <a:lnTo>
                        <a:pt x="204" y="872"/>
                      </a:lnTo>
                      <a:lnTo>
                        <a:pt x="208" y="874"/>
                      </a:lnTo>
                      <a:lnTo>
                        <a:pt x="212" y="874"/>
                      </a:lnTo>
                      <a:lnTo>
                        <a:pt x="224" y="872"/>
                      </a:lnTo>
                      <a:lnTo>
                        <a:pt x="238" y="866"/>
                      </a:lnTo>
                      <a:lnTo>
                        <a:pt x="252" y="860"/>
                      </a:lnTo>
                      <a:lnTo>
                        <a:pt x="226" y="896"/>
                      </a:lnTo>
                      <a:lnTo>
                        <a:pt x="218" y="910"/>
                      </a:lnTo>
                      <a:lnTo>
                        <a:pt x="202" y="924"/>
                      </a:lnTo>
                      <a:lnTo>
                        <a:pt x="186" y="950"/>
                      </a:lnTo>
                      <a:lnTo>
                        <a:pt x="182" y="958"/>
                      </a:lnTo>
                      <a:lnTo>
                        <a:pt x="158" y="998"/>
                      </a:lnTo>
                      <a:lnTo>
                        <a:pt x="162" y="1004"/>
                      </a:lnTo>
                      <a:lnTo>
                        <a:pt x="160" y="1010"/>
                      </a:lnTo>
                      <a:lnTo>
                        <a:pt x="150" y="1012"/>
                      </a:lnTo>
                      <a:lnTo>
                        <a:pt x="140" y="1032"/>
                      </a:lnTo>
                      <a:lnTo>
                        <a:pt x="122" y="1062"/>
                      </a:lnTo>
                      <a:lnTo>
                        <a:pt x="120" y="1094"/>
                      </a:lnTo>
                      <a:lnTo>
                        <a:pt x="128" y="1120"/>
                      </a:lnTo>
                      <a:lnTo>
                        <a:pt x="142" y="1104"/>
                      </a:lnTo>
                      <a:lnTo>
                        <a:pt x="134" y="1124"/>
                      </a:lnTo>
                      <a:lnTo>
                        <a:pt x="162" y="1118"/>
                      </a:lnTo>
                      <a:lnTo>
                        <a:pt x="188" y="1100"/>
                      </a:lnTo>
                      <a:lnTo>
                        <a:pt x="206" y="1070"/>
                      </a:lnTo>
                      <a:lnTo>
                        <a:pt x="218" y="1052"/>
                      </a:lnTo>
                      <a:lnTo>
                        <a:pt x="216" y="1042"/>
                      </a:lnTo>
                      <a:lnTo>
                        <a:pt x="220" y="1036"/>
                      </a:lnTo>
                      <a:lnTo>
                        <a:pt x="228" y="1038"/>
                      </a:lnTo>
                      <a:lnTo>
                        <a:pt x="250" y="998"/>
                      </a:lnTo>
                      <a:lnTo>
                        <a:pt x="254" y="992"/>
                      </a:lnTo>
                      <a:lnTo>
                        <a:pt x="272" y="964"/>
                      </a:lnTo>
                      <a:lnTo>
                        <a:pt x="276" y="942"/>
                      </a:lnTo>
                      <a:lnTo>
                        <a:pt x="284" y="930"/>
                      </a:lnTo>
                      <a:lnTo>
                        <a:pt x="302" y="890"/>
                      </a:lnTo>
                      <a:lnTo>
                        <a:pt x="302" y="890"/>
                      </a:lnTo>
                      <a:lnTo>
                        <a:pt x="304" y="906"/>
                      </a:lnTo>
                      <a:lnTo>
                        <a:pt x="306" y="920"/>
                      </a:lnTo>
                      <a:lnTo>
                        <a:pt x="310" y="932"/>
                      </a:lnTo>
                      <a:lnTo>
                        <a:pt x="312" y="936"/>
                      </a:lnTo>
                      <a:lnTo>
                        <a:pt x="314" y="938"/>
                      </a:lnTo>
                      <a:lnTo>
                        <a:pt x="314" y="938"/>
                      </a:lnTo>
                      <a:lnTo>
                        <a:pt x="316" y="942"/>
                      </a:lnTo>
                      <a:lnTo>
                        <a:pt x="316" y="952"/>
                      </a:lnTo>
                      <a:lnTo>
                        <a:pt x="308" y="980"/>
                      </a:lnTo>
                      <a:lnTo>
                        <a:pt x="296" y="1018"/>
                      </a:lnTo>
                      <a:lnTo>
                        <a:pt x="282" y="1062"/>
                      </a:lnTo>
                      <a:lnTo>
                        <a:pt x="250" y="1148"/>
                      </a:lnTo>
                      <a:lnTo>
                        <a:pt x="230" y="1198"/>
                      </a:lnTo>
                      <a:lnTo>
                        <a:pt x="230" y="1198"/>
                      </a:lnTo>
                      <a:lnTo>
                        <a:pt x="228" y="1208"/>
                      </a:lnTo>
                      <a:lnTo>
                        <a:pt x="226" y="1220"/>
                      </a:lnTo>
                      <a:lnTo>
                        <a:pt x="224" y="1250"/>
                      </a:lnTo>
                      <a:lnTo>
                        <a:pt x="224" y="1278"/>
                      </a:lnTo>
                      <a:lnTo>
                        <a:pt x="224" y="1304"/>
                      </a:lnTo>
                      <a:lnTo>
                        <a:pt x="224" y="1304"/>
                      </a:lnTo>
                      <a:lnTo>
                        <a:pt x="228" y="1324"/>
                      </a:lnTo>
                      <a:lnTo>
                        <a:pt x="232" y="1342"/>
                      </a:lnTo>
                      <a:lnTo>
                        <a:pt x="236" y="1362"/>
                      </a:lnTo>
                      <a:lnTo>
                        <a:pt x="236" y="1362"/>
                      </a:lnTo>
                      <a:lnTo>
                        <a:pt x="238" y="1380"/>
                      </a:lnTo>
                      <a:lnTo>
                        <a:pt x="240" y="1394"/>
                      </a:lnTo>
                      <a:lnTo>
                        <a:pt x="242" y="1400"/>
                      </a:lnTo>
                      <a:lnTo>
                        <a:pt x="246" y="1404"/>
                      </a:lnTo>
                      <a:lnTo>
                        <a:pt x="246" y="1404"/>
                      </a:lnTo>
                      <a:lnTo>
                        <a:pt x="252" y="1412"/>
                      </a:lnTo>
                      <a:lnTo>
                        <a:pt x="254" y="1420"/>
                      </a:lnTo>
                      <a:lnTo>
                        <a:pt x="258" y="1432"/>
                      </a:lnTo>
                      <a:lnTo>
                        <a:pt x="244" y="1448"/>
                      </a:lnTo>
                      <a:lnTo>
                        <a:pt x="258" y="1516"/>
                      </a:lnTo>
                      <a:lnTo>
                        <a:pt x="304" y="1516"/>
                      </a:lnTo>
                      <a:lnTo>
                        <a:pt x="304" y="1516"/>
                      </a:lnTo>
                      <a:lnTo>
                        <a:pt x="310" y="1496"/>
                      </a:lnTo>
                      <a:lnTo>
                        <a:pt x="310" y="1496"/>
                      </a:lnTo>
                      <a:lnTo>
                        <a:pt x="314" y="1482"/>
                      </a:lnTo>
                      <a:lnTo>
                        <a:pt x="314" y="1470"/>
                      </a:lnTo>
                      <a:lnTo>
                        <a:pt x="314" y="1458"/>
                      </a:lnTo>
                      <a:lnTo>
                        <a:pt x="314" y="1458"/>
                      </a:lnTo>
                      <a:lnTo>
                        <a:pt x="314" y="1452"/>
                      </a:lnTo>
                      <a:lnTo>
                        <a:pt x="312" y="1440"/>
                      </a:lnTo>
                      <a:lnTo>
                        <a:pt x="310" y="1418"/>
                      </a:lnTo>
                      <a:lnTo>
                        <a:pt x="300" y="1390"/>
                      </a:lnTo>
                      <a:lnTo>
                        <a:pt x="300" y="1390"/>
                      </a:lnTo>
                      <a:lnTo>
                        <a:pt x="298" y="1372"/>
                      </a:lnTo>
                      <a:lnTo>
                        <a:pt x="298" y="1356"/>
                      </a:lnTo>
                      <a:lnTo>
                        <a:pt x="300" y="1338"/>
                      </a:lnTo>
                      <a:lnTo>
                        <a:pt x="306" y="1322"/>
                      </a:lnTo>
                      <a:lnTo>
                        <a:pt x="316" y="1298"/>
                      </a:lnTo>
                      <a:lnTo>
                        <a:pt x="320" y="1290"/>
                      </a:lnTo>
                      <a:lnTo>
                        <a:pt x="320" y="1290"/>
                      </a:lnTo>
                      <a:lnTo>
                        <a:pt x="326" y="1280"/>
                      </a:lnTo>
                      <a:lnTo>
                        <a:pt x="342" y="1262"/>
                      </a:lnTo>
                      <a:lnTo>
                        <a:pt x="350" y="1252"/>
                      </a:lnTo>
                      <a:lnTo>
                        <a:pt x="360" y="1246"/>
                      </a:lnTo>
                      <a:lnTo>
                        <a:pt x="368" y="1242"/>
                      </a:lnTo>
                      <a:lnTo>
                        <a:pt x="374" y="1240"/>
                      </a:lnTo>
                      <a:lnTo>
                        <a:pt x="378" y="1242"/>
                      </a:lnTo>
                      <a:lnTo>
                        <a:pt x="378" y="1242"/>
                      </a:lnTo>
                      <a:lnTo>
                        <a:pt x="386" y="1244"/>
                      </a:lnTo>
                      <a:lnTo>
                        <a:pt x="394" y="1242"/>
                      </a:lnTo>
                      <a:lnTo>
                        <a:pt x="404" y="1240"/>
                      </a:lnTo>
                      <a:lnTo>
                        <a:pt x="412" y="1236"/>
                      </a:lnTo>
                      <a:lnTo>
                        <a:pt x="426" y="1228"/>
                      </a:lnTo>
                      <a:lnTo>
                        <a:pt x="430" y="1224"/>
                      </a:lnTo>
                      <a:lnTo>
                        <a:pt x="430" y="1224"/>
                      </a:lnTo>
                      <a:lnTo>
                        <a:pt x="432" y="1220"/>
                      </a:lnTo>
                      <a:lnTo>
                        <a:pt x="436" y="1216"/>
                      </a:lnTo>
                      <a:lnTo>
                        <a:pt x="440" y="1210"/>
                      </a:lnTo>
                      <a:lnTo>
                        <a:pt x="446" y="1206"/>
                      </a:lnTo>
                      <a:lnTo>
                        <a:pt x="454" y="1204"/>
                      </a:lnTo>
                      <a:lnTo>
                        <a:pt x="466" y="1202"/>
                      </a:lnTo>
                      <a:lnTo>
                        <a:pt x="480" y="1202"/>
                      </a:lnTo>
                      <a:lnTo>
                        <a:pt x="480" y="1202"/>
                      </a:lnTo>
                      <a:lnTo>
                        <a:pt x="488" y="1204"/>
                      </a:lnTo>
                      <a:lnTo>
                        <a:pt x="496" y="1202"/>
                      </a:lnTo>
                      <a:lnTo>
                        <a:pt x="514" y="1196"/>
                      </a:lnTo>
                      <a:lnTo>
                        <a:pt x="534" y="1186"/>
                      </a:lnTo>
                      <a:lnTo>
                        <a:pt x="554" y="1172"/>
                      </a:lnTo>
                      <a:lnTo>
                        <a:pt x="586" y="1148"/>
                      </a:lnTo>
                      <a:lnTo>
                        <a:pt x="598" y="1136"/>
                      </a:lnTo>
                      <a:lnTo>
                        <a:pt x="616" y="1120"/>
                      </a:lnTo>
                      <a:lnTo>
                        <a:pt x="616" y="1120"/>
                      </a:lnTo>
                      <a:lnTo>
                        <a:pt x="620" y="1120"/>
                      </a:lnTo>
                      <a:lnTo>
                        <a:pt x="622" y="1120"/>
                      </a:lnTo>
                      <a:lnTo>
                        <a:pt x="624" y="1116"/>
                      </a:lnTo>
                      <a:lnTo>
                        <a:pt x="624" y="1104"/>
                      </a:lnTo>
                      <a:lnTo>
                        <a:pt x="620" y="1086"/>
                      </a:lnTo>
                      <a:lnTo>
                        <a:pt x="612" y="1058"/>
                      </a:lnTo>
                      <a:lnTo>
                        <a:pt x="598" y="1018"/>
                      </a:lnTo>
                      <a:lnTo>
                        <a:pt x="598" y="1018"/>
                      </a:lnTo>
                      <a:lnTo>
                        <a:pt x="590" y="998"/>
                      </a:lnTo>
                      <a:lnTo>
                        <a:pt x="580" y="978"/>
                      </a:lnTo>
                      <a:lnTo>
                        <a:pt x="558" y="938"/>
                      </a:lnTo>
                      <a:lnTo>
                        <a:pt x="558" y="938"/>
                      </a:lnTo>
                      <a:lnTo>
                        <a:pt x="586" y="948"/>
                      </a:lnTo>
                      <a:lnTo>
                        <a:pt x="628" y="970"/>
                      </a:lnTo>
                      <a:lnTo>
                        <a:pt x="658" y="986"/>
                      </a:lnTo>
                      <a:lnTo>
                        <a:pt x="688" y="1006"/>
                      </a:lnTo>
                      <a:lnTo>
                        <a:pt x="722" y="1020"/>
                      </a:lnTo>
                      <a:lnTo>
                        <a:pt x="722" y="1020"/>
                      </a:lnTo>
                      <a:lnTo>
                        <a:pt x="738" y="1022"/>
                      </a:lnTo>
                      <a:lnTo>
                        <a:pt x="750" y="1022"/>
                      </a:lnTo>
                      <a:lnTo>
                        <a:pt x="760" y="1020"/>
                      </a:lnTo>
                      <a:lnTo>
                        <a:pt x="760" y="1020"/>
                      </a:lnTo>
                      <a:lnTo>
                        <a:pt x="776" y="1012"/>
                      </a:lnTo>
                      <a:lnTo>
                        <a:pt x="802" y="1000"/>
                      </a:lnTo>
                      <a:lnTo>
                        <a:pt x="802" y="1000"/>
                      </a:lnTo>
                      <a:lnTo>
                        <a:pt x="818" y="992"/>
                      </a:lnTo>
                      <a:lnTo>
                        <a:pt x="830" y="986"/>
                      </a:lnTo>
                      <a:lnTo>
                        <a:pt x="836" y="980"/>
                      </a:lnTo>
                      <a:lnTo>
                        <a:pt x="836" y="980"/>
                      </a:lnTo>
                      <a:lnTo>
                        <a:pt x="846" y="972"/>
                      </a:lnTo>
                      <a:lnTo>
                        <a:pt x="852" y="966"/>
                      </a:lnTo>
                      <a:lnTo>
                        <a:pt x="858" y="962"/>
                      </a:lnTo>
                      <a:lnTo>
                        <a:pt x="858" y="962"/>
                      </a:lnTo>
                      <a:lnTo>
                        <a:pt x="868" y="960"/>
                      </a:lnTo>
                      <a:lnTo>
                        <a:pt x="880" y="952"/>
                      </a:lnTo>
                      <a:lnTo>
                        <a:pt x="890" y="942"/>
                      </a:lnTo>
                      <a:lnTo>
                        <a:pt x="894" y="936"/>
                      </a:lnTo>
                      <a:lnTo>
                        <a:pt x="894" y="930"/>
                      </a:lnTo>
                      <a:lnTo>
                        <a:pt x="894" y="930"/>
                      </a:lnTo>
                      <a:lnTo>
                        <a:pt x="896" y="926"/>
                      </a:lnTo>
                      <a:lnTo>
                        <a:pt x="898" y="922"/>
                      </a:lnTo>
                      <a:lnTo>
                        <a:pt x="904" y="916"/>
                      </a:lnTo>
                      <a:lnTo>
                        <a:pt x="914" y="910"/>
                      </a:lnTo>
                      <a:lnTo>
                        <a:pt x="914" y="910"/>
                      </a:lnTo>
                      <a:lnTo>
                        <a:pt x="924" y="908"/>
                      </a:lnTo>
                      <a:lnTo>
                        <a:pt x="932" y="904"/>
                      </a:lnTo>
                      <a:lnTo>
                        <a:pt x="934" y="902"/>
                      </a:lnTo>
                      <a:lnTo>
                        <a:pt x="934" y="900"/>
                      </a:lnTo>
                      <a:lnTo>
                        <a:pt x="934" y="900"/>
                      </a:lnTo>
                      <a:lnTo>
                        <a:pt x="934" y="896"/>
                      </a:lnTo>
                      <a:lnTo>
                        <a:pt x="936" y="892"/>
                      </a:lnTo>
                      <a:lnTo>
                        <a:pt x="944" y="882"/>
                      </a:lnTo>
                      <a:lnTo>
                        <a:pt x="956" y="868"/>
                      </a:lnTo>
                      <a:lnTo>
                        <a:pt x="956" y="868"/>
                      </a:lnTo>
                      <a:lnTo>
                        <a:pt x="972" y="862"/>
                      </a:lnTo>
                      <a:lnTo>
                        <a:pt x="984" y="858"/>
                      </a:lnTo>
                      <a:lnTo>
                        <a:pt x="990" y="854"/>
                      </a:lnTo>
                      <a:lnTo>
                        <a:pt x="990" y="854"/>
                      </a:lnTo>
                      <a:lnTo>
                        <a:pt x="996" y="848"/>
                      </a:lnTo>
                      <a:lnTo>
                        <a:pt x="1006" y="842"/>
                      </a:lnTo>
                      <a:lnTo>
                        <a:pt x="1020" y="838"/>
                      </a:lnTo>
                      <a:lnTo>
                        <a:pt x="1032" y="836"/>
                      </a:lnTo>
                      <a:lnTo>
                        <a:pt x="1032" y="836"/>
                      </a:lnTo>
                      <a:lnTo>
                        <a:pt x="1044" y="836"/>
                      </a:lnTo>
                      <a:lnTo>
                        <a:pt x="1054" y="832"/>
                      </a:lnTo>
                      <a:lnTo>
                        <a:pt x="1064" y="826"/>
                      </a:lnTo>
                      <a:lnTo>
                        <a:pt x="1064" y="826"/>
                      </a:lnTo>
                      <a:lnTo>
                        <a:pt x="1072" y="820"/>
                      </a:lnTo>
                      <a:lnTo>
                        <a:pt x="1080" y="816"/>
                      </a:lnTo>
                      <a:lnTo>
                        <a:pt x="1086" y="814"/>
                      </a:lnTo>
                      <a:lnTo>
                        <a:pt x="1086" y="814"/>
                      </a:lnTo>
                      <a:lnTo>
                        <a:pt x="1096" y="812"/>
                      </a:lnTo>
                      <a:lnTo>
                        <a:pt x="1106" y="808"/>
                      </a:lnTo>
                      <a:lnTo>
                        <a:pt x="1118" y="802"/>
                      </a:lnTo>
                      <a:lnTo>
                        <a:pt x="1148" y="782"/>
                      </a:lnTo>
                      <a:lnTo>
                        <a:pt x="1168" y="760"/>
                      </a:lnTo>
                      <a:lnTo>
                        <a:pt x="1180" y="738"/>
                      </a:lnTo>
                      <a:lnTo>
                        <a:pt x="1182" y="712"/>
                      </a:lnTo>
                      <a:lnTo>
                        <a:pt x="1168" y="680"/>
                      </a:lnTo>
                      <a:lnTo>
                        <a:pt x="1136" y="650"/>
                      </a:lnTo>
                      <a:close/>
                      <a:moveTo>
                        <a:pt x="390" y="678"/>
                      </a:moveTo>
                      <a:lnTo>
                        <a:pt x="390" y="680"/>
                      </a:lnTo>
                      <a:lnTo>
                        <a:pt x="390" y="678"/>
                      </a:lnTo>
                      <a:lnTo>
                        <a:pt x="390" y="678"/>
                      </a:lnTo>
                      <a:lnTo>
                        <a:pt x="390" y="678"/>
                      </a:lnTo>
                      <a:close/>
                    </a:path>
                  </a:pathLst>
                </a:custGeom>
                <a:solidFill>
                  <a:schemeClr val="bg2">
                    <a:lumMod val="60000"/>
                    <a:lumOff val="40000"/>
                    <a:alpha val="6000"/>
                  </a:schemeClr>
                </a:solidFill>
                <a:ln w="9525">
                  <a:solidFill>
                    <a:schemeClr val="tx2">
                      <a:lumMod val="60000"/>
                      <a:lumOff val="40000"/>
                      <a:alpha val="9000"/>
                    </a:scheme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4" name="Group 92"/>
              <p:cNvGrpSpPr>
                <a:grpSpLocks noChangeAspect="1"/>
              </p:cNvGrpSpPr>
              <p:nvPr/>
            </p:nvGrpSpPr>
            <p:grpSpPr>
              <a:xfrm>
                <a:off x="4" y="2846361"/>
                <a:ext cx="930494" cy="1301751"/>
                <a:chOff x="5073650" y="2381609"/>
                <a:chExt cx="1257300" cy="1758950"/>
              </a:xfrm>
              <a:solidFill>
                <a:schemeClr val="bg2">
                  <a:lumMod val="50000"/>
                  <a:lumOff val="50000"/>
                  <a:alpha val="8000"/>
                </a:schemeClr>
              </a:solidFill>
              <a:effectLst/>
            </p:grpSpPr>
            <p:sp>
              <p:nvSpPr>
                <p:cNvPr id="200" name="Freeform 49"/>
                <p:cNvSpPr>
                  <a:spLocks/>
                </p:cNvSpPr>
                <p:nvPr/>
              </p:nvSpPr>
              <p:spPr bwMode="auto">
                <a:xfrm>
                  <a:off x="5073650" y="3192463"/>
                  <a:ext cx="114300" cy="177800"/>
                </a:xfrm>
                <a:custGeom>
                  <a:avLst/>
                  <a:gdLst>
                    <a:gd name="T0" fmla="*/ 70 w 72"/>
                    <a:gd name="T1" fmla="*/ 112 h 112"/>
                    <a:gd name="T2" fmla="*/ 70 w 72"/>
                    <a:gd name="T3" fmla="*/ 112 h 112"/>
                    <a:gd name="T4" fmla="*/ 72 w 72"/>
                    <a:gd name="T5" fmla="*/ 110 h 112"/>
                    <a:gd name="T6" fmla="*/ 72 w 72"/>
                    <a:gd name="T7" fmla="*/ 110 h 112"/>
                    <a:gd name="T8" fmla="*/ 64 w 72"/>
                    <a:gd name="T9" fmla="*/ 96 h 112"/>
                    <a:gd name="T10" fmla="*/ 8 w 72"/>
                    <a:gd name="T11" fmla="*/ 10 h 112"/>
                    <a:gd name="T12" fmla="*/ 8 w 72"/>
                    <a:gd name="T13" fmla="*/ 10 h 112"/>
                    <a:gd name="T14" fmla="*/ 2 w 72"/>
                    <a:gd name="T15" fmla="*/ 2 h 112"/>
                    <a:gd name="T16" fmla="*/ 0 w 72"/>
                    <a:gd name="T17" fmla="*/ 0 h 112"/>
                    <a:gd name="T18" fmla="*/ 0 w 72"/>
                    <a:gd name="T19" fmla="*/ 2 h 112"/>
                    <a:gd name="T20" fmla="*/ 0 w 72"/>
                    <a:gd name="T21" fmla="*/ 2 h 112"/>
                    <a:gd name="T22" fmla="*/ 2 w 72"/>
                    <a:gd name="T23" fmla="*/ 10 h 112"/>
                    <a:gd name="T24" fmla="*/ 8 w 72"/>
                    <a:gd name="T25" fmla="*/ 22 h 112"/>
                    <a:gd name="T26" fmla="*/ 60 w 72"/>
                    <a:gd name="T27" fmla="*/ 98 h 112"/>
                    <a:gd name="T28" fmla="*/ 60 w 72"/>
                    <a:gd name="T29" fmla="*/ 98 h 112"/>
                    <a:gd name="T30" fmla="*/ 66 w 72"/>
                    <a:gd name="T31" fmla="*/ 108 h 112"/>
                    <a:gd name="T32" fmla="*/ 70 w 72"/>
                    <a:gd name="T33" fmla="*/ 112 h 112"/>
                    <a:gd name="T34" fmla="*/ 70 w 72"/>
                    <a:gd name="T35"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112">
                      <a:moveTo>
                        <a:pt x="70" y="112"/>
                      </a:moveTo>
                      <a:lnTo>
                        <a:pt x="70" y="112"/>
                      </a:lnTo>
                      <a:lnTo>
                        <a:pt x="72" y="110"/>
                      </a:lnTo>
                      <a:lnTo>
                        <a:pt x="72" y="110"/>
                      </a:lnTo>
                      <a:lnTo>
                        <a:pt x="64" y="96"/>
                      </a:lnTo>
                      <a:lnTo>
                        <a:pt x="8" y="10"/>
                      </a:lnTo>
                      <a:lnTo>
                        <a:pt x="8" y="10"/>
                      </a:lnTo>
                      <a:lnTo>
                        <a:pt x="2" y="2"/>
                      </a:lnTo>
                      <a:lnTo>
                        <a:pt x="0" y="0"/>
                      </a:lnTo>
                      <a:lnTo>
                        <a:pt x="0" y="2"/>
                      </a:lnTo>
                      <a:lnTo>
                        <a:pt x="0" y="2"/>
                      </a:lnTo>
                      <a:lnTo>
                        <a:pt x="2" y="10"/>
                      </a:lnTo>
                      <a:lnTo>
                        <a:pt x="8" y="22"/>
                      </a:lnTo>
                      <a:lnTo>
                        <a:pt x="60" y="98"/>
                      </a:lnTo>
                      <a:lnTo>
                        <a:pt x="60" y="98"/>
                      </a:lnTo>
                      <a:lnTo>
                        <a:pt x="66" y="108"/>
                      </a:lnTo>
                      <a:lnTo>
                        <a:pt x="70" y="112"/>
                      </a:ln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0"/>
                <p:cNvSpPr>
                  <a:spLocks/>
                </p:cNvSpPr>
                <p:nvPr/>
              </p:nvSpPr>
              <p:spPr bwMode="auto">
                <a:xfrm>
                  <a:off x="5191125" y="3379788"/>
                  <a:ext cx="0" cy="3175"/>
                </a:xfrm>
                <a:custGeom>
                  <a:avLst/>
                  <a:gdLst>
                    <a:gd name="T0" fmla="*/ 0 h 2"/>
                    <a:gd name="T1" fmla="*/ 0 h 2"/>
                    <a:gd name="T2" fmla="*/ 2 h 2"/>
                    <a:gd name="T3" fmla="*/ 2 h 2"/>
                    <a:gd name="T4" fmla="*/ 0 h 2"/>
                    <a:gd name="T5" fmla="*/ 0 h 2"/>
                    <a:gd name="T6" fmla="*/ 0 h 2"/>
                    <a:gd name="T7" fmla="*/ 0 h 2"/>
                    <a:gd name="T8" fmla="*/ 0 h 2"/>
                    <a:gd name="T9" fmla="*/ 0 h 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1"/>
                <p:cNvSpPr>
                  <a:spLocks/>
                </p:cNvSpPr>
                <p:nvPr/>
              </p:nvSpPr>
              <p:spPr bwMode="auto">
                <a:xfrm>
                  <a:off x="5210175" y="2935288"/>
                  <a:ext cx="292100" cy="434975"/>
                </a:xfrm>
                <a:custGeom>
                  <a:avLst/>
                  <a:gdLst>
                    <a:gd name="T0" fmla="*/ 2 w 184"/>
                    <a:gd name="T1" fmla="*/ 274 h 274"/>
                    <a:gd name="T2" fmla="*/ 2 w 184"/>
                    <a:gd name="T3" fmla="*/ 274 h 274"/>
                    <a:gd name="T4" fmla="*/ 12 w 184"/>
                    <a:gd name="T5" fmla="*/ 260 h 274"/>
                    <a:gd name="T6" fmla="*/ 160 w 184"/>
                    <a:gd name="T7" fmla="*/ 36 h 274"/>
                    <a:gd name="T8" fmla="*/ 160 w 184"/>
                    <a:gd name="T9" fmla="*/ 36 h 274"/>
                    <a:gd name="T10" fmla="*/ 168 w 184"/>
                    <a:gd name="T11" fmla="*/ 26 h 274"/>
                    <a:gd name="T12" fmla="*/ 176 w 184"/>
                    <a:gd name="T13" fmla="*/ 18 h 274"/>
                    <a:gd name="T14" fmla="*/ 176 w 184"/>
                    <a:gd name="T15" fmla="*/ 18 h 274"/>
                    <a:gd name="T16" fmla="*/ 182 w 184"/>
                    <a:gd name="T17" fmla="*/ 12 h 274"/>
                    <a:gd name="T18" fmla="*/ 184 w 184"/>
                    <a:gd name="T19" fmla="*/ 4 h 274"/>
                    <a:gd name="T20" fmla="*/ 184 w 184"/>
                    <a:gd name="T21" fmla="*/ 4 h 274"/>
                    <a:gd name="T22" fmla="*/ 184 w 184"/>
                    <a:gd name="T23" fmla="*/ 2 h 274"/>
                    <a:gd name="T24" fmla="*/ 182 w 184"/>
                    <a:gd name="T25" fmla="*/ 0 h 274"/>
                    <a:gd name="T26" fmla="*/ 180 w 184"/>
                    <a:gd name="T27" fmla="*/ 0 h 274"/>
                    <a:gd name="T28" fmla="*/ 176 w 184"/>
                    <a:gd name="T29" fmla="*/ 2 h 274"/>
                    <a:gd name="T30" fmla="*/ 176 w 184"/>
                    <a:gd name="T31" fmla="*/ 2 h 274"/>
                    <a:gd name="T32" fmla="*/ 168 w 184"/>
                    <a:gd name="T33" fmla="*/ 10 h 274"/>
                    <a:gd name="T34" fmla="*/ 160 w 184"/>
                    <a:gd name="T35" fmla="*/ 20 h 274"/>
                    <a:gd name="T36" fmla="*/ 160 w 184"/>
                    <a:gd name="T37" fmla="*/ 20 h 274"/>
                    <a:gd name="T38" fmla="*/ 144 w 184"/>
                    <a:gd name="T39" fmla="*/ 44 h 274"/>
                    <a:gd name="T40" fmla="*/ 8 w 184"/>
                    <a:gd name="T41" fmla="*/ 258 h 274"/>
                    <a:gd name="T42" fmla="*/ 8 w 184"/>
                    <a:gd name="T43" fmla="*/ 258 h 274"/>
                    <a:gd name="T44" fmla="*/ 0 w 184"/>
                    <a:gd name="T45" fmla="*/ 272 h 274"/>
                    <a:gd name="T46" fmla="*/ 0 w 184"/>
                    <a:gd name="T47" fmla="*/ 272 h 274"/>
                    <a:gd name="T48" fmla="*/ 0 w 184"/>
                    <a:gd name="T49" fmla="*/ 274 h 274"/>
                    <a:gd name="T50" fmla="*/ 0 w 184"/>
                    <a:gd name="T51" fmla="*/ 274 h 274"/>
                    <a:gd name="T52" fmla="*/ 2 w 184"/>
                    <a:gd name="T53" fmla="*/ 274 h 274"/>
                    <a:gd name="T54" fmla="*/ 2 w 184"/>
                    <a:gd name="T55"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4" h="274">
                      <a:moveTo>
                        <a:pt x="2" y="274"/>
                      </a:moveTo>
                      <a:lnTo>
                        <a:pt x="2" y="274"/>
                      </a:lnTo>
                      <a:lnTo>
                        <a:pt x="12" y="260"/>
                      </a:lnTo>
                      <a:lnTo>
                        <a:pt x="160" y="36"/>
                      </a:lnTo>
                      <a:lnTo>
                        <a:pt x="160" y="36"/>
                      </a:lnTo>
                      <a:lnTo>
                        <a:pt x="168" y="26"/>
                      </a:lnTo>
                      <a:lnTo>
                        <a:pt x="176" y="18"/>
                      </a:lnTo>
                      <a:lnTo>
                        <a:pt x="176" y="18"/>
                      </a:lnTo>
                      <a:lnTo>
                        <a:pt x="182" y="12"/>
                      </a:lnTo>
                      <a:lnTo>
                        <a:pt x="184" y="4"/>
                      </a:lnTo>
                      <a:lnTo>
                        <a:pt x="184" y="4"/>
                      </a:lnTo>
                      <a:lnTo>
                        <a:pt x="184" y="2"/>
                      </a:lnTo>
                      <a:lnTo>
                        <a:pt x="182" y="0"/>
                      </a:lnTo>
                      <a:lnTo>
                        <a:pt x="180" y="0"/>
                      </a:lnTo>
                      <a:lnTo>
                        <a:pt x="176" y="2"/>
                      </a:lnTo>
                      <a:lnTo>
                        <a:pt x="176" y="2"/>
                      </a:lnTo>
                      <a:lnTo>
                        <a:pt x="168" y="10"/>
                      </a:lnTo>
                      <a:lnTo>
                        <a:pt x="160" y="20"/>
                      </a:lnTo>
                      <a:lnTo>
                        <a:pt x="160" y="20"/>
                      </a:lnTo>
                      <a:lnTo>
                        <a:pt x="144" y="44"/>
                      </a:lnTo>
                      <a:lnTo>
                        <a:pt x="8" y="258"/>
                      </a:lnTo>
                      <a:lnTo>
                        <a:pt x="8" y="258"/>
                      </a:lnTo>
                      <a:lnTo>
                        <a:pt x="0" y="272"/>
                      </a:lnTo>
                      <a:lnTo>
                        <a:pt x="0" y="272"/>
                      </a:lnTo>
                      <a:lnTo>
                        <a:pt x="0" y="274"/>
                      </a:lnTo>
                      <a:lnTo>
                        <a:pt x="0" y="274"/>
                      </a:lnTo>
                      <a:lnTo>
                        <a:pt x="2" y="274"/>
                      </a:lnTo>
                      <a:lnTo>
                        <a:pt x="2"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52"/>
                <p:cNvSpPr>
                  <a:spLocks noEditPoints="1"/>
                </p:cNvSpPr>
                <p:nvPr/>
              </p:nvSpPr>
              <p:spPr bwMode="auto">
                <a:xfrm>
                  <a:off x="5073650" y="2381609"/>
                  <a:ext cx="1257300" cy="1758950"/>
                </a:xfrm>
                <a:custGeom>
                  <a:avLst/>
                  <a:gdLst>
                    <a:gd name="T0" fmla="*/ 780 w 792"/>
                    <a:gd name="T1" fmla="*/ 16 h 1108"/>
                    <a:gd name="T2" fmla="*/ 752 w 792"/>
                    <a:gd name="T3" fmla="*/ 4 h 1108"/>
                    <a:gd name="T4" fmla="*/ 622 w 792"/>
                    <a:gd name="T5" fmla="*/ 26 h 1108"/>
                    <a:gd name="T6" fmla="*/ 230 w 792"/>
                    <a:gd name="T7" fmla="*/ 382 h 1108"/>
                    <a:gd name="T8" fmla="*/ 118 w 792"/>
                    <a:gd name="T9" fmla="*/ 576 h 1108"/>
                    <a:gd name="T10" fmla="*/ 106 w 792"/>
                    <a:gd name="T11" fmla="*/ 550 h 1108"/>
                    <a:gd name="T12" fmla="*/ 112 w 792"/>
                    <a:gd name="T13" fmla="*/ 538 h 1108"/>
                    <a:gd name="T14" fmla="*/ 94 w 792"/>
                    <a:gd name="T15" fmla="*/ 520 h 1108"/>
                    <a:gd name="T16" fmla="*/ 90 w 792"/>
                    <a:gd name="T17" fmla="*/ 516 h 1108"/>
                    <a:gd name="T18" fmla="*/ 80 w 792"/>
                    <a:gd name="T19" fmla="*/ 512 h 1108"/>
                    <a:gd name="T20" fmla="*/ 72 w 792"/>
                    <a:gd name="T21" fmla="*/ 516 h 1108"/>
                    <a:gd name="T22" fmla="*/ 68 w 792"/>
                    <a:gd name="T23" fmla="*/ 522 h 1108"/>
                    <a:gd name="T24" fmla="*/ 56 w 792"/>
                    <a:gd name="T25" fmla="*/ 522 h 1108"/>
                    <a:gd name="T26" fmla="*/ 44 w 792"/>
                    <a:gd name="T27" fmla="*/ 538 h 1108"/>
                    <a:gd name="T28" fmla="*/ 40 w 792"/>
                    <a:gd name="T29" fmla="*/ 560 h 1108"/>
                    <a:gd name="T30" fmla="*/ 0 w 792"/>
                    <a:gd name="T31" fmla="*/ 900 h 1108"/>
                    <a:gd name="T32" fmla="*/ 46 w 792"/>
                    <a:gd name="T33" fmla="*/ 738 h 1108"/>
                    <a:gd name="T34" fmla="*/ 32 w 792"/>
                    <a:gd name="T35" fmla="*/ 854 h 1108"/>
                    <a:gd name="T36" fmla="*/ 40 w 792"/>
                    <a:gd name="T37" fmla="*/ 950 h 1108"/>
                    <a:gd name="T38" fmla="*/ 32 w 792"/>
                    <a:gd name="T39" fmla="*/ 1026 h 1108"/>
                    <a:gd name="T40" fmla="*/ 80 w 792"/>
                    <a:gd name="T41" fmla="*/ 1078 h 1108"/>
                    <a:gd name="T42" fmla="*/ 120 w 792"/>
                    <a:gd name="T43" fmla="*/ 964 h 1108"/>
                    <a:gd name="T44" fmla="*/ 120 w 792"/>
                    <a:gd name="T45" fmla="*/ 896 h 1108"/>
                    <a:gd name="T46" fmla="*/ 114 w 792"/>
                    <a:gd name="T47" fmla="*/ 814 h 1108"/>
                    <a:gd name="T48" fmla="*/ 108 w 792"/>
                    <a:gd name="T49" fmla="*/ 732 h 1108"/>
                    <a:gd name="T50" fmla="*/ 156 w 792"/>
                    <a:gd name="T51" fmla="*/ 900 h 1108"/>
                    <a:gd name="T52" fmla="*/ 204 w 792"/>
                    <a:gd name="T53" fmla="*/ 1010 h 1108"/>
                    <a:gd name="T54" fmla="*/ 242 w 792"/>
                    <a:gd name="T55" fmla="*/ 1064 h 1108"/>
                    <a:gd name="T56" fmla="*/ 294 w 792"/>
                    <a:gd name="T57" fmla="*/ 1102 h 1108"/>
                    <a:gd name="T58" fmla="*/ 316 w 792"/>
                    <a:gd name="T59" fmla="*/ 1104 h 1108"/>
                    <a:gd name="T60" fmla="*/ 366 w 792"/>
                    <a:gd name="T61" fmla="*/ 1096 h 1108"/>
                    <a:gd name="T62" fmla="*/ 408 w 792"/>
                    <a:gd name="T63" fmla="*/ 1072 h 1108"/>
                    <a:gd name="T64" fmla="*/ 432 w 792"/>
                    <a:gd name="T65" fmla="*/ 1058 h 1108"/>
                    <a:gd name="T66" fmla="*/ 454 w 792"/>
                    <a:gd name="T67" fmla="*/ 1034 h 1108"/>
                    <a:gd name="T68" fmla="*/ 470 w 792"/>
                    <a:gd name="T69" fmla="*/ 1030 h 1108"/>
                    <a:gd name="T70" fmla="*/ 502 w 792"/>
                    <a:gd name="T71" fmla="*/ 1002 h 1108"/>
                    <a:gd name="T72" fmla="*/ 508 w 792"/>
                    <a:gd name="T73" fmla="*/ 988 h 1108"/>
                    <a:gd name="T74" fmla="*/ 534 w 792"/>
                    <a:gd name="T75" fmla="*/ 974 h 1108"/>
                    <a:gd name="T76" fmla="*/ 550 w 792"/>
                    <a:gd name="T77" fmla="*/ 952 h 1108"/>
                    <a:gd name="T78" fmla="*/ 576 w 792"/>
                    <a:gd name="T79" fmla="*/ 860 h 1108"/>
                    <a:gd name="T80" fmla="*/ 580 w 792"/>
                    <a:gd name="T81" fmla="*/ 832 h 1108"/>
                    <a:gd name="T82" fmla="*/ 524 w 792"/>
                    <a:gd name="T83" fmla="*/ 726 h 1108"/>
                    <a:gd name="T84" fmla="*/ 460 w 792"/>
                    <a:gd name="T85" fmla="*/ 674 h 1108"/>
                    <a:gd name="T86" fmla="*/ 564 w 792"/>
                    <a:gd name="T87" fmla="*/ 630 h 1108"/>
                    <a:gd name="T88" fmla="*/ 694 w 792"/>
                    <a:gd name="T89" fmla="*/ 536 h 1108"/>
                    <a:gd name="T90" fmla="*/ 756 w 792"/>
                    <a:gd name="T91" fmla="*/ 300 h 1108"/>
                    <a:gd name="T92" fmla="*/ 74 w 792"/>
                    <a:gd name="T93" fmla="*/ 522 h 1108"/>
                    <a:gd name="T94" fmla="*/ 74 w 792"/>
                    <a:gd name="T95" fmla="*/ 522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2" h="1108">
                      <a:moveTo>
                        <a:pt x="792" y="30"/>
                      </a:moveTo>
                      <a:lnTo>
                        <a:pt x="792" y="30"/>
                      </a:lnTo>
                      <a:lnTo>
                        <a:pt x="786" y="20"/>
                      </a:lnTo>
                      <a:lnTo>
                        <a:pt x="780" y="16"/>
                      </a:lnTo>
                      <a:lnTo>
                        <a:pt x="774" y="12"/>
                      </a:lnTo>
                      <a:lnTo>
                        <a:pt x="774" y="12"/>
                      </a:lnTo>
                      <a:lnTo>
                        <a:pt x="764" y="6"/>
                      </a:lnTo>
                      <a:lnTo>
                        <a:pt x="752" y="4"/>
                      </a:lnTo>
                      <a:lnTo>
                        <a:pt x="732" y="0"/>
                      </a:lnTo>
                      <a:lnTo>
                        <a:pt x="716" y="0"/>
                      </a:lnTo>
                      <a:lnTo>
                        <a:pt x="710" y="0"/>
                      </a:lnTo>
                      <a:lnTo>
                        <a:pt x="622" y="26"/>
                      </a:lnTo>
                      <a:lnTo>
                        <a:pt x="522" y="78"/>
                      </a:lnTo>
                      <a:lnTo>
                        <a:pt x="418" y="162"/>
                      </a:lnTo>
                      <a:lnTo>
                        <a:pt x="338" y="244"/>
                      </a:lnTo>
                      <a:lnTo>
                        <a:pt x="230" y="382"/>
                      </a:lnTo>
                      <a:lnTo>
                        <a:pt x="166" y="484"/>
                      </a:lnTo>
                      <a:lnTo>
                        <a:pt x="128" y="552"/>
                      </a:lnTo>
                      <a:lnTo>
                        <a:pt x="118" y="576"/>
                      </a:lnTo>
                      <a:lnTo>
                        <a:pt x="118" y="576"/>
                      </a:lnTo>
                      <a:lnTo>
                        <a:pt x="118" y="570"/>
                      </a:lnTo>
                      <a:lnTo>
                        <a:pt x="118" y="570"/>
                      </a:lnTo>
                      <a:lnTo>
                        <a:pt x="114" y="562"/>
                      </a:lnTo>
                      <a:lnTo>
                        <a:pt x="106" y="550"/>
                      </a:lnTo>
                      <a:lnTo>
                        <a:pt x="106" y="550"/>
                      </a:lnTo>
                      <a:lnTo>
                        <a:pt x="110" y="544"/>
                      </a:lnTo>
                      <a:lnTo>
                        <a:pt x="112" y="538"/>
                      </a:lnTo>
                      <a:lnTo>
                        <a:pt x="112" y="538"/>
                      </a:lnTo>
                      <a:lnTo>
                        <a:pt x="110" y="530"/>
                      </a:lnTo>
                      <a:lnTo>
                        <a:pt x="106" y="526"/>
                      </a:lnTo>
                      <a:lnTo>
                        <a:pt x="102" y="522"/>
                      </a:lnTo>
                      <a:lnTo>
                        <a:pt x="94" y="520"/>
                      </a:lnTo>
                      <a:lnTo>
                        <a:pt x="94" y="520"/>
                      </a:lnTo>
                      <a:lnTo>
                        <a:pt x="92" y="520"/>
                      </a:lnTo>
                      <a:lnTo>
                        <a:pt x="94" y="516"/>
                      </a:lnTo>
                      <a:lnTo>
                        <a:pt x="90" y="516"/>
                      </a:lnTo>
                      <a:lnTo>
                        <a:pt x="86" y="516"/>
                      </a:lnTo>
                      <a:lnTo>
                        <a:pt x="86" y="516"/>
                      </a:lnTo>
                      <a:lnTo>
                        <a:pt x="80" y="512"/>
                      </a:lnTo>
                      <a:lnTo>
                        <a:pt x="80" y="512"/>
                      </a:lnTo>
                      <a:lnTo>
                        <a:pt x="80" y="512"/>
                      </a:lnTo>
                      <a:lnTo>
                        <a:pt x="76" y="514"/>
                      </a:lnTo>
                      <a:lnTo>
                        <a:pt x="72" y="512"/>
                      </a:lnTo>
                      <a:lnTo>
                        <a:pt x="72" y="516"/>
                      </a:lnTo>
                      <a:lnTo>
                        <a:pt x="68" y="516"/>
                      </a:lnTo>
                      <a:lnTo>
                        <a:pt x="66" y="516"/>
                      </a:lnTo>
                      <a:lnTo>
                        <a:pt x="68" y="520"/>
                      </a:lnTo>
                      <a:lnTo>
                        <a:pt x="68" y="522"/>
                      </a:lnTo>
                      <a:lnTo>
                        <a:pt x="68" y="522"/>
                      </a:lnTo>
                      <a:lnTo>
                        <a:pt x="62" y="520"/>
                      </a:lnTo>
                      <a:lnTo>
                        <a:pt x="62" y="520"/>
                      </a:lnTo>
                      <a:lnTo>
                        <a:pt x="56" y="522"/>
                      </a:lnTo>
                      <a:lnTo>
                        <a:pt x="50" y="526"/>
                      </a:lnTo>
                      <a:lnTo>
                        <a:pt x="46" y="530"/>
                      </a:lnTo>
                      <a:lnTo>
                        <a:pt x="44" y="538"/>
                      </a:lnTo>
                      <a:lnTo>
                        <a:pt x="44" y="538"/>
                      </a:lnTo>
                      <a:lnTo>
                        <a:pt x="46" y="542"/>
                      </a:lnTo>
                      <a:lnTo>
                        <a:pt x="48" y="548"/>
                      </a:lnTo>
                      <a:lnTo>
                        <a:pt x="48" y="548"/>
                      </a:lnTo>
                      <a:lnTo>
                        <a:pt x="40" y="560"/>
                      </a:lnTo>
                      <a:lnTo>
                        <a:pt x="36" y="568"/>
                      </a:lnTo>
                      <a:lnTo>
                        <a:pt x="28" y="552"/>
                      </a:lnTo>
                      <a:lnTo>
                        <a:pt x="0" y="502"/>
                      </a:lnTo>
                      <a:lnTo>
                        <a:pt x="0" y="900"/>
                      </a:lnTo>
                      <a:lnTo>
                        <a:pt x="0" y="900"/>
                      </a:lnTo>
                      <a:lnTo>
                        <a:pt x="18" y="834"/>
                      </a:lnTo>
                      <a:lnTo>
                        <a:pt x="32" y="782"/>
                      </a:lnTo>
                      <a:lnTo>
                        <a:pt x="46" y="738"/>
                      </a:lnTo>
                      <a:lnTo>
                        <a:pt x="44" y="766"/>
                      </a:lnTo>
                      <a:lnTo>
                        <a:pt x="38" y="814"/>
                      </a:lnTo>
                      <a:lnTo>
                        <a:pt x="40" y="832"/>
                      </a:lnTo>
                      <a:lnTo>
                        <a:pt x="32" y="854"/>
                      </a:lnTo>
                      <a:lnTo>
                        <a:pt x="32" y="888"/>
                      </a:lnTo>
                      <a:lnTo>
                        <a:pt x="32" y="896"/>
                      </a:lnTo>
                      <a:lnTo>
                        <a:pt x="32" y="946"/>
                      </a:lnTo>
                      <a:lnTo>
                        <a:pt x="40" y="950"/>
                      </a:lnTo>
                      <a:lnTo>
                        <a:pt x="40" y="958"/>
                      </a:lnTo>
                      <a:lnTo>
                        <a:pt x="32" y="964"/>
                      </a:lnTo>
                      <a:lnTo>
                        <a:pt x="32" y="988"/>
                      </a:lnTo>
                      <a:lnTo>
                        <a:pt x="32" y="1026"/>
                      </a:lnTo>
                      <a:lnTo>
                        <a:pt x="48" y="1058"/>
                      </a:lnTo>
                      <a:lnTo>
                        <a:pt x="72" y="1078"/>
                      </a:lnTo>
                      <a:lnTo>
                        <a:pt x="76" y="1056"/>
                      </a:lnTo>
                      <a:lnTo>
                        <a:pt x="80" y="1078"/>
                      </a:lnTo>
                      <a:lnTo>
                        <a:pt x="104" y="1058"/>
                      </a:lnTo>
                      <a:lnTo>
                        <a:pt x="120" y="1026"/>
                      </a:lnTo>
                      <a:lnTo>
                        <a:pt x="120" y="988"/>
                      </a:lnTo>
                      <a:lnTo>
                        <a:pt x="120" y="964"/>
                      </a:lnTo>
                      <a:lnTo>
                        <a:pt x="112" y="958"/>
                      </a:lnTo>
                      <a:lnTo>
                        <a:pt x="112" y="950"/>
                      </a:lnTo>
                      <a:lnTo>
                        <a:pt x="120" y="946"/>
                      </a:lnTo>
                      <a:lnTo>
                        <a:pt x="120" y="896"/>
                      </a:lnTo>
                      <a:lnTo>
                        <a:pt x="120" y="888"/>
                      </a:lnTo>
                      <a:lnTo>
                        <a:pt x="120" y="854"/>
                      </a:lnTo>
                      <a:lnTo>
                        <a:pt x="112" y="832"/>
                      </a:lnTo>
                      <a:lnTo>
                        <a:pt x="114" y="814"/>
                      </a:lnTo>
                      <a:lnTo>
                        <a:pt x="108" y="766"/>
                      </a:lnTo>
                      <a:lnTo>
                        <a:pt x="106" y="738"/>
                      </a:lnTo>
                      <a:lnTo>
                        <a:pt x="106" y="738"/>
                      </a:lnTo>
                      <a:lnTo>
                        <a:pt x="108" y="732"/>
                      </a:lnTo>
                      <a:lnTo>
                        <a:pt x="108" y="732"/>
                      </a:lnTo>
                      <a:lnTo>
                        <a:pt x="122" y="778"/>
                      </a:lnTo>
                      <a:lnTo>
                        <a:pt x="138" y="834"/>
                      </a:lnTo>
                      <a:lnTo>
                        <a:pt x="156" y="900"/>
                      </a:lnTo>
                      <a:lnTo>
                        <a:pt x="156" y="900"/>
                      </a:lnTo>
                      <a:lnTo>
                        <a:pt x="174" y="942"/>
                      </a:lnTo>
                      <a:lnTo>
                        <a:pt x="190" y="978"/>
                      </a:lnTo>
                      <a:lnTo>
                        <a:pt x="204" y="1010"/>
                      </a:lnTo>
                      <a:lnTo>
                        <a:pt x="204" y="1010"/>
                      </a:lnTo>
                      <a:lnTo>
                        <a:pt x="218" y="1034"/>
                      </a:lnTo>
                      <a:lnTo>
                        <a:pt x="230" y="1050"/>
                      </a:lnTo>
                      <a:lnTo>
                        <a:pt x="242" y="1064"/>
                      </a:lnTo>
                      <a:lnTo>
                        <a:pt x="268" y="1090"/>
                      </a:lnTo>
                      <a:lnTo>
                        <a:pt x="284" y="1100"/>
                      </a:lnTo>
                      <a:lnTo>
                        <a:pt x="294" y="1102"/>
                      </a:lnTo>
                      <a:lnTo>
                        <a:pt x="294" y="1102"/>
                      </a:lnTo>
                      <a:lnTo>
                        <a:pt x="296" y="1100"/>
                      </a:lnTo>
                      <a:lnTo>
                        <a:pt x="300" y="1098"/>
                      </a:lnTo>
                      <a:lnTo>
                        <a:pt x="308" y="1100"/>
                      </a:lnTo>
                      <a:lnTo>
                        <a:pt x="316" y="1104"/>
                      </a:lnTo>
                      <a:lnTo>
                        <a:pt x="316" y="1104"/>
                      </a:lnTo>
                      <a:lnTo>
                        <a:pt x="322" y="1108"/>
                      </a:lnTo>
                      <a:lnTo>
                        <a:pt x="350" y="1108"/>
                      </a:lnTo>
                      <a:lnTo>
                        <a:pt x="366" y="1096"/>
                      </a:lnTo>
                      <a:lnTo>
                        <a:pt x="384" y="1082"/>
                      </a:lnTo>
                      <a:lnTo>
                        <a:pt x="384" y="1082"/>
                      </a:lnTo>
                      <a:lnTo>
                        <a:pt x="396" y="1076"/>
                      </a:lnTo>
                      <a:lnTo>
                        <a:pt x="408" y="1072"/>
                      </a:lnTo>
                      <a:lnTo>
                        <a:pt x="418" y="1068"/>
                      </a:lnTo>
                      <a:lnTo>
                        <a:pt x="418" y="1068"/>
                      </a:lnTo>
                      <a:lnTo>
                        <a:pt x="426" y="1064"/>
                      </a:lnTo>
                      <a:lnTo>
                        <a:pt x="432" y="1058"/>
                      </a:lnTo>
                      <a:lnTo>
                        <a:pt x="438" y="1050"/>
                      </a:lnTo>
                      <a:lnTo>
                        <a:pt x="438" y="1050"/>
                      </a:lnTo>
                      <a:lnTo>
                        <a:pt x="446" y="1040"/>
                      </a:lnTo>
                      <a:lnTo>
                        <a:pt x="454" y="1034"/>
                      </a:lnTo>
                      <a:lnTo>
                        <a:pt x="458" y="1032"/>
                      </a:lnTo>
                      <a:lnTo>
                        <a:pt x="462" y="1030"/>
                      </a:lnTo>
                      <a:lnTo>
                        <a:pt x="462" y="1030"/>
                      </a:lnTo>
                      <a:lnTo>
                        <a:pt x="470" y="1030"/>
                      </a:lnTo>
                      <a:lnTo>
                        <a:pt x="480" y="1026"/>
                      </a:lnTo>
                      <a:lnTo>
                        <a:pt x="492" y="1014"/>
                      </a:lnTo>
                      <a:lnTo>
                        <a:pt x="492" y="1014"/>
                      </a:lnTo>
                      <a:lnTo>
                        <a:pt x="502" y="1002"/>
                      </a:lnTo>
                      <a:lnTo>
                        <a:pt x="506" y="992"/>
                      </a:lnTo>
                      <a:lnTo>
                        <a:pt x="506" y="992"/>
                      </a:lnTo>
                      <a:lnTo>
                        <a:pt x="506" y="992"/>
                      </a:lnTo>
                      <a:lnTo>
                        <a:pt x="508" y="988"/>
                      </a:lnTo>
                      <a:lnTo>
                        <a:pt x="514" y="982"/>
                      </a:lnTo>
                      <a:lnTo>
                        <a:pt x="526" y="976"/>
                      </a:lnTo>
                      <a:lnTo>
                        <a:pt x="526" y="976"/>
                      </a:lnTo>
                      <a:lnTo>
                        <a:pt x="534" y="974"/>
                      </a:lnTo>
                      <a:lnTo>
                        <a:pt x="538" y="970"/>
                      </a:lnTo>
                      <a:lnTo>
                        <a:pt x="546" y="962"/>
                      </a:lnTo>
                      <a:lnTo>
                        <a:pt x="548" y="954"/>
                      </a:lnTo>
                      <a:lnTo>
                        <a:pt x="550" y="952"/>
                      </a:lnTo>
                      <a:lnTo>
                        <a:pt x="560" y="916"/>
                      </a:lnTo>
                      <a:lnTo>
                        <a:pt x="576" y="890"/>
                      </a:lnTo>
                      <a:lnTo>
                        <a:pt x="576" y="860"/>
                      </a:lnTo>
                      <a:lnTo>
                        <a:pt x="576" y="860"/>
                      </a:lnTo>
                      <a:lnTo>
                        <a:pt x="578" y="850"/>
                      </a:lnTo>
                      <a:lnTo>
                        <a:pt x="580" y="840"/>
                      </a:lnTo>
                      <a:lnTo>
                        <a:pt x="580" y="832"/>
                      </a:lnTo>
                      <a:lnTo>
                        <a:pt x="580" y="832"/>
                      </a:lnTo>
                      <a:lnTo>
                        <a:pt x="576" y="820"/>
                      </a:lnTo>
                      <a:lnTo>
                        <a:pt x="572" y="808"/>
                      </a:lnTo>
                      <a:lnTo>
                        <a:pt x="566" y="792"/>
                      </a:lnTo>
                      <a:lnTo>
                        <a:pt x="524" y="726"/>
                      </a:lnTo>
                      <a:lnTo>
                        <a:pt x="524" y="726"/>
                      </a:lnTo>
                      <a:lnTo>
                        <a:pt x="474" y="680"/>
                      </a:lnTo>
                      <a:lnTo>
                        <a:pt x="474" y="680"/>
                      </a:lnTo>
                      <a:lnTo>
                        <a:pt x="460" y="674"/>
                      </a:lnTo>
                      <a:lnTo>
                        <a:pt x="438" y="666"/>
                      </a:lnTo>
                      <a:lnTo>
                        <a:pt x="384" y="646"/>
                      </a:lnTo>
                      <a:lnTo>
                        <a:pt x="524" y="634"/>
                      </a:lnTo>
                      <a:lnTo>
                        <a:pt x="564" y="630"/>
                      </a:lnTo>
                      <a:lnTo>
                        <a:pt x="606" y="624"/>
                      </a:lnTo>
                      <a:lnTo>
                        <a:pt x="636" y="608"/>
                      </a:lnTo>
                      <a:lnTo>
                        <a:pt x="666" y="580"/>
                      </a:lnTo>
                      <a:lnTo>
                        <a:pt x="694" y="536"/>
                      </a:lnTo>
                      <a:lnTo>
                        <a:pt x="714" y="486"/>
                      </a:lnTo>
                      <a:lnTo>
                        <a:pt x="724" y="454"/>
                      </a:lnTo>
                      <a:lnTo>
                        <a:pt x="742" y="360"/>
                      </a:lnTo>
                      <a:lnTo>
                        <a:pt x="756" y="300"/>
                      </a:lnTo>
                      <a:lnTo>
                        <a:pt x="788" y="150"/>
                      </a:lnTo>
                      <a:lnTo>
                        <a:pt x="792" y="100"/>
                      </a:lnTo>
                      <a:lnTo>
                        <a:pt x="792" y="30"/>
                      </a:lnTo>
                      <a:close/>
                      <a:moveTo>
                        <a:pt x="74" y="522"/>
                      </a:moveTo>
                      <a:lnTo>
                        <a:pt x="74" y="524"/>
                      </a:lnTo>
                      <a:lnTo>
                        <a:pt x="72" y="522"/>
                      </a:lnTo>
                      <a:lnTo>
                        <a:pt x="74" y="522"/>
                      </a:lnTo>
                      <a:lnTo>
                        <a:pt x="74" y="522"/>
                      </a:lnTo>
                      <a:close/>
                    </a:path>
                  </a:pathLst>
                </a:custGeom>
                <a:solidFill>
                  <a:schemeClr val="bg2">
                    <a:lumMod val="60000"/>
                    <a:lumOff val="40000"/>
                    <a:alpha val="14000"/>
                  </a:schemeClr>
                </a:solidFill>
                <a:ln w="9525">
                  <a:solidFill>
                    <a:schemeClr val="tx2">
                      <a:lumMod val="60000"/>
                      <a:lumOff val="40000"/>
                      <a:alpha val="16000"/>
                    </a:schemeClr>
                  </a:solidFill>
                  <a:round/>
                  <a:headEnd/>
                  <a:tailEnd/>
                </a:ln>
                <a:effectLst>
                  <a:glow rad="63500">
                    <a:schemeClr val="bg2">
                      <a:lumMod val="60000"/>
                      <a:lumOff val="40000"/>
                      <a:alpha val="16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5" name="Group 97"/>
              <p:cNvGrpSpPr>
                <a:grpSpLocks noChangeAspect="1"/>
              </p:cNvGrpSpPr>
              <p:nvPr/>
            </p:nvGrpSpPr>
            <p:grpSpPr>
              <a:xfrm>
                <a:off x="4876750" y="5704502"/>
                <a:ext cx="1752575" cy="1153497"/>
                <a:chOff x="4978400" y="152400"/>
                <a:chExt cx="2489200" cy="1638300"/>
              </a:xfrm>
              <a:solidFill>
                <a:schemeClr val="bg2">
                  <a:lumMod val="50000"/>
                  <a:lumOff val="50000"/>
                  <a:alpha val="8000"/>
                </a:schemeClr>
              </a:solidFill>
            </p:grpSpPr>
            <p:sp>
              <p:nvSpPr>
                <p:cNvPr id="196" name="Freeform 28"/>
                <p:cNvSpPr>
                  <a:spLocks/>
                </p:cNvSpPr>
                <p:nvPr/>
              </p:nvSpPr>
              <p:spPr bwMode="auto">
                <a:xfrm>
                  <a:off x="6003925" y="923925"/>
                  <a:ext cx="22225" cy="546100"/>
                </a:xfrm>
                <a:custGeom>
                  <a:avLst/>
                  <a:gdLst>
                    <a:gd name="T0" fmla="*/ 12 w 14"/>
                    <a:gd name="T1" fmla="*/ 344 h 344"/>
                    <a:gd name="T2" fmla="*/ 12 w 14"/>
                    <a:gd name="T3" fmla="*/ 344 h 344"/>
                    <a:gd name="T4" fmla="*/ 14 w 14"/>
                    <a:gd name="T5" fmla="*/ 344 h 344"/>
                    <a:gd name="T6" fmla="*/ 14 w 14"/>
                    <a:gd name="T7" fmla="*/ 344 h 344"/>
                    <a:gd name="T8" fmla="*/ 14 w 14"/>
                    <a:gd name="T9" fmla="*/ 326 h 344"/>
                    <a:gd name="T10" fmla="*/ 14 w 14"/>
                    <a:gd name="T11" fmla="*/ 58 h 344"/>
                    <a:gd name="T12" fmla="*/ 14 w 14"/>
                    <a:gd name="T13" fmla="*/ 58 h 344"/>
                    <a:gd name="T14" fmla="*/ 14 w 14"/>
                    <a:gd name="T15" fmla="*/ 30 h 344"/>
                    <a:gd name="T16" fmla="*/ 14 w 14"/>
                    <a:gd name="T17" fmla="*/ 30 h 344"/>
                    <a:gd name="T18" fmla="*/ 12 w 14"/>
                    <a:gd name="T19" fmla="*/ 16 h 344"/>
                    <a:gd name="T20" fmla="*/ 8 w 14"/>
                    <a:gd name="T21" fmla="*/ 4 h 344"/>
                    <a:gd name="T22" fmla="*/ 8 w 14"/>
                    <a:gd name="T23" fmla="*/ 4 h 344"/>
                    <a:gd name="T24" fmla="*/ 6 w 14"/>
                    <a:gd name="T25" fmla="*/ 2 h 344"/>
                    <a:gd name="T26" fmla="*/ 4 w 14"/>
                    <a:gd name="T27" fmla="*/ 0 h 344"/>
                    <a:gd name="T28" fmla="*/ 2 w 14"/>
                    <a:gd name="T29" fmla="*/ 0 h 344"/>
                    <a:gd name="T30" fmla="*/ 0 w 14"/>
                    <a:gd name="T31" fmla="*/ 2 h 344"/>
                    <a:gd name="T32" fmla="*/ 0 w 14"/>
                    <a:gd name="T33" fmla="*/ 2 h 344"/>
                    <a:gd name="T34" fmla="*/ 0 w 14"/>
                    <a:gd name="T35" fmla="*/ 10 h 344"/>
                    <a:gd name="T36" fmla="*/ 0 w 14"/>
                    <a:gd name="T37" fmla="*/ 18 h 344"/>
                    <a:gd name="T38" fmla="*/ 0 w 14"/>
                    <a:gd name="T39" fmla="*/ 18 h 344"/>
                    <a:gd name="T40" fmla="*/ 2 w 14"/>
                    <a:gd name="T41" fmla="*/ 30 h 344"/>
                    <a:gd name="T42" fmla="*/ 4 w 14"/>
                    <a:gd name="T43" fmla="*/ 44 h 344"/>
                    <a:gd name="T44" fmla="*/ 10 w 14"/>
                    <a:gd name="T45" fmla="*/ 326 h 344"/>
                    <a:gd name="T46" fmla="*/ 10 w 14"/>
                    <a:gd name="T47" fmla="*/ 326 h 344"/>
                    <a:gd name="T48" fmla="*/ 10 w 14"/>
                    <a:gd name="T49" fmla="*/ 338 h 344"/>
                    <a:gd name="T50" fmla="*/ 12 w 14"/>
                    <a:gd name="T51" fmla="*/ 344 h 344"/>
                    <a:gd name="T52" fmla="*/ 12 w 14"/>
                    <a:gd name="T53"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 h="344">
                      <a:moveTo>
                        <a:pt x="12" y="344"/>
                      </a:moveTo>
                      <a:lnTo>
                        <a:pt x="12" y="344"/>
                      </a:lnTo>
                      <a:lnTo>
                        <a:pt x="14" y="344"/>
                      </a:lnTo>
                      <a:lnTo>
                        <a:pt x="14" y="344"/>
                      </a:lnTo>
                      <a:lnTo>
                        <a:pt x="14" y="326"/>
                      </a:lnTo>
                      <a:lnTo>
                        <a:pt x="14" y="58"/>
                      </a:lnTo>
                      <a:lnTo>
                        <a:pt x="14" y="58"/>
                      </a:lnTo>
                      <a:lnTo>
                        <a:pt x="14" y="30"/>
                      </a:lnTo>
                      <a:lnTo>
                        <a:pt x="14" y="30"/>
                      </a:lnTo>
                      <a:lnTo>
                        <a:pt x="12" y="16"/>
                      </a:lnTo>
                      <a:lnTo>
                        <a:pt x="8" y="4"/>
                      </a:lnTo>
                      <a:lnTo>
                        <a:pt x="8" y="4"/>
                      </a:lnTo>
                      <a:lnTo>
                        <a:pt x="6" y="2"/>
                      </a:lnTo>
                      <a:lnTo>
                        <a:pt x="4" y="0"/>
                      </a:lnTo>
                      <a:lnTo>
                        <a:pt x="2" y="0"/>
                      </a:lnTo>
                      <a:lnTo>
                        <a:pt x="0" y="2"/>
                      </a:lnTo>
                      <a:lnTo>
                        <a:pt x="0" y="2"/>
                      </a:lnTo>
                      <a:lnTo>
                        <a:pt x="0" y="10"/>
                      </a:lnTo>
                      <a:lnTo>
                        <a:pt x="0" y="18"/>
                      </a:lnTo>
                      <a:lnTo>
                        <a:pt x="0" y="18"/>
                      </a:lnTo>
                      <a:lnTo>
                        <a:pt x="2" y="30"/>
                      </a:lnTo>
                      <a:lnTo>
                        <a:pt x="4" y="44"/>
                      </a:lnTo>
                      <a:lnTo>
                        <a:pt x="10" y="326"/>
                      </a:lnTo>
                      <a:lnTo>
                        <a:pt x="10" y="326"/>
                      </a:lnTo>
                      <a:lnTo>
                        <a:pt x="10" y="338"/>
                      </a:lnTo>
                      <a:lnTo>
                        <a:pt x="12" y="344"/>
                      </a:lnTo>
                      <a:lnTo>
                        <a:pt x="12" y="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29"/>
                <p:cNvSpPr>
                  <a:spLocks/>
                </p:cNvSpPr>
                <p:nvPr/>
              </p:nvSpPr>
              <p:spPr bwMode="auto">
                <a:xfrm>
                  <a:off x="6019800" y="14827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30"/>
                <p:cNvSpPr>
                  <a:spLocks/>
                </p:cNvSpPr>
                <p:nvPr/>
              </p:nvSpPr>
              <p:spPr bwMode="auto">
                <a:xfrm>
                  <a:off x="6045200" y="1257300"/>
                  <a:ext cx="501650" cy="228600"/>
                </a:xfrm>
                <a:custGeom>
                  <a:avLst/>
                  <a:gdLst>
                    <a:gd name="T0" fmla="*/ 2 w 316"/>
                    <a:gd name="T1" fmla="*/ 144 h 144"/>
                    <a:gd name="T2" fmla="*/ 2 w 316"/>
                    <a:gd name="T3" fmla="*/ 144 h 144"/>
                    <a:gd name="T4" fmla="*/ 18 w 316"/>
                    <a:gd name="T5" fmla="*/ 138 h 144"/>
                    <a:gd name="T6" fmla="*/ 276 w 316"/>
                    <a:gd name="T7" fmla="*/ 20 h 144"/>
                    <a:gd name="T8" fmla="*/ 276 w 316"/>
                    <a:gd name="T9" fmla="*/ 20 h 144"/>
                    <a:gd name="T10" fmla="*/ 288 w 316"/>
                    <a:gd name="T11" fmla="*/ 16 h 144"/>
                    <a:gd name="T12" fmla="*/ 298 w 316"/>
                    <a:gd name="T13" fmla="*/ 12 h 144"/>
                    <a:gd name="T14" fmla="*/ 298 w 316"/>
                    <a:gd name="T15" fmla="*/ 12 h 144"/>
                    <a:gd name="T16" fmla="*/ 306 w 316"/>
                    <a:gd name="T17" fmla="*/ 10 h 144"/>
                    <a:gd name="T18" fmla="*/ 314 w 316"/>
                    <a:gd name="T19" fmla="*/ 6 h 144"/>
                    <a:gd name="T20" fmla="*/ 314 w 316"/>
                    <a:gd name="T21" fmla="*/ 6 h 144"/>
                    <a:gd name="T22" fmla="*/ 316 w 316"/>
                    <a:gd name="T23" fmla="*/ 2 h 144"/>
                    <a:gd name="T24" fmla="*/ 314 w 316"/>
                    <a:gd name="T25" fmla="*/ 0 h 144"/>
                    <a:gd name="T26" fmla="*/ 312 w 316"/>
                    <a:gd name="T27" fmla="*/ 0 h 144"/>
                    <a:gd name="T28" fmla="*/ 308 w 316"/>
                    <a:gd name="T29" fmla="*/ 0 h 144"/>
                    <a:gd name="T30" fmla="*/ 308 w 316"/>
                    <a:gd name="T31" fmla="*/ 0 h 144"/>
                    <a:gd name="T32" fmla="*/ 296 w 316"/>
                    <a:gd name="T33" fmla="*/ 2 h 144"/>
                    <a:gd name="T34" fmla="*/ 284 w 316"/>
                    <a:gd name="T35" fmla="*/ 6 h 144"/>
                    <a:gd name="T36" fmla="*/ 284 w 316"/>
                    <a:gd name="T37" fmla="*/ 6 h 144"/>
                    <a:gd name="T38" fmla="*/ 258 w 316"/>
                    <a:gd name="T39" fmla="*/ 18 h 144"/>
                    <a:gd name="T40" fmla="*/ 16 w 316"/>
                    <a:gd name="T41" fmla="*/ 132 h 144"/>
                    <a:gd name="T42" fmla="*/ 16 w 316"/>
                    <a:gd name="T43" fmla="*/ 132 h 144"/>
                    <a:gd name="T44" fmla="*/ 0 w 316"/>
                    <a:gd name="T45" fmla="*/ 140 h 144"/>
                    <a:gd name="T46" fmla="*/ 0 w 316"/>
                    <a:gd name="T47" fmla="*/ 140 h 144"/>
                    <a:gd name="T48" fmla="*/ 0 w 316"/>
                    <a:gd name="T49" fmla="*/ 142 h 144"/>
                    <a:gd name="T50" fmla="*/ 0 w 316"/>
                    <a:gd name="T51" fmla="*/ 142 h 144"/>
                    <a:gd name="T52" fmla="*/ 2 w 316"/>
                    <a:gd name="T53" fmla="*/ 144 h 144"/>
                    <a:gd name="T54" fmla="*/ 2 w 316"/>
                    <a:gd name="T5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6" h="144">
                      <a:moveTo>
                        <a:pt x="2" y="144"/>
                      </a:moveTo>
                      <a:lnTo>
                        <a:pt x="2" y="144"/>
                      </a:lnTo>
                      <a:lnTo>
                        <a:pt x="18" y="138"/>
                      </a:lnTo>
                      <a:lnTo>
                        <a:pt x="276" y="20"/>
                      </a:lnTo>
                      <a:lnTo>
                        <a:pt x="276" y="20"/>
                      </a:lnTo>
                      <a:lnTo>
                        <a:pt x="288" y="16"/>
                      </a:lnTo>
                      <a:lnTo>
                        <a:pt x="298" y="12"/>
                      </a:lnTo>
                      <a:lnTo>
                        <a:pt x="298" y="12"/>
                      </a:lnTo>
                      <a:lnTo>
                        <a:pt x="306" y="10"/>
                      </a:lnTo>
                      <a:lnTo>
                        <a:pt x="314" y="6"/>
                      </a:lnTo>
                      <a:lnTo>
                        <a:pt x="314" y="6"/>
                      </a:lnTo>
                      <a:lnTo>
                        <a:pt x="316" y="2"/>
                      </a:lnTo>
                      <a:lnTo>
                        <a:pt x="314" y="0"/>
                      </a:lnTo>
                      <a:lnTo>
                        <a:pt x="312" y="0"/>
                      </a:lnTo>
                      <a:lnTo>
                        <a:pt x="308" y="0"/>
                      </a:lnTo>
                      <a:lnTo>
                        <a:pt x="308" y="0"/>
                      </a:lnTo>
                      <a:lnTo>
                        <a:pt x="296" y="2"/>
                      </a:lnTo>
                      <a:lnTo>
                        <a:pt x="284" y="6"/>
                      </a:lnTo>
                      <a:lnTo>
                        <a:pt x="284" y="6"/>
                      </a:lnTo>
                      <a:lnTo>
                        <a:pt x="258" y="18"/>
                      </a:lnTo>
                      <a:lnTo>
                        <a:pt x="16" y="132"/>
                      </a:lnTo>
                      <a:lnTo>
                        <a:pt x="16" y="132"/>
                      </a:lnTo>
                      <a:lnTo>
                        <a:pt x="0" y="140"/>
                      </a:lnTo>
                      <a:lnTo>
                        <a:pt x="0" y="140"/>
                      </a:lnTo>
                      <a:lnTo>
                        <a:pt x="0" y="142"/>
                      </a:lnTo>
                      <a:lnTo>
                        <a:pt x="0" y="142"/>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31"/>
                <p:cNvSpPr>
                  <a:spLocks noEditPoints="1"/>
                </p:cNvSpPr>
                <p:nvPr/>
              </p:nvSpPr>
              <p:spPr bwMode="auto">
                <a:xfrm>
                  <a:off x="4978400" y="152400"/>
                  <a:ext cx="2489200" cy="1638300"/>
                </a:xfrm>
                <a:custGeom>
                  <a:avLst/>
                  <a:gdLst>
                    <a:gd name="T0" fmla="*/ 1564 w 1568"/>
                    <a:gd name="T1" fmla="*/ 774 h 1032"/>
                    <a:gd name="T2" fmla="*/ 1550 w 1568"/>
                    <a:gd name="T3" fmla="*/ 756 h 1032"/>
                    <a:gd name="T4" fmla="*/ 1514 w 1568"/>
                    <a:gd name="T5" fmla="*/ 728 h 1032"/>
                    <a:gd name="T6" fmla="*/ 1166 w 1568"/>
                    <a:gd name="T7" fmla="*/ 710 h 1032"/>
                    <a:gd name="T8" fmla="*/ 762 w 1568"/>
                    <a:gd name="T9" fmla="*/ 854 h 1032"/>
                    <a:gd name="T10" fmla="*/ 666 w 1568"/>
                    <a:gd name="T11" fmla="*/ 908 h 1032"/>
                    <a:gd name="T12" fmla="*/ 672 w 1568"/>
                    <a:gd name="T13" fmla="*/ 894 h 1032"/>
                    <a:gd name="T14" fmla="*/ 678 w 1568"/>
                    <a:gd name="T15" fmla="*/ 876 h 1032"/>
                    <a:gd name="T16" fmla="*/ 686 w 1568"/>
                    <a:gd name="T17" fmla="*/ 864 h 1032"/>
                    <a:gd name="T18" fmla="*/ 676 w 1568"/>
                    <a:gd name="T19" fmla="*/ 846 h 1032"/>
                    <a:gd name="T20" fmla="*/ 680 w 1568"/>
                    <a:gd name="T21" fmla="*/ 842 h 1032"/>
                    <a:gd name="T22" fmla="*/ 672 w 1568"/>
                    <a:gd name="T23" fmla="*/ 838 h 1032"/>
                    <a:gd name="T24" fmla="*/ 668 w 1568"/>
                    <a:gd name="T25" fmla="*/ 830 h 1032"/>
                    <a:gd name="T26" fmla="*/ 660 w 1568"/>
                    <a:gd name="T27" fmla="*/ 830 h 1032"/>
                    <a:gd name="T28" fmla="*/ 654 w 1568"/>
                    <a:gd name="T29" fmla="*/ 832 h 1032"/>
                    <a:gd name="T30" fmla="*/ 648 w 1568"/>
                    <a:gd name="T31" fmla="*/ 828 h 1032"/>
                    <a:gd name="T32" fmla="*/ 634 w 1568"/>
                    <a:gd name="T33" fmla="*/ 826 h 1032"/>
                    <a:gd name="T34" fmla="*/ 622 w 1568"/>
                    <a:gd name="T35" fmla="*/ 834 h 1032"/>
                    <a:gd name="T36" fmla="*/ 620 w 1568"/>
                    <a:gd name="T37" fmla="*/ 844 h 1032"/>
                    <a:gd name="T38" fmla="*/ 600 w 1568"/>
                    <a:gd name="T39" fmla="*/ 838 h 1032"/>
                    <a:gd name="T40" fmla="*/ 584 w 1568"/>
                    <a:gd name="T41" fmla="*/ 448 h 1032"/>
                    <a:gd name="T42" fmla="*/ 456 w 1568"/>
                    <a:gd name="T43" fmla="*/ 96 h 1032"/>
                    <a:gd name="T44" fmla="*/ 376 w 1568"/>
                    <a:gd name="T45" fmla="*/ 14 h 1032"/>
                    <a:gd name="T46" fmla="*/ 310 w 1568"/>
                    <a:gd name="T47" fmla="*/ 0 h 1032"/>
                    <a:gd name="T48" fmla="*/ 296 w 1568"/>
                    <a:gd name="T49" fmla="*/ 10 h 1032"/>
                    <a:gd name="T50" fmla="*/ 240 w 1568"/>
                    <a:gd name="T51" fmla="*/ 112 h 1032"/>
                    <a:gd name="T52" fmla="*/ 126 w 1568"/>
                    <a:gd name="T53" fmla="*/ 418 h 1032"/>
                    <a:gd name="T54" fmla="*/ 108 w 1568"/>
                    <a:gd name="T55" fmla="*/ 562 h 1032"/>
                    <a:gd name="T56" fmla="*/ 170 w 1568"/>
                    <a:gd name="T57" fmla="*/ 662 h 1032"/>
                    <a:gd name="T58" fmla="*/ 320 w 1568"/>
                    <a:gd name="T59" fmla="*/ 780 h 1032"/>
                    <a:gd name="T60" fmla="*/ 222 w 1568"/>
                    <a:gd name="T61" fmla="*/ 760 h 1032"/>
                    <a:gd name="T62" fmla="*/ 78 w 1568"/>
                    <a:gd name="T63" fmla="*/ 806 h 1032"/>
                    <a:gd name="T64" fmla="*/ 52 w 1568"/>
                    <a:gd name="T65" fmla="*/ 826 h 1032"/>
                    <a:gd name="T66" fmla="*/ 40 w 1568"/>
                    <a:gd name="T67" fmla="*/ 842 h 1032"/>
                    <a:gd name="T68" fmla="*/ 16 w 1568"/>
                    <a:gd name="T69" fmla="*/ 888 h 1032"/>
                    <a:gd name="T70" fmla="*/ 2 w 1568"/>
                    <a:gd name="T71" fmla="*/ 958 h 1032"/>
                    <a:gd name="T72" fmla="*/ 2 w 1568"/>
                    <a:gd name="T73" fmla="*/ 980 h 1032"/>
                    <a:gd name="T74" fmla="*/ 10 w 1568"/>
                    <a:gd name="T75" fmla="*/ 992 h 1032"/>
                    <a:gd name="T76" fmla="*/ 18 w 1568"/>
                    <a:gd name="T77" fmla="*/ 1016 h 1032"/>
                    <a:gd name="T78" fmla="*/ 18 w 1568"/>
                    <a:gd name="T79" fmla="*/ 1032 h 1032"/>
                    <a:gd name="T80" fmla="*/ 512 w 1568"/>
                    <a:gd name="T81" fmla="*/ 1014 h 1032"/>
                    <a:gd name="T82" fmla="*/ 1388 w 1568"/>
                    <a:gd name="T83" fmla="*/ 1020 h 1032"/>
                    <a:gd name="T84" fmla="*/ 1562 w 1568"/>
                    <a:gd name="T85" fmla="*/ 816 h 1032"/>
                    <a:gd name="T86" fmla="*/ 1568 w 1568"/>
                    <a:gd name="T87" fmla="*/ 806 h 1032"/>
                    <a:gd name="T88" fmla="*/ 656 w 1568"/>
                    <a:gd name="T89" fmla="*/ 838 h 1032"/>
                    <a:gd name="T90" fmla="*/ 656 w 1568"/>
                    <a:gd name="T91" fmla="*/ 838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68" h="1032">
                      <a:moveTo>
                        <a:pt x="1568" y="784"/>
                      </a:moveTo>
                      <a:lnTo>
                        <a:pt x="1568" y="784"/>
                      </a:lnTo>
                      <a:lnTo>
                        <a:pt x="1564" y="774"/>
                      </a:lnTo>
                      <a:lnTo>
                        <a:pt x="1564" y="774"/>
                      </a:lnTo>
                      <a:lnTo>
                        <a:pt x="1558" y="764"/>
                      </a:lnTo>
                      <a:lnTo>
                        <a:pt x="1550" y="756"/>
                      </a:lnTo>
                      <a:lnTo>
                        <a:pt x="1534" y="742"/>
                      </a:lnTo>
                      <a:lnTo>
                        <a:pt x="1520" y="732"/>
                      </a:lnTo>
                      <a:lnTo>
                        <a:pt x="1514" y="728"/>
                      </a:lnTo>
                      <a:lnTo>
                        <a:pt x="1420" y="702"/>
                      </a:lnTo>
                      <a:lnTo>
                        <a:pt x="1302" y="692"/>
                      </a:lnTo>
                      <a:lnTo>
                        <a:pt x="1166" y="710"/>
                      </a:lnTo>
                      <a:lnTo>
                        <a:pt x="1046" y="738"/>
                      </a:lnTo>
                      <a:lnTo>
                        <a:pt x="874" y="800"/>
                      </a:lnTo>
                      <a:lnTo>
                        <a:pt x="762" y="854"/>
                      </a:lnTo>
                      <a:lnTo>
                        <a:pt x="688" y="894"/>
                      </a:lnTo>
                      <a:lnTo>
                        <a:pt x="666" y="908"/>
                      </a:lnTo>
                      <a:lnTo>
                        <a:pt x="666" y="908"/>
                      </a:lnTo>
                      <a:lnTo>
                        <a:pt x="670" y="904"/>
                      </a:lnTo>
                      <a:lnTo>
                        <a:pt x="670" y="904"/>
                      </a:lnTo>
                      <a:lnTo>
                        <a:pt x="672" y="894"/>
                      </a:lnTo>
                      <a:lnTo>
                        <a:pt x="672" y="880"/>
                      </a:lnTo>
                      <a:lnTo>
                        <a:pt x="672" y="880"/>
                      </a:lnTo>
                      <a:lnTo>
                        <a:pt x="678" y="876"/>
                      </a:lnTo>
                      <a:lnTo>
                        <a:pt x="682" y="872"/>
                      </a:lnTo>
                      <a:lnTo>
                        <a:pt x="682" y="872"/>
                      </a:lnTo>
                      <a:lnTo>
                        <a:pt x="686" y="864"/>
                      </a:lnTo>
                      <a:lnTo>
                        <a:pt x="684" y="858"/>
                      </a:lnTo>
                      <a:lnTo>
                        <a:pt x="682" y="852"/>
                      </a:lnTo>
                      <a:lnTo>
                        <a:pt x="676" y="846"/>
                      </a:lnTo>
                      <a:lnTo>
                        <a:pt x="676" y="846"/>
                      </a:lnTo>
                      <a:lnTo>
                        <a:pt x="674" y="846"/>
                      </a:lnTo>
                      <a:lnTo>
                        <a:pt x="680" y="842"/>
                      </a:lnTo>
                      <a:lnTo>
                        <a:pt x="674" y="840"/>
                      </a:lnTo>
                      <a:lnTo>
                        <a:pt x="672" y="838"/>
                      </a:lnTo>
                      <a:lnTo>
                        <a:pt x="672" y="838"/>
                      </a:lnTo>
                      <a:lnTo>
                        <a:pt x="670" y="832"/>
                      </a:lnTo>
                      <a:lnTo>
                        <a:pt x="668" y="832"/>
                      </a:lnTo>
                      <a:lnTo>
                        <a:pt x="668" y="830"/>
                      </a:lnTo>
                      <a:lnTo>
                        <a:pt x="664" y="830"/>
                      </a:lnTo>
                      <a:lnTo>
                        <a:pt x="660" y="828"/>
                      </a:lnTo>
                      <a:lnTo>
                        <a:pt x="660" y="830"/>
                      </a:lnTo>
                      <a:lnTo>
                        <a:pt x="656" y="828"/>
                      </a:lnTo>
                      <a:lnTo>
                        <a:pt x="654" y="826"/>
                      </a:lnTo>
                      <a:lnTo>
                        <a:pt x="654" y="832"/>
                      </a:lnTo>
                      <a:lnTo>
                        <a:pt x="652" y="832"/>
                      </a:lnTo>
                      <a:lnTo>
                        <a:pt x="652" y="832"/>
                      </a:lnTo>
                      <a:lnTo>
                        <a:pt x="648" y="828"/>
                      </a:lnTo>
                      <a:lnTo>
                        <a:pt x="648" y="828"/>
                      </a:lnTo>
                      <a:lnTo>
                        <a:pt x="642" y="826"/>
                      </a:lnTo>
                      <a:lnTo>
                        <a:pt x="634" y="826"/>
                      </a:lnTo>
                      <a:lnTo>
                        <a:pt x="628" y="828"/>
                      </a:lnTo>
                      <a:lnTo>
                        <a:pt x="622" y="834"/>
                      </a:lnTo>
                      <a:lnTo>
                        <a:pt x="622" y="834"/>
                      </a:lnTo>
                      <a:lnTo>
                        <a:pt x="620" y="840"/>
                      </a:lnTo>
                      <a:lnTo>
                        <a:pt x="620" y="844"/>
                      </a:lnTo>
                      <a:lnTo>
                        <a:pt x="620" y="844"/>
                      </a:lnTo>
                      <a:lnTo>
                        <a:pt x="606" y="850"/>
                      </a:lnTo>
                      <a:lnTo>
                        <a:pt x="598" y="856"/>
                      </a:lnTo>
                      <a:lnTo>
                        <a:pt x="600" y="838"/>
                      </a:lnTo>
                      <a:lnTo>
                        <a:pt x="604" y="756"/>
                      </a:lnTo>
                      <a:lnTo>
                        <a:pt x="604" y="630"/>
                      </a:lnTo>
                      <a:lnTo>
                        <a:pt x="584" y="448"/>
                      </a:lnTo>
                      <a:lnTo>
                        <a:pt x="560" y="328"/>
                      </a:lnTo>
                      <a:lnTo>
                        <a:pt x="516" y="198"/>
                      </a:lnTo>
                      <a:lnTo>
                        <a:pt x="456" y="96"/>
                      </a:lnTo>
                      <a:lnTo>
                        <a:pt x="390" y="22"/>
                      </a:lnTo>
                      <a:lnTo>
                        <a:pt x="390" y="22"/>
                      </a:lnTo>
                      <a:lnTo>
                        <a:pt x="376" y="14"/>
                      </a:lnTo>
                      <a:lnTo>
                        <a:pt x="362" y="6"/>
                      </a:lnTo>
                      <a:lnTo>
                        <a:pt x="342" y="0"/>
                      </a:lnTo>
                      <a:lnTo>
                        <a:pt x="310" y="0"/>
                      </a:lnTo>
                      <a:lnTo>
                        <a:pt x="310" y="0"/>
                      </a:lnTo>
                      <a:lnTo>
                        <a:pt x="302" y="4"/>
                      </a:lnTo>
                      <a:lnTo>
                        <a:pt x="296" y="10"/>
                      </a:lnTo>
                      <a:lnTo>
                        <a:pt x="292" y="18"/>
                      </a:lnTo>
                      <a:lnTo>
                        <a:pt x="276" y="42"/>
                      </a:lnTo>
                      <a:lnTo>
                        <a:pt x="240" y="112"/>
                      </a:lnTo>
                      <a:lnTo>
                        <a:pt x="184" y="262"/>
                      </a:lnTo>
                      <a:lnTo>
                        <a:pt x="164" y="324"/>
                      </a:lnTo>
                      <a:lnTo>
                        <a:pt x="126" y="418"/>
                      </a:lnTo>
                      <a:lnTo>
                        <a:pt x="118" y="452"/>
                      </a:lnTo>
                      <a:lnTo>
                        <a:pt x="108" y="508"/>
                      </a:lnTo>
                      <a:lnTo>
                        <a:pt x="108" y="562"/>
                      </a:lnTo>
                      <a:lnTo>
                        <a:pt x="118" y="604"/>
                      </a:lnTo>
                      <a:lnTo>
                        <a:pt x="136" y="634"/>
                      </a:lnTo>
                      <a:lnTo>
                        <a:pt x="170" y="662"/>
                      </a:lnTo>
                      <a:lnTo>
                        <a:pt x="204" y="692"/>
                      </a:lnTo>
                      <a:lnTo>
                        <a:pt x="320" y="780"/>
                      </a:lnTo>
                      <a:lnTo>
                        <a:pt x="320" y="780"/>
                      </a:lnTo>
                      <a:lnTo>
                        <a:pt x="262" y="766"/>
                      </a:lnTo>
                      <a:lnTo>
                        <a:pt x="236" y="760"/>
                      </a:lnTo>
                      <a:lnTo>
                        <a:pt x="222" y="760"/>
                      </a:lnTo>
                      <a:lnTo>
                        <a:pt x="222" y="760"/>
                      </a:lnTo>
                      <a:lnTo>
                        <a:pt x="152" y="772"/>
                      </a:lnTo>
                      <a:lnTo>
                        <a:pt x="78" y="806"/>
                      </a:lnTo>
                      <a:lnTo>
                        <a:pt x="78" y="806"/>
                      </a:lnTo>
                      <a:lnTo>
                        <a:pt x="64" y="818"/>
                      </a:lnTo>
                      <a:lnTo>
                        <a:pt x="52" y="826"/>
                      </a:lnTo>
                      <a:lnTo>
                        <a:pt x="44" y="834"/>
                      </a:lnTo>
                      <a:lnTo>
                        <a:pt x="44" y="834"/>
                      </a:lnTo>
                      <a:lnTo>
                        <a:pt x="40" y="842"/>
                      </a:lnTo>
                      <a:lnTo>
                        <a:pt x="36" y="852"/>
                      </a:lnTo>
                      <a:lnTo>
                        <a:pt x="32" y="862"/>
                      </a:lnTo>
                      <a:lnTo>
                        <a:pt x="16" y="888"/>
                      </a:lnTo>
                      <a:lnTo>
                        <a:pt x="14" y="922"/>
                      </a:lnTo>
                      <a:lnTo>
                        <a:pt x="2" y="958"/>
                      </a:lnTo>
                      <a:lnTo>
                        <a:pt x="2" y="958"/>
                      </a:lnTo>
                      <a:lnTo>
                        <a:pt x="2" y="960"/>
                      </a:lnTo>
                      <a:lnTo>
                        <a:pt x="0" y="968"/>
                      </a:lnTo>
                      <a:lnTo>
                        <a:pt x="2" y="980"/>
                      </a:lnTo>
                      <a:lnTo>
                        <a:pt x="6" y="986"/>
                      </a:lnTo>
                      <a:lnTo>
                        <a:pt x="10" y="992"/>
                      </a:lnTo>
                      <a:lnTo>
                        <a:pt x="10" y="992"/>
                      </a:lnTo>
                      <a:lnTo>
                        <a:pt x="18" y="1004"/>
                      </a:lnTo>
                      <a:lnTo>
                        <a:pt x="20" y="1012"/>
                      </a:lnTo>
                      <a:lnTo>
                        <a:pt x="18" y="1016"/>
                      </a:lnTo>
                      <a:lnTo>
                        <a:pt x="18" y="1018"/>
                      </a:lnTo>
                      <a:lnTo>
                        <a:pt x="18" y="1018"/>
                      </a:lnTo>
                      <a:lnTo>
                        <a:pt x="18" y="1032"/>
                      </a:lnTo>
                      <a:lnTo>
                        <a:pt x="490" y="1032"/>
                      </a:lnTo>
                      <a:lnTo>
                        <a:pt x="490" y="1032"/>
                      </a:lnTo>
                      <a:lnTo>
                        <a:pt x="512" y="1014"/>
                      </a:lnTo>
                      <a:lnTo>
                        <a:pt x="498" y="1032"/>
                      </a:lnTo>
                      <a:lnTo>
                        <a:pt x="1376" y="1032"/>
                      </a:lnTo>
                      <a:lnTo>
                        <a:pt x="1388" y="1020"/>
                      </a:lnTo>
                      <a:lnTo>
                        <a:pt x="1498" y="904"/>
                      </a:lnTo>
                      <a:lnTo>
                        <a:pt x="1546" y="842"/>
                      </a:lnTo>
                      <a:lnTo>
                        <a:pt x="1562" y="816"/>
                      </a:lnTo>
                      <a:lnTo>
                        <a:pt x="1562" y="816"/>
                      </a:lnTo>
                      <a:lnTo>
                        <a:pt x="1564" y="812"/>
                      </a:lnTo>
                      <a:lnTo>
                        <a:pt x="1568" y="806"/>
                      </a:lnTo>
                      <a:lnTo>
                        <a:pt x="1568" y="784"/>
                      </a:lnTo>
                      <a:close/>
                      <a:moveTo>
                        <a:pt x="656" y="838"/>
                      </a:moveTo>
                      <a:lnTo>
                        <a:pt x="656" y="838"/>
                      </a:lnTo>
                      <a:lnTo>
                        <a:pt x="656" y="836"/>
                      </a:lnTo>
                      <a:lnTo>
                        <a:pt x="656" y="838"/>
                      </a:lnTo>
                      <a:lnTo>
                        <a:pt x="656" y="838"/>
                      </a:lnTo>
                      <a:close/>
                    </a:path>
                  </a:pathLst>
                </a:custGeom>
                <a:solidFill>
                  <a:schemeClr val="bg2">
                    <a:lumMod val="60000"/>
                    <a:lumOff val="40000"/>
                    <a:alpha val="9000"/>
                  </a:schemeClr>
                </a:solidFill>
                <a:ln w="9525">
                  <a:solidFill>
                    <a:srgbClr val="FEFFFF">
                      <a:alpha val="12000"/>
                    </a:srgb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6" name="Group 102"/>
              <p:cNvGrpSpPr>
                <a:grpSpLocks noChangeAspect="1"/>
              </p:cNvGrpSpPr>
              <p:nvPr/>
            </p:nvGrpSpPr>
            <p:grpSpPr>
              <a:xfrm>
                <a:off x="7848593" y="1524004"/>
                <a:ext cx="1295399" cy="1685580"/>
                <a:chOff x="7315200" y="5334000"/>
                <a:chExt cx="1054100" cy="1371600"/>
              </a:xfrm>
              <a:solidFill>
                <a:schemeClr val="bg2">
                  <a:lumMod val="50000"/>
                  <a:lumOff val="50000"/>
                  <a:alpha val="8000"/>
                </a:schemeClr>
              </a:solidFill>
            </p:grpSpPr>
            <p:sp>
              <p:nvSpPr>
                <p:cNvPr id="192"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87" name="Group 112"/>
              <p:cNvGrpSpPr>
                <a:grpSpLocks noChangeAspect="1"/>
              </p:cNvGrpSpPr>
              <p:nvPr/>
            </p:nvGrpSpPr>
            <p:grpSpPr>
              <a:xfrm>
                <a:off x="7679515" y="5943604"/>
                <a:ext cx="1331670" cy="914403"/>
                <a:chOff x="7953375" y="152400"/>
                <a:chExt cx="1775564" cy="1219200"/>
              </a:xfrm>
              <a:solidFill>
                <a:schemeClr val="bg2">
                  <a:lumMod val="50000"/>
                  <a:lumOff val="50000"/>
                  <a:alpha val="8000"/>
                </a:schemeClr>
              </a:solidFill>
            </p:grpSpPr>
            <p:sp>
              <p:nvSpPr>
                <p:cNvPr id="188" name="Freeform 35"/>
                <p:cNvSpPr>
                  <a:spLocks/>
                </p:cNvSpPr>
                <p:nvPr/>
              </p:nvSpPr>
              <p:spPr bwMode="auto">
                <a:xfrm>
                  <a:off x="7953375" y="688975"/>
                  <a:ext cx="269875" cy="127000"/>
                </a:xfrm>
                <a:custGeom>
                  <a:avLst/>
                  <a:gdLst>
                    <a:gd name="T0" fmla="*/ 170 w 170"/>
                    <a:gd name="T1" fmla="*/ 80 h 80"/>
                    <a:gd name="T2" fmla="*/ 170 w 170"/>
                    <a:gd name="T3" fmla="*/ 80 h 80"/>
                    <a:gd name="T4" fmla="*/ 170 w 170"/>
                    <a:gd name="T5" fmla="*/ 80 h 80"/>
                    <a:gd name="T6" fmla="*/ 170 w 170"/>
                    <a:gd name="T7" fmla="*/ 80 h 80"/>
                    <a:gd name="T8" fmla="*/ 154 w 170"/>
                    <a:gd name="T9" fmla="*/ 72 h 80"/>
                    <a:gd name="T10" fmla="*/ 38 w 170"/>
                    <a:gd name="T11" fmla="*/ 14 h 80"/>
                    <a:gd name="T12" fmla="*/ 38 w 170"/>
                    <a:gd name="T13" fmla="*/ 14 h 80"/>
                    <a:gd name="T14" fmla="*/ 18 w 170"/>
                    <a:gd name="T15" fmla="*/ 4 h 80"/>
                    <a:gd name="T16" fmla="*/ 18 w 170"/>
                    <a:gd name="T17" fmla="*/ 4 h 80"/>
                    <a:gd name="T18" fmla="*/ 12 w 170"/>
                    <a:gd name="T19" fmla="*/ 2 h 80"/>
                    <a:gd name="T20" fmla="*/ 4 w 170"/>
                    <a:gd name="T21" fmla="*/ 0 h 80"/>
                    <a:gd name="T22" fmla="*/ 4 w 170"/>
                    <a:gd name="T23" fmla="*/ 0 h 80"/>
                    <a:gd name="T24" fmla="*/ 0 w 170"/>
                    <a:gd name="T25" fmla="*/ 0 h 80"/>
                    <a:gd name="T26" fmla="*/ 2 w 170"/>
                    <a:gd name="T27" fmla="*/ 4 h 80"/>
                    <a:gd name="T28" fmla="*/ 2 w 170"/>
                    <a:gd name="T29" fmla="*/ 4 h 80"/>
                    <a:gd name="T30" fmla="*/ 4 w 170"/>
                    <a:gd name="T31" fmla="*/ 6 h 80"/>
                    <a:gd name="T32" fmla="*/ 10 w 170"/>
                    <a:gd name="T33" fmla="*/ 8 h 80"/>
                    <a:gd name="T34" fmla="*/ 10 w 170"/>
                    <a:gd name="T35" fmla="*/ 8 h 80"/>
                    <a:gd name="T36" fmla="*/ 28 w 170"/>
                    <a:gd name="T37" fmla="*/ 16 h 80"/>
                    <a:gd name="T38" fmla="*/ 154 w 170"/>
                    <a:gd name="T39" fmla="*/ 74 h 80"/>
                    <a:gd name="T40" fmla="*/ 154 w 170"/>
                    <a:gd name="T41" fmla="*/ 74 h 80"/>
                    <a:gd name="T42" fmla="*/ 170 w 170"/>
                    <a:gd name="T43" fmla="*/ 80 h 80"/>
                    <a:gd name="T44" fmla="*/ 170 w 170"/>
                    <a:gd name="T4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0" h="80">
                      <a:moveTo>
                        <a:pt x="170" y="80"/>
                      </a:moveTo>
                      <a:lnTo>
                        <a:pt x="170" y="80"/>
                      </a:lnTo>
                      <a:lnTo>
                        <a:pt x="170" y="80"/>
                      </a:lnTo>
                      <a:lnTo>
                        <a:pt x="170" y="80"/>
                      </a:lnTo>
                      <a:lnTo>
                        <a:pt x="154" y="72"/>
                      </a:lnTo>
                      <a:lnTo>
                        <a:pt x="38" y="14"/>
                      </a:lnTo>
                      <a:lnTo>
                        <a:pt x="38" y="14"/>
                      </a:lnTo>
                      <a:lnTo>
                        <a:pt x="18" y="4"/>
                      </a:lnTo>
                      <a:lnTo>
                        <a:pt x="18" y="4"/>
                      </a:lnTo>
                      <a:lnTo>
                        <a:pt x="12" y="2"/>
                      </a:lnTo>
                      <a:lnTo>
                        <a:pt x="4" y="0"/>
                      </a:lnTo>
                      <a:lnTo>
                        <a:pt x="4" y="0"/>
                      </a:lnTo>
                      <a:lnTo>
                        <a:pt x="0" y="0"/>
                      </a:lnTo>
                      <a:lnTo>
                        <a:pt x="2" y="4"/>
                      </a:lnTo>
                      <a:lnTo>
                        <a:pt x="2" y="4"/>
                      </a:lnTo>
                      <a:lnTo>
                        <a:pt x="4" y="6"/>
                      </a:lnTo>
                      <a:lnTo>
                        <a:pt x="10" y="8"/>
                      </a:lnTo>
                      <a:lnTo>
                        <a:pt x="10" y="8"/>
                      </a:lnTo>
                      <a:lnTo>
                        <a:pt x="28" y="16"/>
                      </a:lnTo>
                      <a:lnTo>
                        <a:pt x="154" y="74"/>
                      </a:lnTo>
                      <a:lnTo>
                        <a:pt x="154" y="74"/>
                      </a:lnTo>
                      <a:lnTo>
                        <a:pt x="170" y="80"/>
                      </a:lnTo>
                      <a:lnTo>
                        <a:pt x="170"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36"/>
                <p:cNvSpPr>
                  <a:spLocks/>
                </p:cNvSpPr>
                <p:nvPr/>
              </p:nvSpPr>
              <p:spPr bwMode="auto">
                <a:xfrm>
                  <a:off x="8226425" y="8223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37"/>
                <p:cNvSpPr>
                  <a:spLocks/>
                </p:cNvSpPr>
                <p:nvPr/>
              </p:nvSpPr>
              <p:spPr bwMode="auto">
                <a:xfrm>
                  <a:off x="8232775" y="514350"/>
                  <a:ext cx="19050" cy="295275"/>
                </a:xfrm>
                <a:custGeom>
                  <a:avLst/>
                  <a:gdLst>
                    <a:gd name="T0" fmla="*/ 2 w 12"/>
                    <a:gd name="T1" fmla="*/ 186 h 186"/>
                    <a:gd name="T2" fmla="*/ 2 w 12"/>
                    <a:gd name="T3" fmla="*/ 186 h 186"/>
                    <a:gd name="T4" fmla="*/ 4 w 12"/>
                    <a:gd name="T5" fmla="*/ 168 h 186"/>
                    <a:gd name="T6" fmla="*/ 8 w 12"/>
                    <a:gd name="T7" fmla="*/ 30 h 186"/>
                    <a:gd name="T8" fmla="*/ 8 w 12"/>
                    <a:gd name="T9" fmla="*/ 30 h 186"/>
                    <a:gd name="T10" fmla="*/ 10 w 12"/>
                    <a:gd name="T11" fmla="*/ 10 h 186"/>
                    <a:gd name="T12" fmla="*/ 10 w 12"/>
                    <a:gd name="T13" fmla="*/ 10 h 186"/>
                    <a:gd name="T14" fmla="*/ 12 w 12"/>
                    <a:gd name="T15" fmla="*/ 6 h 186"/>
                    <a:gd name="T16" fmla="*/ 10 w 12"/>
                    <a:gd name="T17" fmla="*/ 0 h 186"/>
                    <a:gd name="T18" fmla="*/ 10 w 12"/>
                    <a:gd name="T19" fmla="*/ 0 h 186"/>
                    <a:gd name="T20" fmla="*/ 8 w 12"/>
                    <a:gd name="T21" fmla="*/ 0 h 186"/>
                    <a:gd name="T22" fmla="*/ 6 w 12"/>
                    <a:gd name="T23" fmla="*/ 2 h 186"/>
                    <a:gd name="T24" fmla="*/ 6 w 12"/>
                    <a:gd name="T25" fmla="*/ 2 h 186"/>
                    <a:gd name="T26" fmla="*/ 4 w 12"/>
                    <a:gd name="T27" fmla="*/ 8 h 186"/>
                    <a:gd name="T28" fmla="*/ 4 w 12"/>
                    <a:gd name="T29" fmla="*/ 16 h 186"/>
                    <a:gd name="T30" fmla="*/ 4 w 12"/>
                    <a:gd name="T31" fmla="*/ 16 h 186"/>
                    <a:gd name="T32" fmla="*/ 4 w 12"/>
                    <a:gd name="T33" fmla="*/ 38 h 186"/>
                    <a:gd name="T34" fmla="*/ 0 w 12"/>
                    <a:gd name="T35" fmla="*/ 168 h 186"/>
                    <a:gd name="T36" fmla="*/ 0 w 12"/>
                    <a:gd name="T37" fmla="*/ 168 h 186"/>
                    <a:gd name="T38" fmla="*/ 0 w 12"/>
                    <a:gd name="T39" fmla="*/ 186 h 186"/>
                    <a:gd name="T40" fmla="*/ 0 w 12"/>
                    <a:gd name="T41" fmla="*/ 186 h 186"/>
                    <a:gd name="T42" fmla="*/ 0 w 12"/>
                    <a:gd name="T43" fmla="*/ 186 h 186"/>
                    <a:gd name="T44" fmla="*/ 0 w 12"/>
                    <a:gd name="T45" fmla="*/ 186 h 186"/>
                    <a:gd name="T46" fmla="*/ 2 w 12"/>
                    <a:gd name="T47" fmla="*/ 186 h 186"/>
                    <a:gd name="T48" fmla="*/ 2 w 12"/>
                    <a:gd name="T49"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 h="186">
                      <a:moveTo>
                        <a:pt x="2" y="186"/>
                      </a:moveTo>
                      <a:lnTo>
                        <a:pt x="2" y="186"/>
                      </a:lnTo>
                      <a:lnTo>
                        <a:pt x="4" y="168"/>
                      </a:lnTo>
                      <a:lnTo>
                        <a:pt x="8" y="30"/>
                      </a:lnTo>
                      <a:lnTo>
                        <a:pt x="8" y="30"/>
                      </a:lnTo>
                      <a:lnTo>
                        <a:pt x="10" y="10"/>
                      </a:lnTo>
                      <a:lnTo>
                        <a:pt x="10" y="10"/>
                      </a:lnTo>
                      <a:lnTo>
                        <a:pt x="12" y="6"/>
                      </a:lnTo>
                      <a:lnTo>
                        <a:pt x="10" y="0"/>
                      </a:lnTo>
                      <a:lnTo>
                        <a:pt x="10" y="0"/>
                      </a:lnTo>
                      <a:lnTo>
                        <a:pt x="8" y="0"/>
                      </a:lnTo>
                      <a:lnTo>
                        <a:pt x="6" y="2"/>
                      </a:lnTo>
                      <a:lnTo>
                        <a:pt x="6" y="2"/>
                      </a:lnTo>
                      <a:lnTo>
                        <a:pt x="4" y="8"/>
                      </a:lnTo>
                      <a:lnTo>
                        <a:pt x="4" y="16"/>
                      </a:lnTo>
                      <a:lnTo>
                        <a:pt x="4" y="16"/>
                      </a:lnTo>
                      <a:lnTo>
                        <a:pt x="4" y="38"/>
                      </a:lnTo>
                      <a:lnTo>
                        <a:pt x="0" y="168"/>
                      </a:lnTo>
                      <a:lnTo>
                        <a:pt x="0" y="168"/>
                      </a:lnTo>
                      <a:lnTo>
                        <a:pt x="0" y="186"/>
                      </a:lnTo>
                      <a:lnTo>
                        <a:pt x="0" y="186"/>
                      </a:lnTo>
                      <a:lnTo>
                        <a:pt x="0" y="186"/>
                      </a:lnTo>
                      <a:lnTo>
                        <a:pt x="0" y="186"/>
                      </a:lnTo>
                      <a:lnTo>
                        <a:pt x="2" y="186"/>
                      </a:lnTo>
                      <a:lnTo>
                        <a:pt x="2"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38"/>
                <p:cNvSpPr>
                  <a:spLocks noEditPoints="1"/>
                </p:cNvSpPr>
                <p:nvPr/>
              </p:nvSpPr>
              <p:spPr bwMode="auto">
                <a:xfrm>
                  <a:off x="8274789" y="152400"/>
                  <a:ext cx="1454150" cy="1219200"/>
                </a:xfrm>
                <a:custGeom>
                  <a:avLst/>
                  <a:gdLst>
                    <a:gd name="T0" fmla="*/ 838 w 916"/>
                    <a:gd name="T1" fmla="*/ 674 h 768"/>
                    <a:gd name="T2" fmla="*/ 790 w 916"/>
                    <a:gd name="T3" fmla="*/ 634 h 768"/>
                    <a:gd name="T4" fmla="*/ 780 w 916"/>
                    <a:gd name="T5" fmla="*/ 590 h 768"/>
                    <a:gd name="T6" fmla="*/ 786 w 916"/>
                    <a:gd name="T7" fmla="*/ 556 h 768"/>
                    <a:gd name="T8" fmla="*/ 788 w 916"/>
                    <a:gd name="T9" fmla="*/ 524 h 768"/>
                    <a:gd name="T10" fmla="*/ 790 w 916"/>
                    <a:gd name="T11" fmla="*/ 450 h 768"/>
                    <a:gd name="T12" fmla="*/ 782 w 916"/>
                    <a:gd name="T13" fmla="*/ 420 h 768"/>
                    <a:gd name="T14" fmla="*/ 666 w 916"/>
                    <a:gd name="T15" fmla="*/ 406 h 768"/>
                    <a:gd name="T16" fmla="*/ 758 w 916"/>
                    <a:gd name="T17" fmla="*/ 340 h 768"/>
                    <a:gd name="T18" fmla="*/ 770 w 916"/>
                    <a:gd name="T19" fmla="*/ 308 h 768"/>
                    <a:gd name="T20" fmla="*/ 770 w 916"/>
                    <a:gd name="T21" fmla="*/ 266 h 768"/>
                    <a:gd name="T22" fmla="*/ 768 w 916"/>
                    <a:gd name="T23" fmla="*/ 236 h 768"/>
                    <a:gd name="T24" fmla="*/ 756 w 916"/>
                    <a:gd name="T25" fmla="*/ 212 h 768"/>
                    <a:gd name="T26" fmla="*/ 756 w 916"/>
                    <a:gd name="T27" fmla="*/ 190 h 768"/>
                    <a:gd name="T28" fmla="*/ 746 w 916"/>
                    <a:gd name="T29" fmla="*/ 152 h 768"/>
                    <a:gd name="T30" fmla="*/ 750 w 916"/>
                    <a:gd name="T31" fmla="*/ 118 h 768"/>
                    <a:gd name="T32" fmla="*/ 752 w 916"/>
                    <a:gd name="T33" fmla="*/ 92 h 768"/>
                    <a:gd name="T34" fmla="*/ 756 w 916"/>
                    <a:gd name="T35" fmla="*/ 62 h 768"/>
                    <a:gd name="T36" fmla="*/ 678 w 916"/>
                    <a:gd name="T37" fmla="*/ 10 h 768"/>
                    <a:gd name="T38" fmla="*/ 594 w 916"/>
                    <a:gd name="T39" fmla="*/ 82 h 768"/>
                    <a:gd name="T40" fmla="*/ 540 w 916"/>
                    <a:gd name="T41" fmla="*/ 186 h 768"/>
                    <a:gd name="T42" fmla="*/ 514 w 916"/>
                    <a:gd name="T43" fmla="*/ 366 h 768"/>
                    <a:gd name="T44" fmla="*/ 502 w 916"/>
                    <a:gd name="T45" fmla="*/ 424 h 768"/>
                    <a:gd name="T46" fmla="*/ 496 w 916"/>
                    <a:gd name="T47" fmla="*/ 412 h 768"/>
                    <a:gd name="T48" fmla="*/ 486 w 916"/>
                    <a:gd name="T49" fmla="*/ 412 h 768"/>
                    <a:gd name="T50" fmla="*/ 478 w 916"/>
                    <a:gd name="T51" fmla="*/ 416 h 768"/>
                    <a:gd name="T52" fmla="*/ 476 w 916"/>
                    <a:gd name="T53" fmla="*/ 422 h 768"/>
                    <a:gd name="T54" fmla="*/ 468 w 916"/>
                    <a:gd name="T55" fmla="*/ 432 h 768"/>
                    <a:gd name="T56" fmla="*/ 474 w 916"/>
                    <a:gd name="T57" fmla="*/ 454 h 768"/>
                    <a:gd name="T58" fmla="*/ 380 w 916"/>
                    <a:gd name="T59" fmla="*/ 406 h 768"/>
                    <a:gd name="T60" fmla="*/ 222 w 916"/>
                    <a:gd name="T61" fmla="*/ 362 h 768"/>
                    <a:gd name="T62" fmla="*/ 108 w 916"/>
                    <a:gd name="T63" fmla="*/ 370 h 768"/>
                    <a:gd name="T64" fmla="*/ 0 w 916"/>
                    <a:gd name="T65" fmla="*/ 436 h 768"/>
                    <a:gd name="T66" fmla="*/ 44 w 916"/>
                    <a:gd name="T67" fmla="*/ 504 h 768"/>
                    <a:gd name="T68" fmla="*/ 70 w 916"/>
                    <a:gd name="T69" fmla="*/ 514 h 768"/>
                    <a:gd name="T70" fmla="*/ 96 w 916"/>
                    <a:gd name="T71" fmla="*/ 522 h 768"/>
                    <a:gd name="T72" fmla="*/ 126 w 916"/>
                    <a:gd name="T73" fmla="*/ 536 h 768"/>
                    <a:gd name="T74" fmla="*/ 150 w 916"/>
                    <a:gd name="T75" fmla="*/ 558 h 768"/>
                    <a:gd name="T76" fmla="*/ 172 w 916"/>
                    <a:gd name="T77" fmla="*/ 572 h 768"/>
                    <a:gd name="T78" fmla="*/ 192 w 916"/>
                    <a:gd name="T79" fmla="*/ 594 h 768"/>
                    <a:gd name="T80" fmla="*/ 210 w 916"/>
                    <a:gd name="T81" fmla="*/ 608 h 768"/>
                    <a:gd name="T82" fmla="*/ 258 w 916"/>
                    <a:gd name="T83" fmla="*/ 632 h 768"/>
                    <a:gd name="T84" fmla="*/ 320 w 916"/>
                    <a:gd name="T85" fmla="*/ 610 h 768"/>
                    <a:gd name="T86" fmla="*/ 368 w 916"/>
                    <a:gd name="T87" fmla="*/ 604 h 768"/>
                    <a:gd name="T88" fmla="*/ 342 w 916"/>
                    <a:gd name="T89" fmla="*/ 692 h 768"/>
                    <a:gd name="T90" fmla="*/ 384 w 916"/>
                    <a:gd name="T91" fmla="*/ 724 h 768"/>
                    <a:gd name="T92" fmla="*/ 440 w 916"/>
                    <a:gd name="T93" fmla="*/ 740 h 768"/>
                    <a:gd name="T94" fmla="*/ 462 w 916"/>
                    <a:gd name="T95" fmla="*/ 754 h 768"/>
                    <a:gd name="T96" fmla="*/ 500 w 916"/>
                    <a:gd name="T97" fmla="*/ 764 h 768"/>
                    <a:gd name="T98" fmla="*/ 584 w 916"/>
                    <a:gd name="T99" fmla="*/ 736 h 768"/>
                    <a:gd name="T100" fmla="*/ 530 w 916"/>
                    <a:gd name="T101" fmla="*/ 578 h 768"/>
                    <a:gd name="T102" fmla="*/ 558 w 916"/>
                    <a:gd name="T103" fmla="*/ 594 h 768"/>
                    <a:gd name="T104" fmla="*/ 590 w 916"/>
                    <a:gd name="T105" fmla="*/ 648 h 768"/>
                    <a:gd name="T106" fmla="*/ 646 w 916"/>
                    <a:gd name="T107" fmla="*/ 688 h 768"/>
                    <a:gd name="T108" fmla="*/ 624 w 916"/>
                    <a:gd name="T109" fmla="*/ 616 h 768"/>
                    <a:gd name="T110" fmla="*/ 584 w 916"/>
                    <a:gd name="T111" fmla="*/ 550 h 768"/>
                    <a:gd name="T112" fmla="*/ 598 w 916"/>
                    <a:gd name="T113" fmla="*/ 536 h 768"/>
                    <a:gd name="T114" fmla="*/ 714 w 916"/>
                    <a:gd name="T115" fmla="*/ 658 h 768"/>
                    <a:gd name="T116" fmla="*/ 804 w 916"/>
                    <a:gd name="T117" fmla="*/ 702 h 768"/>
                    <a:gd name="T118" fmla="*/ 836 w 916"/>
                    <a:gd name="T119" fmla="*/ 708 h 768"/>
                    <a:gd name="T120" fmla="*/ 910 w 916"/>
                    <a:gd name="T121" fmla="*/ 736 h 768"/>
                    <a:gd name="T122" fmla="*/ 910 w 916"/>
                    <a:gd name="T123" fmla="*/ 716 h 768"/>
                    <a:gd name="T124" fmla="*/ 878 w 916"/>
                    <a:gd name="T125" fmla="*/ 688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6" h="768">
                      <a:moveTo>
                        <a:pt x="878" y="688"/>
                      </a:moveTo>
                      <a:lnTo>
                        <a:pt x="878" y="688"/>
                      </a:lnTo>
                      <a:lnTo>
                        <a:pt x="868" y="682"/>
                      </a:lnTo>
                      <a:lnTo>
                        <a:pt x="856" y="678"/>
                      </a:lnTo>
                      <a:lnTo>
                        <a:pt x="838" y="674"/>
                      </a:lnTo>
                      <a:lnTo>
                        <a:pt x="838" y="674"/>
                      </a:lnTo>
                      <a:lnTo>
                        <a:pt x="828" y="672"/>
                      </a:lnTo>
                      <a:lnTo>
                        <a:pt x="818" y="666"/>
                      </a:lnTo>
                      <a:lnTo>
                        <a:pt x="810" y="660"/>
                      </a:lnTo>
                      <a:lnTo>
                        <a:pt x="802" y="652"/>
                      </a:lnTo>
                      <a:lnTo>
                        <a:pt x="792" y="640"/>
                      </a:lnTo>
                      <a:lnTo>
                        <a:pt x="790" y="634"/>
                      </a:lnTo>
                      <a:lnTo>
                        <a:pt x="790" y="634"/>
                      </a:lnTo>
                      <a:lnTo>
                        <a:pt x="786" y="630"/>
                      </a:lnTo>
                      <a:lnTo>
                        <a:pt x="780" y="616"/>
                      </a:lnTo>
                      <a:lnTo>
                        <a:pt x="776" y="602"/>
                      </a:lnTo>
                      <a:lnTo>
                        <a:pt x="778" y="596"/>
                      </a:lnTo>
                      <a:lnTo>
                        <a:pt x="780" y="590"/>
                      </a:lnTo>
                      <a:lnTo>
                        <a:pt x="780" y="590"/>
                      </a:lnTo>
                      <a:lnTo>
                        <a:pt x="784" y="586"/>
                      </a:lnTo>
                      <a:lnTo>
                        <a:pt x="786" y="582"/>
                      </a:lnTo>
                      <a:lnTo>
                        <a:pt x="786" y="570"/>
                      </a:lnTo>
                      <a:lnTo>
                        <a:pt x="786" y="556"/>
                      </a:lnTo>
                      <a:lnTo>
                        <a:pt x="786" y="556"/>
                      </a:lnTo>
                      <a:lnTo>
                        <a:pt x="784" y="554"/>
                      </a:lnTo>
                      <a:lnTo>
                        <a:pt x="782" y="548"/>
                      </a:lnTo>
                      <a:lnTo>
                        <a:pt x="780" y="544"/>
                      </a:lnTo>
                      <a:lnTo>
                        <a:pt x="782" y="538"/>
                      </a:lnTo>
                      <a:lnTo>
                        <a:pt x="784" y="532"/>
                      </a:lnTo>
                      <a:lnTo>
                        <a:pt x="788" y="524"/>
                      </a:lnTo>
                      <a:lnTo>
                        <a:pt x="788" y="524"/>
                      </a:lnTo>
                      <a:lnTo>
                        <a:pt x="792" y="514"/>
                      </a:lnTo>
                      <a:lnTo>
                        <a:pt x="794" y="502"/>
                      </a:lnTo>
                      <a:lnTo>
                        <a:pt x="794" y="488"/>
                      </a:lnTo>
                      <a:lnTo>
                        <a:pt x="794" y="474"/>
                      </a:lnTo>
                      <a:lnTo>
                        <a:pt x="790" y="450"/>
                      </a:lnTo>
                      <a:lnTo>
                        <a:pt x="786" y="440"/>
                      </a:lnTo>
                      <a:lnTo>
                        <a:pt x="782" y="426"/>
                      </a:lnTo>
                      <a:lnTo>
                        <a:pt x="782" y="426"/>
                      </a:lnTo>
                      <a:lnTo>
                        <a:pt x="784" y="424"/>
                      </a:lnTo>
                      <a:lnTo>
                        <a:pt x="784" y="422"/>
                      </a:lnTo>
                      <a:lnTo>
                        <a:pt x="782" y="420"/>
                      </a:lnTo>
                      <a:lnTo>
                        <a:pt x="776" y="418"/>
                      </a:lnTo>
                      <a:lnTo>
                        <a:pt x="766" y="414"/>
                      </a:lnTo>
                      <a:lnTo>
                        <a:pt x="722" y="406"/>
                      </a:lnTo>
                      <a:lnTo>
                        <a:pt x="722" y="406"/>
                      </a:lnTo>
                      <a:lnTo>
                        <a:pt x="696" y="404"/>
                      </a:lnTo>
                      <a:lnTo>
                        <a:pt x="666" y="406"/>
                      </a:lnTo>
                      <a:lnTo>
                        <a:pt x="668" y="404"/>
                      </a:lnTo>
                      <a:lnTo>
                        <a:pt x="682" y="392"/>
                      </a:lnTo>
                      <a:lnTo>
                        <a:pt x="704" y="376"/>
                      </a:lnTo>
                      <a:lnTo>
                        <a:pt x="722" y="366"/>
                      </a:lnTo>
                      <a:lnTo>
                        <a:pt x="742" y="354"/>
                      </a:lnTo>
                      <a:lnTo>
                        <a:pt x="758" y="340"/>
                      </a:lnTo>
                      <a:lnTo>
                        <a:pt x="758" y="340"/>
                      </a:lnTo>
                      <a:lnTo>
                        <a:pt x="764" y="332"/>
                      </a:lnTo>
                      <a:lnTo>
                        <a:pt x="768" y="326"/>
                      </a:lnTo>
                      <a:lnTo>
                        <a:pt x="770" y="320"/>
                      </a:lnTo>
                      <a:lnTo>
                        <a:pt x="770" y="320"/>
                      </a:lnTo>
                      <a:lnTo>
                        <a:pt x="770" y="308"/>
                      </a:lnTo>
                      <a:lnTo>
                        <a:pt x="772" y="290"/>
                      </a:lnTo>
                      <a:lnTo>
                        <a:pt x="772" y="290"/>
                      </a:lnTo>
                      <a:lnTo>
                        <a:pt x="772" y="280"/>
                      </a:lnTo>
                      <a:lnTo>
                        <a:pt x="772" y="272"/>
                      </a:lnTo>
                      <a:lnTo>
                        <a:pt x="770" y="266"/>
                      </a:lnTo>
                      <a:lnTo>
                        <a:pt x="770" y="266"/>
                      </a:lnTo>
                      <a:lnTo>
                        <a:pt x="768" y="260"/>
                      </a:lnTo>
                      <a:lnTo>
                        <a:pt x="768" y="254"/>
                      </a:lnTo>
                      <a:lnTo>
                        <a:pt x="768" y="250"/>
                      </a:lnTo>
                      <a:lnTo>
                        <a:pt x="768" y="250"/>
                      </a:lnTo>
                      <a:lnTo>
                        <a:pt x="768" y="244"/>
                      </a:lnTo>
                      <a:lnTo>
                        <a:pt x="768" y="236"/>
                      </a:lnTo>
                      <a:lnTo>
                        <a:pt x="766" y="226"/>
                      </a:lnTo>
                      <a:lnTo>
                        <a:pt x="764" y="222"/>
                      </a:lnTo>
                      <a:lnTo>
                        <a:pt x="760" y="220"/>
                      </a:lnTo>
                      <a:lnTo>
                        <a:pt x="760" y="220"/>
                      </a:lnTo>
                      <a:lnTo>
                        <a:pt x="756" y="216"/>
                      </a:lnTo>
                      <a:lnTo>
                        <a:pt x="756" y="212"/>
                      </a:lnTo>
                      <a:lnTo>
                        <a:pt x="754" y="204"/>
                      </a:lnTo>
                      <a:lnTo>
                        <a:pt x="754" y="204"/>
                      </a:lnTo>
                      <a:lnTo>
                        <a:pt x="756" y="198"/>
                      </a:lnTo>
                      <a:lnTo>
                        <a:pt x="758" y="194"/>
                      </a:lnTo>
                      <a:lnTo>
                        <a:pt x="756" y="190"/>
                      </a:lnTo>
                      <a:lnTo>
                        <a:pt x="756" y="190"/>
                      </a:lnTo>
                      <a:lnTo>
                        <a:pt x="752" y="186"/>
                      </a:lnTo>
                      <a:lnTo>
                        <a:pt x="748" y="180"/>
                      </a:lnTo>
                      <a:lnTo>
                        <a:pt x="744" y="170"/>
                      </a:lnTo>
                      <a:lnTo>
                        <a:pt x="744" y="170"/>
                      </a:lnTo>
                      <a:lnTo>
                        <a:pt x="746" y="160"/>
                      </a:lnTo>
                      <a:lnTo>
                        <a:pt x="746" y="152"/>
                      </a:lnTo>
                      <a:lnTo>
                        <a:pt x="746" y="146"/>
                      </a:lnTo>
                      <a:lnTo>
                        <a:pt x="746" y="146"/>
                      </a:lnTo>
                      <a:lnTo>
                        <a:pt x="746" y="142"/>
                      </a:lnTo>
                      <a:lnTo>
                        <a:pt x="746" y="134"/>
                      </a:lnTo>
                      <a:lnTo>
                        <a:pt x="746" y="126"/>
                      </a:lnTo>
                      <a:lnTo>
                        <a:pt x="750" y="118"/>
                      </a:lnTo>
                      <a:lnTo>
                        <a:pt x="750" y="118"/>
                      </a:lnTo>
                      <a:lnTo>
                        <a:pt x="752" y="112"/>
                      </a:lnTo>
                      <a:lnTo>
                        <a:pt x="752" y="106"/>
                      </a:lnTo>
                      <a:lnTo>
                        <a:pt x="752" y="98"/>
                      </a:lnTo>
                      <a:lnTo>
                        <a:pt x="752" y="98"/>
                      </a:lnTo>
                      <a:lnTo>
                        <a:pt x="752" y="92"/>
                      </a:lnTo>
                      <a:lnTo>
                        <a:pt x="752" y="88"/>
                      </a:lnTo>
                      <a:lnTo>
                        <a:pt x="752" y="84"/>
                      </a:lnTo>
                      <a:lnTo>
                        <a:pt x="752" y="84"/>
                      </a:lnTo>
                      <a:lnTo>
                        <a:pt x="754" y="78"/>
                      </a:lnTo>
                      <a:lnTo>
                        <a:pt x="756" y="72"/>
                      </a:lnTo>
                      <a:lnTo>
                        <a:pt x="756" y="62"/>
                      </a:lnTo>
                      <a:lnTo>
                        <a:pt x="754" y="42"/>
                      </a:lnTo>
                      <a:lnTo>
                        <a:pt x="748" y="24"/>
                      </a:lnTo>
                      <a:lnTo>
                        <a:pt x="740" y="10"/>
                      </a:lnTo>
                      <a:lnTo>
                        <a:pt x="726" y="2"/>
                      </a:lnTo>
                      <a:lnTo>
                        <a:pt x="704" y="0"/>
                      </a:lnTo>
                      <a:lnTo>
                        <a:pt x="678" y="10"/>
                      </a:lnTo>
                      <a:lnTo>
                        <a:pt x="654" y="24"/>
                      </a:lnTo>
                      <a:lnTo>
                        <a:pt x="654" y="24"/>
                      </a:lnTo>
                      <a:lnTo>
                        <a:pt x="648" y="28"/>
                      </a:lnTo>
                      <a:lnTo>
                        <a:pt x="630" y="42"/>
                      </a:lnTo>
                      <a:lnTo>
                        <a:pt x="606" y="66"/>
                      </a:lnTo>
                      <a:lnTo>
                        <a:pt x="594" y="82"/>
                      </a:lnTo>
                      <a:lnTo>
                        <a:pt x="580" y="102"/>
                      </a:lnTo>
                      <a:lnTo>
                        <a:pt x="580" y="102"/>
                      </a:lnTo>
                      <a:lnTo>
                        <a:pt x="568" y="122"/>
                      </a:lnTo>
                      <a:lnTo>
                        <a:pt x="558" y="142"/>
                      </a:lnTo>
                      <a:lnTo>
                        <a:pt x="548" y="164"/>
                      </a:lnTo>
                      <a:lnTo>
                        <a:pt x="540" y="186"/>
                      </a:lnTo>
                      <a:lnTo>
                        <a:pt x="532" y="208"/>
                      </a:lnTo>
                      <a:lnTo>
                        <a:pt x="526" y="232"/>
                      </a:lnTo>
                      <a:lnTo>
                        <a:pt x="518" y="282"/>
                      </a:lnTo>
                      <a:lnTo>
                        <a:pt x="518" y="282"/>
                      </a:lnTo>
                      <a:lnTo>
                        <a:pt x="514" y="324"/>
                      </a:lnTo>
                      <a:lnTo>
                        <a:pt x="514" y="366"/>
                      </a:lnTo>
                      <a:lnTo>
                        <a:pt x="514" y="402"/>
                      </a:lnTo>
                      <a:lnTo>
                        <a:pt x="516" y="430"/>
                      </a:lnTo>
                      <a:lnTo>
                        <a:pt x="516" y="430"/>
                      </a:lnTo>
                      <a:lnTo>
                        <a:pt x="514" y="430"/>
                      </a:lnTo>
                      <a:lnTo>
                        <a:pt x="514" y="430"/>
                      </a:lnTo>
                      <a:lnTo>
                        <a:pt x="502" y="424"/>
                      </a:lnTo>
                      <a:lnTo>
                        <a:pt x="502" y="424"/>
                      </a:lnTo>
                      <a:lnTo>
                        <a:pt x="504" y="420"/>
                      </a:lnTo>
                      <a:lnTo>
                        <a:pt x="502" y="416"/>
                      </a:lnTo>
                      <a:lnTo>
                        <a:pt x="502" y="416"/>
                      </a:lnTo>
                      <a:lnTo>
                        <a:pt x="500" y="414"/>
                      </a:lnTo>
                      <a:lnTo>
                        <a:pt x="496" y="412"/>
                      </a:lnTo>
                      <a:lnTo>
                        <a:pt x="492" y="412"/>
                      </a:lnTo>
                      <a:lnTo>
                        <a:pt x="488" y="414"/>
                      </a:lnTo>
                      <a:lnTo>
                        <a:pt x="488" y="414"/>
                      </a:lnTo>
                      <a:lnTo>
                        <a:pt x="488" y="414"/>
                      </a:lnTo>
                      <a:lnTo>
                        <a:pt x="488" y="412"/>
                      </a:lnTo>
                      <a:lnTo>
                        <a:pt x="486" y="412"/>
                      </a:lnTo>
                      <a:lnTo>
                        <a:pt x="484" y="414"/>
                      </a:lnTo>
                      <a:lnTo>
                        <a:pt x="484" y="414"/>
                      </a:lnTo>
                      <a:lnTo>
                        <a:pt x="480" y="414"/>
                      </a:lnTo>
                      <a:lnTo>
                        <a:pt x="480" y="414"/>
                      </a:lnTo>
                      <a:lnTo>
                        <a:pt x="478" y="414"/>
                      </a:lnTo>
                      <a:lnTo>
                        <a:pt x="478" y="416"/>
                      </a:lnTo>
                      <a:lnTo>
                        <a:pt x="476" y="416"/>
                      </a:lnTo>
                      <a:lnTo>
                        <a:pt x="476" y="418"/>
                      </a:lnTo>
                      <a:lnTo>
                        <a:pt x="474" y="420"/>
                      </a:lnTo>
                      <a:lnTo>
                        <a:pt x="472" y="420"/>
                      </a:lnTo>
                      <a:lnTo>
                        <a:pt x="476" y="422"/>
                      </a:lnTo>
                      <a:lnTo>
                        <a:pt x="476" y="422"/>
                      </a:lnTo>
                      <a:lnTo>
                        <a:pt x="476" y="422"/>
                      </a:lnTo>
                      <a:lnTo>
                        <a:pt x="472" y="424"/>
                      </a:lnTo>
                      <a:lnTo>
                        <a:pt x="472" y="424"/>
                      </a:lnTo>
                      <a:lnTo>
                        <a:pt x="470" y="426"/>
                      </a:lnTo>
                      <a:lnTo>
                        <a:pt x="468" y="430"/>
                      </a:lnTo>
                      <a:lnTo>
                        <a:pt x="468" y="432"/>
                      </a:lnTo>
                      <a:lnTo>
                        <a:pt x="470" y="436"/>
                      </a:lnTo>
                      <a:lnTo>
                        <a:pt x="470" y="436"/>
                      </a:lnTo>
                      <a:lnTo>
                        <a:pt x="474" y="440"/>
                      </a:lnTo>
                      <a:lnTo>
                        <a:pt x="474" y="440"/>
                      </a:lnTo>
                      <a:lnTo>
                        <a:pt x="474" y="448"/>
                      </a:lnTo>
                      <a:lnTo>
                        <a:pt x="474" y="454"/>
                      </a:lnTo>
                      <a:lnTo>
                        <a:pt x="474" y="454"/>
                      </a:lnTo>
                      <a:lnTo>
                        <a:pt x="472" y="456"/>
                      </a:lnTo>
                      <a:lnTo>
                        <a:pt x="472" y="456"/>
                      </a:lnTo>
                      <a:lnTo>
                        <a:pt x="448" y="442"/>
                      </a:lnTo>
                      <a:lnTo>
                        <a:pt x="416" y="424"/>
                      </a:lnTo>
                      <a:lnTo>
                        <a:pt x="380" y="406"/>
                      </a:lnTo>
                      <a:lnTo>
                        <a:pt x="340" y="390"/>
                      </a:lnTo>
                      <a:lnTo>
                        <a:pt x="340" y="390"/>
                      </a:lnTo>
                      <a:lnTo>
                        <a:pt x="292" y="374"/>
                      </a:lnTo>
                      <a:lnTo>
                        <a:pt x="268" y="368"/>
                      </a:lnTo>
                      <a:lnTo>
                        <a:pt x="244" y="364"/>
                      </a:lnTo>
                      <a:lnTo>
                        <a:pt x="222" y="362"/>
                      </a:lnTo>
                      <a:lnTo>
                        <a:pt x="198" y="360"/>
                      </a:lnTo>
                      <a:lnTo>
                        <a:pt x="176" y="360"/>
                      </a:lnTo>
                      <a:lnTo>
                        <a:pt x="152" y="362"/>
                      </a:lnTo>
                      <a:lnTo>
                        <a:pt x="152" y="362"/>
                      </a:lnTo>
                      <a:lnTo>
                        <a:pt x="130" y="366"/>
                      </a:lnTo>
                      <a:lnTo>
                        <a:pt x="108" y="370"/>
                      </a:lnTo>
                      <a:lnTo>
                        <a:pt x="76" y="380"/>
                      </a:lnTo>
                      <a:lnTo>
                        <a:pt x="56" y="388"/>
                      </a:lnTo>
                      <a:lnTo>
                        <a:pt x="48" y="392"/>
                      </a:lnTo>
                      <a:lnTo>
                        <a:pt x="24" y="408"/>
                      </a:lnTo>
                      <a:lnTo>
                        <a:pt x="4" y="426"/>
                      </a:lnTo>
                      <a:lnTo>
                        <a:pt x="0" y="436"/>
                      </a:lnTo>
                      <a:lnTo>
                        <a:pt x="0" y="466"/>
                      </a:lnTo>
                      <a:lnTo>
                        <a:pt x="4" y="476"/>
                      </a:lnTo>
                      <a:lnTo>
                        <a:pt x="18" y="488"/>
                      </a:lnTo>
                      <a:lnTo>
                        <a:pt x="36" y="500"/>
                      </a:lnTo>
                      <a:lnTo>
                        <a:pt x="36" y="500"/>
                      </a:lnTo>
                      <a:lnTo>
                        <a:pt x="44" y="504"/>
                      </a:lnTo>
                      <a:lnTo>
                        <a:pt x="50" y="506"/>
                      </a:lnTo>
                      <a:lnTo>
                        <a:pt x="56" y="506"/>
                      </a:lnTo>
                      <a:lnTo>
                        <a:pt x="56" y="506"/>
                      </a:lnTo>
                      <a:lnTo>
                        <a:pt x="60" y="508"/>
                      </a:lnTo>
                      <a:lnTo>
                        <a:pt x="64" y="510"/>
                      </a:lnTo>
                      <a:lnTo>
                        <a:pt x="70" y="514"/>
                      </a:lnTo>
                      <a:lnTo>
                        <a:pt x="70" y="514"/>
                      </a:lnTo>
                      <a:lnTo>
                        <a:pt x="76" y="518"/>
                      </a:lnTo>
                      <a:lnTo>
                        <a:pt x="82" y="520"/>
                      </a:lnTo>
                      <a:lnTo>
                        <a:pt x="90" y="520"/>
                      </a:lnTo>
                      <a:lnTo>
                        <a:pt x="90" y="520"/>
                      </a:lnTo>
                      <a:lnTo>
                        <a:pt x="96" y="522"/>
                      </a:lnTo>
                      <a:lnTo>
                        <a:pt x="104" y="524"/>
                      </a:lnTo>
                      <a:lnTo>
                        <a:pt x="112" y="528"/>
                      </a:lnTo>
                      <a:lnTo>
                        <a:pt x="116" y="530"/>
                      </a:lnTo>
                      <a:lnTo>
                        <a:pt x="116" y="530"/>
                      </a:lnTo>
                      <a:lnTo>
                        <a:pt x="120" y="534"/>
                      </a:lnTo>
                      <a:lnTo>
                        <a:pt x="126" y="536"/>
                      </a:lnTo>
                      <a:lnTo>
                        <a:pt x="136" y="540"/>
                      </a:lnTo>
                      <a:lnTo>
                        <a:pt x="136" y="540"/>
                      </a:lnTo>
                      <a:lnTo>
                        <a:pt x="144" y="548"/>
                      </a:lnTo>
                      <a:lnTo>
                        <a:pt x="148" y="554"/>
                      </a:lnTo>
                      <a:lnTo>
                        <a:pt x="150" y="558"/>
                      </a:lnTo>
                      <a:lnTo>
                        <a:pt x="150" y="558"/>
                      </a:lnTo>
                      <a:lnTo>
                        <a:pt x="152" y="562"/>
                      </a:lnTo>
                      <a:lnTo>
                        <a:pt x="156" y="564"/>
                      </a:lnTo>
                      <a:lnTo>
                        <a:pt x="162" y="564"/>
                      </a:lnTo>
                      <a:lnTo>
                        <a:pt x="162" y="564"/>
                      </a:lnTo>
                      <a:lnTo>
                        <a:pt x="168" y="568"/>
                      </a:lnTo>
                      <a:lnTo>
                        <a:pt x="172" y="572"/>
                      </a:lnTo>
                      <a:lnTo>
                        <a:pt x="174" y="578"/>
                      </a:lnTo>
                      <a:lnTo>
                        <a:pt x="174" y="578"/>
                      </a:lnTo>
                      <a:lnTo>
                        <a:pt x="176" y="580"/>
                      </a:lnTo>
                      <a:lnTo>
                        <a:pt x="178" y="584"/>
                      </a:lnTo>
                      <a:lnTo>
                        <a:pt x="184" y="590"/>
                      </a:lnTo>
                      <a:lnTo>
                        <a:pt x="192" y="594"/>
                      </a:lnTo>
                      <a:lnTo>
                        <a:pt x="196" y="596"/>
                      </a:lnTo>
                      <a:lnTo>
                        <a:pt x="196" y="596"/>
                      </a:lnTo>
                      <a:lnTo>
                        <a:pt x="200" y="598"/>
                      </a:lnTo>
                      <a:lnTo>
                        <a:pt x="204" y="602"/>
                      </a:lnTo>
                      <a:lnTo>
                        <a:pt x="210" y="608"/>
                      </a:lnTo>
                      <a:lnTo>
                        <a:pt x="210" y="608"/>
                      </a:lnTo>
                      <a:lnTo>
                        <a:pt x="214" y="610"/>
                      </a:lnTo>
                      <a:lnTo>
                        <a:pt x="222" y="614"/>
                      </a:lnTo>
                      <a:lnTo>
                        <a:pt x="232" y="620"/>
                      </a:lnTo>
                      <a:lnTo>
                        <a:pt x="232" y="620"/>
                      </a:lnTo>
                      <a:lnTo>
                        <a:pt x="248" y="626"/>
                      </a:lnTo>
                      <a:lnTo>
                        <a:pt x="258" y="632"/>
                      </a:lnTo>
                      <a:lnTo>
                        <a:pt x="258" y="632"/>
                      </a:lnTo>
                      <a:lnTo>
                        <a:pt x="264" y="632"/>
                      </a:lnTo>
                      <a:lnTo>
                        <a:pt x="272" y="632"/>
                      </a:lnTo>
                      <a:lnTo>
                        <a:pt x="282" y="630"/>
                      </a:lnTo>
                      <a:lnTo>
                        <a:pt x="302" y="622"/>
                      </a:lnTo>
                      <a:lnTo>
                        <a:pt x="320" y="610"/>
                      </a:lnTo>
                      <a:lnTo>
                        <a:pt x="338" y="600"/>
                      </a:lnTo>
                      <a:lnTo>
                        <a:pt x="364" y="586"/>
                      </a:lnTo>
                      <a:lnTo>
                        <a:pt x="380" y="580"/>
                      </a:lnTo>
                      <a:lnTo>
                        <a:pt x="382" y="578"/>
                      </a:lnTo>
                      <a:lnTo>
                        <a:pt x="382" y="578"/>
                      </a:lnTo>
                      <a:lnTo>
                        <a:pt x="368" y="604"/>
                      </a:lnTo>
                      <a:lnTo>
                        <a:pt x="358" y="628"/>
                      </a:lnTo>
                      <a:lnTo>
                        <a:pt x="358" y="628"/>
                      </a:lnTo>
                      <a:lnTo>
                        <a:pt x="344" y="670"/>
                      </a:lnTo>
                      <a:lnTo>
                        <a:pt x="342" y="682"/>
                      </a:lnTo>
                      <a:lnTo>
                        <a:pt x="342" y="688"/>
                      </a:lnTo>
                      <a:lnTo>
                        <a:pt x="342" y="692"/>
                      </a:lnTo>
                      <a:lnTo>
                        <a:pt x="344" y="692"/>
                      </a:lnTo>
                      <a:lnTo>
                        <a:pt x="346" y="692"/>
                      </a:lnTo>
                      <a:lnTo>
                        <a:pt x="358" y="702"/>
                      </a:lnTo>
                      <a:lnTo>
                        <a:pt x="358" y="702"/>
                      </a:lnTo>
                      <a:lnTo>
                        <a:pt x="366" y="708"/>
                      </a:lnTo>
                      <a:lnTo>
                        <a:pt x="384" y="724"/>
                      </a:lnTo>
                      <a:lnTo>
                        <a:pt x="396" y="730"/>
                      </a:lnTo>
                      <a:lnTo>
                        <a:pt x="410" y="738"/>
                      </a:lnTo>
                      <a:lnTo>
                        <a:pt x="420" y="740"/>
                      </a:lnTo>
                      <a:lnTo>
                        <a:pt x="432" y="742"/>
                      </a:lnTo>
                      <a:lnTo>
                        <a:pt x="432" y="742"/>
                      </a:lnTo>
                      <a:lnTo>
                        <a:pt x="440" y="740"/>
                      </a:lnTo>
                      <a:lnTo>
                        <a:pt x="446" y="742"/>
                      </a:lnTo>
                      <a:lnTo>
                        <a:pt x="452" y="744"/>
                      </a:lnTo>
                      <a:lnTo>
                        <a:pt x="456" y="746"/>
                      </a:lnTo>
                      <a:lnTo>
                        <a:pt x="460" y="752"/>
                      </a:lnTo>
                      <a:lnTo>
                        <a:pt x="462" y="754"/>
                      </a:lnTo>
                      <a:lnTo>
                        <a:pt x="462" y="754"/>
                      </a:lnTo>
                      <a:lnTo>
                        <a:pt x="472" y="762"/>
                      </a:lnTo>
                      <a:lnTo>
                        <a:pt x="484" y="766"/>
                      </a:lnTo>
                      <a:lnTo>
                        <a:pt x="488" y="766"/>
                      </a:lnTo>
                      <a:lnTo>
                        <a:pt x="494" y="764"/>
                      </a:lnTo>
                      <a:lnTo>
                        <a:pt x="494" y="764"/>
                      </a:lnTo>
                      <a:lnTo>
                        <a:pt x="500" y="764"/>
                      </a:lnTo>
                      <a:lnTo>
                        <a:pt x="506" y="768"/>
                      </a:lnTo>
                      <a:lnTo>
                        <a:pt x="588" y="768"/>
                      </a:lnTo>
                      <a:lnTo>
                        <a:pt x="588" y="768"/>
                      </a:lnTo>
                      <a:lnTo>
                        <a:pt x="586" y="750"/>
                      </a:lnTo>
                      <a:lnTo>
                        <a:pt x="584" y="736"/>
                      </a:lnTo>
                      <a:lnTo>
                        <a:pt x="584" y="736"/>
                      </a:lnTo>
                      <a:lnTo>
                        <a:pt x="552" y="654"/>
                      </a:lnTo>
                      <a:lnTo>
                        <a:pt x="534" y="602"/>
                      </a:lnTo>
                      <a:lnTo>
                        <a:pt x="530" y="586"/>
                      </a:lnTo>
                      <a:lnTo>
                        <a:pt x="530" y="580"/>
                      </a:lnTo>
                      <a:lnTo>
                        <a:pt x="530" y="578"/>
                      </a:lnTo>
                      <a:lnTo>
                        <a:pt x="530" y="578"/>
                      </a:lnTo>
                      <a:lnTo>
                        <a:pt x="534" y="574"/>
                      </a:lnTo>
                      <a:lnTo>
                        <a:pt x="536" y="566"/>
                      </a:lnTo>
                      <a:lnTo>
                        <a:pt x="538" y="548"/>
                      </a:lnTo>
                      <a:lnTo>
                        <a:pt x="548" y="572"/>
                      </a:lnTo>
                      <a:lnTo>
                        <a:pt x="554" y="580"/>
                      </a:lnTo>
                      <a:lnTo>
                        <a:pt x="558" y="594"/>
                      </a:lnTo>
                      <a:lnTo>
                        <a:pt x="568" y="610"/>
                      </a:lnTo>
                      <a:lnTo>
                        <a:pt x="570" y="614"/>
                      </a:lnTo>
                      <a:lnTo>
                        <a:pt x="584" y="638"/>
                      </a:lnTo>
                      <a:lnTo>
                        <a:pt x="590" y="638"/>
                      </a:lnTo>
                      <a:lnTo>
                        <a:pt x="592" y="642"/>
                      </a:lnTo>
                      <a:lnTo>
                        <a:pt x="590" y="648"/>
                      </a:lnTo>
                      <a:lnTo>
                        <a:pt x="598" y="658"/>
                      </a:lnTo>
                      <a:lnTo>
                        <a:pt x="608" y="676"/>
                      </a:lnTo>
                      <a:lnTo>
                        <a:pt x="626" y="688"/>
                      </a:lnTo>
                      <a:lnTo>
                        <a:pt x="642" y="690"/>
                      </a:lnTo>
                      <a:lnTo>
                        <a:pt x="638" y="678"/>
                      </a:lnTo>
                      <a:lnTo>
                        <a:pt x="646" y="688"/>
                      </a:lnTo>
                      <a:lnTo>
                        <a:pt x="650" y="672"/>
                      </a:lnTo>
                      <a:lnTo>
                        <a:pt x="648" y="652"/>
                      </a:lnTo>
                      <a:lnTo>
                        <a:pt x="638" y="634"/>
                      </a:lnTo>
                      <a:lnTo>
                        <a:pt x="632" y="622"/>
                      </a:lnTo>
                      <a:lnTo>
                        <a:pt x="626" y="620"/>
                      </a:lnTo>
                      <a:lnTo>
                        <a:pt x="624" y="616"/>
                      </a:lnTo>
                      <a:lnTo>
                        <a:pt x="626" y="612"/>
                      </a:lnTo>
                      <a:lnTo>
                        <a:pt x="612" y="590"/>
                      </a:lnTo>
                      <a:lnTo>
                        <a:pt x="608" y="584"/>
                      </a:lnTo>
                      <a:lnTo>
                        <a:pt x="598" y="568"/>
                      </a:lnTo>
                      <a:lnTo>
                        <a:pt x="588" y="560"/>
                      </a:lnTo>
                      <a:lnTo>
                        <a:pt x="584" y="550"/>
                      </a:lnTo>
                      <a:lnTo>
                        <a:pt x="568" y="530"/>
                      </a:lnTo>
                      <a:lnTo>
                        <a:pt x="568" y="530"/>
                      </a:lnTo>
                      <a:lnTo>
                        <a:pt x="586" y="536"/>
                      </a:lnTo>
                      <a:lnTo>
                        <a:pt x="592" y="538"/>
                      </a:lnTo>
                      <a:lnTo>
                        <a:pt x="598" y="536"/>
                      </a:lnTo>
                      <a:lnTo>
                        <a:pt x="598" y="536"/>
                      </a:lnTo>
                      <a:lnTo>
                        <a:pt x="600" y="538"/>
                      </a:lnTo>
                      <a:lnTo>
                        <a:pt x="604" y="540"/>
                      </a:lnTo>
                      <a:lnTo>
                        <a:pt x="618" y="552"/>
                      </a:lnTo>
                      <a:lnTo>
                        <a:pt x="654" y="590"/>
                      </a:lnTo>
                      <a:lnTo>
                        <a:pt x="714" y="658"/>
                      </a:lnTo>
                      <a:lnTo>
                        <a:pt x="714" y="658"/>
                      </a:lnTo>
                      <a:lnTo>
                        <a:pt x="724" y="666"/>
                      </a:lnTo>
                      <a:lnTo>
                        <a:pt x="740" y="676"/>
                      </a:lnTo>
                      <a:lnTo>
                        <a:pt x="770" y="692"/>
                      </a:lnTo>
                      <a:lnTo>
                        <a:pt x="770" y="692"/>
                      </a:lnTo>
                      <a:lnTo>
                        <a:pt x="792" y="698"/>
                      </a:lnTo>
                      <a:lnTo>
                        <a:pt x="804" y="702"/>
                      </a:lnTo>
                      <a:lnTo>
                        <a:pt x="804" y="702"/>
                      </a:lnTo>
                      <a:lnTo>
                        <a:pt x="814" y="706"/>
                      </a:lnTo>
                      <a:lnTo>
                        <a:pt x="822" y="708"/>
                      </a:lnTo>
                      <a:lnTo>
                        <a:pt x="830" y="708"/>
                      </a:lnTo>
                      <a:lnTo>
                        <a:pt x="830" y="708"/>
                      </a:lnTo>
                      <a:lnTo>
                        <a:pt x="836" y="708"/>
                      </a:lnTo>
                      <a:lnTo>
                        <a:pt x="842" y="708"/>
                      </a:lnTo>
                      <a:lnTo>
                        <a:pt x="848" y="710"/>
                      </a:lnTo>
                      <a:lnTo>
                        <a:pt x="852" y="722"/>
                      </a:lnTo>
                      <a:lnTo>
                        <a:pt x="904" y="736"/>
                      </a:lnTo>
                      <a:lnTo>
                        <a:pt x="904" y="736"/>
                      </a:lnTo>
                      <a:lnTo>
                        <a:pt x="910" y="736"/>
                      </a:lnTo>
                      <a:lnTo>
                        <a:pt x="914" y="734"/>
                      </a:lnTo>
                      <a:lnTo>
                        <a:pt x="916" y="732"/>
                      </a:lnTo>
                      <a:lnTo>
                        <a:pt x="916" y="730"/>
                      </a:lnTo>
                      <a:lnTo>
                        <a:pt x="916" y="730"/>
                      </a:lnTo>
                      <a:lnTo>
                        <a:pt x="914" y="722"/>
                      </a:lnTo>
                      <a:lnTo>
                        <a:pt x="910" y="716"/>
                      </a:lnTo>
                      <a:lnTo>
                        <a:pt x="898" y="700"/>
                      </a:lnTo>
                      <a:lnTo>
                        <a:pt x="898" y="700"/>
                      </a:lnTo>
                      <a:lnTo>
                        <a:pt x="892" y="694"/>
                      </a:lnTo>
                      <a:lnTo>
                        <a:pt x="884" y="690"/>
                      </a:lnTo>
                      <a:lnTo>
                        <a:pt x="878" y="688"/>
                      </a:lnTo>
                      <a:lnTo>
                        <a:pt x="878" y="688"/>
                      </a:lnTo>
                      <a:close/>
                      <a:moveTo>
                        <a:pt x="478" y="422"/>
                      </a:moveTo>
                      <a:lnTo>
                        <a:pt x="478" y="422"/>
                      </a:lnTo>
                      <a:lnTo>
                        <a:pt x="478" y="422"/>
                      </a:lnTo>
                      <a:lnTo>
                        <a:pt x="478" y="420"/>
                      </a:lnTo>
                      <a:lnTo>
                        <a:pt x="478" y="422"/>
                      </a:lnTo>
                      <a:close/>
                    </a:path>
                  </a:pathLst>
                </a:custGeom>
                <a:grpFill/>
                <a:ln w="9525">
                  <a:noFill/>
                  <a:round/>
                  <a:headEnd/>
                  <a:tailEnd/>
                </a:ln>
                <a:effectLst>
                  <a:glow rad="38100">
                    <a:schemeClr val="bg2">
                      <a:lumMod val="60000"/>
                      <a:lumOff val="40000"/>
                      <a:alpha val="19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nvGrpSpPr>
            <p:cNvPr id="138" name="Group 715"/>
            <p:cNvGrpSpPr/>
            <p:nvPr/>
          </p:nvGrpSpPr>
          <p:grpSpPr>
            <a:xfrm>
              <a:off x="2" y="-16"/>
              <a:ext cx="9252335" cy="6787414"/>
              <a:chOff x="2" y="-16"/>
              <a:chExt cx="9252335" cy="6787414"/>
            </a:xfrm>
          </p:grpSpPr>
          <p:grpSp>
            <p:nvGrpSpPr>
              <p:cNvPr id="139" name="Group 129"/>
              <p:cNvGrpSpPr>
                <a:grpSpLocks noChangeAspect="1"/>
              </p:cNvGrpSpPr>
              <p:nvPr/>
            </p:nvGrpSpPr>
            <p:grpSpPr>
              <a:xfrm rot="20119239">
                <a:off x="7445117" y="3056828"/>
                <a:ext cx="1807220" cy="3062371"/>
                <a:chOff x="2048564" y="457200"/>
                <a:chExt cx="6368361" cy="10791417"/>
              </a:xfrm>
              <a:solidFill>
                <a:schemeClr val="bg2">
                  <a:lumMod val="60000"/>
                  <a:lumOff val="40000"/>
                  <a:alpha val="18000"/>
                </a:schemeClr>
              </a:solidFill>
            </p:grpSpPr>
            <p:sp>
              <p:nvSpPr>
                <p:cNvPr id="175"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21000"/>
                  </a:schemeClr>
                </a:solidFill>
                <a:ln w="9525">
                  <a:noFill/>
                  <a:round/>
                  <a:headEnd/>
                  <a:tailEnd/>
                </a:ln>
                <a:effectLst>
                  <a:glow rad="50800">
                    <a:schemeClr val="bg2">
                      <a:lumMod val="60000"/>
                      <a:lumOff val="40000"/>
                      <a:alpha val="3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126" name="Freeform 89"/>
                <p:cNvSpPr>
                  <a:spLocks noEditPoints="1"/>
                </p:cNvSpPr>
                <p:nvPr/>
              </p:nvSpPr>
              <p:spPr bwMode="auto">
                <a:xfrm rot="2303669">
                  <a:off x="2048564" y="7997672"/>
                  <a:ext cx="3812097" cy="325094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0" name="Group 134"/>
              <p:cNvGrpSpPr>
                <a:grpSpLocks noChangeAspect="1"/>
              </p:cNvGrpSpPr>
              <p:nvPr/>
            </p:nvGrpSpPr>
            <p:grpSpPr>
              <a:xfrm rot="1992353">
                <a:off x="7040279" y="5528388"/>
                <a:ext cx="986817" cy="1259010"/>
                <a:chOff x="1025626" y="1216025"/>
                <a:chExt cx="3317877" cy="4233024"/>
              </a:xfrm>
              <a:solidFill>
                <a:schemeClr val="bg2">
                  <a:lumMod val="60000"/>
                  <a:lumOff val="40000"/>
                  <a:alpha val="18000"/>
                </a:schemeClr>
              </a:solidFill>
            </p:grpSpPr>
            <p:sp>
              <p:nvSpPr>
                <p:cNvPr id="172"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Freeform 82"/>
                <p:cNvSpPr>
                  <a:spLocks noEditPoints="1"/>
                </p:cNvSpPr>
                <p:nvPr/>
              </p:nvSpPr>
              <p:spPr bwMode="auto">
                <a:xfrm rot="20200629">
                  <a:off x="1025626" y="2728077"/>
                  <a:ext cx="3317877" cy="272097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tx2">
                    <a:lumMod val="60000"/>
                    <a:lumOff val="40000"/>
                    <a:alpha val="10000"/>
                  </a:schemeClr>
                </a:solidFill>
                <a:ln w="9525">
                  <a:solidFill>
                    <a:schemeClr val="tx2">
                      <a:lumMod val="60000"/>
                      <a:lumOff val="40000"/>
                      <a:alpha val="9000"/>
                    </a:schemeClr>
                  </a:solidFill>
                  <a:round/>
                  <a:headEnd/>
                  <a:tailEnd/>
                </a:ln>
                <a:effectLst>
                  <a:glow rad="63500">
                    <a:schemeClr val="tx2">
                      <a:lumMod val="60000"/>
                      <a:lumOff val="40000"/>
                      <a:alpha val="2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1" name="Group 154"/>
              <p:cNvGrpSpPr>
                <a:grpSpLocks noChangeAspect="1"/>
              </p:cNvGrpSpPr>
              <p:nvPr/>
            </p:nvGrpSpPr>
            <p:grpSpPr>
              <a:xfrm rot="2047758">
                <a:off x="6509445" y="1366517"/>
                <a:ext cx="1457110" cy="1131216"/>
                <a:chOff x="381000" y="3581400"/>
                <a:chExt cx="3435350" cy="2667000"/>
              </a:xfrm>
              <a:solidFill>
                <a:schemeClr val="bg2">
                  <a:lumMod val="60000"/>
                  <a:lumOff val="40000"/>
                  <a:alpha val="18000"/>
                </a:schemeClr>
              </a:solidFill>
            </p:grpSpPr>
            <p:sp>
              <p:nvSpPr>
                <p:cNvPr id="167"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18000"/>
                  </a:schemeClr>
                </a:solidFill>
                <a:ln w="9525">
                  <a:solidFill>
                    <a:schemeClr val="bg2">
                      <a:lumMod val="60000"/>
                      <a:lumOff val="40000"/>
                      <a:alpha val="19000"/>
                    </a:schemeClr>
                  </a:solidFill>
                  <a:round/>
                  <a:headEnd/>
                  <a:tailEnd/>
                </a:ln>
                <a:effectLst>
                  <a:glow rad="63500">
                    <a:schemeClr val="bg2">
                      <a:lumMod val="60000"/>
                      <a:lumOff val="40000"/>
                      <a:alpha val="1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2" name="Group 164"/>
              <p:cNvGrpSpPr>
                <a:grpSpLocks noChangeAspect="1"/>
              </p:cNvGrpSpPr>
              <p:nvPr/>
            </p:nvGrpSpPr>
            <p:grpSpPr>
              <a:xfrm rot="20120039">
                <a:off x="8188924" y="3823923"/>
                <a:ext cx="960037" cy="745321"/>
                <a:chOff x="381000" y="3581400"/>
                <a:chExt cx="3435350" cy="2667000"/>
              </a:xfrm>
              <a:solidFill>
                <a:schemeClr val="bg2">
                  <a:lumMod val="60000"/>
                  <a:lumOff val="40000"/>
                  <a:alpha val="18000"/>
                </a:schemeClr>
              </a:solidFill>
            </p:grpSpPr>
            <p:sp>
              <p:nvSpPr>
                <p:cNvPr id="163"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75"/>
                <p:cNvSpPr>
                  <a:spLocks noEditPoints="1"/>
                </p:cNvSpPr>
                <p:nvPr/>
              </p:nvSpPr>
              <p:spPr bwMode="auto">
                <a:xfrm rot="813286">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3" name="Group 48"/>
              <p:cNvGrpSpPr>
                <a:grpSpLocks noChangeAspect="1"/>
              </p:cNvGrpSpPr>
              <p:nvPr/>
            </p:nvGrpSpPr>
            <p:grpSpPr>
              <a:xfrm>
                <a:off x="2" y="685789"/>
                <a:ext cx="1312805" cy="1509325"/>
                <a:chOff x="1447800" y="3114675"/>
                <a:chExt cx="1836489" cy="2111412"/>
              </a:xfrm>
              <a:solidFill>
                <a:schemeClr val="bg2">
                  <a:lumMod val="50000"/>
                  <a:lumOff val="50000"/>
                  <a:alpha val="18000"/>
                </a:schemeClr>
              </a:solidFill>
            </p:grpSpPr>
            <p:sp>
              <p:nvSpPr>
                <p:cNvPr id="159" name="Freeform 42"/>
                <p:cNvSpPr>
                  <a:spLocks/>
                </p:cNvSpPr>
                <p:nvPr/>
              </p:nvSpPr>
              <p:spPr bwMode="auto">
                <a:xfrm>
                  <a:off x="1990725" y="4175125"/>
                  <a:ext cx="498475" cy="269875"/>
                </a:xfrm>
                <a:custGeom>
                  <a:avLst/>
                  <a:gdLst>
                    <a:gd name="T0" fmla="*/ 314 w 314"/>
                    <a:gd name="T1" fmla="*/ 170 h 170"/>
                    <a:gd name="T2" fmla="*/ 314 w 314"/>
                    <a:gd name="T3" fmla="*/ 170 h 170"/>
                    <a:gd name="T4" fmla="*/ 314 w 314"/>
                    <a:gd name="T5" fmla="*/ 168 h 170"/>
                    <a:gd name="T6" fmla="*/ 314 w 314"/>
                    <a:gd name="T7" fmla="*/ 166 h 170"/>
                    <a:gd name="T8" fmla="*/ 314 w 314"/>
                    <a:gd name="T9" fmla="*/ 166 h 170"/>
                    <a:gd name="T10" fmla="*/ 300 w 314"/>
                    <a:gd name="T11" fmla="*/ 158 h 170"/>
                    <a:gd name="T12" fmla="*/ 58 w 314"/>
                    <a:gd name="T13" fmla="*/ 22 h 170"/>
                    <a:gd name="T14" fmla="*/ 58 w 314"/>
                    <a:gd name="T15" fmla="*/ 22 h 170"/>
                    <a:gd name="T16" fmla="*/ 34 w 314"/>
                    <a:gd name="T17" fmla="*/ 8 h 170"/>
                    <a:gd name="T18" fmla="*/ 34 w 314"/>
                    <a:gd name="T19" fmla="*/ 8 h 170"/>
                    <a:gd name="T20" fmla="*/ 22 w 314"/>
                    <a:gd name="T21" fmla="*/ 2 h 170"/>
                    <a:gd name="T22" fmla="*/ 8 w 314"/>
                    <a:gd name="T23" fmla="*/ 0 h 170"/>
                    <a:gd name="T24" fmla="*/ 8 w 314"/>
                    <a:gd name="T25" fmla="*/ 0 h 170"/>
                    <a:gd name="T26" fmla="*/ 4 w 314"/>
                    <a:gd name="T27" fmla="*/ 0 h 170"/>
                    <a:gd name="T28" fmla="*/ 2 w 314"/>
                    <a:gd name="T29" fmla="*/ 2 h 170"/>
                    <a:gd name="T30" fmla="*/ 0 w 314"/>
                    <a:gd name="T31" fmla="*/ 4 h 170"/>
                    <a:gd name="T32" fmla="*/ 2 w 314"/>
                    <a:gd name="T33" fmla="*/ 6 h 170"/>
                    <a:gd name="T34" fmla="*/ 2 w 314"/>
                    <a:gd name="T35" fmla="*/ 6 h 170"/>
                    <a:gd name="T36" fmla="*/ 8 w 314"/>
                    <a:gd name="T37" fmla="*/ 12 h 170"/>
                    <a:gd name="T38" fmla="*/ 16 w 314"/>
                    <a:gd name="T39" fmla="*/ 14 h 170"/>
                    <a:gd name="T40" fmla="*/ 16 w 314"/>
                    <a:gd name="T41" fmla="*/ 14 h 170"/>
                    <a:gd name="T42" fmla="*/ 28 w 314"/>
                    <a:gd name="T43" fmla="*/ 18 h 170"/>
                    <a:gd name="T44" fmla="*/ 40 w 314"/>
                    <a:gd name="T45" fmla="*/ 24 h 170"/>
                    <a:gd name="T46" fmla="*/ 298 w 314"/>
                    <a:gd name="T47" fmla="*/ 162 h 170"/>
                    <a:gd name="T48" fmla="*/ 298 w 314"/>
                    <a:gd name="T49" fmla="*/ 162 h 170"/>
                    <a:gd name="T50" fmla="*/ 308 w 314"/>
                    <a:gd name="T51" fmla="*/ 168 h 170"/>
                    <a:gd name="T52" fmla="*/ 314 w 314"/>
                    <a:gd name="T53" fmla="*/ 170 h 170"/>
                    <a:gd name="T54" fmla="*/ 314 w 314"/>
                    <a:gd name="T55"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4" h="170">
                      <a:moveTo>
                        <a:pt x="314" y="170"/>
                      </a:moveTo>
                      <a:lnTo>
                        <a:pt x="314" y="170"/>
                      </a:lnTo>
                      <a:lnTo>
                        <a:pt x="314" y="168"/>
                      </a:lnTo>
                      <a:lnTo>
                        <a:pt x="314" y="166"/>
                      </a:lnTo>
                      <a:lnTo>
                        <a:pt x="314" y="166"/>
                      </a:lnTo>
                      <a:lnTo>
                        <a:pt x="300" y="158"/>
                      </a:lnTo>
                      <a:lnTo>
                        <a:pt x="58" y="22"/>
                      </a:lnTo>
                      <a:lnTo>
                        <a:pt x="58" y="22"/>
                      </a:lnTo>
                      <a:lnTo>
                        <a:pt x="34" y="8"/>
                      </a:lnTo>
                      <a:lnTo>
                        <a:pt x="34" y="8"/>
                      </a:lnTo>
                      <a:lnTo>
                        <a:pt x="22" y="2"/>
                      </a:lnTo>
                      <a:lnTo>
                        <a:pt x="8" y="0"/>
                      </a:lnTo>
                      <a:lnTo>
                        <a:pt x="8" y="0"/>
                      </a:lnTo>
                      <a:lnTo>
                        <a:pt x="4" y="0"/>
                      </a:lnTo>
                      <a:lnTo>
                        <a:pt x="2" y="2"/>
                      </a:lnTo>
                      <a:lnTo>
                        <a:pt x="0" y="4"/>
                      </a:lnTo>
                      <a:lnTo>
                        <a:pt x="2" y="6"/>
                      </a:lnTo>
                      <a:lnTo>
                        <a:pt x="2" y="6"/>
                      </a:lnTo>
                      <a:lnTo>
                        <a:pt x="8" y="12"/>
                      </a:lnTo>
                      <a:lnTo>
                        <a:pt x="16" y="14"/>
                      </a:lnTo>
                      <a:lnTo>
                        <a:pt x="16" y="14"/>
                      </a:lnTo>
                      <a:lnTo>
                        <a:pt x="28" y="18"/>
                      </a:lnTo>
                      <a:lnTo>
                        <a:pt x="40" y="24"/>
                      </a:lnTo>
                      <a:lnTo>
                        <a:pt x="298" y="162"/>
                      </a:lnTo>
                      <a:lnTo>
                        <a:pt x="298" y="162"/>
                      </a:lnTo>
                      <a:lnTo>
                        <a:pt x="308" y="168"/>
                      </a:lnTo>
                      <a:lnTo>
                        <a:pt x="314" y="170"/>
                      </a:lnTo>
                      <a:lnTo>
                        <a:pt x="314"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43"/>
                <p:cNvSpPr>
                  <a:spLocks/>
                </p:cNvSpPr>
                <p:nvPr/>
              </p:nvSpPr>
              <p:spPr bwMode="auto">
                <a:xfrm>
                  <a:off x="2498725" y="44513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44"/>
                <p:cNvSpPr>
                  <a:spLocks/>
                </p:cNvSpPr>
                <p:nvPr/>
              </p:nvSpPr>
              <p:spPr bwMode="auto">
                <a:xfrm>
                  <a:off x="2511425" y="3870325"/>
                  <a:ext cx="60325" cy="561975"/>
                </a:xfrm>
                <a:custGeom>
                  <a:avLst/>
                  <a:gdLst>
                    <a:gd name="T0" fmla="*/ 2 w 38"/>
                    <a:gd name="T1" fmla="*/ 352 h 354"/>
                    <a:gd name="T2" fmla="*/ 2 w 38"/>
                    <a:gd name="T3" fmla="*/ 352 h 354"/>
                    <a:gd name="T4" fmla="*/ 4 w 38"/>
                    <a:gd name="T5" fmla="*/ 346 h 354"/>
                    <a:gd name="T6" fmla="*/ 6 w 38"/>
                    <a:gd name="T7" fmla="*/ 336 h 354"/>
                    <a:gd name="T8" fmla="*/ 32 w 38"/>
                    <a:gd name="T9" fmla="*/ 44 h 354"/>
                    <a:gd name="T10" fmla="*/ 32 w 38"/>
                    <a:gd name="T11" fmla="*/ 44 h 354"/>
                    <a:gd name="T12" fmla="*/ 34 w 38"/>
                    <a:gd name="T13" fmla="*/ 30 h 354"/>
                    <a:gd name="T14" fmla="*/ 36 w 38"/>
                    <a:gd name="T15" fmla="*/ 20 h 354"/>
                    <a:gd name="T16" fmla="*/ 36 w 38"/>
                    <a:gd name="T17" fmla="*/ 20 h 354"/>
                    <a:gd name="T18" fmla="*/ 38 w 38"/>
                    <a:gd name="T19" fmla="*/ 10 h 354"/>
                    <a:gd name="T20" fmla="*/ 38 w 38"/>
                    <a:gd name="T21" fmla="*/ 2 h 354"/>
                    <a:gd name="T22" fmla="*/ 38 w 38"/>
                    <a:gd name="T23" fmla="*/ 2 h 354"/>
                    <a:gd name="T24" fmla="*/ 36 w 38"/>
                    <a:gd name="T25" fmla="*/ 0 h 354"/>
                    <a:gd name="T26" fmla="*/ 34 w 38"/>
                    <a:gd name="T27" fmla="*/ 0 h 354"/>
                    <a:gd name="T28" fmla="*/ 32 w 38"/>
                    <a:gd name="T29" fmla="*/ 0 h 354"/>
                    <a:gd name="T30" fmla="*/ 28 w 38"/>
                    <a:gd name="T31" fmla="*/ 4 h 354"/>
                    <a:gd name="T32" fmla="*/ 28 w 38"/>
                    <a:gd name="T33" fmla="*/ 4 h 354"/>
                    <a:gd name="T34" fmla="*/ 24 w 38"/>
                    <a:gd name="T35" fmla="*/ 16 h 354"/>
                    <a:gd name="T36" fmla="*/ 22 w 38"/>
                    <a:gd name="T37" fmla="*/ 30 h 354"/>
                    <a:gd name="T38" fmla="*/ 22 w 38"/>
                    <a:gd name="T39" fmla="*/ 30 h 354"/>
                    <a:gd name="T40" fmla="*/ 20 w 38"/>
                    <a:gd name="T41" fmla="*/ 58 h 354"/>
                    <a:gd name="T42" fmla="*/ 0 w 38"/>
                    <a:gd name="T43" fmla="*/ 334 h 354"/>
                    <a:gd name="T44" fmla="*/ 0 w 38"/>
                    <a:gd name="T45" fmla="*/ 334 h 354"/>
                    <a:gd name="T46" fmla="*/ 0 w 38"/>
                    <a:gd name="T47" fmla="*/ 352 h 354"/>
                    <a:gd name="T48" fmla="*/ 0 w 38"/>
                    <a:gd name="T49" fmla="*/ 352 h 354"/>
                    <a:gd name="T50" fmla="*/ 0 w 38"/>
                    <a:gd name="T51" fmla="*/ 354 h 354"/>
                    <a:gd name="T52" fmla="*/ 0 w 38"/>
                    <a:gd name="T53" fmla="*/ 354 h 354"/>
                    <a:gd name="T54" fmla="*/ 2 w 38"/>
                    <a:gd name="T55" fmla="*/ 352 h 354"/>
                    <a:gd name="T56" fmla="*/ 2 w 38"/>
                    <a:gd name="T57" fmla="*/ 35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 h="354">
                      <a:moveTo>
                        <a:pt x="2" y="352"/>
                      </a:moveTo>
                      <a:lnTo>
                        <a:pt x="2" y="352"/>
                      </a:lnTo>
                      <a:lnTo>
                        <a:pt x="4" y="346"/>
                      </a:lnTo>
                      <a:lnTo>
                        <a:pt x="6" y="336"/>
                      </a:lnTo>
                      <a:lnTo>
                        <a:pt x="32" y="44"/>
                      </a:lnTo>
                      <a:lnTo>
                        <a:pt x="32" y="44"/>
                      </a:lnTo>
                      <a:lnTo>
                        <a:pt x="34" y="30"/>
                      </a:lnTo>
                      <a:lnTo>
                        <a:pt x="36" y="20"/>
                      </a:lnTo>
                      <a:lnTo>
                        <a:pt x="36" y="20"/>
                      </a:lnTo>
                      <a:lnTo>
                        <a:pt x="38" y="10"/>
                      </a:lnTo>
                      <a:lnTo>
                        <a:pt x="38" y="2"/>
                      </a:lnTo>
                      <a:lnTo>
                        <a:pt x="38" y="2"/>
                      </a:lnTo>
                      <a:lnTo>
                        <a:pt x="36" y="0"/>
                      </a:lnTo>
                      <a:lnTo>
                        <a:pt x="34" y="0"/>
                      </a:lnTo>
                      <a:lnTo>
                        <a:pt x="32" y="0"/>
                      </a:lnTo>
                      <a:lnTo>
                        <a:pt x="28" y="4"/>
                      </a:lnTo>
                      <a:lnTo>
                        <a:pt x="28" y="4"/>
                      </a:lnTo>
                      <a:lnTo>
                        <a:pt x="24" y="16"/>
                      </a:lnTo>
                      <a:lnTo>
                        <a:pt x="22" y="30"/>
                      </a:lnTo>
                      <a:lnTo>
                        <a:pt x="22" y="30"/>
                      </a:lnTo>
                      <a:lnTo>
                        <a:pt x="20" y="58"/>
                      </a:lnTo>
                      <a:lnTo>
                        <a:pt x="0" y="334"/>
                      </a:lnTo>
                      <a:lnTo>
                        <a:pt x="0" y="334"/>
                      </a:lnTo>
                      <a:lnTo>
                        <a:pt x="0" y="352"/>
                      </a:lnTo>
                      <a:lnTo>
                        <a:pt x="0" y="352"/>
                      </a:lnTo>
                      <a:lnTo>
                        <a:pt x="0" y="354"/>
                      </a:lnTo>
                      <a:lnTo>
                        <a:pt x="0" y="354"/>
                      </a:lnTo>
                      <a:lnTo>
                        <a:pt x="2" y="352"/>
                      </a:lnTo>
                      <a:lnTo>
                        <a:pt x="2" y="3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45"/>
                <p:cNvSpPr>
                  <a:spLocks noEditPoints="1"/>
                </p:cNvSpPr>
                <p:nvPr/>
              </p:nvSpPr>
              <p:spPr bwMode="auto">
                <a:xfrm>
                  <a:off x="1447800" y="3114675"/>
                  <a:ext cx="1836489" cy="2111412"/>
                </a:xfrm>
                <a:custGeom>
                  <a:avLst/>
                  <a:gdLst>
                    <a:gd name="T0" fmla="*/ 1324 w 1336"/>
                    <a:gd name="T1" fmla="*/ 968 h 1536"/>
                    <a:gd name="T2" fmla="*/ 1306 w 1336"/>
                    <a:gd name="T3" fmla="*/ 886 h 1536"/>
                    <a:gd name="T4" fmla="*/ 1268 w 1336"/>
                    <a:gd name="T5" fmla="*/ 846 h 1536"/>
                    <a:gd name="T6" fmla="*/ 1108 w 1336"/>
                    <a:gd name="T7" fmla="*/ 788 h 1536"/>
                    <a:gd name="T8" fmla="*/ 1220 w 1336"/>
                    <a:gd name="T9" fmla="*/ 664 h 1536"/>
                    <a:gd name="T10" fmla="*/ 1246 w 1336"/>
                    <a:gd name="T11" fmla="*/ 442 h 1536"/>
                    <a:gd name="T12" fmla="*/ 1102 w 1336"/>
                    <a:gd name="T13" fmla="*/ 20 h 1536"/>
                    <a:gd name="T14" fmla="*/ 1084 w 1336"/>
                    <a:gd name="T15" fmla="*/ 0 h 1536"/>
                    <a:gd name="T16" fmla="*/ 1000 w 1336"/>
                    <a:gd name="T17" fmla="*/ 18 h 1536"/>
                    <a:gd name="T18" fmla="*/ 740 w 1336"/>
                    <a:gd name="T19" fmla="*/ 628 h 1536"/>
                    <a:gd name="T20" fmla="*/ 728 w 1336"/>
                    <a:gd name="T21" fmla="*/ 864 h 1536"/>
                    <a:gd name="T22" fmla="*/ 708 w 1336"/>
                    <a:gd name="T23" fmla="*/ 844 h 1536"/>
                    <a:gd name="T24" fmla="*/ 688 w 1336"/>
                    <a:gd name="T25" fmla="*/ 826 h 1536"/>
                    <a:gd name="T26" fmla="*/ 674 w 1336"/>
                    <a:gd name="T27" fmla="*/ 828 h 1536"/>
                    <a:gd name="T28" fmla="*/ 662 w 1336"/>
                    <a:gd name="T29" fmla="*/ 828 h 1536"/>
                    <a:gd name="T30" fmla="*/ 650 w 1336"/>
                    <a:gd name="T31" fmla="*/ 840 h 1536"/>
                    <a:gd name="T32" fmla="*/ 650 w 1336"/>
                    <a:gd name="T33" fmla="*/ 846 h 1536"/>
                    <a:gd name="T34" fmla="*/ 642 w 1336"/>
                    <a:gd name="T35" fmla="*/ 870 h 1536"/>
                    <a:gd name="T36" fmla="*/ 650 w 1336"/>
                    <a:gd name="T37" fmla="*/ 904 h 1536"/>
                    <a:gd name="T38" fmla="*/ 158 w 1336"/>
                    <a:gd name="T39" fmla="*/ 670 h 1536"/>
                    <a:gd name="T40" fmla="*/ 44 w 1336"/>
                    <a:gd name="T41" fmla="*/ 1130 h 1536"/>
                    <a:gd name="T42" fmla="*/ 258 w 1336"/>
                    <a:gd name="T43" fmla="*/ 1190 h 1536"/>
                    <a:gd name="T44" fmla="*/ 380 w 1336"/>
                    <a:gd name="T45" fmla="*/ 1180 h 1536"/>
                    <a:gd name="T46" fmla="*/ 340 w 1336"/>
                    <a:gd name="T47" fmla="*/ 1346 h 1536"/>
                    <a:gd name="T48" fmla="*/ 354 w 1336"/>
                    <a:gd name="T49" fmla="*/ 1398 h 1536"/>
                    <a:gd name="T50" fmla="*/ 438 w 1336"/>
                    <a:gd name="T51" fmla="*/ 1488 h 1536"/>
                    <a:gd name="T52" fmla="*/ 464 w 1336"/>
                    <a:gd name="T53" fmla="*/ 1502 h 1536"/>
                    <a:gd name="T54" fmla="*/ 498 w 1336"/>
                    <a:gd name="T55" fmla="*/ 1504 h 1536"/>
                    <a:gd name="T56" fmla="*/ 524 w 1336"/>
                    <a:gd name="T57" fmla="*/ 1520 h 1536"/>
                    <a:gd name="T58" fmla="*/ 562 w 1336"/>
                    <a:gd name="T59" fmla="*/ 1520 h 1536"/>
                    <a:gd name="T60" fmla="*/ 594 w 1336"/>
                    <a:gd name="T61" fmla="*/ 1526 h 1536"/>
                    <a:gd name="T62" fmla="*/ 634 w 1336"/>
                    <a:gd name="T63" fmla="*/ 1530 h 1536"/>
                    <a:gd name="T64" fmla="*/ 712 w 1336"/>
                    <a:gd name="T65" fmla="*/ 1536 h 1536"/>
                    <a:gd name="T66" fmla="*/ 738 w 1336"/>
                    <a:gd name="T67" fmla="*/ 1514 h 1536"/>
                    <a:gd name="T68" fmla="*/ 758 w 1336"/>
                    <a:gd name="T69" fmla="*/ 1500 h 1536"/>
                    <a:gd name="T70" fmla="*/ 792 w 1336"/>
                    <a:gd name="T71" fmla="*/ 1420 h 1536"/>
                    <a:gd name="T72" fmla="*/ 790 w 1336"/>
                    <a:gd name="T73" fmla="*/ 1286 h 1536"/>
                    <a:gd name="T74" fmla="*/ 746 w 1336"/>
                    <a:gd name="T75" fmla="*/ 1062 h 1536"/>
                    <a:gd name="T76" fmla="*/ 812 w 1336"/>
                    <a:gd name="T77" fmla="*/ 1210 h 1536"/>
                    <a:gd name="T78" fmla="*/ 850 w 1336"/>
                    <a:gd name="T79" fmla="*/ 1282 h 1536"/>
                    <a:gd name="T80" fmla="*/ 938 w 1336"/>
                    <a:gd name="T81" fmla="*/ 1348 h 1536"/>
                    <a:gd name="T82" fmla="*/ 932 w 1336"/>
                    <a:gd name="T83" fmla="*/ 1238 h 1536"/>
                    <a:gd name="T84" fmla="*/ 892 w 1336"/>
                    <a:gd name="T85" fmla="*/ 1166 h 1536"/>
                    <a:gd name="T86" fmla="*/ 804 w 1336"/>
                    <a:gd name="T87" fmla="*/ 1030 h 1536"/>
                    <a:gd name="T88" fmla="*/ 884 w 1336"/>
                    <a:gd name="T89" fmla="*/ 1104 h 1536"/>
                    <a:gd name="T90" fmla="*/ 1036 w 1336"/>
                    <a:gd name="T91" fmla="*/ 1238 h 1536"/>
                    <a:gd name="T92" fmla="*/ 1138 w 1336"/>
                    <a:gd name="T93" fmla="*/ 1282 h 1536"/>
                    <a:gd name="T94" fmla="*/ 1174 w 1336"/>
                    <a:gd name="T95" fmla="*/ 1274 h 1536"/>
                    <a:gd name="T96" fmla="*/ 1196 w 1336"/>
                    <a:gd name="T97" fmla="*/ 1272 h 1536"/>
                    <a:gd name="T98" fmla="*/ 1244 w 1336"/>
                    <a:gd name="T99" fmla="*/ 1216 h 1536"/>
                    <a:gd name="T100" fmla="*/ 1268 w 1336"/>
                    <a:gd name="T101" fmla="*/ 1184 h 1536"/>
                    <a:gd name="T102" fmla="*/ 1282 w 1336"/>
                    <a:gd name="T103" fmla="*/ 1144 h 1536"/>
                    <a:gd name="T104" fmla="*/ 1296 w 1336"/>
                    <a:gd name="T105" fmla="*/ 1124 h 1536"/>
                    <a:gd name="T106" fmla="*/ 1314 w 1336"/>
                    <a:gd name="T107" fmla="*/ 1078 h 1536"/>
                    <a:gd name="T108" fmla="*/ 1316 w 1336"/>
                    <a:gd name="T109" fmla="*/ 1054 h 1536"/>
                    <a:gd name="T110" fmla="*/ 1336 w 1336"/>
                    <a:gd name="T111" fmla="*/ 1020 h 1536"/>
                    <a:gd name="T112" fmla="*/ 662 w 1336"/>
                    <a:gd name="T113" fmla="*/ 842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36" h="1536">
                      <a:moveTo>
                        <a:pt x="1336" y="1020"/>
                      </a:moveTo>
                      <a:lnTo>
                        <a:pt x="1336" y="1012"/>
                      </a:lnTo>
                      <a:lnTo>
                        <a:pt x="1336" y="1012"/>
                      </a:lnTo>
                      <a:lnTo>
                        <a:pt x="1334" y="1006"/>
                      </a:lnTo>
                      <a:lnTo>
                        <a:pt x="1324" y="968"/>
                      </a:lnTo>
                      <a:lnTo>
                        <a:pt x="1326" y="934"/>
                      </a:lnTo>
                      <a:lnTo>
                        <a:pt x="1312" y="908"/>
                      </a:lnTo>
                      <a:lnTo>
                        <a:pt x="1312" y="908"/>
                      </a:lnTo>
                      <a:lnTo>
                        <a:pt x="1308" y="896"/>
                      </a:lnTo>
                      <a:lnTo>
                        <a:pt x="1306" y="886"/>
                      </a:lnTo>
                      <a:lnTo>
                        <a:pt x="1300" y="876"/>
                      </a:lnTo>
                      <a:lnTo>
                        <a:pt x="1300" y="876"/>
                      </a:lnTo>
                      <a:lnTo>
                        <a:pt x="1292" y="868"/>
                      </a:lnTo>
                      <a:lnTo>
                        <a:pt x="1282" y="858"/>
                      </a:lnTo>
                      <a:lnTo>
                        <a:pt x="1268" y="846"/>
                      </a:lnTo>
                      <a:lnTo>
                        <a:pt x="1194" y="804"/>
                      </a:lnTo>
                      <a:lnTo>
                        <a:pt x="1194" y="804"/>
                      </a:lnTo>
                      <a:lnTo>
                        <a:pt x="1124" y="788"/>
                      </a:lnTo>
                      <a:lnTo>
                        <a:pt x="1124" y="788"/>
                      </a:lnTo>
                      <a:lnTo>
                        <a:pt x="1108" y="788"/>
                      </a:lnTo>
                      <a:lnTo>
                        <a:pt x="1082" y="790"/>
                      </a:lnTo>
                      <a:lnTo>
                        <a:pt x="1020" y="800"/>
                      </a:lnTo>
                      <a:lnTo>
                        <a:pt x="1148" y="718"/>
                      </a:lnTo>
                      <a:lnTo>
                        <a:pt x="1184" y="692"/>
                      </a:lnTo>
                      <a:lnTo>
                        <a:pt x="1220" y="664"/>
                      </a:lnTo>
                      <a:lnTo>
                        <a:pt x="1240" y="634"/>
                      </a:lnTo>
                      <a:lnTo>
                        <a:pt x="1254" y="592"/>
                      </a:lnTo>
                      <a:lnTo>
                        <a:pt x="1258" y="536"/>
                      </a:lnTo>
                      <a:lnTo>
                        <a:pt x="1252" y="478"/>
                      </a:lnTo>
                      <a:lnTo>
                        <a:pt x="1246" y="442"/>
                      </a:lnTo>
                      <a:lnTo>
                        <a:pt x="1214" y="344"/>
                      </a:lnTo>
                      <a:lnTo>
                        <a:pt x="1198" y="280"/>
                      </a:lnTo>
                      <a:lnTo>
                        <a:pt x="1150" y="122"/>
                      </a:lnTo>
                      <a:lnTo>
                        <a:pt x="1118" y="46"/>
                      </a:lnTo>
                      <a:lnTo>
                        <a:pt x="1102" y="20"/>
                      </a:lnTo>
                      <a:lnTo>
                        <a:pt x="1102" y="20"/>
                      </a:lnTo>
                      <a:lnTo>
                        <a:pt x="1102" y="18"/>
                      </a:lnTo>
                      <a:lnTo>
                        <a:pt x="1100" y="12"/>
                      </a:lnTo>
                      <a:lnTo>
                        <a:pt x="1094" y="6"/>
                      </a:lnTo>
                      <a:lnTo>
                        <a:pt x="1084" y="0"/>
                      </a:lnTo>
                      <a:lnTo>
                        <a:pt x="1044" y="0"/>
                      </a:lnTo>
                      <a:lnTo>
                        <a:pt x="1044" y="0"/>
                      </a:lnTo>
                      <a:lnTo>
                        <a:pt x="1028" y="6"/>
                      </a:lnTo>
                      <a:lnTo>
                        <a:pt x="1014" y="12"/>
                      </a:lnTo>
                      <a:lnTo>
                        <a:pt x="1000" y="18"/>
                      </a:lnTo>
                      <a:lnTo>
                        <a:pt x="930" y="90"/>
                      </a:lnTo>
                      <a:lnTo>
                        <a:pt x="860" y="190"/>
                      </a:lnTo>
                      <a:lnTo>
                        <a:pt x="806" y="322"/>
                      </a:lnTo>
                      <a:lnTo>
                        <a:pt x="772" y="442"/>
                      </a:lnTo>
                      <a:lnTo>
                        <a:pt x="740" y="628"/>
                      </a:lnTo>
                      <a:lnTo>
                        <a:pt x="732" y="758"/>
                      </a:lnTo>
                      <a:lnTo>
                        <a:pt x="730" y="842"/>
                      </a:lnTo>
                      <a:lnTo>
                        <a:pt x="730" y="870"/>
                      </a:lnTo>
                      <a:lnTo>
                        <a:pt x="730" y="870"/>
                      </a:lnTo>
                      <a:lnTo>
                        <a:pt x="728" y="864"/>
                      </a:lnTo>
                      <a:lnTo>
                        <a:pt x="728" y="864"/>
                      </a:lnTo>
                      <a:lnTo>
                        <a:pt x="720" y="858"/>
                      </a:lnTo>
                      <a:lnTo>
                        <a:pt x="708" y="850"/>
                      </a:lnTo>
                      <a:lnTo>
                        <a:pt x="708" y="850"/>
                      </a:lnTo>
                      <a:lnTo>
                        <a:pt x="708" y="844"/>
                      </a:lnTo>
                      <a:lnTo>
                        <a:pt x="706" y="836"/>
                      </a:lnTo>
                      <a:lnTo>
                        <a:pt x="706" y="836"/>
                      </a:lnTo>
                      <a:lnTo>
                        <a:pt x="702" y="830"/>
                      </a:lnTo>
                      <a:lnTo>
                        <a:pt x="696" y="828"/>
                      </a:lnTo>
                      <a:lnTo>
                        <a:pt x="688" y="826"/>
                      </a:lnTo>
                      <a:lnTo>
                        <a:pt x="680" y="828"/>
                      </a:lnTo>
                      <a:lnTo>
                        <a:pt x="680" y="828"/>
                      </a:lnTo>
                      <a:lnTo>
                        <a:pt x="678" y="830"/>
                      </a:lnTo>
                      <a:lnTo>
                        <a:pt x="678" y="824"/>
                      </a:lnTo>
                      <a:lnTo>
                        <a:pt x="674" y="828"/>
                      </a:lnTo>
                      <a:lnTo>
                        <a:pt x="670" y="830"/>
                      </a:lnTo>
                      <a:lnTo>
                        <a:pt x="670" y="830"/>
                      </a:lnTo>
                      <a:lnTo>
                        <a:pt x="664" y="828"/>
                      </a:lnTo>
                      <a:lnTo>
                        <a:pt x="664" y="828"/>
                      </a:lnTo>
                      <a:lnTo>
                        <a:pt x="662" y="828"/>
                      </a:lnTo>
                      <a:lnTo>
                        <a:pt x="660" y="832"/>
                      </a:lnTo>
                      <a:lnTo>
                        <a:pt x="656" y="834"/>
                      </a:lnTo>
                      <a:lnTo>
                        <a:pt x="658" y="836"/>
                      </a:lnTo>
                      <a:lnTo>
                        <a:pt x="654" y="838"/>
                      </a:lnTo>
                      <a:lnTo>
                        <a:pt x="650" y="840"/>
                      </a:lnTo>
                      <a:lnTo>
                        <a:pt x="656" y="842"/>
                      </a:lnTo>
                      <a:lnTo>
                        <a:pt x="656" y="844"/>
                      </a:lnTo>
                      <a:lnTo>
                        <a:pt x="656" y="844"/>
                      </a:lnTo>
                      <a:lnTo>
                        <a:pt x="650" y="846"/>
                      </a:lnTo>
                      <a:lnTo>
                        <a:pt x="650" y="846"/>
                      </a:lnTo>
                      <a:lnTo>
                        <a:pt x="644" y="850"/>
                      </a:lnTo>
                      <a:lnTo>
                        <a:pt x="640" y="856"/>
                      </a:lnTo>
                      <a:lnTo>
                        <a:pt x="640" y="864"/>
                      </a:lnTo>
                      <a:lnTo>
                        <a:pt x="642" y="870"/>
                      </a:lnTo>
                      <a:lnTo>
                        <a:pt x="642" y="870"/>
                      </a:lnTo>
                      <a:lnTo>
                        <a:pt x="646" y="876"/>
                      </a:lnTo>
                      <a:lnTo>
                        <a:pt x="650" y="878"/>
                      </a:lnTo>
                      <a:lnTo>
                        <a:pt x="650" y="878"/>
                      </a:lnTo>
                      <a:lnTo>
                        <a:pt x="648" y="894"/>
                      </a:lnTo>
                      <a:lnTo>
                        <a:pt x="650" y="904"/>
                      </a:lnTo>
                      <a:lnTo>
                        <a:pt x="634" y="894"/>
                      </a:lnTo>
                      <a:lnTo>
                        <a:pt x="562" y="848"/>
                      </a:lnTo>
                      <a:lnTo>
                        <a:pt x="450" y="784"/>
                      </a:lnTo>
                      <a:lnTo>
                        <a:pt x="276" y="708"/>
                      </a:lnTo>
                      <a:lnTo>
                        <a:pt x="158" y="670"/>
                      </a:lnTo>
                      <a:lnTo>
                        <a:pt x="18" y="644"/>
                      </a:lnTo>
                      <a:lnTo>
                        <a:pt x="0" y="644"/>
                      </a:lnTo>
                      <a:lnTo>
                        <a:pt x="0" y="1084"/>
                      </a:lnTo>
                      <a:lnTo>
                        <a:pt x="16" y="1104"/>
                      </a:lnTo>
                      <a:lnTo>
                        <a:pt x="44" y="1130"/>
                      </a:lnTo>
                      <a:lnTo>
                        <a:pt x="88" y="1166"/>
                      </a:lnTo>
                      <a:lnTo>
                        <a:pt x="138" y="1194"/>
                      </a:lnTo>
                      <a:lnTo>
                        <a:pt x="180" y="1206"/>
                      </a:lnTo>
                      <a:lnTo>
                        <a:pt x="216" y="1206"/>
                      </a:lnTo>
                      <a:lnTo>
                        <a:pt x="258" y="1190"/>
                      </a:lnTo>
                      <a:lnTo>
                        <a:pt x="300" y="1174"/>
                      </a:lnTo>
                      <a:lnTo>
                        <a:pt x="440" y="1114"/>
                      </a:lnTo>
                      <a:lnTo>
                        <a:pt x="440" y="1114"/>
                      </a:lnTo>
                      <a:lnTo>
                        <a:pt x="396" y="1160"/>
                      </a:lnTo>
                      <a:lnTo>
                        <a:pt x="380" y="1180"/>
                      </a:lnTo>
                      <a:lnTo>
                        <a:pt x="372" y="1192"/>
                      </a:lnTo>
                      <a:lnTo>
                        <a:pt x="372" y="1192"/>
                      </a:lnTo>
                      <a:lnTo>
                        <a:pt x="348" y="1260"/>
                      </a:lnTo>
                      <a:lnTo>
                        <a:pt x="340" y="1346"/>
                      </a:lnTo>
                      <a:lnTo>
                        <a:pt x="340" y="1346"/>
                      </a:lnTo>
                      <a:lnTo>
                        <a:pt x="344" y="1364"/>
                      </a:lnTo>
                      <a:lnTo>
                        <a:pt x="346" y="1378"/>
                      </a:lnTo>
                      <a:lnTo>
                        <a:pt x="348" y="1390"/>
                      </a:lnTo>
                      <a:lnTo>
                        <a:pt x="348" y="1390"/>
                      </a:lnTo>
                      <a:lnTo>
                        <a:pt x="354" y="1398"/>
                      </a:lnTo>
                      <a:lnTo>
                        <a:pt x="360" y="1406"/>
                      </a:lnTo>
                      <a:lnTo>
                        <a:pt x="368" y="1416"/>
                      </a:lnTo>
                      <a:lnTo>
                        <a:pt x="382" y="1444"/>
                      </a:lnTo>
                      <a:lnTo>
                        <a:pt x="412" y="1460"/>
                      </a:lnTo>
                      <a:lnTo>
                        <a:pt x="438" y="1488"/>
                      </a:lnTo>
                      <a:lnTo>
                        <a:pt x="438" y="1488"/>
                      </a:lnTo>
                      <a:lnTo>
                        <a:pt x="440" y="1492"/>
                      </a:lnTo>
                      <a:lnTo>
                        <a:pt x="446" y="1496"/>
                      </a:lnTo>
                      <a:lnTo>
                        <a:pt x="458" y="1500"/>
                      </a:lnTo>
                      <a:lnTo>
                        <a:pt x="464" y="1502"/>
                      </a:lnTo>
                      <a:lnTo>
                        <a:pt x="474" y="1500"/>
                      </a:lnTo>
                      <a:lnTo>
                        <a:pt x="474" y="1500"/>
                      </a:lnTo>
                      <a:lnTo>
                        <a:pt x="488" y="1500"/>
                      </a:lnTo>
                      <a:lnTo>
                        <a:pt x="496" y="1502"/>
                      </a:lnTo>
                      <a:lnTo>
                        <a:pt x="498" y="1504"/>
                      </a:lnTo>
                      <a:lnTo>
                        <a:pt x="500" y="1506"/>
                      </a:lnTo>
                      <a:lnTo>
                        <a:pt x="500" y="1506"/>
                      </a:lnTo>
                      <a:lnTo>
                        <a:pt x="510" y="1512"/>
                      </a:lnTo>
                      <a:lnTo>
                        <a:pt x="524" y="1520"/>
                      </a:lnTo>
                      <a:lnTo>
                        <a:pt x="524" y="1520"/>
                      </a:lnTo>
                      <a:lnTo>
                        <a:pt x="542" y="1522"/>
                      </a:lnTo>
                      <a:lnTo>
                        <a:pt x="554" y="1522"/>
                      </a:lnTo>
                      <a:lnTo>
                        <a:pt x="558" y="1522"/>
                      </a:lnTo>
                      <a:lnTo>
                        <a:pt x="562" y="1520"/>
                      </a:lnTo>
                      <a:lnTo>
                        <a:pt x="562" y="1520"/>
                      </a:lnTo>
                      <a:lnTo>
                        <a:pt x="566" y="1518"/>
                      </a:lnTo>
                      <a:lnTo>
                        <a:pt x="570" y="1518"/>
                      </a:lnTo>
                      <a:lnTo>
                        <a:pt x="582" y="1520"/>
                      </a:lnTo>
                      <a:lnTo>
                        <a:pt x="594" y="1526"/>
                      </a:lnTo>
                      <a:lnTo>
                        <a:pt x="594" y="1526"/>
                      </a:lnTo>
                      <a:lnTo>
                        <a:pt x="604" y="1530"/>
                      </a:lnTo>
                      <a:lnTo>
                        <a:pt x="612" y="1532"/>
                      </a:lnTo>
                      <a:lnTo>
                        <a:pt x="622" y="1532"/>
                      </a:lnTo>
                      <a:lnTo>
                        <a:pt x="622" y="1532"/>
                      </a:lnTo>
                      <a:lnTo>
                        <a:pt x="634" y="1530"/>
                      </a:lnTo>
                      <a:lnTo>
                        <a:pt x="648" y="1528"/>
                      </a:lnTo>
                      <a:lnTo>
                        <a:pt x="662" y="1528"/>
                      </a:lnTo>
                      <a:lnTo>
                        <a:pt x="686" y="1532"/>
                      </a:lnTo>
                      <a:lnTo>
                        <a:pt x="712" y="1536"/>
                      </a:lnTo>
                      <a:lnTo>
                        <a:pt x="712" y="1536"/>
                      </a:lnTo>
                      <a:lnTo>
                        <a:pt x="722" y="1532"/>
                      </a:lnTo>
                      <a:lnTo>
                        <a:pt x="732" y="1524"/>
                      </a:lnTo>
                      <a:lnTo>
                        <a:pt x="734" y="1520"/>
                      </a:lnTo>
                      <a:lnTo>
                        <a:pt x="738" y="1514"/>
                      </a:lnTo>
                      <a:lnTo>
                        <a:pt x="738" y="1514"/>
                      </a:lnTo>
                      <a:lnTo>
                        <a:pt x="740" y="1510"/>
                      </a:lnTo>
                      <a:lnTo>
                        <a:pt x="744" y="1506"/>
                      </a:lnTo>
                      <a:lnTo>
                        <a:pt x="750" y="1502"/>
                      </a:lnTo>
                      <a:lnTo>
                        <a:pt x="754" y="1500"/>
                      </a:lnTo>
                      <a:lnTo>
                        <a:pt x="758" y="1500"/>
                      </a:lnTo>
                      <a:lnTo>
                        <a:pt x="766" y="1494"/>
                      </a:lnTo>
                      <a:lnTo>
                        <a:pt x="776" y="1476"/>
                      </a:lnTo>
                      <a:lnTo>
                        <a:pt x="788" y="1438"/>
                      </a:lnTo>
                      <a:lnTo>
                        <a:pt x="788" y="1438"/>
                      </a:lnTo>
                      <a:lnTo>
                        <a:pt x="792" y="1420"/>
                      </a:lnTo>
                      <a:lnTo>
                        <a:pt x="794" y="1398"/>
                      </a:lnTo>
                      <a:lnTo>
                        <a:pt x="796" y="1368"/>
                      </a:lnTo>
                      <a:lnTo>
                        <a:pt x="796" y="1368"/>
                      </a:lnTo>
                      <a:lnTo>
                        <a:pt x="794" y="1330"/>
                      </a:lnTo>
                      <a:lnTo>
                        <a:pt x="790" y="1286"/>
                      </a:lnTo>
                      <a:lnTo>
                        <a:pt x="786" y="1238"/>
                      </a:lnTo>
                      <a:lnTo>
                        <a:pt x="786" y="1238"/>
                      </a:lnTo>
                      <a:lnTo>
                        <a:pt x="770" y="1172"/>
                      </a:lnTo>
                      <a:lnTo>
                        <a:pt x="756" y="1114"/>
                      </a:lnTo>
                      <a:lnTo>
                        <a:pt x="746" y="1062"/>
                      </a:lnTo>
                      <a:lnTo>
                        <a:pt x="760" y="1088"/>
                      </a:lnTo>
                      <a:lnTo>
                        <a:pt x="780" y="1138"/>
                      </a:lnTo>
                      <a:lnTo>
                        <a:pt x="790" y="1152"/>
                      </a:lnTo>
                      <a:lnTo>
                        <a:pt x="794" y="1176"/>
                      </a:lnTo>
                      <a:lnTo>
                        <a:pt x="812" y="1210"/>
                      </a:lnTo>
                      <a:lnTo>
                        <a:pt x="816" y="1218"/>
                      </a:lnTo>
                      <a:lnTo>
                        <a:pt x="840" y="1266"/>
                      </a:lnTo>
                      <a:lnTo>
                        <a:pt x="850" y="1264"/>
                      </a:lnTo>
                      <a:lnTo>
                        <a:pt x="854" y="1272"/>
                      </a:lnTo>
                      <a:lnTo>
                        <a:pt x="850" y="1282"/>
                      </a:lnTo>
                      <a:lnTo>
                        <a:pt x="864" y="1304"/>
                      </a:lnTo>
                      <a:lnTo>
                        <a:pt x="884" y="1340"/>
                      </a:lnTo>
                      <a:lnTo>
                        <a:pt x="914" y="1362"/>
                      </a:lnTo>
                      <a:lnTo>
                        <a:pt x="946" y="1370"/>
                      </a:lnTo>
                      <a:lnTo>
                        <a:pt x="938" y="1348"/>
                      </a:lnTo>
                      <a:lnTo>
                        <a:pt x="952" y="1366"/>
                      </a:lnTo>
                      <a:lnTo>
                        <a:pt x="964" y="1336"/>
                      </a:lnTo>
                      <a:lnTo>
                        <a:pt x="962" y="1298"/>
                      </a:lnTo>
                      <a:lnTo>
                        <a:pt x="942" y="1262"/>
                      </a:lnTo>
                      <a:lnTo>
                        <a:pt x="932" y="1238"/>
                      </a:lnTo>
                      <a:lnTo>
                        <a:pt x="922" y="1236"/>
                      </a:lnTo>
                      <a:lnTo>
                        <a:pt x="918" y="1228"/>
                      </a:lnTo>
                      <a:lnTo>
                        <a:pt x="922" y="1222"/>
                      </a:lnTo>
                      <a:lnTo>
                        <a:pt x="898" y="1174"/>
                      </a:lnTo>
                      <a:lnTo>
                        <a:pt x="892" y="1166"/>
                      </a:lnTo>
                      <a:lnTo>
                        <a:pt x="874" y="1132"/>
                      </a:lnTo>
                      <a:lnTo>
                        <a:pt x="856" y="1116"/>
                      </a:lnTo>
                      <a:lnTo>
                        <a:pt x="850" y="1100"/>
                      </a:lnTo>
                      <a:lnTo>
                        <a:pt x="820" y="1056"/>
                      </a:lnTo>
                      <a:lnTo>
                        <a:pt x="804" y="1030"/>
                      </a:lnTo>
                      <a:lnTo>
                        <a:pt x="804" y="1030"/>
                      </a:lnTo>
                      <a:lnTo>
                        <a:pt x="800" y="1022"/>
                      </a:lnTo>
                      <a:lnTo>
                        <a:pt x="800" y="1022"/>
                      </a:lnTo>
                      <a:lnTo>
                        <a:pt x="840" y="1058"/>
                      </a:lnTo>
                      <a:lnTo>
                        <a:pt x="884" y="1104"/>
                      </a:lnTo>
                      <a:lnTo>
                        <a:pt x="934" y="1158"/>
                      </a:lnTo>
                      <a:lnTo>
                        <a:pt x="934" y="1158"/>
                      </a:lnTo>
                      <a:lnTo>
                        <a:pt x="972" y="1190"/>
                      </a:lnTo>
                      <a:lnTo>
                        <a:pt x="1006" y="1216"/>
                      </a:lnTo>
                      <a:lnTo>
                        <a:pt x="1036" y="1238"/>
                      </a:lnTo>
                      <a:lnTo>
                        <a:pt x="1036" y="1238"/>
                      </a:lnTo>
                      <a:lnTo>
                        <a:pt x="1062" y="1254"/>
                      </a:lnTo>
                      <a:lnTo>
                        <a:pt x="1082" y="1264"/>
                      </a:lnTo>
                      <a:lnTo>
                        <a:pt x="1098" y="1270"/>
                      </a:lnTo>
                      <a:lnTo>
                        <a:pt x="1138" y="1282"/>
                      </a:lnTo>
                      <a:lnTo>
                        <a:pt x="1158" y="1282"/>
                      </a:lnTo>
                      <a:lnTo>
                        <a:pt x="1168" y="1280"/>
                      </a:lnTo>
                      <a:lnTo>
                        <a:pt x="1168" y="1280"/>
                      </a:lnTo>
                      <a:lnTo>
                        <a:pt x="1170" y="1278"/>
                      </a:lnTo>
                      <a:lnTo>
                        <a:pt x="1174" y="1274"/>
                      </a:lnTo>
                      <a:lnTo>
                        <a:pt x="1180" y="1270"/>
                      </a:lnTo>
                      <a:lnTo>
                        <a:pt x="1186" y="1270"/>
                      </a:lnTo>
                      <a:lnTo>
                        <a:pt x="1190" y="1270"/>
                      </a:lnTo>
                      <a:lnTo>
                        <a:pt x="1190" y="1270"/>
                      </a:lnTo>
                      <a:lnTo>
                        <a:pt x="1196" y="1272"/>
                      </a:lnTo>
                      <a:lnTo>
                        <a:pt x="1202" y="1270"/>
                      </a:lnTo>
                      <a:lnTo>
                        <a:pt x="1214" y="1266"/>
                      </a:lnTo>
                      <a:lnTo>
                        <a:pt x="1224" y="1260"/>
                      </a:lnTo>
                      <a:lnTo>
                        <a:pt x="1234" y="1236"/>
                      </a:lnTo>
                      <a:lnTo>
                        <a:pt x="1244" y="1216"/>
                      </a:lnTo>
                      <a:lnTo>
                        <a:pt x="1244" y="1216"/>
                      </a:lnTo>
                      <a:lnTo>
                        <a:pt x="1252" y="1202"/>
                      </a:lnTo>
                      <a:lnTo>
                        <a:pt x="1260" y="1192"/>
                      </a:lnTo>
                      <a:lnTo>
                        <a:pt x="1268" y="1184"/>
                      </a:lnTo>
                      <a:lnTo>
                        <a:pt x="1268" y="1184"/>
                      </a:lnTo>
                      <a:lnTo>
                        <a:pt x="1274" y="1176"/>
                      </a:lnTo>
                      <a:lnTo>
                        <a:pt x="1278" y="1168"/>
                      </a:lnTo>
                      <a:lnTo>
                        <a:pt x="1278" y="1156"/>
                      </a:lnTo>
                      <a:lnTo>
                        <a:pt x="1278" y="1156"/>
                      </a:lnTo>
                      <a:lnTo>
                        <a:pt x="1282" y="1144"/>
                      </a:lnTo>
                      <a:lnTo>
                        <a:pt x="1286" y="1132"/>
                      </a:lnTo>
                      <a:lnTo>
                        <a:pt x="1288" y="1128"/>
                      </a:lnTo>
                      <a:lnTo>
                        <a:pt x="1292" y="1126"/>
                      </a:lnTo>
                      <a:lnTo>
                        <a:pt x="1292" y="1126"/>
                      </a:lnTo>
                      <a:lnTo>
                        <a:pt x="1296" y="1124"/>
                      </a:lnTo>
                      <a:lnTo>
                        <a:pt x="1298" y="1120"/>
                      </a:lnTo>
                      <a:lnTo>
                        <a:pt x="1306" y="1112"/>
                      </a:lnTo>
                      <a:lnTo>
                        <a:pt x="1312" y="1096"/>
                      </a:lnTo>
                      <a:lnTo>
                        <a:pt x="1312" y="1096"/>
                      </a:lnTo>
                      <a:lnTo>
                        <a:pt x="1314" y="1078"/>
                      </a:lnTo>
                      <a:lnTo>
                        <a:pt x="1316" y="1068"/>
                      </a:lnTo>
                      <a:lnTo>
                        <a:pt x="1316" y="1068"/>
                      </a:lnTo>
                      <a:lnTo>
                        <a:pt x="1314" y="1066"/>
                      </a:lnTo>
                      <a:lnTo>
                        <a:pt x="1314" y="1062"/>
                      </a:lnTo>
                      <a:lnTo>
                        <a:pt x="1316" y="1054"/>
                      </a:lnTo>
                      <a:lnTo>
                        <a:pt x="1324" y="1042"/>
                      </a:lnTo>
                      <a:lnTo>
                        <a:pt x="1324" y="1042"/>
                      </a:lnTo>
                      <a:lnTo>
                        <a:pt x="1330" y="1036"/>
                      </a:lnTo>
                      <a:lnTo>
                        <a:pt x="1334" y="1030"/>
                      </a:lnTo>
                      <a:lnTo>
                        <a:pt x="1336" y="1020"/>
                      </a:lnTo>
                      <a:lnTo>
                        <a:pt x="1336" y="1020"/>
                      </a:lnTo>
                      <a:close/>
                      <a:moveTo>
                        <a:pt x="662" y="842"/>
                      </a:moveTo>
                      <a:lnTo>
                        <a:pt x="662" y="842"/>
                      </a:lnTo>
                      <a:lnTo>
                        <a:pt x="662" y="842"/>
                      </a:lnTo>
                      <a:lnTo>
                        <a:pt x="662" y="842"/>
                      </a:lnTo>
                      <a:lnTo>
                        <a:pt x="662" y="842"/>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4" name="Group 53"/>
              <p:cNvGrpSpPr>
                <a:grpSpLocks noChangeAspect="1"/>
              </p:cNvGrpSpPr>
              <p:nvPr/>
            </p:nvGrpSpPr>
            <p:grpSpPr>
              <a:xfrm>
                <a:off x="69" y="4273552"/>
                <a:ext cx="1192646" cy="1365250"/>
                <a:chOff x="6991351" y="2448533"/>
                <a:chExt cx="1646965" cy="1885342"/>
              </a:xfrm>
              <a:solidFill>
                <a:schemeClr val="bg2">
                  <a:lumMod val="50000"/>
                  <a:lumOff val="50000"/>
                  <a:alpha val="18000"/>
                </a:schemeClr>
              </a:solidFill>
            </p:grpSpPr>
            <p:sp>
              <p:nvSpPr>
                <p:cNvPr id="155" name="Freeform 56"/>
                <p:cNvSpPr>
                  <a:spLocks/>
                </p:cNvSpPr>
                <p:nvPr/>
              </p:nvSpPr>
              <p:spPr bwMode="auto">
                <a:xfrm>
                  <a:off x="7543643" y="2953066"/>
                  <a:ext cx="19050" cy="498475"/>
                </a:xfrm>
                <a:custGeom>
                  <a:avLst/>
                  <a:gdLst>
                    <a:gd name="T0" fmla="*/ 2 w 12"/>
                    <a:gd name="T1" fmla="*/ 314 h 314"/>
                    <a:gd name="T2" fmla="*/ 2 w 12"/>
                    <a:gd name="T3" fmla="*/ 314 h 314"/>
                    <a:gd name="T4" fmla="*/ 4 w 12"/>
                    <a:gd name="T5" fmla="*/ 314 h 314"/>
                    <a:gd name="T6" fmla="*/ 4 w 12"/>
                    <a:gd name="T7" fmla="*/ 314 h 314"/>
                    <a:gd name="T8" fmla="*/ 4 w 12"/>
                    <a:gd name="T9" fmla="*/ 296 h 314"/>
                    <a:gd name="T10" fmla="*/ 12 w 12"/>
                    <a:gd name="T11" fmla="*/ 56 h 314"/>
                    <a:gd name="T12" fmla="*/ 12 w 12"/>
                    <a:gd name="T13" fmla="*/ 56 h 314"/>
                    <a:gd name="T14" fmla="*/ 12 w 12"/>
                    <a:gd name="T15" fmla="*/ 28 h 314"/>
                    <a:gd name="T16" fmla="*/ 12 w 12"/>
                    <a:gd name="T17" fmla="*/ 28 h 314"/>
                    <a:gd name="T18" fmla="*/ 12 w 12"/>
                    <a:gd name="T19" fmla="*/ 16 h 314"/>
                    <a:gd name="T20" fmla="*/ 10 w 12"/>
                    <a:gd name="T21" fmla="*/ 6 h 314"/>
                    <a:gd name="T22" fmla="*/ 10 w 12"/>
                    <a:gd name="T23" fmla="*/ 6 h 314"/>
                    <a:gd name="T24" fmla="*/ 6 w 12"/>
                    <a:gd name="T25" fmla="*/ 0 h 314"/>
                    <a:gd name="T26" fmla="*/ 4 w 12"/>
                    <a:gd name="T27" fmla="*/ 0 h 314"/>
                    <a:gd name="T28" fmla="*/ 2 w 12"/>
                    <a:gd name="T29" fmla="*/ 2 h 314"/>
                    <a:gd name="T30" fmla="*/ 2 w 12"/>
                    <a:gd name="T31" fmla="*/ 2 h 314"/>
                    <a:gd name="T32" fmla="*/ 0 w 12"/>
                    <a:gd name="T33" fmla="*/ 10 h 314"/>
                    <a:gd name="T34" fmla="*/ 0 w 12"/>
                    <a:gd name="T35" fmla="*/ 18 h 314"/>
                    <a:gd name="T36" fmla="*/ 0 w 12"/>
                    <a:gd name="T37" fmla="*/ 18 h 314"/>
                    <a:gd name="T38" fmla="*/ 2 w 12"/>
                    <a:gd name="T39" fmla="*/ 28 h 314"/>
                    <a:gd name="T40" fmla="*/ 2 w 12"/>
                    <a:gd name="T41" fmla="*/ 42 h 314"/>
                    <a:gd name="T42" fmla="*/ 0 w 12"/>
                    <a:gd name="T43" fmla="*/ 298 h 314"/>
                    <a:gd name="T44" fmla="*/ 0 w 12"/>
                    <a:gd name="T45" fmla="*/ 298 h 314"/>
                    <a:gd name="T46" fmla="*/ 0 w 12"/>
                    <a:gd name="T47" fmla="*/ 310 h 314"/>
                    <a:gd name="T48" fmla="*/ 2 w 12"/>
                    <a:gd name="T49" fmla="*/ 314 h 314"/>
                    <a:gd name="T50" fmla="*/ 2 w 12"/>
                    <a:gd name="T51"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 h="314">
                      <a:moveTo>
                        <a:pt x="2" y="314"/>
                      </a:moveTo>
                      <a:lnTo>
                        <a:pt x="2" y="314"/>
                      </a:lnTo>
                      <a:lnTo>
                        <a:pt x="4" y="314"/>
                      </a:lnTo>
                      <a:lnTo>
                        <a:pt x="4" y="314"/>
                      </a:lnTo>
                      <a:lnTo>
                        <a:pt x="4" y="296"/>
                      </a:lnTo>
                      <a:lnTo>
                        <a:pt x="12" y="56"/>
                      </a:lnTo>
                      <a:lnTo>
                        <a:pt x="12" y="56"/>
                      </a:lnTo>
                      <a:lnTo>
                        <a:pt x="12" y="28"/>
                      </a:lnTo>
                      <a:lnTo>
                        <a:pt x="12" y="28"/>
                      </a:lnTo>
                      <a:lnTo>
                        <a:pt x="12" y="16"/>
                      </a:lnTo>
                      <a:lnTo>
                        <a:pt x="10" y="6"/>
                      </a:lnTo>
                      <a:lnTo>
                        <a:pt x="10" y="6"/>
                      </a:lnTo>
                      <a:lnTo>
                        <a:pt x="6" y="0"/>
                      </a:lnTo>
                      <a:lnTo>
                        <a:pt x="4" y="0"/>
                      </a:lnTo>
                      <a:lnTo>
                        <a:pt x="2" y="2"/>
                      </a:lnTo>
                      <a:lnTo>
                        <a:pt x="2" y="2"/>
                      </a:lnTo>
                      <a:lnTo>
                        <a:pt x="0" y="10"/>
                      </a:lnTo>
                      <a:lnTo>
                        <a:pt x="0" y="18"/>
                      </a:lnTo>
                      <a:lnTo>
                        <a:pt x="0" y="18"/>
                      </a:lnTo>
                      <a:lnTo>
                        <a:pt x="2" y="28"/>
                      </a:lnTo>
                      <a:lnTo>
                        <a:pt x="2" y="42"/>
                      </a:lnTo>
                      <a:lnTo>
                        <a:pt x="0" y="298"/>
                      </a:lnTo>
                      <a:lnTo>
                        <a:pt x="0" y="298"/>
                      </a:lnTo>
                      <a:lnTo>
                        <a:pt x="0" y="310"/>
                      </a:lnTo>
                      <a:lnTo>
                        <a:pt x="2" y="314"/>
                      </a:lnTo>
                      <a:lnTo>
                        <a:pt x="2" y="3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57"/>
                <p:cNvSpPr>
                  <a:spLocks/>
                </p:cNvSpPr>
                <p:nvPr/>
              </p:nvSpPr>
              <p:spPr bwMode="auto">
                <a:xfrm>
                  <a:off x="7597775" y="335597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58"/>
                <p:cNvSpPr>
                  <a:spLocks/>
                </p:cNvSpPr>
                <p:nvPr/>
              </p:nvSpPr>
              <p:spPr bwMode="auto">
                <a:xfrm>
                  <a:off x="7565869" y="3273742"/>
                  <a:ext cx="463550" cy="193675"/>
                </a:xfrm>
                <a:custGeom>
                  <a:avLst/>
                  <a:gdLst>
                    <a:gd name="T0" fmla="*/ 0 w 292"/>
                    <a:gd name="T1" fmla="*/ 122 h 122"/>
                    <a:gd name="T2" fmla="*/ 0 w 292"/>
                    <a:gd name="T3" fmla="*/ 122 h 122"/>
                    <a:gd name="T4" fmla="*/ 18 w 292"/>
                    <a:gd name="T5" fmla="*/ 116 h 122"/>
                    <a:gd name="T6" fmla="*/ 254 w 292"/>
                    <a:gd name="T7" fmla="*/ 20 h 122"/>
                    <a:gd name="T8" fmla="*/ 254 w 292"/>
                    <a:gd name="T9" fmla="*/ 20 h 122"/>
                    <a:gd name="T10" fmla="*/ 268 w 292"/>
                    <a:gd name="T11" fmla="*/ 14 h 122"/>
                    <a:gd name="T12" fmla="*/ 278 w 292"/>
                    <a:gd name="T13" fmla="*/ 12 h 122"/>
                    <a:gd name="T14" fmla="*/ 278 w 292"/>
                    <a:gd name="T15" fmla="*/ 12 h 122"/>
                    <a:gd name="T16" fmla="*/ 284 w 292"/>
                    <a:gd name="T17" fmla="*/ 10 h 122"/>
                    <a:gd name="T18" fmla="*/ 292 w 292"/>
                    <a:gd name="T19" fmla="*/ 6 h 122"/>
                    <a:gd name="T20" fmla="*/ 292 w 292"/>
                    <a:gd name="T21" fmla="*/ 6 h 122"/>
                    <a:gd name="T22" fmla="*/ 292 w 292"/>
                    <a:gd name="T23" fmla="*/ 4 h 122"/>
                    <a:gd name="T24" fmla="*/ 292 w 292"/>
                    <a:gd name="T25" fmla="*/ 2 h 122"/>
                    <a:gd name="T26" fmla="*/ 286 w 292"/>
                    <a:gd name="T27" fmla="*/ 0 h 122"/>
                    <a:gd name="T28" fmla="*/ 286 w 292"/>
                    <a:gd name="T29" fmla="*/ 0 h 122"/>
                    <a:gd name="T30" fmla="*/ 274 w 292"/>
                    <a:gd name="T31" fmla="*/ 2 h 122"/>
                    <a:gd name="T32" fmla="*/ 264 w 292"/>
                    <a:gd name="T33" fmla="*/ 6 h 122"/>
                    <a:gd name="T34" fmla="*/ 264 w 292"/>
                    <a:gd name="T35" fmla="*/ 6 h 122"/>
                    <a:gd name="T36" fmla="*/ 238 w 292"/>
                    <a:gd name="T37" fmla="*/ 16 h 122"/>
                    <a:gd name="T38" fmla="*/ 16 w 292"/>
                    <a:gd name="T39" fmla="*/ 112 h 122"/>
                    <a:gd name="T40" fmla="*/ 16 w 292"/>
                    <a:gd name="T41" fmla="*/ 112 h 122"/>
                    <a:gd name="T42" fmla="*/ 0 w 292"/>
                    <a:gd name="T43" fmla="*/ 120 h 122"/>
                    <a:gd name="T44" fmla="*/ 0 w 292"/>
                    <a:gd name="T45" fmla="*/ 120 h 122"/>
                    <a:gd name="T46" fmla="*/ 0 w 292"/>
                    <a:gd name="T47" fmla="*/ 120 h 122"/>
                    <a:gd name="T48" fmla="*/ 0 w 292"/>
                    <a:gd name="T49" fmla="*/ 120 h 122"/>
                    <a:gd name="T50" fmla="*/ 0 w 292"/>
                    <a:gd name="T51" fmla="*/ 122 h 122"/>
                    <a:gd name="T52" fmla="*/ 0 w 292"/>
                    <a:gd name="T53"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2" h="122">
                      <a:moveTo>
                        <a:pt x="0" y="122"/>
                      </a:moveTo>
                      <a:lnTo>
                        <a:pt x="0" y="122"/>
                      </a:lnTo>
                      <a:lnTo>
                        <a:pt x="18" y="116"/>
                      </a:lnTo>
                      <a:lnTo>
                        <a:pt x="254" y="20"/>
                      </a:lnTo>
                      <a:lnTo>
                        <a:pt x="254" y="20"/>
                      </a:lnTo>
                      <a:lnTo>
                        <a:pt x="268" y="14"/>
                      </a:lnTo>
                      <a:lnTo>
                        <a:pt x="278" y="12"/>
                      </a:lnTo>
                      <a:lnTo>
                        <a:pt x="278" y="12"/>
                      </a:lnTo>
                      <a:lnTo>
                        <a:pt x="284" y="10"/>
                      </a:lnTo>
                      <a:lnTo>
                        <a:pt x="292" y="6"/>
                      </a:lnTo>
                      <a:lnTo>
                        <a:pt x="292" y="6"/>
                      </a:lnTo>
                      <a:lnTo>
                        <a:pt x="292" y="4"/>
                      </a:lnTo>
                      <a:lnTo>
                        <a:pt x="292" y="2"/>
                      </a:lnTo>
                      <a:lnTo>
                        <a:pt x="286" y="0"/>
                      </a:lnTo>
                      <a:lnTo>
                        <a:pt x="286" y="0"/>
                      </a:lnTo>
                      <a:lnTo>
                        <a:pt x="274" y="2"/>
                      </a:lnTo>
                      <a:lnTo>
                        <a:pt x="264" y="6"/>
                      </a:lnTo>
                      <a:lnTo>
                        <a:pt x="264" y="6"/>
                      </a:lnTo>
                      <a:lnTo>
                        <a:pt x="238" y="16"/>
                      </a:lnTo>
                      <a:lnTo>
                        <a:pt x="16" y="112"/>
                      </a:lnTo>
                      <a:lnTo>
                        <a:pt x="16" y="112"/>
                      </a:lnTo>
                      <a:lnTo>
                        <a:pt x="0" y="120"/>
                      </a:lnTo>
                      <a:lnTo>
                        <a:pt x="0" y="120"/>
                      </a:lnTo>
                      <a:lnTo>
                        <a:pt x="0" y="120"/>
                      </a:lnTo>
                      <a:lnTo>
                        <a:pt x="0" y="120"/>
                      </a:lnTo>
                      <a:lnTo>
                        <a:pt x="0" y="122"/>
                      </a:lnTo>
                      <a:lnTo>
                        <a:pt x="0"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59"/>
                <p:cNvSpPr>
                  <a:spLocks noEditPoints="1"/>
                </p:cNvSpPr>
                <p:nvPr/>
              </p:nvSpPr>
              <p:spPr bwMode="auto">
                <a:xfrm>
                  <a:off x="6991351" y="2448533"/>
                  <a:ext cx="1646965" cy="1885342"/>
                </a:xfrm>
                <a:custGeom>
                  <a:avLst/>
                  <a:gdLst>
                    <a:gd name="T0" fmla="*/ 1212 w 1216"/>
                    <a:gd name="T1" fmla="*/ 748 h 1392"/>
                    <a:gd name="T2" fmla="*/ 1174 w 1216"/>
                    <a:gd name="T3" fmla="*/ 708 h 1392"/>
                    <a:gd name="T4" fmla="*/ 850 w 1216"/>
                    <a:gd name="T5" fmla="*/ 674 h 1392"/>
                    <a:gd name="T6" fmla="*/ 410 w 1216"/>
                    <a:gd name="T7" fmla="*/ 830 h 1392"/>
                    <a:gd name="T8" fmla="*/ 392 w 1216"/>
                    <a:gd name="T9" fmla="*/ 836 h 1392"/>
                    <a:gd name="T10" fmla="*/ 400 w 1216"/>
                    <a:gd name="T11" fmla="*/ 812 h 1392"/>
                    <a:gd name="T12" fmla="*/ 408 w 1216"/>
                    <a:gd name="T13" fmla="*/ 796 h 1392"/>
                    <a:gd name="T14" fmla="*/ 398 w 1216"/>
                    <a:gd name="T15" fmla="*/ 784 h 1392"/>
                    <a:gd name="T16" fmla="*/ 396 w 1216"/>
                    <a:gd name="T17" fmla="*/ 776 h 1392"/>
                    <a:gd name="T18" fmla="*/ 390 w 1216"/>
                    <a:gd name="T19" fmla="*/ 770 h 1392"/>
                    <a:gd name="T20" fmla="*/ 380 w 1216"/>
                    <a:gd name="T21" fmla="*/ 766 h 1392"/>
                    <a:gd name="T22" fmla="*/ 374 w 1216"/>
                    <a:gd name="T23" fmla="*/ 768 h 1392"/>
                    <a:gd name="T24" fmla="*/ 356 w 1216"/>
                    <a:gd name="T25" fmla="*/ 768 h 1392"/>
                    <a:gd name="T26" fmla="*/ 348 w 1216"/>
                    <a:gd name="T27" fmla="*/ 782 h 1392"/>
                    <a:gd name="T28" fmla="*/ 330 w 1216"/>
                    <a:gd name="T29" fmla="*/ 774 h 1392"/>
                    <a:gd name="T30" fmla="*/ 310 w 1216"/>
                    <a:gd name="T31" fmla="*/ 308 h 1392"/>
                    <a:gd name="T32" fmla="*/ 164 w 1216"/>
                    <a:gd name="T33" fmla="*/ 22 h 1392"/>
                    <a:gd name="T34" fmla="*/ 90 w 1216"/>
                    <a:gd name="T35" fmla="*/ 0 h 1392"/>
                    <a:gd name="T36" fmla="*/ 76 w 1216"/>
                    <a:gd name="T37" fmla="*/ 14 h 1392"/>
                    <a:gd name="T38" fmla="*/ 0 w 1216"/>
                    <a:gd name="T39" fmla="*/ 650 h 1392"/>
                    <a:gd name="T40" fmla="*/ 0 w 1216"/>
                    <a:gd name="T41" fmla="*/ 692 h 1392"/>
                    <a:gd name="T42" fmla="*/ 22 w 1216"/>
                    <a:gd name="T43" fmla="*/ 1096 h 1392"/>
                    <a:gd name="T44" fmla="*/ 120 w 1216"/>
                    <a:gd name="T45" fmla="*/ 1036 h 1392"/>
                    <a:gd name="T46" fmla="*/ 228 w 1216"/>
                    <a:gd name="T47" fmla="*/ 952 h 1392"/>
                    <a:gd name="T48" fmla="*/ 154 w 1216"/>
                    <a:gd name="T49" fmla="*/ 1044 h 1392"/>
                    <a:gd name="T50" fmla="*/ 122 w 1216"/>
                    <a:gd name="T51" fmla="*/ 1102 h 1392"/>
                    <a:gd name="T52" fmla="*/ 76 w 1216"/>
                    <a:gd name="T53" fmla="*/ 1188 h 1392"/>
                    <a:gd name="T54" fmla="*/ 118 w 1216"/>
                    <a:gd name="T55" fmla="*/ 1216 h 1392"/>
                    <a:gd name="T56" fmla="*/ 178 w 1216"/>
                    <a:gd name="T57" fmla="*/ 1142 h 1392"/>
                    <a:gd name="T58" fmla="*/ 222 w 1216"/>
                    <a:gd name="T59" fmla="*/ 1090 h 1392"/>
                    <a:gd name="T60" fmla="*/ 278 w 1216"/>
                    <a:gd name="T61" fmla="*/ 988 h 1392"/>
                    <a:gd name="T62" fmla="*/ 296 w 1216"/>
                    <a:gd name="T63" fmla="*/ 960 h 1392"/>
                    <a:gd name="T64" fmla="*/ 244 w 1216"/>
                    <a:gd name="T65" fmla="*/ 1120 h 1392"/>
                    <a:gd name="T66" fmla="*/ 224 w 1216"/>
                    <a:gd name="T67" fmla="*/ 1234 h 1392"/>
                    <a:gd name="T68" fmla="*/ 232 w 1216"/>
                    <a:gd name="T69" fmla="*/ 1330 h 1392"/>
                    <a:gd name="T70" fmla="*/ 248 w 1216"/>
                    <a:gd name="T71" fmla="*/ 1354 h 1392"/>
                    <a:gd name="T72" fmla="*/ 262 w 1216"/>
                    <a:gd name="T73" fmla="*/ 1368 h 1392"/>
                    <a:gd name="T74" fmla="*/ 282 w 1216"/>
                    <a:gd name="T75" fmla="*/ 1390 h 1392"/>
                    <a:gd name="T76" fmla="*/ 338 w 1216"/>
                    <a:gd name="T77" fmla="*/ 1388 h 1392"/>
                    <a:gd name="T78" fmla="*/ 388 w 1216"/>
                    <a:gd name="T79" fmla="*/ 1390 h 1392"/>
                    <a:gd name="T80" fmla="*/ 412 w 1216"/>
                    <a:gd name="T81" fmla="*/ 1386 h 1392"/>
                    <a:gd name="T82" fmla="*/ 428 w 1216"/>
                    <a:gd name="T83" fmla="*/ 1392 h 1392"/>
                    <a:gd name="T84" fmla="*/ 450 w 1216"/>
                    <a:gd name="T85" fmla="*/ 1392 h 1392"/>
                    <a:gd name="T86" fmla="*/ 474 w 1216"/>
                    <a:gd name="T87" fmla="*/ 1380 h 1392"/>
                    <a:gd name="T88" fmla="*/ 496 w 1216"/>
                    <a:gd name="T89" fmla="*/ 1380 h 1392"/>
                    <a:gd name="T90" fmla="*/ 526 w 1216"/>
                    <a:gd name="T91" fmla="*/ 1374 h 1392"/>
                    <a:gd name="T92" fmla="*/ 598 w 1216"/>
                    <a:gd name="T93" fmla="*/ 1314 h 1392"/>
                    <a:gd name="T94" fmla="*/ 616 w 1216"/>
                    <a:gd name="T95" fmla="*/ 1292 h 1392"/>
                    <a:gd name="T96" fmla="*/ 630 w 1216"/>
                    <a:gd name="T97" fmla="*/ 1178 h 1392"/>
                    <a:gd name="T98" fmla="*/ 608 w 1216"/>
                    <a:gd name="T99" fmla="*/ 1104 h 1392"/>
                    <a:gd name="T100" fmla="*/ 714 w 1216"/>
                    <a:gd name="T101" fmla="*/ 1124 h 1392"/>
                    <a:gd name="T102" fmla="*/ 866 w 1216"/>
                    <a:gd name="T103" fmla="*/ 1120 h 1392"/>
                    <a:gd name="T104" fmla="*/ 1044 w 1216"/>
                    <a:gd name="T105" fmla="*/ 966 h 1392"/>
                    <a:gd name="T106" fmla="*/ 1210 w 1216"/>
                    <a:gd name="T107" fmla="*/ 784 h 1392"/>
                    <a:gd name="T108" fmla="*/ 382 w 1216"/>
                    <a:gd name="T109" fmla="*/ 776 h 1392"/>
                    <a:gd name="T110" fmla="*/ 382 w 1216"/>
                    <a:gd name="T111" fmla="*/ 776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6" h="1392">
                      <a:moveTo>
                        <a:pt x="1216" y="756"/>
                      </a:moveTo>
                      <a:lnTo>
                        <a:pt x="1216" y="756"/>
                      </a:lnTo>
                      <a:lnTo>
                        <a:pt x="1212" y="748"/>
                      </a:lnTo>
                      <a:lnTo>
                        <a:pt x="1212" y="748"/>
                      </a:lnTo>
                      <a:lnTo>
                        <a:pt x="1206" y="738"/>
                      </a:lnTo>
                      <a:lnTo>
                        <a:pt x="1200" y="730"/>
                      </a:lnTo>
                      <a:lnTo>
                        <a:pt x="1186" y="716"/>
                      </a:lnTo>
                      <a:lnTo>
                        <a:pt x="1174" y="708"/>
                      </a:lnTo>
                      <a:lnTo>
                        <a:pt x="1168" y="704"/>
                      </a:lnTo>
                      <a:lnTo>
                        <a:pt x="1084" y="676"/>
                      </a:lnTo>
                      <a:lnTo>
                        <a:pt x="976" y="664"/>
                      </a:lnTo>
                      <a:lnTo>
                        <a:pt x="850" y="674"/>
                      </a:lnTo>
                      <a:lnTo>
                        <a:pt x="742" y="698"/>
                      </a:lnTo>
                      <a:lnTo>
                        <a:pt x="582" y="748"/>
                      </a:lnTo>
                      <a:lnTo>
                        <a:pt x="476" y="796"/>
                      </a:lnTo>
                      <a:lnTo>
                        <a:pt x="410" y="830"/>
                      </a:lnTo>
                      <a:lnTo>
                        <a:pt x="388" y="842"/>
                      </a:lnTo>
                      <a:lnTo>
                        <a:pt x="388" y="842"/>
                      </a:lnTo>
                      <a:lnTo>
                        <a:pt x="392" y="836"/>
                      </a:lnTo>
                      <a:lnTo>
                        <a:pt x="392" y="836"/>
                      </a:lnTo>
                      <a:lnTo>
                        <a:pt x="394" y="828"/>
                      </a:lnTo>
                      <a:lnTo>
                        <a:pt x="394" y="814"/>
                      </a:lnTo>
                      <a:lnTo>
                        <a:pt x="394" y="814"/>
                      </a:lnTo>
                      <a:lnTo>
                        <a:pt x="400" y="812"/>
                      </a:lnTo>
                      <a:lnTo>
                        <a:pt x="404" y="808"/>
                      </a:lnTo>
                      <a:lnTo>
                        <a:pt x="404" y="808"/>
                      </a:lnTo>
                      <a:lnTo>
                        <a:pt x="408" y="802"/>
                      </a:lnTo>
                      <a:lnTo>
                        <a:pt x="408" y="796"/>
                      </a:lnTo>
                      <a:lnTo>
                        <a:pt x="404" y="790"/>
                      </a:lnTo>
                      <a:lnTo>
                        <a:pt x="400" y="784"/>
                      </a:lnTo>
                      <a:lnTo>
                        <a:pt x="400" y="784"/>
                      </a:lnTo>
                      <a:lnTo>
                        <a:pt x="398" y="784"/>
                      </a:lnTo>
                      <a:lnTo>
                        <a:pt x="402" y="782"/>
                      </a:lnTo>
                      <a:lnTo>
                        <a:pt x="398" y="780"/>
                      </a:lnTo>
                      <a:lnTo>
                        <a:pt x="396" y="778"/>
                      </a:lnTo>
                      <a:lnTo>
                        <a:pt x="396" y="776"/>
                      </a:lnTo>
                      <a:lnTo>
                        <a:pt x="394" y="770"/>
                      </a:lnTo>
                      <a:lnTo>
                        <a:pt x="392" y="772"/>
                      </a:lnTo>
                      <a:lnTo>
                        <a:pt x="392" y="770"/>
                      </a:lnTo>
                      <a:lnTo>
                        <a:pt x="390" y="770"/>
                      </a:lnTo>
                      <a:lnTo>
                        <a:pt x="386" y="766"/>
                      </a:lnTo>
                      <a:lnTo>
                        <a:pt x="384" y="770"/>
                      </a:lnTo>
                      <a:lnTo>
                        <a:pt x="382" y="768"/>
                      </a:lnTo>
                      <a:lnTo>
                        <a:pt x="380" y="766"/>
                      </a:lnTo>
                      <a:lnTo>
                        <a:pt x="378" y="772"/>
                      </a:lnTo>
                      <a:lnTo>
                        <a:pt x="378" y="772"/>
                      </a:lnTo>
                      <a:lnTo>
                        <a:pt x="378" y="772"/>
                      </a:lnTo>
                      <a:lnTo>
                        <a:pt x="374" y="768"/>
                      </a:lnTo>
                      <a:lnTo>
                        <a:pt x="374" y="768"/>
                      </a:lnTo>
                      <a:lnTo>
                        <a:pt x="368" y="764"/>
                      </a:lnTo>
                      <a:lnTo>
                        <a:pt x="362" y="764"/>
                      </a:lnTo>
                      <a:lnTo>
                        <a:pt x="356" y="768"/>
                      </a:lnTo>
                      <a:lnTo>
                        <a:pt x="352" y="772"/>
                      </a:lnTo>
                      <a:lnTo>
                        <a:pt x="352" y="772"/>
                      </a:lnTo>
                      <a:lnTo>
                        <a:pt x="348" y="776"/>
                      </a:lnTo>
                      <a:lnTo>
                        <a:pt x="348" y="782"/>
                      </a:lnTo>
                      <a:lnTo>
                        <a:pt x="348" y="782"/>
                      </a:lnTo>
                      <a:lnTo>
                        <a:pt x="336" y="786"/>
                      </a:lnTo>
                      <a:lnTo>
                        <a:pt x="328" y="792"/>
                      </a:lnTo>
                      <a:lnTo>
                        <a:pt x="330" y="774"/>
                      </a:lnTo>
                      <a:lnTo>
                        <a:pt x="336" y="700"/>
                      </a:lnTo>
                      <a:lnTo>
                        <a:pt x="340" y="586"/>
                      </a:lnTo>
                      <a:lnTo>
                        <a:pt x="328" y="418"/>
                      </a:lnTo>
                      <a:lnTo>
                        <a:pt x="310" y="308"/>
                      </a:lnTo>
                      <a:lnTo>
                        <a:pt x="274" y="186"/>
                      </a:lnTo>
                      <a:lnTo>
                        <a:pt x="222" y="92"/>
                      </a:lnTo>
                      <a:lnTo>
                        <a:pt x="164" y="22"/>
                      </a:lnTo>
                      <a:lnTo>
                        <a:pt x="164" y="22"/>
                      </a:lnTo>
                      <a:lnTo>
                        <a:pt x="152" y="14"/>
                      </a:lnTo>
                      <a:lnTo>
                        <a:pt x="136" y="6"/>
                      </a:lnTo>
                      <a:lnTo>
                        <a:pt x="118" y="0"/>
                      </a:lnTo>
                      <a:lnTo>
                        <a:pt x="90" y="0"/>
                      </a:lnTo>
                      <a:lnTo>
                        <a:pt x="90" y="0"/>
                      </a:lnTo>
                      <a:lnTo>
                        <a:pt x="82" y="4"/>
                      </a:lnTo>
                      <a:lnTo>
                        <a:pt x="78" y="10"/>
                      </a:lnTo>
                      <a:lnTo>
                        <a:pt x="76" y="14"/>
                      </a:lnTo>
                      <a:lnTo>
                        <a:pt x="58" y="38"/>
                      </a:lnTo>
                      <a:lnTo>
                        <a:pt x="24" y="100"/>
                      </a:lnTo>
                      <a:lnTo>
                        <a:pt x="0" y="158"/>
                      </a:lnTo>
                      <a:lnTo>
                        <a:pt x="0" y="650"/>
                      </a:lnTo>
                      <a:lnTo>
                        <a:pt x="76" y="712"/>
                      </a:lnTo>
                      <a:lnTo>
                        <a:pt x="76" y="712"/>
                      </a:lnTo>
                      <a:lnTo>
                        <a:pt x="36" y="700"/>
                      </a:lnTo>
                      <a:lnTo>
                        <a:pt x="0" y="692"/>
                      </a:lnTo>
                      <a:lnTo>
                        <a:pt x="0" y="1108"/>
                      </a:lnTo>
                      <a:lnTo>
                        <a:pt x="0" y="1108"/>
                      </a:lnTo>
                      <a:lnTo>
                        <a:pt x="22" y="1096"/>
                      </a:lnTo>
                      <a:lnTo>
                        <a:pt x="22" y="1096"/>
                      </a:lnTo>
                      <a:lnTo>
                        <a:pt x="52" y="1080"/>
                      </a:lnTo>
                      <a:lnTo>
                        <a:pt x="84" y="1060"/>
                      </a:lnTo>
                      <a:lnTo>
                        <a:pt x="120" y="1036"/>
                      </a:lnTo>
                      <a:lnTo>
                        <a:pt x="120" y="1036"/>
                      </a:lnTo>
                      <a:lnTo>
                        <a:pt x="166" y="996"/>
                      </a:lnTo>
                      <a:lnTo>
                        <a:pt x="206" y="962"/>
                      </a:lnTo>
                      <a:lnTo>
                        <a:pt x="244" y="932"/>
                      </a:lnTo>
                      <a:lnTo>
                        <a:pt x="228" y="952"/>
                      </a:lnTo>
                      <a:lnTo>
                        <a:pt x="198" y="990"/>
                      </a:lnTo>
                      <a:lnTo>
                        <a:pt x="190" y="1004"/>
                      </a:lnTo>
                      <a:lnTo>
                        <a:pt x="172" y="1016"/>
                      </a:lnTo>
                      <a:lnTo>
                        <a:pt x="154" y="1044"/>
                      </a:lnTo>
                      <a:lnTo>
                        <a:pt x="148" y="1052"/>
                      </a:lnTo>
                      <a:lnTo>
                        <a:pt x="122" y="1090"/>
                      </a:lnTo>
                      <a:lnTo>
                        <a:pt x="126" y="1096"/>
                      </a:lnTo>
                      <a:lnTo>
                        <a:pt x="122" y="1102"/>
                      </a:lnTo>
                      <a:lnTo>
                        <a:pt x="112" y="1104"/>
                      </a:lnTo>
                      <a:lnTo>
                        <a:pt x="102" y="1124"/>
                      </a:lnTo>
                      <a:lnTo>
                        <a:pt x="80" y="1154"/>
                      </a:lnTo>
                      <a:lnTo>
                        <a:pt x="76" y="1188"/>
                      </a:lnTo>
                      <a:lnTo>
                        <a:pt x="84" y="1216"/>
                      </a:lnTo>
                      <a:lnTo>
                        <a:pt x="98" y="1200"/>
                      </a:lnTo>
                      <a:lnTo>
                        <a:pt x="88" y="1218"/>
                      </a:lnTo>
                      <a:lnTo>
                        <a:pt x="118" y="1216"/>
                      </a:lnTo>
                      <a:lnTo>
                        <a:pt x="146" y="1198"/>
                      </a:lnTo>
                      <a:lnTo>
                        <a:pt x="166" y="1168"/>
                      </a:lnTo>
                      <a:lnTo>
                        <a:pt x="180" y="1150"/>
                      </a:lnTo>
                      <a:lnTo>
                        <a:pt x="178" y="1142"/>
                      </a:lnTo>
                      <a:lnTo>
                        <a:pt x="182" y="1136"/>
                      </a:lnTo>
                      <a:lnTo>
                        <a:pt x="190" y="1136"/>
                      </a:lnTo>
                      <a:lnTo>
                        <a:pt x="216" y="1098"/>
                      </a:lnTo>
                      <a:lnTo>
                        <a:pt x="222" y="1090"/>
                      </a:lnTo>
                      <a:lnTo>
                        <a:pt x="240" y="1062"/>
                      </a:lnTo>
                      <a:lnTo>
                        <a:pt x="246" y="1042"/>
                      </a:lnTo>
                      <a:lnTo>
                        <a:pt x="256" y="1030"/>
                      </a:lnTo>
                      <a:lnTo>
                        <a:pt x="278" y="988"/>
                      </a:lnTo>
                      <a:lnTo>
                        <a:pt x="292" y="964"/>
                      </a:lnTo>
                      <a:lnTo>
                        <a:pt x="292" y="964"/>
                      </a:lnTo>
                      <a:lnTo>
                        <a:pt x="296" y="960"/>
                      </a:lnTo>
                      <a:lnTo>
                        <a:pt x="296" y="960"/>
                      </a:lnTo>
                      <a:lnTo>
                        <a:pt x="284" y="1004"/>
                      </a:lnTo>
                      <a:lnTo>
                        <a:pt x="266" y="1058"/>
                      </a:lnTo>
                      <a:lnTo>
                        <a:pt x="244" y="1120"/>
                      </a:lnTo>
                      <a:lnTo>
                        <a:pt x="244" y="1120"/>
                      </a:lnTo>
                      <a:lnTo>
                        <a:pt x="236" y="1162"/>
                      </a:lnTo>
                      <a:lnTo>
                        <a:pt x="228" y="1200"/>
                      </a:lnTo>
                      <a:lnTo>
                        <a:pt x="224" y="1234"/>
                      </a:lnTo>
                      <a:lnTo>
                        <a:pt x="224" y="1234"/>
                      </a:lnTo>
                      <a:lnTo>
                        <a:pt x="222" y="1260"/>
                      </a:lnTo>
                      <a:lnTo>
                        <a:pt x="222" y="1278"/>
                      </a:lnTo>
                      <a:lnTo>
                        <a:pt x="224" y="1294"/>
                      </a:lnTo>
                      <a:lnTo>
                        <a:pt x="232" y="1330"/>
                      </a:lnTo>
                      <a:lnTo>
                        <a:pt x="238" y="1346"/>
                      </a:lnTo>
                      <a:lnTo>
                        <a:pt x="246" y="1354"/>
                      </a:lnTo>
                      <a:lnTo>
                        <a:pt x="246" y="1354"/>
                      </a:lnTo>
                      <a:lnTo>
                        <a:pt x="248" y="1354"/>
                      </a:lnTo>
                      <a:lnTo>
                        <a:pt x="252" y="1356"/>
                      </a:lnTo>
                      <a:lnTo>
                        <a:pt x="258" y="1360"/>
                      </a:lnTo>
                      <a:lnTo>
                        <a:pt x="262" y="1368"/>
                      </a:lnTo>
                      <a:lnTo>
                        <a:pt x="262" y="1368"/>
                      </a:lnTo>
                      <a:lnTo>
                        <a:pt x="264" y="1372"/>
                      </a:lnTo>
                      <a:lnTo>
                        <a:pt x="266" y="1378"/>
                      </a:lnTo>
                      <a:lnTo>
                        <a:pt x="274" y="1384"/>
                      </a:lnTo>
                      <a:lnTo>
                        <a:pt x="282" y="1390"/>
                      </a:lnTo>
                      <a:lnTo>
                        <a:pt x="306" y="1388"/>
                      </a:lnTo>
                      <a:lnTo>
                        <a:pt x="326" y="1386"/>
                      </a:lnTo>
                      <a:lnTo>
                        <a:pt x="326" y="1386"/>
                      </a:lnTo>
                      <a:lnTo>
                        <a:pt x="338" y="1388"/>
                      </a:lnTo>
                      <a:lnTo>
                        <a:pt x="358" y="1392"/>
                      </a:lnTo>
                      <a:lnTo>
                        <a:pt x="382" y="1392"/>
                      </a:lnTo>
                      <a:lnTo>
                        <a:pt x="382" y="1392"/>
                      </a:lnTo>
                      <a:lnTo>
                        <a:pt x="388" y="1390"/>
                      </a:lnTo>
                      <a:lnTo>
                        <a:pt x="388" y="1390"/>
                      </a:lnTo>
                      <a:lnTo>
                        <a:pt x="400" y="1386"/>
                      </a:lnTo>
                      <a:lnTo>
                        <a:pt x="408" y="1386"/>
                      </a:lnTo>
                      <a:lnTo>
                        <a:pt x="412" y="1386"/>
                      </a:lnTo>
                      <a:lnTo>
                        <a:pt x="416" y="1388"/>
                      </a:lnTo>
                      <a:lnTo>
                        <a:pt x="416" y="1388"/>
                      </a:lnTo>
                      <a:lnTo>
                        <a:pt x="422" y="1390"/>
                      </a:lnTo>
                      <a:lnTo>
                        <a:pt x="428" y="1392"/>
                      </a:lnTo>
                      <a:lnTo>
                        <a:pt x="446" y="1392"/>
                      </a:lnTo>
                      <a:lnTo>
                        <a:pt x="446" y="1392"/>
                      </a:lnTo>
                      <a:lnTo>
                        <a:pt x="450" y="1392"/>
                      </a:lnTo>
                      <a:lnTo>
                        <a:pt x="450" y="1392"/>
                      </a:lnTo>
                      <a:lnTo>
                        <a:pt x="464" y="1386"/>
                      </a:lnTo>
                      <a:lnTo>
                        <a:pt x="472" y="1382"/>
                      </a:lnTo>
                      <a:lnTo>
                        <a:pt x="472" y="1382"/>
                      </a:lnTo>
                      <a:lnTo>
                        <a:pt x="474" y="1380"/>
                      </a:lnTo>
                      <a:lnTo>
                        <a:pt x="476" y="1378"/>
                      </a:lnTo>
                      <a:lnTo>
                        <a:pt x="484" y="1378"/>
                      </a:lnTo>
                      <a:lnTo>
                        <a:pt x="496" y="1380"/>
                      </a:lnTo>
                      <a:lnTo>
                        <a:pt x="496" y="1380"/>
                      </a:lnTo>
                      <a:lnTo>
                        <a:pt x="504" y="1380"/>
                      </a:lnTo>
                      <a:lnTo>
                        <a:pt x="510" y="1380"/>
                      </a:lnTo>
                      <a:lnTo>
                        <a:pt x="520" y="1378"/>
                      </a:lnTo>
                      <a:lnTo>
                        <a:pt x="526" y="1374"/>
                      </a:lnTo>
                      <a:lnTo>
                        <a:pt x="528" y="1372"/>
                      </a:lnTo>
                      <a:lnTo>
                        <a:pt x="554" y="1350"/>
                      </a:lnTo>
                      <a:lnTo>
                        <a:pt x="582" y="1336"/>
                      </a:lnTo>
                      <a:lnTo>
                        <a:pt x="598" y="1314"/>
                      </a:lnTo>
                      <a:lnTo>
                        <a:pt x="598" y="1314"/>
                      </a:lnTo>
                      <a:lnTo>
                        <a:pt x="606" y="1306"/>
                      </a:lnTo>
                      <a:lnTo>
                        <a:pt x="612" y="1300"/>
                      </a:lnTo>
                      <a:lnTo>
                        <a:pt x="616" y="1292"/>
                      </a:lnTo>
                      <a:lnTo>
                        <a:pt x="616" y="1292"/>
                      </a:lnTo>
                      <a:lnTo>
                        <a:pt x="624" y="1270"/>
                      </a:lnTo>
                      <a:lnTo>
                        <a:pt x="628" y="1254"/>
                      </a:lnTo>
                      <a:lnTo>
                        <a:pt x="630" y="1178"/>
                      </a:lnTo>
                      <a:lnTo>
                        <a:pt x="630" y="1178"/>
                      </a:lnTo>
                      <a:lnTo>
                        <a:pt x="614" y="1116"/>
                      </a:lnTo>
                      <a:lnTo>
                        <a:pt x="614" y="1116"/>
                      </a:lnTo>
                      <a:lnTo>
                        <a:pt x="608" y="1104"/>
                      </a:lnTo>
                      <a:lnTo>
                        <a:pt x="594" y="1086"/>
                      </a:lnTo>
                      <a:lnTo>
                        <a:pt x="562" y="1042"/>
                      </a:lnTo>
                      <a:lnTo>
                        <a:pt x="678" y="1106"/>
                      </a:lnTo>
                      <a:lnTo>
                        <a:pt x="714" y="1124"/>
                      </a:lnTo>
                      <a:lnTo>
                        <a:pt x="750" y="1142"/>
                      </a:lnTo>
                      <a:lnTo>
                        <a:pt x="782" y="1146"/>
                      </a:lnTo>
                      <a:lnTo>
                        <a:pt x="822" y="1140"/>
                      </a:lnTo>
                      <a:lnTo>
                        <a:pt x="866" y="1120"/>
                      </a:lnTo>
                      <a:lnTo>
                        <a:pt x="910" y="1090"/>
                      </a:lnTo>
                      <a:lnTo>
                        <a:pt x="936" y="1070"/>
                      </a:lnTo>
                      <a:lnTo>
                        <a:pt x="1000" y="1006"/>
                      </a:lnTo>
                      <a:lnTo>
                        <a:pt x="1044" y="966"/>
                      </a:lnTo>
                      <a:lnTo>
                        <a:pt x="1148" y="864"/>
                      </a:lnTo>
                      <a:lnTo>
                        <a:pt x="1194" y="808"/>
                      </a:lnTo>
                      <a:lnTo>
                        <a:pt x="1210" y="784"/>
                      </a:lnTo>
                      <a:lnTo>
                        <a:pt x="1210" y="784"/>
                      </a:lnTo>
                      <a:lnTo>
                        <a:pt x="1212" y="782"/>
                      </a:lnTo>
                      <a:lnTo>
                        <a:pt x="1216" y="776"/>
                      </a:lnTo>
                      <a:lnTo>
                        <a:pt x="1216" y="756"/>
                      </a:lnTo>
                      <a:close/>
                      <a:moveTo>
                        <a:pt x="382" y="776"/>
                      </a:moveTo>
                      <a:lnTo>
                        <a:pt x="382" y="776"/>
                      </a:lnTo>
                      <a:lnTo>
                        <a:pt x="382" y="776"/>
                      </a:lnTo>
                      <a:lnTo>
                        <a:pt x="382" y="776"/>
                      </a:lnTo>
                      <a:lnTo>
                        <a:pt x="382" y="776"/>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45" name="Group 58"/>
              <p:cNvGrpSpPr>
                <a:grpSpLocks noChangeAspect="1"/>
              </p:cNvGrpSpPr>
              <p:nvPr/>
            </p:nvGrpSpPr>
            <p:grpSpPr>
              <a:xfrm>
                <a:off x="7366653" y="-16"/>
                <a:ext cx="1266631" cy="990597"/>
                <a:chOff x="5410249" y="5114925"/>
                <a:chExt cx="1558925" cy="1219200"/>
              </a:xfrm>
              <a:solidFill>
                <a:schemeClr val="bg2">
                  <a:lumMod val="50000"/>
                  <a:lumOff val="50000"/>
                  <a:alpha val="18000"/>
                </a:schemeClr>
              </a:solidFill>
            </p:grpSpPr>
            <p:sp>
              <p:nvSpPr>
                <p:cNvPr id="151" name="Freeform 63"/>
                <p:cNvSpPr>
                  <a:spLocks/>
                </p:cNvSpPr>
                <p:nvPr/>
              </p:nvSpPr>
              <p:spPr bwMode="auto">
                <a:xfrm>
                  <a:off x="5819775" y="5114925"/>
                  <a:ext cx="228600" cy="231775"/>
                </a:xfrm>
                <a:custGeom>
                  <a:avLst/>
                  <a:gdLst>
                    <a:gd name="T0" fmla="*/ 144 w 144"/>
                    <a:gd name="T1" fmla="*/ 146 h 146"/>
                    <a:gd name="T2" fmla="*/ 144 w 144"/>
                    <a:gd name="T3" fmla="*/ 146 h 146"/>
                    <a:gd name="T4" fmla="*/ 144 w 144"/>
                    <a:gd name="T5" fmla="*/ 146 h 146"/>
                    <a:gd name="T6" fmla="*/ 144 w 144"/>
                    <a:gd name="T7" fmla="*/ 146 h 146"/>
                    <a:gd name="T8" fmla="*/ 132 w 144"/>
                    <a:gd name="T9" fmla="*/ 132 h 146"/>
                    <a:gd name="T10" fmla="*/ 32 w 144"/>
                    <a:gd name="T11" fmla="*/ 22 h 146"/>
                    <a:gd name="T12" fmla="*/ 32 w 144"/>
                    <a:gd name="T13" fmla="*/ 22 h 146"/>
                    <a:gd name="T14" fmla="*/ 18 w 144"/>
                    <a:gd name="T15" fmla="*/ 4 h 146"/>
                    <a:gd name="T16" fmla="*/ 18 w 144"/>
                    <a:gd name="T17" fmla="*/ 4 h 146"/>
                    <a:gd name="T18" fmla="*/ 12 w 144"/>
                    <a:gd name="T19" fmla="*/ 2 h 146"/>
                    <a:gd name="T20" fmla="*/ 8 w 144"/>
                    <a:gd name="T21" fmla="*/ 0 h 146"/>
                    <a:gd name="T22" fmla="*/ 8 w 144"/>
                    <a:gd name="T23" fmla="*/ 0 h 146"/>
                    <a:gd name="T24" fmla="*/ 0 w 144"/>
                    <a:gd name="T25" fmla="*/ 0 h 146"/>
                    <a:gd name="T26" fmla="*/ 0 w 144"/>
                    <a:gd name="T27" fmla="*/ 0 h 146"/>
                    <a:gd name="T28" fmla="*/ 6 w 144"/>
                    <a:gd name="T29" fmla="*/ 4 h 146"/>
                    <a:gd name="T30" fmla="*/ 6 w 144"/>
                    <a:gd name="T31" fmla="*/ 4 h 146"/>
                    <a:gd name="T32" fmla="*/ 22 w 144"/>
                    <a:gd name="T33" fmla="*/ 18 h 146"/>
                    <a:gd name="T34" fmla="*/ 130 w 144"/>
                    <a:gd name="T35" fmla="*/ 136 h 146"/>
                    <a:gd name="T36" fmla="*/ 130 w 144"/>
                    <a:gd name="T37" fmla="*/ 136 h 146"/>
                    <a:gd name="T38" fmla="*/ 144 w 144"/>
                    <a:gd name="T39" fmla="*/ 146 h 146"/>
                    <a:gd name="T40" fmla="*/ 144 w 144"/>
                    <a:gd name="T41"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46">
                      <a:moveTo>
                        <a:pt x="144" y="146"/>
                      </a:moveTo>
                      <a:lnTo>
                        <a:pt x="144" y="146"/>
                      </a:lnTo>
                      <a:lnTo>
                        <a:pt x="144" y="146"/>
                      </a:lnTo>
                      <a:lnTo>
                        <a:pt x="144" y="146"/>
                      </a:lnTo>
                      <a:lnTo>
                        <a:pt x="132" y="132"/>
                      </a:lnTo>
                      <a:lnTo>
                        <a:pt x="32" y="22"/>
                      </a:lnTo>
                      <a:lnTo>
                        <a:pt x="32" y="22"/>
                      </a:lnTo>
                      <a:lnTo>
                        <a:pt x="18" y="4"/>
                      </a:lnTo>
                      <a:lnTo>
                        <a:pt x="18" y="4"/>
                      </a:lnTo>
                      <a:lnTo>
                        <a:pt x="12" y="2"/>
                      </a:lnTo>
                      <a:lnTo>
                        <a:pt x="8" y="0"/>
                      </a:lnTo>
                      <a:lnTo>
                        <a:pt x="8" y="0"/>
                      </a:lnTo>
                      <a:lnTo>
                        <a:pt x="0" y="0"/>
                      </a:lnTo>
                      <a:lnTo>
                        <a:pt x="0" y="0"/>
                      </a:lnTo>
                      <a:lnTo>
                        <a:pt x="6" y="4"/>
                      </a:lnTo>
                      <a:lnTo>
                        <a:pt x="6" y="4"/>
                      </a:lnTo>
                      <a:lnTo>
                        <a:pt x="22" y="18"/>
                      </a:lnTo>
                      <a:lnTo>
                        <a:pt x="130" y="136"/>
                      </a:lnTo>
                      <a:lnTo>
                        <a:pt x="130" y="136"/>
                      </a:lnTo>
                      <a:lnTo>
                        <a:pt x="144" y="146"/>
                      </a:lnTo>
                      <a:lnTo>
                        <a:pt x="144"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64"/>
                <p:cNvSpPr>
                  <a:spLocks/>
                </p:cNvSpPr>
                <p:nvPr/>
              </p:nvSpPr>
              <p:spPr bwMode="auto">
                <a:xfrm>
                  <a:off x="6051550" y="53530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65"/>
                <p:cNvSpPr>
                  <a:spLocks/>
                </p:cNvSpPr>
                <p:nvPr/>
              </p:nvSpPr>
              <p:spPr bwMode="auto">
                <a:xfrm>
                  <a:off x="6061075" y="5114925"/>
                  <a:ext cx="104775" cy="228600"/>
                </a:xfrm>
                <a:custGeom>
                  <a:avLst/>
                  <a:gdLst>
                    <a:gd name="T0" fmla="*/ 2 w 66"/>
                    <a:gd name="T1" fmla="*/ 144 h 144"/>
                    <a:gd name="T2" fmla="*/ 2 w 66"/>
                    <a:gd name="T3" fmla="*/ 144 h 144"/>
                    <a:gd name="T4" fmla="*/ 10 w 66"/>
                    <a:gd name="T5" fmla="*/ 130 h 144"/>
                    <a:gd name="T6" fmla="*/ 62 w 66"/>
                    <a:gd name="T7" fmla="*/ 14 h 144"/>
                    <a:gd name="T8" fmla="*/ 62 w 66"/>
                    <a:gd name="T9" fmla="*/ 14 h 144"/>
                    <a:gd name="T10" fmla="*/ 66 w 66"/>
                    <a:gd name="T11" fmla="*/ 4 h 144"/>
                    <a:gd name="T12" fmla="*/ 66 w 66"/>
                    <a:gd name="T13" fmla="*/ 2 h 144"/>
                    <a:gd name="T14" fmla="*/ 66 w 66"/>
                    <a:gd name="T15" fmla="*/ 0 h 144"/>
                    <a:gd name="T16" fmla="*/ 66 w 66"/>
                    <a:gd name="T17" fmla="*/ 0 h 144"/>
                    <a:gd name="T18" fmla="*/ 62 w 66"/>
                    <a:gd name="T19" fmla="*/ 4 h 144"/>
                    <a:gd name="T20" fmla="*/ 56 w 66"/>
                    <a:gd name="T21" fmla="*/ 14 h 144"/>
                    <a:gd name="T22" fmla="*/ 6 w 66"/>
                    <a:gd name="T23" fmla="*/ 128 h 144"/>
                    <a:gd name="T24" fmla="*/ 6 w 66"/>
                    <a:gd name="T25" fmla="*/ 128 h 144"/>
                    <a:gd name="T26" fmla="*/ 0 w 66"/>
                    <a:gd name="T27" fmla="*/ 144 h 144"/>
                    <a:gd name="T28" fmla="*/ 0 w 66"/>
                    <a:gd name="T29" fmla="*/ 144 h 144"/>
                    <a:gd name="T30" fmla="*/ 0 w 66"/>
                    <a:gd name="T31" fmla="*/ 144 h 144"/>
                    <a:gd name="T32" fmla="*/ 0 w 66"/>
                    <a:gd name="T33" fmla="*/ 144 h 144"/>
                    <a:gd name="T34" fmla="*/ 2 w 66"/>
                    <a:gd name="T35" fmla="*/ 144 h 144"/>
                    <a:gd name="T36" fmla="*/ 2 w 66"/>
                    <a:gd name="T3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4">
                      <a:moveTo>
                        <a:pt x="2" y="144"/>
                      </a:moveTo>
                      <a:lnTo>
                        <a:pt x="2" y="144"/>
                      </a:lnTo>
                      <a:lnTo>
                        <a:pt x="10" y="130"/>
                      </a:lnTo>
                      <a:lnTo>
                        <a:pt x="62" y="14"/>
                      </a:lnTo>
                      <a:lnTo>
                        <a:pt x="62" y="14"/>
                      </a:lnTo>
                      <a:lnTo>
                        <a:pt x="66" y="4"/>
                      </a:lnTo>
                      <a:lnTo>
                        <a:pt x="66" y="2"/>
                      </a:lnTo>
                      <a:lnTo>
                        <a:pt x="66" y="0"/>
                      </a:lnTo>
                      <a:lnTo>
                        <a:pt x="66" y="0"/>
                      </a:lnTo>
                      <a:lnTo>
                        <a:pt x="62" y="4"/>
                      </a:lnTo>
                      <a:lnTo>
                        <a:pt x="56" y="14"/>
                      </a:lnTo>
                      <a:lnTo>
                        <a:pt x="6" y="128"/>
                      </a:lnTo>
                      <a:lnTo>
                        <a:pt x="6" y="128"/>
                      </a:lnTo>
                      <a:lnTo>
                        <a:pt x="0" y="144"/>
                      </a:lnTo>
                      <a:lnTo>
                        <a:pt x="0" y="144"/>
                      </a:lnTo>
                      <a:lnTo>
                        <a:pt x="0" y="144"/>
                      </a:lnTo>
                      <a:lnTo>
                        <a:pt x="0" y="144"/>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66"/>
                <p:cNvSpPr>
                  <a:spLocks noEditPoints="1"/>
                </p:cNvSpPr>
                <p:nvPr/>
              </p:nvSpPr>
              <p:spPr bwMode="auto">
                <a:xfrm>
                  <a:off x="5410249" y="5114925"/>
                  <a:ext cx="1558925" cy="1219200"/>
                </a:xfrm>
                <a:custGeom>
                  <a:avLst/>
                  <a:gdLst>
                    <a:gd name="T0" fmla="*/ 604 w 982"/>
                    <a:gd name="T1" fmla="*/ 146 h 768"/>
                    <a:gd name="T2" fmla="*/ 588 w 982"/>
                    <a:gd name="T3" fmla="*/ 156 h 768"/>
                    <a:gd name="T4" fmla="*/ 572 w 982"/>
                    <a:gd name="T5" fmla="*/ 144 h 768"/>
                    <a:gd name="T6" fmla="*/ 560 w 982"/>
                    <a:gd name="T7" fmla="*/ 146 h 768"/>
                    <a:gd name="T8" fmla="*/ 550 w 982"/>
                    <a:gd name="T9" fmla="*/ 152 h 768"/>
                    <a:gd name="T10" fmla="*/ 542 w 982"/>
                    <a:gd name="T11" fmla="*/ 182 h 768"/>
                    <a:gd name="T12" fmla="*/ 346 w 982"/>
                    <a:gd name="T13" fmla="*/ 0 h 768"/>
                    <a:gd name="T14" fmla="*/ 44 w 982"/>
                    <a:gd name="T15" fmla="*/ 62 h 768"/>
                    <a:gd name="T16" fmla="*/ 76 w 982"/>
                    <a:gd name="T17" fmla="*/ 92 h 768"/>
                    <a:gd name="T18" fmla="*/ 110 w 982"/>
                    <a:gd name="T19" fmla="*/ 124 h 768"/>
                    <a:gd name="T20" fmla="*/ 126 w 982"/>
                    <a:gd name="T21" fmla="*/ 160 h 768"/>
                    <a:gd name="T22" fmla="*/ 146 w 982"/>
                    <a:gd name="T23" fmla="*/ 188 h 768"/>
                    <a:gd name="T24" fmla="*/ 166 w 982"/>
                    <a:gd name="T25" fmla="*/ 220 h 768"/>
                    <a:gd name="T26" fmla="*/ 206 w 982"/>
                    <a:gd name="T27" fmla="*/ 270 h 768"/>
                    <a:gd name="T28" fmla="*/ 322 w 982"/>
                    <a:gd name="T29" fmla="*/ 280 h 768"/>
                    <a:gd name="T30" fmla="*/ 294 w 982"/>
                    <a:gd name="T31" fmla="*/ 348 h 768"/>
                    <a:gd name="T32" fmla="*/ 256 w 982"/>
                    <a:gd name="T33" fmla="*/ 484 h 768"/>
                    <a:gd name="T34" fmla="*/ 282 w 982"/>
                    <a:gd name="T35" fmla="*/ 514 h 768"/>
                    <a:gd name="T36" fmla="*/ 312 w 982"/>
                    <a:gd name="T37" fmla="*/ 550 h 768"/>
                    <a:gd name="T38" fmla="*/ 330 w 982"/>
                    <a:gd name="T39" fmla="*/ 570 h 768"/>
                    <a:gd name="T40" fmla="*/ 350 w 982"/>
                    <a:gd name="T41" fmla="*/ 598 h 768"/>
                    <a:gd name="T42" fmla="*/ 378 w 982"/>
                    <a:gd name="T43" fmla="*/ 616 h 768"/>
                    <a:gd name="T44" fmla="*/ 354 w 982"/>
                    <a:gd name="T45" fmla="*/ 684 h 768"/>
                    <a:gd name="T46" fmla="*/ 338 w 982"/>
                    <a:gd name="T47" fmla="*/ 754 h 768"/>
                    <a:gd name="T48" fmla="*/ 378 w 982"/>
                    <a:gd name="T49" fmla="*/ 758 h 768"/>
                    <a:gd name="T50" fmla="*/ 414 w 982"/>
                    <a:gd name="T51" fmla="*/ 660 h 768"/>
                    <a:gd name="T52" fmla="*/ 456 w 982"/>
                    <a:gd name="T53" fmla="*/ 662 h 768"/>
                    <a:gd name="T54" fmla="*/ 474 w 982"/>
                    <a:gd name="T55" fmla="*/ 652 h 768"/>
                    <a:gd name="T56" fmla="*/ 504 w 982"/>
                    <a:gd name="T57" fmla="*/ 652 h 768"/>
                    <a:gd name="T58" fmla="*/ 530 w 982"/>
                    <a:gd name="T59" fmla="*/ 582 h 768"/>
                    <a:gd name="T60" fmla="*/ 560 w 982"/>
                    <a:gd name="T61" fmla="*/ 332 h 768"/>
                    <a:gd name="T62" fmla="*/ 568 w 982"/>
                    <a:gd name="T63" fmla="*/ 306 h 768"/>
                    <a:gd name="T64" fmla="*/ 586 w 982"/>
                    <a:gd name="T65" fmla="*/ 428 h 768"/>
                    <a:gd name="T66" fmla="*/ 636 w 982"/>
                    <a:gd name="T67" fmla="*/ 484 h 768"/>
                    <a:gd name="T68" fmla="*/ 628 w 982"/>
                    <a:gd name="T69" fmla="*/ 376 h 768"/>
                    <a:gd name="T70" fmla="*/ 612 w 982"/>
                    <a:gd name="T71" fmla="*/ 288 h 768"/>
                    <a:gd name="T72" fmla="*/ 678 w 982"/>
                    <a:gd name="T73" fmla="*/ 454 h 768"/>
                    <a:gd name="T74" fmla="*/ 762 w 982"/>
                    <a:gd name="T75" fmla="*/ 592 h 768"/>
                    <a:gd name="T76" fmla="*/ 790 w 982"/>
                    <a:gd name="T77" fmla="*/ 602 h 768"/>
                    <a:gd name="T78" fmla="*/ 820 w 982"/>
                    <a:gd name="T79" fmla="*/ 598 h 768"/>
                    <a:gd name="T80" fmla="*/ 842 w 982"/>
                    <a:gd name="T81" fmla="*/ 590 h 768"/>
                    <a:gd name="T82" fmla="*/ 886 w 982"/>
                    <a:gd name="T83" fmla="*/ 598 h 768"/>
                    <a:gd name="T84" fmla="*/ 958 w 982"/>
                    <a:gd name="T85" fmla="*/ 668 h 768"/>
                    <a:gd name="T86" fmla="*/ 964 w 982"/>
                    <a:gd name="T87" fmla="*/ 616 h 768"/>
                    <a:gd name="T88" fmla="*/ 920 w 982"/>
                    <a:gd name="T89" fmla="*/ 576 h 768"/>
                    <a:gd name="T90" fmla="*/ 894 w 982"/>
                    <a:gd name="T91" fmla="*/ 516 h 768"/>
                    <a:gd name="T92" fmla="*/ 920 w 982"/>
                    <a:gd name="T93" fmla="*/ 500 h 768"/>
                    <a:gd name="T94" fmla="*/ 920 w 982"/>
                    <a:gd name="T95" fmla="*/ 460 h 768"/>
                    <a:gd name="T96" fmla="*/ 950 w 982"/>
                    <a:gd name="T97" fmla="*/ 436 h 768"/>
                    <a:gd name="T98" fmla="*/ 956 w 982"/>
                    <a:gd name="T99" fmla="*/ 388 h 768"/>
                    <a:gd name="T100" fmla="*/ 934 w 982"/>
                    <a:gd name="T101" fmla="*/ 318 h 768"/>
                    <a:gd name="T102" fmla="*/ 866 w 982"/>
                    <a:gd name="T103" fmla="*/ 238 h 768"/>
                    <a:gd name="T104" fmla="*/ 914 w 982"/>
                    <a:gd name="T105" fmla="*/ 178 h 768"/>
                    <a:gd name="T106" fmla="*/ 958 w 982"/>
                    <a:gd name="T107" fmla="*/ 118 h 768"/>
                    <a:gd name="T108" fmla="*/ 970 w 982"/>
                    <a:gd name="T109" fmla="*/ 78 h 768"/>
                    <a:gd name="T110" fmla="*/ 970 w 982"/>
                    <a:gd name="T111" fmla="*/ 38 h 768"/>
                    <a:gd name="T112" fmla="*/ 978 w 982"/>
                    <a:gd name="T113" fmla="*/ 14 h 768"/>
                    <a:gd name="T114" fmla="*/ 562 w 982"/>
                    <a:gd name="T115" fmla="*/ 15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82" h="768">
                      <a:moveTo>
                        <a:pt x="676" y="0"/>
                      </a:moveTo>
                      <a:lnTo>
                        <a:pt x="676" y="0"/>
                      </a:lnTo>
                      <a:lnTo>
                        <a:pt x="666" y="14"/>
                      </a:lnTo>
                      <a:lnTo>
                        <a:pt x="666" y="14"/>
                      </a:lnTo>
                      <a:lnTo>
                        <a:pt x="654" y="36"/>
                      </a:lnTo>
                      <a:lnTo>
                        <a:pt x="642" y="58"/>
                      </a:lnTo>
                      <a:lnTo>
                        <a:pt x="620" y="104"/>
                      </a:lnTo>
                      <a:lnTo>
                        <a:pt x="604" y="146"/>
                      </a:lnTo>
                      <a:lnTo>
                        <a:pt x="594" y="174"/>
                      </a:lnTo>
                      <a:lnTo>
                        <a:pt x="594" y="174"/>
                      </a:lnTo>
                      <a:lnTo>
                        <a:pt x="592" y="170"/>
                      </a:lnTo>
                      <a:lnTo>
                        <a:pt x="586" y="164"/>
                      </a:lnTo>
                      <a:lnTo>
                        <a:pt x="586" y="164"/>
                      </a:lnTo>
                      <a:lnTo>
                        <a:pt x="588" y="160"/>
                      </a:lnTo>
                      <a:lnTo>
                        <a:pt x="588" y="156"/>
                      </a:lnTo>
                      <a:lnTo>
                        <a:pt x="588" y="156"/>
                      </a:lnTo>
                      <a:lnTo>
                        <a:pt x="586" y="152"/>
                      </a:lnTo>
                      <a:lnTo>
                        <a:pt x="582" y="148"/>
                      </a:lnTo>
                      <a:lnTo>
                        <a:pt x="580" y="146"/>
                      </a:lnTo>
                      <a:lnTo>
                        <a:pt x="574" y="146"/>
                      </a:lnTo>
                      <a:lnTo>
                        <a:pt x="574" y="146"/>
                      </a:lnTo>
                      <a:lnTo>
                        <a:pt x="574" y="146"/>
                      </a:lnTo>
                      <a:lnTo>
                        <a:pt x="574" y="144"/>
                      </a:lnTo>
                      <a:lnTo>
                        <a:pt x="572" y="144"/>
                      </a:lnTo>
                      <a:lnTo>
                        <a:pt x="568" y="144"/>
                      </a:lnTo>
                      <a:lnTo>
                        <a:pt x="568" y="144"/>
                      </a:lnTo>
                      <a:lnTo>
                        <a:pt x="564" y="142"/>
                      </a:lnTo>
                      <a:lnTo>
                        <a:pt x="564" y="144"/>
                      </a:lnTo>
                      <a:lnTo>
                        <a:pt x="564" y="142"/>
                      </a:lnTo>
                      <a:lnTo>
                        <a:pt x="562" y="144"/>
                      </a:lnTo>
                      <a:lnTo>
                        <a:pt x="560" y="144"/>
                      </a:lnTo>
                      <a:lnTo>
                        <a:pt x="560" y="146"/>
                      </a:lnTo>
                      <a:lnTo>
                        <a:pt x="558" y="146"/>
                      </a:lnTo>
                      <a:lnTo>
                        <a:pt x="556" y="148"/>
                      </a:lnTo>
                      <a:lnTo>
                        <a:pt x="558" y="150"/>
                      </a:lnTo>
                      <a:lnTo>
                        <a:pt x="558" y="150"/>
                      </a:lnTo>
                      <a:lnTo>
                        <a:pt x="558" y="150"/>
                      </a:lnTo>
                      <a:lnTo>
                        <a:pt x="554" y="150"/>
                      </a:lnTo>
                      <a:lnTo>
                        <a:pt x="554" y="150"/>
                      </a:lnTo>
                      <a:lnTo>
                        <a:pt x="550" y="152"/>
                      </a:lnTo>
                      <a:lnTo>
                        <a:pt x="546" y="154"/>
                      </a:lnTo>
                      <a:lnTo>
                        <a:pt x="544" y="158"/>
                      </a:lnTo>
                      <a:lnTo>
                        <a:pt x="544" y="162"/>
                      </a:lnTo>
                      <a:lnTo>
                        <a:pt x="544" y="162"/>
                      </a:lnTo>
                      <a:lnTo>
                        <a:pt x="548" y="168"/>
                      </a:lnTo>
                      <a:lnTo>
                        <a:pt x="548" y="168"/>
                      </a:lnTo>
                      <a:lnTo>
                        <a:pt x="542" y="182"/>
                      </a:lnTo>
                      <a:lnTo>
                        <a:pt x="542" y="182"/>
                      </a:lnTo>
                      <a:lnTo>
                        <a:pt x="522" y="158"/>
                      </a:lnTo>
                      <a:lnTo>
                        <a:pt x="494" y="124"/>
                      </a:lnTo>
                      <a:lnTo>
                        <a:pt x="460" y="88"/>
                      </a:lnTo>
                      <a:lnTo>
                        <a:pt x="442" y="70"/>
                      </a:lnTo>
                      <a:lnTo>
                        <a:pt x="424" y="54"/>
                      </a:lnTo>
                      <a:lnTo>
                        <a:pt x="424" y="54"/>
                      </a:lnTo>
                      <a:lnTo>
                        <a:pt x="384" y="26"/>
                      </a:lnTo>
                      <a:lnTo>
                        <a:pt x="346" y="0"/>
                      </a:lnTo>
                      <a:lnTo>
                        <a:pt x="0" y="0"/>
                      </a:lnTo>
                      <a:lnTo>
                        <a:pt x="0" y="8"/>
                      </a:lnTo>
                      <a:lnTo>
                        <a:pt x="10" y="28"/>
                      </a:lnTo>
                      <a:lnTo>
                        <a:pt x="24" y="48"/>
                      </a:lnTo>
                      <a:lnTo>
                        <a:pt x="24" y="48"/>
                      </a:lnTo>
                      <a:lnTo>
                        <a:pt x="32" y="54"/>
                      </a:lnTo>
                      <a:lnTo>
                        <a:pt x="38" y="60"/>
                      </a:lnTo>
                      <a:lnTo>
                        <a:pt x="44" y="62"/>
                      </a:lnTo>
                      <a:lnTo>
                        <a:pt x="44" y="62"/>
                      </a:lnTo>
                      <a:lnTo>
                        <a:pt x="48" y="66"/>
                      </a:lnTo>
                      <a:lnTo>
                        <a:pt x="52" y="70"/>
                      </a:lnTo>
                      <a:lnTo>
                        <a:pt x="56" y="76"/>
                      </a:lnTo>
                      <a:lnTo>
                        <a:pt x="56" y="76"/>
                      </a:lnTo>
                      <a:lnTo>
                        <a:pt x="62" y="82"/>
                      </a:lnTo>
                      <a:lnTo>
                        <a:pt x="68" y="88"/>
                      </a:lnTo>
                      <a:lnTo>
                        <a:pt x="76" y="92"/>
                      </a:lnTo>
                      <a:lnTo>
                        <a:pt x="76" y="92"/>
                      </a:lnTo>
                      <a:lnTo>
                        <a:pt x="84" y="96"/>
                      </a:lnTo>
                      <a:lnTo>
                        <a:pt x="92" y="102"/>
                      </a:lnTo>
                      <a:lnTo>
                        <a:pt x="98" y="108"/>
                      </a:lnTo>
                      <a:lnTo>
                        <a:pt x="100" y="112"/>
                      </a:lnTo>
                      <a:lnTo>
                        <a:pt x="100" y="112"/>
                      </a:lnTo>
                      <a:lnTo>
                        <a:pt x="104" y="118"/>
                      </a:lnTo>
                      <a:lnTo>
                        <a:pt x="110" y="124"/>
                      </a:lnTo>
                      <a:lnTo>
                        <a:pt x="120" y="132"/>
                      </a:lnTo>
                      <a:lnTo>
                        <a:pt x="120" y="132"/>
                      </a:lnTo>
                      <a:lnTo>
                        <a:pt x="126" y="142"/>
                      </a:lnTo>
                      <a:lnTo>
                        <a:pt x="128" y="152"/>
                      </a:lnTo>
                      <a:lnTo>
                        <a:pt x="128" y="154"/>
                      </a:lnTo>
                      <a:lnTo>
                        <a:pt x="128" y="158"/>
                      </a:lnTo>
                      <a:lnTo>
                        <a:pt x="128" y="158"/>
                      </a:lnTo>
                      <a:lnTo>
                        <a:pt x="126" y="160"/>
                      </a:lnTo>
                      <a:lnTo>
                        <a:pt x="128" y="162"/>
                      </a:lnTo>
                      <a:lnTo>
                        <a:pt x="132" y="166"/>
                      </a:lnTo>
                      <a:lnTo>
                        <a:pt x="138" y="170"/>
                      </a:lnTo>
                      <a:lnTo>
                        <a:pt x="138" y="170"/>
                      </a:lnTo>
                      <a:lnTo>
                        <a:pt x="144" y="176"/>
                      </a:lnTo>
                      <a:lnTo>
                        <a:pt x="146" y="182"/>
                      </a:lnTo>
                      <a:lnTo>
                        <a:pt x="146" y="184"/>
                      </a:lnTo>
                      <a:lnTo>
                        <a:pt x="146" y="188"/>
                      </a:lnTo>
                      <a:lnTo>
                        <a:pt x="146" y="188"/>
                      </a:lnTo>
                      <a:lnTo>
                        <a:pt x="146" y="192"/>
                      </a:lnTo>
                      <a:lnTo>
                        <a:pt x="146" y="196"/>
                      </a:lnTo>
                      <a:lnTo>
                        <a:pt x="150" y="206"/>
                      </a:lnTo>
                      <a:lnTo>
                        <a:pt x="156" y="214"/>
                      </a:lnTo>
                      <a:lnTo>
                        <a:pt x="162" y="218"/>
                      </a:lnTo>
                      <a:lnTo>
                        <a:pt x="162" y="218"/>
                      </a:lnTo>
                      <a:lnTo>
                        <a:pt x="166" y="220"/>
                      </a:lnTo>
                      <a:lnTo>
                        <a:pt x="170" y="226"/>
                      </a:lnTo>
                      <a:lnTo>
                        <a:pt x="172" y="234"/>
                      </a:lnTo>
                      <a:lnTo>
                        <a:pt x="172" y="234"/>
                      </a:lnTo>
                      <a:lnTo>
                        <a:pt x="176" y="240"/>
                      </a:lnTo>
                      <a:lnTo>
                        <a:pt x="182" y="248"/>
                      </a:lnTo>
                      <a:lnTo>
                        <a:pt x="192" y="256"/>
                      </a:lnTo>
                      <a:lnTo>
                        <a:pt x="192" y="256"/>
                      </a:lnTo>
                      <a:lnTo>
                        <a:pt x="206" y="270"/>
                      </a:lnTo>
                      <a:lnTo>
                        <a:pt x="216" y="280"/>
                      </a:lnTo>
                      <a:lnTo>
                        <a:pt x="216" y="280"/>
                      </a:lnTo>
                      <a:lnTo>
                        <a:pt x="222" y="284"/>
                      </a:lnTo>
                      <a:lnTo>
                        <a:pt x="232" y="286"/>
                      </a:lnTo>
                      <a:lnTo>
                        <a:pt x="242" y="290"/>
                      </a:lnTo>
                      <a:lnTo>
                        <a:pt x="270" y="288"/>
                      </a:lnTo>
                      <a:lnTo>
                        <a:pt x="296" y="284"/>
                      </a:lnTo>
                      <a:lnTo>
                        <a:pt x="322" y="280"/>
                      </a:lnTo>
                      <a:lnTo>
                        <a:pt x="358" y="276"/>
                      </a:lnTo>
                      <a:lnTo>
                        <a:pt x="368" y="276"/>
                      </a:lnTo>
                      <a:lnTo>
                        <a:pt x="368" y="276"/>
                      </a:lnTo>
                      <a:lnTo>
                        <a:pt x="320" y="316"/>
                      </a:lnTo>
                      <a:lnTo>
                        <a:pt x="308" y="330"/>
                      </a:lnTo>
                      <a:lnTo>
                        <a:pt x="300" y="340"/>
                      </a:lnTo>
                      <a:lnTo>
                        <a:pt x="296" y="346"/>
                      </a:lnTo>
                      <a:lnTo>
                        <a:pt x="294" y="348"/>
                      </a:lnTo>
                      <a:lnTo>
                        <a:pt x="294" y="350"/>
                      </a:lnTo>
                      <a:lnTo>
                        <a:pt x="266" y="412"/>
                      </a:lnTo>
                      <a:lnTo>
                        <a:pt x="270" y="420"/>
                      </a:lnTo>
                      <a:lnTo>
                        <a:pt x="270" y="428"/>
                      </a:lnTo>
                      <a:lnTo>
                        <a:pt x="264" y="446"/>
                      </a:lnTo>
                      <a:lnTo>
                        <a:pt x="258" y="460"/>
                      </a:lnTo>
                      <a:lnTo>
                        <a:pt x="256" y="484"/>
                      </a:lnTo>
                      <a:lnTo>
                        <a:pt x="256" y="484"/>
                      </a:lnTo>
                      <a:lnTo>
                        <a:pt x="260" y="492"/>
                      </a:lnTo>
                      <a:lnTo>
                        <a:pt x="264" y="498"/>
                      </a:lnTo>
                      <a:lnTo>
                        <a:pt x="268" y="500"/>
                      </a:lnTo>
                      <a:lnTo>
                        <a:pt x="272" y="502"/>
                      </a:lnTo>
                      <a:lnTo>
                        <a:pt x="272" y="502"/>
                      </a:lnTo>
                      <a:lnTo>
                        <a:pt x="276" y="504"/>
                      </a:lnTo>
                      <a:lnTo>
                        <a:pt x="278" y="506"/>
                      </a:lnTo>
                      <a:lnTo>
                        <a:pt x="282" y="514"/>
                      </a:lnTo>
                      <a:lnTo>
                        <a:pt x="282" y="524"/>
                      </a:lnTo>
                      <a:lnTo>
                        <a:pt x="286" y="540"/>
                      </a:lnTo>
                      <a:lnTo>
                        <a:pt x="286" y="540"/>
                      </a:lnTo>
                      <a:lnTo>
                        <a:pt x="288" y="542"/>
                      </a:lnTo>
                      <a:lnTo>
                        <a:pt x="292" y="546"/>
                      </a:lnTo>
                      <a:lnTo>
                        <a:pt x="300" y="550"/>
                      </a:lnTo>
                      <a:lnTo>
                        <a:pt x="306" y="550"/>
                      </a:lnTo>
                      <a:lnTo>
                        <a:pt x="312" y="550"/>
                      </a:lnTo>
                      <a:lnTo>
                        <a:pt x="312" y="550"/>
                      </a:lnTo>
                      <a:lnTo>
                        <a:pt x="318" y="550"/>
                      </a:lnTo>
                      <a:lnTo>
                        <a:pt x="322" y="552"/>
                      </a:lnTo>
                      <a:lnTo>
                        <a:pt x="326" y="554"/>
                      </a:lnTo>
                      <a:lnTo>
                        <a:pt x="328" y="558"/>
                      </a:lnTo>
                      <a:lnTo>
                        <a:pt x="330" y="566"/>
                      </a:lnTo>
                      <a:lnTo>
                        <a:pt x="330" y="570"/>
                      </a:lnTo>
                      <a:lnTo>
                        <a:pt x="330" y="570"/>
                      </a:lnTo>
                      <a:lnTo>
                        <a:pt x="332" y="580"/>
                      </a:lnTo>
                      <a:lnTo>
                        <a:pt x="334" y="588"/>
                      </a:lnTo>
                      <a:lnTo>
                        <a:pt x="336" y="594"/>
                      </a:lnTo>
                      <a:lnTo>
                        <a:pt x="336" y="594"/>
                      </a:lnTo>
                      <a:lnTo>
                        <a:pt x="340" y="598"/>
                      </a:lnTo>
                      <a:lnTo>
                        <a:pt x="344" y="598"/>
                      </a:lnTo>
                      <a:lnTo>
                        <a:pt x="350" y="598"/>
                      </a:lnTo>
                      <a:lnTo>
                        <a:pt x="350" y="598"/>
                      </a:lnTo>
                      <a:lnTo>
                        <a:pt x="358" y="598"/>
                      </a:lnTo>
                      <a:lnTo>
                        <a:pt x="364" y="598"/>
                      </a:lnTo>
                      <a:lnTo>
                        <a:pt x="370" y="600"/>
                      </a:lnTo>
                      <a:lnTo>
                        <a:pt x="372" y="604"/>
                      </a:lnTo>
                      <a:lnTo>
                        <a:pt x="372" y="604"/>
                      </a:lnTo>
                      <a:lnTo>
                        <a:pt x="374" y="608"/>
                      </a:lnTo>
                      <a:lnTo>
                        <a:pt x="378" y="612"/>
                      </a:lnTo>
                      <a:lnTo>
                        <a:pt x="378" y="616"/>
                      </a:lnTo>
                      <a:lnTo>
                        <a:pt x="380" y="622"/>
                      </a:lnTo>
                      <a:lnTo>
                        <a:pt x="378" y="628"/>
                      </a:lnTo>
                      <a:lnTo>
                        <a:pt x="376" y="636"/>
                      </a:lnTo>
                      <a:lnTo>
                        <a:pt x="376" y="636"/>
                      </a:lnTo>
                      <a:lnTo>
                        <a:pt x="364" y="668"/>
                      </a:lnTo>
                      <a:lnTo>
                        <a:pt x="360" y="680"/>
                      </a:lnTo>
                      <a:lnTo>
                        <a:pt x="354" y="684"/>
                      </a:lnTo>
                      <a:lnTo>
                        <a:pt x="354" y="684"/>
                      </a:lnTo>
                      <a:lnTo>
                        <a:pt x="348" y="692"/>
                      </a:lnTo>
                      <a:lnTo>
                        <a:pt x="344" y="702"/>
                      </a:lnTo>
                      <a:lnTo>
                        <a:pt x="338" y="716"/>
                      </a:lnTo>
                      <a:lnTo>
                        <a:pt x="338" y="716"/>
                      </a:lnTo>
                      <a:lnTo>
                        <a:pt x="336" y="720"/>
                      </a:lnTo>
                      <a:lnTo>
                        <a:pt x="334" y="734"/>
                      </a:lnTo>
                      <a:lnTo>
                        <a:pt x="336" y="748"/>
                      </a:lnTo>
                      <a:lnTo>
                        <a:pt x="338" y="754"/>
                      </a:lnTo>
                      <a:lnTo>
                        <a:pt x="342" y="760"/>
                      </a:lnTo>
                      <a:lnTo>
                        <a:pt x="342" y="760"/>
                      </a:lnTo>
                      <a:lnTo>
                        <a:pt x="348" y="764"/>
                      </a:lnTo>
                      <a:lnTo>
                        <a:pt x="356" y="768"/>
                      </a:lnTo>
                      <a:lnTo>
                        <a:pt x="364" y="768"/>
                      </a:lnTo>
                      <a:lnTo>
                        <a:pt x="364" y="768"/>
                      </a:lnTo>
                      <a:lnTo>
                        <a:pt x="372" y="764"/>
                      </a:lnTo>
                      <a:lnTo>
                        <a:pt x="378" y="758"/>
                      </a:lnTo>
                      <a:lnTo>
                        <a:pt x="386" y="746"/>
                      </a:lnTo>
                      <a:lnTo>
                        <a:pt x="390" y="730"/>
                      </a:lnTo>
                      <a:lnTo>
                        <a:pt x="390" y="730"/>
                      </a:lnTo>
                      <a:lnTo>
                        <a:pt x="398" y="700"/>
                      </a:lnTo>
                      <a:lnTo>
                        <a:pt x="406" y="678"/>
                      </a:lnTo>
                      <a:lnTo>
                        <a:pt x="412" y="662"/>
                      </a:lnTo>
                      <a:lnTo>
                        <a:pt x="412" y="662"/>
                      </a:lnTo>
                      <a:lnTo>
                        <a:pt x="414" y="660"/>
                      </a:lnTo>
                      <a:lnTo>
                        <a:pt x="418" y="658"/>
                      </a:lnTo>
                      <a:lnTo>
                        <a:pt x="428" y="654"/>
                      </a:lnTo>
                      <a:lnTo>
                        <a:pt x="434" y="654"/>
                      </a:lnTo>
                      <a:lnTo>
                        <a:pt x="444" y="656"/>
                      </a:lnTo>
                      <a:lnTo>
                        <a:pt x="444" y="656"/>
                      </a:lnTo>
                      <a:lnTo>
                        <a:pt x="454" y="660"/>
                      </a:lnTo>
                      <a:lnTo>
                        <a:pt x="456" y="660"/>
                      </a:lnTo>
                      <a:lnTo>
                        <a:pt x="456" y="662"/>
                      </a:lnTo>
                      <a:lnTo>
                        <a:pt x="454" y="662"/>
                      </a:lnTo>
                      <a:lnTo>
                        <a:pt x="456" y="662"/>
                      </a:lnTo>
                      <a:lnTo>
                        <a:pt x="456" y="662"/>
                      </a:lnTo>
                      <a:lnTo>
                        <a:pt x="462" y="660"/>
                      </a:lnTo>
                      <a:lnTo>
                        <a:pt x="466" y="658"/>
                      </a:lnTo>
                      <a:lnTo>
                        <a:pt x="470" y="654"/>
                      </a:lnTo>
                      <a:lnTo>
                        <a:pt x="470" y="654"/>
                      </a:lnTo>
                      <a:lnTo>
                        <a:pt x="474" y="652"/>
                      </a:lnTo>
                      <a:lnTo>
                        <a:pt x="478" y="648"/>
                      </a:lnTo>
                      <a:lnTo>
                        <a:pt x="482" y="648"/>
                      </a:lnTo>
                      <a:lnTo>
                        <a:pt x="482" y="648"/>
                      </a:lnTo>
                      <a:lnTo>
                        <a:pt x="492" y="648"/>
                      </a:lnTo>
                      <a:lnTo>
                        <a:pt x="498" y="650"/>
                      </a:lnTo>
                      <a:lnTo>
                        <a:pt x="498" y="650"/>
                      </a:lnTo>
                      <a:lnTo>
                        <a:pt x="500" y="650"/>
                      </a:lnTo>
                      <a:lnTo>
                        <a:pt x="504" y="652"/>
                      </a:lnTo>
                      <a:lnTo>
                        <a:pt x="510" y="650"/>
                      </a:lnTo>
                      <a:lnTo>
                        <a:pt x="514" y="648"/>
                      </a:lnTo>
                      <a:lnTo>
                        <a:pt x="516" y="644"/>
                      </a:lnTo>
                      <a:lnTo>
                        <a:pt x="516" y="644"/>
                      </a:lnTo>
                      <a:lnTo>
                        <a:pt x="520" y="632"/>
                      </a:lnTo>
                      <a:lnTo>
                        <a:pt x="522" y="620"/>
                      </a:lnTo>
                      <a:lnTo>
                        <a:pt x="522" y="606"/>
                      </a:lnTo>
                      <a:lnTo>
                        <a:pt x="530" y="582"/>
                      </a:lnTo>
                      <a:lnTo>
                        <a:pt x="530" y="572"/>
                      </a:lnTo>
                      <a:lnTo>
                        <a:pt x="544" y="570"/>
                      </a:lnTo>
                      <a:lnTo>
                        <a:pt x="550" y="534"/>
                      </a:lnTo>
                      <a:lnTo>
                        <a:pt x="556" y="474"/>
                      </a:lnTo>
                      <a:lnTo>
                        <a:pt x="558" y="398"/>
                      </a:lnTo>
                      <a:lnTo>
                        <a:pt x="558" y="340"/>
                      </a:lnTo>
                      <a:lnTo>
                        <a:pt x="558" y="340"/>
                      </a:lnTo>
                      <a:lnTo>
                        <a:pt x="560" y="332"/>
                      </a:lnTo>
                      <a:lnTo>
                        <a:pt x="562" y="322"/>
                      </a:lnTo>
                      <a:lnTo>
                        <a:pt x="562" y="308"/>
                      </a:lnTo>
                      <a:lnTo>
                        <a:pt x="562" y="308"/>
                      </a:lnTo>
                      <a:lnTo>
                        <a:pt x="560" y="300"/>
                      </a:lnTo>
                      <a:lnTo>
                        <a:pt x="562" y="296"/>
                      </a:lnTo>
                      <a:lnTo>
                        <a:pt x="564" y="294"/>
                      </a:lnTo>
                      <a:lnTo>
                        <a:pt x="568" y="294"/>
                      </a:lnTo>
                      <a:lnTo>
                        <a:pt x="568" y="306"/>
                      </a:lnTo>
                      <a:lnTo>
                        <a:pt x="570" y="338"/>
                      </a:lnTo>
                      <a:lnTo>
                        <a:pt x="574" y="348"/>
                      </a:lnTo>
                      <a:lnTo>
                        <a:pt x="570" y="362"/>
                      </a:lnTo>
                      <a:lnTo>
                        <a:pt x="574" y="384"/>
                      </a:lnTo>
                      <a:lnTo>
                        <a:pt x="576" y="390"/>
                      </a:lnTo>
                      <a:lnTo>
                        <a:pt x="580" y="422"/>
                      </a:lnTo>
                      <a:lnTo>
                        <a:pt x="586" y="422"/>
                      </a:lnTo>
                      <a:lnTo>
                        <a:pt x="586" y="428"/>
                      </a:lnTo>
                      <a:lnTo>
                        <a:pt x="582" y="432"/>
                      </a:lnTo>
                      <a:lnTo>
                        <a:pt x="586" y="448"/>
                      </a:lnTo>
                      <a:lnTo>
                        <a:pt x="590" y="472"/>
                      </a:lnTo>
                      <a:lnTo>
                        <a:pt x="602" y="490"/>
                      </a:lnTo>
                      <a:lnTo>
                        <a:pt x="620" y="500"/>
                      </a:lnTo>
                      <a:lnTo>
                        <a:pt x="620" y="486"/>
                      </a:lnTo>
                      <a:lnTo>
                        <a:pt x="624" y="498"/>
                      </a:lnTo>
                      <a:lnTo>
                        <a:pt x="636" y="484"/>
                      </a:lnTo>
                      <a:lnTo>
                        <a:pt x="642" y="462"/>
                      </a:lnTo>
                      <a:lnTo>
                        <a:pt x="638" y="438"/>
                      </a:lnTo>
                      <a:lnTo>
                        <a:pt x="636" y="424"/>
                      </a:lnTo>
                      <a:lnTo>
                        <a:pt x="632" y="420"/>
                      </a:lnTo>
                      <a:lnTo>
                        <a:pt x="630" y="416"/>
                      </a:lnTo>
                      <a:lnTo>
                        <a:pt x="636" y="412"/>
                      </a:lnTo>
                      <a:lnTo>
                        <a:pt x="630" y="382"/>
                      </a:lnTo>
                      <a:lnTo>
                        <a:pt x="628" y="376"/>
                      </a:lnTo>
                      <a:lnTo>
                        <a:pt x="626" y="354"/>
                      </a:lnTo>
                      <a:lnTo>
                        <a:pt x="618" y="340"/>
                      </a:lnTo>
                      <a:lnTo>
                        <a:pt x="618" y="330"/>
                      </a:lnTo>
                      <a:lnTo>
                        <a:pt x="610" y="300"/>
                      </a:lnTo>
                      <a:lnTo>
                        <a:pt x="606" y="288"/>
                      </a:lnTo>
                      <a:lnTo>
                        <a:pt x="606" y="288"/>
                      </a:lnTo>
                      <a:lnTo>
                        <a:pt x="610" y="286"/>
                      </a:lnTo>
                      <a:lnTo>
                        <a:pt x="612" y="288"/>
                      </a:lnTo>
                      <a:lnTo>
                        <a:pt x="616" y="292"/>
                      </a:lnTo>
                      <a:lnTo>
                        <a:pt x="618" y="298"/>
                      </a:lnTo>
                      <a:lnTo>
                        <a:pt x="618" y="298"/>
                      </a:lnTo>
                      <a:lnTo>
                        <a:pt x="622" y="312"/>
                      </a:lnTo>
                      <a:lnTo>
                        <a:pt x="626" y="322"/>
                      </a:lnTo>
                      <a:lnTo>
                        <a:pt x="632" y="328"/>
                      </a:lnTo>
                      <a:lnTo>
                        <a:pt x="652" y="384"/>
                      </a:lnTo>
                      <a:lnTo>
                        <a:pt x="678" y="454"/>
                      </a:lnTo>
                      <a:lnTo>
                        <a:pt x="702" y="508"/>
                      </a:lnTo>
                      <a:lnTo>
                        <a:pt x="720" y="540"/>
                      </a:lnTo>
                      <a:lnTo>
                        <a:pt x="732" y="540"/>
                      </a:lnTo>
                      <a:lnTo>
                        <a:pt x="736" y="548"/>
                      </a:lnTo>
                      <a:lnTo>
                        <a:pt x="752" y="568"/>
                      </a:lnTo>
                      <a:lnTo>
                        <a:pt x="752" y="568"/>
                      </a:lnTo>
                      <a:lnTo>
                        <a:pt x="756" y="582"/>
                      </a:lnTo>
                      <a:lnTo>
                        <a:pt x="762" y="592"/>
                      </a:lnTo>
                      <a:lnTo>
                        <a:pt x="768" y="602"/>
                      </a:lnTo>
                      <a:lnTo>
                        <a:pt x="768" y="602"/>
                      </a:lnTo>
                      <a:lnTo>
                        <a:pt x="774" y="604"/>
                      </a:lnTo>
                      <a:lnTo>
                        <a:pt x="776" y="606"/>
                      </a:lnTo>
                      <a:lnTo>
                        <a:pt x="784" y="604"/>
                      </a:lnTo>
                      <a:lnTo>
                        <a:pt x="788" y="602"/>
                      </a:lnTo>
                      <a:lnTo>
                        <a:pt x="790" y="602"/>
                      </a:lnTo>
                      <a:lnTo>
                        <a:pt x="790" y="602"/>
                      </a:lnTo>
                      <a:lnTo>
                        <a:pt x="794" y="598"/>
                      </a:lnTo>
                      <a:lnTo>
                        <a:pt x="804" y="594"/>
                      </a:lnTo>
                      <a:lnTo>
                        <a:pt x="804" y="594"/>
                      </a:lnTo>
                      <a:lnTo>
                        <a:pt x="808" y="594"/>
                      </a:lnTo>
                      <a:lnTo>
                        <a:pt x="812" y="594"/>
                      </a:lnTo>
                      <a:lnTo>
                        <a:pt x="816" y="596"/>
                      </a:lnTo>
                      <a:lnTo>
                        <a:pt x="816" y="596"/>
                      </a:lnTo>
                      <a:lnTo>
                        <a:pt x="820" y="598"/>
                      </a:lnTo>
                      <a:lnTo>
                        <a:pt x="826" y="600"/>
                      </a:lnTo>
                      <a:lnTo>
                        <a:pt x="832" y="600"/>
                      </a:lnTo>
                      <a:lnTo>
                        <a:pt x="832" y="600"/>
                      </a:lnTo>
                      <a:lnTo>
                        <a:pt x="836" y="600"/>
                      </a:lnTo>
                      <a:lnTo>
                        <a:pt x="834" y="598"/>
                      </a:lnTo>
                      <a:lnTo>
                        <a:pt x="832" y="598"/>
                      </a:lnTo>
                      <a:lnTo>
                        <a:pt x="834" y="596"/>
                      </a:lnTo>
                      <a:lnTo>
                        <a:pt x="842" y="590"/>
                      </a:lnTo>
                      <a:lnTo>
                        <a:pt x="842" y="590"/>
                      </a:lnTo>
                      <a:lnTo>
                        <a:pt x="850" y="586"/>
                      </a:lnTo>
                      <a:lnTo>
                        <a:pt x="856" y="582"/>
                      </a:lnTo>
                      <a:lnTo>
                        <a:pt x="866" y="582"/>
                      </a:lnTo>
                      <a:lnTo>
                        <a:pt x="872" y="584"/>
                      </a:lnTo>
                      <a:lnTo>
                        <a:pt x="874" y="586"/>
                      </a:lnTo>
                      <a:lnTo>
                        <a:pt x="874" y="586"/>
                      </a:lnTo>
                      <a:lnTo>
                        <a:pt x="886" y="598"/>
                      </a:lnTo>
                      <a:lnTo>
                        <a:pt x="898" y="616"/>
                      </a:lnTo>
                      <a:lnTo>
                        <a:pt x="916" y="642"/>
                      </a:lnTo>
                      <a:lnTo>
                        <a:pt x="916" y="642"/>
                      </a:lnTo>
                      <a:lnTo>
                        <a:pt x="926" y="656"/>
                      </a:lnTo>
                      <a:lnTo>
                        <a:pt x="934" y="664"/>
                      </a:lnTo>
                      <a:lnTo>
                        <a:pt x="944" y="668"/>
                      </a:lnTo>
                      <a:lnTo>
                        <a:pt x="952" y="670"/>
                      </a:lnTo>
                      <a:lnTo>
                        <a:pt x="958" y="668"/>
                      </a:lnTo>
                      <a:lnTo>
                        <a:pt x="964" y="666"/>
                      </a:lnTo>
                      <a:lnTo>
                        <a:pt x="968" y="660"/>
                      </a:lnTo>
                      <a:lnTo>
                        <a:pt x="972" y="654"/>
                      </a:lnTo>
                      <a:lnTo>
                        <a:pt x="972" y="654"/>
                      </a:lnTo>
                      <a:lnTo>
                        <a:pt x="974" y="648"/>
                      </a:lnTo>
                      <a:lnTo>
                        <a:pt x="974" y="642"/>
                      </a:lnTo>
                      <a:lnTo>
                        <a:pt x="970" y="628"/>
                      </a:lnTo>
                      <a:lnTo>
                        <a:pt x="964" y="616"/>
                      </a:lnTo>
                      <a:lnTo>
                        <a:pt x="962" y="612"/>
                      </a:lnTo>
                      <a:lnTo>
                        <a:pt x="962" y="612"/>
                      </a:lnTo>
                      <a:lnTo>
                        <a:pt x="952" y="600"/>
                      </a:lnTo>
                      <a:lnTo>
                        <a:pt x="944" y="592"/>
                      </a:lnTo>
                      <a:lnTo>
                        <a:pt x="936" y="588"/>
                      </a:lnTo>
                      <a:lnTo>
                        <a:pt x="936" y="588"/>
                      </a:lnTo>
                      <a:lnTo>
                        <a:pt x="928" y="584"/>
                      </a:lnTo>
                      <a:lnTo>
                        <a:pt x="920" y="576"/>
                      </a:lnTo>
                      <a:lnTo>
                        <a:pt x="900" y="550"/>
                      </a:lnTo>
                      <a:lnTo>
                        <a:pt x="900" y="550"/>
                      </a:lnTo>
                      <a:lnTo>
                        <a:pt x="894" y="542"/>
                      </a:lnTo>
                      <a:lnTo>
                        <a:pt x="892" y="536"/>
                      </a:lnTo>
                      <a:lnTo>
                        <a:pt x="890" y="530"/>
                      </a:lnTo>
                      <a:lnTo>
                        <a:pt x="890" y="526"/>
                      </a:lnTo>
                      <a:lnTo>
                        <a:pt x="892" y="520"/>
                      </a:lnTo>
                      <a:lnTo>
                        <a:pt x="894" y="516"/>
                      </a:lnTo>
                      <a:lnTo>
                        <a:pt x="894" y="516"/>
                      </a:lnTo>
                      <a:lnTo>
                        <a:pt x="894" y="514"/>
                      </a:lnTo>
                      <a:lnTo>
                        <a:pt x="898" y="510"/>
                      </a:lnTo>
                      <a:lnTo>
                        <a:pt x="904" y="508"/>
                      </a:lnTo>
                      <a:lnTo>
                        <a:pt x="912" y="506"/>
                      </a:lnTo>
                      <a:lnTo>
                        <a:pt x="912" y="506"/>
                      </a:lnTo>
                      <a:lnTo>
                        <a:pt x="918" y="504"/>
                      </a:lnTo>
                      <a:lnTo>
                        <a:pt x="920" y="500"/>
                      </a:lnTo>
                      <a:lnTo>
                        <a:pt x="924" y="496"/>
                      </a:lnTo>
                      <a:lnTo>
                        <a:pt x="924" y="496"/>
                      </a:lnTo>
                      <a:lnTo>
                        <a:pt x="924" y="490"/>
                      </a:lnTo>
                      <a:lnTo>
                        <a:pt x="924" y="482"/>
                      </a:lnTo>
                      <a:lnTo>
                        <a:pt x="920" y="472"/>
                      </a:lnTo>
                      <a:lnTo>
                        <a:pt x="920" y="472"/>
                      </a:lnTo>
                      <a:lnTo>
                        <a:pt x="920" y="468"/>
                      </a:lnTo>
                      <a:lnTo>
                        <a:pt x="920" y="460"/>
                      </a:lnTo>
                      <a:lnTo>
                        <a:pt x="920" y="456"/>
                      </a:lnTo>
                      <a:lnTo>
                        <a:pt x="924" y="452"/>
                      </a:lnTo>
                      <a:lnTo>
                        <a:pt x="926" y="448"/>
                      </a:lnTo>
                      <a:lnTo>
                        <a:pt x="932" y="446"/>
                      </a:lnTo>
                      <a:lnTo>
                        <a:pt x="932" y="446"/>
                      </a:lnTo>
                      <a:lnTo>
                        <a:pt x="938" y="446"/>
                      </a:lnTo>
                      <a:lnTo>
                        <a:pt x="942" y="442"/>
                      </a:lnTo>
                      <a:lnTo>
                        <a:pt x="950" y="436"/>
                      </a:lnTo>
                      <a:lnTo>
                        <a:pt x="952" y="432"/>
                      </a:lnTo>
                      <a:lnTo>
                        <a:pt x="952" y="428"/>
                      </a:lnTo>
                      <a:lnTo>
                        <a:pt x="952" y="412"/>
                      </a:lnTo>
                      <a:lnTo>
                        <a:pt x="952" y="412"/>
                      </a:lnTo>
                      <a:lnTo>
                        <a:pt x="948" y="402"/>
                      </a:lnTo>
                      <a:lnTo>
                        <a:pt x="950" y="394"/>
                      </a:lnTo>
                      <a:lnTo>
                        <a:pt x="952" y="392"/>
                      </a:lnTo>
                      <a:lnTo>
                        <a:pt x="956" y="388"/>
                      </a:lnTo>
                      <a:lnTo>
                        <a:pt x="956" y="388"/>
                      </a:lnTo>
                      <a:lnTo>
                        <a:pt x="958" y="386"/>
                      </a:lnTo>
                      <a:lnTo>
                        <a:pt x="962" y="382"/>
                      </a:lnTo>
                      <a:lnTo>
                        <a:pt x="964" y="374"/>
                      </a:lnTo>
                      <a:lnTo>
                        <a:pt x="962" y="366"/>
                      </a:lnTo>
                      <a:lnTo>
                        <a:pt x="954" y="344"/>
                      </a:lnTo>
                      <a:lnTo>
                        <a:pt x="944" y="332"/>
                      </a:lnTo>
                      <a:lnTo>
                        <a:pt x="934" y="318"/>
                      </a:lnTo>
                      <a:lnTo>
                        <a:pt x="930" y="310"/>
                      </a:lnTo>
                      <a:lnTo>
                        <a:pt x="930" y="302"/>
                      </a:lnTo>
                      <a:lnTo>
                        <a:pt x="884" y="252"/>
                      </a:lnTo>
                      <a:lnTo>
                        <a:pt x="884" y="252"/>
                      </a:lnTo>
                      <a:lnTo>
                        <a:pt x="884" y="250"/>
                      </a:lnTo>
                      <a:lnTo>
                        <a:pt x="882" y="248"/>
                      </a:lnTo>
                      <a:lnTo>
                        <a:pt x="876" y="244"/>
                      </a:lnTo>
                      <a:lnTo>
                        <a:pt x="866" y="238"/>
                      </a:lnTo>
                      <a:lnTo>
                        <a:pt x="850" y="228"/>
                      </a:lnTo>
                      <a:lnTo>
                        <a:pt x="792" y="204"/>
                      </a:lnTo>
                      <a:lnTo>
                        <a:pt x="800" y="202"/>
                      </a:lnTo>
                      <a:lnTo>
                        <a:pt x="834" y="194"/>
                      </a:lnTo>
                      <a:lnTo>
                        <a:pt x="860" y="190"/>
                      </a:lnTo>
                      <a:lnTo>
                        <a:pt x="888" y="186"/>
                      </a:lnTo>
                      <a:lnTo>
                        <a:pt x="914" y="178"/>
                      </a:lnTo>
                      <a:lnTo>
                        <a:pt x="914" y="178"/>
                      </a:lnTo>
                      <a:lnTo>
                        <a:pt x="924" y="172"/>
                      </a:lnTo>
                      <a:lnTo>
                        <a:pt x="932" y="166"/>
                      </a:lnTo>
                      <a:lnTo>
                        <a:pt x="936" y="160"/>
                      </a:lnTo>
                      <a:lnTo>
                        <a:pt x="936" y="160"/>
                      </a:lnTo>
                      <a:lnTo>
                        <a:pt x="942" y="148"/>
                      </a:lnTo>
                      <a:lnTo>
                        <a:pt x="952" y="130"/>
                      </a:lnTo>
                      <a:lnTo>
                        <a:pt x="952" y="130"/>
                      </a:lnTo>
                      <a:lnTo>
                        <a:pt x="958" y="118"/>
                      </a:lnTo>
                      <a:lnTo>
                        <a:pt x="960" y="110"/>
                      </a:lnTo>
                      <a:lnTo>
                        <a:pt x="962" y="104"/>
                      </a:lnTo>
                      <a:lnTo>
                        <a:pt x="962" y="104"/>
                      </a:lnTo>
                      <a:lnTo>
                        <a:pt x="962" y="94"/>
                      </a:lnTo>
                      <a:lnTo>
                        <a:pt x="964" y="88"/>
                      </a:lnTo>
                      <a:lnTo>
                        <a:pt x="966" y="84"/>
                      </a:lnTo>
                      <a:lnTo>
                        <a:pt x="966" y="84"/>
                      </a:lnTo>
                      <a:lnTo>
                        <a:pt x="970" y="78"/>
                      </a:lnTo>
                      <a:lnTo>
                        <a:pt x="974" y="68"/>
                      </a:lnTo>
                      <a:lnTo>
                        <a:pt x="974" y="58"/>
                      </a:lnTo>
                      <a:lnTo>
                        <a:pt x="974" y="54"/>
                      </a:lnTo>
                      <a:lnTo>
                        <a:pt x="972" y="50"/>
                      </a:lnTo>
                      <a:lnTo>
                        <a:pt x="972" y="50"/>
                      </a:lnTo>
                      <a:lnTo>
                        <a:pt x="970" y="48"/>
                      </a:lnTo>
                      <a:lnTo>
                        <a:pt x="970" y="44"/>
                      </a:lnTo>
                      <a:lnTo>
                        <a:pt x="970" y="38"/>
                      </a:lnTo>
                      <a:lnTo>
                        <a:pt x="974" y="30"/>
                      </a:lnTo>
                      <a:lnTo>
                        <a:pt x="974" y="30"/>
                      </a:lnTo>
                      <a:lnTo>
                        <a:pt x="978" y="24"/>
                      </a:lnTo>
                      <a:lnTo>
                        <a:pt x="980" y="20"/>
                      </a:lnTo>
                      <a:lnTo>
                        <a:pt x="982" y="18"/>
                      </a:lnTo>
                      <a:lnTo>
                        <a:pt x="980" y="16"/>
                      </a:lnTo>
                      <a:lnTo>
                        <a:pt x="980" y="16"/>
                      </a:lnTo>
                      <a:lnTo>
                        <a:pt x="978" y="14"/>
                      </a:lnTo>
                      <a:lnTo>
                        <a:pt x="978" y="10"/>
                      </a:lnTo>
                      <a:lnTo>
                        <a:pt x="976" y="0"/>
                      </a:lnTo>
                      <a:lnTo>
                        <a:pt x="676" y="0"/>
                      </a:lnTo>
                      <a:close/>
                      <a:moveTo>
                        <a:pt x="562" y="150"/>
                      </a:moveTo>
                      <a:lnTo>
                        <a:pt x="562" y="150"/>
                      </a:lnTo>
                      <a:lnTo>
                        <a:pt x="562" y="150"/>
                      </a:lnTo>
                      <a:lnTo>
                        <a:pt x="562" y="150"/>
                      </a:lnTo>
                      <a:lnTo>
                        <a:pt x="562" y="150"/>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6" name="Group 63"/>
              <p:cNvGrpSpPr>
                <a:grpSpLocks noChangeAspect="1"/>
              </p:cNvGrpSpPr>
              <p:nvPr/>
            </p:nvGrpSpPr>
            <p:grpSpPr>
              <a:xfrm>
                <a:off x="8324137" y="990588"/>
                <a:ext cx="819855" cy="1066798"/>
                <a:chOff x="7315200" y="5334000"/>
                <a:chExt cx="1054100" cy="1371600"/>
              </a:xfrm>
              <a:solidFill>
                <a:schemeClr val="bg2">
                  <a:lumMod val="50000"/>
                  <a:lumOff val="50000"/>
                  <a:alpha val="18000"/>
                </a:schemeClr>
              </a:solidFill>
            </p:grpSpPr>
            <p:sp>
              <p:nvSpPr>
                <p:cNvPr id="147"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nl-NL" smtClean="0"/>
              <a:t>Klik om de stijl te bewerken</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fld id="{46B56234-7973-426E-B44F-3BE28A13CC05}" type="datetimeFigureOut">
              <a:rPr lang="nl-NL" smtClean="0"/>
              <a:t>13-1-2017</a:t>
            </a:fld>
            <a:endParaRPr lang="nl-NL"/>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endParaRPr lang="nl-NL"/>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lumMod val="75000"/>
                    <a:lumOff val="25000"/>
                  </a:schemeClr>
                </a:solidFill>
              </a:defRPr>
            </a:lvl1pPr>
          </a:lstStyle>
          <a:p>
            <a:fld id="{3EE3DA48-1F5F-4BFA-82B2-D941EB323B9D}" type="slidenum">
              <a:rPr lang="nl-NL" smtClean="0"/>
              <a:t>‹nr.›</a:t>
            </a:fld>
            <a:endParaRPr lang="nl-NL"/>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57200" rtl="0" eaLnBrk="1" latinLnBrk="0" hangingPunct="1">
        <a:spcBef>
          <a:spcPct val="0"/>
        </a:spcBef>
        <a:buNone/>
        <a:defRPr sz="32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1">
            <a:lumMod val="75000"/>
            <a:lumOff val="25000"/>
          </a:schemeClr>
        </a:buClr>
        <a:buFont typeface="Wingdings 2"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spcAft>
          <a:spcPts val="600"/>
        </a:spcAft>
        <a:buClr>
          <a:schemeClr val="tx1">
            <a:lumMod val="75000"/>
            <a:lumOff val="25000"/>
          </a:schemeClr>
        </a:buClr>
        <a:buFont typeface="Wingdings 2"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spcAft>
          <a:spcPts val="600"/>
        </a:spcAft>
        <a:buClr>
          <a:schemeClr val="tx1">
            <a:lumMod val="75000"/>
            <a:lumOff val="25000"/>
          </a:schemeClr>
        </a:buClr>
        <a:buFont typeface="Wingdings 2"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7.xml.rels><?xml version="1.0" encoding="UTF-8" standalone="yes"?>
<Relationships xmlns="http://schemas.openxmlformats.org/package/2006/relationships"><Relationship Id="rId2" Type="http://schemas.openxmlformats.org/officeDocument/2006/relationships/hyperlink" Target="http://www.nature.com/news/2006/061113/full/news061113-9.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video" Target="https://www.youtube.com/embed/ctd6hvO279I?rel=0"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exploringorigins.org/protocells.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95536" y="404664"/>
            <a:ext cx="4680520" cy="2736304"/>
          </a:xfrm>
        </p:spPr>
        <p:txBody>
          <a:bodyPr>
            <a:normAutofit/>
          </a:bodyPr>
          <a:lstStyle/>
          <a:p>
            <a:r>
              <a:rPr lang="nl-NL" dirty="0"/>
              <a:t>Het hele kleine in de biologie is heel groot</a:t>
            </a:r>
          </a:p>
        </p:txBody>
      </p:sp>
      <p:sp>
        <p:nvSpPr>
          <p:cNvPr id="3" name="Ondertitel 2"/>
          <p:cNvSpPr>
            <a:spLocks noGrp="1"/>
          </p:cNvSpPr>
          <p:nvPr>
            <p:ph type="subTitle" idx="1"/>
          </p:nvPr>
        </p:nvSpPr>
        <p:spPr>
          <a:xfrm>
            <a:off x="395536" y="3523320"/>
            <a:ext cx="4536504" cy="861420"/>
          </a:xfrm>
        </p:spPr>
        <p:txBody>
          <a:bodyPr/>
          <a:lstStyle/>
          <a:p>
            <a:r>
              <a:rPr lang="nl-NL" dirty="0" smtClean="0"/>
              <a:t>René Almekinders</a:t>
            </a:r>
          </a:p>
          <a:p>
            <a:r>
              <a:rPr lang="nl-NL" dirty="0" smtClean="0"/>
              <a:t>NHL Hogeschool</a:t>
            </a:r>
            <a:endParaRPr lang="nl-NL"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404664"/>
            <a:ext cx="4156015" cy="5949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24108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body" idx="1"/>
          </p:nvPr>
        </p:nvSpPr>
        <p:spPr>
          <a:xfrm>
            <a:off x="533400" y="1377950"/>
            <a:ext cx="8534400" cy="3981450"/>
          </a:xfrm>
        </p:spPr>
        <p:txBody>
          <a:bodyPr/>
          <a:lstStyle/>
          <a:p>
            <a:pPr eaLnBrk="1" hangingPunct="1"/>
            <a:r>
              <a:rPr lang="en-US" sz="2800">
                <a:latin typeface="Arial" charset="0"/>
                <a:ea typeface="ヒラギノ角ゴ Pro W3" charset="0"/>
              </a:rPr>
              <a:t>Adding clay can increase the rate of vesicle formation</a:t>
            </a:r>
          </a:p>
          <a:p>
            <a:pPr eaLnBrk="1" hangingPunct="1"/>
            <a:r>
              <a:rPr lang="en-US" sz="2800">
                <a:latin typeface="Arial" charset="0"/>
                <a:ea typeface="ヒラギノ角ゴ Pro W3" charset="0"/>
              </a:rPr>
              <a:t>Vesicles exhibit simple reproduction and metabolism and maintain an internal chemical environment</a:t>
            </a:r>
          </a:p>
        </p:txBody>
      </p:sp>
      <p:grpSp>
        <p:nvGrpSpPr>
          <p:cNvPr id="20483" name="Group 4"/>
          <p:cNvGrpSpPr>
            <a:grpSpLocks/>
          </p:cNvGrpSpPr>
          <p:nvPr/>
        </p:nvGrpSpPr>
        <p:grpSpPr bwMode="auto">
          <a:xfrm>
            <a:off x="0" y="6553200"/>
            <a:ext cx="9144000" cy="304800"/>
            <a:chOff x="0" y="4128"/>
            <a:chExt cx="5760" cy="192"/>
          </a:xfrm>
        </p:grpSpPr>
        <p:sp>
          <p:nvSpPr>
            <p:cNvPr id="20485" name="Rectangle 5"/>
            <p:cNvSpPr>
              <a:spLocks noChangeArrowheads="1"/>
            </p:cNvSpPr>
            <p:nvPr/>
          </p:nvSpPr>
          <p:spPr bwMode="auto">
            <a:xfrm>
              <a:off x="0" y="4128"/>
              <a:ext cx="5760" cy="192"/>
            </a:xfrm>
            <a:prstGeom prst="rect">
              <a:avLst/>
            </a:prstGeom>
            <a:solidFill>
              <a:srgbClr val="FFBA26"/>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nl-NL"/>
            </a:p>
          </p:txBody>
        </p:sp>
        <p:sp>
          <p:nvSpPr>
            <p:cNvPr id="20486" name="Date Placeholder 3"/>
            <p:cNvSpPr>
              <a:spLocks/>
            </p:cNvSpPr>
            <p:nvPr/>
          </p:nvSpPr>
          <p:spPr bwMode="auto">
            <a:xfrm>
              <a:off x="96" y="4160"/>
              <a:ext cx="144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en-US" sz="1200">
                  <a:latin typeface="Times New Roman" charset="0"/>
                  <a:cs typeface="Times New Roman" charset="0"/>
                </a:rPr>
                <a:t>© 2011 Pearson Education, Inc.</a:t>
              </a:r>
            </a:p>
          </p:txBody>
        </p:sp>
      </p:grpSp>
      <p:sp>
        <p:nvSpPr>
          <p:cNvPr id="20484" name="Rectangle 7"/>
          <p:cNvSpPr>
            <a:spLocks noChangeArrowheads="1"/>
          </p:cNvSpPr>
          <p:nvPr/>
        </p:nvSpPr>
        <p:spPr bwMode="auto">
          <a:xfrm>
            <a:off x="0" y="0"/>
            <a:ext cx="9144000" cy="304800"/>
          </a:xfrm>
          <a:prstGeom prst="rect">
            <a:avLst/>
          </a:prstGeom>
          <a:solidFill>
            <a:srgbClr val="00478B"/>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nl-NL"/>
          </a:p>
        </p:txBody>
      </p:sp>
    </p:spTree>
    <p:extLst>
      <p:ext uri="{BB962C8B-B14F-4D97-AF65-F5344CB8AC3E}">
        <p14:creationId xmlns:p14="http://schemas.microsoft.com/office/powerpoint/2010/main" val="14164097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87313" y="584200"/>
            <a:ext cx="8534400" cy="914400"/>
          </a:xfrm>
        </p:spPr>
        <p:txBody>
          <a:bodyPr/>
          <a:lstStyle/>
          <a:p>
            <a:pPr marL="52388" eaLnBrk="1" hangingPunct="1"/>
            <a:r>
              <a:rPr lang="en-US">
                <a:latin typeface="Times New Roman" charset="0"/>
                <a:ea typeface="ヒラギノ角ゴ Pro W3" charset="0"/>
              </a:rPr>
              <a:t>Self-Replicating RNA and the Dawn of Natural Selection</a:t>
            </a:r>
            <a:endParaRPr lang="en-US">
              <a:solidFill>
                <a:schemeClr val="tx1"/>
              </a:solidFill>
              <a:latin typeface="Times New Roman" charset="0"/>
              <a:ea typeface="ヒラギノ角ゴ Pro W3" charset="0"/>
            </a:endParaRPr>
          </a:p>
        </p:txBody>
      </p:sp>
      <p:sp>
        <p:nvSpPr>
          <p:cNvPr id="25603" name="Rectangle 3"/>
          <p:cNvSpPr>
            <a:spLocks noGrp="1" noChangeArrowheads="1"/>
          </p:cNvSpPr>
          <p:nvPr>
            <p:ph type="body" idx="1"/>
          </p:nvPr>
        </p:nvSpPr>
        <p:spPr>
          <a:xfrm>
            <a:off x="533400" y="1912938"/>
            <a:ext cx="5791200" cy="4297362"/>
          </a:xfrm>
        </p:spPr>
        <p:txBody>
          <a:bodyPr/>
          <a:lstStyle/>
          <a:p>
            <a:pPr eaLnBrk="1" hangingPunct="1"/>
            <a:r>
              <a:rPr lang="en-US" sz="2800" dirty="0">
                <a:latin typeface="Arial" charset="0"/>
                <a:ea typeface="ヒラギノ角ゴ Pro W3" charset="0"/>
              </a:rPr>
              <a:t>The first genetic material was probably RNA, not DNA</a:t>
            </a:r>
          </a:p>
          <a:p>
            <a:pPr eaLnBrk="1" hangingPunct="1"/>
            <a:r>
              <a:rPr lang="en-US" sz="2800" dirty="0">
                <a:latin typeface="Arial" charset="0"/>
                <a:ea typeface="ヒラギノ角ゴ Pro W3" charset="0"/>
              </a:rPr>
              <a:t>RNA molecules called </a:t>
            </a:r>
            <a:r>
              <a:rPr lang="en-US" sz="2800" b="1" dirty="0">
                <a:latin typeface="Arial" charset="0"/>
                <a:ea typeface="ヒラギノ角ゴ Pro W3" charset="0"/>
              </a:rPr>
              <a:t>ribozymes </a:t>
            </a:r>
            <a:r>
              <a:rPr lang="en-US" sz="2800" dirty="0">
                <a:latin typeface="Arial" charset="0"/>
                <a:ea typeface="ヒラギノ角ゴ Pro W3" charset="0"/>
              </a:rPr>
              <a:t>have been found to catalyze many different reactions</a:t>
            </a:r>
          </a:p>
          <a:p>
            <a:pPr marL="977900" lvl="1" indent="-304800" eaLnBrk="1" hangingPunct="1"/>
            <a:r>
              <a:rPr lang="en-US" sz="2600" dirty="0">
                <a:latin typeface="Arial" charset="0"/>
                <a:ea typeface="ヒラギノ角ゴ Pro W3" charset="0"/>
              </a:rPr>
              <a:t>For example, ribozymes can make complementary copies of short stretches of RNA</a:t>
            </a:r>
          </a:p>
        </p:txBody>
      </p:sp>
      <p:grpSp>
        <p:nvGrpSpPr>
          <p:cNvPr id="25604" name="Group 5"/>
          <p:cNvGrpSpPr>
            <a:grpSpLocks/>
          </p:cNvGrpSpPr>
          <p:nvPr/>
        </p:nvGrpSpPr>
        <p:grpSpPr bwMode="auto">
          <a:xfrm>
            <a:off x="0" y="6553200"/>
            <a:ext cx="9144000" cy="304800"/>
            <a:chOff x="0" y="4128"/>
            <a:chExt cx="5760" cy="192"/>
          </a:xfrm>
        </p:grpSpPr>
        <p:sp>
          <p:nvSpPr>
            <p:cNvPr id="25606" name="Rectangle 6"/>
            <p:cNvSpPr>
              <a:spLocks noChangeArrowheads="1"/>
            </p:cNvSpPr>
            <p:nvPr/>
          </p:nvSpPr>
          <p:spPr bwMode="auto">
            <a:xfrm>
              <a:off x="0" y="4128"/>
              <a:ext cx="5760" cy="192"/>
            </a:xfrm>
            <a:prstGeom prst="rect">
              <a:avLst/>
            </a:prstGeom>
            <a:solidFill>
              <a:srgbClr val="FFBA26"/>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nl-NL"/>
            </a:p>
          </p:txBody>
        </p:sp>
        <p:sp>
          <p:nvSpPr>
            <p:cNvPr id="25607" name="Date Placeholder 3"/>
            <p:cNvSpPr>
              <a:spLocks/>
            </p:cNvSpPr>
            <p:nvPr/>
          </p:nvSpPr>
          <p:spPr bwMode="auto">
            <a:xfrm>
              <a:off x="96" y="4160"/>
              <a:ext cx="144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en-US" sz="1200">
                  <a:latin typeface="Times New Roman" charset="0"/>
                  <a:cs typeface="Times New Roman" charset="0"/>
                </a:rPr>
                <a:t>© 2011 Pearson Education, Inc.</a:t>
              </a:r>
            </a:p>
          </p:txBody>
        </p:sp>
      </p:grpSp>
      <p:sp>
        <p:nvSpPr>
          <p:cNvPr id="25605" name="Rectangle 8"/>
          <p:cNvSpPr>
            <a:spLocks noChangeArrowheads="1"/>
          </p:cNvSpPr>
          <p:nvPr/>
        </p:nvSpPr>
        <p:spPr bwMode="auto">
          <a:xfrm>
            <a:off x="0" y="0"/>
            <a:ext cx="9144000" cy="304800"/>
          </a:xfrm>
          <a:prstGeom prst="rect">
            <a:avLst/>
          </a:prstGeom>
          <a:solidFill>
            <a:srgbClr val="00478B"/>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nl-NL"/>
          </a:p>
        </p:txBody>
      </p:sp>
      <p:pic>
        <p:nvPicPr>
          <p:cNvPr id="2" name="Picture 1"/>
          <p:cNvPicPr>
            <a:picLocks noChangeAspect="1"/>
          </p:cNvPicPr>
          <p:nvPr/>
        </p:nvPicPr>
        <p:blipFill>
          <a:blip r:embed="rId3"/>
          <a:stretch>
            <a:fillRect/>
          </a:stretch>
        </p:blipFill>
        <p:spPr>
          <a:xfrm>
            <a:off x="6629400" y="1638300"/>
            <a:ext cx="2159000" cy="3581400"/>
          </a:xfrm>
          <a:prstGeom prst="rect">
            <a:avLst/>
          </a:prstGeom>
        </p:spPr>
      </p:pic>
    </p:spTree>
    <p:extLst>
      <p:ext uri="{BB962C8B-B14F-4D97-AF65-F5344CB8AC3E}">
        <p14:creationId xmlns:p14="http://schemas.microsoft.com/office/powerpoint/2010/main" val="15997764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body" idx="1"/>
          </p:nvPr>
        </p:nvSpPr>
        <p:spPr>
          <a:xfrm>
            <a:off x="533400" y="381000"/>
            <a:ext cx="8534400" cy="3408040"/>
          </a:xfrm>
        </p:spPr>
        <p:txBody>
          <a:bodyPr>
            <a:normAutofit/>
          </a:bodyPr>
          <a:lstStyle/>
          <a:p>
            <a:pPr marL="350838" indent="-350838" eaLnBrk="1" hangingPunct="1"/>
            <a:r>
              <a:rPr lang="en-US" sz="2800" dirty="0">
                <a:latin typeface="Arial" charset="0"/>
                <a:ea typeface="ヒラギノ角ゴ Pro W3" charset="0"/>
              </a:rPr>
              <a:t>Natural selection has produced self-replicating RNA molecules</a:t>
            </a:r>
          </a:p>
          <a:p>
            <a:pPr marL="350838" indent="-350838" eaLnBrk="1" hangingPunct="1"/>
            <a:r>
              <a:rPr lang="en-US" sz="2800" dirty="0">
                <a:latin typeface="Arial" charset="0"/>
                <a:ea typeface="ヒラギノ角ゴ Pro W3" charset="0"/>
              </a:rPr>
              <a:t>RNA molecules that were more stable or replicated more quickly would have left the most descendent RNA molecules</a:t>
            </a:r>
          </a:p>
          <a:p>
            <a:pPr marL="350838" indent="-350838" eaLnBrk="1" hangingPunct="1"/>
            <a:r>
              <a:rPr lang="en-US" sz="2800" dirty="0">
                <a:latin typeface="Arial" charset="0"/>
                <a:ea typeface="ヒラギノ角ゴ Pro W3" charset="0"/>
              </a:rPr>
              <a:t>The early genetic material might have formed an </a:t>
            </a:r>
            <a:r>
              <a:rPr lang="ja-JP" altLang="en-US" sz="2800" dirty="0">
                <a:latin typeface="Arial" charset="0"/>
                <a:ea typeface="ヒラギノ角ゴ Pro W3" charset="0"/>
              </a:rPr>
              <a:t>“</a:t>
            </a:r>
            <a:r>
              <a:rPr lang="en-US" sz="2800" dirty="0">
                <a:latin typeface="Arial" charset="0"/>
                <a:ea typeface="ヒラギノ角ゴ Pro W3" charset="0"/>
              </a:rPr>
              <a:t>RNA world</a:t>
            </a:r>
            <a:r>
              <a:rPr lang="ja-JP" altLang="en-US" sz="2800" dirty="0" smtClean="0">
                <a:latin typeface="Arial" charset="0"/>
                <a:ea typeface="ヒラギノ角ゴ Pro W3" charset="0"/>
              </a:rPr>
              <a:t>”</a:t>
            </a:r>
          </a:p>
        </p:txBody>
      </p:sp>
      <p:grpSp>
        <p:nvGrpSpPr>
          <p:cNvPr id="26627" name="Group 4"/>
          <p:cNvGrpSpPr>
            <a:grpSpLocks/>
          </p:cNvGrpSpPr>
          <p:nvPr/>
        </p:nvGrpSpPr>
        <p:grpSpPr bwMode="auto">
          <a:xfrm>
            <a:off x="0" y="6553200"/>
            <a:ext cx="9144000" cy="304800"/>
            <a:chOff x="0" y="4128"/>
            <a:chExt cx="5760" cy="192"/>
          </a:xfrm>
        </p:grpSpPr>
        <p:sp>
          <p:nvSpPr>
            <p:cNvPr id="26629" name="Rectangle 5"/>
            <p:cNvSpPr>
              <a:spLocks noChangeArrowheads="1"/>
            </p:cNvSpPr>
            <p:nvPr/>
          </p:nvSpPr>
          <p:spPr bwMode="auto">
            <a:xfrm>
              <a:off x="0" y="4128"/>
              <a:ext cx="5760" cy="192"/>
            </a:xfrm>
            <a:prstGeom prst="rect">
              <a:avLst/>
            </a:prstGeom>
            <a:solidFill>
              <a:srgbClr val="FFBA26"/>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nl-NL"/>
            </a:p>
          </p:txBody>
        </p:sp>
        <p:sp>
          <p:nvSpPr>
            <p:cNvPr id="26630" name="Date Placeholder 3"/>
            <p:cNvSpPr>
              <a:spLocks/>
            </p:cNvSpPr>
            <p:nvPr/>
          </p:nvSpPr>
          <p:spPr bwMode="auto">
            <a:xfrm>
              <a:off x="96" y="4160"/>
              <a:ext cx="144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en-US" sz="1200">
                  <a:latin typeface="Times New Roman" charset="0"/>
                  <a:cs typeface="Times New Roman" charset="0"/>
                </a:rPr>
                <a:t>© 2011 Pearson Education, Inc.</a:t>
              </a:r>
            </a:p>
          </p:txBody>
        </p:sp>
      </p:grpSp>
      <p:sp>
        <p:nvSpPr>
          <p:cNvPr id="26628" name="Rectangle 7"/>
          <p:cNvSpPr>
            <a:spLocks noChangeArrowheads="1"/>
          </p:cNvSpPr>
          <p:nvPr/>
        </p:nvSpPr>
        <p:spPr bwMode="auto">
          <a:xfrm>
            <a:off x="0" y="0"/>
            <a:ext cx="9144000" cy="304800"/>
          </a:xfrm>
          <a:prstGeom prst="rect">
            <a:avLst/>
          </a:prstGeom>
          <a:solidFill>
            <a:srgbClr val="00478B"/>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nl-NL"/>
          </a:p>
        </p:txBody>
      </p:sp>
      <p:pic>
        <p:nvPicPr>
          <p:cNvPr id="3" name="Picture 2"/>
          <p:cNvPicPr>
            <a:picLocks noChangeAspect="1"/>
          </p:cNvPicPr>
          <p:nvPr/>
        </p:nvPicPr>
        <p:blipFill>
          <a:blip r:embed="rId3"/>
          <a:stretch>
            <a:fillRect/>
          </a:stretch>
        </p:blipFill>
        <p:spPr>
          <a:xfrm>
            <a:off x="-581" y="3792530"/>
            <a:ext cx="9144000" cy="3093108"/>
          </a:xfrm>
          <a:prstGeom prst="rect">
            <a:avLst/>
          </a:prstGeom>
        </p:spPr>
      </p:pic>
    </p:spTree>
    <p:extLst>
      <p:ext uri="{BB962C8B-B14F-4D97-AF65-F5344CB8AC3E}">
        <p14:creationId xmlns:p14="http://schemas.microsoft.com/office/powerpoint/2010/main" val="18185746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Articl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596" y="2492896"/>
            <a:ext cx="7272808" cy="4334464"/>
          </a:xfrm>
          <a:prstGeom prst="rect">
            <a:avLst/>
          </a:prstGeom>
          <a:noFill/>
          <a:extLst>
            <a:ext uri="{909E8E84-426E-40DD-AFC4-6F175D3DCCD1}">
              <a14:hiddenFill xmlns:a14="http://schemas.microsoft.com/office/drawing/2010/main">
                <a:solidFill>
                  <a:srgbClr val="FFFFFF"/>
                </a:solidFill>
              </a14:hiddenFill>
            </a:ext>
          </a:extLst>
        </p:spPr>
      </p:pic>
      <p:sp>
        <p:nvSpPr>
          <p:cNvPr id="3" name="Tijdelijke aanduiding voor tekst 2"/>
          <p:cNvSpPr>
            <a:spLocks noGrp="1"/>
          </p:cNvSpPr>
          <p:nvPr>
            <p:ph type="body" idx="1"/>
          </p:nvPr>
        </p:nvSpPr>
        <p:spPr>
          <a:xfrm>
            <a:off x="1332894" y="244973"/>
            <a:ext cx="3147824" cy="576262"/>
          </a:xfrm>
        </p:spPr>
        <p:txBody>
          <a:bodyPr/>
          <a:lstStyle/>
          <a:p>
            <a:r>
              <a:rPr lang="nl-NL" dirty="0" smtClean="0"/>
              <a:t>Prokaryoten</a:t>
            </a:r>
            <a:endParaRPr lang="nl-NL" dirty="0"/>
          </a:p>
        </p:txBody>
      </p:sp>
      <p:sp>
        <p:nvSpPr>
          <p:cNvPr id="4" name="Tijdelijke aanduiding voor inhoud 3"/>
          <p:cNvSpPr>
            <a:spLocks noGrp="1"/>
          </p:cNvSpPr>
          <p:nvPr>
            <p:ph sz="half" idx="2"/>
          </p:nvPr>
        </p:nvSpPr>
        <p:spPr>
          <a:xfrm>
            <a:off x="827584" y="821235"/>
            <a:ext cx="3653135" cy="1959693"/>
          </a:xfrm>
        </p:spPr>
        <p:txBody>
          <a:bodyPr anchor="t" anchorCtr="0"/>
          <a:lstStyle/>
          <a:p>
            <a:r>
              <a:rPr lang="nl-NL" dirty="0" smtClean="0"/>
              <a:t>Morfologische uniformiteit</a:t>
            </a:r>
          </a:p>
          <a:p>
            <a:r>
              <a:rPr lang="nl-NL" dirty="0" smtClean="0"/>
              <a:t>Biochemische diversiteit, bijvoorbeeld: veel meer </a:t>
            </a:r>
            <a:r>
              <a:rPr lang="nl-NL" dirty="0" err="1" smtClean="0"/>
              <a:t>oxidatoren</a:t>
            </a:r>
            <a:r>
              <a:rPr lang="nl-NL" dirty="0" smtClean="0"/>
              <a:t> dan alleen O</a:t>
            </a:r>
            <a:r>
              <a:rPr lang="nl-NL" baseline="-25000" dirty="0" smtClean="0"/>
              <a:t>2</a:t>
            </a:r>
          </a:p>
          <a:p>
            <a:r>
              <a:rPr lang="nl-NL" dirty="0" smtClean="0"/>
              <a:t>Laterale genentransfer</a:t>
            </a:r>
            <a:endParaRPr lang="nl-NL" dirty="0"/>
          </a:p>
        </p:txBody>
      </p:sp>
      <p:sp>
        <p:nvSpPr>
          <p:cNvPr id="5" name="Tijdelijke aanduiding voor tekst 4"/>
          <p:cNvSpPr>
            <a:spLocks noGrp="1"/>
          </p:cNvSpPr>
          <p:nvPr>
            <p:ph type="body" sz="quarter" idx="3"/>
          </p:nvPr>
        </p:nvSpPr>
        <p:spPr>
          <a:xfrm>
            <a:off x="4992066" y="244973"/>
            <a:ext cx="3142488" cy="576262"/>
          </a:xfrm>
        </p:spPr>
        <p:txBody>
          <a:bodyPr/>
          <a:lstStyle/>
          <a:p>
            <a:r>
              <a:rPr lang="nl-NL" dirty="0" smtClean="0"/>
              <a:t>Eukaryoten</a:t>
            </a:r>
            <a:endParaRPr lang="nl-NL" dirty="0"/>
          </a:p>
        </p:txBody>
      </p:sp>
      <p:sp>
        <p:nvSpPr>
          <p:cNvPr id="6" name="Tijdelijke aanduiding voor inhoud 5"/>
          <p:cNvSpPr>
            <a:spLocks noGrp="1"/>
          </p:cNvSpPr>
          <p:nvPr>
            <p:ph sz="quarter" idx="4"/>
          </p:nvPr>
        </p:nvSpPr>
        <p:spPr>
          <a:xfrm>
            <a:off x="4663280" y="821235"/>
            <a:ext cx="3471275" cy="1959693"/>
          </a:xfrm>
        </p:spPr>
        <p:txBody>
          <a:bodyPr anchor="t" anchorCtr="0"/>
          <a:lstStyle/>
          <a:p>
            <a:r>
              <a:rPr lang="nl-NL" dirty="0" smtClean="0"/>
              <a:t>Morfologische diversiteit</a:t>
            </a:r>
          </a:p>
          <a:p>
            <a:r>
              <a:rPr lang="nl-NL" dirty="0" smtClean="0"/>
              <a:t>Biochemische uniformiteit</a:t>
            </a:r>
          </a:p>
          <a:p>
            <a:r>
              <a:rPr lang="nl-NL" dirty="0" smtClean="0"/>
              <a:t>Verticale genentransfer</a:t>
            </a:r>
            <a:endParaRPr lang="nl-NL" dirty="0"/>
          </a:p>
        </p:txBody>
      </p:sp>
      <p:sp>
        <p:nvSpPr>
          <p:cNvPr id="2" name="Toelichting met PIJL-RECHTS 1"/>
          <p:cNvSpPr/>
          <p:nvPr/>
        </p:nvSpPr>
        <p:spPr>
          <a:xfrm>
            <a:off x="0" y="5445224"/>
            <a:ext cx="1547664" cy="1152128"/>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smtClean="0"/>
              <a:t>LUCA</a:t>
            </a:r>
            <a:endParaRPr lang="nl-NL" dirty="0"/>
          </a:p>
        </p:txBody>
      </p:sp>
      <p:sp>
        <p:nvSpPr>
          <p:cNvPr id="7" name="Toelichting met PIJL-OMLAAG 6"/>
          <p:cNvSpPr/>
          <p:nvPr/>
        </p:nvSpPr>
        <p:spPr>
          <a:xfrm>
            <a:off x="5220072" y="4530824"/>
            <a:ext cx="914400" cy="91440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smtClean="0"/>
              <a:t>LECA</a:t>
            </a:r>
            <a:endParaRPr lang="nl-NL" dirty="0"/>
          </a:p>
        </p:txBody>
      </p:sp>
    </p:spTree>
    <p:extLst>
      <p:ext uri="{BB962C8B-B14F-4D97-AF65-F5344CB8AC3E}">
        <p14:creationId xmlns:p14="http://schemas.microsoft.com/office/powerpoint/2010/main" val="29252694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a:xfrm>
            <a:off x="539552" y="2348880"/>
            <a:ext cx="8136904" cy="2428501"/>
          </a:xfrm>
        </p:spPr>
        <p:txBody>
          <a:bodyPr/>
          <a:lstStyle/>
          <a:p>
            <a:r>
              <a:rPr lang="nl-NL" sz="4000" dirty="0" smtClean="0"/>
              <a:t>Al het leven is </a:t>
            </a:r>
            <a:r>
              <a:rPr lang="nl-NL" sz="4000" dirty="0" err="1" smtClean="0"/>
              <a:t>chemiosmotisch</a:t>
            </a:r>
            <a:r>
              <a:rPr lang="nl-NL" dirty="0" smtClean="0"/>
              <a:t/>
            </a:r>
            <a:br>
              <a:rPr lang="nl-NL" dirty="0" smtClean="0"/>
            </a:br>
            <a:r>
              <a:rPr lang="nl-NL" dirty="0" smtClean="0"/>
              <a:t/>
            </a:r>
            <a:br>
              <a:rPr lang="nl-NL" dirty="0" smtClean="0"/>
            </a:br>
            <a:r>
              <a:rPr lang="nl-NL" dirty="0" smtClean="0"/>
              <a:t>Waarom? Hoe is dat ontstaan?</a:t>
            </a:r>
            <a:br>
              <a:rPr lang="nl-NL" dirty="0" smtClean="0"/>
            </a:br>
            <a:r>
              <a:rPr lang="nl-NL" dirty="0" smtClean="0"/>
              <a:t>Is dat een bewijs voor een common </a:t>
            </a:r>
            <a:r>
              <a:rPr lang="nl-NL" dirty="0" err="1" smtClean="0"/>
              <a:t>ancestor</a:t>
            </a:r>
            <a:r>
              <a:rPr lang="nl-NL" dirty="0" smtClean="0"/>
              <a:t>?</a:t>
            </a:r>
            <a:endParaRPr lang="nl-NL" dirty="0"/>
          </a:p>
        </p:txBody>
      </p:sp>
      <p:sp>
        <p:nvSpPr>
          <p:cNvPr id="8" name="Tijdelijke aanduiding voor tekst 7"/>
          <p:cNvSpPr>
            <a:spLocks noGrp="1"/>
          </p:cNvSpPr>
          <p:nvPr>
            <p:ph type="body" idx="1"/>
          </p:nvPr>
        </p:nvSpPr>
        <p:spPr/>
        <p:txBody>
          <a:bodyPr/>
          <a:lstStyle/>
          <a:p>
            <a:endParaRPr lang="nl-NL"/>
          </a:p>
        </p:txBody>
      </p:sp>
    </p:spTree>
    <p:extLst>
      <p:ext uri="{BB962C8B-B14F-4D97-AF65-F5344CB8AC3E}">
        <p14:creationId xmlns:p14="http://schemas.microsoft.com/office/powerpoint/2010/main" val="7437878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Schrödinger’s</a:t>
            </a:r>
            <a:r>
              <a:rPr lang="nl-NL" dirty="0" smtClean="0"/>
              <a:t> paradox</a:t>
            </a:r>
            <a:endParaRPr lang="nl-NL" dirty="0"/>
          </a:p>
        </p:txBody>
      </p:sp>
      <p:sp>
        <p:nvSpPr>
          <p:cNvPr id="3" name="Tijdelijke aanduiding voor inhoud 2"/>
          <p:cNvSpPr>
            <a:spLocks noGrp="1"/>
          </p:cNvSpPr>
          <p:nvPr>
            <p:ph idx="1"/>
          </p:nvPr>
        </p:nvSpPr>
        <p:spPr>
          <a:xfrm>
            <a:off x="457200" y="1600200"/>
            <a:ext cx="6923112" cy="4525963"/>
          </a:xfrm>
        </p:spPr>
        <p:txBody>
          <a:bodyPr>
            <a:normAutofit/>
          </a:bodyPr>
          <a:lstStyle/>
          <a:p>
            <a:pPr marL="0" indent="0">
              <a:buNone/>
            </a:pPr>
            <a:r>
              <a:rPr lang="en-US" dirty="0" smtClean="0"/>
              <a:t>In a world governed by the second law of thermodynamics, all isolated systems are expected to approach a state of maximum disorder. Since life approaches and maintains a highly ordered state, some argue that this seems to violate the aforementioned Second Law implying that there is a paradox. However, since the biosphere is not an isolated system, there is no paradox. The increase of order inside an organism is more than paid for by an increase in disorder outside this organism by the loss of heat into the environment. By this mechanism, the Second Law is obeyed, and life maintains a highly ordered state, which it sustains by causing a net increase in disorder in the Universe. In order to increase the complexity on Earth — as life does — free energy is needed. Free energy for life here on Earth is provided by the Sun.</a:t>
            </a:r>
            <a:endParaRPr lang="nl-NL" dirty="0"/>
          </a:p>
        </p:txBody>
      </p:sp>
      <p:pic>
        <p:nvPicPr>
          <p:cNvPr id="1028" name="Picture 4" descr="\mathrm{d}G =V\mathrm{d}p-S\mathrm{d}T+\sum_{i=1}^k \mu_i \,\mathrm{d}N_i + \sum_{i=1}^n X_i \,\mathrm{d}a_i + \ldot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6764967" y="3123902"/>
            <a:ext cx="3151264" cy="449093"/>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What is Lif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8138" y="4797152"/>
            <a:ext cx="1276350" cy="200025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16713" y="73174"/>
            <a:ext cx="1247775" cy="1771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56992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0"/>
            <a:ext cx="8493120" cy="5313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9pPr>
          </a:lstStyle>
          <a:p>
            <a:pPr algn="ctr"/>
            <a:r>
              <a:rPr lang="en-GB" altLang="nl-NL" sz="1500" b="1" dirty="0" smtClean="0">
                <a:latin typeface="Arial" charset="0"/>
              </a:rPr>
              <a:t>Het </a:t>
            </a:r>
            <a:r>
              <a:rPr lang="en-GB" altLang="nl-NL" sz="1500" b="1" dirty="0" err="1" smtClean="0">
                <a:latin typeface="Arial" charset="0"/>
              </a:rPr>
              <a:t>ontstaan</a:t>
            </a:r>
            <a:r>
              <a:rPr lang="en-GB" altLang="nl-NL" sz="1500" b="1" dirty="0" smtClean="0">
                <a:latin typeface="Arial" charset="0"/>
              </a:rPr>
              <a:t> van LUCA:</a:t>
            </a:r>
            <a:br>
              <a:rPr lang="en-GB" altLang="nl-NL" sz="1500" b="1" dirty="0" smtClean="0">
                <a:latin typeface="Arial" charset="0"/>
              </a:rPr>
            </a:br>
            <a:r>
              <a:rPr lang="en-GB" altLang="nl-NL" sz="1500" b="1" dirty="0" smtClean="0">
                <a:latin typeface="Arial" charset="0"/>
              </a:rPr>
              <a:t>A </a:t>
            </a:r>
            <a:r>
              <a:rPr lang="en-GB" altLang="nl-NL" sz="1500" b="1" dirty="0">
                <a:latin typeface="Arial" charset="0"/>
              </a:rPr>
              <a:t>scheme for the origin of cells [42,46].</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440" y="484956"/>
            <a:ext cx="8493120" cy="587834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p:cNvSpPr txBox="1">
            <a:spLocks noChangeArrowheads="1"/>
          </p:cNvSpPr>
          <p:nvPr/>
        </p:nvSpPr>
        <p:spPr bwMode="auto">
          <a:xfrm>
            <a:off x="1039680" y="6453336"/>
            <a:ext cx="3918240" cy="3096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9pPr>
          </a:lstStyle>
          <a:p>
            <a:r>
              <a:rPr lang="en-GB" altLang="nl-NL" sz="1100" b="1" dirty="0" err="1">
                <a:latin typeface="Arial" charset="0"/>
              </a:rPr>
              <a:t>Filipa</a:t>
            </a:r>
            <a:r>
              <a:rPr lang="en-GB" altLang="nl-NL" sz="1100" b="1" dirty="0">
                <a:latin typeface="Arial" charset="0"/>
              </a:rPr>
              <a:t> L. Sousa et al. Phil. Trans. R. Soc. B 2013;368:20130088</a:t>
            </a:r>
          </a:p>
        </p:txBody>
      </p:sp>
      <p:sp>
        <p:nvSpPr>
          <p:cNvPr id="3077" name="Text Box 5"/>
          <p:cNvSpPr txBox="1">
            <a:spLocks noChangeArrowheads="1"/>
          </p:cNvSpPr>
          <p:nvPr/>
        </p:nvSpPr>
        <p:spPr bwMode="auto">
          <a:xfrm>
            <a:off x="97920" y="6450438"/>
            <a:ext cx="4930560" cy="3470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nl-NL"/>
          </a:p>
        </p:txBody>
      </p:sp>
    </p:spTree>
    <p:extLst>
      <p:ext uri="{BB962C8B-B14F-4D97-AF65-F5344CB8AC3E}">
        <p14:creationId xmlns:p14="http://schemas.microsoft.com/office/powerpoint/2010/main" val="370836065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www.researchgate.net/profile/Andrew_Pomiankowski/publication/264796781/figure/fig1/AS:295950334611456@1447571466507/Figure-1-Membrane-lipids-of-archaea-and-bacteria-Archaeal-lipids-left-are-typicall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7520" y="2171564"/>
            <a:ext cx="3964180" cy="324036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Afbeeldingsresultaat voor alkaline v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4" y="1124744"/>
            <a:ext cx="4562475" cy="5334001"/>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p:cNvSpPr txBox="1"/>
          <p:nvPr/>
        </p:nvSpPr>
        <p:spPr>
          <a:xfrm>
            <a:off x="4897520" y="5589240"/>
            <a:ext cx="4138976" cy="1200329"/>
          </a:xfrm>
          <a:prstGeom prst="rect">
            <a:avLst/>
          </a:prstGeom>
          <a:noFill/>
        </p:spPr>
        <p:txBody>
          <a:bodyPr wrap="square" rtlCol="0">
            <a:spAutoFit/>
          </a:bodyPr>
          <a:lstStyle/>
          <a:p>
            <a:r>
              <a:rPr lang="nl-NL" dirty="0"/>
              <a:t>Lezen: http://www.nature.com/scitable/topicpage/why-are-cells-powered-by-proton-gradients-14373960</a:t>
            </a:r>
          </a:p>
        </p:txBody>
      </p:sp>
      <p:sp>
        <p:nvSpPr>
          <p:cNvPr id="3" name="Rechthoek 2"/>
          <p:cNvSpPr/>
          <p:nvPr/>
        </p:nvSpPr>
        <p:spPr>
          <a:xfrm>
            <a:off x="155574" y="749610"/>
            <a:ext cx="2982611" cy="369332"/>
          </a:xfrm>
          <a:prstGeom prst="rect">
            <a:avLst/>
          </a:prstGeom>
        </p:spPr>
        <p:txBody>
          <a:bodyPr wrap="none">
            <a:spAutoFit/>
          </a:bodyPr>
          <a:lstStyle/>
          <a:p>
            <a:r>
              <a:rPr lang="nl-NL" dirty="0"/>
              <a:t>Alkaline </a:t>
            </a:r>
            <a:r>
              <a:rPr lang="nl-NL" dirty="0" err="1"/>
              <a:t>hydrothermal</a:t>
            </a:r>
            <a:r>
              <a:rPr lang="nl-NL" dirty="0"/>
              <a:t> vents</a:t>
            </a:r>
          </a:p>
        </p:txBody>
      </p:sp>
      <p:sp>
        <p:nvSpPr>
          <p:cNvPr id="4" name="Rechthoek 3"/>
          <p:cNvSpPr/>
          <p:nvPr/>
        </p:nvSpPr>
        <p:spPr>
          <a:xfrm>
            <a:off x="4788024" y="316974"/>
            <a:ext cx="4032448" cy="1815882"/>
          </a:xfrm>
          <a:prstGeom prst="rect">
            <a:avLst/>
          </a:prstGeom>
        </p:spPr>
        <p:txBody>
          <a:bodyPr wrap="square">
            <a:spAutoFit/>
          </a:bodyPr>
          <a:lstStyle/>
          <a:p>
            <a:r>
              <a:rPr lang="en-US" sz="1400" dirty="0" smtClean="0"/>
              <a:t>A </a:t>
            </a:r>
            <a:r>
              <a:rPr lang="en-US" sz="1400" dirty="0"/>
              <a:t>cell with a semi-permeable membrane sits at the interface between an alkaline and an acidic fluid. The fluids are continuously replenished and otherwise separated by an inorganic barrier. Hydroxide ions (OH 2 ) can flow into the cell from the alkaline side by simple diffusion across the membrane, with protons (H + ) entering in a similar manner from the acidic side. </a:t>
            </a:r>
            <a:endParaRPr lang="nl-NL" sz="1400" dirty="0"/>
          </a:p>
        </p:txBody>
      </p:sp>
    </p:spTree>
    <p:extLst>
      <p:ext uri="{BB962C8B-B14F-4D97-AF65-F5344CB8AC3E}">
        <p14:creationId xmlns:p14="http://schemas.microsoft.com/office/powerpoint/2010/main" val="3830293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www.researchgate.net/profile/Andrew_Pomiankowski/publication/264796781/figure/fig7/AS:295950334611463@1447571466726/Figure-7-Divergence-of-archaea-and-bacteria-A-Ions-cross-the-membrane-in-response-t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17475"/>
            <a:ext cx="8096250" cy="5705476"/>
          </a:xfrm>
          <a:prstGeom prst="rect">
            <a:avLst/>
          </a:prstGeom>
          <a:noFill/>
          <a:extLst>
            <a:ext uri="{909E8E84-426E-40DD-AFC4-6F175D3DCCD1}">
              <a14:hiddenFill xmlns:a14="http://schemas.microsoft.com/office/drawing/2010/main">
                <a:solidFill>
                  <a:srgbClr val="FFFFFF"/>
                </a:solidFill>
              </a14:hiddenFill>
            </a:ext>
          </a:extLst>
        </p:spPr>
      </p:pic>
      <p:sp>
        <p:nvSpPr>
          <p:cNvPr id="2" name="Rechthoek 1"/>
          <p:cNvSpPr/>
          <p:nvPr/>
        </p:nvSpPr>
        <p:spPr>
          <a:xfrm>
            <a:off x="611560" y="5822951"/>
            <a:ext cx="8096250" cy="1061829"/>
          </a:xfrm>
          <a:prstGeom prst="rect">
            <a:avLst/>
          </a:prstGeom>
        </p:spPr>
        <p:txBody>
          <a:bodyPr wrap="square">
            <a:spAutoFit/>
          </a:bodyPr>
          <a:lstStyle/>
          <a:p>
            <a:r>
              <a:rPr lang="nl-NL" sz="900" dirty="0" err="1"/>
              <a:t>Divergence</a:t>
            </a:r>
            <a:r>
              <a:rPr lang="nl-NL" sz="900" dirty="0"/>
              <a:t> of </a:t>
            </a:r>
            <a:r>
              <a:rPr lang="nl-NL" sz="900" dirty="0" err="1"/>
              <a:t>archaea</a:t>
            </a:r>
            <a:r>
              <a:rPr lang="nl-NL" sz="900" dirty="0"/>
              <a:t> </a:t>
            </a:r>
            <a:r>
              <a:rPr lang="nl-NL" sz="900" dirty="0" err="1"/>
              <a:t>and</a:t>
            </a:r>
            <a:r>
              <a:rPr lang="nl-NL" sz="900" dirty="0"/>
              <a:t> </a:t>
            </a:r>
            <a:r>
              <a:rPr lang="nl-NL" sz="900" dirty="0" err="1"/>
              <a:t>bacteria</a:t>
            </a:r>
            <a:r>
              <a:rPr lang="nl-NL" sz="900" dirty="0"/>
              <a:t>. (A) Ions cross the </a:t>
            </a:r>
            <a:r>
              <a:rPr lang="nl-NL" sz="900" dirty="0" err="1"/>
              <a:t>membrane</a:t>
            </a:r>
            <a:r>
              <a:rPr lang="nl-NL" sz="900" dirty="0"/>
              <a:t> in response </a:t>
            </a:r>
            <a:r>
              <a:rPr lang="nl-NL" sz="900" dirty="0" err="1"/>
              <a:t>to</a:t>
            </a:r>
            <a:r>
              <a:rPr lang="nl-NL" sz="900" dirty="0"/>
              <a:t> </a:t>
            </a:r>
            <a:r>
              <a:rPr lang="nl-NL" sz="900" dirty="0" err="1"/>
              <a:t>concentration</a:t>
            </a:r>
            <a:r>
              <a:rPr lang="nl-NL" sz="900" dirty="0"/>
              <a:t> </a:t>
            </a:r>
            <a:r>
              <a:rPr lang="nl-NL" sz="900" dirty="0" err="1"/>
              <a:t>gradients</a:t>
            </a:r>
            <a:r>
              <a:rPr lang="nl-NL" sz="900" dirty="0"/>
              <a:t> </a:t>
            </a:r>
            <a:r>
              <a:rPr lang="nl-NL" sz="900" dirty="0" err="1"/>
              <a:t>and</a:t>
            </a:r>
            <a:r>
              <a:rPr lang="nl-NL" sz="900" dirty="0"/>
              <a:t> </a:t>
            </a:r>
            <a:r>
              <a:rPr lang="nl-NL" sz="900" dirty="0" err="1"/>
              <a:t>electrical</a:t>
            </a:r>
            <a:r>
              <a:rPr lang="nl-NL" sz="900" dirty="0"/>
              <a:t> </a:t>
            </a:r>
            <a:r>
              <a:rPr lang="nl-NL" sz="900" dirty="0" err="1"/>
              <a:t>potential</a:t>
            </a:r>
            <a:r>
              <a:rPr lang="nl-NL" sz="900" dirty="0"/>
              <a:t>. OH 2 </a:t>
            </a:r>
            <a:r>
              <a:rPr lang="nl-NL" sz="900" dirty="0" err="1"/>
              <a:t>neutralizes</a:t>
            </a:r>
            <a:r>
              <a:rPr lang="nl-NL" sz="900" dirty="0"/>
              <a:t> </a:t>
            </a:r>
            <a:r>
              <a:rPr lang="nl-NL" sz="900" dirty="0" err="1"/>
              <a:t>incoming</a:t>
            </a:r>
            <a:r>
              <a:rPr lang="nl-NL" sz="900" dirty="0"/>
              <a:t> protons. The H + </a:t>
            </a:r>
            <a:r>
              <a:rPr lang="nl-NL" sz="900" dirty="0" err="1"/>
              <a:t>gradient</a:t>
            </a:r>
            <a:r>
              <a:rPr lang="nl-NL" sz="900" dirty="0"/>
              <a:t> </a:t>
            </a:r>
            <a:r>
              <a:rPr lang="nl-NL" sz="900" dirty="0" err="1"/>
              <a:t>can</a:t>
            </a:r>
            <a:r>
              <a:rPr lang="nl-NL" sz="900" dirty="0"/>
              <a:t> drive energy </a:t>
            </a:r>
            <a:r>
              <a:rPr lang="nl-NL" sz="900" dirty="0" err="1"/>
              <a:t>metabolism</a:t>
            </a:r>
            <a:r>
              <a:rPr lang="nl-NL" sz="900" dirty="0"/>
              <a:t> via </a:t>
            </a:r>
            <a:r>
              <a:rPr lang="nl-NL" sz="900" dirty="0" err="1"/>
              <a:t>ATPase</a:t>
            </a:r>
            <a:r>
              <a:rPr lang="nl-NL" sz="900" dirty="0"/>
              <a:t>, </a:t>
            </a:r>
            <a:r>
              <a:rPr lang="nl-NL" sz="900" dirty="0" err="1"/>
              <a:t>and</a:t>
            </a:r>
            <a:r>
              <a:rPr lang="nl-NL" sz="900" dirty="0"/>
              <a:t> carbon </a:t>
            </a:r>
            <a:r>
              <a:rPr lang="nl-NL" sz="900" dirty="0" err="1"/>
              <a:t>metabolism</a:t>
            </a:r>
            <a:r>
              <a:rPr lang="nl-NL" sz="900" dirty="0"/>
              <a:t> via </a:t>
            </a:r>
            <a:r>
              <a:rPr lang="nl-NL" sz="900" dirty="0" err="1"/>
              <a:t>Ech</a:t>
            </a:r>
            <a:r>
              <a:rPr lang="nl-NL" sz="900" dirty="0"/>
              <a:t> (</a:t>
            </a:r>
            <a:r>
              <a:rPr lang="nl-NL" sz="900" dirty="0" err="1"/>
              <a:t>not</a:t>
            </a:r>
            <a:r>
              <a:rPr lang="nl-NL" sz="900" dirty="0"/>
              <a:t> </a:t>
            </a:r>
            <a:r>
              <a:rPr lang="nl-NL" sz="900" dirty="0" err="1"/>
              <a:t>shown</a:t>
            </a:r>
            <a:r>
              <a:rPr lang="nl-NL" sz="900" dirty="0"/>
              <a:t>). (B) SPAP </a:t>
            </a:r>
            <a:r>
              <a:rPr lang="nl-NL" sz="900" dirty="0" err="1"/>
              <a:t>generates</a:t>
            </a:r>
            <a:r>
              <a:rPr lang="nl-NL" sz="900" dirty="0"/>
              <a:t> a Na + </a:t>
            </a:r>
            <a:r>
              <a:rPr lang="nl-NL" sz="900" dirty="0" err="1"/>
              <a:t>gradient</a:t>
            </a:r>
            <a:r>
              <a:rPr lang="nl-NL" sz="900" dirty="0"/>
              <a:t> </a:t>
            </a:r>
            <a:r>
              <a:rPr lang="nl-NL" sz="900" dirty="0" err="1"/>
              <a:t>from</a:t>
            </a:r>
            <a:r>
              <a:rPr lang="nl-NL" sz="900" dirty="0"/>
              <a:t> the H + </a:t>
            </a:r>
            <a:r>
              <a:rPr lang="nl-NL" sz="900" dirty="0" err="1"/>
              <a:t>gradient</a:t>
            </a:r>
            <a:r>
              <a:rPr lang="nl-NL" sz="900" dirty="0"/>
              <a:t>. As Na + is </a:t>
            </a:r>
            <a:r>
              <a:rPr lang="nl-NL" sz="900" dirty="0" err="1"/>
              <a:t>less</a:t>
            </a:r>
            <a:r>
              <a:rPr lang="nl-NL" sz="900" dirty="0"/>
              <a:t> </a:t>
            </a:r>
            <a:r>
              <a:rPr lang="nl-NL" sz="900" dirty="0" err="1"/>
              <a:t>permeable</a:t>
            </a:r>
            <a:r>
              <a:rPr lang="nl-NL" sz="900" dirty="0"/>
              <a:t> </a:t>
            </a:r>
            <a:r>
              <a:rPr lang="nl-NL" sz="900" dirty="0" err="1"/>
              <a:t>than</a:t>
            </a:r>
            <a:r>
              <a:rPr lang="nl-NL" sz="900" dirty="0"/>
              <a:t> H + , SPAP </a:t>
            </a:r>
            <a:r>
              <a:rPr lang="nl-NL" sz="900" dirty="0" err="1"/>
              <a:t>improves</a:t>
            </a:r>
            <a:r>
              <a:rPr lang="nl-NL" sz="900" dirty="0"/>
              <a:t> </a:t>
            </a:r>
            <a:r>
              <a:rPr lang="nl-NL" sz="900" dirty="0" err="1"/>
              <a:t>coupling</a:t>
            </a:r>
            <a:r>
              <a:rPr lang="nl-NL" sz="900" dirty="0"/>
              <a:t>, </a:t>
            </a:r>
            <a:r>
              <a:rPr lang="nl-NL" sz="900" dirty="0" err="1"/>
              <a:t>given</a:t>
            </a:r>
            <a:r>
              <a:rPr lang="nl-NL" sz="900" dirty="0"/>
              <a:t> </a:t>
            </a:r>
            <a:r>
              <a:rPr lang="nl-NL" sz="900" dirty="0" err="1"/>
              <a:t>promiscuity</a:t>
            </a:r>
            <a:r>
              <a:rPr lang="nl-NL" sz="900" dirty="0"/>
              <a:t> of </a:t>
            </a:r>
            <a:r>
              <a:rPr lang="nl-NL" sz="900" dirty="0" err="1"/>
              <a:t>membrane</a:t>
            </a:r>
            <a:r>
              <a:rPr lang="nl-NL" sz="900" dirty="0"/>
              <a:t> </a:t>
            </a:r>
            <a:r>
              <a:rPr lang="nl-NL" sz="900" dirty="0" err="1"/>
              <a:t>proteins</a:t>
            </a:r>
            <a:r>
              <a:rPr lang="nl-NL" sz="900" dirty="0"/>
              <a:t> </a:t>
            </a:r>
            <a:r>
              <a:rPr lang="nl-NL" sz="900" dirty="0" err="1"/>
              <a:t>for</a:t>
            </a:r>
            <a:r>
              <a:rPr lang="nl-NL" sz="900" dirty="0"/>
              <a:t> H + </a:t>
            </a:r>
            <a:r>
              <a:rPr lang="nl-NL" sz="900" dirty="0" err="1"/>
              <a:t>and</a:t>
            </a:r>
            <a:r>
              <a:rPr lang="nl-NL" sz="900" dirty="0"/>
              <a:t> Na + . (C) </a:t>
            </a:r>
            <a:r>
              <a:rPr lang="nl-NL" sz="900" dirty="0" err="1"/>
              <a:t>Membrane</a:t>
            </a:r>
            <a:r>
              <a:rPr lang="nl-NL" sz="900" dirty="0"/>
              <a:t> pumps </a:t>
            </a:r>
            <a:r>
              <a:rPr lang="nl-NL" sz="900" dirty="0" err="1"/>
              <a:t>generate</a:t>
            </a:r>
            <a:r>
              <a:rPr lang="nl-NL" sz="900" dirty="0"/>
              <a:t> </a:t>
            </a:r>
            <a:r>
              <a:rPr lang="nl-NL" sz="900" dirty="0" err="1"/>
              <a:t>gradients</a:t>
            </a:r>
            <a:r>
              <a:rPr lang="nl-NL" sz="900" dirty="0"/>
              <a:t> </a:t>
            </a:r>
            <a:r>
              <a:rPr lang="nl-NL" sz="900" dirty="0" err="1"/>
              <a:t>by</a:t>
            </a:r>
            <a:r>
              <a:rPr lang="nl-NL" sz="900" dirty="0"/>
              <a:t> </a:t>
            </a:r>
            <a:r>
              <a:rPr lang="nl-NL" sz="900" dirty="0" err="1"/>
              <a:t>extruding</a:t>
            </a:r>
            <a:r>
              <a:rPr lang="nl-NL" sz="900" dirty="0"/>
              <a:t> H + or Na + ions. (D) </a:t>
            </a:r>
            <a:r>
              <a:rPr lang="nl-NL" sz="900" dirty="0" err="1"/>
              <a:t>Exploiting</a:t>
            </a:r>
            <a:r>
              <a:rPr lang="nl-NL" sz="900" dirty="0"/>
              <a:t> </a:t>
            </a:r>
            <a:r>
              <a:rPr lang="nl-NL" sz="900" dirty="0" err="1"/>
              <a:t>natural</a:t>
            </a:r>
            <a:r>
              <a:rPr lang="nl-NL" sz="900" dirty="0"/>
              <a:t> </a:t>
            </a:r>
            <a:r>
              <a:rPr lang="nl-NL" sz="900" dirty="0" err="1"/>
              <a:t>gradients</a:t>
            </a:r>
            <a:r>
              <a:rPr lang="nl-NL" sz="900" dirty="0"/>
              <a:t> </a:t>
            </a:r>
            <a:r>
              <a:rPr lang="nl-NL" sz="900" dirty="0" err="1"/>
              <a:t>demands</a:t>
            </a:r>
            <a:r>
              <a:rPr lang="nl-NL" sz="900" dirty="0"/>
              <a:t> high </a:t>
            </a:r>
            <a:r>
              <a:rPr lang="nl-NL" sz="900" dirty="0" err="1"/>
              <a:t>membrane</a:t>
            </a:r>
            <a:r>
              <a:rPr lang="nl-NL" sz="900" dirty="0"/>
              <a:t> </a:t>
            </a:r>
            <a:r>
              <a:rPr lang="nl-NL" sz="900" dirty="0" err="1"/>
              <a:t>permeability</a:t>
            </a:r>
            <a:r>
              <a:rPr lang="nl-NL" sz="900" dirty="0"/>
              <a:t>, but </a:t>
            </a:r>
            <a:r>
              <a:rPr lang="nl-NL" sz="900" dirty="0" err="1"/>
              <a:t>pumping</a:t>
            </a:r>
            <a:r>
              <a:rPr lang="nl-NL" sz="900" dirty="0"/>
              <a:t> </a:t>
            </a:r>
            <a:r>
              <a:rPr lang="nl-NL" sz="900" dirty="0" err="1"/>
              <a:t>with</a:t>
            </a:r>
            <a:r>
              <a:rPr lang="nl-NL" sz="900" dirty="0"/>
              <a:t> SPAP drives the </a:t>
            </a:r>
            <a:r>
              <a:rPr lang="nl-NL" sz="900" dirty="0" err="1"/>
              <a:t>evolution</a:t>
            </a:r>
            <a:r>
              <a:rPr lang="nl-NL" sz="900" dirty="0"/>
              <a:t> of </a:t>
            </a:r>
            <a:r>
              <a:rPr lang="nl-NL" sz="900" dirty="0" err="1"/>
              <a:t>tighter</a:t>
            </a:r>
            <a:r>
              <a:rPr lang="nl-NL" sz="900" dirty="0"/>
              <a:t> </a:t>
            </a:r>
            <a:r>
              <a:rPr lang="nl-NL" sz="900" dirty="0" err="1"/>
              <a:t>membranes</a:t>
            </a:r>
            <a:r>
              <a:rPr lang="nl-NL" sz="900" dirty="0"/>
              <a:t>, </a:t>
            </a:r>
            <a:r>
              <a:rPr lang="nl-NL" sz="900" dirty="0" err="1"/>
              <a:t>facilitating</a:t>
            </a:r>
            <a:r>
              <a:rPr lang="nl-NL" sz="900" dirty="0"/>
              <a:t> </a:t>
            </a:r>
            <a:r>
              <a:rPr lang="nl-NL" sz="900" dirty="0" err="1"/>
              <a:t>colonization</a:t>
            </a:r>
            <a:r>
              <a:rPr lang="nl-NL" sz="900" dirty="0"/>
              <a:t> of </a:t>
            </a:r>
            <a:r>
              <a:rPr lang="nl-NL" sz="900" dirty="0" err="1"/>
              <a:t>less</a:t>
            </a:r>
            <a:r>
              <a:rPr lang="nl-NL" sz="900" dirty="0"/>
              <a:t> alkaline environments. (E) </a:t>
            </a:r>
            <a:r>
              <a:rPr lang="nl-NL" sz="900" dirty="0" err="1"/>
              <a:t>Impermeable</a:t>
            </a:r>
            <a:r>
              <a:rPr lang="nl-NL" sz="900" dirty="0"/>
              <a:t> </a:t>
            </a:r>
            <a:r>
              <a:rPr lang="nl-NL" sz="900" dirty="0" err="1"/>
              <a:t>membranes</a:t>
            </a:r>
            <a:r>
              <a:rPr lang="nl-NL" sz="900" dirty="0"/>
              <a:t> </a:t>
            </a:r>
            <a:r>
              <a:rPr lang="nl-NL" sz="900" dirty="0" err="1"/>
              <a:t>funnel</a:t>
            </a:r>
            <a:r>
              <a:rPr lang="nl-NL" sz="900" dirty="0"/>
              <a:t> ion flow </a:t>
            </a:r>
            <a:r>
              <a:rPr lang="nl-NL" sz="900" dirty="0" err="1"/>
              <a:t>through</a:t>
            </a:r>
            <a:r>
              <a:rPr lang="nl-NL" sz="900" dirty="0"/>
              <a:t> </a:t>
            </a:r>
            <a:r>
              <a:rPr lang="nl-NL" sz="900" dirty="0" err="1"/>
              <a:t>bioenergetic</a:t>
            </a:r>
            <a:r>
              <a:rPr lang="nl-NL" sz="900" dirty="0"/>
              <a:t> </a:t>
            </a:r>
            <a:r>
              <a:rPr lang="nl-NL" sz="900" dirty="0" err="1"/>
              <a:t>proteins</a:t>
            </a:r>
            <a:r>
              <a:rPr lang="nl-NL" sz="900" dirty="0"/>
              <a:t>, independent of </a:t>
            </a:r>
            <a:r>
              <a:rPr lang="nl-NL" sz="900" dirty="0" err="1"/>
              <a:t>natural</a:t>
            </a:r>
            <a:r>
              <a:rPr lang="nl-NL" sz="900" dirty="0"/>
              <a:t> </a:t>
            </a:r>
            <a:r>
              <a:rPr lang="nl-NL" sz="900" dirty="0" err="1"/>
              <a:t>gradients</a:t>
            </a:r>
            <a:r>
              <a:rPr lang="nl-NL" sz="900" dirty="0"/>
              <a:t>. (F) </a:t>
            </a:r>
            <a:r>
              <a:rPr lang="nl-NL" sz="900" dirty="0" err="1"/>
              <a:t>From</a:t>
            </a:r>
            <a:r>
              <a:rPr lang="nl-NL" sz="900" dirty="0"/>
              <a:t> </a:t>
            </a:r>
            <a:r>
              <a:rPr lang="nl-NL" sz="900" dirty="0" err="1"/>
              <a:t>bottom</a:t>
            </a:r>
            <a:r>
              <a:rPr lang="nl-NL" sz="900" dirty="0"/>
              <a:t> up, SPAP </a:t>
            </a:r>
            <a:r>
              <a:rPr lang="nl-NL" sz="900" dirty="0" err="1"/>
              <a:t>favors</a:t>
            </a:r>
            <a:r>
              <a:rPr lang="nl-NL" sz="900" dirty="0"/>
              <a:t> </a:t>
            </a:r>
            <a:r>
              <a:rPr lang="nl-NL" sz="900" dirty="0" err="1"/>
              <a:t>divergence</a:t>
            </a:r>
            <a:r>
              <a:rPr lang="nl-NL" sz="900" dirty="0"/>
              <a:t>, </a:t>
            </a:r>
            <a:r>
              <a:rPr lang="nl-NL" sz="900" dirty="0" err="1"/>
              <a:t>selection</a:t>
            </a:r>
            <a:r>
              <a:rPr lang="nl-NL" sz="900" dirty="0"/>
              <a:t> </a:t>
            </a:r>
            <a:r>
              <a:rPr lang="nl-NL" sz="900" dirty="0" err="1"/>
              <a:t>for</a:t>
            </a:r>
            <a:r>
              <a:rPr lang="nl-NL" sz="900" dirty="0"/>
              <a:t> </a:t>
            </a:r>
            <a:r>
              <a:rPr lang="nl-NL" sz="900" dirty="0" err="1"/>
              <a:t>active</a:t>
            </a:r>
            <a:r>
              <a:rPr lang="nl-NL" sz="900" dirty="0"/>
              <a:t> </a:t>
            </a:r>
            <a:r>
              <a:rPr lang="nl-NL" sz="900" dirty="0" err="1"/>
              <a:t>pumping</a:t>
            </a:r>
            <a:r>
              <a:rPr lang="nl-NL" sz="900" dirty="0"/>
              <a:t> </a:t>
            </a:r>
            <a:r>
              <a:rPr lang="nl-NL" sz="900" dirty="0" err="1"/>
              <a:t>and</a:t>
            </a:r>
            <a:r>
              <a:rPr lang="nl-NL" sz="900" dirty="0"/>
              <a:t> </a:t>
            </a:r>
            <a:r>
              <a:rPr lang="nl-NL" sz="900" dirty="0" err="1"/>
              <a:t>tighter</a:t>
            </a:r>
            <a:r>
              <a:rPr lang="nl-NL" sz="900" dirty="0"/>
              <a:t> </a:t>
            </a:r>
            <a:r>
              <a:rPr lang="nl-NL" sz="900" dirty="0" err="1"/>
              <a:t>membranes</a:t>
            </a:r>
            <a:r>
              <a:rPr lang="nl-NL" sz="900" dirty="0"/>
              <a:t>. </a:t>
            </a:r>
            <a:r>
              <a:rPr lang="nl-NL" sz="900" dirty="0" err="1"/>
              <a:t>Pumping</a:t>
            </a:r>
            <a:r>
              <a:rPr lang="nl-NL" sz="900" dirty="0"/>
              <a:t> </a:t>
            </a:r>
            <a:r>
              <a:rPr lang="nl-NL" sz="900" dirty="0" err="1"/>
              <a:t>and</a:t>
            </a:r>
            <a:r>
              <a:rPr lang="nl-NL" sz="900" dirty="0"/>
              <a:t> </a:t>
            </a:r>
            <a:r>
              <a:rPr lang="nl-NL" sz="900" dirty="0" err="1"/>
              <a:t>phospholipid</a:t>
            </a:r>
            <a:r>
              <a:rPr lang="nl-NL" sz="900" dirty="0"/>
              <a:t> </a:t>
            </a:r>
            <a:r>
              <a:rPr lang="nl-NL" sz="900" dirty="0" err="1"/>
              <a:t>membranes</a:t>
            </a:r>
            <a:r>
              <a:rPr lang="nl-NL" sz="900" dirty="0"/>
              <a:t> </a:t>
            </a:r>
            <a:r>
              <a:rPr lang="nl-NL" sz="900" dirty="0" err="1"/>
              <a:t>arose</a:t>
            </a:r>
            <a:r>
              <a:rPr lang="nl-NL" sz="900" dirty="0"/>
              <a:t> </a:t>
            </a:r>
            <a:r>
              <a:rPr lang="nl-NL" sz="900" dirty="0" err="1"/>
              <a:t>independently</a:t>
            </a:r>
            <a:r>
              <a:rPr lang="nl-NL" sz="900" dirty="0"/>
              <a:t> in </a:t>
            </a:r>
            <a:r>
              <a:rPr lang="nl-NL" sz="900" dirty="0" err="1"/>
              <a:t>archaea</a:t>
            </a:r>
            <a:r>
              <a:rPr lang="nl-NL" sz="900" dirty="0"/>
              <a:t> </a:t>
            </a:r>
            <a:r>
              <a:rPr lang="nl-NL" sz="900" dirty="0" err="1"/>
              <a:t>and</a:t>
            </a:r>
            <a:r>
              <a:rPr lang="nl-NL" sz="900" dirty="0"/>
              <a:t> </a:t>
            </a:r>
            <a:r>
              <a:rPr lang="nl-NL" sz="900" dirty="0" err="1"/>
              <a:t>bacteria</a:t>
            </a:r>
            <a:r>
              <a:rPr lang="nl-NL" sz="900" dirty="0"/>
              <a:t>. </a:t>
            </a:r>
          </a:p>
        </p:txBody>
      </p:sp>
    </p:spTree>
    <p:extLst>
      <p:ext uri="{BB962C8B-B14F-4D97-AF65-F5344CB8AC3E}">
        <p14:creationId xmlns:p14="http://schemas.microsoft.com/office/powerpoint/2010/main" val="40257025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620688"/>
            <a:ext cx="7524000" cy="6078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53914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fbeeldingsresultaat voor the vital ques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836712"/>
            <a:ext cx="3555288" cy="5480917"/>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p:cNvSpPr txBox="1"/>
          <p:nvPr/>
        </p:nvSpPr>
        <p:spPr>
          <a:xfrm>
            <a:off x="4499992" y="862283"/>
            <a:ext cx="4536504" cy="2554545"/>
          </a:xfrm>
          <a:prstGeom prst="rect">
            <a:avLst/>
          </a:prstGeom>
          <a:noFill/>
        </p:spPr>
        <p:txBody>
          <a:bodyPr wrap="square" rtlCol="0">
            <a:spAutoFit/>
          </a:bodyPr>
          <a:lstStyle/>
          <a:p>
            <a:r>
              <a:rPr lang="nl-NL" sz="3200" dirty="0" err="1" smtClean="0"/>
              <a:t>There</a:t>
            </a:r>
            <a:r>
              <a:rPr lang="nl-NL" sz="3200" dirty="0" smtClean="0"/>
              <a:t> is a black hole at the </a:t>
            </a:r>
            <a:r>
              <a:rPr lang="nl-NL" sz="3200" dirty="0" err="1" smtClean="0"/>
              <a:t>heart</a:t>
            </a:r>
            <a:r>
              <a:rPr lang="nl-NL" sz="3200" dirty="0" smtClean="0"/>
              <a:t> of </a:t>
            </a:r>
            <a:r>
              <a:rPr lang="nl-NL" sz="3200" dirty="0" err="1" smtClean="0"/>
              <a:t>biology</a:t>
            </a:r>
            <a:r>
              <a:rPr lang="nl-NL" sz="3200" dirty="0" smtClean="0"/>
              <a:t>. </a:t>
            </a:r>
            <a:r>
              <a:rPr lang="nl-NL" sz="3200" dirty="0" err="1" smtClean="0"/>
              <a:t>Blundly</a:t>
            </a:r>
            <a:r>
              <a:rPr lang="nl-NL" sz="3200" dirty="0" smtClean="0"/>
              <a:t> put, we do </a:t>
            </a:r>
            <a:r>
              <a:rPr lang="nl-NL" sz="3200" dirty="0" err="1" smtClean="0"/>
              <a:t>not</a:t>
            </a:r>
            <a:r>
              <a:rPr lang="nl-NL" sz="3200" dirty="0" smtClean="0"/>
              <a:t> </a:t>
            </a:r>
            <a:r>
              <a:rPr lang="nl-NL" sz="3200" dirty="0" err="1" smtClean="0"/>
              <a:t>know</a:t>
            </a:r>
            <a:r>
              <a:rPr lang="nl-NL" sz="3200" dirty="0" smtClean="0"/>
              <a:t> </a:t>
            </a:r>
            <a:r>
              <a:rPr lang="nl-NL" sz="3200" dirty="0" err="1" smtClean="0"/>
              <a:t>why</a:t>
            </a:r>
            <a:r>
              <a:rPr lang="nl-NL" sz="3200" dirty="0" smtClean="0"/>
              <a:t> life is the way </a:t>
            </a:r>
            <a:r>
              <a:rPr lang="nl-NL" sz="3200" dirty="0" err="1" smtClean="0"/>
              <a:t>it</a:t>
            </a:r>
            <a:r>
              <a:rPr lang="nl-NL" sz="3200" dirty="0" smtClean="0"/>
              <a:t> is…</a:t>
            </a:r>
            <a:endParaRPr lang="nl-NL" sz="3200" dirty="0"/>
          </a:p>
        </p:txBody>
      </p:sp>
    </p:spTree>
    <p:extLst>
      <p:ext uri="{BB962C8B-B14F-4D97-AF65-F5344CB8AC3E}">
        <p14:creationId xmlns:p14="http://schemas.microsoft.com/office/powerpoint/2010/main" val="34884501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Last </a:t>
            </a:r>
            <a:r>
              <a:rPr lang="nl-NL" dirty="0" err="1" smtClean="0"/>
              <a:t>eukaryotic</a:t>
            </a:r>
            <a:r>
              <a:rPr lang="nl-NL" dirty="0" smtClean="0"/>
              <a:t> common </a:t>
            </a:r>
            <a:r>
              <a:rPr lang="nl-NL" dirty="0" err="1" smtClean="0"/>
              <a:t>ancestor</a:t>
            </a:r>
            <a:r>
              <a:rPr lang="nl-NL" dirty="0" smtClean="0"/>
              <a:t> (LECA)</a:t>
            </a:r>
            <a:endParaRPr lang="nl-NL" dirty="0"/>
          </a:p>
        </p:txBody>
      </p:sp>
      <p:sp>
        <p:nvSpPr>
          <p:cNvPr id="3" name="Tijdelijke aanduiding voor inhoud 2"/>
          <p:cNvSpPr>
            <a:spLocks noGrp="1"/>
          </p:cNvSpPr>
          <p:nvPr>
            <p:ph idx="1"/>
          </p:nvPr>
        </p:nvSpPr>
        <p:spPr>
          <a:xfrm>
            <a:off x="971600" y="1556793"/>
            <a:ext cx="3528392" cy="2016224"/>
          </a:xfrm>
        </p:spPr>
        <p:txBody>
          <a:bodyPr/>
          <a:lstStyle/>
          <a:p>
            <a:r>
              <a:rPr lang="nl-NL" dirty="0" smtClean="0"/>
              <a:t>Gangbare theorie: ontstaan door </a:t>
            </a:r>
            <a:r>
              <a:rPr lang="nl-NL" dirty="0" err="1" smtClean="0"/>
              <a:t>endosymbiose</a:t>
            </a:r>
            <a:r>
              <a:rPr lang="nl-NL" dirty="0" smtClean="0"/>
              <a:t> van een </a:t>
            </a:r>
            <a:r>
              <a:rPr lang="nl-NL" dirty="0" err="1" smtClean="0"/>
              <a:t>archaea</a:t>
            </a:r>
            <a:r>
              <a:rPr lang="nl-NL" dirty="0" smtClean="0"/>
              <a:t> met bacterie terwijl er al een celkern was (</a:t>
            </a:r>
            <a:r>
              <a:rPr lang="nl-NL" dirty="0" err="1" smtClean="0"/>
              <a:t>Margulis</a:t>
            </a:r>
            <a:r>
              <a:rPr lang="nl-NL" dirty="0" smtClean="0"/>
              <a:t>)</a:t>
            </a:r>
            <a:endParaRPr lang="nl-NL" dirty="0"/>
          </a:p>
        </p:txBody>
      </p:sp>
      <p:pic>
        <p:nvPicPr>
          <p:cNvPr id="2050" name="Picture 2" descr="Afbeeldingsresultaat voor endosymbiose margul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4496" y="1484784"/>
            <a:ext cx="4572000" cy="2105026"/>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p:cNvSpPr txBox="1"/>
          <p:nvPr/>
        </p:nvSpPr>
        <p:spPr>
          <a:xfrm>
            <a:off x="4427984" y="3284984"/>
            <a:ext cx="2393732" cy="369332"/>
          </a:xfrm>
          <a:prstGeom prst="rect">
            <a:avLst/>
          </a:prstGeom>
          <a:noFill/>
        </p:spPr>
        <p:txBody>
          <a:bodyPr wrap="none" rtlCol="0">
            <a:spAutoFit/>
          </a:bodyPr>
          <a:lstStyle/>
          <a:p>
            <a:r>
              <a:rPr lang="nl-NL" dirty="0" smtClean="0"/>
              <a:t>Bron: 10 voor Biologie</a:t>
            </a:r>
            <a:endParaRPr lang="nl-NL" dirty="0"/>
          </a:p>
        </p:txBody>
      </p:sp>
      <p:pic>
        <p:nvPicPr>
          <p:cNvPr id="2052" name="Picture 4" descr="Gerelateerde afbeeld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3320496"/>
            <a:ext cx="7128792" cy="3560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18763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Problemen met de </a:t>
            </a:r>
            <a:r>
              <a:rPr lang="nl-NL" dirty="0" err="1" smtClean="0"/>
              <a:t>endosymbiont</a:t>
            </a:r>
            <a:r>
              <a:rPr lang="nl-NL" dirty="0" smtClean="0"/>
              <a:t> theorie volgens Nick Lane</a:t>
            </a:r>
            <a:endParaRPr lang="nl-NL" dirty="0"/>
          </a:p>
        </p:txBody>
      </p:sp>
      <p:sp>
        <p:nvSpPr>
          <p:cNvPr id="3" name="Tijdelijke aanduiding voor inhoud 2"/>
          <p:cNvSpPr>
            <a:spLocks noGrp="1"/>
          </p:cNvSpPr>
          <p:nvPr>
            <p:ph idx="1"/>
          </p:nvPr>
        </p:nvSpPr>
        <p:spPr>
          <a:xfrm>
            <a:off x="1009443" y="1807361"/>
            <a:ext cx="5434765" cy="5050639"/>
          </a:xfrm>
        </p:spPr>
        <p:txBody>
          <a:bodyPr/>
          <a:lstStyle/>
          <a:p>
            <a:r>
              <a:rPr lang="nl-NL" dirty="0" smtClean="0"/>
              <a:t>De veronderstelde </a:t>
            </a:r>
            <a:r>
              <a:rPr lang="nl-NL" dirty="0" err="1" smtClean="0"/>
              <a:t>endosymbiose</a:t>
            </a:r>
            <a:r>
              <a:rPr lang="nl-NL" dirty="0" smtClean="0"/>
              <a:t> in de vorm van een soort fagocytose kost veel energie</a:t>
            </a:r>
          </a:p>
          <a:p>
            <a:r>
              <a:rPr lang="nl-NL" dirty="0" smtClean="0"/>
              <a:t>Er was volgens de </a:t>
            </a:r>
            <a:r>
              <a:rPr lang="nl-NL" dirty="0" err="1" smtClean="0"/>
              <a:t>endosymbiose</a:t>
            </a:r>
            <a:r>
              <a:rPr lang="nl-NL" dirty="0" smtClean="0"/>
              <a:t> theorie al een cel met een celkern, eigenlijk een volledig complete </a:t>
            </a:r>
            <a:r>
              <a:rPr lang="nl-NL" dirty="0" err="1" smtClean="0"/>
              <a:t>eukaryote</a:t>
            </a:r>
            <a:r>
              <a:rPr lang="nl-NL" dirty="0" smtClean="0"/>
              <a:t> cel, maar nog zonder organellen</a:t>
            </a:r>
          </a:p>
          <a:p>
            <a:r>
              <a:rPr lang="nl-NL" dirty="0" smtClean="0"/>
              <a:t>Als het zo zou zijn dat prokaryoten </a:t>
            </a:r>
            <a:r>
              <a:rPr lang="nl-NL" dirty="0" err="1" smtClean="0"/>
              <a:t>symbioses</a:t>
            </a:r>
            <a:r>
              <a:rPr lang="nl-NL" dirty="0" smtClean="0"/>
              <a:t> vormen met andere prokaryoten, waarom zien we dan niet meer van dit soort </a:t>
            </a:r>
            <a:r>
              <a:rPr lang="nl-NL" dirty="0" err="1" smtClean="0"/>
              <a:t>symbioses</a:t>
            </a:r>
            <a:r>
              <a:rPr lang="nl-NL" dirty="0" smtClean="0"/>
              <a:t> die allemaal tot een verschillende fylogenie hebben geleid?</a:t>
            </a:r>
          </a:p>
          <a:p>
            <a:r>
              <a:rPr lang="nl-NL" dirty="0" smtClean="0"/>
              <a:t>Waarom bestaat de celmembraan en het </a:t>
            </a:r>
            <a:r>
              <a:rPr lang="nl-NL" dirty="0" err="1" smtClean="0"/>
              <a:t>endomembraansysteem</a:t>
            </a:r>
            <a:r>
              <a:rPr lang="nl-NL" dirty="0" smtClean="0"/>
              <a:t> van eukaryoten uit dezelfde fosfolipiden als die van </a:t>
            </a:r>
            <a:r>
              <a:rPr lang="nl-NL" dirty="0" err="1" smtClean="0"/>
              <a:t>bacteria</a:t>
            </a:r>
            <a:r>
              <a:rPr lang="nl-NL" dirty="0" smtClean="0"/>
              <a:t> en niet de heel anders gevormde fosfolipiden die we bij </a:t>
            </a:r>
            <a:r>
              <a:rPr lang="nl-NL" dirty="0" err="1" smtClean="0"/>
              <a:t>archaea</a:t>
            </a:r>
            <a:r>
              <a:rPr lang="nl-NL" dirty="0" smtClean="0"/>
              <a:t> zien?</a:t>
            </a:r>
          </a:p>
          <a:p>
            <a:endParaRPr lang="nl-NL" dirty="0"/>
          </a:p>
        </p:txBody>
      </p:sp>
    </p:spTree>
    <p:extLst>
      <p:ext uri="{BB962C8B-B14F-4D97-AF65-F5344CB8AC3E}">
        <p14:creationId xmlns:p14="http://schemas.microsoft.com/office/powerpoint/2010/main" val="32933129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188640"/>
            <a:ext cx="7125113" cy="924475"/>
          </a:xfrm>
        </p:spPr>
        <p:txBody>
          <a:bodyPr/>
          <a:lstStyle/>
          <a:p>
            <a:r>
              <a:rPr lang="nl-NL" dirty="0" smtClean="0"/>
              <a:t>Een gelukkig toeval…</a:t>
            </a:r>
            <a:endParaRPr lang="nl-NL" dirty="0"/>
          </a:p>
        </p:txBody>
      </p:sp>
      <p:sp>
        <p:nvSpPr>
          <p:cNvPr id="3" name="Tijdelijke aanduiding voor inhoud 2"/>
          <p:cNvSpPr>
            <a:spLocks noGrp="1"/>
          </p:cNvSpPr>
          <p:nvPr>
            <p:ph idx="1"/>
          </p:nvPr>
        </p:nvSpPr>
        <p:spPr>
          <a:xfrm>
            <a:off x="395536" y="980728"/>
            <a:ext cx="6408712" cy="5472608"/>
          </a:xfrm>
        </p:spPr>
        <p:txBody>
          <a:bodyPr>
            <a:normAutofit/>
          </a:bodyPr>
          <a:lstStyle/>
          <a:p>
            <a:r>
              <a:rPr lang="nl-NL" dirty="0" smtClean="0"/>
              <a:t>Het grootste deel van de tijd dat er leven was op Aarde waren er alleen </a:t>
            </a:r>
            <a:r>
              <a:rPr lang="nl-NL" dirty="0" err="1" smtClean="0"/>
              <a:t>archaea</a:t>
            </a:r>
            <a:r>
              <a:rPr lang="nl-NL" dirty="0" smtClean="0"/>
              <a:t> en </a:t>
            </a:r>
            <a:r>
              <a:rPr lang="nl-NL" dirty="0" err="1" smtClean="0"/>
              <a:t>bacteria</a:t>
            </a:r>
            <a:r>
              <a:rPr lang="nl-NL" dirty="0" smtClean="0"/>
              <a:t>… Misschien is dat op </a:t>
            </a:r>
            <a:r>
              <a:rPr lang="nl-NL" dirty="0" err="1" smtClean="0"/>
              <a:t>exoplaneten</a:t>
            </a:r>
            <a:r>
              <a:rPr lang="nl-NL" dirty="0" smtClean="0"/>
              <a:t> ook wel het geval</a:t>
            </a:r>
          </a:p>
          <a:p>
            <a:r>
              <a:rPr lang="nl-NL" dirty="0" smtClean="0"/>
              <a:t>1 ½ miljard jaar geleden was er een kleine populatie </a:t>
            </a:r>
            <a:r>
              <a:rPr lang="nl-NL" dirty="0" err="1" smtClean="0"/>
              <a:t>archaea</a:t>
            </a:r>
            <a:r>
              <a:rPr lang="nl-NL" dirty="0" smtClean="0"/>
              <a:t> die een symbiose vormden met een bacterie (of meer?)</a:t>
            </a:r>
          </a:p>
          <a:p>
            <a:r>
              <a:rPr lang="nl-NL" dirty="0" smtClean="0"/>
              <a:t>DNA van de bacteriën werd random ingebouwd in het DNA van de </a:t>
            </a:r>
            <a:r>
              <a:rPr lang="nl-NL" dirty="0" err="1" smtClean="0"/>
              <a:t>archaea</a:t>
            </a:r>
            <a:endParaRPr lang="nl-NL" dirty="0" smtClean="0"/>
          </a:p>
          <a:p>
            <a:r>
              <a:rPr lang="nl-NL" dirty="0" smtClean="0"/>
              <a:t>Daardoor waren genen niet langer ononderbroken ketens, er kwamen ‘introns’ </a:t>
            </a:r>
          </a:p>
          <a:p>
            <a:r>
              <a:rPr lang="nl-NL" dirty="0" smtClean="0"/>
              <a:t>Ribosomen waren nog ‘vrij’ en dicht bij het DNA, daarom ontstonden veel mislukte eiwitten</a:t>
            </a:r>
          </a:p>
          <a:p>
            <a:r>
              <a:rPr lang="nl-NL" dirty="0" smtClean="0"/>
              <a:t>Al die varianten werden “gewied” door natuurlijke selectie</a:t>
            </a:r>
          </a:p>
          <a:p>
            <a:r>
              <a:rPr lang="nl-NL" dirty="0" smtClean="0"/>
              <a:t>Er ontstonden rond het DNA fosfolipide blaasjes, dat werd de dubbele kernmembraan</a:t>
            </a:r>
          </a:p>
          <a:p>
            <a:r>
              <a:rPr lang="nl-NL" dirty="0" smtClean="0"/>
              <a:t>Etc.</a:t>
            </a:r>
            <a:endParaRPr lang="nl-NL" dirty="0"/>
          </a:p>
        </p:txBody>
      </p:sp>
      <p:pic>
        <p:nvPicPr>
          <p:cNvPr id="9218" name="Picture 2" descr="Afbeeldingsresultaat voor parakaryon myojinensis"/>
          <p:cNvPicPr>
            <a:picLocks noChangeAspect="1" noChangeArrowheads="1"/>
          </p:cNvPicPr>
          <p:nvPr/>
        </p:nvPicPr>
        <p:blipFill rotWithShape="1">
          <a:blip r:embed="rId2">
            <a:extLst>
              <a:ext uri="{28A0092B-C50C-407E-A947-70E740481C1C}">
                <a14:useLocalDpi xmlns:a14="http://schemas.microsoft.com/office/drawing/2010/main" val="0"/>
              </a:ext>
            </a:extLst>
          </a:blip>
          <a:srcRect l="11202" r="11932"/>
          <a:stretch/>
        </p:blipFill>
        <p:spPr bwMode="auto">
          <a:xfrm>
            <a:off x="6603430" y="1233376"/>
            <a:ext cx="2540570" cy="4283856"/>
          </a:xfrm>
          <a:prstGeom prst="rect">
            <a:avLst/>
          </a:prstGeom>
          <a:noFill/>
          <a:extLst>
            <a:ext uri="{909E8E84-426E-40DD-AFC4-6F175D3DCCD1}">
              <a14:hiddenFill xmlns:a14="http://schemas.microsoft.com/office/drawing/2010/main">
                <a:solidFill>
                  <a:srgbClr val="FFFFFF"/>
                </a:solidFill>
              </a14:hiddenFill>
            </a:ext>
          </a:extLst>
        </p:spPr>
      </p:pic>
      <p:sp>
        <p:nvSpPr>
          <p:cNvPr id="4" name="Rechthoek 3"/>
          <p:cNvSpPr/>
          <p:nvPr/>
        </p:nvSpPr>
        <p:spPr>
          <a:xfrm>
            <a:off x="6603430" y="5549498"/>
            <a:ext cx="2549544" cy="369332"/>
          </a:xfrm>
          <a:prstGeom prst="rect">
            <a:avLst/>
          </a:prstGeom>
        </p:spPr>
        <p:txBody>
          <a:bodyPr wrap="none">
            <a:spAutoFit/>
          </a:bodyPr>
          <a:lstStyle/>
          <a:p>
            <a:r>
              <a:rPr lang="nl-NL" i="1" dirty="0" err="1" smtClean="0"/>
              <a:t>Parakaryon</a:t>
            </a:r>
            <a:r>
              <a:rPr lang="nl-NL" i="1" dirty="0" smtClean="0"/>
              <a:t> </a:t>
            </a:r>
            <a:r>
              <a:rPr lang="nl-NL" i="1" dirty="0" err="1"/>
              <a:t>myojinensis</a:t>
            </a:r>
            <a:endParaRPr lang="nl-NL" i="1" dirty="0"/>
          </a:p>
        </p:txBody>
      </p:sp>
    </p:spTree>
    <p:extLst>
      <p:ext uri="{BB962C8B-B14F-4D97-AF65-F5344CB8AC3E}">
        <p14:creationId xmlns:p14="http://schemas.microsoft.com/office/powerpoint/2010/main" val="4713420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381640"/>
            <a:ext cx="8493120"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9pPr>
          </a:lstStyle>
          <a:p>
            <a:pPr algn="ctr"/>
            <a:r>
              <a:rPr lang="en-GB" altLang="nl-NL" sz="1500" b="1">
                <a:latin typeface="Arial" charset="0"/>
              </a:rPr>
              <a:t>A tree of life drawn by Bill Martin in 1998, reflecting whole genomes.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3361" y="6335226"/>
            <a:ext cx="682560" cy="37155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7120" y="979303"/>
            <a:ext cx="5915520" cy="489363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p:cNvSpPr txBox="1">
            <a:spLocks noChangeArrowheads="1"/>
          </p:cNvSpPr>
          <p:nvPr/>
        </p:nvSpPr>
        <p:spPr bwMode="auto">
          <a:xfrm>
            <a:off x="1617121" y="5972308"/>
            <a:ext cx="3918240"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9pPr>
          </a:lstStyle>
          <a:p>
            <a:r>
              <a:rPr lang="en-GB" altLang="nl-NL" sz="1100" b="1">
                <a:latin typeface="Arial" charset="0"/>
              </a:rPr>
              <a:t>Nick Lane Phil. Trans. R. Soc. B 2015;370:20140344</a:t>
            </a:r>
          </a:p>
        </p:txBody>
      </p:sp>
      <p:sp>
        <p:nvSpPr>
          <p:cNvPr id="3077" name="Text Box 5"/>
          <p:cNvSpPr txBox="1">
            <a:spLocks noChangeArrowheads="1"/>
          </p:cNvSpPr>
          <p:nvPr/>
        </p:nvSpPr>
        <p:spPr bwMode="auto">
          <a:xfrm>
            <a:off x="97920" y="6450438"/>
            <a:ext cx="4930560" cy="3470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nl-NL"/>
          </a:p>
        </p:txBody>
      </p:sp>
    </p:spTree>
    <p:extLst>
      <p:ext uri="{BB962C8B-B14F-4D97-AF65-F5344CB8AC3E}">
        <p14:creationId xmlns:p14="http://schemas.microsoft.com/office/powerpoint/2010/main" val="342931522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09442" y="675724"/>
            <a:ext cx="7667014" cy="924475"/>
          </a:xfrm>
        </p:spPr>
        <p:txBody>
          <a:bodyPr/>
          <a:lstStyle/>
          <a:p>
            <a:r>
              <a:rPr lang="nl-NL" dirty="0" smtClean="0"/>
              <a:t>Nog een paar vragen die Lane stelt en beantwoordt, of een hypothese voor heeft</a:t>
            </a:r>
            <a:endParaRPr lang="nl-NL" dirty="0"/>
          </a:p>
        </p:txBody>
      </p:sp>
      <p:sp>
        <p:nvSpPr>
          <p:cNvPr id="3" name="Tijdelijke aanduiding voor inhoud 2"/>
          <p:cNvSpPr>
            <a:spLocks noGrp="1"/>
          </p:cNvSpPr>
          <p:nvPr>
            <p:ph idx="1"/>
          </p:nvPr>
        </p:nvSpPr>
        <p:spPr/>
        <p:txBody>
          <a:bodyPr>
            <a:normAutofit/>
          </a:bodyPr>
          <a:lstStyle/>
          <a:p>
            <a:r>
              <a:rPr lang="en-US" dirty="0" smtClean="0"/>
              <a:t>Why </a:t>
            </a:r>
            <a:r>
              <a:rPr lang="en-US" dirty="0"/>
              <a:t>sex? </a:t>
            </a:r>
            <a:endParaRPr lang="en-US" dirty="0" smtClean="0"/>
          </a:p>
          <a:p>
            <a:r>
              <a:rPr lang="en-US" dirty="0" smtClean="0"/>
              <a:t>Why </a:t>
            </a:r>
            <a:r>
              <a:rPr lang="en-US" dirty="0"/>
              <a:t>then only two sexes? </a:t>
            </a:r>
            <a:endParaRPr lang="en-US" dirty="0" smtClean="0"/>
          </a:p>
          <a:p>
            <a:r>
              <a:rPr lang="en-US" dirty="0" smtClean="0"/>
              <a:t>Why </a:t>
            </a:r>
            <a:r>
              <a:rPr lang="en-US" dirty="0"/>
              <a:t>do we age and die? </a:t>
            </a:r>
            <a:endParaRPr lang="en-US" dirty="0" smtClean="0"/>
          </a:p>
          <a:p>
            <a:r>
              <a:rPr lang="en-US" dirty="0" smtClean="0"/>
              <a:t>Why </a:t>
            </a:r>
            <a:r>
              <a:rPr lang="en-US" dirty="0"/>
              <a:t>are the mitochondria, the cell components that produce all our energy, only inherited from the female line (the male mitochondria being destroyed in the germ cells)? </a:t>
            </a:r>
            <a:endParaRPr lang="en-US" dirty="0" smtClean="0"/>
          </a:p>
          <a:p>
            <a:r>
              <a:rPr lang="en-US" dirty="0" smtClean="0"/>
              <a:t>Why </a:t>
            </a:r>
            <a:r>
              <a:rPr lang="en-US" dirty="0"/>
              <a:t>do those same mitochondria – once fully fledged, free living bacteria with at least 1,500 genes (before they merged with another cell 1.7-2bn years ago to create the possibility of multicellular life) – have only 13 protein-coding genes left?</a:t>
            </a:r>
            <a:endParaRPr lang="nl-NL" dirty="0"/>
          </a:p>
        </p:txBody>
      </p:sp>
    </p:spTree>
    <p:extLst>
      <p:ext uri="{BB962C8B-B14F-4D97-AF65-F5344CB8AC3E}">
        <p14:creationId xmlns:p14="http://schemas.microsoft.com/office/powerpoint/2010/main" val="1963083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fbeeldingsresultaat voor lokiarchaeo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412776"/>
            <a:ext cx="8573716" cy="5256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40266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Het hele kleine in de biologie is heel groot</a:t>
            </a:r>
          </a:p>
        </p:txBody>
      </p:sp>
      <p:sp>
        <p:nvSpPr>
          <p:cNvPr id="3" name="Tijdelijke aanduiding voor inhoud 2"/>
          <p:cNvSpPr>
            <a:spLocks noGrp="1"/>
          </p:cNvSpPr>
          <p:nvPr>
            <p:ph idx="1"/>
          </p:nvPr>
        </p:nvSpPr>
        <p:spPr>
          <a:xfrm>
            <a:off x="1009443" y="1807361"/>
            <a:ext cx="6226854" cy="4934007"/>
          </a:xfrm>
        </p:spPr>
        <p:txBody>
          <a:bodyPr>
            <a:normAutofit fontScale="92500" lnSpcReduction="20000"/>
          </a:bodyPr>
          <a:lstStyle/>
          <a:p>
            <a:r>
              <a:rPr lang="nl-NL" sz="2400" dirty="0" err="1"/>
              <a:t>subdomein</a:t>
            </a:r>
            <a:r>
              <a:rPr lang="nl-NL" sz="2400" dirty="0"/>
              <a:t> F4 uit de vwo-syllabus: “De kandidaat kan met behulp van het concept </a:t>
            </a:r>
            <a:r>
              <a:rPr lang="nl-NL" sz="2400" b="1" dirty="0"/>
              <a:t>ontstaan van het leven </a:t>
            </a:r>
            <a:r>
              <a:rPr lang="nl-NL" sz="2400" dirty="0"/>
              <a:t>ten minste in contexten op het gebied van wereldbeeld benoemen met behulp van welke theorie het voorkomen van leven op Aarde wordt verklaard</a:t>
            </a:r>
            <a:r>
              <a:rPr lang="nl-NL" sz="2400" dirty="0" smtClean="0"/>
              <a:t>.”</a:t>
            </a:r>
          </a:p>
          <a:p>
            <a:r>
              <a:rPr lang="nl-NL" sz="2400" dirty="0" smtClean="0"/>
              <a:t>Wat wordt hier bedoeld c.q. gevraagd en verwacht?</a:t>
            </a:r>
          </a:p>
          <a:p>
            <a:r>
              <a:rPr lang="nl-NL" sz="2400" dirty="0" smtClean="0"/>
              <a:t>Voegt een boek als “The </a:t>
            </a:r>
            <a:r>
              <a:rPr lang="nl-NL" sz="2400" dirty="0" err="1" smtClean="0"/>
              <a:t>Vital</a:t>
            </a:r>
            <a:r>
              <a:rPr lang="nl-NL" sz="2400" dirty="0" smtClean="0"/>
              <a:t> Question” iets toe aan deze eindterm?</a:t>
            </a:r>
          </a:p>
          <a:p>
            <a:r>
              <a:rPr lang="nl-NL" sz="2400" dirty="0" smtClean="0"/>
              <a:t>En er is meer natuurlijk </a:t>
            </a:r>
            <a:r>
              <a:rPr lang="nl-NL" sz="2400" dirty="0" smtClean="0">
                <a:sym typeface="Wingdings" panose="05000000000000000000" pitchFamily="2" charset="2"/>
              </a:rPr>
              <a:t></a:t>
            </a:r>
          </a:p>
          <a:p>
            <a:pPr lvl="1"/>
            <a:r>
              <a:rPr lang="nl-NL" sz="2200" dirty="0" smtClean="0">
                <a:sym typeface="Wingdings" panose="05000000000000000000" pitchFamily="2" charset="2"/>
              </a:rPr>
              <a:t>Smith &amp; </a:t>
            </a:r>
            <a:r>
              <a:rPr lang="nl-NL" sz="2200" dirty="0" err="1" smtClean="0">
                <a:sym typeface="Wingdings" panose="05000000000000000000" pitchFamily="2" charset="2"/>
              </a:rPr>
              <a:t>Morowitz</a:t>
            </a:r>
            <a:r>
              <a:rPr lang="nl-NL" sz="2200" dirty="0">
                <a:sym typeface="Wingdings" panose="05000000000000000000" pitchFamily="2" charset="2"/>
              </a:rPr>
              <a:t> </a:t>
            </a:r>
            <a:r>
              <a:rPr lang="nl-NL" sz="2200" dirty="0" smtClean="0">
                <a:sym typeface="Wingdings" panose="05000000000000000000" pitchFamily="2" charset="2"/>
              </a:rPr>
              <a:t>(2016) </a:t>
            </a:r>
          </a:p>
          <a:p>
            <a:pPr lvl="1"/>
            <a:r>
              <a:rPr lang="nl-NL" sz="2200" dirty="0" err="1" smtClean="0"/>
              <a:t>Pross</a:t>
            </a:r>
            <a:r>
              <a:rPr lang="nl-NL" sz="2200" dirty="0" smtClean="0"/>
              <a:t> (2012)</a:t>
            </a:r>
            <a:endParaRPr lang="nl-NL" sz="2200" dirty="0"/>
          </a:p>
        </p:txBody>
      </p:sp>
      <p:pic>
        <p:nvPicPr>
          <p:cNvPr id="7170" name="Picture 2" descr="https://images-na.ssl-images-amazon.com/images/I/51JyN%2B26G5L._SX343_BO1,204,203,200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3776" y="1803475"/>
            <a:ext cx="1620000" cy="2343131"/>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s://images-na.ssl-images-amazon.com/images/I/41DoMJIkvKL._SX326_BO1,204,203,200_.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83776" y="4204784"/>
            <a:ext cx="1620000" cy="2464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60430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09442" y="675724"/>
            <a:ext cx="7306974" cy="924475"/>
          </a:xfrm>
        </p:spPr>
        <p:txBody>
          <a:bodyPr/>
          <a:lstStyle/>
          <a:p>
            <a:r>
              <a:rPr lang="nl-NL" dirty="0" smtClean="0"/>
              <a:t>Contexten </a:t>
            </a:r>
            <a:r>
              <a:rPr lang="nl-NL" dirty="0"/>
              <a:t>op het gebied van </a:t>
            </a:r>
            <a:r>
              <a:rPr lang="nl-NL" dirty="0" smtClean="0"/>
              <a:t>wereldbeeld?</a:t>
            </a:r>
            <a:endParaRPr lang="nl-NL" dirty="0"/>
          </a:p>
        </p:txBody>
      </p:sp>
      <p:sp>
        <p:nvSpPr>
          <p:cNvPr id="3" name="Tijdelijke aanduiding voor inhoud 2"/>
          <p:cNvSpPr>
            <a:spLocks noGrp="1"/>
          </p:cNvSpPr>
          <p:nvPr>
            <p:ph idx="1"/>
          </p:nvPr>
        </p:nvSpPr>
        <p:spPr>
          <a:xfrm>
            <a:off x="1009442" y="1537803"/>
            <a:ext cx="7739021" cy="4987541"/>
          </a:xfrm>
        </p:spPr>
        <p:txBody>
          <a:bodyPr>
            <a:normAutofit/>
          </a:bodyPr>
          <a:lstStyle/>
          <a:p>
            <a:r>
              <a:rPr lang="nl-NL" dirty="0" smtClean="0"/>
              <a:t>De evolutietheorie botst nog steeds met diverse wereldbeelden</a:t>
            </a:r>
          </a:p>
          <a:p>
            <a:r>
              <a:rPr lang="nl-NL" dirty="0" smtClean="0"/>
              <a:t>Maar de evolutietheorie is geen verklarende theorie voor het ontstaan van het leven</a:t>
            </a:r>
          </a:p>
          <a:p>
            <a:r>
              <a:rPr lang="nl-NL" dirty="0" smtClean="0"/>
              <a:t>Er verschijnen nu meer en meer publicaties die aan theorievorming op dat punt doen; leven lijkt een onontkoombaarheid in een instabiel systeem met veel vrije energie… </a:t>
            </a:r>
            <a:r>
              <a:rPr lang="nl-NL" dirty="0"/>
              <a:t>(zie </a:t>
            </a:r>
            <a:r>
              <a:rPr lang="nl-NL" dirty="0" smtClean="0"/>
              <a:t>o.a. </a:t>
            </a:r>
            <a:r>
              <a:rPr lang="nl-NL" dirty="0" smtClean="0">
                <a:hlinkClick r:id="rId2"/>
              </a:rPr>
              <a:t>http</a:t>
            </a:r>
            <a:r>
              <a:rPr lang="nl-NL" dirty="0">
                <a:hlinkClick r:id="rId2"/>
              </a:rPr>
              <a:t>://</a:t>
            </a:r>
            <a:r>
              <a:rPr lang="nl-NL" dirty="0" smtClean="0">
                <a:hlinkClick r:id="rId2"/>
              </a:rPr>
              <a:t>www.nature.com/</a:t>
            </a:r>
            <a:r>
              <a:rPr lang="nl-NL" dirty="0" err="1" smtClean="0">
                <a:hlinkClick r:id="rId2"/>
              </a:rPr>
              <a:t>news</a:t>
            </a:r>
            <a:r>
              <a:rPr lang="nl-NL" dirty="0" smtClean="0">
                <a:hlinkClick r:id="rId2"/>
              </a:rPr>
              <a:t>/2006/061113/full/news061113-9.html</a:t>
            </a:r>
            <a:r>
              <a:rPr lang="nl-NL" dirty="0" smtClean="0"/>
              <a:t>)</a:t>
            </a:r>
          </a:p>
          <a:p>
            <a:r>
              <a:rPr lang="nl-NL" dirty="0" smtClean="0"/>
              <a:t>Hoe verhoudt het idee dat de “schepper” bestond uit “warm basisch water dat via poriën in </a:t>
            </a:r>
            <a:r>
              <a:rPr lang="nl-NL" dirty="0" err="1" smtClean="0"/>
              <a:t>olivijnplaatjes</a:t>
            </a:r>
            <a:r>
              <a:rPr lang="nl-NL" dirty="0" smtClean="0"/>
              <a:t> in aanraking kwam met matig zout water in een milieu met een zeer hoge CO2 concentratie” zich met de diverse wereldbeelden?</a:t>
            </a:r>
          </a:p>
          <a:p>
            <a:r>
              <a:rPr lang="nl-NL" dirty="0" smtClean="0"/>
              <a:t>Dan wordt volgens mij het kleine in de biologie heel groot omdat het gaat botsen met levensovertuiging. </a:t>
            </a:r>
            <a:endParaRPr lang="nl-NL" dirty="0"/>
          </a:p>
          <a:p>
            <a:r>
              <a:rPr lang="nl-NL" dirty="0" smtClean="0"/>
              <a:t>Als leraren biologie, natuurkunde en scheikunde hebben we hier een taak</a:t>
            </a:r>
            <a:endParaRPr lang="nl-NL" dirty="0"/>
          </a:p>
          <a:p>
            <a:endParaRPr lang="nl-NL" dirty="0"/>
          </a:p>
        </p:txBody>
      </p:sp>
    </p:spTree>
    <p:extLst>
      <p:ext uri="{BB962C8B-B14F-4D97-AF65-F5344CB8AC3E}">
        <p14:creationId xmlns:p14="http://schemas.microsoft.com/office/powerpoint/2010/main" val="3884317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td6hvO279I?rel=0"/>
          <p:cNvPicPr>
            <a:picLocks noRot="1" noChangeAspect="1"/>
          </p:cNvPicPr>
          <p:nvPr>
            <a:videoFile r:link="rId1"/>
          </p:nvPr>
        </p:nvPicPr>
        <p:blipFill>
          <a:blip r:embed="rId3"/>
          <a:stretch>
            <a:fillRect/>
          </a:stretch>
        </p:blipFill>
        <p:spPr>
          <a:xfrm>
            <a:off x="219517" y="764704"/>
            <a:ext cx="8704967" cy="4896544"/>
          </a:xfrm>
          <a:prstGeom prst="rect">
            <a:avLst/>
          </a:prstGeom>
        </p:spPr>
      </p:pic>
    </p:spTree>
    <p:extLst>
      <p:ext uri="{BB962C8B-B14F-4D97-AF65-F5344CB8AC3E}">
        <p14:creationId xmlns:p14="http://schemas.microsoft.com/office/powerpoint/2010/main" val="33343344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2225" y="571500"/>
            <a:ext cx="8534400" cy="914400"/>
          </a:xfrm>
        </p:spPr>
        <p:txBody>
          <a:bodyPr/>
          <a:lstStyle/>
          <a:p>
            <a:pPr marL="115888" eaLnBrk="1" hangingPunct="1"/>
            <a:r>
              <a:rPr lang="en-US">
                <a:latin typeface="Times New Roman" charset="0"/>
                <a:ea typeface="ヒラギノ角ゴ Pro W3" charset="0"/>
              </a:rPr>
              <a:t>Concept 25.1: Conditions on early Earth made the origin of life possible</a:t>
            </a:r>
          </a:p>
        </p:txBody>
      </p:sp>
      <p:sp>
        <p:nvSpPr>
          <p:cNvPr id="10243" name="Rectangle 3"/>
          <p:cNvSpPr>
            <a:spLocks noGrp="1" noChangeArrowheads="1"/>
          </p:cNvSpPr>
          <p:nvPr>
            <p:ph type="body" idx="1"/>
          </p:nvPr>
        </p:nvSpPr>
        <p:spPr>
          <a:xfrm>
            <a:off x="533400" y="1903413"/>
            <a:ext cx="8534400" cy="4802187"/>
          </a:xfrm>
        </p:spPr>
        <p:txBody>
          <a:bodyPr/>
          <a:lstStyle/>
          <a:p>
            <a:pPr eaLnBrk="1" hangingPunct="1"/>
            <a:r>
              <a:rPr lang="en-US" sz="2800" dirty="0">
                <a:latin typeface="Arial" charset="0"/>
                <a:ea typeface="ヒラギノ角ゴ Pro W3" charset="0"/>
              </a:rPr>
              <a:t>Chemical and physical processes on early Earth may have produced very simple cells through a sequence of stages:</a:t>
            </a:r>
          </a:p>
          <a:p>
            <a:pPr marL="977900" lvl="1" indent="-304800" eaLnBrk="1" hangingPunct="1">
              <a:buFontTx/>
              <a:buNone/>
            </a:pPr>
            <a:r>
              <a:rPr lang="en-US" sz="2600" dirty="0">
                <a:latin typeface="Arial" charset="0"/>
                <a:ea typeface="ヒラギノ角ゴ Pro W3" charset="0"/>
              </a:rPr>
              <a:t>1. </a:t>
            </a:r>
            <a:r>
              <a:rPr lang="en-US" sz="2600" dirty="0">
                <a:solidFill>
                  <a:srgbClr val="FF0000"/>
                </a:solidFill>
                <a:latin typeface="Arial" charset="0"/>
                <a:ea typeface="ヒラギノ角ゴ Pro W3" charset="0"/>
              </a:rPr>
              <a:t>Abiotic synthesis of small organic molecules</a:t>
            </a:r>
          </a:p>
          <a:p>
            <a:pPr marL="977900" lvl="1" indent="-304800" eaLnBrk="1" hangingPunct="1">
              <a:buFontTx/>
              <a:buNone/>
            </a:pPr>
            <a:r>
              <a:rPr lang="en-US" sz="2600" dirty="0">
                <a:latin typeface="Arial" charset="0"/>
                <a:ea typeface="ヒラギノ角ゴ Pro W3" charset="0"/>
              </a:rPr>
              <a:t>2</a:t>
            </a:r>
            <a:r>
              <a:rPr lang="en-US" sz="2600" dirty="0">
                <a:solidFill>
                  <a:srgbClr val="FF0000"/>
                </a:solidFill>
                <a:latin typeface="Arial" charset="0"/>
                <a:ea typeface="ヒラギノ角ゴ Pro W3" charset="0"/>
              </a:rPr>
              <a:t>. Joining of these small molecules into macromolecules</a:t>
            </a:r>
          </a:p>
          <a:p>
            <a:pPr marL="977900" lvl="1" indent="-304800" eaLnBrk="1" hangingPunct="1">
              <a:buFontTx/>
              <a:buNone/>
            </a:pPr>
            <a:r>
              <a:rPr lang="en-US" sz="2600" dirty="0">
                <a:latin typeface="Arial" charset="0"/>
                <a:ea typeface="ヒラギノ角ゴ Pro W3" charset="0"/>
              </a:rPr>
              <a:t>3. Packaging of molecules into </a:t>
            </a:r>
            <a:r>
              <a:rPr lang="en-US" sz="2600" b="1" dirty="0">
                <a:latin typeface="Arial" charset="0"/>
                <a:ea typeface="ヒラギノ角ゴ Pro W3" charset="0"/>
              </a:rPr>
              <a:t>protocells</a:t>
            </a:r>
            <a:endParaRPr lang="en-US" sz="2600" dirty="0">
              <a:latin typeface="Arial" charset="0"/>
              <a:ea typeface="ヒラギノ角ゴ Pro W3" charset="0"/>
            </a:endParaRPr>
          </a:p>
          <a:p>
            <a:pPr marL="977900" lvl="1" indent="-304800" eaLnBrk="1" hangingPunct="1">
              <a:buFontTx/>
              <a:buNone/>
            </a:pPr>
            <a:r>
              <a:rPr lang="en-US" sz="2600" dirty="0">
                <a:latin typeface="Arial" charset="0"/>
                <a:ea typeface="ヒラギノ角ゴ Pro W3" charset="0"/>
              </a:rPr>
              <a:t>4. Origin of self-replicating molecules</a:t>
            </a:r>
          </a:p>
        </p:txBody>
      </p:sp>
      <p:grpSp>
        <p:nvGrpSpPr>
          <p:cNvPr id="10244" name="Group 5"/>
          <p:cNvGrpSpPr>
            <a:grpSpLocks/>
          </p:cNvGrpSpPr>
          <p:nvPr/>
        </p:nvGrpSpPr>
        <p:grpSpPr bwMode="auto">
          <a:xfrm>
            <a:off x="0" y="6553200"/>
            <a:ext cx="9144000" cy="304800"/>
            <a:chOff x="0" y="4128"/>
            <a:chExt cx="5760" cy="192"/>
          </a:xfrm>
        </p:grpSpPr>
        <p:sp>
          <p:nvSpPr>
            <p:cNvPr id="10246" name="Rectangle 6"/>
            <p:cNvSpPr>
              <a:spLocks noChangeArrowheads="1"/>
            </p:cNvSpPr>
            <p:nvPr/>
          </p:nvSpPr>
          <p:spPr bwMode="auto">
            <a:xfrm>
              <a:off x="0" y="4128"/>
              <a:ext cx="5760" cy="192"/>
            </a:xfrm>
            <a:prstGeom prst="rect">
              <a:avLst/>
            </a:prstGeom>
            <a:solidFill>
              <a:srgbClr val="FFBA26"/>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nl-NL"/>
            </a:p>
          </p:txBody>
        </p:sp>
        <p:sp>
          <p:nvSpPr>
            <p:cNvPr id="10247" name="Date Placeholder 3"/>
            <p:cNvSpPr>
              <a:spLocks/>
            </p:cNvSpPr>
            <p:nvPr/>
          </p:nvSpPr>
          <p:spPr bwMode="auto">
            <a:xfrm>
              <a:off x="96" y="4160"/>
              <a:ext cx="144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en-US" sz="1200">
                  <a:latin typeface="Times New Roman" charset="0"/>
                  <a:cs typeface="Times New Roman" charset="0"/>
                </a:rPr>
                <a:t>© 2011 Pearson Education, Inc.</a:t>
              </a:r>
            </a:p>
          </p:txBody>
        </p:sp>
      </p:grpSp>
      <p:sp>
        <p:nvSpPr>
          <p:cNvPr id="10245" name="Rectangle 8"/>
          <p:cNvSpPr>
            <a:spLocks noChangeArrowheads="1"/>
          </p:cNvSpPr>
          <p:nvPr/>
        </p:nvSpPr>
        <p:spPr bwMode="auto">
          <a:xfrm>
            <a:off x="0" y="0"/>
            <a:ext cx="9144000" cy="304800"/>
          </a:xfrm>
          <a:prstGeom prst="rect">
            <a:avLst/>
          </a:prstGeom>
          <a:solidFill>
            <a:srgbClr val="00478B"/>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nl-NL"/>
          </a:p>
        </p:txBody>
      </p:sp>
    </p:spTree>
    <p:extLst>
      <p:ext uri="{BB962C8B-B14F-4D97-AF65-F5344CB8AC3E}">
        <p14:creationId xmlns:p14="http://schemas.microsoft.com/office/powerpoint/2010/main" val="12382995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27000" y="754063"/>
            <a:ext cx="8534400" cy="503237"/>
          </a:xfrm>
        </p:spPr>
        <p:txBody>
          <a:bodyPr/>
          <a:lstStyle/>
          <a:p>
            <a:pPr eaLnBrk="1" hangingPunct="1"/>
            <a:r>
              <a:rPr lang="en-US">
                <a:latin typeface="Times New Roman" charset="0"/>
                <a:ea typeface="ヒラギノ角ゴ Pro W3" charset="0"/>
              </a:rPr>
              <a:t>Synthesis of Organic Compounds on Early Earth</a:t>
            </a:r>
            <a:endParaRPr lang="en-US">
              <a:solidFill>
                <a:schemeClr val="tx1"/>
              </a:solidFill>
              <a:latin typeface="Times New Roman" charset="0"/>
              <a:ea typeface="ヒラギノ角ゴ Pro W3" charset="0"/>
            </a:endParaRPr>
          </a:p>
        </p:txBody>
      </p:sp>
      <p:sp>
        <p:nvSpPr>
          <p:cNvPr id="11267" name="Rectangle 3"/>
          <p:cNvSpPr>
            <a:spLocks noGrp="1" noChangeArrowheads="1"/>
          </p:cNvSpPr>
          <p:nvPr>
            <p:ph type="body" idx="1"/>
          </p:nvPr>
        </p:nvSpPr>
        <p:spPr>
          <a:xfrm>
            <a:off x="533400" y="1905000"/>
            <a:ext cx="8534400" cy="4660900"/>
          </a:xfrm>
        </p:spPr>
        <p:txBody>
          <a:bodyPr>
            <a:normAutofit lnSpcReduction="10000"/>
          </a:bodyPr>
          <a:lstStyle/>
          <a:p>
            <a:pPr eaLnBrk="1" hangingPunct="1"/>
            <a:r>
              <a:rPr lang="en-US" sz="2800" dirty="0">
                <a:latin typeface="Arial" charset="0"/>
                <a:ea typeface="ヒラギノ角ゴ Pro W3" charset="0"/>
              </a:rPr>
              <a:t>Earth formed about 4.6 billion years ago, along with the rest of the solar system</a:t>
            </a:r>
          </a:p>
          <a:p>
            <a:pPr eaLnBrk="1" hangingPunct="1"/>
            <a:r>
              <a:rPr lang="en-US" sz="2800" dirty="0">
                <a:solidFill>
                  <a:srgbClr val="FF0000"/>
                </a:solidFill>
                <a:latin typeface="Arial" charset="0"/>
                <a:ea typeface="ヒラギノ角ゴ Pro W3" charset="0"/>
              </a:rPr>
              <a:t>Bombardment of Earth by rocks and ice likely vaporized water and prevented seas from forming before 4.2 to 3.9 billion years ago</a:t>
            </a:r>
          </a:p>
          <a:p>
            <a:pPr eaLnBrk="1" hangingPunct="1"/>
            <a:r>
              <a:rPr lang="en-US" sz="2800" dirty="0">
                <a:latin typeface="Arial" charset="0"/>
                <a:ea typeface="ヒラギノ角ゴ Pro W3" charset="0"/>
              </a:rPr>
              <a:t>Earth</a:t>
            </a:r>
            <a:r>
              <a:rPr lang="ja-JP" altLang="en-US" sz="2800" dirty="0">
                <a:latin typeface="Arial" charset="0"/>
                <a:ea typeface="ヒラギノ角ゴ Pro W3" charset="0"/>
              </a:rPr>
              <a:t>’</a:t>
            </a:r>
            <a:r>
              <a:rPr lang="en-US" sz="2800" dirty="0">
                <a:latin typeface="Arial" charset="0"/>
                <a:ea typeface="ヒラギノ角ゴ Pro W3" charset="0"/>
              </a:rPr>
              <a:t>s early atmosphere likely contained water vapor and chemicals released by volcanic eruptions (nitrogen, nitrogen oxides, carbon dioxide, methane, ammonia, hydrogen, hydrogen sulfide)</a:t>
            </a:r>
          </a:p>
        </p:txBody>
      </p:sp>
      <p:grpSp>
        <p:nvGrpSpPr>
          <p:cNvPr id="11268" name="Group 5"/>
          <p:cNvGrpSpPr>
            <a:grpSpLocks/>
          </p:cNvGrpSpPr>
          <p:nvPr/>
        </p:nvGrpSpPr>
        <p:grpSpPr bwMode="auto">
          <a:xfrm>
            <a:off x="0" y="6553200"/>
            <a:ext cx="9144000" cy="304800"/>
            <a:chOff x="0" y="4128"/>
            <a:chExt cx="5760" cy="192"/>
          </a:xfrm>
        </p:grpSpPr>
        <p:sp>
          <p:nvSpPr>
            <p:cNvPr id="11270" name="Rectangle 6"/>
            <p:cNvSpPr>
              <a:spLocks noChangeArrowheads="1"/>
            </p:cNvSpPr>
            <p:nvPr/>
          </p:nvSpPr>
          <p:spPr bwMode="auto">
            <a:xfrm>
              <a:off x="0" y="4128"/>
              <a:ext cx="5760" cy="192"/>
            </a:xfrm>
            <a:prstGeom prst="rect">
              <a:avLst/>
            </a:prstGeom>
            <a:solidFill>
              <a:srgbClr val="FFBA26"/>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nl-NL"/>
            </a:p>
          </p:txBody>
        </p:sp>
        <p:sp>
          <p:nvSpPr>
            <p:cNvPr id="11271" name="Date Placeholder 3"/>
            <p:cNvSpPr>
              <a:spLocks/>
            </p:cNvSpPr>
            <p:nvPr/>
          </p:nvSpPr>
          <p:spPr bwMode="auto">
            <a:xfrm>
              <a:off x="96" y="4160"/>
              <a:ext cx="144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en-US" sz="1200">
                  <a:latin typeface="Times New Roman" charset="0"/>
                  <a:cs typeface="Times New Roman" charset="0"/>
                </a:rPr>
                <a:t>© 2011 Pearson Education, Inc.</a:t>
              </a:r>
            </a:p>
          </p:txBody>
        </p:sp>
      </p:grpSp>
      <p:sp>
        <p:nvSpPr>
          <p:cNvPr id="11269" name="Rectangle 8"/>
          <p:cNvSpPr>
            <a:spLocks noChangeArrowheads="1"/>
          </p:cNvSpPr>
          <p:nvPr/>
        </p:nvSpPr>
        <p:spPr bwMode="auto">
          <a:xfrm>
            <a:off x="0" y="0"/>
            <a:ext cx="9144000" cy="304800"/>
          </a:xfrm>
          <a:prstGeom prst="rect">
            <a:avLst/>
          </a:prstGeom>
          <a:solidFill>
            <a:srgbClr val="00478B"/>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nl-NL"/>
          </a:p>
        </p:txBody>
      </p:sp>
    </p:spTree>
    <p:extLst>
      <p:ext uri="{BB962C8B-B14F-4D97-AF65-F5344CB8AC3E}">
        <p14:creationId xmlns:p14="http://schemas.microsoft.com/office/powerpoint/2010/main" val="29273229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body" idx="1"/>
          </p:nvPr>
        </p:nvSpPr>
        <p:spPr>
          <a:xfrm>
            <a:off x="127000" y="457200"/>
            <a:ext cx="4555067" cy="5346700"/>
          </a:xfrm>
        </p:spPr>
        <p:txBody>
          <a:bodyPr>
            <a:normAutofit fontScale="92500" lnSpcReduction="20000"/>
          </a:bodyPr>
          <a:lstStyle/>
          <a:p>
            <a:pPr eaLnBrk="1" hangingPunct="1"/>
            <a:r>
              <a:rPr lang="en-US" sz="2800" dirty="0">
                <a:latin typeface="Arial" charset="0"/>
                <a:ea typeface="ヒラギノ角ゴ Pro W3" charset="0"/>
              </a:rPr>
              <a:t>In the 1920s, A. I. </a:t>
            </a:r>
            <a:r>
              <a:rPr lang="en-US" sz="2800" dirty="0" err="1">
                <a:latin typeface="Arial" charset="0"/>
                <a:ea typeface="ヒラギノ角ゴ Pro W3" charset="0"/>
              </a:rPr>
              <a:t>Oparin</a:t>
            </a:r>
            <a:r>
              <a:rPr lang="en-US" sz="2800" dirty="0">
                <a:latin typeface="Arial" charset="0"/>
                <a:ea typeface="ヒラギノ角ゴ Pro W3" charset="0"/>
              </a:rPr>
              <a:t> and J. B. S. Haldane hypothesized that the early atmosphere was a reducing environment</a:t>
            </a:r>
          </a:p>
          <a:p>
            <a:pPr eaLnBrk="1" hangingPunct="1"/>
            <a:r>
              <a:rPr lang="en-US" sz="2800" dirty="0">
                <a:latin typeface="Arial" charset="0"/>
                <a:ea typeface="ヒラギノ角ゴ Pro W3" charset="0"/>
              </a:rPr>
              <a:t>In 1953, Stanley Miller and Harold Urey conducted lab experiments that showed that the abiotic synthesis of organic molecules in a reducing atmosphere is </a:t>
            </a:r>
            <a:r>
              <a:rPr lang="en-US" sz="2800" dirty="0" smtClean="0">
                <a:latin typeface="Arial" charset="0"/>
                <a:ea typeface="ヒラギノ角ゴ Pro W3" charset="0"/>
              </a:rPr>
              <a:t>possible</a:t>
            </a:r>
          </a:p>
          <a:p>
            <a:pPr eaLnBrk="1" hangingPunct="1"/>
            <a:r>
              <a:rPr lang="en-US" sz="2800" dirty="0" smtClean="0">
                <a:latin typeface="Arial" charset="0"/>
                <a:ea typeface="ヒラギノ角ゴ Pro W3" charset="0"/>
              </a:rPr>
              <a:t>Amino acids have also been found in meteorites</a:t>
            </a:r>
          </a:p>
        </p:txBody>
      </p:sp>
      <p:grpSp>
        <p:nvGrpSpPr>
          <p:cNvPr id="12291" name="Group 4"/>
          <p:cNvGrpSpPr>
            <a:grpSpLocks/>
          </p:cNvGrpSpPr>
          <p:nvPr/>
        </p:nvGrpSpPr>
        <p:grpSpPr bwMode="auto">
          <a:xfrm>
            <a:off x="0" y="6553200"/>
            <a:ext cx="9144000" cy="304800"/>
            <a:chOff x="0" y="4128"/>
            <a:chExt cx="5760" cy="192"/>
          </a:xfrm>
        </p:grpSpPr>
        <p:sp>
          <p:nvSpPr>
            <p:cNvPr id="12293" name="Rectangle 5"/>
            <p:cNvSpPr>
              <a:spLocks noChangeArrowheads="1"/>
            </p:cNvSpPr>
            <p:nvPr/>
          </p:nvSpPr>
          <p:spPr bwMode="auto">
            <a:xfrm>
              <a:off x="0" y="4128"/>
              <a:ext cx="5760" cy="192"/>
            </a:xfrm>
            <a:prstGeom prst="rect">
              <a:avLst/>
            </a:prstGeom>
            <a:solidFill>
              <a:srgbClr val="FFBA26"/>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nl-NL"/>
            </a:p>
          </p:txBody>
        </p:sp>
        <p:sp>
          <p:nvSpPr>
            <p:cNvPr id="12294" name="Date Placeholder 3"/>
            <p:cNvSpPr>
              <a:spLocks/>
            </p:cNvSpPr>
            <p:nvPr/>
          </p:nvSpPr>
          <p:spPr bwMode="auto">
            <a:xfrm>
              <a:off x="96" y="4160"/>
              <a:ext cx="144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en-US" sz="1200">
                  <a:latin typeface="Times New Roman" charset="0"/>
                  <a:cs typeface="Times New Roman" charset="0"/>
                </a:rPr>
                <a:t>© 2011 Pearson Education, Inc.</a:t>
              </a:r>
            </a:p>
          </p:txBody>
        </p:sp>
      </p:grpSp>
      <p:sp>
        <p:nvSpPr>
          <p:cNvPr id="12292" name="Rectangle 7"/>
          <p:cNvSpPr>
            <a:spLocks noChangeArrowheads="1"/>
          </p:cNvSpPr>
          <p:nvPr/>
        </p:nvSpPr>
        <p:spPr bwMode="auto">
          <a:xfrm>
            <a:off x="0" y="0"/>
            <a:ext cx="9144000" cy="304800"/>
          </a:xfrm>
          <a:prstGeom prst="rect">
            <a:avLst/>
          </a:prstGeom>
          <a:solidFill>
            <a:srgbClr val="00478B"/>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nl-NL"/>
          </a:p>
        </p:txBody>
      </p:sp>
      <p:pic>
        <p:nvPicPr>
          <p:cNvPr id="2" name="Picture 1"/>
          <p:cNvPicPr>
            <a:picLocks noChangeAspect="1"/>
          </p:cNvPicPr>
          <p:nvPr/>
        </p:nvPicPr>
        <p:blipFill>
          <a:blip r:embed="rId3"/>
          <a:stretch>
            <a:fillRect/>
          </a:stretch>
        </p:blipFill>
        <p:spPr>
          <a:xfrm>
            <a:off x="4724400" y="2514600"/>
            <a:ext cx="4385733" cy="3289300"/>
          </a:xfrm>
          <a:prstGeom prst="rect">
            <a:avLst/>
          </a:prstGeom>
        </p:spPr>
      </p:pic>
      <p:cxnSp>
        <p:nvCxnSpPr>
          <p:cNvPr id="4" name="Elbow Connector 3"/>
          <p:cNvCxnSpPr>
            <a:endCxn id="12290" idx="2"/>
          </p:cNvCxnSpPr>
          <p:nvPr/>
        </p:nvCxnSpPr>
        <p:spPr bwMode="auto">
          <a:xfrm rot="10800000" flipV="1">
            <a:off x="2404534" y="5410200"/>
            <a:ext cx="5825066" cy="393700"/>
          </a:xfrm>
          <a:prstGeom prst="bentConnector4">
            <a:avLst>
              <a:gd name="adj1" fmla="val -290"/>
              <a:gd name="adj2" fmla="val 158065"/>
            </a:avLst>
          </a:prstGeom>
          <a:solidFill>
            <a:schemeClr val="accent1"/>
          </a:solidFill>
          <a:ln w="9525" cap="flat" cmpd="sng" algn="ctr">
            <a:solidFill>
              <a:schemeClr val="tx1"/>
            </a:solidFill>
            <a:prstDash val="solid"/>
            <a:round/>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3871642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152400" y="457200"/>
            <a:ext cx="5105400" cy="5943600"/>
          </a:xfrm>
        </p:spPr>
        <p:txBody>
          <a:bodyPr/>
          <a:lstStyle/>
          <a:p>
            <a:pPr marL="350838" indent="-350838" eaLnBrk="1" hangingPunct="1">
              <a:lnSpc>
                <a:spcPct val="90000"/>
              </a:lnSpc>
            </a:pPr>
            <a:r>
              <a:rPr lang="en-US" sz="2800" dirty="0">
                <a:latin typeface="Arial" charset="0"/>
                <a:ea typeface="ヒラギノ角ゴ Pro W3" charset="0"/>
              </a:rPr>
              <a:t>However, the evidence is not yet convincing that the early atmosphere was in fact reducing</a:t>
            </a:r>
          </a:p>
          <a:p>
            <a:pPr marL="350838" indent="-350838" eaLnBrk="1" hangingPunct="1">
              <a:lnSpc>
                <a:spcPct val="90000"/>
              </a:lnSpc>
            </a:pPr>
            <a:r>
              <a:rPr lang="en-US" sz="2800" dirty="0">
                <a:latin typeface="Arial" charset="0"/>
                <a:ea typeface="ヒラギノ角ゴ Pro W3" charset="0"/>
              </a:rPr>
              <a:t>Instead of forming in the atmosphere, the first organic compounds may have been synthesized near volcanoes or deep-sea vents</a:t>
            </a:r>
          </a:p>
          <a:p>
            <a:pPr marL="350838" indent="-350838" eaLnBrk="1" hangingPunct="1">
              <a:lnSpc>
                <a:spcPct val="90000"/>
              </a:lnSpc>
            </a:pPr>
            <a:r>
              <a:rPr lang="en-US" sz="2800" dirty="0">
                <a:latin typeface="Arial" charset="0"/>
                <a:ea typeface="ヒラギノ角ゴ Pro W3" charset="0"/>
              </a:rPr>
              <a:t>Miller-Urey</a:t>
            </a:r>
            <a:r>
              <a:rPr lang="en-US" sz="2800" dirty="0">
                <a:latin typeface="Arial" charset="0"/>
                <a:ea typeface="ヒラギノ角ゴ Pro W3" charset="0"/>
                <a:cs typeface="Arial" charset="0"/>
              </a:rPr>
              <a:t>–</a:t>
            </a:r>
            <a:r>
              <a:rPr lang="en-US" sz="2800" dirty="0">
                <a:latin typeface="Arial" charset="0"/>
                <a:ea typeface="ヒラギノ角ゴ Pro W3" charset="0"/>
              </a:rPr>
              <a:t>type experiments demonstrate that organic molecules could have formed with various possible atmospheres</a:t>
            </a:r>
          </a:p>
        </p:txBody>
      </p:sp>
      <p:sp>
        <p:nvSpPr>
          <p:cNvPr id="13315" name="Rectangle 3"/>
          <p:cNvSpPr>
            <a:spLocks noChangeArrowheads="1"/>
          </p:cNvSpPr>
          <p:nvPr/>
        </p:nvSpPr>
        <p:spPr bwMode="auto">
          <a:xfrm>
            <a:off x="304800" y="5105400"/>
            <a:ext cx="8534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350838" indent="-350838" eaLnBrk="1" hangingPunct="1">
              <a:spcBef>
                <a:spcPct val="20000"/>
              </a:spcBef>
              <a:buClr>
                <a:srgbClr val="D1300D"/>
              </a:buClr>
              <a:buFont typeface="Times" charset="0"/>
              <a:buNone/>
            </a:pPr>
            <a:endParaRPr lang="nl-NL" sz="1200">
              <a:solidFill>
                <a:srgbClr val="000000"/>
              </a:solidFill>
            </a:endParaRPr>
          </a:p>
        </p:txBody>
      </p:sp>
      <p:grpSp>
        <p:nvGrpSpPr>
          <p:cNvPr id="13316" name="Group 9"/>
          <p:cNvGrpSpPr>
            <a:grpSpLocks/>
          </p:cNvGrpSpPr>
          <p:nvPr/>
        </p:nvGrpSpPr>
        <p:grpSpPr bwMode="auto">
          <a:xfrm>
            <a:off x="0" y="6553200"/>
            <a:ext cx="9144000" cy="304800"/>
            <a:chOff x="0" y="4128"/>
            <a:chExt cx="5760" cy="192"/>
          </a:xfrm>
        </p:grpSpPr>
        <p:sp>
          <p:nvSpPr>
            <p:cNvPr id="13318" name="Rectangle 10"/>
            <p:cNvSpPr>
              <a:spLocks noChangeArrowheads="1"/>
            </p:cNvSpPr>
            <p:nvPr/>
          </p:nvSpPr>
          <p:spPr bwMode="auto">
            <a:xfrm>
              <a:off x="0" y="4128"/>
              <a:ext cx="5760" cy="192"/>
            </a:xfrm>
            <a:prstGeom prst="rect">
              <a:avLst/>
            </a:prstGeom>
            <a:solidFill>
              <a:srgbClr val="FFBA26"/>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nl-NL"/>
            </a:p>
          </p:txBody>
        </p:sp>
        <p:sp>
          <p:nvSpPr>
            <p:cNvPr id="13319" name="Date Placeholder 3"/>
            <p:cNvSpPr>
              <a:spLocks/>
            </p:cNvSpPr>
            <p:nvPr/>
          </p:nvSpPr>
          <p:spPr bwMode="auto">
            <a:xfrm>
              <a:off x="96" y="4160"/>
              <a:ext cx="144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en-US" sz="1200">
                  <a:latin typeface="Times New Roman" charset="0"/>
                  <a:cs typeface="Times New Roman" charset="0"/>
                </a:rPr>
                <a:t>© 2011 Pearson Education, Inc.</a:t>
              </a:r>
            </a:p>
          </p:txBody>
        </p:sp>
      </p:grpSp>
      <p:sp>
        <p:nvSpPr>
          <p:cNvPr id="13317" name="Rectangle 12"/>
          <p:cNvSpPr>
            <a:spLocks noChangeArrowheads="1"/>
          </p:cNvSpPr>
          <p:nvPr/>
        </p:nvSpPr>
        <p:spPr bwMode="auto">
          <a:xfrm>
            <a:off x="0" y="0"/>
            <a:ext cx="9144000" cy="304800"/>
          </a:xfrm>
          <a:prstGeom prst="rect">
            <a:avLst/>
          </a:prstGeom>
          <a:solidFill>
            <a:srgbClr val="00478B"/>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nl-NL"/>
          </a:p>
        </p:txBody>
      </p:sp>
      <p:pic>
        <p:nvPicPr>
          <p:cNvPr id="2" name="Picture 1"/>
          <p:cNvPicPr>
            <a:picLocks noChangeAspect="1"/>
          </p:cNvPicPr>
          <p:nvPr/>
        </p:nvPicPr>
        <p:blipFill>
          <a:blip r:embed="rId3"/>
          <a:stretch>
            <a:fillRect/>
          </a:stretch>
        </p:blipFill>
        <p:spPr>
          <a:xfrm>
            <a:off x="5334000" y="2738374"/>
            <a:ext cx="3695700" cy="3129026"/>
          </a:xfrm>
          <a:prstGeom prst="rect">
            <a:avLst/>
          </a:prstGeom>
        </p:spPr>
      </p:pic>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15000" y="355600"/>
            <a:ext cx="3323617" cy="2082800"/>
          </a:xfrm>
          <a:prstGeom prst="rect">
            <a:avLst/>
          </a:prstGeom>
        </p:spPr>
      </p:pic>
    </p:spTree>
    <p:extLst>
      <p:ext uri="{BB962C8B-B14F-4D97-AF65-F5344CB8AC3E}">
        <p14:creationId xmlns:p14="http://schemas.microsoft.com/office/powerpoint/2010/main" val="42316345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31763" y="500063"/>
            <a:ext cx="8534400" cy="503237"/>
          </a:xfrm>
        </p:spPr>
        <p:txBody>
          <a:bodyPr/>
          <a:lstStyle/>
          <a:p>
            <a:pPr eaLnBrk="1" hangingPunct="1"/>
            <a:r>
              <a:rPr lang="en-US">
                <a:latin typeface="Times New Roman" charset="0"/>
                <a:ea typeface="ヒラギノ角ゴ Pro W3" charset="0"/>
              </a:rPr>
              <a:t>Abiotic Synthesis of Macromolecules</a:t>
            </a:r>
            <a:endParaRPr lang="en-US">
              <a:solidFill>
                <a:schemeClr val="tx1"/>
              </a:solidFill>
              <a:latin typeface="Times New Roman" charset="0"/>
              <a:ea typeface="ヒラギノ角ゴ Pro W3" charset="0"/>
            </a:endParaRPr>
          </a:p>
        </p:txBody>
      </p:sp>
      <p:sp>
        <p:nvSpPr>
          <p:cNvPr id="18435" name="Rectangle 3"/>
          <p:cNvSpPr>
            <a:spLocks noGrp="1" noChangeArrowheads="1"/>
          </p:cNvSpPr>
          <p:nvPr>
            <p:ph type="body" idx="1"/>
          </p:nvPr>
        </p:nvSpPr>
        <p:spPr>
          <a:xfrm>
            <a:off x="533401" y="1377950"/>
            <a:ext cx="5334000" cy="3956050"/>
          </a:xfrm>
        </p:spPr>
        <p:txBody>
          <a:bodyPr/>
          <a:lstStyle/>
          <a:p>
            <a:pPr eaLnBrk="1" hangingPunct="1"/>
            <a:r>
              <a:rPr lang="en-US" sz="2800" dirty="0">
                <a:latin typeface="Arial" charset="0"/>
                <a:ea typeface="ヒラギノ角ゴ Pro W3" charset="0"/>
              </a:rPr>
              <a:t>RNA monomers have been produced spontaneously from simple molecules</a:t>
            </a:r>
          </a:p>
          <a:p>
            <a:pPr eaLnBrk="1" hangingPunct="1"/>
            <a:r>
              <a:rPr lang="en-US" sz="2800" dirty="0">
                <a:latin typeface="Arial" charset="0"/>
                <a:ea typeface="ヒラギノ角ゴ Pro W3" charset="0"/>
              </a:rPr>
              <a:t>Small organic molecules polymerize when they are concentrated on hot sand, clay, or rock</a:t>
            </a:r>
          </a:p>
        </p:txBody>
      </p:sp>
      <p:grpSp>
        <p:nvGrpSpPr>
          <p:cNvPr id="18436" name="Group 5"/>
          <p:cNvGrpSpPr>
            <a:grpSpLocks/>
          </p:cNvGrpSpPr>
          <p:nvPr/>
        </p:nvGrpSpPr>
        <p:grpSpPr bwMode="auto">
          <a:xfrm>
            <a:off x="0" y="6553200"/>
            <a:ext cx="9144000" cy="304800"/>
            <a:chOff x="0" y="4128"/>
            <a:chExt cx="5760" cy="192"/>
          </a:xfrm>
        </p:grpSpPr>
        <p:sp>
          <p:nvSpPr>
            <p:cNvPr id="18438" name="Rectangle 6"/>
            <p:cNvSpPr>
              <a:spLocks noChangeArrowheads="1"/>
            </p:cNvSpPr>
            <p:nvPr/>
          </p:nvSpPr>
          <p:spPr bwMode="auto">
            <a:xfrm>
              <a:off x="0" y="4128"/>
              <a:ext cx="5760" cy="192"/>
            </a:xfrm>
            <a:prstGeom prst="rect">
              <a:avLst/>
            </a:prstGeom>
            <a:solidFill>
              <a:srgbClr val="FFBA26"/>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nl-NL"/>
            </a:p>
          </p:txBody>
        </p:sp>
        <p:sp>
          <p:nvSpPr>
            <p:cNvPr id="18439" name="Date Placeholder 3"/>
            <p:cNvSpPr>
              <a:spLocks/>
            </p:cNvSpPr>
            <p:nvPr/>
          </p:nvSpPr>
          <p:spPr bwMode="auto">
            <a:xfrm>
              <a:off x="96" y="4160"/>
              <a:ext cx="144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en-US" sz="1200">
                  <a:latin typeface="Times New Roman" charset="0"/>
                  <a:cs typeface="Times New Roman" charset="0"/>
                </a:rPr>
                <a:t>© 2011 Pearson Education, Inc.</a:t>
              </a:r>
            </a:p>
          </p:txBody>
        </p:sp>
      </p:grpSp>
      <p:sp>
        <p:nvSpPr>
          <p:cNvPr id="18437" name="Rectangle 8"/>
          <p:cNvSpPr>
            <a:spLocks noChangeArrowheads="1"/>
          </p:cNvSpPr>
          <p:nvPr/>
        </p:nvSpPr>
        <p:spPr bwMode="auto">
          <a:xfrm>
            <a:off x="0" y="0"/>
            <a:ext cx="9144000" cy="304800"/>
          </a:xfrm>
          <a:prstGeom prst="rect">
            <a:avLst/>
          </a:prstGeom>
          <a:solidFill>
            <a:srgbClr val="00478B"/>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nl-NL"/>
          </a:p>
        </p:txBody>
      </p:sp>
      <p:pic>
        <p:nvPicPr>
          <p:cNvPr id="3" name="Picture 2"/>
          <p:cNvPicPr>
            <a:picLocks noChangeAspect="1"/>
          </p:cNvPicPr>
          <p:nvPr/>
        </p:nvPicPr>
        <p:blipFill>
          <a:blip r:embed="rId3"/>
          <a:stretch>
            <a:fillRect/>
          </a:stretch>
        </p:blipFill>
        <p:spPr>
          <a:xfrm>
            <a:off x="5257800" y="3238500"/>
            <a:ext cx="2743200" cy="3276600"/>
          </a:xfrm>
          <a:prstGeom prst="rect">
            <a:avLst/>
          </a:prstGeom>
        </p:spPr>
      </p:pic>
      <p:pic>
        <p:nvPicPr>
          <p:cNvPr id="2" name="Picture 1"/>
          <p:cNvPicPr>
            <a:picLocks noChangeAspect="1"/>
          </p:cNvPicPr>
          <p:nvPr/>
        </p:nvPicPr>
        <p:blipFill>
          <a:blip r:embed="rId4"/>
          <a:stretch>
            <a:fillRect/>
          </a:stretch>
        </p:blipFill>
        <p:spPr>
          <a:xfrm>
            <a:off x="6710363" y="1219200"/>
            <a:ext cx="1955800" cy="2463800"/>
          </a:xfrm>
          <a:prstGeom prst="rect">
            <a:avLst/>
          </a:prstGeom>
        </p:spPr>
      </p:pic>
    </p:spTree>
    <p:extLst>
      <p:ext uri="{BB962C8B-B14F-4D97-AF65-F5344CB8AC3E}">
        <p14:creationId xmlns:p14="http://schemas.microsoft.com/office/powerpoint/2010/main" val="34743895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52400" y="495300"/>
            <a:ext cx="8534400" cy="503238"/>
          </a:xfrm>
        </p:spPr>
        <p:txBody>
          <a:bodyPr/>
          <a:lstStyle/>
          <a:p>
            <a:pPr eaLnBrk="1" hangingPunct="1"/>
            <a:r>
              <a:rPr lang="en-US">
                <a:latin typeface="Times New Roman" charset="0"/>
                <a:ea typeface="ヒラギノ角ゴ Pro W3" charset="0"/>
              </a:rPr>
              <a:t>Protocells</a:t>
            </a:r>
            <a:endParaRPr lang="en-US">
              <a:solidFill>
                <a:schemeClr val="tx1"/>
              </a:solidFill>
              <a:latin typeface="Times New Roman" charset="0"/>
              <a:ea typeface="ヒラギノ角ゴ Pro W3" charset="0"/>
            </a:endParaRPr>
          </a:p>
        </p:txBody>
      </p:sp>
      <p:sp>
        <p:nvSpPr>
          <p:cNvPr id="19459" name="Rectangle 3"/>
          <p:cNvSpPr>
            <a:spLocks noGrp="1" noChangeArrowheads="1"/>
          </p:cNvSpPr>
          <p:nvPr>
            <p:ph type="body" idx="1"/>
          </p:nvPr>
        </p:nvSpPr>
        <p:spPr>
          <a:xfrm>
            <a:off x="533400" y="1377950"/>
            <a:ext cx="5867400" cy="4438650"/>
          </a:xfrm>
        </p:spPr>
        <p:txBody>
          <a:bodyPr/>
          <a:lstStyle/>
          <a:p>
            <a:pPr eaLnBrk="1" hangingPunct="1"/>
            <a:r>
              <a:rPr lang="en-US" sz="2800" dirty="0">
                <a:latin typeface="Arial" charset="0"/>
                <a:ea typeface="ヒラギノ角ゴ Pro W3" charset="0"/>
              </a:rPr>
              <a:t>Replication and metabolism are key properties of life and may have appeared together</a:t>
            </a:r>
          </a:p>
          <a:p>
            <a:pPr eaLnBrk="1" hangingPunct="1"/>
            <a:r>
              <a:rPr lang="en-US" sz="2800" dirty="0" err="1">
                <a:latin typeface="Arial" charset="0"/>
                <a:ea typeface="ヒラギノ角ゴ Pro W3" charset="0"/>
              </a:rPr>
              <a:t>Protocells</a:t>
            </a:r>
            <a:r>
              <a:rPr lang="en-US" sz="2800" dirty="0">
                <a:latin typeface="Arial" charset="0"/>
                <a:ea typeface="ヒラギノ角ゴ Pro W3" charset="0"/>
              </a:rPr>
              <a:t> may have been fluid-filled vesicles with a membrane-like structure</a:t>
            </a:r>
          </a:p>
          <a:p>
            <a:pPr eaLnBrk="1" hangingPunct="1"/>
            <a:r>
              <a:rPr lang="en-US" sz="2800" dirty="0">
                <a:latin typeface="Arial" charset="0"/>
                <a:ea typeface="ヒラギノ角ゴ Pro W3" charset="0"/>
              </a:rPr>
              <a:t>In water, lipids and other organic molecules can spontaneously form vesicles with a lipid bilayer</a:t>
            </a:r>
          </a:p>
        </p:txBody>
      </p:sp>
      <p:grpSp>
        <p:nvGrpSpPr>
          <p:cNvPr id="19460" name="Group 5"/>
          <p:cNvGrpSpPr>
            <a:grpSpLocks/>
          </p:cNvGrpSpPr>
          <p:nvPr/>
        </p:nvGrpSpPr>
        <p:grpSpPr bwMode="auto">
          <a:xfrm>
            <a:off x="0" y="6553200"/>
            <a:ext cx="9144000" cy="304800"/>
            <a:chOff x="0" y="4128"/>
            <a:chExt cx="5760" cy="192"/>
          </a:xfrm>
        </p:grpSpPr>
        <p:sp>
          <p:nvSpPr>
            <p:cNvPr id="19462" name="Rectangle 6"/>
            <p:cNvSpPr>
              <a:spLocks noChangeArrowheads="1"/>
            </p:cNvSpPr>
            <p:nvPr/>
          </p:nvSpPr>
          <p:spPr bwMode="auto">
            <a:xfrm>
              <a:off x="0" y="4128"/>
              <a:ext cx="5760" cy="192"/>
            </a:xfrm>
            <a:prstGeom prst="rect">
              <a:avLst/>
            </a:prstGeom>
            <a:solidFill>
              <a:srgbClr val="FFBA26"/>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nl-NL"/>
            </a:p>
          </p:txBody>
        </p:sp>
        <p:sp>
          <p:nvSpPr>
            <p:cNvPr id="19463" name="Date Placeholder 3"/>
            <p:cNvSpPr>
              <a:spLocks/>
            </p:cNvSpPr>
            <p:nvPr/>
          </p:nvSpPr>
          <p:spPr bwMode="auto">
            <a:xfrm>
              <a:off x="96" y="4160"/>
              <a:ext cx="144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en-US" sz="1200">
                  <a:latin typeface="Times New Roman" charset="0"/>
                  <a:cs typeface="Times New Roman" charset="0"/>
                </a:rPr>
                <a:t>© 2011 Pearson Education, Inc.</a:t>
              </a:r>
            </a:p>
          </p:txBody>
        </p:sp>
      </p:grpSp>
      <p:sp>
        <p:nvSpPr>
          <p:cNvPr id="19461" name="Rectangle 8"/>
          <p:cNvSpPr>
            <a:spLocks noChangeArrowheads="1"/>
          </p:cNvSpPr>
          <p:nvPr/>
        </p:nvSpPr>
        <p:spPr bwMode="auto">
          <a:xfrm>
            <a:off x="0" y="0"/>
            <a:ext cx="9144000" cy="304800"/>
          </a:xfrm>
          <a:prstGeom prst="rect">
            <a:avLst/>
          </a:prstGeom>
          <a:solidFill>
            <a:srgbClr val="00478B"/>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nl-NL"/>
          </a:p>
        </p:txBody>
      </p:sp>
      <p:pic>
        <p:nvPicPr>
          <p:cNvPr id="2" name="Picture 1"/>
          <p:cNvPicPr>
            <a:picLocks noChangeAspect="1"/>
          </p:cNvPicPr>
          <p:nvPr/>
        </p:nvPicPr>
        <p:blipFill>
          <a:blip r:embed="rId3"/>
          <a:stretch>
            <a:fillRect/>
          </a:stretch>
        </p:blipFill>
        <p:spPr>
          <a:xfrm>
            <a:off x="6299200" y="2209800"/>
            <a:ext cx="2768600" cy="2768600"/>
          </a:xfrm>
          <a:prstGeom prst="rect">
            <a:avLst/>
          </a:prstGeom>
        </p:spPr>
      </p:pic>
      <p:sp>
        <p:nvSpPr>
          <p:cNvPr id="3" name="Rectangle 2"/>
          <p:cNvSpPr/>
          <p:nvPr/>
        </p:nvSpPr>
        <p:spPr>
          <a:xfrm>
            <a:off x="838200" y="5710535"/>
            <a:ext cx="6096000" cy="461665"/>
          </a:xfrm>
          <a:prstGeom prst="rect">
            <a:avLst/>
          </a:prstGeom>
        </p:spPr>
        <p:txBody>
          <a:bodyPr wrap="square">
            <a:spAutoFit/>
          </a:bodyPr>
          <a:lstStyle/>
          <a:p>
            <a:r>
              <a:rPr lang="nl-NL" dirty="0" smtClean="0">
                <a:hlinkClick r:id="rId4"/>
              </a:rPr>
              <a:t>http://exploringorigins.org/protocells.html</a:t>
            </a:r>
            <a:r>
              <a:rPr lang="nl-NL" dirty="0" smtClean="0"/>
              <a:t> </a:t>
            </a:r>
            <a:endParaRPr lang="nl-NL" dirty="0"/>
          </a:p>
        </p:txBody>
      </p:sp>
    </p:spTree>
    <p:extLst>
      <p:ext uri="{BB962C8B-B14F-4D97-AF65-F5344CB8AC3E}">
        <p14:creationId xmlns:p14="http://schemas.microsoft.com/office/powerpoint/2010/main" val="395257195"/>
      </p:ext>
    </p:extLst>
  </p:cSld>
  <p:clrMapOvr>
    <a:masterClrMapping/>
  </p:clrMapOvr>
  <p:timing>
    <p:tnLst>
      <p:par>
        <p:cTn id="1" dur="indefinite" restart="never" nodeType="tmRoot"/>
      </p:par>
    </p:tnLst>
  </p:timing>
</p:sld>
</file>

<file path=ppt/theme/theme1.xml><?xml version="1.0" encoding="utf-8"?>
<a:theme xmlns:a="http://schemas.openxmlformats.org/drawingml/2006/main" name="Spring">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pring">
      <a:fillStyleLst>
        <a:solidFill>
          <a:schemeClr val="phClr"/>
        </a:solidFill>
        <a:gradFill rotWithShape="1">
          <a:gsLst>
            <a:gs pos="0">
              <a:schemeClr val="phClr">
                <a:tint val="70000"/>
                <a:lumMod val="110000"/>
              </a:schemeClr>
            </a:gs>
            <a:gs pos="100000">
              <a:schemeClr val="phClr">
                <a:tint val="100000"/>
                <a:shade val="85000"/>
                <a:lumMod val="80000"/>
              </a:schemeClr>
            </a:gs>
          </a:gsLst>
          <a:lin ang="5400000" scaled="1"/>
        </a:gradFill>
        <a:gradFill rotWithShape="1">
          <a:gsLst>
            <a:gs pos="0">
              <a:schemeClr val="phClr">
                <a:tint val="97000"/>
                <a:satMod val="100000"/>
                <a:lumMod val="110000"/>
              </a:schemeClr>
            </a:gs>
            <a:gs pos="100000">
              <a:schemeClr val="phClr">
                <a:shade val="85000"/>
                <a:lumMod val="8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100000"/>
                <a:hueMod val="100000"/>
                <a:satMod val="106000"/>
                <a:lumMod val="100000"/>
              </a:schemeClr>
            </a:gs>
            <a:gs pos="88000">
              <a:schemeClr val="phClr">
                <a:tint val="90000"/>
                <a:shade val="68000"/>
                <a:hueMod val="100000"/>
                <a:satMod val="114000"/>
                <a:lumMod val="74000"/>
              </a:schemeClr>
            </a:gs>
          </a:gsLst>
          <a:lin ang="5400000" scaled="1"/>
        </a:gradFill>
        <a:gradFill rotWithShape="1">
          <a:gsLst>
            <a:gs pos="0">
              <a:schemeClr val="phClr">
                <a:tint val="94000"/>
                <a:shade val="100000"/>
                <a:hueMod val="100000"/>
                <a:satMod val="118000"/>
                <a:lumMod val="100000"/>
              </a:schemeClr>
            </a:gs>
            <a:gs pos="100000">
              <a:schemeClr val="phClr">
                <a:tint val="98000"/>
                <a:shade val="68000"/>
                <a:hueMod val="100000"/>
                <a:satMod val="118000"/>
                <a:lumMod val="82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TM02455596[[fn=Lente]]</Template>
  <TotalTime>768</TotalTime>
  <Words>1705</Words>
  <Application>Microsoft Office PowerPoint</Application>
  <PresentationFormat>Diavoorstelling (4:3)</PresentationFormat>
  <Paragraphs>117</Paragraphs>
  <Slides>27</Slides>
  <Notes>12</Notes>
  <HiddenSlides>0</HiddenSlides>
  <MMClips>1</MMClips>
  <ScaleCrop>false</ScaleCrop>
  <HeadingPairs>
    <vt:vector size="4" baseType="variant">
      <vt:variant>
        <vt:lpstr>Thema</vt:lpstr>
      </vt:variant>
      <vt:variant>
        <vt:i4>1</vt:i4>
      </vt:variant>
      <vt:variant>
        <vt:lpstr>Diatitels</vt:lpstr>
      </vt:variant>
      <vt:variant>
        <vt:i4>27</vt:i4>
      </vt:variant>
    </vt:vector>
  </HeadingPairs>
  <TitlesOfParts>
    <vt:vector size="28" baseType="lpstr">
      <vt:lpstr>Spring</vt:lpstr>
      <vt:lpstr>Het hele kleine in de biologie is heel groot</vt:lpstr>
      <vt:lpstr>PowerPoint-presentatie</vt:lpstr>
      <vt:lpstr>PowerPoint-presentatie</vt:lpstr>
      <vt:lpstr>Concept 25.1: Conditions on early Earth made the origin of life possible</vt:lpstr>
      <vt:lpstr>Synthesis of Organic Compounds on Early Earth</vt:lpstr>
      <vt:lpstr>PowerPoint-presentatie</vt:lpstr>
      <vt:lpstr>PowerPoint-presentatie</vt:lpstr>
      <vt:lpstr>Abiotic Synthesis of Macromolecules</vt:lpstr>
      <vt:lpstr>Protocells</vt:lpstr>
      <vt:lpstr>PowerPoint-presentatie</vt:lpstr>
      <vt:lpstr>Self-Replicating RNA and the Dawn of Natural Selection</vt:lpstr>
      <vt:lpstr>PowerPoint-presentatie</vt:lpstr>
      <vt:lpstr>PowerPoint-presentatie</vt:lpstr>
      <vt:lpstr>Al het leven is chemiosmotisch  Waarom? Hoe is dat ontstaan? Is dat een bewijs voor een common ancestor?</vt:lpstr>
      <vt:lpstr>Schrödinger’s paradox</vt:lpstr>
      <vt:lpstr>PowerPoint-presentatie</vt:lpstr>
      <vt:lpstr>PowerPoint-presentatie</vt:lpstr>
      <vt:lpstr>PowerPoint-presentatie</vt:lpstr>
      <vt:lpstr>PowerPoint-presentatie</vt:lpstr>
      <vt:lpstr>Last eukaryotic common ancestor (LECA)</vt:lpstr>
      <vt:lpstr>Problemen met de endosymbiont theorie volgens Nick Lane</vt:lpstr>
      <vt:lpstr>Een gelukkig toeval…</vt:lpstr>
      <vt:lpstr>PowerPoint-presentatie</vt:lpstr>
      <vt:lpstr>Nog een paar vragen die Lane stelt en beantwoordt, of een hypothese voor heeft</vt:lpstr>
      <vt:lpstr>PowerPoint-presentatie</vt:lpstr>
      <vt:lpstr>Het hele kleine in de biologie is heel groot</vt:lpstr>
      <vt:lpstr>Contexten op het gebied van wereldbeeld?</vt:lpstr>
    </vt:vector>
  </TitlesOfParts>
  <Company>NHL Hogeschool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Almekinders, M.P.</dc:creator>
  <cp:lastModifiedBy>Almekinders, M.P.</cp:lastModifiedBy>
  <cp:revision>33</cp:revision>
  <dcterms:created xsi:type="dcterms:W3CDTF">2017-01-11T06:44:12Z</dcterms:created>
  <dcterms:modified xsi:type="dcterms:W3CDTF">2017-01-13T11:54:48Z</dcterms:modified>
</cp:coreProperties>
</file>