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4" r:id="rId5"/>
    <p:sldId id="265" r:id="rId6"/>
    <p:sldId id="266" r:id="rId7"/>
    <p:sldId id="261" r:id="rId8"/>
    <p:sldId id="263" r:id="rId9"/>
    <p:sldId id="268" r:id="rId10"/>
    <p:sldId id="25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8683A-0D65-42E6-A2EA-CB9E065F7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01C31B-2B82-418F-BE41-DF7576229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85EE3A-961E-4EFD-9DAF-36CB2C14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8CFEF-A0EC-4928-8F48-E6BCBC80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2E4240-4CB7-4B40-BB11-2DD84F49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57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03C0-E68E-4034-8B39-544EF921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EBD5D0-941C-4D86-93CC-CD2DC42C3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98FE46-1EDD-48D2-834F-76886D32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42BF11-6D6E-4D79-A3E7-29FBE108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F4D32D-19E9-4168-B922-DB3B58C7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99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689C6F-1DD4-4A51-BFC4-4B4012D47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55E9C7-9121-4653-90B4-414209CD0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5FAD03-9245-4477-BF05-C50A298F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02A5E0-D201-4F1A-96BA-73FA0C4F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574000-FCBF-4EB2-9A28-805675B7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52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AA962-B7F6-4A70-9C56-915687B2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622DB7-387F-4241-80A1-0656AE66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0D7882-D53C-41FB-9169-036F137A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1E9702-499B-4AB7-B826-E5349038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3DD6A4-2BF0-4884-938D-7FCCACEB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91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6F6D7-5D11-455A-A0C7-C028C17A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E36231-0D3E-412E-889D-74A21D9D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1BC2D9-F80F-4289-B15E-52FF16F0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4121B8-6DCD-4444-B1A1-6B4A0596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005022-FCDF-41A3-9ADD-29B55E76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3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9A4B0-CBCC-4AB8-A440-5E7C3507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7FBB5D-2C16-4DB0-9D31-08F1EB943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BF365A-037B-4206-B42B-52C56C625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FCA2CD-464C-4E6A-B3EC-CB7C6AFE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3A54F1-E669-48A1-85FA-ADC97FA3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3C9935-C2D9-410E-BC49-D1C2118F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1A029-E136-4B25-A1AE-F2A49D94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F14FB8-EA9F-4657-8F15-A324CCEE9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FAC194-C013-410D-A531-57821CC79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B7C070-F9E6-495B-A576-D4504E152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8BCE70-CBB8-4BE2-9172-81EA1524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C4500D-2E08-4D63-B307-A5FFAD52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69AF51-F79E-4EDC-8EA5-7DE3B83C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F499FB-9663-4D51-A200-68BDAFA2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22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0683F-74CF-465C-9470-03C5EA23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4D8265-5837-4185-9040-0491C2BB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BBFBE9-1113-434E-A46E-503A7F45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CCEB22-BA90-407D-8EA7-1E25536C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90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E2C656-3B32-4DF1-A28F-0AD4AF95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B79828-6131-4A67-8CFC-A273AEB9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C3D439-D49E-4615-A54A-5DF8B9BA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19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8FD79-B69C-46D0-BC56-0B361D8D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3B382-F744-4142-8F88-2279CA11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F09E39-934A-43A7-844F-50E8C0BE8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0199B4-24B4-4A8A-9AA3-3962F256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54380F-EBAE-47EB-975C-05C68C2C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6592ED-7146-4854-A8BD-402DC92F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2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62E14-AB85-42A1-98B2-AA2E13B8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290F7C-A3C7-4F17-8BED-5815D71D9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37A3B7-13A1-43F0-A123-0EB392F2C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1AE6E2-CE83-46FF-9E56-644D498B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5062FE-2849-4323-9857-5CF09BF1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E1B0BF-AA5E-41AF-850B-901543D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98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5FD5D3-71F3-4B06-B8AE-4EBEF11D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F66151-AE95-4C8C-83A7-0985D933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EE0698-3BAF-4F57-970C-8D3A8C80A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CAD2-AE10-443A-A14E-6422EB23A370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923586-C349-4218-A32D-C41D1EEC1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E36E0A-3F54-41DB-90FE-AE9C409FF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FBB0E-8EF5-4039-9B53-0540253440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20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index.php?id=6&amp;tx_ntrmedia_pi1%5BmediaObject%5D=4829&amp;cHash=8636d0beff3bfc1583434d1bbbf676b1" TargetMode="External"/><Relationship Id="rId2" Type="http://schemas.openxmlformats.org/officeDocument/2006/relationships/hyperlink" Target="https://www.youtube.com/watch?v=1lw1an5gtW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1/Aesculus_hippocastanum_seedling_bialowieza_beentree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B82E9-CF26-40AD-A04B-1F551C63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417162"/>
            <a:ext cx="9144000" cy="2387600"/>
          </a:xfrm>
        </p:spPr>
        <p:txBody>
          <a:bodyPr/>
          <a:lstStyle/>
          <a:p>
            <a:r>
              <a:rPr lang="nl-NL" dirty="0"/>
              <a:t>Zaadverspreiding</a:t>
            </a:r>
          </a:p>
        </p:txBody>
      </p:sp>
      <p:pic>
        <p:nvPicPr>
          <p:cNvPr id="1026" name="Picture 2" descr="Afbeeldingsresultaat voor zaadverspreiding">
            <a:extLst>
              <a:ext uri="{FF2B5EF4-FFF2-40B4-BE49-F238E27FC236}">
                <a16:creationId xmlns:a16="http://schemas.microsoft.com/office/drawing/2014/main" id="{ED166C88-40FC-4D48-84F9-BB1B904E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" y="462915"/>
            <a:ext cx="2514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zaadverspreiding">
            <a:extLst>
              <a:ext uri="{FF2B5EF4-FFF2-40B4-BE49-F238E27FC236}">
                <a16:creationId xmlns:a16="http://schemas.microsoft.com/office/drawing/2014/main" id="{B541B4BA-7FF8-4DD4-B99D-BF453115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3" y="608492"/>
            <a:ext cx="25431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zaadverspreiding">
            <a:extLst>
              <a:ext uri="{FF2B5EF4-FFF2-40B4-BE49-F238E27FC236}">
                <a16:creationId xmlns:a16="http://schemas.microsoft.com/office/drawing/2014/main" id="{73A87DD7-AF56-4B00-B867-41E2479E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262" y="3712687"/>
            <a:ext cx="2912726" cy="26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zaadverspreiding">
            <a:extLst>
              <a:ext uri="{FF2B5EF4-FFF2-40B4-BE49-F238E27FC236}">
                <a16:creationId xmlns:a16="http://schemas.microsoft.com/office/drawing/2014/main" id="{7B3830F1-340C-45F4-A0E9-0FFE7A29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8" y="4010024"/>
            <a:ext cx="2307835" cy="21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gewone esdoorn vrucht">
            <a:extLst>
              <a:ext uri="{FF2B5EF4-FFF2-40B4-BE49-F238E27FC236}">
                <a16:creationId xmlns:a16="http://schemas.microsoft.com/office/drawing/2014/main" id="{15804A52-B5B7-41AC-A8B6-1D0E8096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38" y="4007486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gele lis zaad">
            <a:extLst>
              <a:ext uri="{FF2B5EF4-FFF2-40B4-BE49-F238E27FC236}">
                <a16:creationId xmlns:a16="http://schemas.microsoft.com/office/drawing/2014/main" id="{6C180E70-75AE-41C1-9E01-95E6F24E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38" y="264637"/>
            <a:ext cx="34602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kokosnoot">
            <a:extLst>
              <a:ext uri="{FF2B5EF4-FFF2-40B4-BE49-F238E27FC236}">
                <a16:creationId xmlns:a16="http://schemas.microsoft.com/office/drawing/2014/main" id="{E2726F54-4626-4175-B474-2768BA3F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64" y="4502520"/>
            <a:ext cx="3012440" cy="20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springbalsemien">
            <a:extLst>
              <a:ext uri="{FF2B5EF4-FFF2-40B4-BE49-F238E27FC236}">
                <a16:creationId xmlns:a16="http://schemas.microsoft.com/office/drawing/2014/main" id="{0DEA4466-113F-4022-BD26-AB34B353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63" y="352191"/>
            <a:ext cx="2574712" cy="19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1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A918F-4C95-49FA-89D7-579F6851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Filmpjes over </a:t>
            </a:r>
            <a:r>
              <a:rPr lang="nl-NL" dirty="0" err="1"/>
              <a:t>zaadverpreiding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724A76-E7A5-416E-87D2-D88221BFE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https://www.youtube.com/watch?v=1lw1an5gtW8</a:t>
            </a:r>
            <a:endParaRPr lang="nl-NL" dirty="0"/>
          </a:p>
          <a:p>
            <a:r>
              <a:rPr lang="nl-NL" dirty="0">
                <a:hlinkClick r:id="rId3"/>
              </a:rPr>
              <a:t>https://schooltv.nl/index.php?id=6&amp;tx_ntrmedia_pi1%5BmediaObject%5D=4829&amp;cHash=8636d0beff3bfc1583434d1bbbf676b1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59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4ADDC-8136-4DAD-BC78-D88B3BFA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11EEA-40B5-452A-91ED-9E428DD4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Voorstelrondje</a:t>
            </a:r>
          </a:p>
          <a:p>
            <a:r>
              <a:rPr lang="nl-NL" dirty="0"/>
              <a:t>Korte uitleg</a:t>
            </a:r>
          </a:p>
          <a:p>
            <a:r>
              <a:rPr lang="nl-NL" dirty="0"/>
              <a:t>Practicum</a:t>
            </a:r>
          </a:p>
          <a:p>
            <a:r>
              <a:rPr lang="nl-NL" dirty="0"/>
              <a:t>Nabespreken </a:t>
            </a:r>
          </a:p>
        </p:txBody>
      </p:sp>
    </p:spTree>
    <p:extLst>
      <p:ext uri="{BB962C8B-B14F-4D97-AF65-F5344CB8AC3E}">
        <p14:creationId xmlns:p14="http://schemas.microsoft.com/office/powerpoint/2010/main" val="101443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BCF93-327E-4581-8DBD-1D066AC8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Voorstelrondje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3D0E2-E21C-4D27-91E4-4E6974A3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Naam</a:t>
            </a:r>
          </a:p>
          <a:p>
            <a:r>
              <a:rPr lang="nl-NL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55485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nl.dreamstime.com/zaden-voor-het-planten-thumb19108922.jpg">
            <a:extLst>
              <a:ext uri="{FF2B5EF4-FFF2-40B4-BE49-F238E27FC236}">
                <a16:creationId xmlns:a16="http://schemas.microsoft.com/office/drawing/2014/main" id="{5FC8EB33-3841-43B8-8B96-498C289C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r="4807" b="6380"/>
          <a:stretch>
            <a:fillRect/>
          </a:stretch>
        </p:blipFill>
        <p:spPr bwMode="auto">
          <a:xfrm>
            <a:off x="7260097" y="2068585"/>
            <a:ext cx="4164012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ttp://www.animaatjes.nl/plaatjes/z/zonnebloemen/sunflower3.gif">
            <a:extLst>
              <a:ext uri="{FF2B5EF4-FFF2-40B4-BE49-F238E27FC236}">
                <a16:creationId xmlns:a16="http://schemas.microsoft.com/office/drawing/2014/main" id="{DF957320-2D4D-4920-8C2A-FAB20124E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33" y="269766"/>
            <a:ext cx="45339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FB4F9BD1-7554-465F-906F-CB1E3C981A61}"/>
              </a:ext>
            </a:extLst>
          </p:cNvPr>
          <p:cNvSpPr/>
          <p:nvPr/>
        </p:nvSpPr>
        <p:spPr>
          <a:xfrm>
            <a:off x="8072821" y="5421317"/>
            <a:ext cx="2447925" cy="7905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>
                <a:solidFill>
                  <a:schemeClr val="bg1"/>
                </a:solidFill>
              </a:rPr>
              <a:t>Planten</a:t>
            </a:r>
          </a:p>
          <a:p>
            <a:pPr algn="ctr">
              <a:defRPr/>
            </a:pPr>
            <a:r>
              <a:rPr lang="nl-NL" sz="2400" b="1" dirty="0">
                <a:solidFill>
                  <a:schemeClr val="bg1"/>
                </a:solidFill>
              </a:rPr>
              <a:t>embryo</a:t>
            </a:r>
          </a:p>
        </p:txBody>
      </p:sp>
      <p:pic>
        <p:nvPicPr>
          <p:cNvPr id="10" name="Picture 13" descr="eicel">
            <a:extLst>
              <a:ext uri="{FF2B5EF4-FFF2-40B4-BE49-F238E27FC236}">
                <a16:creationId xmlns:a16="http://schemas.microsoft.com/office/drawing/2014/main" id="{8E0BC917-19AD-487F-94C9-4C630B28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23213"/>
          <a:stretch>
            <a:fillRect/>
          </a:stretch>
        </p:blipFill>
        <p:spPr bwMode="auto">
          <a:xfrm>
            <a:off x="2789030" y="3257946"/>
            <a:ext cx="1581150" cy="15033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4ABDE2D5-1CFE-49F9-9019-B73604F1E708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973792" y="3261917"/>
            <a:ext cx="401955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3200" b="1" dirty="0">
                <a:latin typeface="Times New Roman" panose="02020603050405020304" pitchFamily="18" charset="0"/>
              </a:rPr>
              <a:t>+</a:t>
            </a:r>
          </a:p>
        </p:txBody>
      </p:sp>
      <p:pic>
        <p:nvPicPr>
          <p:cNvPr id="12" name="Picture 11" descr="foetus">
            <a:extLst>
              <a:ext uri="{FF2B5EF4-FFF2-40B4-BE49-F238E27FC236}">
                <a16:creationId xmlns:a16="http://schemas.microsoft.com/office/drawing/2014/main" id="{7436967E-CE94-4896-9DBB-EB8F13A8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0" y="4905373"/>
            <a:ext cx="1800225" cy="1714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8">
            <a:extLst>
              <a:ext uri="{FF2B5EF4-FFF2-40B4-BE49-F238E27FC236}">
                <a16:creationId xmlns:a16="http://schemas.microsoft.com/office/drawing/2014/main" id="{F47F29C3-AEFC-40F4-B58B-A511F39505FA}"/>
              </a:ext>
            </a:extLst>
          </p:cNvPr>
          <p:cNvSpPr>
            <a:spLocks/>
          </p:cNvSpPr>
          <p:nvPr/>
        </p:nvSpPr>
        <p:spPr bwMode="auto">
          <a:xfrm>
            <a:off x="6564696" y="2178412"/>
            <a:ext cx="1508125" cy="609600"/>
          </a:xfrm>
          <a:prstGeom prst="borderCallout2">
            <a:avLst>
              <a:gd name="adj1" fmla="val 18750"/>
              <a:gd name="adj2" fmla="val 105051"/>
              <a:gd name="adj3" fmla="val 18750"/>
              <a:gd name="adj4" fmla="val 137685"/>
              <a:gd name="adj5" fmla="val 195315"/>
              <a:gd name="adj6" fmla="val 171685"/>
            </a:avLst>
          </a:prstGeom>
          <a:solidFill>
            <a:srgbClr val="FFFF00"/>
          </a:solidFill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 b="1" dirty="0">
                <a:latin typeface="Times New Roman" panose="02020603050405020304" pitchFamily="18" charset="0"/>
              </a:rPr>
              <a:t>zaad</a:t>
            </a:r>
          </a:p>
        </p:txBody>
      </p:sp>
      <p:pic>
        <p:nvPicPr>
          <p:cNvPr id="1026" name="Picture 2" descr="Afbeeldingsresultaat voor sperm">
            <a:extLst>
              <a:ext uri="{FF2B5EF4-FFF2-40B4-BE49-F238E27FC236}">
                <a16:creationId xmlns:a16="http://schemas.microsoft.com/office/drawing/2014/main" id="{73B67A4D-3B37-489D-B1C5-01F4AC89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44" y="1435143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8">
            <a:extLst>
              <a:ext uri="{FF2B5EF4-FFF2-40B4-BE49-F238E27FC236}">
                <a16:creationId xmlns:a16="http://schemas.microsoft.com/office/drawing/2014/main" id="{8F0FC6BB-09D0-499C-BB15-80807AEB844E}"/>
              </a:ext>
            </a:extLst>
          </p:cNvPr>
          <p:cNvSpPr>
            <a:spLocks/>
          </p:cNvSpPr>
          <p:nvPr/>
        </p:nvSpPr>
        <p:spPr bwMode="auto">
          <a:xfrm>
            <a:off x="160337" y="1321162"/>
            <a:ext cx="1508125" cy="609600"/>
          </a:xfrm>
          <a:prstGeom prst="borderCallout2">
            <a:avLst>
              <a:gd name="adj1" fmla="val 18750"/>
              <a:gd name="adj2" fmla="val 105051"/>
              <a:gd name="adj3" fmla="val 18750"/>
              <a:gd name="adj4" fmla="val 137685"/>
              <a:gd name="adj5" fmla="val 195315"/>
              <a:gd name="adj6" fmla="val 171685"/>
            </a:avLst>
          </a:prstGeom>
          <a:solidFill>
            <a:srgbClr val="FFFF00"/>
          </a:solidFill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 b="1" dirty="0">
                <a:latin typeface="Times New Roman" panose="02020603050405020304" pitchFamily="18" charset="0"/>
              </a:rPr>
              <a:t>zaadcel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B182ECD-BFBF-4377-AA1F-7F0814B3008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Verschillen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F9096DD5-6D6E-4881-967C-0C7C84944BE5}"/>
              </a:ext>
            </a:extLst>
          </p:cNvPr>
          <p:cNvSpPr/>
          <p:nvPr/>
        </p:nvSpPr>
        <p:spPr>
          <a:xfrm>
            <a:off x="2389750" y="5702300"/>
            <a:ext cx="2447925" cy="7905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>
                <a:solidFill>
                  <a:schemeClr val="bg1"/>
                </a:solidFill>
              </a:rPr>
              <a:t>Menselijk embryo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3469040562_51c9e6b1c0">
            <a:extLst>
              <a:ext uri="{FF2B5EF4-FFF2-40B4-BE49-F238E27FC236}">
                <a16:creationId xmlns:a16="http://schemas.microsoft.com/office/drawing/2014/main" id="{4FA7AAE2-B16E-43DC-BFB4-ED02E9DF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8009" r="7494" b="3796"/>
          <a:stretch>
            <a:fillRect/>
          </a:stretch>
        </p:blipFill>
        <p:spPr bwMode="auto">
          <a:xfrm>
            <a:off x="1524001" y="0"/>
            <a:ext cx="6367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lick to zoom">
            <a:extLst>
              <a:ext uri="{FF2B5EF4-FFF2-40B4-BE49-F238E27FC236}">
                <a16:creationId xmlns:a16="http://schemas.microsoft.com/office/drawing/2014/main" id="{A24BA787-6032-4E4C-9E61-778DAC1E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3894" r="6836" b="2605"/>
          <a:stretch>
            <a:fillRect/>
          </a:stretch>
        </p:blipFill>
        <p:spPr bwMode="auto">
          <a:xfrm>
            <a:off x="3575050" y="0"/>
            <a:ext cx="4668838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15">
            <a:extLst>
              <a:ext uri="{FF2B5EF4-FFF2-40B4-BE49-F238E27FC236}">
                <a16:creationId xmlns:a16="http://schemas.microsoft.com/office/drawing/2014/main" id="{7A948DCD-3E67-495F-BF67-A52DE18D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63817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400" b="1">
                <a:solidFill>
                  <a:srgbClr val="FFFF00"/>
                </a:solidFill>
                <a:latin typeface="Times New Roman" panose="02020603050405020304" pitchFamily="18" charset="0"/>
              </a:rPr>
              <a:t>kastanjeboom</a:t>
            </a:r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id="{EF5225D4-2AC6-4ABB-8C0D-589CED4A3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3500439"/>
            <a:ext cx="288925" cy="28892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113" name="Oval 17">
            <a:extLst>
              <a:ext uri="{FF2B5EF4-FFF2-40B4-BE49-F238E27FC236}">
                <a16:creationId xmlns:a16="http://schemas.microsoft.com/office/drawing/2014/main" id="{9F1B8085-B33D-4FEA-84F5-D4CF8087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3716339"/>
            <a:ext cx="287338" cy="2873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F48EE553-C220-427E-AC32-8EE56CB9B890}"/>
              </a:ext>
            </a:extLst>
          </p:cNvPr>
          <p:cNvSpPr>
            <a:spLocks/>
          </p:cNvSpPr>
          <p:nvPr/>
        </p:nvSpPr>
        <p:spPr bwMode="auto">
          <a:xfrm>
            <a:off x="1919289" y="2451100"/>
            <a:ext cx="1508125" cy="609600"/>
          </a:xfrm>
          <a:prstGeom prst="borderCallout2">
            <a:avLst>
              <a:gd name="adj1" fmla="val 18750"/>
              <a:gd name="adj2" fmla="val 105051"/>
              <a:gd name="adj3" fmla="val 18750"/>
              <a:gd name="adj4" fmla="val 137685"/>
              <a:gd name="adj5" fmla="val 195315"/>
              <a:gd name="adj6" fmla="val 171685"/>
            </a:avLst>
          </a:prstGeom>
          <a:solidFill>
            <a:srgbClr val="FFFF00"/>
          </a:solidFill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 b="1" dirty="0">
                <a:latin typeface="Times New Roman" panose="02020603050405020304" pitchFamily="18" charset="0"/>
              </a:rPr>
              <a:t>stuifmeel</a:t>
            </a:r>
          </a:p>
        </p:txBody>
      </p:sp>
      <p:sp>
        <p:nvSpPr>
          <p:cNvPr id="4115" name="AutoShape 19">
            <a:extLst>
              <a:ext uri="{FF2B5EF4-FFF2-40B4-BE49-F238E27FC236}">
                <a16:creationId xmlns:a16="http://schemas.microsoft.com/office/drawing/2014/main" id="{C9A0F668-5681-4AF6-A10E-76DD0EB5A507}"/>
              </a:ext>
            </a:extLst>
          </p:cNvPr>
          <p:cNvSpPr>
            <a:spLocks/>
          </p:cNvSpPr>
          <p:nvPr/>
        </p:nvSpPr>
        <p:spPr bwMode="auto">
          <a:xfrm>
            <a:off x="3359151" y="1700213"/>
            <a:ext cx="1508125" cy="609600"/>
          </a:xfrm>
          <a:prstGeom prst="borderCallout2">
            <a:avLst>
              <a:gd name="adj1" fmla="val 18750"/>
              <a:gd name="adj2" fmla="val 105051"/>
              <a:gd name="adj3" fmla="val 18750"/>
              <a:gd name="adj4" fmla="val 129051"/>
              <a:gd name="adj5" fmla="val 272917"/>
              <a:gd name="adj6" fmla="val 153051"/>
            </a:avLst>
          </a:prstGeom>
          <a:solidFill>
            <a:srgbClr val="FF3300"/>
          </a:solidFill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 b="1">
                <a:latin typeface="Times New Roman" panose="02020603050405020304" pitchFamily="18" charset="0"/>
              </a:rPr>
              <a:t>eicel</a:t>
            </a:r>
          </a:p>
        </p:txBody>
      </p:sp>
      <p:sp>
        <p:nvSpPr>
          <p:cNvPr id="4116" name="Oval 20">
            <a:extLst>
              <a:ext uri="{FF2B5EF4-FFF2-40B4-BE49-F238E27FC236}">
                <a16:creationId xmlns:a16="http://schemas.microsoft.com/office/drawing/2014/main" id="{EDC33140-AD99-4BE5-8EBB-74E8ED550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429000"/>
            <a:ext cx="503238" cy="503238"/>
          </a:xfrm>
          <a:prstGeom prst="ellipse">
            <a:avLst/>
          </a:prstGeom>
          <a:solidFill>
            <a:srgbClr val="CC66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7D997C0D-D935-4C8A-8770-576B5B50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333376"/>
            <a:ext cx="1800225" cy="574675"/>
          </a:xfrm>
          <a:prstGeom prst="wedgeRectCallout">
            <a:avLst>
              <a:gd name="adj1" fmla="val -352"/>
              <a:gd name="adj2" fmla="val 473755"/>
            </a:avLst>
          </a:prstGeom>
          <a:solidFill>
            <a:srgbClr val="CC66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800" b="1">
                <a:solidFill>
                  <a:schemeClr val="bg1"/>
                </a:solidFill>
                <a:latin typeface="Times New Roman" panose="02020603050405020304" pitchFamily="18" charset="0"/>
              </a:rPr>
              <a:t>zaadje</a:t>
            </a:r>
          </a:p>
        </p:txBody>
      </p:sp>
      <p:pic>
        <p:nvPicPr>
          <p:cNvPr id="4118" name="Picture 22" descr="092008Kastanjes-border">
            <a:extLst>
              <a:ext uri="{FF2B5EF4-FFF2-40B4-BE49-F238E27FC236}">
                <a16:creationId xmlns:a16="http://schemas.microsoft.com/office/drawing/2014/main" id="{2268355C-F2C8-44F9-A98A-7D3F3EEB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981076"/>
            <a:ext cx="5602288" cy="58769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83B4460-414F-47E6-ABC9-28D67C5AB307}"/>
              </a:ext>
            </a:extLst>
          </p:cNvPr>
          <p:cNvSpPr txBox="1">
            <a:spLocks/>
          </p:cNvSpPr>
          <p:nvPr/>
        </p:nvSpPr>
        <p:spPr>
          <a:xfrm>
            <a:off x="442119" y="1389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Ontstaan zaad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0.00208 L 0.09206 -0.02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3" grpId="1" animBg="1"/>
      <p:bldP spid="4114" grpId="0" animBg="1"/>
      <p:bldP spid="4114" grpId="1" animBg="1"/>
      <p:bldP spid="4115" grpId="0" animBg="1"/>
      <p:bldP spid="4115" grpId="1" animBg="1"/>
      <p:bldP spid="4116" grpId="0" animBg="1"/>
      <p:bldP spid="4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astanje_180907_9900">
            <a:extLst>
              <a:ext uri="{FF2B5EF4-FFF2-40B4-BE49-F238E27FC236}">
                <a16:creationId xmlns:a16="http://schemas.microsoft.com/office/drawing/2014/main" id="{8ECE15EF-E7E5-4374-8CFC-BB9A3FA0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2651"/>
            <a:ext cx="9144000" cy="60944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aad boon kiempje">
            <a:extLst>
              <a:ext uri="{FF2B5EF4-FFF2-40B4-BE49-F238E27FC236}">
                <a16:creationId xmlns:a16="http://schemas.microsoft.com/office/drawing/2014/main" id="{19186054-CF77-4C91-8314-9011CB355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24799" r="38319" b="33481"/>
          <a:stretch>
            <a:fillRect/>
          </a:stretch>
        </p:blipFill>
        <p:spPr bwMode="auto">
          <a:xfrm>
            <a:off x="3000376" y="620713"/>
            <a:ext cx="6551613" cy="63928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>
            <a:extLst>
              <a:ext uri="{FF2B5EF4-FFF2-40B4-BE49-F238E27FC236}">
                <a16:creationId xmlns:a16="http://schemas.microsoft.com/office/drawing/2014/main" id="{B11F602B-8BF0-4E01-BAA8-50B89975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0"/>
            <a:ext cx="6408738" cy="52322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800" b="1" dirty="0">
                <a:latin typeface="Times New Roman" panose="02020603050405020304" pitchFamily="18" charset="0"/>
              </a:rPr>
              <a:t>Plantenzaad =</a:t>
            </a:r>
            <a:r>
              <a:rPr lang="nl-NL" altLang="nl-NL" sz="2400" b="1" dirty="0">
                <a:latin typeface="Times New Roman" panose="02020603050405020304" pitchFamily="18" charset="0"/>
              </a:rPr>
              <a:t>  </a:t>
            </a:r>
            <a:r>
              <a:rPr lang="nl-NL" altLang="nl-NL" sz="2800" b="1" dirty="0">
                <a:latin typeface="Times New Roman" panose="02020603050405020304" pitchFamily="18" charset="0"/>
              </a:rPr>
              <a:t>planten embryo</a:t>
            </a:r>
          </a:p>
        </p:txBody>
      </p:sp>
      <p:sp>
        <p:nvSpPr>
          <p:cNvPr id="5130" name="Freeform 10">
            <a:extLst>
              <a:ext uri="{FF2B5EF4-FFF2-40B4-BE49-F238E27FC236}">
                <a16:creationId xmlns:a16="http://schemas.microsoft.com/office/drawing/2014/main" id="{16F335E7-41E3-43D5-AC21-E24AE47861A9}"/>
              </a:ext>
            </a:extLst>
          </p:cNvPr>
          <p:cNvSpPr>
            <a:spLocks/>
          </p:cNvSpPr>
          <p:nvPr/>
        </p:nvSpPr>
        <p:spPr bwMode="auto">
          <a:xfrm>
            <a:off x="5653088" y="668338"/>
            <a:ext cx="3143250" cy="3084512"/>
          </a:xfrm>
          <a:custGeom>
            <a:avLst/>
            <a:gdLst>
              <a:gd name="T0" fmla="*/ 2147483647 w 1980"/>
              <a:gd name="T1" fmla="*/ 2147483647 h 1943"/>
              <a:gd name="T2" fmla="*/ 2147483647 w 1980"/>
              <a:gd name="T3" fmla="*/ 2147483647 h 1943"/>
              <a:gd name="T4" fmla="*/ 2147483647 w 1980"/>
              <a:gd name="T5" fmla="*/ 2147483647 h 1943"/>
              <a:gd name="T6" fmla="*/ 2147483647 w 1980"/>
              <a:gd name="T7" fmla="*/ 2147483647 h 1943"/>
              <a:gd name="T8" fmla="*/ 2147483647 w 1980"/>
              <a:gd name="T9" fmla="*/ 2147483647 h 1943"/>
              <a:gd name="T10" fmla="*/ 2147483647 w 1980"/>
              <a:gd name="T11" fmla="*/ 2147483647 h 1943"/>
              <a:gd name="T12" fmla="*/ 2147483647 w 1980"/>
              <a:gd name="T13" fmla="*/ 2147483647 h 1943"/>
              <a:gd name="T14" fmla="*/ 2147483647 w 1980"/>
              <a:gd name="T15" fmla="*/ 2147483647 h 1943"/>
              <a:gd name="T16" fmla="*/ 2147483647 w 1980"/>
              <a:gd name="T17" fmla="*/ 2147483647 h 1943"/>
              <a:gd name="T18" fmla="*/ 2147483647 w 1980"/>
              <a:gd name="T19" fmla="*/ 2147483647 h 1943"/>
              <a:gd name="T20" fmla="*/ 2147483647 w 1980"/>
              <a:gd name="T21" fmla="*/ 2147483647 h 19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0" h="1943">
                <a:moveTo>
                  <a:pt x="1413" y="61"/>
                </a:moveTo>
                <a:cubicBezTo>
                  <a:pt x="1205" y="30"/>
                  <a:pt x="997" y="0"/>
                  <a:pt x="823" y="15"/>
                </a:cubicBezTo>
                <a:cubicBezTo>
                  <a:pt x="649" y="30"/>
                  <a:pt x="491" y="7"/>
                  <a:pt x="370" y="151"/>
                </a:cubicBezTo>
                <a:cubicBezTo>
                  <a:pt x="249" y="295"/>
                  <a:pt x="151" y="688"/>
                  <a:pt x="98" y="877"/>
                </a:cubicBezTo>
                <a:cubicBezTo>
                  <a:pt x="45" y="1066"/>
                  <a:pt x="52" y="1141"/>
                  <a:pt x="52" y="1285"/>
                </a:cubicBezTo>
                <a:cubicBezTo>
                  <a:pt x="52" y="1429"/>
                  <a:pt x="0" y="1633"/>
                  <a:pt x="98" y="1739"/>
                </a:cubicBezTo>
                <a:cubicBezTo>
                  <a:pt x="196" y="1845"/>
                  <a:pt x="408" y="1943"/>
                  <a:pt x="642" y="1920"/>
                </a:cubicBezTo>
                <a:cubicBezTo>
                  <a:pt x="876" y="1897"/>
                  <a:pt x="1292" y="1769"/>
                  <a:pt x="1504" y="1603"/>
                </a:cubicBezTo>
                <a:cubicBezTo>
                  <a:pt x="1716" y="1437"/>
                  <a:pt x="1844" y="1112"/>
                  <a:pt x="1912" y="923"/>
                </a:cubicBezTo>
                <a:cubicBezTo>
                  <a:pt x="1980" y="734"/>
                  <a:pt x="1942" y="598"/>
                  <a:pt x="1912" y="469"/>
                </a:cubicBezTo>
                <a:cubicBezTo>
                  <a:pt x="1882" y="340"/>
                  <a:pt x="1761" y="204"/>
                  <a:pt x="1731" y="151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100907kastanje">
            <a:extLst>
              <a:ext uri="{FF2B5EF4-FFF2-40B4-BE49-F238E27FC236}">
                <a16:creationId xmlns:a16="http://schemas.microsoft.com/office/drawing/2014/main" id="{36063147-00D9-4158-90EA-1991EAE7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6"/>
          <a:stretch>
            <a:fillRect/>
          </a:stretch>
        </p:blipFill>
        <p:spPr bwMode="auto">
          <a:xfrm>
            <a:off x="1524000" y="1558925"/>
            <a:ext cx="9685338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stand:Aesculus hippocastanum seedling bialowieza beentree.jpg">
            <a:hlinkClick r:id="rId3"/>
            <a:extLst>
              <a:ext uri="{FF2B5EF4-FFF2-40B4-BE49-F238E27FC236}">
                <a16:creationId xmlns:a16="http://schemas.microsoft.com/office/drawing/2014/main" id="{A9598225-2A1C-48AB-A39C-04E65F3D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3732214"/>
            <a:ext cx="4175125" cy="31257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s">
            <a:extLst>
              <a:ext uri="{FF2B5EF4-FFF2-40B4-BE49-F238E27FC236}">
                <a16:creationId xmlns:a16="http://schemas.microsoft.com/office/drawing/2014/main" id="{4D324F6B-4551-48D4-9E79-F4CC2282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4706937" cy="70469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469040562_51c9e6b1c0">
            <a:extLst>
              <a:ext uri="{FF2B5EF4-FFF2-40B4-BE49-F238E27FC236}">
                <a16:creationId xmlns:a16="http://schemas.microsoft.com/office/drawing/2014/main" id="{06784CEF-EE30-4E74-AE43-C3F5F4CB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8009" r="7494" b="3796"/>
          <a:stretch>
            <a:fillRect/>
          </a:stretch>
        </p:blipFill>
        <p:spPr bwMode="auto">
          <a:xfrm>
            <a:off x="3000376" y="0"/>
            <a:ext cx="6367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val 5">
            <a:extLst>
              <a:ext uri="{FF2B5EF4-FFF2-40B4-BE49-F238E27FC236}">
                <a16:creationId xmlns:a16="http://schemas.microsoft.com/office/drawing/2014/main" id="{BAAB59C9-78C4-440B-880A-06C3A3B1B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636839"/>
            <a:ext cx="144462" cy="287337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2" name="Oval 6">
            <a:extLst>
              <a:ext uri="{FF2B5EF4-FFF2-40B4-BE49-F238E27FC236}">
                <a16:creationId xmlns:a16="http://schemas.microsoft.com/office/drawing/2014/main" id="{11DD3E38-4AF9-4B97-B4F4-B4914027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2852739"/>
            <a:ext cx="144462" cy="287337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3" name="Oval 7">
            <a:extLst>
              <a:ext uri="{FF2B5EF4-FFF2-40B4-BE49-F238E27FC236}">
                <a16:creationId xmlns:a16="http://schemas.microsoft.com/office/drawing/2014/main" id="{6C7A8CAF-3797-4B87-A8BC-A06730CE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2636839"/>
            <a:ext cx="144462" cy="287337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4" name="Oval 8">
            <a:extLst>
              <a:ext uri="{FF2B5EF4-FFF2-40B4-BE49-F238E27FC236}">
                <a16:creationId xmlns:a16="http://schemas.microsoft.com/office/drawing/2014/main" id="{7E07CF0F-CAB4-48A1-98F1-0417F81F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997200"/>
            <a:ext cx="144462" cy="287338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5" name="Oval 9">
            <a:extLst>
              <a:ext uri="{FF2B5EF4-FFF2-40B4-BE49-F238E27FC236}">
                <a16:creationId xmlns:a16="http://schemas.microsoft.com/office/drawing/2014/main" id="{8BCF0082-8F23-4543-9BBB-F2DF70D9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2133600"/>
            <a:ext cx="144462" cy="287338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6" name="Oval 10">
            <a:extLst>
              <a:ext uri="{FF2B5EF4-FFF2-40B4-BE49-F238E27FC236}">
                <a16:creationId xmlns:a16="http://schemas.microsoft.com/office/drawing/2014/main" id="{7730582A-3BD9-4260-ABC8-4A287748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997200"/>
            <a:ext cx="144462" cy="287338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7" name="Oval 11">
            <a:extLst>
              <a:ext uri="{FF2B5EF4-FFF2-40B4-BE49-F238E27FC236}">
                <a16:creationId xmlns:a16="http://schemas.microsoft.com/office/drawing/2014/main" id="{5720847F-4841-40CF-A438-E9619638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3068639"/>
            <a:ext cx="144463" cy="287337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8" name="Oval 12">
            <a:extLst>
              <a:ext uri="{FF2B5EF4-FFF2-40B4-BE49-F238E27FC236}">
                <a16:creationId xmlns:a16="http://schemas.microsoft.com/office/drawing/2014/main" id="{E3F53F1A-774F-41B5-BEA5-6A0D2041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781300"/>
            <a:ext cx="144462" cy="287338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29" name="Oval 13">
            <a:extLst>
              <a:ext uri="{FF2B5EF4-FFF2-40B4-BE49-F238E27FC236}">
                <a16:creationId xmlns:a16="http://schemas.microsoft.com/office/drawing/2014/main" id="{51BCDE33-60F1-4880-815E-BD4D9B871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2060575"/>
            <a:ext cx="144462" cy="287338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30" name="Oval 14">
            <a:extLst>
              <a:ext uri="{FF2B5EF4-FFF2-40B4-BE49-F238E27FC236}">
                <a16:creationId xmlns:a16="http://schemas.microsoft.com/office/drawing/2014/main" id="{005AADE5-7B4B-44FE-A6A2-8948A05C0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2852739"/>
            <a:ext cx="144463" cy="287337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id="{44E988C6-BD76-4914-B19D-5F45F5841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2924175"/>
            <a:ext cx="144462" cy="287338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32" name="Oval 16">
            <a:extLst>
              <a:ext uri="{FF2B5EF4-FFF2-40B4-BE49-F238E27FC236}">
                <a16:creationId xmlns:a16="http://schemas.microsoft.com/office/drawing/2014/main" id="{A55E796A-7881-4570-8BD5-AC2E68490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2420939"/>
            <a:ext cx="144462" cy="287337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9233" name="Oval 17">
            <a:extLst>
              <a:ext uri="{FF2B5EF4-FFF2-40B4-BE49-F238E27FC236}">
                <a16:creationId xmlns:a16="http://schemas.microsoft.com/office/drawing/2014/main" id="{0EF2D85E-4102-4061-8044-F30D4264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2997200"/>
            <a:ext cx="144462" cy="287338"/>
          </a:xfrm>
          <a:prstGeom prst="ellipse">
            <a:avLst/>
          </a:prstGeom>
          <a:solidFill>
            <a:srgbClr val="CC66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9234" name="Picture 18" descr="s">
            <a:extLst>
              <a:ext uri="{FF2B5EF4-FFF2-40B4-BE49-F238E27FC236}">
                <a16:creationId xmlns:a16="http://schemas.microsoft.com/office/drawing/2014/main" id="{E7B72272-1DFC-4DA9-8902-9EE04DFA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s">
            <a:extLst>
              <a:ext uri="{FF2B5EF4-FFF2-40B4-BE49-F238E27FC236}">
                <a16:creationId xmlns:a16="http://schemas.microsoft.com/office/drawing/2014/main" id="{73786B74-19F4-40A1-857F-120810D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s">
            <a:extLst>
              <a:ext uri="{FF2B5EF4-FFF2-40B4-BE49-F238E27FC236}">
                <a16:creationId xmlns:a16="http://schemas.microsoft.com/office/drawing/2014/main" id="{428A0960-EF5B-499B-8F9D-358CB75A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s">
            <a:extLst>
              <a:ext uri="{FF2B5EF4-FFF2-40B4-BE49-F238E27FC236}">
                <a16:creationId xmlns:a16="http://schemas.microsoft.com/office/drawing/2014/main" id="{C45C7FA4-638B-4155-929E-7274F287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s">
            <a:extLst>
              <a:ext uri="{FF2B5EF4-FFF2-40B4-BE49-F238E27FC236}">
                <a16:creationId xmlns:a16="http://schemas.microsoft.com/office/drawing/2014/main" id="{C259863E-D12E-4981-A12B-F9CEF256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s">
            <a:extLst>
              <a:ext uri="{FF2B5EF4-FFF2-40B4-BE49-F238E27FC236}">
                <a16:creationId xmlns:a16="http://schemas.microsoft.com/office/drawing/2014/main" id="{910DD15D-BF36-4374-9B9A-F19B5926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s">
            <a:extLst>
              <a:ext uri="{FF2B5EF4-FFF2-40B4-BE49-F238E27FC236}">
                <a16:creationId xmlns:a16="http://schemas.microsoft.com/office/drawing/2014/main" id="{36788071-DFD4-4CF5-A2D3-EDA6B5DB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s">
            <a:extLst>
              <a:ext uri="{FF2B5EF4-FFF2-40B4-BE49-F238E27FC236}">
                <a16:creationId xmlns:a16="http://schemas.microsoft.com/office/drawing/2014/main" id="{02F5671E-D28A-4571-A705-0D0016E5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s">
            <a:extLst>
              <a:ext uri="{FF2B5EF4-FFF2-40B4-BE49-F238E27FC236}">
                <a16:creationId xmlns:a16="http://schemas.microsoft.com/office/drawing/2014/main" id="{F3DE5018-2A39-42F3-A9D5-F5F064EF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s">
            <a:extLst>
              <a:ext uri="{FF2B5EF4-FFF2-40B4-BE49-F238E27FC236}">
                <a16:creationId xmlns:a16="http://schemas.microsoft.com/office/drawing/2014/main" id="{B4A9C72B-6DA2-4BF3-9908-BC0CF0D8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5949950"/>
            <a:ext cx="606425" cy="908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4" name="Oval 28">
            <a:extLst>
              <a:ext uri="{FF2B5EF4-FFF2-40B4-BE49-F238E27FC236}">
                <a16:creationId xmlns:a16="http://schemas.microsoft.com/office/drawing/2014/main" id="{6D273F85-AF73-4B5A-BD36-199E332E0036}"/>
              </a:ext>
            </a:extLst>
          </p:cNvPr>
          <p:cNvSpPr>
            <a:spLocks noChangeArrowheads="1"/>
          </p:cNvSpPr>
          <p:nvPr/>
        </p:nvSpPr>
        <p:spPr bwMode="auto">
          <a:xfrm rot="20926955">
            <a:off x="1992314" y="908051"/>
            <a:ext cx="3671887" cy="1368425"/>
          </a:xfrm>
          <a:prstGeom prst="ellipse">
            <a:avLst/>
          </a:prstGeom>
          <a:solidFill>
            <a:srgbClr val="FF3300"/>
          </a:solidFill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3600">
                <a:solidFill>
                  <a:schemeClr val="bg1"/>
                </a:solidFill>
                <a:latin typeface="Times New Roman" panose="02020603050405020304" pitchFamily="18" charset="0"/>
              </a:rPr>
              <a:t>Teveel bij elkaar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14854D3D-96A4-498C-96C7-F4339A52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997201"/>
            <a:ext cx="3384550" cy="7921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3200" b="1">
                <a:latin typeface="Times New Roman" panose="02020603050405020304" pitchFamily="18" charset="0"/>
              </a:rPr>
              <a:t>zaadverspreiding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5.55556E-7 0.608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040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23 L 0.00018 0.535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-0.06266 L 0.09462 0.472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4 L -1.11111E-6 0.65041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250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4.44444E-6 0.576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83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0.53502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9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3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3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53503 C -0.01077 0.46035 -0.02118 0.3859 -0.0632 0.34475 C -0.10538 0.30359 -0.22066 0.29712 -0.25209 0.28764 " pathEditMode="relative" ptsTypes="aaA">
                                      <p:cBhvr>
                                        <p:cTn id="17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53503 C -3.88889E-6 0.45341 -3.88889E-6 0.37179 0.05261 0.32994 C 0.10521 0.28809 0.27205 0.2911 0.31598 0.28347 " pathEditMode="relative" ptsTypes="aaA">
                                      <p:cBhvr>
                                        <p:cTn id="180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53502 C 0.00729 0.47907 0.01441 0.42312 -0.00625 0.38497 C -0.02691 0.34682 -0.08906 0.31167 -0.12378 0.30682 C -0.15851 0.30196 -0.18785 0.31768 -0.21424 0.35537 C -0.24062 0.39306 -0.27101 0.50335 -0.28247 0.53294 " pathEditMode="relative" ptsTypes="aaaaA">
                                      <p:cBhvr>
                                        <p:cTn id="18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50358 C -0.05799 0.40509 -0.09236 0.30682 -0.125 0.25433 C -0.15764 0.20185 -0.18142 0.2 -0.21875 0.18867 C -0.25608 0.17734 -0.32708 0.18682 -0.34879 0.18659 " pathEditMode="relative" ptsTypes="aaaA">
                                      <p:cBhvr>
                                        <p:cTn id="184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47214 C 0.01337 0.37549 0.01892 0.27907 0.1191 0.23537 C 0.21927 0.19167 0.52778 0.21433 0.60955 0.21017 " pathEditMode="relative" ptsTypes="aaA">
                                      <p:cBhvr>
                                        <p:cTn id="18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66081 C -0.02518 0.54266 -0.02691 0.42474 0.06701 0.36902 C 0.16093 0.3133 0.46111 0.33388 0.53993 0.32694 " pathEditMode="relative" ptsTypes="aaA">
                                      <p:cBhvr>
                                        <p:cTn id="18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51398 C -0.03299 0.42404 -0.0349 0.33433 -0.10729 0.28785 C -0.17969 0.24138 -0.40625 0.24369 -0.46597 0.23491 " pathEditMode="relative" ptsTypes="aaA">
                                      <p:cBhvr>
                                        <p:cTn id="194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6504 C -0.01389 0.61988 -0.02778 0.58936 2.77778E-6 0.56162 C 0.02778 0.53387 0.09288 0.46451 0.16667 0.48347 C 0.24045 0.50243 0.39687 0.6437 0.44288 0.67584 " pathEditMode="relative" ptsTypes="aaaA">
                                      <p:cBhvr>
                                        <p:cTn id="19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53503 C 0.02465 0.443 0.04931 0.35121 0.1224 0.34058 C 0.19549 0.32994 0.38576 0.44971 0.43837 0.47144 " pathEditMode="relative" ptsTypes="aaA">
                                      <p:cBhvr>
                                        <p:cTn id="19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53502 C -0.00155 0.47306 -0.00329 0.41133 -0.03315 0.36809 C -0.06301 0.32485 -0.12447 0.28948 -0.17916 0.27514 C -0.23385 0.26081 -0.30364 0.23953 -0.36162 0.28138 C -0.41961 0.32323 -0.4993 0.48578 -0.52673 0.5267 " pathEditMode="relative" ptsTypes="aaaaA">
                                      <p:cBhvr>
                                        <p:cTn id="200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60832 C -0.01719 0.50613 -0.01077 0.40393 0.05278 0.37989 C 0.11632 0.35584 0.30677 0.45041 0.35746 0.46451 " pathEditMode="relative" ptsTypes="aaA">
                                      <p:cBhvr>
                                        <p:cTn id="202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53503 C 0.03281 0.47491 0.06562 0.4148 0.11927 0.38705 C 0.17292 0.35931 0.28854 0.37133 0.3224 0.36809 " pathEditMode="relative" ptsTypes="aaA">
                                      <p:cBhvr>
                                        <p:cTn id="20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1" grpId="1" animBg="1"/>
      <p:bldP spid="9221" grpId="2" animBg="1"/>
      <p:bldP spid="9222" grpId="0" animBg="1"/>
      <p:bldP spid="9222" grpId="1" animBg="1"/>
      <p:bldP spid="9222" grpId="2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25" grpId="2" animBg="1"/>
      <p:bldP spid="9226" grpId="0" animBg="1"/>
      <p:bldP spid="9226" grpId="1" animBg="1"/>
      <p:bldP spid="9226" grpId="2" animBg="1"/>
      <p:bldP spid="9227" grpId="0" animBg="1"/>
      <p:bldP spid="9227" grpId="1" animBg="1"/>
      <p:bldP spid="9227" grpId="2" animBg="1"/>
      <p:bldP spid="9228" grpId="0" animBg="1"/>
      <p:bldP spid="9228" grpId="1" animBg="1"/>
      <p:bldP spid="9228" grpId="2" animBg="1"/>
      <p:bldP spid="9229" grpId="0" animBg="1"/>
      <p:bldP spid="9229" grpId="1" animBg="1"/>
      <p:bldP spid="9229" grpId="2" animBg="1"/>
      <p:bldP spid="9230" grpId="0" animBg="1"/>
      <p:bldP spid="9230" grpId="1" animBg="1"/>
      <p:bldP spid="9230" grpId="2" animBg="1"/>
      <p:bldP spid="9231" grpId="0" animBg="1"/>
      <p:bldP spid="9231" grpId="1" animBg="1"/>
      <p:bldP spid="9231" grpId="2" animBg="1"/>
      <p:bldP spid="9232" grpId="0" animBg="1"/>
      <p:bldP spid="9232" grpId="1" animBg="1"/>
      <p:bldP spid="9232" grpId="2" animBg="1"/>
      <p:bldP spid="9233" grpId="0" animBg="1"/>
      <p:bldP spid="9233" grpId="1" animBg="1"/>
      <p:bldP spid="9233" grpId="2" animBg="1"/>
      <p:bldP spid="9233" grpId="3" animBg="1"/>
      <p:bldP spid="9244" grpId="0" animBg="1"/>
      <p:bldP spid="92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CBAC4-C0B2-4340-9AA3-5F455EFF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66BDB-3AE1-4360-A173-05782FF5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Nu gaan we zelf onderzoeken hoe planten zaad verspreiden</a:t>
            </a:r>
          </a:p>
        </p:txBody>
      </p:sp>
    </p:spTree>
    <p:extLst>
      <p:ext uri="{BB962C8B-B14F-4D97-AF65-F5344CB8AC3E}">
        <p14:creationId xmlns:p14="http://schemas.microsoft.com/office/powerpoint/2010/main" val="40047946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85</Words>
  <Application>Microsoft Office PowerPoint</Application>
  <PresentationFormat>Breedbeeld</PresentationFormat>
  <Paragraphs>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Kantoorthema</vt:lpstr>
      <vt:lpstr>Zaadverspreiding</vt:lpstr>
      <vt:lpstr>Planning</vt:lpstr>
      <vt:lpstr>Voorstelrondje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Practicum</vt:lpstr>
      <vt:lpstr>Filmpjes over zaadverpreiding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Osgar 't Hart</dc:creator>
  <cp:lastModifiedBy>Osgar 't Hart</cp:lastModifiedBy>
  <cp:revision>13</cp:revision>
  <dcterms:created xsi:type="dcterms:W3CDTF">2019-05-04T17:03:54Z</dcterms:created>
  <dcterms:modified xsi:type="dcterms:W3CDTF">2019-05-10T07:28:15Z</dcterms:modified>
</cp:coreProperties>
</file>