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  <p:sldMasterId id="2147483648" r:id="rId2"/>
  </p:sldMasterIdLst>
  <p:notesMasterIdLst>
    <p:notesMasterId r:id="rId44"/>
  </p:notesMasterIdLst>
  <p:sldIdLst>
    <p:sldId id="260" r:id="rId3"/>
    <p:sldId id="264" r:id="rId4"/>
    <p:sldId id="257" r:id="rId5"/>
    <p:sldId id="259" r:id="rId6"/>
    <p:sldId id="263" r:id="rId7"/>
    <p:sldId id="262" r:id="rId8"/>
    <p:sldId id="417" r:id="rId9"/>
    <p:sldId id="265" r:id="rId10"/>
    <p:sldId id="261" r:id="rId11"/>
    <p:sldId id="334" r:id="rId12"/>
    <p:sldId id="335" r:id="rId13"/>
    <p:sldId id="276" r:id="rId14"/>
    <p:sldId id="266" r:id="rId15"/>
    <p:sldId id="268" r:id="rId16"/>
    <p:sldId id="269" r:id="rId17"/>
    <p:sldId id="270" r:id="rId18"/>
    <p:sldId id="271" r:id="rId19"/>
    <p:sldId id="281" r:id="rId20"/>
    <p:sldId id="272" r:id="rId21"/>
    <p:sldId id="273" r:id="rId22"/>
    <p:sldId id="400" r:id="rId23"/>
    <p:sldId id="415" r:id="rId24"/>
    <p:sldId id="319" r:id="rId25"/>
    <p:sldId id="418" r:id="rId26"/>
    <p:sldId id="320" r:id="rId27"/>
    <p:sldId id="403" r:id="rId28"/>
    <p:sldId id="404" r:id="rId29"/>
    <p:sldId id="405" r:id="rId30"/>
    <p:sldId id="406" r:id="rId31"/>
    <p:sldId id="408" r:id="rId32"/>
    <p:sldId id="422" r:id="rId33"/>
    <p:sldId id="409" r:id="rId34"/>
    <p:sldId id="411" r:id="rId35"/>
    <p:sldId id="412" r:id="rId36"/>
    <p:sldId id="414" r:id="rId37"/>
    <p:sldId id="289" r:id="rId38"/>
    <p:sldId id="421" r:id="rId39"/>
    <p:sldId id="369" r:id="rId40"/>
    <p:sldId id="274" r:id="rId41"/>
    <p:sldId id="278" r:id="rId42"/>
    <p:sldId id="279" r:id="rId4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7D31"/>
    <a:srgbClr val="000000"/>
    <a:srgbClr val="E62C71"/>
    <a:srgbClr val="67B67B"/>
    <a:srgbClr val="677886"/>
    <a:srgbClr val="F39200"/>
    <a:srgbClr val="F2FBFC"/>
    <a:srgbClr val="008AB9"/>
    <a:srgbClr val="414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6557B-B6C9-497B-B00B-B125DABEDDCD}" v="2" dt="2022-11-11T13:32:34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75795" autoAdjust="0"/>
  </p:normalViewPr>
  <p:slideViewPr>
    <p:cSldViewPr snapToGrid="0">
      <p:cViewPr varScale="1">
        <p:scale>
          <a:sx n="58" d="100"/>
          <a:sy n="58" d="100"/>
        </p:scale>
        <p:origin x="456" y="21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B7F72-CA4F-4050-AB41-125D8530D895}" type="datetimeFigureOut"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D4A6A-42D6-48BE-A6D8-6C205E26B5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4A6A-42D6-48BE-A6D8-6C205E26B521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FB3AE-E553-470E-AA78-7F3C9EC120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26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B3AE-E553-470E-AA78-7F3C9EC1202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1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B3AE-E553-470E-AA78-7F3C9EC1202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1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C5B69-3960-4FE1-BE5C-3B9010E24601}" type="slidenum">
              <a:rPr lang="en-US"/>
              <a:pPr/>
              <a:t>19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4158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B3AE-E553-470E-AA78-7F3C9EC1202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99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4A6A-42D6-48BE-A6D8-6C205E26B52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39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C5B69-3960-4FE1-BE5C-3B9010E24601}" type="slidenum">
              <a:rPr lang="en-US"/>
              <a:pPr/>
              <a:t>26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0935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B2B-A744-4430-B485-915F4B11953B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36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B2B-A744-4430-B485-915F4B11953B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345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B2B-A744-4430-B485-915F4B11953B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80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4A6A-42D6-48BE-A6D8-6C205E26B52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65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B2B-A744-4430-B485-915F4B11953B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21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B2B-A744-4430-B485-915F4B11953B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711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B2B-A744-4430-B485-915F4B11953B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111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B2B-A744-4430-B485-915F4B11953B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086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B2B-A744-4430-B485-915F4B11953B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056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B2B-A744-4430-B485-915F4B11953B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835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0B2B-A744-4430-B485-915F4B11953B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793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B3AE-E553-470E-AA78-7F3C9EC1202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4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4A6A-42D6-48BE-A6D8-6C205E26B5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0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4A6A-42D6-48BE-A6D8-6C205E26B5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0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4A6A-42D6-48BE-A6D8-6C205E26B5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3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B3AE-E553-470E-AA78-7F3C9EC120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2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B3AE-E553-470E-AA78-7F3C9EC120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70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4A6A-42D6-48BE-A6D8-6C205E26B52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49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FB3AE-E553-470E-AA78-7F3C9EC120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32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8236" y="3007137"/>
            <a:ext cx="12217582" cy="6621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8237" y="0"/>
            <a:ext cx="12217583" cy="3562350"/>
          </a:xfrm>
          <a:prstGeom prst="rect">
            <a:avLst/>
          </a:prstGeom>
          <a:solidFill>
            <a:srgbClr val="008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8" y="649734"/>
            <a:ext cx="9144000" cy="161979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style 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20982"/>
            <a:ext cx="9144000" cy="863803"/>
          </a:xfrm>
        </p:spPr>
        <p:txBody>
          <a:bodyPr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AA0006-69AB-4D07-B630-CD9EDD8362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4" y="874792"/>
            <a:ext cx="11733112" cy="82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3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780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36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362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50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13889-AFCA-4093-B2D6-16B70FE85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5" y="457495"/>
            <a:ext cx="10975975" cy="659242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BE59BA6-D22F-4AAF-B420-086CE5FA7AF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9125" y="1529540"/>
            <a:ext cx="10966451" cy="4320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 typeface="+mj-lt"/>
              <a:buNone/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2pPr>
            <a:lvl3pPr marL="360000" indent="-360000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  <a:defRPr/>
            </a:lvl3pPr>
            <a:lvl4pPr marL="630000">
              <a:lnSpc>
                <a:spcPct val="800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noProof="0" dirty="0"/>
              <a:t>Click to add heading</a:t>
            </a:r>
          </a:p>
          <a:p>
            <a:pPr lvl="1"/>
            <a:r>
              <a:rPr lang="en-US" noProof="0" dirty="0"/>
              <a:t>Sub-heading</a:t>
            </a:r>
          </a:p>
          <a:p>
            <a:pPr lvl="2"/>
            <a:r>
              <a:rPr lang="en-US" noProof="0" dirty="0"/>
              <a:t>Agenda item</a:t>
            </a:r>
          </a:p>
          <a:p>
            <a:pPr lvl="3"/>
            <a:r>
              <a:rPr lang="en-US" noProof="0" dirty="0"/>
              <a:t>Bullet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632C6-E4C5-4388-B122-E2FF62E3D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95573-6125-40C3-AA0C-3AC6CFB9F8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FAD9D6-05B2-435C-8329-6CE20FBBDD09}"/>
              </a:ext>
            </a:extLst>
          </p:cNvPr>
          <p:cNvGrpSpPr/>
          <p:nvPr userDrawn="1"/>
        </p:nvGrpSpPr>
        <p:grpSpPr>
          <a:xfrm>
            <a:off x="-2463800" y="0"/>
            <a:ext cx="2329217" cy="3010976"/>
            <a:chOff x="-2463800" y="0"/>
            <a:chExt cx="2329217" cy="3010976"/>
          </a:xfrm>
        </p:grpSpPr>
        <p:sp>
          <p:nvSpPr>
            <p:cNvPr id="14" name="Rectangle 106">
              <a:extLst>
                <a:ext uri="{FF2B5EF4-FFF2-40B4-BE49-F238E27FC236}">
                  <a16:creationId xmlns:a16="http://schemas.microsoft.com/office/drawing/2014/main" id="{B7940837-05FC-4F97-939F-CFA1606C113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-2463800" y="0"/>
              <a:ext cx="2329217" cy="30109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 lIns="144000" tIns="144000" rIns="144000" bIns="180000" anchor="t">
              <a:spAutoFit/>
            </a:bodyPr>
            <a:lstStyle/>
            <a:p>
              <a:pPr marL="0" indent="0">
                <a:lnSpc>
                  <a:spcPct val="95000"/>
                </a:lnSpc>
                <a:spcBef>
                  <a:spcPts val="600"/>
                </a:spcBef>
                <a:tabLst>
                  <a:tab pos="1141413" algn="l"/>
                </a:tabLst>
              </a:pPr>
              <a:r>
                <a:rPr lang="en-US" altLang="en-US" sz="1100" b="1" spc="-10" baseline="0" noProof="0" dirty="0">
                  <a:solidFill>
                    <a:schemeClr val="tx1"/>
                  </a:solidFill>
                  <a:latin typeface="+mn-lt"/>
                </a:rPr>
                <a:t>Create heading, </a:t>
              </a:r>
              <a:br>
                <a:rPr lang="en-US" altLang="en-US" sz="1100" b="1" spc="-10" baseline="0" noProof="0" dirty="0">
                  <a:solidFill>
                    <a:schemeClr val="tx1"/>
                  </a:solidFill>
                  <a:latin typeface="+mn-lt"/>
                </a:rPr>
              </a:br>
              <a:r>
                <a:rPr lang="en-US" altLang="en-US" sz="1100" b="1" spc="-10" baseline="0" noProof="0" dirty="0">
                  <a:solidFill>
                    <a:schemeClr val="tx1"/>
                  </a:solidFill>
                  <a:latin typeface="+mn-lt"/>
                </a:rPr>
                <a:t>sub-heading or bullets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r>
                <a:rPr lang="en-US" altLang="en-US" sz="1000" spc="-10" baseline="0" noProof="0" dirty="0">
                  <a:solidFill>
                    <a:schemeClr val="tx1"/>
                  </a:solidFill>
                  <a:latin typeface="+mn-lt"/>
                </a:rPr>
                <a:t>Via ‘</a:t>
              </a:r>
              <a:r>
                <a:rPr kumimoji="0" lang="en-US" altLang="en-US" sz="10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Home’ &gt; ‘Paragraph’ you can turn the text into a heading, sub-heading or bullets in the correct corporate identity 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endParaRPr kumimoji="0" lang="en-US" altLang="en-US" sz="1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endParaRPr kumimoji="0" lang="en-US" altLang="en-US" sz="1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endParaRPr kumimoji="0" lang="en-US" altLang="en-US" sz="1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r>
                <a:rPr kumimoji="0" lang="en-US" altLang="en-US" sz="10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Stand in front of the text you want to change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r>
                <a:rPr kumimoji="0" lang="en-US" altLang="en-US" sz="10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With the arrow to the left, you decrease the level. With the arrow to the right, you increase the level</a:t>
              </a:r>
              <a:endParaRPr lang="en-US" altLang="en-US" sz="1000" spc="-10" baseline="0" noProof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8F6FE66-31D9-4408-B5EB-7C2363F3DCCB}"/>
                </a:ext>
              </a:extLst>
            </p:cNvPr>
            <p:cNvGrpSpPr/>
            <p:nvPr userDrawn="1"/>
          </p:nvGrpSpPr>
          <p:grpSpPr>
            <a:xfrm>
              <a:off x="-2318863" y="1175951"/>
              <a:ext cx="1847751" cy="535742"/>
              <a:chOff x="-2108199" y="2679700"/>
              <a:chExt cx="2091530" cy="60642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C18A13D-2195-46D5-BD6B-4CA1ACC3EBCE}"/>
                  </a:ext>
                </a:extLst>
              </p:cNvPr>
              <p:cNvGrpSpPr/>
              <p:nvPr userDrawn="1"/>
            </p:nvGrpSpPr>
            <p:grpSpPr>
              <a:xfrm>
                <a:off x="-2108199" y="2679700"/>
                <a:ext cx="2091530" cy="606424"/>
                <a:chOff x="-2108199" y="2679700"/>
                <a:chExt cx="2091530" cy="606424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7541B771-C601-413D-AC8D-D2E9274875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2"/>
                <a:srcRect l="30516" t="6122" r="52329" b="84764"/>
                <a:stretch/>
              </p:blipFill>
              <p:spPr>
                <a:xfrm>
                  <a:off x="-2108199" y="2679700"/>
                  <a:ext cx="2091530" cy="60642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9" name="Rectangle 21">
                  <a:extLst>
                    <a:ext uri="{FF2B5EF4-FFF2-40B4-BE49-F238E27FC236}">
                      <a16:creationId xmlns:a16="http://schemas.microsoft.com/office/drawing/2014/main" id="{F61594CA-FE80-44CC-87F4-915C10CFF163}"/>
                    </a:ext>
                  </a:extLst>
                </p:cNvPr>
                <p:cNvSpPr/>
                <p:nvPr userDrawn="1"/>
              </p:nvSpPr>
              <p:spPr bwMode="gray">
                <a:xfrm>
                  <a:off x="-1562511" y="2752725"/>
                  <a:ext cx="305212" cy="140494"/>
                </a:xfrm>
                <a:prstGeom prst="rect">
                  <a:avLst/>
                </a:prstGeom>
                <a:solidFill>
                  <a:srgbClr val="92D050">
                    <a:alpha val="30000"/>
                  </a:srgbClr>
                </a:solidFill>
                <a:ln w="63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NL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Graphic 19" descr="Close with solid fill">
                <a:extLst>
                  <a:ext uri="{FF2B5EF4-FFF2-40B4-BE49-F238E27FC236}">
                    <a16:creationId xmlns:a16="http://schemas.microsoft.com/office/drawing/2014/main" id="{9BF4A3D7-4D6D-4E24-845A-E93D6AFB7584}"/>
                  </a:ext>
                </a:extLst>
              </p:cNvPr>
              <p:cNvSpPr/>
              <p:nvPr/>
            </p:nvSpPr>
            <p:spPr>
              <a:xfrm>
                <a:off x="-2079108" y="2753835"/>
                <a:ext cx="140400" cy="140400"/>
              </a:xfrm>
              <a:custGeom>
                <a:avLst/>
                <a:gdLst>
                  <a:gd name="connsiteX0" fmla="*/ 674370 w 674370"/>
                  <a:gd name="connsiteY0" fmla="*/ 80963 h 674370"/>
                  <a:gd name="connsiteX1" fmla="*/ 593408 w 674370"/>
                  <a:gd name="connsiteY1" fmla="*/ 0 h 674370"/>
                  <a:gd name="connsiteX2" fmla="*/ 337185 w 674370"/>
                  <a:gd name="connsiteY2" fmla="*/ 256223 h 674370"/>
                  <a:gd name="connsiteX3" fmla="*/ 80963 w 674370"/>
                  <a:gd name="connsiteY3" fmla="*/ 0 h 674370"/>
                  <a:gd name="connsiteX4" fmla="*/ 0 w 674370"/>
                  <a:gd name="connsiteY4" fmla="*/ 80963 h 674370"/>
                  <a:gd name="connsiteX5" fmla="*/ 256223 w 674370"/>
                  <a:gd name="connsiteY5" fmla="*/ 337185 h 674370"/>
                  <a:gd name="connsiteX6" fmla="*/ 0 w 674370"/>
                  <a:gd name="connsiteY6" fmla="*/ 593408 h 674370"/>
                  <a:gd name="connsiteX7" fmla="*/ 80963 w 674370"/>
                  <a:gd name="connsiteY7" fmla="*/ 674370 h 674370"/>
                  <a:gd name="connsiteX8" fmla="*/ 337185 w 674370"/>
                  <a:gd name="connsiteY8" fmla="*/ 418148 h 674370"/>
                  <a:gd name="connsiteX9" fmla="*/ 593408 w 674370"/>
                  <a:gd name="connsiteY9" fmla="*/ 674370 h 674370"/>
                  <a:gd name="connsiteX10" fmla="*/ 674370 w 674370"/>
                  <a:gd name="connsiteY10" fmla="*/ 593408 h 674370"/>
                  <a:gd name="connsiteX11" fmla="*/ 418148 w 674370"/>
                  <a:gd name="connsiteY11" fmla="*/ 337185 h 67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370" h="674370">
                    <a:moveTo>
                      <a:pt x="674370" y="80963"/>
                    </a:moveTo>
                    <a:lnTo>
                      <a:pt x="593408" y="0"/>
                    </a:lnTo>
                    <a:lnTo>
                      <a:pt x="337185" y="256223"/>
                    </a:lnTo>
                    <a:lnTo>
                      <a:pt x="80963" y="0"/>
                    </a:lnTo>
                    <a:lnTo>
                      <a:pt x="0" y="80963"/>
                    </a:lnTo>
                    <a:lnTo>
                      <a:pt x="256223" y="337185"/>
                    </a:lnTo>
                    <a:lnTo>
                      <a:pt x="0" y="593408"/>
                    </a:lnTo>
                    <a:lnTo>
                      <a:pt x="80963" y="674370"/>
                    </a:lnTo>
                    <a:lnTo>
                      <a:pt x="337185" y="418148"/>
                    </a:lnTo>
                    <a:lnTo>
                      <a:pt x="593408" y="674370"/>
                    </a:lnTo>
                    <a:lnTo>
                      <a:pt x="674370" y="593408"/>
                    </a:lnTo>
                    <a:lnTo>
                      <a:pt x="418148" y="337185"/>
                    </a:ln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w="635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49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13889-AFCA-4093-B2D6-16B70FE85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5" y="457495"/>
            <a:ext cx="10975975" cy="659242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6683DB6-B943-4CFE-A5AE-48FA906A5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5" y="1530000"/>
            <a:ext cx="10966451" cy="4320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lvl3pPr>
            <a:lvl4pPr marL="27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54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81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108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7pPr>
          </a:lstStyle>
          <a:p>
            <a:pPr lvl="0"/>
            <a:r>
              <a:rPr lang="en-US" noProof="0" dirty="0"/>
              <a:t>Click to add heading</a:t>
            </a:r>
          </a:p>
          <a:p>
            <a:pPr lvl="1"/>
            <a:r>
              <a:rPr lang="en-US" noProof="0" dirty="0"/>
              <a:t>Sub-heading</a:t>
            </a:r>
          </a:p>
          <a:p>
            <a:pPr lvl="2"/>
            <a:r>
              <a:rPr lang="en-US" noProof="0" dirty="0"/>
              <a:t>Body text</a:t>
            </a:r>
          </a:p>
          <a:p>
            <a:pPr lvl="3"/>
            <a:r>
              <a:rPr lang="en-US" noProof="0" dirty="0"/>
              <a:t>Bullet level 1</a:t>
            </a:r>
          </a:p>
          <a:p>
            <a:pPr lvl="4"/>
            <a:r>
              <a:rPr lang="en-US" noProof="0" dirty="0"/>
              <a:t>Bullet level 2</a:t>
            </a:r>
          </a:p>
          <a:p>
            <a:pPr lvl="5"/>
            <a:r>
              <a:rPr lang="en-US" noProof="0" dirty="0"/>
              <a:t>Bullet level 3</a:t>
            </a:r>
          </a:p>
          <a:p>
            <a:pPr lvl="6"/>
            <a:r>
              <a:rPr lang="en-US" noProof="0" dirty="0"/>
              <a:t>Bullet level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65EC0-D73C-4C51-9202-7CAC512A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5573-6125-40C3-AA0C-3AC6CFB9F8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9B413D-CF53-4D76-955F-4F5EC88D462F}"/>
              </a:ext>
            </a:extLst>
          </p:cNvPr>
          <p:cNvGrpSpPr/>
          <p:nvPr userDrawn="1"/>
        </p:nvGrpSpPr>
        <p:grpSpPr>
          <a:xfrm>
            <a:off x="-2463800" y="0"/>
            <a:ext cx="2329217" cy="3010976"/>
            <a:chOff x="-2463800" y="0"/>
            <a:chExt cx="2329217" cy="3010976"/>
          </a:xfrm>
        </p:grpSpPr>
        <p:sp>
          <p:nvSpPr>
            <p:cNvPr id="14" name="Rectangle 106">
              <a:extLst>
                <a:ext uri="{FF2B5EF4-FFF2-40B4-BE49-F238E27FC236}">
                  <a16:creationId xmlns:a16="http://schemas.microsoft.com/office/drawing/2014/main" id="{2741AA3F-90EC-40A8-BCA8-6BCC196679A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-2463800" y="0"/>
              <a:ext cx="2329217" cy="30109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 lIns="144000" tIns="144000" rIns="144000" bIns="180000" anchor="t">
              <a:spAutoFit/>
            </a:bodyPr>
            <a:lstStyle/>
            <a:p>
              <a:pPr marL="0" indent="0">
                <a:lnSpc>
                  <a:spcPct val="95000"/>
                </a:lnSpc>
                <a:spcBef>
                  <a:spcPts val="600"/>
                </a:spcBef>
                <a:tabLst>
                  <a:tab pos="1141413" algn="l"/>
                </a:tabLst>
              </a:pPr>
              <a:r>
                <a:rPr lang="en-US" altLang="en-US" sz="1100" b="1" spc="-10" baseline="0" noProof="0" dirty="0">
                  <a:solidFill>
                    <a:schemeClr val="tx1"/>
                  </a:solidFill>
                  <a:latin typeface="+mn-lt"/>
                </a:rPr>
                <a:t>Create heading, </a:t>
              </a:r>
              <a:br>
                <a:rPr lang="en-US" altLang="en-US" sz="1100" b="1" spc="-10" baseline="0" noProof="0" dirty="0">
                  <a:solidFill>
                    <a:schemeClr val="tx1"/>
                  </a:solidFill>
                  <a:latin typeface="+mn-lt"/>
                </a:rPr>
              </a:br>
              <a:r>
                <a:rPr lang="en-US" altLang="en-US" sz="1100" b="1" spc="-10" baseline="0" noProof="0" dirty="0">
                  <a:solidFill>
                    <a:schemeClr val="tx1"/>
                  </a:solidFill>
                  <a:latin typeface="+mn-lt"/>
                </a:rPr>
                <a:t>sub-heading or bullets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r>
                <a:rPr lang="en-US" altLang="en-US" sz="1000" spc="-10" baseline="0" noProof="0" dirty="0">
                  <a:solidFill>
                    <a:schemeClr val="tx1"/>
                  </a:solidFill>
                  <a:latin typeface="+mn-lt"/>
                </a:rPr>
                <a:t>Via ‘</a:t>
              </a:r>
              <a:r>
                <a:rPr kumimoji="0" lang="en-US" altLang="en-US" sz="10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Home’ &gt; ‘Paragraph’ you can turn the text into a heading, sub-heading or bullets in the correct corporate identity 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endParaRPr kumimoji="0" lang="en-US" altLang="en-US" sz="1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endParaRPr kumimoji="0" lang="en-US" altLang="en-US" sz="1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endParaRPr kumimoji="0" lang="en-US" altLang="en-US" sz="1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r>
                <a:rPr kumimoji="0" lang="en-US" altLang="en-US" sz="10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Stand in front of the text you want to change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1141413" algn="l"/>
                </a:tabLst>
                <a:defRPr/>
              </a:pPr>
              <a:r>
                <a:rPr kumimoji="0" lang="en-US" altLang="en-US" sz="10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With the arrow to the left, you decrease the level. With the arrow to the right, you increase the level</a:t>
              </a:r>
              <a:endParaRPr lang="en-US" altLang="en-US" sz="1000" spc="-10" baseline="0" noProof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EF3BE31-3190-4440-95F6-C39357BC1AF3}"/>
                </a:ext>
              </a:extLst>
            </p:cNvPr>
            <p:cNvGrpSpPr/>
            <p:nvPr userDrawn="1"/>
          </p:nvGrpSpPr>
          <p:grpSpPr>
            <a:xfrm>
              <a:off x="-2318863" y="1175951"/>
              <a:ext cx="1847751" cy="535742"/>
              <a:chOff x="-2108199" y="2679700"/>
              <a:chExt cx="2091530" cy="60642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9417E91-143A-4F5E-BAC2-48336D07E6F8}"/>
                  </a:ext>
                </a:extLst>
              </p:cNvPr>
              <p:cNvGrpSpPr/>
              <p:nvPr userDrawn="1"/>
            </p:nvGrpSpPr>
            <p:grpSpPr>
              <a:xfrm>
                <a:off x="-2108199" y="2679700"/>
                <a:ext cx="2091530" cy="606424"/>
                <a:chOff x="-2108199" y="2679700"/>
                <a:chExt cx="2091530" cy="606424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BDC6C48-5AD7-438E-BC8F-E7F1CEBDE9E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2"/>
                <a:srcRect l="30516" t="6122" r="52329" b="84764"/>
                <a:stretch/>
              </p:blipFill>
              <p:spPr>
                <a:xfrm>
                  <a:off x="-2108199" y="2679700"/>
                  <a:ext cx="2091530" cy="60642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9" name="Rectangle 21">
                  <a:extLst>
                    <a:ext uri="{FF2B5EF4-FFF2-40B4-BE49-F238E27FC236}">
                      <a16:creationId xmlns:a16="http://schemas.microsoft.com/office/drawing/2014/main" id="{FF9D7A65-E097-4A8C-B529-EF723C6090B9}"/>
                    </a:ext>
                  </a:extLst>
                </p:cNvPr>
                <p:cNvSpPr/>
                <p:nvPr userDrawn="1"/>
              </p:nvSpPr>
              <p:spPr bwMode="gray">
                <a:xfrm>
                  <a:off x="-1562511" y="2752725"/>
                  <a:ext cx="305212" cy="140494"/>
                </a:xfrm>
                <a:prstGeom prst="rect">
                  <a:avLst/>
                </a:prstGeom>
                <a:solidFill>
                  <a:srgbClr val="92D050">
                    <a:alpha val="30000"/>
                  </a:srgbClr>
                </a:solidFill>
                <a:ln w="63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NL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Graphic 19" descr="Close with solid fill">
                <a:extLst>
                  <a:ext uri="{FF2B5EF4-FFF2-40B4-BE49-F238E27FC236}">
                    <a16:creationId xmlns:a16="http://schemas.microsoft.com/office/drawing/2014/main" id="{1FFE551A-C174-445B-90F3-91A4016493B7}"/>
                  </a:ext>
                </a:extLst>
              </p:cNvPr>
              <p:cNvSpPr/>
              <p:nvPr/>
            </p:nvSpPr>
            <p:spPr>
              <a:xfrm>
                <a:off x="-2079108" y="2753835"/>
                <a:ext cx="140400" cy="140400"/>
              </a:xfrm>
              <a:custGeom>
                <a:avLst/>
                <a:gdLst>
                  <a:gd name="connsiteX0" fmla="*/ 674370 w 674370"/>
                  <a:gd name="connsiteY0" fmla="*/ 80963 h 674370"/>
                  <a:gd name="connsiteX1" fmla="*/ 593408 w 674370"/>
                  <a:gd name="connsiteY1" fmla="*/ 0 h 674370"/>
                  <a:gd name="connsiteX2" fmla="*/ 337185 w 674370"/>
                  <a:gd name="connsiteY2" fmla="*/ 256223 h 674370"/>
                  <a:gd name="connsiteX3" fmla="*/ 80963 w 674370"/>
                  <a:gd name="connsiteY3" fmla="*/ 0 h 674370"/>
                  <a:gd name="connsiteX4" fmla="*/ 0 w 674370"/>
                  <a:gd name="connsiteY4" fmla="*/ 80963 h 674370"/>
                  <a:gd name="connsiteX5" fmla="*/ 256223 w 674370"/>
                  <a:gd name="connsiteY5" fmla="*/ 337185 h 674370"/>
                  <a:gd name="connsiteX6" fmla="*/ 0 w 674370"/>
                  <a:gd name="connsiteY6" fmla="*/ 593408 h 674370"/>
                  <a:gd name="connsiteX7" fmla="*/ 80963 w 674370"/>
                  <a:gd name="connsiteY7" fmla="*/ 674370 h 674370"/>
                  <a:gd name="connsiteX8" fmla="*/ 337185 w 674370"/>
                  <a:gd name="connsiteY8" fmla="*/ 418148 h 674370"/>
                  <a:gd name="connsiteX9" fmla="*/ 593408 w 674370"/>
                  <a:gd name="connsiteY9" fmla="*/ 674370 h 674370"/>
                  <a:gd name="connsiteX10" fmla="*/ 674370 w 674370"/>
                  <a:gd name="connsiteY10" fmla="*/ 593408 h 674370"/>
                  <a:gd name="connsiteX11" fmla="*/ 418148 w 674370"/>
                  <a:gd name="connsiteY11" fmla="*/ 337185 h 67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370" h="674370">
                    <a:moveTo>
                      <a:pt x="674370" y="80963"/>
                    </a:moveTo>
                    <a:lnTo>
                      <a:pt x="593408" y="0"/>
                    </a:lnTo>
                    <a:lnTo>
                      <a:pt x="337185" y="256223"/>
                    </a:lnTo>
                    <a:lnTo>
                      <a:pt x="80963" y="0"/>
                    </a:lnTo>
                    <a:lnTo>
                      <a:pt x="0" y="80963"/>
                    </a:lnTo>
                    <a:lnTo>
                      <a:pt x="256223" y="337185"/>
                    </a:lnTo>
                    <a:lnTo>
                      <a:pt x="0" y="593408"/>
                    </a:lnTo>
                    <a:lnTo>
                      <a:pt x="80963" y="674370"/>
                    </a:lnTo>
                    <a:lnTo>
                      <a:pt x="337185" y="418148"/>
                    </a:lnTo>
                    <a:lnTo>
                      <a:pt x="593408" y="674370"/>
                    </a:lnTo>
                    <a:lnTo>
                      <a:pt x="674370" y="593408"/>
                    </a:lnTo>
                    <a:lnTo>
                      <a:pt x="418148" y="337185"/>
                    </a:ln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w="635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73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13889-AFCA-4093-B2D6-16B70FE85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5" y="457495"/>
            <a:ext cx="10975975" cy="659242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75032-741F-4B01-ACC6-003B393EAA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95573-6125-40C3-AA0C-3AC6CFB9F8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0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35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311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1610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86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14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14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18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454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454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70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28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4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71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53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9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742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556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36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582"/>
            <a:ext cx="12192000" cy="6602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A0FA14E-4E08-4EC5-88BA-1E3C6DE11E0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255" y="5575764"/>
            <a:ext cx="2835295" cy="200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7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8AB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rgbClr val="414C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rgbClr val="414C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14C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414C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414C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91EAC-D1B9-45B9-9A2B-DE02DC5392C8}"/>
              </a:ext>
            </a:extLst>
          </p:cNvPr>
          <p:cNvSpPr/>
          <p:nvPr userDrawn="1"/>
        </p:nvSpPr>
        <p:spPr>
          <a:xfrm>
            <a:off x="-3432629" y="-2157046"/>
            <a:ext cx="19057258" cy="1117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0780C8-19B6-4030-9F5E-165A7AFE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460376"/>
            <a:ext cx="10975975" cy="6592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39D53-CBD9-4A4C-9297-292A1529C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25" y="1528807"/>
            <a:ext cx="10975975" cy="43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body text</a:t>
            </a:r>
          </a:p>
          <a:p>
            <a:pPr lvl="1"/>
            <a:r>
              <a:rPr lang="en-US" noProof="0" dirty="0"/>
              <a:t>Bullet level 1</a:t>
            </a:r>
          </a:p>
          <a:p>
            <a:pPr lvl="2"/>
            <a:r>
              <a:rPr lang="en-US" noProof="0" dirty="0"/>
              <a:t>Bullet level 2</a:t>
            </a:r>
          </a:p>
          <a:p>
            <a:pPr lvl="3"/>
            <a:r>
              <a:rPr lang="en-US" noProof="0" dirty="0"/>
              <a:t>Bullet level 3</a:t>
            </a:r>
          </a:p>
          <a:p>
            <a:pPr lvl="4"/>
            <a:r>
              <a:rPr lang="en-US" noProof="0" dirty="0"/>
              <a:t>Bullet level 4</a:t>
            </a:r>
          </a:p>
          <a:p>
            <a:pPr lvl="5"/>
            <a:r>
              <a:rPr lang="en-US" noProof="0" dirty="0"/>
              <a:t>Bullet level 5</a:t>
            </a:r>
          </a:p>
          <a:p>
            <a:pPr lvl="6"/>
            <a:r>
              <a:rPr lang="en-US" noProof="0" dirty="0"/>
              <a:t>Bullet level 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382846-0594-4291-9CB1-B6452D54A367}"/>
              </a:ext>
            </a:extLst>
          </p:cNvPr>
          <p:cNvCxnSpPr>
            <a:cxnSpLocks/>
          </p:cNvCxnSpPr>
          <p:nvPr userDrawn="1"/>
        </p:nvCxnSpPr>
        <p:spPr>
          <a:xfrm>
            <a:off x="628649" y="1125970"/>
            <a:ext cx="1104901" cy="0"/>
          </a:xfrm>
          <a:prstGeom prst="line">
            <a:avLst/>
          </a:prstGeom>
          <a:ln w="508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F5B02272-968D-4D83-99E0-2321B880D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264" y="6053515"/>
            <a:ext cx="1591200" cy="461517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52E6E6-015D-43B7-8564-079514641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9975" y="6191328"/>
            <a:ext cx="365125" cy="249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A195573-6125-40C3-AA0C-3AC6CFB9F8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Rectangle 106">
            <a:extLst>
              <a:ext uri="{FF2B5EF4-FFF2-40B4-BE49-F238E27FC236}">
                <a16:creationId xmlns:a16="http://schemas.microsoft.com/office/drawing/2014/main" id="{907C14CB-1B8F-4A19-9FFB-C0E43EC072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2463800" y="5269721"/>
            <a:ext cx="2329217" cy="1588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144000" tIns="144000" rIns="144000" bIns="1800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1413" algn="l"/>
              </a:tabLst>
              <a:defRPr/>
            </a:pPr>
            <a:r>
              <a:rPr kumimoji="0" lang="en-US" altLang="en-US" sz="1100" b="1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Reset slide</a:t>
            </a:r>
            <a:endParaRPr kumimoji="0" lang="en-US" altLang="en-US" sz="10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1141413" algn="l"/>
              </a:tabLst>
              <a:defRPr/>
            </a:pPr>
            <a:r>
              <a:rPr kumimoji="0" lang="en-US" altLang="en-US" sz="10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Under the tab 'Home', at the top left of the new slide button, there is a 'Reset' button. If this button is pressed, the slide will reset everything to correct the house style (colors, font sizes, image placement, etc.)</a:t>
            </a:r>
          </a:p>
        </p:txBody>
      </p:sp>
    </p:spTree>
    <p:extLst>
      <p:ext uri="{BB962C8B-B14F-4D97-AF65-F5344CB8AC3E}">
        <p14:creationId xmlns:p14="http://schemas.microsoft.com/office/powerpoint/2010/main" val="124346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>
          <a:schemeClr val="tx2"/>
        </a:buClr>
        <a:buSzPct val="90000"/>
        <a:buFont typeface="Arial" panose="020B0604020202020204" pitchFamily="34" charset="0"/>
        <a:buNone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-270000" algn="l" defTabSz="9144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0" indent="-270000" algn="l" defTabSz="9144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Z4FFOYC1Zw?feature=oembe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tHia66-CKg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911B8-13B3-4675-B870-6763D9407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0" dirty="0">
                <a:ea typeface="+mn-lt"/>
                <a:cs typeface="+mn-lt"/>
              </a:rPr>
              <a:t>Vergeet Tinder, neem HLA </a:t>
            </a:r>
            <a:br>
              <a:rPr lang="nl-NL" b="0" dirty="0">
                <a:ea typeface="+mn-lt"/>
                <a:cs typeface="+mn-lt"/>
              </a:rPr>
            </a:br>
            <a:r>
              <a:rPr lang="nl-NL" b="0" dirty="0">
                <a:ea typeface="+mn-lt"/>
                <a:cs typeface="+mn-lt"/>
              </a:rPr>
              <a:t>De perfecte (mis)match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BCCB19-B498-46F2-B497-248DEDB1C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>
                <a:ea typeface="Calibri"/>
                <a:cs typeface="Calibri"/>
              </a:rPr>
              <a:t>Eric Spierings</a:t>
            </a:r>
          </a:p>
          <a:p>
            <a:r>
              <a:rPr lang="nl-NL" dirty="0">
                <a:cs typeface="Calibri"/>
              </a:rPr>
              <a:t>Universitair Hoofddocent / Medisch Immunoloog (Transplantatie)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16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roup 106"/>
          <p:cNvGrpSpPr>
            <a:grpSpLocks/>
          </p:cNvGrpSpPr>
          <p:nvPr/>
        </p:nvGrpSpPr>
        <p:grpSpPr bwMode="auto">
          <a:xfrm>
            <a:off x="4766400" y="3944052"/>
            <a:ext cx="1267333" cy="1243019"/>
            <a:chOff x="4349" y="1763"/>
            <a:chExt cx="834" cy="818"/>
          </a:xfrm>
        </p:grpSpPr>
        <p:sp>
          <p:nvSpPr>
            <p:cNvPr id="469" name="Freeform 107"/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566 w 478"/>
                <a:gd name="T1" fmla="*/ 206 h 444"/>
                <a:gd name="T2" fmla="*/ 107 w 478"/>
                <a:gd name="T3" fmla="*/ 927 h 444"/>
                <a:gd name="T4" fmla="*/ 169 w 478"/>
                <a:gd name="T5" fmla="*/ 1951 h 444"/>
                <a:gd name="T6" fmla="*/ 1629 w 478"/>
                <a:gd name="T7" fmla="*/ 2458 h 444"/>
                <a:gd name="T8" fmla="*/ 1940 w 478"/>
                <a:gd name="T9" fmla="*/ 451 h 444"/>
                <a:gd name="T10" fmla="*/ 1301 w 478"/>
                <a:gd name="T11" fmla="*/ 88 h 444"/>
                <a:gd name="T12" fmla="*/ 566 w 478"/>
                <a:gd name="T13" fmla="*/ 206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70" name="Freeform 108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71" name="Freeform 109"/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1084 h 269"/>
                <a:gd name="T2" fmla="*/ 553 w 339"/>
                <a:gd name="T3" fmla="*/ 1604 h 269"/>
                <a:gd name="T4" fmla="*/ 1207 w 339"/>
                <a:gd name="T5" fmla="*/ 1462 h 269"/>
                <a:gd name="T6" fmla="*/ 1374 w 339"/>
                <a:gd name="T7" fmla="*/ 0 h 269"/>
                <a:gd name="T8" fmla="*/ 1404 w 339"/>
                <a:gd name="T9" fmla="*/ 645 h 269"/>
                <a:gd name="T10" fmla="*/ 1234 w 339"/>
                <a:gd name="T11" fmla="*/ 903 h 269"/>
                <a:gd name="T12" fmla="*/ 1063 w 339"/>
                <a:gd name="T13" fmla="*/ 1173 h 269"/>
                <a:gd name="T14" fmla="*/ 583 w 339"/>
                <a:gd name="T15" fmla="*/ 1381 h 269"/>
                <a:gd name="T16" fmla="*/ 242 w 339"/>
                <a:gd name="T17" fmla="*/ 1228 h 269"/>
                <a:gd name="T18" fmla="*/ 41 w 339"/>
                <a:gd name="T19" fmla="*/ 1108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72" name="Freeform 110"/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587 w 172"/>
                <a:gd name="T1" fmla="*/ 24 h 160"/>
                <a:gd name="T2" fmla="*/ 221 w 172"/>
                <a:gd name="T3" fmla="*/ 295 h 160"/>
                <a:gd name="T4" fmla="*/ 28 w 172"/>
                <a:gd name="T5" fmla="*/ 1003 h 160"/>
                <a:gd name="T6" fmla="*/ 319 w 172"/>
                <a:gd name="T7" fmla="*/ 319 h 160"/>
                <a:gd name="T8" fmla="*/ 452 w 172"/>
                <a:gd name="T9" fmla="*/ 245 h 160"/>
                <a:gd name="T10" fmla="*/ 537 w 172"/>
                <a:gd name="T11" fmla="*/ 120 h 160"/>
                <a:gd name="T12" fmla="*/ 886 w 172"/>
                <a:gd name="T13" fmla="*/ 24 h 160"/>
                <a:gd name="T14" fmla="*/ 587 w 172"/>
                <a:gd name="T15" fmla="*/ 37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73" name="Freeform 111"/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1679 h 306"/>
                <a:gd name="T2" fmla="*/ 21 w 311"/>
                <a:gd name="T3" fmla="*/ 1685 h 306"/>
                <a:gd name="T4" fmla="*/ 1076 w 311"/>
                <a:gd name="T5" fmla="*/ 1522 h 306"/>
                <a:gd name="T6" fmla="*/ 1383 w 311"/>
                <a:gd name="T7" fmla="*/ 0 h 306"/>
                <a:gd name="T8" fmla="*/ 943 w 311"/>
                <a:gd name="T9" fmla="*/ 1522 h 306"/>
                <a:gd name="T10" fmla="*/ 0 w 311"/>
                <a:gd name="T11" fmla="*/ 1679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74" name="Freeform 112"/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432 w 84"/>
                <a:gd name="T1" fmla="*/ 0 h 289"/>
                <a:gd name="T2" fmla="*/ 185 w 84"/>
                <a:gd name="T3" fmla="*/ 519 h 289"/>
                <a:gd name="T4" fmla="*/ 402 w 84"/>
                <a:gd name="T5" fmla="*/ 1802 h 289"/>
                <a:gd name="T6" fmla="*/ 205 w 84"/>
                <a:gd name="T7" fmla="*/ 725 h 289"/>
                <a:gd name="T8" fmla="*/ 432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75" name="Freeform 113"/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857 w 167"/>
                <a:gd name="T1" fmla="*/ 0 h 152"/>
                <a:gd name="T2" fmla="*/ 0 w 167"/>
                <a:gd name="T3" fmla="*/ 951 h 152"/>
                <a:gd name="T4" fmla="*/ 85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76" name="Freeform 114"/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1076 h 187"/>
                <a:gd name="T2" fmla="*/ 587 w 211"/>
                <a:gd name="T3" fmla="*/ 1039 h 187"/>
                <a:gd name="T4" fmla="*/ 949 w 211"/>
                <a:gd name="T5" fmla="*/ 556 h 187"/>
                <a:gd name="T6" fmla="*/ 1054 w 211"/>
                <a:gd name="T7" fmla="*/ 0 h 187"/>
                <a:gd name="T8" fmla="*/ 800 w 211"/>
                <a:gd name="T9" fmla="*/ 710 h 187"/>
                <a:gd name="T10" fmla="*/ 319 w 211"/>
                <a:gd name="T11" fmla="*/ 1089 h 187"/>
                <a:gd name="T12" fmla="*/ 0 w 211"/>
                <a:gd name="T13" fmla="*/ 1076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77" name="Freeform 115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78" name="Freeform 116"/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571 w 479"/>
                <a:gd name="T1" fmla="*/ 207 h 443"/>
                <a:gd name="T2" fmla="*/ 114 w 479"/>
                <a:gd name="T3" fmla="*/ 922 h 443"/>
                <a:gd name="T4" fmla="*/ 176 w 479"/>
                <a:gd name="T5" fmla="*/ 1955 h 443"/>
                <a:gd name="T6" fmla="*/ 1637 w 479"/>
                <a:gd name="T7" fmla="*/ 2466 h 443"/>
                <a:gd name="T8" fmla="*/ 1946 w 479"/>
                <a:gd name="T9" fmla="*/ 446 h 443"/>
                <a:gd name="T10" fmla="*/ 1309 w 479"/>
                <a:gd name="T11" fmla="*/ 89 h 443"/>
                <a:gd name="T12" fmla="*/ 571 w 479"/>
                <a:gd name="T13" fmla="*/ 207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79" name="Oval 117"/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480" name="Oval 118"/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481" name="Oval 119"/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adaptieve</a:t>
            </a:r>
            <a:r>
              <a:rPr lang="en-US" dirty="0"/>
              <a:t> (</a:t>
            </a:r>
            <a:r>
              <a:rPr lang="en-US" dirty="0" err="1"/>
              <a:t>verworven</a:t>
            </a:r>
            <a:r>
              <a:rPr lang="en-US" dirty="0"/>
              <a:t>) </a:t>
            </a:r>
            <a:r>
              <a:rPr lang="en-US" dirty="0" err="1"/>
              <a:t>immuunresponsen</a:t>
            </a:r>
            <a:endParaRPr lang="nl-NL" dirty="0"/>
          </a:p>
        </p:txBody>
      </p:sp>
      <p:sp>
        <p:nvSpPr>
          <p:cNvPr id="118" name="Freeform 1414"/>
          <p:cNvSpPr>
            <a:spLocks/>
          </p:cNvSpPr>
          <p:nvPr/>
        </p:nvSpPr>
        <p:spPr bwMode="auto">
          <a:xfrm rot="4365509">
            <a:off x="4066830" y="2415957"/>
            <a:ext cx="91583" cy="194671"/>
          </a:xfrm>
          <a:custGeom>
            <a:avLst/>
            <a:gdLst>
              <a:gd name="T0" fmla="*/ 0 w 22"/>
              <a:gd name="T1" fmla="*/ 311 h 44"/>
              <a:gd name="T2" fmla="*/ 0 w 22"/>
              <a:gd name="T3" fmla="*/ 141 h 44"/>
              <a:gd name="T4" fmla="*/ 138 w 22"/>
              <a:gd name="T5" fmla="*/ 0 h 44"/>
              <a:gd name="T6" fmla="*/ 20 w 22"/>
              <a:gd name="T7" fmla="*/ 157 h 44"/>
              <a:gd name="T8" fmla="*/ 0 w 22"/>
              <a:gd name="T9" fmla="*/ 311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44">
                <a:moveTo>
                  <a:pt x="0" y="44"/>
                </a:moveTo>
                <a:cubicBezTo>
                  <a:pt x="0" y="20"/>
                  <a:pt x="0" y="20"/>
                  <a:pt x="0" y="20"/>
                </a:cubicBezTo>
                <a:cubicBezTo>
                  <a:pt x="0" y="8"/>
                  <a:pt x="10" y="0"/>
                  <a:pt x="22" y="0"/>
                </a:cubicBezTo>
                <a:cubicBezTo>
                  <a:pt x="17" y="1"/>
                  <a:pt x="5" y="8"/>
                  <a:pt x="3" y="22"/>
                </a:cubicBezTo>
                <a:cubicBezTo>
                  <a:pt x="2" y="36"/>
                  <a:pt x="0" y="44"/>
                  <a:pt x="0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9" name="Freeform 1415"/>
          <p:cNvSpPr>
            <a:spLocks/>
          </p:cNvSpPr>
          <p:nvPr/>
        </p:nvSpPr>
        <p:spPr bwMode="auto">
          <a:xfrm rot="4365509">
            <a:off x="4144429" y="2776800"/>
            <a:ext cx="128216" cy="124789"/>
          </a:xfrm>
          <a:custGeom>
            <a:avLst/>
            <a:gdLst>
              <a:gd name="T0" fmla="*/ 166 w 31"/>
              <a:gd name="T1" fmla="*/ 0 h 28"/>
              <a:gd name="T2" fmla="*/ 166 w 31"/>
              <a:gd name="T3" fmla="*/ 171 h 28"/>
              <a:gd name="T4" fmla="*/ 0 w 31"/>
              <a:gd name="T5" fmla="*/ 171 h 28"/>
              <a:gd name="T6" fmla="*/ 191 w 31"/>
              <a:gd name="T7" fmla="*/ 201 h 28"/>
              <a:gd name="T8" fmla="*/ 166 w 31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" h="28">
                <a:moveTo>
                  <a:pt x="27" y="0"/>
                </a:moveTo>
                <a:cubicBezTo>
                  <a:pt x="27" y="24"/>
                  <a:pt x="27" y="24"/>
                  <a:pt x="27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0" y="27"/>
                  <a:pt x="31" y="28"/>
                  <a:pt x="31" y="28"/>
                </a:cubicBezTo>
                <a:lnTo>
                  <a:pt x="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125" name="Group 3222"/>
          <p:cNvGrpSpPr>
            <a:grpSpLocks/>
          </p:cNvGrpSpPr>
          <p:nvPr/>
        </p:nvGrpSpPr>
        <p:grpSpPr bwMode="auto">
          <a:xfrm rot="6084036">
            <a:off x="4003291" y="4106568"/>
            <a:ext cx="566741" cy="454445"/>
            <a:chOff x="3264" y="1525"/>
            <a:chExt cx="340" cy="272"/>
          </a:xfrm>
        </p:grpSpPr>
        <p:sp>
          <p:nvSpPr>
            <p:cNvPr id="126" name="Freeform 3223"/>
            <p:cNvSpPr>
              <a:spLocks/>
            </p:cNvSpPr>
            <p:nvPr/>
          </p:nvSpPr>
          <p:spPr bwMode="auto">
            <a:xfrm>
              <a:off x="3264" y="1525"/>
              <a:ext cx="340" cy="272"/>
            </a:xfrm>
            <a:custGeom>
              <a:avLst/>
              <a:gdLst>
                <a:gd name="T0" fmla="*/ 850 w 136"/>
                <a:gd name="T1" fmla="*/ 248 h 102"/>
                <a:gd name="T2" fmla="*/ 645 w 136"/>
                <a:gd name="T3" fmla="*/ 0 h 102"/>
                <a:gd name="T4" fmla="*/ 645 w 136"/>
                <a:gd name="T5" fmla="*/ 35 h 102"/>
                <a:gd name="T6" fmla="*/ 425 w 136"/>
                <a:gd name="T7" fmla="*/ 291 h 102"/>
                <a:gd name="T8" fmla="*/ 200 w 136"/>
                <a:gd name="T9" fmla="*/ 35 h 102"/>
                <a:gd name="T10" fmla="*/ 208 w 136"/>
                <a:gd name="T11" fmla="*/ 0 h 102"/>
                <a:gd name="T12" fmla="*/ 0 w 136"/>
                <a:gd name="T13" fmla="*/ 248 h 102"/>
                <a:gd name="T14" fmla="*/ 345 w 136"/>
                <a:gd name="T15" fmla="*/ 533 h 102"/>
                <a:gd name="T16" fmla="*/ 345 w 136"/>
                <a:gd name="T17" fmla="*/ 640 h 102"/>
                <a:gd name="T18" fmla="*/ 425 w 136"/>
                <a:gd name="T19" fmla="*/ 725 h 102"/>
                <a:gd name="T20" fmla="*/ 508 w 136"/>
                <a:gd name="T21" fmla="*/ 640 h 102"/>
                <a:gd name="T22" fmla="*/ 508 w 136"/>
                <a:gd name="T23" fmla="*/ 533 h 102"/>
                <a:gd name="T24" fmla="*/ 850 w 136"/>
                <a:gd name="T25" fmla="*/ 248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02">
                  <a:moveTo>
                    <a:pt x="136" y="35"/>
                  </a:moveTo>
                  <a:cubicBezTo>
                    <a:pt x="136" y="20"/>
                    <a:pt x="123" y="7"/>
                    <a:pt x="103" y="0"/>
                  </a:cubicBezTo>
                  <a:cubicBezTo>
                    <a:pt x="103" y="2"/>
                    <a:pt x="103" y="4"/>
                    <a:pt x="103" y="5"/>
                  </a:cubicBezTo>
                  <a:cubicBezTo>
                    <a:pt x="103" y="25"/>
                    <a:pt x="87" y="41"/>
                    <a:pt x="68" y="41"/>
                  </a:cubicBezTo>
                  <a:cubicBezTo>
                    <a:pt x="48" y="41"/>
                    <a:pt x="32" y="25"/>
                    <a:pt x="32" y="5"/>
                  </a:cubicBezTo>
                  <a:cubicBezTo>
                    <a:pt x="32" y="4"/>
                    <a:pt x="32" y="2"/>
                    <a:pt x="33" y="0"/>
                  </a:cubicBezTo>
                  <a:cubicBezTo>
                    <a:pt x="13" y="7"/>
                    <a:pt x="0" y="20"/>
                    <a:pt x="0" y="35"/>
                  </a:cubicBezTo>
                  <a:cubicBezTo>
                    <a:pt x="0" y="55"/>
                    <a:pt x="24" y="71"/>
                    <a:pt x="55" y="75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7"/>
                    <a:pt x="61" y="102"/>
                    <a:pt x="68" y="102"/>
                  </a:cubicBezTo>
                  <a:cubicBezTo>
                    <a:pt x="75" y="102"/>
                    <a:pt x="81" y="97"/>
                    <a:pt x="81" y="90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112" y="71"/>
                    <a:pt x="136" y="55"/>
                    <a:pt x="136" y="35"/>
                  </a:cubicBezTo>
                  <a:close/>
                </a:path>
              </a:pathLst>
            </a:custGeom>
            <a:solidFill>
              <a:srgbClr val="50A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7" name="Freeform 3224"/>
            <p:cNvSpPr>
              <a:spLocks noEditPoints="1"/>
            </p:cNvSpPr>
            <p:nvPr/>
          </p:nvSpPr>
          <p:spPr bwMode="auto">
            <a:xfrm>
              <a:off x="3329" y="1525"/>
              <a:ext cx="275" cy="272"/>
            </a:xfrm>
            <a:custGeom>
              <a:avLst/>
              <a:gdLst>
                <a:gd name="T0" fmla="*/ 558 w 110"/>
                <a:gd name="T1" fmla="*/ 43 h 102"/>
                <a:gd name="T2" fmla="*/ 620 w 110"/>
                <a:gd name="T3" fmla="*/ 192 h 102"/>
                <a:gd name="T4" fmla="*/ 333 w 110"/>
                <a:gd name="T5" fmla="*/ 461 h 102"/>
                <a:gd name="T6" fmla="*/ 275 w 110"/>
                <a:gd name="T7" fmla="*/ 525 h 102"/>
                <a:gd name="T8" fmla="*/ 275 w 110"/>
                <a:gd name="T9" fmla="*/ 584 h 102"/>
                <a:gd name="T10" fmla="*/ 195 w 110"/>
                <a:gd name="T11" fmla="*/ 669 h 102"/>
                <a:gd name="T12" fmla="*/ 188 w 110"/>
                <a:gd name="T13" fmla="*/ 669 h 102"/>
                <a:gd name="T14" fmla="*/ 263 w 110"/>
                <a:gd name="T15" fmla="*/ 725 h 102"/>
                <a:gd name="T16" fmla="*/ 345 w 110"/>
                <a:gd name="T17" fmla="*/ 640 h 102"/>
                <a:gd name="T18" fmla="*/ 345 w 110"/>
                <a:gd name="T19" fmla="*/ 533 h 102"/>
                <a:gd name="T20" fmla="*/ 688 w 110"/>
                <a:gd name="T21" fmla="*/ 248 h 102"/>
                <a:gd name="T22" fmla="*/ 558 w 110"/>
                <a:gd name="T23" fmla="*/ 43 h 102"/>
                <a:gd name="T24" fmla="*/ 100 w 110"/>
                <a:gd name="T25" fmla="*/ 205 h 102"/>
                <a:gd name="T26" fmla="*/ 38 w 110"/>
                <a:gd name="T27" fmla="*/ 35 h 102"/>
                <a:gd name="T28" fmla="*/ 45 w 110"/>
                <a:gd name="T29" fmla="*/ 0 h 102"/>
                <a:gd name="T30" fmla="*/ 0 w 110"/>
                <a:gd name="T31" fmla="*/ 29 h 102"/>
                <a:gd name="T32" fmla="*/ 100 w 110"/>
                <a:gd name="T33" fmla="*/ 205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0" h="102">
                  <a:moveTo>
                    <a:pt x="89" y="6"/>
                  </a:moveTo>
                  <a:cubicBezTo>
                    <a:pt x="96" y="12"/>
                    <a:pt x="99" y="19"/>
                    <a:pt x="99" y="27"/>
                  </a:cubicBezTo>
                  <a:cubicBezTo>
                    <a:pt x="99" y="45"/>
                    <a:pt x="80" y="60"/>
                    <a:pt x="53" y="65"/>
                  </a:cubicBezTo>
                  <a:cubicBezTo>
                    <a:pt x="50" y="66"/>
                    <a:pt x="44" y="74"/>
                    <a:pt x="44" y="74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9"/>
                    <a:pt x="38" y="94"/>
                    <a:pt x="31" y="94"/>
                  </a:cubicBezTo>
                  <a:cubicBezTo>
                    <a:pt x="31" y="94"/>
                    <a:pt x="30" y="94"/>
                    <a:pt x="30" y="94"/>
                  </a:cubicBezTo>
                  <a:cubicBezTo>
                    <a:pt x="32" y="99"/>
                    <a:pt x="36" y="102"/>
                    <a:pt x="42" y="102"/>
                  </a:cubicBezTo>
                  <a:cubicBezTo>
                    <a:pt x="49" y="102"/>
                    <a:pt x="55" y="97"/>
                    <a:pt x="55" y="90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86" y="71"/>
                    <a:pt x="110" y="55"/>
                    <a:pt x="110" y="35"/>
                  </a:cubicBezTo>
                  <a:cubicBezTo>
                    <a:pt x="110" y="24"/>
                    <a:pt x="102" y="13"/>
                    <a:pt x="89" y="6"/>
                  </a:cubicBezTo>
                  <a:close/>
                  <a:moveTo>
                    <a:pt x="16" y="29"/>
                  </a:moveTo>
                  <a:cubicBezTo>
                    <a:pt x="10" y="23"/>
                    <a:pt x="6" y="14"/>
                    <a:pt x="6" y="5"/>
                  </a:cubicBezTo>
                  <a:cubicBezTo>
                    <a:pt x="6" y="4"/>
                    <a:pt x="6" y="2"/>
                    <a:pt x="7" y="0"/>
                  </a:cubicBezTo>
                  <a:cubicBezTo>
                    <a:pt x="3" y="2"/>
                    <a:pt x="3" y="3"/>
                    <a:pt x="0" y="4"/>
                  </a:cubicBezTo>
                  <a:cubicBezTo>
                    <a:pt x="2" y="15"/>
                    <a:pt x="6" y="24"/>
                    <a:pt x="16" y="29"/>
                  </a:cubicBezTo>
                  <a:close/>
                </a:path>
              </a:pathLst>
            </a:custGeom>
            <a:solidFill>
              <a:srgbClr val="018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8" name="Freeform 3225"/>
            <p:cNvSpPr>
              <a:spLocks/>
            </p:cNvSpPr>
            <p:nvPr/>
          </p:nvSpPr>
          <p:spPr bwMode="auto">
            <a:xfrm>
              <a:off x="3442" y="1546"/>
              <a:ext cx="90" cy="96"/>
            </a:xfrm>
            <a:custGeom>
              <a:avLst/>
              <a:gdLst>
                <a:gd name="T0" fmla="*/ 0 w 36"/>
                <a:gd name="T1" fmla="*/ 248 h 36"/>
                <a:gd name="T2" fmla="*/ 225 w 36"/>
                <a:gd name="T3" fmla="*/ 0 h 36"/>
                <a:gd name="T4" fmla="*/ 0 w 36"/>
                <a:gd name="T5" fmla="*/ 248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6">
                  <a:moveTo>
                    <a:pt x="0" y="35"/>
                  </a:moveTo>
                  <a:cubicBezTo>
                    <a:pt x="20" y="35"/>
                    <a:pt x="36" y="20"/>
                    <a:pt x="36" y="0"/>
                  </a:cubicBezTo>
                  <a:cubicBezTo>
                    <a:pt x="35" y="21"/>
                    <a:pt x="28" y="36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9" name="Freeform 3226"/>
            <p:cNvSpPr>
              <a:spLocks/>
            </p:cNvSpPr>
            <p:nvPr/>
          </p:nvSpPr>
          <p:spPr bwMode="auto">
            <a:xfrm>
              <a:off x="3267" y="1546"/>
              <a:ext cx="70" cy="85"/>
            </a:xfrm>
            <a:custGeom>
              <a:avLst/>
              <a:gdLst>
                <a:gd name="T0" fmla="*/ 25 w 28"/>
                <a:gd name="T1" fmla="*/ 226 h 32"/>
                <a:gd name="T2" fmla="*/ 175 w 28"/>
                <a:gd name="T3" fmla="*/ 0 h 32"/>
                <a:gd name="T4" fmla="*/ 25 w 28"/>
                <a:gd name="T5" fmla="*/ 226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32">
                  <a:moveTo>
                    <a:pt x="4" y="32"/>
                  </a:moveTo>
                  <a:cubicBezTo>
                    <a:pt x="0" y="17"/>
                    <a:pt x="16" y="2"/>
                    <a:pt x="28" y="0"/>
                  </a:cubicBezTo>
                  <a:cubicBezTo>
                    <a:pt x="22" y="2"/>
                    <a:pt x="7" y="16"/>
                    <a:pt x="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0" name="Freeform 3227"/>
            <p:cNvSpPr>
              <a:spLocks/>
            </p:cNvSpPr>
            <p:nvPr/>
          </p:nvSpPr>
          <p:spPr bwMode="auto">
            <a:xfrm>
              <a:off x="3264" y="1525"/>
              <a:ext cx="340" cy="272"/>
            </a:xfrm>
            <a:custGeom>
              <a:avLst/>
              <a:gdLst>
                <a:gd name="T0" fmla="*/ 850 w 136"/>
                <a:gd name="T1" fmla="*/ 248 h 102"/>
                <a:gd name="T2" fmla="*/ 645 w 136"/>
                <a:gd name="T3" fmla="*/ 0 h 102"/>
                <a:gd name="T4" fmla="*/ 645 w 136"/>
                <a:gd name="T5" fmla="*/ 35 h 102"/>
                <a:gd name="T6" fmla="*/ 425 w 136"/>
                <a:gd name="T7" fmla="*/ 291 h 102"/>
                <a:gd name="T8" fmla="*/ 200 w 136"/>
                <a:gd name="T9" fmla="*/ 35 h 102"/>
                <a:gd name="T10" fmla="*/ 208 w 136"/>
                <a:gd name="T11" fmla="*/ 0 h 102"/>
                <a:gd name="T12" fmla="*/ 0 w 136"/>
                <a:gd name="T13" fmla="*/ 248 h 102"/>
                <a:gd name="T14" fmla="*/ 345 w 136"/>
                <a:gd name="T15" fmla="*/ 533 h 102"/>
                <a:gd name="T16" fmla="*/ 345 w 136"/>
                <a:gd name="T17" fmla="*/ 640 h 102"/>
                <a:gd name="T18" fmla="*/ 425 w 136"/>
                <a:gd name="T19" fmla="*/ 725 h 102"/>
                <a:gd name="T20" fmla="*/ 508 w 136"/>
                <a:gd name="T21" fmla="*/ 640 h 102"/>
                <a:gd name="T22" fmla="*/ 508 w 136"/>
                <a:gd name="T23" fmla="*/ 533 h 102"/>
                <a:gd name="T24" fmla="*/ 850 w 136"/>
                <a:gd name="T25" fmla="*/ 248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02">
                  <a:moveTo>
                    <a:pt x="136" y="35"/>
                  </a:moveTo>
                  <a:cubicBezTo>
                    <a:pt x="136" y="20"/>
                    <a:pt x="123" y="7"/>
                    <a:pt x="103" y="0"/>
                  </a:cubicBezTo>
                  <a:cubicBezTo>
                    <a:pt x="103" y="2"/>
                    <a:pt x="103" y="4"/>
                    <a:pt x="103" y="5"/>
                  </a:cubicBezTo>
                  <a:cubicBezTo>
                    <a:pt x="103" y="25"/>
                    <a:pt x="87" y="41"/>
                    <a:pt x="68" y="41"/>
                  </a:cubicBezTo>
                  <a:cubicBezTo>
                    <a:pt x="48" y="41"/>
                    <a:pt x="32" y="25"/>
                    <a:pt x="32" y="5"/>
                  </a:cubicBezTo>
                  <a:cubicBezTo>
                    <a:pt x="32" y="4"/>
                    <a:pt x="32" y="2"/>
                    <a:pt x="33" y="0"/>
                  </a:cubicBezTo>
                  <a:cubicBezTo>
                    <a:pt x="13" y="7"/>
                    <a:pt x="0" y="20"/>
                    <a:pt x="0" y="35"/>
                  </a:cubicBezTo>
                  <a:cubicBezTo>
                    <a:pt x="0" y="55"/>
                    <a:pt x="24" y="71"/>
                    <a:pt x="55" y="75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7"/>
                    <a:pt x="61" y="102"/>
                    <a:pt x="68" y="102"/>
                  </a:cubicBezTo>
                  <a:cubicBezTo>
                    <a:pt x="75" y="102"/>
                    <a:pt x="81" y="97"/>
                    <a:pt x="81" y="90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112" y="71"/>
                    <a:pt x="136" y="55"/>
                    <a:pt x="136" y="3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pic>
        <p:nvPicPr>
          <p:cNvPr id="131" name="Picture 3233" descr="ligand_2D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4036">
            <a:off x="4347577" y="4255989"/>
            <a:ext cx="224591" cy="25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" name="Group 3200"/>
          <p:cNvGrpSpPr>
            <a:grpSpLocks/>
          </p:cNvGrpSpPr>
          <p:nvPr/>
        </p:nvGrpSpPr>
        <p:grpSpPr bwMode="auto">
          <a:xfrm rot="16849101">
            <a:off x="4370147" y="4243053"/>
            <a:ext cx="626399" cy="333377"/>
            <a:chOff x="4230" y="1570"/>
            <a:chExt cx="376" cy="200"/>
          </a:xfrm>
        </p:grpSpPr>
        <p:sp>
          <p:nvSpPr>
            <p:cNvPr id="147" name="Freeform 3201"/>
            <p:cNvSpPr>
              <a:spLocks/>
            </p:cNvSpPr>
            <p:nvPr/>
          </p:nvSpPr>
          <p:spPr bwMode="auto">
            <a:xfrm>
              <a:off x="4230" y="1570"/>
              <a:ext cx="376" cy="200"/>
            </a:xfrm>
            <a:custGeom>
              <a:avLst/>
              <a:gdLst>
                <a:gd name="T0" fmla="*/ 917 w 150"/>
                <a:gd name="T1" fmla="*/ 0 h 75"/>
                <a:gd name="T2" fmla="*/ 742 w 150"/>
                <a:gd name="T3" fmla="*/ 0 h 75"/>
                <a:gd name="T4" fmla="*/ 704 w 150"/>
                <a:gd name="T5" fmla="*/ 29 h 75"/>
                <a:gd name="T6" fmla="*/ 471 w 150"/>
                <a:gd name="T7" fmla="*/ 171 h 75"/>
                <a:gd name="T8" fmla="*/ 238 w 150"/>
                <a:gd name="T9" fmla="*/ 29 h 75"/>
                <a:gd name="T10" fmla="*/ 213 w 150"/>
                <a:gd name="T11" fmla="*/ 0 h 75"/>
                <a:gd name="T12" fmla="*/ 33 w 150"/>
                <a:gd name="T13" fmla="*/ 0 h 75"/>
                <a:gd name="T14" fmla="*/ 8 w 150"/>
                <a:gd name="T15" fmla="*/ 35 h 75"/>
                <a:gd name="T16" fmla="*/ 439 w 150"/>
                <a:gd name="T17" fmla="*/ 427 h 75"/>
                <a:gd name="T18" fmla="*/ 439 w 150"/>
                <a:gd name="T19" fmla="*/ 533 h 75"/>
                <a:gd name="T20" fmla="*/ 509 w 150"/>
                <a:gd name="T21" fmla="*/ 533 h 75"/>
                <a:gd name="T22" fmla="*/ 509 w 150"/>
                <a:gd name="T23" fmla="*/ 427 h 75"/>
                <a:gd name="T24" fmla="*/ 935 w 150"/>
                <a:gd name="T25" fmla="*/ 29 h 75"/>
                <a:gd name="T26" fmla="*/ 917 w 150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0" h="75">
                  <a:moveTo>
                    <a:pt x="146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4" y="0"/>
                    <a:pt x="113" y="2"/>
                    <a:pt x="112" y="4"/>
                  </a:cubicBezTo>
                  <a:cubicBezTo>
                    <a:pt x="109" y="15"/>
                    <a:pt x="94" y="24"/>
                    <a:pt x="75" y="24"/>
                  </a:cubicBezTo>
                  <a:cubicBezTo>
                    <a:pt x="57" y="24"/>
                    <a:pt x="41" y="15"/>
                    <a:pt x="38" y="4"/>
                  </a:cubicBezTo>
                  <a:cubicBezTo>
                    <a:pt x="38" y="3"/>
                    <a:pt x="36" y="0"/>
                    <a:pt x="3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1" y="3"/>
                    <a:pt x="1" y="5"/>
                  </a:cubicBezTo>
                  <a:cubicBezTo>
                    <a:pt x="5" y="29"/>
                    <a:pt x="34" y="58"/>
                    <a:pt x="70" y="60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117" y="58"/>
                    <a:pt x="146" y="29"/>
                    <a:pt x="149" y="4"/>
                  </a:cubicBezTo>
                  <a:cubicBezTo>
                    <a:pt x="150" y="2"/>
                    <a:pt x="150" y="0"/>
                    <a:pt x="146" y="0"/>
                  </a:cubicBezTo>
                  <a:close/>
                </a:path>
              </a:pathLst>
            </a:custGeom>
            <a:solidFill>
              <a:srgbClr val="E99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8" name="Freeform 3202"/>
            <p:cNvSpPr>
              <a:spLocks noEditPoints="1"/>
            </p:cNvSpPr>
            <p:nvPr/>
          </p:nvSpPr>
          <p:spPr bwMode="auto">
            <a:xfrm>
              <a:off x="4313" y="1570"/>
              <a:ext cx="293" cy="200"/>
            </a:xfrm>
            <a:custGeom>
              <a:avLst/>
              <a:gdLst>
                <a:gd name="T0" fmla="*/ 45 w 117"/>
                <a:gd name="T1" fmla="*/ 64 h 75"/>
                <a:gd name="T2" fmla="*/ 33 w 117"/>
                <a:gd name="T3" fmla="*/ 29 h 75"/>
                <a:gd name="T4" fmla="*/ 8 w 117"/>
                <a:gd name="T5" fmla="*/ 0 h 75"/>
                <a:gd name="T6" fmla="*/ 0 w 117"/>
                <a:gd name="T7" fmla="*/ 0 h 75"/>
                <a:gd name="T8" fmla="*/ 45 w 117"/>
                <a:gd name="T9" fmla="*/ 64 h 75"/>
                <a:gd name="T10" fmla="*/ 709 w 117"/>
                <a:gd name="T11" fmla="*/ 0 h 75"/>
                <a:gd name="T12" fmla="*/ 689 w 117"/>
                <a:gd name="T13" fmla="*/ 0 h 75"/>
                <a:gd name="T14" fmla="*/ 296 w 117"/>
                <a:gd name="T15" fmla="*/ 376 h 75"/>
                <a:gd name="T16" fmla="*/ 263 w 117"/>
                <a:gd name="T17" fmla="*/ 413 h 75"/>
                <a:gd name="T18" fmla="*/ 263 w 117"/>
                <a:gd name="T19" fmla="*/ 483 h 75"/>
                <a:gd name="T20" fmla="*/ 233 w 117"/>
                <a:gd name="T21" fmla="*/ 483 h 75"/>
                <a:gd name="T22" fmla="*/ 233 w 117"/>
                <a:gd name="T23" fmla="*/ 533 h 75"/>
                <a:gd name="T24" fmla="*/ 301 w 117"/>
                <a:gd name="T25" fmla="*/ 533 h 75"/>
                <a:gd name="T26" fmla="*/ 301 w 117"/>
                <a:gd name="T27" fmla="*/ 427 h 75"/>
                <a:gd name="T28" fmla="*/ 726 w 117"/>
                <a:gd name="T29" fmla="*/ 29 h 75"/>
                <a:gd name="T30" fmla="*/ 709 w 117"/>
                <a:gd name="T31" fmla="*/ 0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7" h="75">
                  <a:moveTo>
                    <a:pt x="7" y="9"/>
                  </a:moveTo>
                  <a:cubicBezTo>
                    <a:pt x="6" y="7"/>
                    <a:pt x="6" y="6"/>
                    <a:pt x="5" y="4"/>
                  </a:cubicBezTo>
                  <a:cubicBezTo>
                    <a:pt x="5" y="3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4" y="6"/>
                    <a:pt x="7" y="9"/>
                  </a:cubicBezTo>
                  <a:close/>
                  <a:moveTo>
                    <a:pt x="113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06" y="23"/>
                    <a:pt x="80" y="49"/>
                    <a:pt x="47" y="53"/>
                  </a:cubicBezTo>
                  <a:cubicBezTo>
                    <a:pt x="45" y="53"/>
                    <a:pt x="42" y="58"/>
                    <a:pt x="42" y="5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84" y="58"/>
                    <a:pt x="113" y="29"/>
                    <a:pt x="116" y="4"/>
                  </a:cubicBezTo>
                  <a:cubicBezTo>
                    <a:pt x="117" y="2"/>
                    <a:pt x="117" y="0"/>
                    <a:pt x="113" y="0"/>
                  </a:cubicBezTo>
                  <a:close/>
                </a:path>
              </a:pathLst>
            </a:custGeom>
            <a:solidFill>
              <a:srgbClr val="E38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9" name="Freeform 3203"/>
            <p:cNvSpPr>
              <a:spLocks/>
            </p:cNvSpPr>
            <p:nvPr/>
          </p:nvSpPr>
          <p:spPr bwMode="auto">
            <a:xfrm>
              <a:off x="4313" y="1594"/>
              <a:ext cx="148" cy="91"/>
            </a:xfrm>
            <a:custGeom>
              <a:avLst/>
              <a:gdLst>
                <a:gd name="T0" fmla="*/ 0 w 59"/>
                <a:gd name="T1" fmla="*/ 0 h 34"/>
                <a:gd name="T2" fmla="*/ 371 w 59"/>
                <a:gd name="T3" fmla="*/ 137 h 34"/>
                <a:gd name="T4" fmla="*/ 0 w 59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34">
                  <a:moveTo>
                    <a:pt x="0" y="0"/>
                  </a:moveTo>
                  <a:cubicBezTo>
                    <a:pt x="3" y="7"/>
                    <a:pt x="23" y="29"/>
                    <a:pt x="59" y="19"/>
                  </a:cubicBezTo>
                  <a:cubicBezTo>
                    <a:pt x="49" y="25"/>
                    <a:pt x="15" y="3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0" name="Freeform 3204"/>
            <p:cNvSpPr>
              <a:spLocks/>
            </p:cNvSpPr>
            <p:nvPr/>
          </p:nvSpPr>
          <p:spPr bwMode="auto">
            <a:xfrm>
              <a:off x="4230" y="1570"/>
              <a:ext cx="376" cy="200"/>
            </a:xfrm>
            <a:custGeom>
              <a:avLst/>
              <a:gdLst>
                <a:gd name="T0" fmla="*/ 917 w 150"/>
                <a:gd name="T1" fmla="*/ 0 h 75"/>
                <a:gd name="T2" fmla="*/ 742 w 150"/>
                <a:gd name="T3" fmla="*/ 0 h 75"/>
                <a:gd name="T4" fmla="*/ 704 w 150"/>
                <a:gd name="T5" fmla="*/ 29 h 75"/>
                <a:gd name="T6" fmla="*/ 471 w 150"/>
                <a:gd name="T7" fmla="*/ 171 h 75"/>
                <a:gd name="T8" fmla="*/ 238 w 150"/>
                <a:gd name="T9" fmla="*/ 29 h 75"/>
                <a:gd name="T10" fmla="*/ 213 w 150"/>
                <a:gd name="T11" fmla="*/ 0 h 75"/>
                <a:gd name="T12" fmla="*/ 33 w 150"/>
                <a:gd name="T13" fmla="*/ 0 h 75"/>
                <a:gd name="T14" fmla="*/ 8 w 150"/>
                <a:gd name="T15" fmla="*/ 35 h 75"/>
                <a:gd name="T16" fmla="*/ 439 w 150"/>
                <a:gd name="T17" fmla="*/ 427 h 75"/>
                <a:gd name="T18" fmla="*/ 439 w 150"/>
                <a:gd name="T19" fmla="*/ 533 h 75"/>
                <a:gd name="T20" fmla="*/ 509 w 150"/>
                <a:gd name="T21" fmla="*/ 533 h 75"/>
                <a:gd name="T22" fmla="*/ 509 w 150"/>
                <a:gd name="T23" fmla="*/ 427 h 75"/>
                <a:gd name="T24" fmla="*/ 935 w 150"/>
                <a:gd name="T25" fmla="*/ 29 h 75"/>
                <a:gd name="T26" fmla="*/ 917 w 150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0" h="75">
                  <a:moveTo>
                    <a:pt x="146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4" y="0"/>
                    <a:pt x="113" y="2"/>
                    <a:pt x="112" y="4"/>
                  </a:cubicBezTo>
                  <a:cubicBezTo>
                    <a:pt x="109" y="15"/>
                    <a:pt x="94" y="24"/>
                    <a:pt x="75" y="24"/>
                  </a:cubicBezTo>
                  <a:cubicBezTo>
                    <a:pt x="57" y="24"/>
                    <a:pt x="41" y="15"/>
                    <a:pt x="38" y="4"/>
                  </a:cubicBezTo>
                  <a:cubicBezTo>
                    <a:pt x="38" y="3"/>
                    <a:pt x="36" y="0"/>
                    <a:pt x="3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1" y="3"/>
                    <a:pt x="1" y="5"/>
                  </a:cubicBezTo>
                  <a:cubicBezTo>
                    <a:pt x="5" y="29"/>
                    <a:pt x="34" y="58"/>
                    <a:pt x="70" y="60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117" y="58"/>
                    <a:pt x="146" y="29"/>
                    <a:pt x="149" y="4"/>
                  </a:cubicBezTo>
                  <a:cubicBezTo>
                    <a:pt x="150" y="2"/>
                    <a:pt x="150" y="0"/>
                    <a:pt x="146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51" name="Group 1249"/>
          <p:cNvGrpSpPr>
            <a:grpSpLocks noChangeAspect="1"/>
          </p:cNvGrpSpPr>
          <p:nvPr/>
        </p:nvGrpSpPr>
        <p:grpSpPr bwMode="auto">
          <a:xfrm rot="11816548">
            <a:off x="5117693" y="1641850"/>
            <a:ext cx="339519" cy="414089"/>
            <a:chOff x="1959" y="1448"/>
            <a:chExt cx="387" cy="472"/>
          </a:xfrm>
        </p:grpSpPr>
        <p:sp>
          <p:nvSpPr>
            <p:cNvPr id="152" name="Freeform 1250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3" name="Freeform 1251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4" name="Freeform 1252"/>
            <p:cNvSpPr>
              <a:spLocks/>
            </p:cNvSpPr>
            <p:nvPr/>
          </p:nvSpPr>
          <p:spPr bwMode="auto">
            <a:xfrm>
              <a:off x="1959" y="1469"/>
              <a:ext cx="47" cy="56"/>
            </a:xfrm>
            <a:custGeom>
              <a:avLst/>
              <a:gdLst>
                <a:gd name="T0" fmla="*/ 47 w 47"/>
                <a:gd name="T1" fmla="*/ 46 h 56"/>
                <a:gd name="T2" fmla="*/ 17 w 47"/>
                <a:gd name="T3" fmla="*/ 0 h 56"/>
                <a:gd name="T4" fmla="*/ 0 w 47"/>
                <a:gd name="T5" fmla="*/ 14 h 56"/>
                <a:gd name="T6" fmla="*/ 30 w 47"/>
                <a:gd name="T7" fmla="*/ 56 h 56"/>
                <a:gd name="T8" fmla="*/ 47 w 47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56">
                  <a:moveTo>
                    <a:pt x="47" y="46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30" y="56"/>
                  </a:lnTo>
                  <a:lnTo>
                    <a:pt x="47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5" name="Freeform 1253"/>
            <p:cNvSpPr>
              <a:spLocks/>
            </p:cNvSpPr>
            <p:nvPr/>
          </p:nvSpPr>
          <p:spPr bwMode="auto">
            <a:xfrm>
              <a:off x="1991" y="1448"/>
              <a:ext cx="45" cy="56"/>
            </a:xfrm>
            <a:custGeom>
              <a:avLst/>
              <a:gdLst>
                <a:gd name="T0" fmla="*/ 15 w 45"/>
                <a:gd name="T1" fmla="*/ 0 h 56"/>
                <a:gd name="T2" fmla="*/ 0 w 45"/>
                <a:gd name="T3" fmla="*/ 13 h 56"/>
                <a:gd name="T4" fmla="*/ 28 w 45"/>
                <a:gd name="T5" fmla="*/ 56 h 56"/>
                <a:gd name="T6" fmla="*/ 45 w 45"/>
                <a:gd name="T7" fmla="*/ 43 h 56"/>
                <a:gd name="T8" fmla="*/ 15 w 45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15" y="0"/>
                  </a:moveTo>
                  <a:lnTo>
                    <a:pt x="0" y="13"/>
                  </a:lnTo>
                  <a:lnTo>
                    <a:pt x="28" y="56"/>
                  </a:lnTo>
                  <a:lnTo>
                    <a:pt x="45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6" name="Freeform 1254"/>
            <p:cNvSpPr>
              <a:spLocks/>
            </p:cNvSpPr>
            <p:nvPr/>
          </p:nvSpPr>
          <p:spPr bwMode="auto">
            <a:xfrm>
              <a:off x="2021" y="1493"/>
              <a:ext cx="113" cy="414"/>
            </a:xfrm>
            <a:custGeom>
              <a:avLst/>
              <a:gdLst>
                <a:gd name="T0" fmla="*/ 284 w 45"/>
                <a:gd name="T1" fmla="*/ 435 h 155"/>
                <a:gd name="T2" fmla="*/ 284 w 45"/>
                <a:gd name="T3" fmla="*/ 435 h 155"/>
                <a:gd name="T4" fmla="*/ 284 w 45"/>
                <a:gd name="T5" fmla="*/ 443 h 155"/>
                <a:gd name="T6" fmla="*/ 276 w 45"/>
                <a:gd name="T7" fmla="*/ 1106 h 155"/>
                <a:gd name="T8" fmla="*/ 276 w 45"/>
                <a:gd name="T9" fmla="*/ 1106 h 155"/>
                <a:gd name="T10" fmla="*/ 271 w 45"/>
                <a:gd name="T11" fmla="*/ 443 h 155"/>
                <a:gd name="T12" fmla="*/ 0 w 45"/>
                <a:gd name="T13" fmla="*/ 0 h 155"/>
                <a:gd name="T14" fmla="*/ 0 w 45"/>
                <a:gd name="T15" fmla="*/ 0 h 155"/>
                <a:gd name="T16" fmla="*/ 284 w 45"/>
                <a:gd name="T17" fmla="*/ 435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155">
                  <a:moveTo>
                    <a:pt x="45" y="61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3" y="63"/>
                    <a:pt x="43" y="62"/>
                  </a:cubicBezTo>
                  <a:cubicBezTo>
                    <a:pt x="43" y="6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7" name="Freeform 1255"/>
            <p:cNvSpPr>
              <a:spLocks/>
            </p:cNvSpPr>
            <p:nvPr/>
          </p:nvSpPr>
          <p:spPr bwMode="auto">
            <a:xfrm>
              <a:off x="1966" y="1477"/>
              <a:ext cx="115" cy="176"/>
            </a:xfrm>
            <a:custGeom>
              <a:avLst/>
              <a:gdLst>
                <a:gd name="T0" fmla="*/ 20 w 46"/>
                <a:gd name="T1" fmla="*/ 21 h 66"/>
                <a:gd name="T2" fmla="*/ 288 w 46"/>
                <a:gd name="T3" fmla="*/ 469 h 66"/>
                <a:gd name="T4" fmla="*/ 288 w 46"/>
                <a:gd name="T5" fmla="*/ 469 h 66"/>
                <a:gd name="T6" fmla="*/ 0 w 46"/>
                <a:gd name="T7" fmla="*/ 13 h 66"/>
                <a:gd name="T8" fmla="*/ 25 w 46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6">
                  <a:moveTo>
                    <a:pt x="3" y="3"/>
                  </a:moveTo>
                  <a:cubicBezTo>
                    <a:pt x="3" y="3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8" name="Freeform 1256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9" name="Freeform 1257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0" name="Freeform 1258"/>
            <p:cNvSpPr>
              <a:spLocks/>
            </p:cNvSpPr>
            <p:nvPr/>
          </p:nvSpPr>
          <p:spPr bwMode="auto">
            <a:xfrm>
              <a:off x="2301" y="1469"/>
              <a:ext cx="45" cy="56"/>
            </a:xfrm>
            <a:custGeom>
              <a:avLst/>
              <a:gdLst>
                <a:gd name="T0" fmla="*/ 0 w 45"/>
                <a:gd name="T1" fmla="*/ 46 h 56"/>
                <a:gd name="T2" fmla="*/ 18 w 45"/>
                <a:gd name="T3" fmla="*/ 56 h 56"/>
                <a:gd name="T4" fmla="*/ 45 w 45"/>
                <a:gd name="T5" fmla="*/ 14 h 56"/>
                <a:gd name="T6" fmla="*/ 30 w 45"/>
                <a:gd name="T7" fmla="*/ 0 h 56"/>
                <a:gd name="T8" fmla="*/ 0 w 45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6"/>
                  </a:moveTo>
                  <a:lnTo>
                    <a:pt x="18" y="56"/>
                  </a:lnTo>
                  <a:lnTo>
                    <a:pt x="45" y="14"/>
                  </a:lnTo>
                  <a:lnTo>
                    <a:pt x="3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1" name="Freeform 1259"/>
            <p:cNvSpPr>
              <a:spLocks/>
            </p:cNvSpPr>
            <p:nvPr/>
          </p:nvSpPr>
          <p:spPr bwMode="auto">
            <a:xfrm>
              <a:off x="2271" y="1448"/>
              <a:ext cx="45" cy="56"/>
            </a:xfrm>
            <a:custGeom>
              <a:avLst/>
              <a:gdLst>
                <a:gd name="T0" fmla="*/ 0 w 45"/>
                <a:gd name="T1" fmla="*/ 43 h 56"/>
                <a:gd name="T2" fmla="*/ 15 w 45"/>
                <a:gd name="T3" fmla="*/ 56 h 56"/>
                <a:gd name="T4" fmla="*/ 45 w 45"/>
                <a:gd name="T5" fmla="*/ 13 h 56"/>
                <a:gd name="T6" fmla="*/ 30 w 45"/>
                <a:gd name="T7" fmla="*/ 0 h 56"/>
                <a:gd name="T8" fmla="*/ 0 w 45"/>
                <a:gd name="T9" fmla="*/ 4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3"/>
                  </a:moveTo>
                  <a:lnTo>
                    <a:pt x="15" y="56"/>
                  </a:lnTo>
                  <a:lnTo>
                    <a:pt x="45" y="13"/>
                  </a:lnTo>
                  <a:lnTo>
                    <a:pt x="3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2" name="Freeform 1260"/>
            <p:cNvSpPr>
              <a:spLocks/>
            </p:cNvSpPr>
            <p:nvPr/>
          </p:nvSpPr>
          <p:spPr bwMode="auto">
            <a:xfrm>
              <a:off x="2164" y="1491"/>
              <a:ext cx="115" cy="413"/>
            </a:xfrm>
            <a:custGeom>
              <a:avLst/>
              <a:gdLst>
                <a:gd name="T0" fmla="*/ 0 w 46"/>
                <a:gd name="T1" fmla="*/ 434 h 155"/>
                <a:gd name="T2" fmla="*/ 0 w 46"/>
                <a:gd name="T3" fmla="*/ 434 h 155"/>
                <a:gd name="T4" fmla="*/ 0 w 46"/>
                <a:gd name="T5" fmla="*/ 440 h 155"/>
                <a:gd name="T6" fmla="*/ 8 w 46"/>
                <a:gd name="T7" fmla="*/ 1100 h 155"/>
                <a:gd name="T8" fmla="*/ 8 w 46"/>
                <a:gd name="T9" fmla="*/ 1100 h 155"/>
                <a:gd name="T10" fmla="*/ 13 w 46"/>
                <a:gd name="T11" fmla="*/ 440 h 155"/>
                <a:gd name="T12" fmla="*/ 288 w 46"/>
                <a:gd name="T13" fmla="*/ 0 h 155"/>
                <a:gd name="T14" fmla="*/ 288 w 46"/>
                <a:gd name="T15" fmla="*/ 0 h 155"/>
                <a:gd name="T16" fmla="*/ 0 w 46"/>
                <a:gd name="T17" fmla="*/ 434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55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2" y="63"/>
                    <a:pt x="2" y="62"/>
                  </a:cubicBezTo>
                  <a:cubicBezTo>
                    <a:pt x="3" y="62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" name="Freeform 1261"/>
            <p:cNvSpPr>
              <a:spLocks/>
            </p:cNvSpPr>
            <p:nvPr/>
          </p:nvSpPr>
          <p:spPr bwMode="auto">
            <a:xfrm>
              <a:off x="2199" y="1504"/>
              <a:ext cx="117" cy="173"/>
            </a:xfrm>
            <a:custGeom>
              <a:avLst/>
              <a:gdLst>
                <a:gd name="T0" fmla="*/ 17 w 47"/>
                <a:gd name="T1" fmla="*/ 439 h 65"/>
                <a:gd name="T2" fmla="*/ 291 w 47"/>
                <a:gd name="T3" fmla="*/ 0 h 65"/>
                <a:gd name="T4" fmla="*/ 291 w 47"/>
                <a:gd name="T5" fmla="*/ 0 h 65"/>
                <a:gd name="T6" fmla="*/ 0 w 47"/>
                <a:gd name="T7" fmla="*/ 447 h 65"/>
                <a:gd name="T8" fmla="*/ 25 w 47"/>
                <a:gd name="T9" fmla="*/ 46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65">
                  <a:moveTo>
                    <a:pt x="3" y="62"/>
                  </a:moveTo>
                  <a:cubicBezTo>
                    <a:pt x="3" y="62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5"/>
                    <a:pt x="4" y="65"/>
                    <a:pt x="4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" name="Freeform 1262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5" name="Freeform 1263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6" name="Freeform 1264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7" name="Freeform 1265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68" name="Group 1249"/>
          <p:cNvGrpSpPr>
            <a:grpSpLocks noChangeAspect="1"/>
          </p:cNvGrpSpPr>
          <p:nvPr/>
        </p:nvGrpSpPr>
        <p:grpSpPr bwMode="auto">
          <a:xfrm rot="17346821">
            <a:off x="5442659" y="1898174"/>
            <a:ext cx="339519" cy="414089"/>
            <a:chOff x="1959" y="1448"/>
            <a:chExt cx="387" cy="472"/>
          </a:xfrm>
        </p:grpSpPr>
        <p:sp>
          <p:nvSpPr>
            <p:cNvPr id="169" name="Freeform 1250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0" name="Freeform 1251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1" name="Freeform 1252"/>
            <p:cNvSpPr>
              <a:spLocks/>
            </p:cNvSpPr>
            <p:nvPr/>
          </p:nvSpPr>
          <p:spPr bwMode="auto">
            <a:xfrm>
              <a:off x="1959" y="1469"/>
              <a:ext cx="47" cy="56"/>
            </a:xfrm>
            <a:custGeom>
              <a:avLst/>
              <a:gdLst>
                <a:gd name="T0" fmla="*/ 47 w 47"/>
                <a:gd name="T1" fmla="*/ 46 h 56"/>
                <a:gd name="T2" fmla="*/ 17 w 47"/>
                <a:gd name="T3" fmla="*/ 0 h 56"/>
                <a:gd name="T4" fmla="*/ 0 w 47"/>
                <a:gd name="T5" fmla="*/ 14 h 56"/>
                <a:gd name="T6" fmla="*/ 30 w 47"/>
                <a:gd name="T7" fmla="*/ 56 h 56"/>
                <a:gd name="T8" fmla="*/ 47 w 47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56">
                  <a:moveTo>
                    <a:pt x="47" y="46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30" y="56"/>
                  </a:lnTo>
                  <a:lnTo>
                    <a:pt x="47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2" name="Freeform 1253"/>
            <p:cNvSpPr>
              <a:spLocks/>
            </p:cNvSpPr>
            <p:nvPr/>
          </p:nvSpPr>
          <p:spPr bwMode="auto">
            <a:xfrm>
              <a:off x="1991" y="1448"/>
              <a:ext cx="45" cy="56"/>
            </a:xfrm>
            <a:custGeom>
              <a:avLst/>
              <a:gdLst>
                <a:gd name="T0" fmla="*/ 15 w 45"/>
                <a:gd name="T1" fmla="*/ 0 h 56"/>
                <a:gd name="T2" fmla="*/ 0 w 45"/>
                <a:gd name="T3" fmla="*/ 13 h 56"/>
                <a:gd name="T4" fmla="*/ 28 w 45"/>
                <a:gd name="T5" fmla="*/ 56 h 56"/>
                <a:gd name="T6" fmla="*/ 45 w 45"/>
                <a:gd name="T7" fmla="*/ 43 h 56"/>
                <a:gd name="T8" fmla="*/ 15 w 45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15" y="0"/>
                  </a:moveTo>
                  <a:lnTo>
                    <a:pt x="0" y="13"/>
                  </a:lnTo>
                  <a:lnTo>
                    <a:pt x="28" y="56"/>
                  </a:lnTo>
                  <a:lnTo>
                    <a:pt x="45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3" name="Freeform 1254"/>
            <p:cNvSpPr>
              <a:spLocks/>
            </p:cNvSpPr>
            <p:nvPr/>
          </p:nvSpPr>
          <p:spPr bwMode="auto">
            <a:xfrm>
              <a:off x="2021" y="1493"/>
              <a:ext cx="113" cy="414"/>
            </a:xfrm>
            <a:custGeom>
              <a:avLst/>
              <a:gdLst>
                <a:gd name="T0" fmla="*/ 284 w 45"/>
                <a:gd name="T1" fmla="*/ 435 h 155"/>
                <a:gd name="T2" fmla="*/ 284 w 45"/>
                <a:gd name="T3" fmla="*/ 435 h 155"/>
                <a:gd name="T4" fmla="*/ 284 w 45"/>
                <a:gd name="T5" fmla="*/ 443 h 155"/>
                <a:gd name="T6" fmla="*/ 276 w 45"/>
                <a:gd name="T7" fmla="*/ 1106 h 155"/>
                <a:gd name="T8" fmla="*/ 276 w 45"/>
                <a:gd name="T9" fmla="*/ 1106 h 155"/>
                <a:gd name="T10" fmla="*/ 271 w 45"/>
                <a:gd name="T11" fmla="*/ 443 h 155"/>
                <a:gd name="T12" fmla="*/ 0 w 45"/>
                <a:gd name="T13" fmla="*/ 0 h 155"/>
                <a:gd name="T14" fmla="*/ 0 w 45"/>
                <a:gd name="T15" fmla="*/ 0 h 155"/>
                <a:gd name="T16" fmla="*/ 284 w 45"/>
                <a:gd name="T17" fmla="*/ 435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155">
                  <a:moveTo>
                    <a:pt x="45" y="61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3" y="63"/>
                    <a:pt x="43" y="62"/>
                  </a:cubicBezTo>
                  <a:cubicBezTo>
                    <a:pt x="43" y="6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" name="Freeform 1255"/>
            <p:cNvSpPr>
              <a:spLocks/>
            </p:cNvSpPr>
            <p:nvPr/>
          </p:nvSpPr>
          <p:spPr bwMode="auto">
            <a:xfrm>
              <a:off x="1966" y="1477"/>
              <a:ext cx="115" cy="176"/>
            </a:xfrm>
            <a:custGeom>
              <a:avLst/>
              <a:gdLst>
                <a:gd name="T0" fmla="*/ 20 w 46"/>
                <a:gd name="T1" fmla="*/ 21 h 66"/>
                <a:gd name="T2" fmla="*/ 288 w 46"/>
                <a:gd name="T3" fmla="*/ 469 h 66"/>
                <a:gd name="T4" fmla="*/ 288 w 46"/>
                <a:gd name="T5" fmla="*/ 469 h 66"/>
                <a:gd name="T6" fmla="*/ 0 w 46"/>
                <a:gd name="T7" fmla="*/ 13 h 66"/>
                <a:gd name="T8" fmla="*/ 25 w 46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6">
                  <a:moveTo>
                    <a:pt x="3" y="3"/>
                  </a:moveTo>
                  <a:cubicBezTo>
                    <a:pt x="3" y="3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5" name="Freeform 1256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6" name="Freeform 1257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7" name="Freeform 1258"/>
            <p:cNvSpPr>
              <a:spLocks/>
            </p:cNvSpPr>
            <p:nvPr/>
          </p:nvSpPr>
          <p:spPr bwMode="auto">
            <a:xfrm>
              <a:off x="2301" y="1469"/>
              <a:ext cx="45" cy="56"/>
            </a:xfrm>
            <a:custGeom>
              <a:avLst/>
              <a:gdLst>
                <a:gd name="T0" fmla="*/ 0 w 45"/>
                <a:gd name="T1" fmla="*/ 46 h 56"/>
                <a:gd name="T2" fmla="*/ 18 w 45"/>
                <a:gd name="T3" fmla="*/ 56 h 56"/>
                <a:gd name="T4" fmla="*/ 45 w 45"/>
                <a:gd name="T5" fmla="*/ 14 h 56"/>
                <a:gd name="T6" fmla="*/ 30 w 45"/>
                <a:gd name="T7" fmla="*/ 0 h 56"/>
                <a:gd name="T8" fmla="*/ 0 w 45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6"/>
                  </a:moveTo>
                  <a:lnTo>
                    <a:pt x="18" y="56"/>
                  </a:lnTo>
                  <a:lnTo>
                    <a:pt x="45" y="14"/>
                  </a:lnTo>
                  <a:lnTo>
                    <a:pt x="3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8" name="Freeform 1259"/>
            <p:cNvSpPr>
              <a:spLocks/>
            </p:cNvSpPr>
            <p:nvPr/>
          </p:nvSpPr>
          <p:spPr bwMode="auto">
            <a:xfrm>
              <a:off x="2271" y="1448"/>
              <a:ext cx="45" cy="56"/>
            </a:xfrm>
            <a:custGeom>
              <a:avLst/>
              <a:gdLst>
                <a:gd name="T0" fmla="*/ 0 w 45"/>
                <a:gd name="T1" fmla="*/ 43 h 56"/>
                <a:gd name="T2" fmla="*/ 15 w 45"/>
                <a:gd name="T3" fmla="*/ 56 h 56"/>
                <a:gd name="T4" fmla="*/ 45 w 45"/>
                <a:gd name="T5" fmla="*/ 13 h 56"/>
                <a:gd name="T6" fmla="*/ 30 w 45"/>
                <a:gd name="T7" fmla="*/ 0 h 56"/>
                <a:gd name="T8" fmla="*/ 0 w 45"/>
                <a:gd name="T9" fmla="*/ 4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3"/>
                  </a:moveTo>
                  <a:lnTo>
                    <a:pt x="15" y="56"/>
                  </a:lnTo>
                  <a:lnTo>
                    <a:pt x="45" y="13"/>
                  </a:lnTo>
                  <a:lnTo>
                    <a:pt x="3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9" name="Freeform 1260"/>
            <p:cNvSpPr>
              <a:spLocks/>
            </p:cNvSpPr>
            <p:nvPr/>
          </p:nvSpPr>
          <p:spPr bwMode="auto">
            <a:xfrm>
              <a:off x="2164" y="1491"/>
              <a:ext cx="115" cy="413"/>
            </a:xfrm>
            <a:custGeom>
              <a:avLst/>
              <a:gdLst>
                <a:gd name="T0" fmla="*/ 0 w 46"/>
                <a:gd name="T1" fmla="*/ 434 h 155"/>
                <a:gd name="T2" fmla="*/ 0 w 46"/>
                <a:gd name="T3" fmla="*/ 434 h 155"/>
                <a:gd name="T4" fmla="*/ 0 w 46"/>
                <a:gd name="T5" fmla="*/ 440 h 155"/>
                <a:gd name="T6" fmla="*/ 8 w 46"/>
                <a:gd name="T7" fmla="*/ 1100 h 155"/>
                <a:gd name="T8" fmla="*/ 8 w 46"/>
                <a:gd name="T9" fmla="*/ 1100 h 155"/>
                <a:gd name="T10" fmla="*/ 13 w 46"/>
                <a:gd name="T11" fmla="*/ 440 h 155"/>
                <a:gd name="T12" fmla="*/ 288 w 46"/>
                <a:gd name="T13" fmla="*/ 0 h 155"/>
                <a:gd name="T14" fmla="*/ 288 w 46"/>
                <a:gd name="T15" fmla="*/ 0 h 155"/>
                <a:gd name="T16" fmla="*/ 0 w 46"/>
                <a:gd name="T17" fmla="*/ 434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55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2" y="63"/>
                    <a:pt x="2" y="62"/>
                  </a:cubicBezTo>
                  <a:cubicBezTo>
                    <a:pt x="3" y="62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0" name="Freeform 1261"/>
            <p:cNvSpPr>
              <a:spLocks/>
            </p:cNvSpPr>
            <p:nvPr/>
          </p:nvSpPr>
          <p:spPr bwMode="auto">
            <a:xfrm>
              <a:off x="2199" y="1504"/>
              <a:ext cx="117" cy="173"/>
            </a:xfrm>
            <a:custGeom>
              <a:avLst/>
              <a:gdLst>
                <a:gd name="T0" fmla="*/ 17 w 47"/>
                <a:gd name="T1" fmla="*/ 439 h 65"/>
                <a:gd name="T2" fmla="*/ 291 w 47"/>
                <a:gd name="T3" fmla="*/ 0 h 65"/>
                <a:gd name="T4" fmla="*/ 291 w 47"/>
                <a:gd name="T5" fmla="*/ 0 h 65"/>
                <a:gd name="T6" fmla="*/ 0 w 47"/>
                <a:gd name="T7" fmla="*/ 447 h 65"/>
                <a:gd name="T8" fmla="*/ 25 w 47"/>
                <a:gd name="T9" fmla="*/ 46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65">
                  <a:moveTo>
                    <a:pt x="3" y="62"/>
                  </a:moveTo>
                  <a:cubicBezTo>
                    <a:pt x="3" y="62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5"/>
                    <a:pt x="4" y="65"/>
                    <a:pt x="4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1" name="Freeform 1262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2" name="Freeform 1263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3" name="Freeform 1264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" name="Freeform 1265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85" name="Group 1249"/>
          <p:cNvGrpSpPr>
            <a:grpSpLocks noChangeAspect="1"/>
          </p:cNvGrpSpPr>
          <p:nvPr/>
        </p:nvGrpSpPr>
        <p:grpSpPr bwMode="auto">
          <a:xfrm rot="8496722">
            <a:off x="5783219" y="2203550"/>
            <a:ext cx="339519" cy="414089"/>
            <a:chOff x="1959" y="1448"/>
            <a:chExt cx="387" cy="472"/>
          </a:xfrm>
        </p:grpSpPr>
        <p:sp>
          <p:nvSpPr>
            <p:cNvPr id="186" name="Freeform 1250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7" name="Freeform 1251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8" name="Freeform 1252"/>
            <p:cNvSpPr>
              <a:spLocks/>
            </p:cNvSpPr>
            <p:nvPr/>
          </p:nvSpPr>
          <p:spPr bwMode="auto">
            <a:xfrm>
              <a:off x="1959" y="1469"/>
              <a:ext cx="47" cy="56"/>
            </a:xfrm>
            <a:custGeom>
              <a:avLst/>
              <a:gdLst>
                <a:gd name="T0" fmla="*/ 47 w 47"/>
                <a:gd name="T1" fmla="*/ 46 h 56"/>
                <a:gd name="T2" fmla="*/ 17 w 47"/>
                <a:gd name="T3" fmla="*/ 0 h 56"/>
                <a:gd name="T4" fmla="*/ 0 w 47"/>
                <a:gd name="T5" fmla="*/ 14 h 56"/>
                <a:gd name="T6" fmla="*/ 30 w 47"/>
                <a:gd name="T7" fmla="*/ 56 h 56"/>
                <a:gd name="T8" fmla="*/ 47 w 47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56">
                  <a:moveTo>
                    <a:pt x="47" y="46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30" y="56"/>
                  </a:lnTo>
                  <a:lnTo>
                    <a:pt x="47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9" name="Freeform 1253"/>
            <p:cNvSpPr>
              <a:spLocks/>
            </p:cNvSpPr>
            <p:nvPr/>
          </p:nvSpPr>
          <p:spPr bwMode="auto">
            <a:xfrm>
              <a:off x="1991" y="1448"/>
              <a:ext cx="45" cy="56"/>
            </a:xfrm>
            <a:custGeom>
              <a:avLst/>
              <a:gdLst>
                <a:gd name="T0" fmla="*/ 15 w 45"/>
                <a:gd name="T1" fmla="*/ 0 h 56"/>
                <a:gd name="T2" fmla="*/ 0 w 45"/>
                <a:gd name="T3" fmla="*/ 13 h 56"/>
                <a:gd name="T4" fmla="*/ 28 w 45"/>
                <a:gd name="T5" fmla="*/ 56 h 56"/>
                <a:gd name="T6" fmla="*/ 45 w 45"/>
                <a:gd name="T7" fmla="*/ 43 h 56"/>
                <a:gd name="T8" fmla="*/ 15 w 45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15" y="0"/>
                  </a:moveTo>
                  <a:lnTo>
                    <a:pt x="0" y="13"/>
                  </a:lnTo>
                  <a:lnTo>
                    <a:pt x="28" y="56"/>
                  </a:lnTo>
                  <a:lnTo>
                    <a:pt x="45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0" name="Freeform 1254"/>
            <p:cNvSpPr>
              <a:spLocks/>
            </p:cNvSpPr>
            <p:nvPr/>
          </p:nvSpPr>
          <p:spPr bwMode="auto">
            <a:xfrm>
              <a:off x="2021" y="1493"/>
              <a:ext cx="113" cy="414"/>
            </a:xfrm>
            <a:custGeom>
              <a:avLst/>
              <a:gdLst>
                <a:gd name="T0" fmla="*/ 284 w 45"/>
                <a:gd name="T1" fmla="*/ 435 h 155"/>
                <a:gd name="T2" fmla="*/ 284 w 45"/>
                <a:gd name="T3" fmla="*/ 435 h 155"/>
                <a:gd name="T4" fmla="*/ 284 w 45"/>
                <a:gd name="T5" fmla="*/ 443 h 155"/>
                <a:gd name="T6" fmla="*/ 276 w 45"/>
                <a:gd name="T7" fmla="*/ 1106 h 155"/>
                <a:gd name="T8" fmla="*/ 276 w 45"/>
                <a:gd name="T9" fmla="*/ 1106 h 155"/>
                <a:gd name="T10" fmla="*/ 271 w 45"/>
                <a:gd name="T11" fmla="*/ 443 h 155"/>
                <a:gd name="T12" fmla="*/ 0 w 45"/>
                <a:gd name="T13" fmla="*/ 0 h 155"/>
                <a:gd name="T14" fmla="*/ 0 w 45"/>
                <a:gd name="T15" fmla="*/ 0 h 155"/>
                <a:gd name="T16" fmla="*/ 284 w 45"/>
                <a:gd name="T17" fmla="*/ 435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155">
                  <a:moveTo>
                    <a:pt x="45" y="61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3" y="63"/>
                    <a:pt x="43" y="62"/>
                  </a:cubicBezTo>
                  <a:cubicBezTo>
                    <a:pt x="43" y="6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1" name="Freeform 1255"/>
            <p:cNvSpPr>
              <a:spLocks/>
            </p:cNvSpPr>
            <p:nvPr/>
          </p:nvSpPr>
          <p:spPr bwMode="auto">
            <a:xfrm>
              <a:off x="1966" y="1477"/>
              <a:ext cx="115" cy="176"/>
            </a:xfrm>
            <a:custGeom>
              <a:avLst/>
              <a:gdLst>
                <a:gd name="T0" fmla="*/ 20 w 46"/>
                <a:gd name="T1" fmla="*/ 21 h 66"/>
                <a:gd name="T2" fmla="*/ 288 w 46"/>
                <a:gd name="T3" fmla="*/ 469 h 66"/>
                <a:gd name="T4" fmla="*/ 288 w 46"/>
                <a:gd name="T5" fmla="*/ 469 h 66"/>
                <a:gd name="T6" fmla="*/ 0 w 46"/>
                <a:gd name="T7" fmla="*/ 13 h 66"/>
                <a:gd name="T8" fmla="*/ 25 w 46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6">
                  <a:moveTo>
                    <a:pt x="3" y="3"/>
                  </a:moveTo>
                  <a:cubicBezTo>
                    <a:pt x="3" y="3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2" name="Freeform 1256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3" name="Freeform 1257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" name="Freeform 1258"/>
            <p:cNvSpPr>
              <a:spLocks/>
            </p:cNvSpPr>
            <p:nvPr/>
          </p:nvSpPr>
          <p:spPr bwMode="auto">
            <a:xfrm>
              <a:off x="2301" y="1469"/>
              <a:ext cx="45" cy="56"/>
            </a:xfrm>
            <a:custGeom>
              <a:avLst/>
              <a:gdLst>
                <a:gd name="T0" fmla="*/ 0 w 45"/>
                <a:gd name="T1" fmla="*/ 46 h 56"/>
                <a:gd name="T2" fmla="*/ 18 w 45"/>
                <a:gd name="T3" fmla="*/ 56 h 56"/>
                <a:gd name="T4" fmla="*/ 45 w 45"/>
                <a:gd name="T5" fmla="*/ 14 h 56"/>
                <a:gd name="T6" fmla="*/ 30 w 45"/>
                <a:gd name="T7" fmla="*/ 0 h 56"/>
                <a:gd name="T8" fmla="*/ 0 w 45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6"/>
                  </a:moveTo>
                  <a:lnTo>
                    <a:pt x="18" y="56"/>
                  </a:lnTo>
                  <a:lnTo>
                    <a:pt x="45" y="14"/>
                  </a:lnTo>
                  <a:lnTo>
                    <a:pt x="3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" name="Freeform 1259"/>
            <p:cNvSpPr>
              <a:spLocks/>
            </p:cNvSpPr>
            <p:nvPr/>
          </p:nvSpPr>
          <p:spPr bwMode="auto">
            <a:xfrm>
              <a:off x="2271" y="1448"/>
              <a:ext cx="45" cy="56"/>
            </a:xfrm>
            <a:custGeom>
              <a:avLst/>
              <a:gdLst>
                <a:gd name="T0" fmla="*/ 0 w 45"/>
                <a:gd name="T1" fmla="*/ 43 h 56"/>
                <a:gd name="T2" fmla="*/ 15 w 45"/>
                <a:gd name="T3" fmla="*/ 56 h 56"/>
                <a:gd name="T4" fmla="*/ 45 w 45"/>
                <a:gd name="T5" fmla="*/ 13 h 56"/>
                <a:gd name="T6" fmla="*/ 30 w 45"/>
                <a:gd name="T7" fmla="*/ 0 h 56"/>
                <a:gd name="T8" fmla="*/ 0 w 45"/>
                <a:gd name="T9" fmla="*/ 4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3"/>
                  </a:moveTo>
                  <a:lnTo>
                    <a:pt x="15" y="56"/>
                  </a:lnTo>
                  <a:lnTo>
                    <a:pt x="45" y="13"/>
                  </a:lnTo>
                  <a:lnTo>
                    <a:pt x="3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6" name="Freeform 1260"/>
            <p:cNvSpPr>
              <a:spLocks/>
            </p:cNvSpPr>
            <p:nvPr/>
          </p:nvSpPr>
          <p:spPr bwMode="auto">
            <a:xfrm>
              <a:off x="2164" y="1491"/>
              <a:ext cx="115" cy="413"/>
            </a:xfrm>
            <a:custGeom>
              <a:avLst/>
              <a:gdLst>
                <a:gd name="T0" fmla="*/ 0 w 46"/>
                <a:gd name="T1" fmla="*/ 434 h 155"/>
                <a:gd name="T2" fmla="*/ 0 w 46"/>
                <a:gd name="T3" fmla="*/ 434 h 155"/>
                <a:gd name="T4" fmla="*/ 0 w 46"/>
                <a:gd name="T5" fmla="*/ 440 h 155"/>
                <a:gd name="T6" fmla="*/ 8 w 46"/>
                <a:gd name="T7" fmla="*/ 1100 h 155"/>
                <a:gd name="T8" fmla="*/ 8 w 46"/>
                <a:gd name="T9" fmla="*/ 1100 h 155"/>
                <a:gd name="T10" fmla="*/ 13 w 46"/>
                <a:gd name="T11" fmla="*/ 440 h 155"/>
                <a:gd name="T12" fmla="*/ 288 w 46"/>
                <a:gd name="T13" fmla="*/ 0 h 155"/>
                <a:gd name="T14" fmla="*/ 288 w 46"/>
                <a:gd name="T15" fmla="*/ 0 h 155"/>
                <a:gd name="T16" fmla="*/ 0 w 46"/>
                <a:gd name="T17" fmla="*/ 434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55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2" y="63"/>
                    <a:pt x="2" y="62"/>
                  </a:cubicBezTo>
                  <a:cubicBezTo>
                    <a:pt x="3" y="62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7" name="Freeform 1261"/>
            <p:cNvSpPr>
              <a:spLocks/>
            </p:cNvSpPr>
            <p:nvPr/>
          </p:nvSpPr>
          <p:spPr bwMode="auto">
            <a:xfrm>
              <a:off x="2199" y="1504"/>
              <a:ext cx="117" cy="173"/>
            </a:xfrm>
            <a:custGeom>
              <a:avLst/>
              <a:gdLst>
                <a:gd name="T0" fmla="*/ 17 w 47"/>
                <a:gd name="T1" fmla="*/ 439 h 65"/>
                <a:gd name="T2" fmla="*/ 291 w 47"/>
                <a:gd name="T3" fmla="*/ 0 h 65"/>
                <a:gd name="T4" fmla="*/ 291 w 47"/>
                <a:gd name="T5" fmla="*/ 0 h 65"/>
                <a:gd name="T6" fmla="*/ 0 w 47"/>
                <a:gd name="T7" fmla="*/ 447 h 65"/>
                <a:gd name="T8" fmla="*/ 25 w 47"/>
                <a:gd name="T9" fmla="*/ 46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65">
                  <a:moveTo>
                    <a:pt x="3" y="62"/>
                  </a:moveTo>
                  <a:cubicBezTo>
                    <a:pt x="3" y="62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5"/>
                    <a:pt x="4" y="65"/>
                    <a:pt x="4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8" name="Freeform 1262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9" name="Freeform 1263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0" name="Freeform 1264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1" name="Freeform 1265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202" name="Group 1249"/>
          <p:cNvGrpSpPr>
            <a:grpSpLocks noChangeAspect="1"/>
          </p:cNvGrpSpPr>
          <p:nvPr/>
        </p:nvGrpSpPr>
        <p:grpSpPr bwMode="auto">
          <a:xfrm rot="18758116">
            <a:off x="4596123" y="2177562"/>
            <a:ext cx="538781" cy="657116"/>
            <a:chOff x="1959" y="1448"/>
            <a:chExt cx="387" cy="472"/>
          </a:xfrm>
        </p:grpSpPr>
        <p:sp>
          <p:nvSpPr>
            <p:cNvPr id="203" name="Freeform 1250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4" name="Freeform 1251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" name="Freeform 1252"/>
            <p:cNvSpPr>
              <a:spLocks/>
            </p:cNvSpPr>
            <p:nvPr/>
          </p:nvSpPr>
          <p:spPr bwMode="auto">
            <a:xfrm>
              <a:off x="1959" y="1469"/>
              <a:ext cx="47" cy="56"/>
            </a:xfrm>
            <a:custGeom>
              <a:avLst/>
              <a:gdLst>
                <a:gd name="T0" fmla="*/ 47 w 47"/>
                <a:gd name="T1" fmla="*/ 46 h 56"/>
                <a:gd name="T2" fmla="*/ 17 w 47"/>
                <a:gd name="T3" fmla="*/ 0 h 56"/>
                <a:gd name="T4" fmla="*/ 0 w 47"/>
                <a:gd name="T5" fmla="*/ 14 h 56"/>
                <a:gd name="T6" fmla="*/ 30 w 47"/>
                <a:gd name="T7" fmla="*/ 56 h 56"/>
                <a:gd name="T8" fmla="*/ 47 w 47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56">
                  <a:moveTo>
                    <a:pt x="47" y="46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30" y="56"/>
                  </a:lnTo>
                  <a:lnTo>
                    <a:pt x="47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6" name="Freeform 1253"/>
            <p:cNvSpPr>
              <a:spLocks/>
            </p:cNvSpPr>
            <p:nvPr/>
          </p:nvSpPr>
          <p:spPr bwMode="auto">
            <a:xfrm>
              <a:off x="1991" y="1448"/>
              <a:ext cx="45" cy="56"/>
            </a:xfrm>
            <a:custGeom>
              <a:avLst/>
              <a:gdLst>
                <a:gd name="T0" fmla="*/ 15 w 45"/>
                <a:gd name="T1" fmla="*/ 0 h 56"/>
                <a:gd name="T2" fmla="*/ 0 w 45"/>
                <a:gd name="T3" fmla="*/ 13 h 56"/>
                <a:gd name="T4" fmla="*/ 28 w 45"/>
                <a:gd name="T5" fmla="*/ 56 h 56"/>
                <a:gd name="T6" fmla="*/ 45 w 45"/>
                <a:gd name="T7" fmla="*/ 43 h 56"/>
                <a:gd name="T8" fmla="*/ 15 w 45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15" y="0"/>
                  </a:moveTo>
                  <a:lnTo>
                    <a:pt x="0" y="13"/>
                  </a:lnTo>
                  <a:lnTo>
                    <a:pt x="28" y="56"/>
                  </a:lnTo>
                  <a:lnTo>
                    <a:pt x="45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7" name="Freeform 1254"/>
            <p:cNvSpPr>
              <a:spLocks/>
            </p:cNvSpPr>
            <p:nvPr/>
          </p:nvSpPr>
          <p:spPr bwMode="auto">
            <a:xfrm>
              <a:off x="2021" y="1493"/>
              <a:ext cx="113" cy="414"/>
            </a:xfrm>
            <a:custGeom>
              <a:avLst/>
              <a:gdLst>
                <a:gd name="T0" fmla="*/ 284 w 45"/>
                <a:gd name="T1" fmla="*/ 435 h 155"/>
                <a:gd name="T2" fmla="*/ 284 w 45"/>
                <a:gd name="T3" fmla="*/ 435 h 155"/>
                <a:gd name="T4" fmla="*/ 284 w 45"/>
                <a:gd name="T5" fmla="*/ 443 h 155"/>
                <a:gd name="T6" fmla="*/ 276 w 45"/>
                <a:gd name="T7" fmla="*/ 1106 h 155"/>
                <a:gd name="T8" fmla="*/ 276 w 45"/>
                <a:gd name="T9" fmla="*/ 1106 h 155"/>
                <a:gd name="T10" fmla="*/ 271 w 45"/>
                <a:gd name="T11" fmla="*/ 443 h 155"/>
                <a:gd name="T12" fmla="*/ 0 w 45"/>
                <a:gd name="T13" fmla="*/ 0 h 155"/>
                <a:gd name="T14" fmla="*/ 0 w 45"/>
                <a:gd name="T15" fmla="*/ 0 h 155"/>
                <a:gd name="T16" fmla="*/ 284 w 45"/>
                <a:gd name="T17" fmla="*/ 435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155">
                  <a:moveTo>
                    <a:pt x="45" y="61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3" y="63"/>
                    <a:pt x="43" y="62"/>
                  </a:cubicBezTo>
                  <a:cubicBezTo>
                    <a:pt x="43" y="6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8" name="Freeform 1255"/>
            <p:cNvSpPr>
              <a:spLocks/>
            </p:cNvSpPr>
            <p:nvPr/>
          </p:nvSpPr>
          <p:spPr bwMode="auto">
            <a:xfrm>
              <a:off x="1966" y="1477"/>
              <a:ext cx="115" cy="176"/>
            </a:xfrm>
            <a:custGeom>
              <a:avLst/>
              <a:gdLst>
                <a:gd name="T0" fmla="*/ 20 w 46"/>
                <a:gd name="T1" fmla="*/ 21 h 66"/>
                <a:gd name="T2" fmla="*/ 288 w 46"/>
                <a:gd name="T3" fmla="*/ 469 h 66"/>
                <a:gd name="T4" fmla="*/ 288 w 46"/>
                <a:gd name="T5" fmla="*/ 469 h 66"/>
                <a:gd name="T6" fmla="*/ 0 w 46"/>
                <a:gd name="T7" fmla="*/ 13 h 66"/>
                <a:gd name="T8" fmla="*/ 25 w 46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6">
                  <a:moveTo>
                    <a:pt x="3" y="3"/>
                  </a:moveTo>
                  <a:cubicBezTo>
                    <a:pt x="3" y="3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9" name="Freeform 1256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0" name="Freeform 1257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1" name="Freeform 1258"/>
            <p:cNvSpPr>
              <a:spLocks/>
            </p:cNvSpPr>
            <p:nvPr/>
          </p:nvSpPr>
          <p:spPr bwMode="auto">
            <a:xfrm>
              <a:off x="2301" y="1469"/>
              <a:ext cx="45" cy="56"/>
            </a:xfrm>
            <a:custGeom>
              <a:avLst/>
              <a:gdLst>
                <a:gd name="T0" fmla="*/ 0 w 45"/>
                <a:gd name="T1" fmla="*/ 46 h 56"/>
                <a:gd name="T2" fmla="*/ 18 w 45"/>
                <a:gd name="T3" fmla="*/ 56 h 56"/>
                <a:gd name="T4" fmla="*/ 45 w 45"/>
                <a:gd name="T5" fmla="*/ 14 h 56"/>
                <a:gd name="T6" fmla="*/ 30 w 45"/>
                <a:gd name="T7" fmla="*/ 0 h 56"/>
                <a:gd name="T8" fmla="*/ 0 w 45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6"/>
                  </a:moveTo>
                  <a:lnTo>
                    <a:pt x="18" y="56"/>
                  </a:lnTo>
                  <a:lnTo>
                    <a:pt x="45" y="14"/>
                  </a:lnTo>
                  <a:lnTo>
                    <a:pt x="3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2" name="Freeform 1259"/>
            <p:cNvSpPr>
              <a:spLocks/>
            </p:cNvSpPr>
            <p:nvPr/>
          </p:nvSpPr>
          <p:spPr bwMode="auto">
            <a:xfrm>
              <a:off x="2271" y="1448"/>
              <a:ext cx="45" cy="56"/>
            </a:xfrm>
            <a:custGeom>
              <a:avLst/>
              <a:gdLst>
                <a:gd name="T0" fmla="*/ 0 w 45"/>
                <a:gd name="T1" fmla="*/ 43 h 56"/>
                <a:gd name="T2" fmla="*/ 15 w 45"/>
                <a:gd name="T3" fmla="*/ 56 h 56"/>
                <a:gd name="T4" fmla="*/ 45 w 45"/>
                <a:gd name="T5" fmla="*/ 13 h 56"/>
                <a:gd name="T6" fmla="*/ 30 w 45"/>
                <a:gd name="T7" fmla="*/ 0 h 56"/>
                <a:gd name="T8" fmla="*/ 0 w 45"/>
                <a:gd name="T9" fmla="*/ 4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3"/>
                  </a:moveTo>
                  <a:lnTo>
                    <a:pt x="15" y="56"/>
                  </a:lnTo>
                  <a:lnTo>
                    <a:pt x="45" y="13"/>
                  </a:lnTo>
                  <a:lnTo>
                    <a:pt x="3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3" name="Freeform 1260"/>
            <p:cNvSpPr>
              <a:spLocks/>
            </p:cNvSpPr>
            <p:nvPr/>
          </p:nvSpPr>
          <p:spPr bwMode="auto">
            <a:xfrm>
              <a:off x="2164" y="1491"/>
              <a:ext cx="115" cy="413"/>
            </a:xfrm>
            <a:custGeom>
              <a:avLst/>
              <a:gdLst>
                <a:gd name="T0" fmla="*/ 0 w 46"/>
                <a:gd name="T1" fmla="*/ 434 h 155"/>
                <a:gd name="T2" fmla="*/ 0 w 46"/>
                <a:gd name="T3" fmla="*/ 434 h 155"/>
                <a:gd name="T4" fmla="*/ 0 w 46"/>
                <a:gd name="T5" fmla="*/ 440 h 155"/>
                <a:gd name="T6" fmla="*/ 8 w 46"/>
                <a:gd name="T7" fmla="*/ 1100 h 155"/>
                <a:gd name="T8" fmla="*/ 8 w 46"/>
                <a:gd name="T9" fmla="*/ 1100 h 155"/>
                <a:gd name="T10" fmla="*/ 13 w 46"/>
                <a:gd name="T11" fmla="*/ 440 h 155"/>
                <a:gd name="T12" fmla="*/ 288 w 46"/>
                <a:gd name="T13" fmla="*/ 0 h 155"/>
                <a:gd name="T14" fmla="*/ 288 w 46"/>
                <a:gd name="T15" fmla="*/ 0 h 155"/>
                <a:gd name="T16" fmla="*/ 0 w 46"/>
                <a:gd name="T17" fmla="*/ 434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55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2" y="63"/>
                    <a:pt x="2" y="62"/>
                  </a:cubicBezTo>
                  <a:cubicBezTo>
                    <a:pt x="3" y="62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4" name="Freeform 1261"/>
            <p:cNvSpPr>
              <a:spLocks/>
            </p:cNvSpPr>
            <p:nvPr/>
          </p:nvSpPr>
          <p:spPr bwMode="auto">
            <a:xfrm>
              <a:off x="2199" y="1504"/>
              <a:ext cx="117" cy="173"/>
            </a:xfrm>
            <a:custGeom>
              <a:avLst/>
              <a:gdLst>
                <a:gd name="T0" fmla="*/ 17 w 47"/>
                <a:gd name="T1" fmla="*/ 439 h 65"/>
                <a:gd name="T2" fmla="*/ 291 w 47"/>
                <a:gd name="T3" fmla="*/ 0 h 65"/>
                <a:gd name="T4" fmla="*/ 291 w 47"/>
                <a:gd name="T5" fmla="*/ 0 h 65"/>
                <a:gd name="T6" fmla="*/ 0 w 47"/>
                <a:gd name="T7" fmla="*/ 447 h 65"/>
                <a:gd name="T8" fmla="*/ 25 w 47"/>
                <a:gd name="T9" fmla="*/ 46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65">
                  <a:moveTo>
                    <a:pt x="3" y="62"/>
                  </a:moveTo>
                  <a:cubicBezTo>
                    <a:pt x="3" y="62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5"/>
                    <a:pt x="4" y="65"/>
                    <a:pt x="4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5" name="Freeform 1262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6" name="Freeform 1263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7" name="Freeform 1264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8" name="Freeform 1265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236" name="Group 1249"/>
          <p:cNvGrpSpPr>
            <a:grpSpLocks noChangeAspect="1"/>
          </p:cNvGrpSpPr>
          <p:nvPr/>
        </p:nvGrpSpPr>
        <p:grpSpPr bwMode="auto">
          <a:xfrm rot="3428471">
            <a:off x="4589591" y="1742318"/>
            <a:ext cx="339519" cy="414089"/>
            <a:chOff x="1959" y="1448"/>
            <a:chExt cx="387" cy="472"/>
          </a:xfrm>
        </p:grpSpPr>
        <p:sp>
          <p:nvSpPr>
            <p:cNvPr id="237" name="Freeform 1250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8" name="Freeform 1251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9" name="Freeform 1252"/>
            <p:cNvSpPr>
              <a:spLocks/>
            </p:cNvSpPr>
            <p:nvPr/>
          </p:nvSpPr>
          <p:spPr bwMode="auto">
            <a:xfrm>
              <a:off x="1959" y="1469"/>
              <a:ext cx="47" cy="56"/>
            </a:xfrm>
            <a:custGeom>
              <a:avLst/>
              <a:gdLst>
                <a:gd name="T0" fmla="*/ 47 w 47"/>
                <a:gd name="T1" fmla="*/ 46 h 56"/>
                <a:gd name="T2" fmla="*/ 17 w 47"/>
                <a:gd name="T3" fmla="*/ 0 h 56"/>
                <a:gd name="T4" fmla="*/ 0 w 47"/>
                <a:gd name="T5" fmla="*/ 14 h 56"/>
                <a:gd name="T6" fmla="*/ 30 w 47"/>
                <a:gd name="T7" fmla="*/ 56 h 56"/>
                <a:gd name="T8" fmla="*/ 47 w 47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56">
                  <a:moveTo>
                    <a:pt x="47" y="46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30" y="56"/>
                  </a:lnTo>
                  <a:lnTo>
                    <a:pt x="47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0" name="Freeform 1253"/>
            <p:cNvSpPr>
              <a:spLocks/>
            </p:cNvSpPr>
            <p:nvPr/>
          </p:nvSpPr>
          <p:spPr bwMode="auto">
            <a:xfrm>
              <a:off x="1991" y="1448"/>
              <a:ext cx="45" cy="56"/>
            </a:xfrm>
            <a:custGeom>
              <a:avLst/>
              <a:gdLst>
                <a:gd name="T0" fmla="*/ 15 w 45"/>
                <a:gd name="T1" fmla="*/ 0 h 56"/>
                <a:gd name="T2" fmla="*/ 0 w 45"/>
                <a:gd name="T3" fmla="*/ 13 h 56"/>
                <a:gd name="T4" fmla="*/ 28 w 45"/>
                <a:gd name="T5" fmla="*/ 56 h 56"/>
                <a:gd name="T6" fmla="*/ 45 w 45"/>
                <a:gd name="T7" fmla="*/ 43 h 56"/>
                <a:gd name="T8" fmla="*/ 15 w 45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15" y="0"/>
                  </a:moveTo>
                  <a:lnTo>
                    <a:pt x="0" y="13"/>
                  </a:lnTo>
                  <a:lnTo>
                    <a:pt x="28" y="56"/>
                  </a:lnTo>
                  <a:lnTo>
                    <a:pt x="45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1" name="Freeform 1254"/>
            <p:cNvSpPr>
              <a:spLocks/>
            </p:cNvSpPr>
            <p:nvPr/>
          </p:nvSpPr>
          <p:spPr bwMode="auto">
            <a:xfrm>
              <a:off x="2021" y="1493"/>
              <a:ext cx="113" cy="414"/>
            </a:xfrm>
            <a:custGeom>
              <a:avLst/>
              <a:gdLst>
                <a:gd name="T0" fmla="*/ 284 w 45"/>
                <a:gd name="T1" fmla="*/ 435 h 155"/>
                <a:gd name="T2" fmla="*/ 284 w 45"/>
                <a:gd name="T3" fmla="*/ 435 h 155"/>
                <a:gd name="T4" fmla="*/ 284 w 45"/>
                <a:gd name="T5" fmla="*/ 443 h 155"/>
                <a:gd name="T6" fmla="*/ 276 w 45"/>
                <a:gd name="T7" fmla="*/ 1106 h 155"/>
                <a:gd name="T8" fmla="*/ 276 w 45"/>
                <a:gd name="T9" fmla="*/ 1106 h 155"/>
                <a:gd name="T10" fmla="*/ 271 w 45"/>
                <a:gd name="T11" fmla="*/ 443 h 155"/>
                <a:gd name="T12" fmla="*/ 0 w 45"/>
                <a:gd name="T13" fmla="*/ 0 h 155"/>
                <a:gd name="T14" fmla="*/ 0 w 45"/>
                <a:gd name="T15" fmla="*/ 0 h 155"/>
                <a:gd name="T16" fmla="*/ 284 w 45"/>
                <a:gd name="T17" fmla="*/ 435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155">
                  <a:moveTo>
                    <a:pt x="45" y="61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3" y="63"/>
                    <a:pt x="43" y="62"/>
                  </a:cubicBezTo>
                  <a:cubicBezTo>
                    <a:pt x="43" y="6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2" name="Freeform 1255"/>
            <p:cNvSpPr>
              <a:spLocks/>
            </p:cNvSpPr>
            <p:nvPr/>
          </p:nvSpPr>
          <p:spPr bwMode="auto">
            <a:xfrm>
              <a:off x="1966" y="1477"/>
              <a:ext cx="115" cy="176"/>
            </a:xfrm>
            <a:custGeom>
              <a:avLst/>
              <a:gdLst>
                <a:gd name="T0" fmla="*/ 20 w 46"/>
                <a:gd name="T1" fmla="*/ 21 h 66"/>
                <a:gd name="T2" fmla="*/ 288 w 46"/>
                <a:gd name="T3" fmla="*/ 469 h 66"/>
                <a:gd name="T4" fmla="*/ 288 w 46"/>
                <a:gd name="T5" fmla="*/ 469 h 66"/>
                <a:gd name="T6" fmla="*/ 0 w 46"/>
                <a:gd name="T7" fmla="*/ 13 h 66"/>
                <a:gd name="T8" fmla="*/ 25 w 46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6">
                  <a:moveTo>
                    <a:pt x="3" y="3"/>
                  </a:moveTo>
                  <a:cubicBezTo>
                    <a:pt x="3" y="3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3" name="Freeform 1256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4" name="Freeform 1257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5" name="Freeform 1258"/>
            <p:cNvSpPr>
              <a:spLocks/>
            </p:cNvSpPr>
            <p:nvPr/>
          </p:nvSpPr>
          <p:spPr bwMode="auto">
            <a:xfrm>
              <a:off x="2301" y="1469"/>
              <a:ext cx="45" cy="56"/>
            </a:xfrm>
            <a:custGeom>
              <a:avLst/>
              <a:gdLst>
                <a:gd name="T0" fmla="*/ 0 w 45"/>
                <a:gd name="T1" fmla="*/ 46 h 56"/>
                <a:gd name="T2" fmla="*/ 18 w 45"/>
                <a:gd name="T3" fmla="*/ 56 h 56"/>
                <a:gd name="T4" fmla="*/ 45 w 45"/>
                <a:gd name="T5" fmla="*/ 14 h 56"/>
                <a:gd name="T6" fmla="*/ 30 w 45"/>
                <a:gd name="T7" fmla="*/ 0 h 56"/>
                <a:gd name="T8" fmla="*/ 0 w 45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6"/>
                  </a:moveTo>
                  <a:lnTo>
                    <a:pt x="18" y="56"/>
                  </a:lnTo>
                  <a:lnTo>
                    <a:pt x="45" y="14"/>
                  </a:lnTo>
                  <a:lnTo>
                    <a:pt x="3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6" name="Freeform 1259"/>
            <p:cNvSpPr>
              <a:spLocks/>
            </p:cNvSpPr>
            <p:nvPr/>
          </p:nvSpPr>
          <p:spPr bwMode="auto">
            <a:xfrm>
              <a:off x="2271" y="1448"/>
              <a:ext cx="45" cy="56"/>
            </a:xfrm>
            <a:custGeom>
              <a:avLst/>
              <a:gdLst>
                <a:gd name="T0" fmla="*/ 0 w 45"/>
                <a:gd name="T1" fmla="*/ 43 h 56"/>
                <a:gd name="T2" fmla="*/ 15 w 45"/>
                <a:gd name="T3" fmla="*/ 56 h 56"/>
                <a:gd name="T4" fmla="*/ 45 w 45"/>
                <a:gd name="T5" fmla="*/ 13 h 56"/>
                <a:gd name="T6" fmla="*/ 30 w 45"/>
                <a:gd name="T7" fmla="*/ 0 h 56"/>
                <a:gd name="T8" fmla="*/ 0 w 45"/>
                <a:gd name="T9" fmla="*/ 4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3"/>
                  </a:moveTo>
                  <a:lnTo>
                    <a:pt x="15" y="56"/>
                  </a:lnTo>
                  <a:lnTo>
                    <a:pt x="45" y="13"/>
                  </a:lnTo>
                  <a:lnTo>
                    <a:pt x="3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7" name="Freeform 1260"/>
            <p:cNvSpPr>
              <a:spLocks/>
            </p:cNvSpPr>
            <p:nvPr/>
          </p:nvSpPr>
          <p:spPr bwMode="auto">
            <a:xfrm>
              <a:off x="2164" y="1491"/>
              <a:ext cx="115" cy="413"/>
            </a:xfrm>
            <a:custGeom>
              <a:avLst/>
              <a:gdLst>
                <a:gd name="T0" fmla="*/ 0 w 46"/>
                <a:gd name="T1" fmla="*/ 434 h 155"/>
                <a:gd name="T2" fmla="*/ 0 w 46"/>
                <a:gd name="T3" fmla="*/ 434 h 155"/>
                <a:gd name="T4" fmla="*/ 0 w 46"/>
                <a:gd name="T5" fmla="*/ 440 h 155"/>
                <a:gd name="T6" fmla="*/ 8 w 46"/>
                <a:gd name="T7" fmla="*/ 1100 h 155"/>
                <a:gd name="T8" fmla="*/ 8 w 46"/>
                <a:gd name="T9" fmla="*/ 1100 h 155"/>
                <a:gd name="T10" fmla="*/ 13 w 46"/>
                <a:gd name="T11" fmla="*/ 440 h 155"/>
                <a:gd name="T12" fmla="*/ 288 w 46"/>
                <a:gd name="T13" fmla="*/ 0 h 155"/>
                <a:gd name="T14" fmla="*/ 288 w 46"/>
                <a:gd name="T15" fmla="*/ 0 h 155"/>
                <a:gd name="T16" fmla="*/ 0 w 46"/>
                <a:gd name="T17" fmla="*/ 434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55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2" y="63"/>
                    <a:pt x="2" y="62"/>
                  </a:cubicBezTo>
                  <a:cubicBezTo>
                    <a:pt x="3" y="62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8" name="Freeform 1261"/>
            <p:cNvSpPr>
              <a:spLocks/>
            </p:cNvSpPr>
            <p:nvPr/>
          </p:nvSpPr>
          <p:spPr bwMode="auto">
            <a:xfrm>
              <a:off x="2199" y="1504"/>
              <a:ext cx="117" cy="173"/>
            </a:xfrm>
            <a:custGeom>
              <a:avLst/>
              <a:gdLst>
                <a:gd name="T0" fmla="*/ 17 w 47"/>
                <a:gd name="T1" fmla="*/ 439 h 65"/>
                <a:gd name="T2" fmla="*/ 291 w 47"/>
                <a:gd name="T3" fmla="*/ 0 h 65"/>
                <a:gd name="T4" fmla="*/ 291 w 47"/>
                <a:gd name="T5" fmla="*/ 0 h 65"/>
                <a:gd name="T6" fmla="*/ 0 w 47"/>
                <a:gd name="T7" fmla="*/ 447 h 65"/>
                <a:gd name="T8" fmla="*/ 25 w 47"/>
                <a:gd name="T9" fmla="*/ 46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65">
                  <a:moveTo>
                    <a:pt x="3" y="62"/>
                  </a:moveTo>
                  <a:cubicBezTo>
                    <a:pt x="3" y="62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5"/>
                    <a:pt x="4" y="65"/>
                    <a:pt x="4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9" name="Freeform 1262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0" name="Freeform 1263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1" name="Freeform 1264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2" name="Freeform 1265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253" name="Group 1249"/>
          <p:cNvGrpSpPr>
            <a:grpSpLocks noChangeAspect="1"/>
          </p:cNvGrpSpPr>
          <p:nvPr/>
        </p:nvGrpSpPr>
        <p:grpSpPr bwMode="auto">
          <a:xfrm rot="17735547">
            <a:off x="5106142" y="2082274"/>
            <a:ext cx="339519" cy="414089"/>
            <a:chOff x="1959" y="1448"/>
            <a:chExt cx="387" cy="472"/>
          </a:xfrm>
        </p:grpSpPr>
        <p:sp>
          <p:nvSpPr>
            <p:cNvPr id="254" name="Freeform 1250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5" name="Freeform 1251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6" name="Freeform 1252"/>
            <p:cNvSpPr>
              <a:spLocks/>
            </p:cNvSpPr>
            <p:nvPr/>
          </p:nvSpPr>
          <p:spPr bwMode="auto">
            <a:xfrm>
              <a:off x="1959" y="1469"/>
              <a:ext cx="47" cy="56"/>
            </a:xfrm>
            <a:custGeom>
              <a:avLst/>
              <a:gdLst>
                <a:gd name="T0" fmla="*/ 47 w 47"/>
                <a:gd name="T1" fmla="*/ 46 h 56"/>
                <a:gd name="T2" fmla="*/ 17 w 47"/>
                <a:gd name="T3" fmla="*/ 0 h 56"/>
                <a:gd name="T4" fmla="*/ 0 w 47"/>
                <a:gd name="T5" fmla="*/ 14 h 56"/>
                <a:gd name="T6" fmla="*/ 30 w 47"/>
                <a:gd name="T7" fmla="*/ 56 h 56"/>
                <a:gd name="T8" fmla="*/ 47 w 47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56">
                  <a:moveTo>
                    <a:pt x="47" y="46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30" y="56"/>
                  </a:lnTo>
                  <a:lnTo>
                    <a:pt x="47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7" name="Freeform 1253"/>
            <p:cNvSpPr>
              <a:spLocks/>
            </p:cNvSpPr>
            <p:nvPr/>
          </p:nvSpPr>
          <p:spPr bwMode="auto">
            <a:xfrm>
              <a:off x="1991" y="1448"/>
              <a:ext cx="45" cy="56"/>
            </a:xfrm>
            <a:custGeom>
              <a:avLst/>
              <a:gdLst>
                <a:gd name="T0" fmla="*/ 15 w 45"/>
                <a:gd name="T1" fmla="*/ 0 h 56"/>
                <a:gd name="T2" fmla="*/ 0 w 45"/>
                <a:gd name="T3" fmla="*/ 13 h 56"/>
                <a:gd name="T4" fmla="*/ 28 w 45"/>
                <a:gd name="T5" fmla="*/ 56 h 56"/>
                <a:gd name="T6" fmla="*/ 45 w 45"/>
                <a:gd name="T7" fmla="*/ 43 h 56"/>
                <a:gd name="T8" fmla="*/ 15 w 45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15" y="0"/>
                  </a:moveTo>
                  <a:lnTo>
                    <a:pt x="0" y="13"/>
                  </a:lnTo>
                  <a:lnTo>
                    <a:pt x="28" y="56"/>
                  </a:lnTo>
                  <a:lnTo>
                    <a:pt x="45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8" name="Freeform 1254"/>
            <p:cNvSpPr>
              <a:spLocks/>
            </p:cNvSpPr>
            <p:nvPr/>
          </p:nvSpPr>
          <p:spPr bwMode="auto">
            <a:xfrm>
              <a:off x="2021" y="1493"/>
              <a:ext cx="113" cy="414"/>
            </a:xfrm>
            <a:custGeom>
              <a:avLst/>
              <a:gdLst>
                <a:gd name="T0" fmla="*/ 284 w 45"/>
                <a:gd name="T1" fmla="*/ 435 h 155"/>
                <a:gd name="T2" fmla="*/ 284 w 45"/>
                <a:gd name="T3" fmla="*/ 435 h 155"/>
                <a:gd name="T4" fmla="*/ 284 w 45"/>
                <a:gd name="T5" fmla="*/ 443 h 155"/>
                <a:gd name="T6" fmla="*/ 276 w 45"/>
                <a:gd name="T7" fmla="*/ 1106 h 155"/>
                <a:gd name="T8" fmla="*/ 276 w 45"/>
                <a:gd name="T9" fmla="*/ 1106 h 155"/>
                <a:gd name="T10" fmla="*/ 271 w 45"/>
                <a:gd name="T11" fmla="*/ 443 h 155"/>
                <a:gd name="T12" fmla="*/ 0 w 45"/>
                <a:gd name="T13" fmla="*/ 0 h 155"/>
                <a:gd name="T14" fmla="*/ 0 w 45"/>
                <a:gd name="T15" fmla="*/ 0 h 155"/>
                <a:gd name="T16" fmla="*/ 284 w 45"/>
                <a:gd name="T17" fmla="*/ 435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155">
                  <a:moveTo>
                    <a:pt x="45" y="61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3" y="63"/>
                    <a:pt x="43" y="62"/>
                  </a:cubicBezTo>
                  <a:cubicBezTo>
                    <a:pt x="43" y="6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9" name="Freeform 1255"/>
            <p:cNvSpPr>
              <a:spLocks/>
            </p:cNvSpPr>
            <p:nvPr/>
          </p:nvSpPr>
          <p:spPr bwMode="auto">
            <a:xfrm>
              <a:off x="1966" y="1477"/>
              <a:ext cx="115" cy="176"/>
            </a:xfrm>
            <a:custGeom>
              <a:avLst/>
              <a:gdLst>
                <a:gd name="T0" fmla="*/ 20 w 46"/>
                <a:gd name="T1" fmla="*/ 21 h 66"/>
                <a:gd name="T2" fmla="*/ 288 w 46"/>
                <a:gd name="T3" fmla="*/ 469 h 66"/>
                <a:gd name="T4" fmla="*/ 288 w 46"/>
                <a:gd name="T5" fmla="*/ 469 h 66"/>
                <a:gd name="T6" fmla="*/ 0 w 46"/>
                <a:gd name="T7" fmla="*/ 13 h 66"/>
                <a:gd name="T8" fmla="*/ 25 w 46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6">
                  <a:moveTo>
                    <a:pt x="3" y="3"/>
                  </a:moveTo>
                  <a:cubicBezTo>
                    <a:pt x="3" y="3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0" name="Freeform 1256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1" name="Freeform 1257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2" name="Freeform 1258"/>
            <p:cNvSpPr>
              <a:spLocks/>
            </p:cNvSpPr>
            <p:nvPr/>
          </p:nvSpPr>
          <p:spPr bwMode="auto">
            <a:xfrm>
              <a:off x="2301" y="1469"/>
              <a:ext cx="45" cy="56"/>
            </a:xfrm>
            <a:custGeom>
              <a:avLst/>
              <a:gdLst>
                <a:gd name="T0" fmla="*/ 0 w 45"/>
                <a:gd name="T1" fmla="*/ 46 h 56"/>
                <a:gd name="T2" fmla="*/ 18 w 45"/>
                <a:gd name="T3" fmla="*/ 56 h 56"/>
                <a:gd name="T4" fmla="*/ 45 w 45"/>
                <a:gd name="T5" fmla="*/ 14 h 56"/>
                <a:gd name="T6" fmla="*/ 30 w 45"/>
                <a:gd name="T7" fmla="*/ 0 h 56"/>
                <a:gd name="T8" fmla="*/ 0 w 45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6"/>
                  </a:moveTo>
                  <a:lnTo>
                    <a:pt x="18" y="56"/>
                  </a:lnTo>
                  <a:lnTo>
                    <a:pt x="45" y="14"/>
                  </a:lnTo>
                  <a:lnTo>
                    <a:pt x="3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3" name="Freeform 1259"/>
            <p:cNvSpPr>
              <a:spLocks/>
            </p:cNvSpPr>
            <p:nvPr/>
          </p:nvSpPr>
          <p:spPr bwMode="auto">
            <a:xfrm>
              <a:off x="2271" y="1448"/>
              <a:ext cx="45" cy="56"/>
            </a:xfrm>
            <a:custGeom>
              <a:avLst/>
              <a:gdLst>
                <a:gd name="T0" fmla="*/ 0 w 45"/>
                <a:gd name="T1" fmla="*/ 43 h 56"/>
                <a:gd name="T2" fmla="*/ 15 w 45"/>
                <a:gd name="T3" fmla="*/ 56 h 56"/>
                <a:gd name="T4" fmla="*/ 45 w 45"/>
                <a:gd name="T5" fmla="*/ 13 h 56"/>
                <a:gd name="T6" fmla="*/ 30 w 45"/>
                <a:gd name="T7" fmla="*/ 0 h 56"/>
                <a:gd name="T8" fmla="*/ 0 w 45"/>
                <a:gd name="T9" fmla="*/ 4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3"/>
                  </a:moveTo>
                  <a:lnTo>
                    <a:pt x="15" y="56"/>
                  </a:lnTo>
                  <a:lnTo>
                    <a:pt x="45" y="13"/>
                  </a:lnTo>
                  <a:lnTo>
                    <a:pt x="3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4" name="Freeform 1260"/>
            <p:cNvSpPr>
              <a:spLocks/>
            </p:cNvSpPr>
            <p:nvPr/>
          </p:nvSpPr>
          <p:spPr bwMode="auto">
            <a:xfrm>
              <a:off x="2164" y="1491"/>
              <a:ext cx="115" cy="413"/>
            </a:xfrm>
            <a:custGeom>
              <a:avLst/>
              <a:gdLst>
                <a:gd name="T0" fmla="*/ 0 w 46"/>
                <a:gd name="T1" fmla="*/ 434 h 155"/>
                <a:gd name="T2" fmla="*/ 0 w 46"/>
                <a:gd name="T3" fmla="*/ 434 h 155"/>
                <a:gd name="T4" fmla="*/ 0 w 46"/>
                <a:gd name="T5" fmla="*/ 440 h 155"/>
                <a:gd name="T6" fmla="*/ 8 w 46"/>
                <a:gd name="T7" fmla="*/ 1100 h 155"/>
                <a:gd name="T8" fmla="*/ 8 w 46"/>
                <a:gd name="T9" fmla="*/ 1100 h 155"/>
                <a:gd name="T10" fmla="*/ 13 w 46"/>
                <a:gd name="T11" fmla="*/ 440 h 155"/>
                <a:gd name="T12" fmla="*/ 288 w 46"/>
                <a:gd name="T13" fmla="*/ 0 h 155"/>
                <a:gd name="T14" fmla="*/ 288 w 46"/>
                <a:gd name="T15" fmla="*/ 0 h 155"/>
                <a:gd name="T16" fmla="*/ 0 w 46"/>
                <a:gd name="T17" fmla="*/ 434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55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2" y="63"/>
                    <a:pt x="2" y="62"/>
                  </a:cubicBezTo>
                  <a:cubicBezTo>
                    <a:pt x="3" y="62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5" name="Freeform 1261"/>
            <p:cNvSpPr>
              <a:spLocks/>
            </p:cNvSpPr>
            <p:nvPr/>
          </p:nvSpPr>
          <p:spPr bwMode="auto">
            <a:xfrm>
              <a:off x="2199" y="1504"/>
              <a:ext cx="117" cy="173"/>
            </a:xfrm>
            <a:custGeom>
              <a:avLst/>
              <a:gdLst>
                <a:gd name="T0" fmla="*/ 17 w 47"/>
                <a:gd name="T1" fmla="*/ 439 h 65"/>
                <a:gd name="T2" fmla="*/ 291 w 47"/>
                <a:gd name="T3" fmla="*/ 0 h 65"/>
                <a:gd name="T4" fmla="*/ 291 w 47"/>
                <a:gd name="T5" fmla="*/ 0 h 65"/>
                <a:gd name="T6" fmla="*/ 0 w 47"/>
                <a:gd name="T7" fmla="*/ 447 h 65"/>
                <a:gd name="T8" fmla="*/ 25 w 47"/>
                <a:gd name="T9" fmla="*/ 46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65">
                  <a:moveTo>
                    <a:pt x="3" y="62"/>
                  </a:moveTo>
                  <a:cubicBezTo>
                    <a:pt x="3" y="62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5"/>
                    <a:pt x="4" y="65"/>
                    <a:pt x="4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6" name="Freeform 1262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7" name="Freeform 1263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8" name="Freeform 1264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9" name="Freeform 1265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270" name="Group 166"/>
          <p:cNvGrpSpPr>
            <a:grpSpLocks/>
          </p:cNvGrpSpPr>
          <p:nvPr/>
        </p:nvGrpSpPr>
        <p:grpSpPr bwMode="auto">
          <a:xfrm>
            <a:off x="4022341" y="4863305"/>
            <a:ext cx="127475" cy="136412"/>
            <a:chOff x="838" y="3234"/>
            <a:chExt cx="271" cy="290"/>
          </a:xfrm>
        </p:grpSpPr>
        <p:sp>
          <p:nvSpPr>
            <p:cNvPr id="271" name="Oval 167"/>
            <p:cNvSpPr>
              <a:spLocks noChangeArrowheads="1"/>
            </p:cNvSpPr>
            <p:nvPr/>
          </p:nvSpPr>
          <p:spPr bwMode="auto">
            <a:xfrm>
              <a:off x="838" y="3234"/>
              <a:ext cx="271" cy="290"/>
            </a:xfrm>
            <a:prstGeom prst="ellipse">
              <a:avLst/>
            </a:prstGeom>
            <a:solidFill>
              <a:srgbClr val="D1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272" name="Freeform 168"/>
            <p:cNvSpPr>
              <a:spLocks/>
            </p:cNvSpPr>
            <p:nvPr/>
          </p:nvSpPr>
          <p:spPr bwMode="auto">
            <a:xfrm>
              <a:off x="884" y="3317"/>
              <a:ext cx="202" cy="182"/>
            </a:xfrm>
            <a:custGeom>
              <a:avLst/>
              <a:gdLst>
                <a:gd name="T0" fmla="*/ 1569 w 26"/>
                <a:gd name="T1" fmla="*/ 207 h 22"/>
                <a:gd name="T2" fmla="*/ 1507 w 26"/>
                <a:gd name="T3" fmla="*/ 339 h 22"/>
                <a:gd name="T4" fmla="*/ 544 w 26"/>
                <a:gd name="T5" fmla="*/ 1299 h 22"/>
                <a:gd name="T6" fmla="*/ 124 w 26"/>
                <a:gd name="T7" fmla="*/ 1166 h 22"/>
                <a:gd name="T8" fmla="*/ 62 w 26"/>
                <a:gd name="T9" fmla="*/ 1233 h 22"/>
                <a:gd name="T10" fmla="*/ 660 w 26"/>
                <a:gd name="T11" fmla="*/ 1506 h 22"/>
                <a:gd name="T12" fmla="*/ 1569 w 26"/>
                <a:gd name="T13" fmla="*/ 546 h 22"/>
                <a:gd name="T14" fmla="*/ 1569 w 26"/>
                <a:gd name="T15" fmla="*/ 20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2">
                  <a:moveTo>
                    <a:pt x="26" y="3"/>
                  </a:moveTo>
                  <a:cubicBezTo>
                    <a:pt x="25" y="0"/>
                    <a:pt x="25" y="2"/>
                    <a:pt x="25" y="5"/>
                  </a:cubicBezTo>
                  <a:cubicBezTo>
                    <a:pt x="25" y="13"/>
                    <a:pt x="17" y="19"/>
                    <a:pt x="9" y="19"/>
                  </a:cubicBezTo>
                  <a:cubicBezTo>
                    <a:pt x="7" y="19"/>
                    <a:pt x="4" y="18"/>
                    <a:pt x="2" y="17"/>
                  </a:cubicBezTo>
                  <a:cubicBezTo>
                    <a:pt x="1" y="17"/>
                    <a:pt x="0" y="17"/>
                    <a:pt x="1" y="18"/>
                  </a:cubicBezTo>
                  <a:cubicBezTo>
                    <a:pt x="3" y="21"/>
                    <a:pt x="7" y="22"/>
                    <a:pt x="11" y="22"/>
                  </a:cubicBezTo>
                  <a:cubicBezTo>
                    <a:pt x="20" y="22"/>
                    <a:pt x="26" y="16"/>
                    <a:pt x="26" y="8"/>
                  </a:cubicBezTo>
                  <a:cubicBezTo>
                    <a:pt x="26" y="6"/>
                    <a:pt x="26" y="4"/>
                    <a:pt x="26" y="3"/>
                  </a:cubicBezTo>
                  <a:close/>
                </a:path>
              </a:pathLst>
            </a:custGeom>
            <a:solidFill>
              <a:srgbClr val="A90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3" name="Freeform 169"/>
            <p:cNvSpPr>
              <a:spLocks/>
            </p:cNvSpPr>
            <p:nvPr/>
          </p:nvSpPr>
          <p:spPr bwMode="auto">
            <a:xfrm>
              <a:off x="970" y="3383"/>
              <a:ext cx="116" cy="116"/>
            </a:xfrm>
            <a:custGeom>
              <a:avLst/>
              <a:gdLst>
                <a:gd name="T0" fmla="*/ 0 w 15"/>
                <a:gd name="T1" fmla="*/ 961 h 14"/>
                <a:gd name="T2" fmla="*/ 897 w 15"/>
                <a:gd name="T3" fmla="*/ 0 h 14"/>
                <a:gd name="T4" fmla="*/ 0 w 15"/>
                <a:gd name="T5" fmla="*/ 96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cubicBezTo>
                    <a:pt x="9" y="14"/>
                    <a:pt x="15" y="8"/>
                    <a:pt x="15" y="0"/>
                  </a:cubicBezTo>
                  <a:cubicBezTo>
                    <a:pt x="15" y="2"/>
                    <a:pt x="12" y="13"/>
                    <a:pt x="0" y="14"/>
                  </a:cubicBezTo>
                  <a:close/>
                </a:path>
              </a:pathLst>
            </a:custGeom>
            <a:solidFill>
              <a:srgbClr val="990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4" name="Freeform 170"/>
            <p:cNvSpPr>
              <a:spLocks/>
            </p:cNvSpPr>
            <p:nvPr/>
          </p:nvSpPr>
          <p:spPr bwMode="auto">
            <a:xfrm>
              <a:off x="869" y="3259"/>
              <a:ext cx="209" cy="174"/>
            </a:xfrm>
            <a:custGeom>
              <a:avLst/>
              <a:gdLst>
                <a:gd name="T0" fmla="*/ 960 w 27"/>
                <a:gd name="T1" fmla="*/ 66 h 21"/>
                <a:gd name="T2" fmla="*/ 0 w 27"/>
                <a:gd name="T3" fmla="*/ 820 h 21"/>
                <a:gd name="T4" fmla="*/ 62 w 27"/>
                <a:gd name="T5" fmla="*/ 1102 h 21"/>
                <a:gd name="T6" fmla="*/ 480 w 27"/>
                <a:gd name="T7" fmla="*/ 1301 h 21"/>
                <a:gd name="T8" fmla="*/ 898 w 27"/>
                <a:gd name="T9" fmla="*/ 961 h 21"/>
                <a:gd name="T10" fmla="*/ 1440 w 27"/>
                <a:gd name="T11" fmla="*/ 340 h 21"/>
                <a:gd name="T12" fmla="*/ 1022 w 27"/>
                <a:gd name="T13" fmla="*/ 6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1">
                  <a:moveTo>
                    <a:pt x="16" y="1"/>
                  </a:moveTo>
                  <a:cubicBezTo>
                    <a:pt x="5" y="0"/>
                    <a:pt x="1" y="7"/>
                    <a:pt x="0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8"/>
                    <a:pt x="3" y="21"/>
                    <a:pt x="8" y="19"/>
                  </a:cubicBezTo>
                  <a:cubicBezTo>
                    <a:pt x="12" y="18"/>
                    <a:pt x="12" y="13"/>
                    <a:pt x="15" y="14"/>
                  </a:cubicBezTo>
                  <a:cubicBezTo>
                    <a:pt x="22" y="15"/>
                    <a:pt x="27" y="10"/>
                    <a:pt x="24" y="5"/>
                  </a:cubicBezTo>
                  <a:cubicBezTo>
                    <a:pt x="23" y="3"/>
                    <a:pt x="20" y="2"/>
                    <a:pt x="17" y="1"/>
                  </a:cubicBezTo>
                </a:path>
              </a:pathLst>
            </a:custGeom>
            <a:solidFill>
              <a:srgbClr val="E38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5" name="Oval 171"/>
            <p:cNvSpPr>
              <a:spLocks noChangeArrowheads="1"/>
            </p:cNvSpPr>
            <p:nvPr/>
          </p:nvSpPr>
          <p:spPr bwMode="auto">
            <a:xfrm>
              <a:off x="892" y="3309"/>
              <a:ext cx="54" cy="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276" name="Oval 172"/>
            <p:cNvSpPr>
              <a:spLocks noChangeArrowheads="1"/>
            </p:cNvSpPr>
            <p:nvPr/>
          </p:nvSpPr>
          <p:spPr bwMode="auto">
            <a:xfrm>
              <a:off x="946" y="3300"/>
              <a:ext cx="16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277" name="Oval 173"/>
            <p:cNvSpPr>
              <a:spLocks noChangeArrowheads="1"/>
            </p:cNvSpPr>
            <p:nvPr/>
          </p:nvSpPr>
          <p:spPr bwMode="auto">
            <a:xfrm>
              <a:off x="900" y="3375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278" name="Oval 174"/>
            <p:cNvSpPr>
              <a:spLocks noChangeArrowheads="1"/>
            </p:cNvSpPr>
            <p:nvPr/>
          </p:nvSpPr>
          <p:spPr bwMode="auto">
            <a:xfrm>
              <a:off x="838" y="3234"/>
              <a:ext cx="271" cy="29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</p:grpSp>
      <p:grpSp>
        <p:nvGrpSpPr>
          <p:cNvPr id="279" name="Group 166"/>
          <p:cNvGrpSpPr>
            <a:grpSpLocks/>
          </p:cNvGrpSpPr>
          <p:nvPr/>
        </p:nvGrpSpPr>
        <p:grpSpPr bwMode="auto">
          <a:xfrm>
            <a:off x="4212172" y="4883902"/>
            <a:ext cx="127475" cy="136412"/>
            <a:chOff x="838" y="3234"/>
            <a:chExt cx="271" cy="290"/>
          </a:xfrm>
        </p:grpSpPr>
        <p:sp>
          <p:nvSpPr>
            <p:cNvPr id="280" name="Oval 167"/>
            <p:cNvSpPr>
              <a:spLocks noChangeArrowheads="1"/>
            </p:cNvSpPr>
            <p:nvPr/>
          </p:nvSpPr>
          <p:spPr bwMode="auto">
            <a:xfrm>
              <a:off x="838" y="3234"/>
              <a:ext cx="271" cy="290"/>
            </a:xfrm>
            <a:prstGeom prst="ellipse">
              <a:avLst/>
            </a:prstGeom>
            <a:solidFill>
              <a:srgbClr val="D1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281" name="Freeform 168"/>
            <p:cNvSpPr>
              <a:spLocks/>
            </p:cNvSpPr>
            <p:nvPr/>
          </p:nvSpPr>
          <p:spPr bwMode="auto">
            <a:xfrm>
              <a:off x="884" y="3317"/>
              <a:ext cx="202" cy="182"/>
            </a:xfrm>
            <a:custGeom>
              <a:avLst/>
              <a:gdLst>
                <a:gd name="T0" fmla="*/ 1569 w 26"/>
                <a:gd name="T1" fmla="*/ 207 h 22"/>
                <a:gd name="T2" fmla="*/ 1507 w 26"/>
                <a:gd name="T3" fmla="*/ 339 h 22"/>
                <a:gd name="T4" fmla="*/ 544 w 26"/>
                <a:gd name="T5" fmla="*/ 1299 h 22"/>
                <a:gd name="T6" fmla="*/ 124 w 26"/>
                <a:gd name="T7" fmla="*/ 1166 h 22"/>
                <a:gd name="T8" fmla="*/ 62 w 26"/>
                <a:gd name="T9" fmla="*/ 1233 h 22"/>
                <a:gd name="T10" fmla="*/ 660 w 26"/>
                <a:gd name="T11" fmla="*/ 1506 h 22"/>
                <a:gd name="T12" fmla="*/ 1569 w 26"/>
                <a:gd name="T13" fmla="*/ 546 h 22"/>
                <a:gd name="T14" fmla="*/ 1569 w 26"/>
                <a:gd name="T15" fmla="*/ 20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2">
                  <a:moveTo>
                    <a:pt x="26" y="3"/>
                  </a:moveTo>
                  <a:cubicBezTo>
                    <a:pt x="25" y="0"/>
                    <a:pt x="25" y="2"/>
                    <a:pt x="25" y="5"/>
                  </a:cubicBezTo>
                  <a:cubicBezTo>
                    <a:pt x="25" y="13"/>
                    <a:pt x="17" y="19"/>
                    <a:pt x="9" y="19"/>
                  </a:cubicBezTo>
                  <a:cubicBezTo>
                    <a:pt x="7" y="19"/>
                    <a:pt x="4" y="18"/>
                    <a:pt x="2" y="17"/>
                  </a:cubicBezTo>
                  <a:cubicBezTo>
                    <a:pt x="1" y="17"/>
                    <a:pt x="0" y="17"/>
                    <a:pt x="1" y="18"/>
                  </a:cubicBezTo>
                  <a:cubicBezTo>
                    <a:pt x="3" y="21"/>
                    <a:pt x="7" y="22"/>
                    <a:pt x="11" y="22"/>
                  </a:cubicBezTo>
                  <a:cubicBezTo>
                    <a:pt x="20" y="22"/>
                    <a:pt x="26" y="16"/>
                    <a:pt x="26" y="8"/>
                  </a:cubicBezTo>
                  <a:cubicBezTo>
                    <a:pt x="26" y="6"/>
                    <a:pt x="26" y="4"/>
                    <a:pt x="26" y="3"/>
                  </a:cubicBezTo>
                  <a:close/>
                </a:path>
              </a:pathLst>
            </a:custGeom>
            <a:solidFill>
              <a:srgbClr val="A90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2" name="Freeform 169"/>
            <p:cNvSpPr>
              <a:spLocks/>
            </p:cNvSpPr>
            <p:nvPr/>
          </p:nvSpPr>
          <p:spPr bwMode="auto">
            <a:xfrm>
              <a:off x="970" y="3383"/>
              <a:ext cx="116" cy="116"/>
            </a:xfrm>
            <a:custGeom>
              <a:avLst/>
              <a:gdLst>
                <a:gd name="T0" fmla="*/ 0 w 15"/>
                <a:gd name="T1" fmla="*/ 961 h 14"/>
                <a:gd name="T2" fmla="*/ 897 w 15"/>
                <a:gd name="T3" fmla="*/ 0 h 14"/>
                <a:gd name="T4" fmla="*/ 0 w 15"/>
                <a:gd name="T5" fmla="*/ 96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cubicBezTo>
                    <a:pt x="9" y="14"/>
                    <a:pt x="15" y="8"/>
                    <a:pt x="15" y="0"/>
                  </a:cubicBezTo>
                  <a:cubicBezTo>
                    <a:pt x="15" y="2"/>
                    <a:pt x="12" y="13"/>
                    <a:pt x="0" y="14"/>
                  </a:cubicBezTo>
                  <a:close/>
                </a:path>
              </a:pathLst>
            </a:custGeom>
            <a:solidFill>
              <a:srgbClr val="990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3" name="Freeform 170"/>
            <p:cNvSpPr>
              <a:spLocks/>
            </p:cNvSpPr>
            <p:nvPr/>
          </p:nvSpPr>
          <p:spPr bwMode="auto">
            <a:xfrm>
              <a:off x="869" y="3259"/>
              <a:ext cx="209" cy="174"/>
            </a:xfrm>
            <a:custGeom>
              <a:avLst/>
              <a:gdLst>
                <a:gd name="T0" fmla="*/ 960 w 27"/>
                <a:gd name="T1" fmla="*/ 66 h 21"/>
                <a:gd name="T2" fmla="*/ 0 w 27"/>
                <a:gd name="T3" fmla="*/ 820 h 21"/>
                <a:gd name="T4" fmla="*/ 62 w 27"/>
                <a:gd name="T5" fmla="*/ 1102 h 21"/>
                <a:gd name="T6" fmla="*/ 480 w 27"/>
                <a:gd name="T7" fmla="*/ 1301 h 21"/>
                <a:gd name="T8" fmla="*/ 898 w 27"/>
                <a:gd name="T9" fmla="*/ 961 h 21"/>
                <a:gd name="T10" fmla="*/ 1440 w 27"/>
                <a:gd name="T11" fmla="*/ 340 h 21"/>
                <a:gd name="T12" fmla="*/ 1022 w 27"/>
                <a:gd name="T13" fmla="*/ 6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1">
                  <a:moveTo>
                    <a:pt x="16" y="1"/>
                  </a:moveTo>
                  <a:cubicBezTo>
                    <a:pt x="5" y="0"/>
                    <a:pt x="1" y="7"/>
                    <a:pt x="0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8"/>
                    <a:pt x="3" y="21"/>
                    <a:pt x="8" y="19"/>
                  </a:cubicBezTo>
                  <a:cubicBezTo>
                    <a:pt x="12" y="18"/>
                    <a:pt x="12" y="13"/>
                    <a:pt x="15" y="14"/>
                  </a:cubicBezTo>
                  <a:cubicBezTo>
                    <a:pt x="22" y="15"/>
                    <a:pt x="27" y="10"/>
                    <a:pt x="24" y="5"/>
                  </a:cubicBezTo>
                  <a:cubicBezTo>
                    <a:pt x="23" y="3"/>
                    <a:pt x="20" y="2"/>
                    <a:pt x="17" y="1"/>
                  </a:cubicBezTo>
                </a:path>
              </a:pathLst>
            </a:custGeom>
            <a:solidFill>
              <a:srgbClr val="E38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4" name="Oval 171"/>
            <p:cNvSpPr>
              <a:spLocks noChangeArrowheads="1"/>
            </p:cNvSpPr>
            <p:nvPr/>
          </p:nvSpPr>
          <p:spPr bwMode="auto">
            <a:xfrm>
              <a:off x="892" y="3309"/>
              <a:ext cx="54" cy="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285" name="Oval 172"/>
            <p:cNvSpPr>
              <a:spLocks noChangeArrowheads="1"/>
            </p:cNvSpPr>
            <p:nvPr/>
          </p:nvSpPr>
          <p:spPr bwMode="auto">
            <a:xfrm>
              <a:off x="946" y="3300"/>
              <a:ext cx="16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286" name="Oval 173"/>
            <p:cNvSpPr>
              <a:spLocks noChangeArrowheads="1"/>
            </p:cNvSpPr>
            <p:nvPr/>
          </p:nvSpPr>
          <p:spPr bwMode="auto">
            <a:xfrm>
              <a:off x="900" y="3375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287" name="Oval 174"/>
            <p:cNvSpPr>
              <a:spLocks noChangeArrowheads="1"/>
            </p:cNvSpPr>
            <p:nvPr/>
          </p:nvSpPr>
          <p:spPr bwMode="auto">
            <a:xfrm>
              <a:off x="838" y="3234"/>
              <a:ext cx="271" cy="29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</p:grpSp>
      <p:grpSp>
        <p:nvGrpSpPr>
          <p:cNvPr id="288" name="Group 166"/>
          <p:cNvGrpSpPr>
            <a:grpSpLocks/>
          </p:cNvGrpSpPr>
          <p:nvPr/>
        </p:nvGrpSpPr>
        <p:grpSpPr bwMode="auto">
          <a:xfrm>
            <a:off x="4393917" y="4953663"/>
            <a:ext cx="127475" cy="136412"/>
            <a:chOff x="838" y="3234"/>
            <a:chExt cx="271" cy="290"/>
          </a:xfrm>
        </p:grpSpPr>
        <p:sp>
          <p:nvSpPr>
            <p:cNvPr id="289" name="Oval 167"/>
            <p:cNvSpPr>
              <a:spLocks noChangeArrowheads="1"/>
            </p:cNvSpPr>
            <p:nvPr/>
          </p:nvSpPr>
          <p:spPr bwMode="auto">
            <a:xfrm>
              <a:off x="838" y="3234"/>
              <a:ext cx="271" cy="290"/>
            </a:xfrm>
            <a:prstGeom prst="ellipse">
              <a:avLst/>
            </a:prstGeom>
            <a:solidFill>
              <a:srgbClr val="D1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290" name="Freeform 168"/>
            <p:cNvSpPr>
              <a:spLocks/>
            </p:cNvSpPr>
            <p:nvPr/>
          </p:nvSpPr>
          <p:spPr bwMode="auto">
            <a:xfrm>
              <a:off x="884" y="3317"/>
              <a:ext cx="202" cy="182"/>
            </a:xfrm>
            <a:custGeom>
              <a:avLst/>
              <a:gdLst>
                <a:gd name="T0" fmla="*/ 1569 w 26"/>
                <a:gd name="T1" fmla="*/ 207 h 22"/>
                <a:gd name="T2" fmla="*/ 1507 w 26"/>
                <a:gd name="T3" fmla="*/ 339 h 22"/>
                <a:gd name="T4" fmla="*/ 544 w 26"/>
                <a:gd name="T5" fmla="*/ 1299 h 22"/>
                <a:gd name="T6" fmla="*/ 124 w 26"/>
                <a:gd name="T7" fmla="*/ 1166 h 22"/>
                <a:gd name="T8" fmla="*/ 62 w 26"/>
                <a:gd name="T9" fmla="*/ 1233 h 22"/>
                <a:gd name="T10" fmla="*/ 660 w 26"/>
                <a:gd name="T11" fmla="*/ 1506 h 22"/>
                <a:gd name="T12" fmla="*/ 1569 w 26"/>
                <a:gd name="T13" fmla="*/ 546 h 22"/>
                <a:gd name="T14" fmla="*/ 1569 w 26"/>
                <a:gd name="T15" fmla="*/ 20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2">
                  <a:moveTo>
                    <a:pt x="26" y="3"/>
                  </a:moveTo>
                  <a:cubicBezTo>
                    <a:pt x="25" y="0"/>
                    <a:pt x="25" y="2"/>
                    <a:pt x="25" y="5"/>
                  </a:cubicBezTo>
                  <a:cubicBezTo>
                    <a:pt x="25" y="13"/>
                    <a:pt x="17" y="19"/>
                    <a:pt x="9" y="19"/>
                  </a:cubicBezTo>
                  <a:cubicBezTo>
                    <a:pt x="7" y="19"/>
                    <a:pt x="4" y="18"/>
                    <a:pt x="2" y="17"/>
                  </a:cubicBezTo>
                  <a:cubicBezTo>
                    <a:pt x="1" y="17"/>
                    <a:pt x="0" y="17"/>
                    <a:pt x="1" y="18"/>
                  </a:cubicBezTo>
                  <a:cubicBezTo>
                    <a:pt x="3" y="21"/>
                    <a:pt x="7" y="22"/>
                    <a:pt x="11" y="22"/>
                  </a:cubicBezTo>
                  <a:cubicBezTo>
                    <a:pt x="20" y="22"/>
                    <a:pt x="26" y="16"/>
                    <a:pt x="26" y="8"/>
                  </a:cubicBezTo>
                  <a:cubicBezTo>
                    <a:pt x="26" y="6"/>
                    <a:pt x="26" y="4"/>
                    <a:pt x="26" y="3"/>
                  </a:cubicBezTo>
                  <a:close/>
                </a:path>
              </a:pathLst>
            </a:custGeom>
            <a:solidFill>
              <a:srgbClr val="A90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1" name="Freeform 169"/>
            <p:cNvSpPr>
              <a:spLocks/>
            </p:cNvSpPr>
            <p:nvPr/>
          </p:nvSpPr>
          <p:spPr bwMode="auto">
            <a:xfrm>
              <a:off x="970" y="3383"/>
              <a:ext cx="116" cy="116"/>
            </a:xfrm>
            <a:custGeom>
              <a:avLst/>
              <a:gdLst>
                <a:gd name="T0" fmla="*/ 0 w 15"/>
                <a:gd name="T1" fmla="*/ 961 h 14"/>
                <a:gd name="T2" fmla="*/ 897 w 15"/>
                <a:gd name="T3" fmla="*/ 0 h 14"/>
                <a:gd name="T4" fmla="*/ 0 w 15"/>
                <a:gd name="T5" fmla="*/ 96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cubicBezTo>
                    <a:pt x="9" y="14"/>
                    <a:pt x="15" y="8"/>
                    <a:pt x="15" y="0"/>
                  </a:cubicBezTo>
                  <a:cubicBezTo>
                    <a:pt x="15" y="2"/>
                    <a:pt x="12" y="13"/>
                    <a:pt x="0" y="14"/>
                  </a:cubicBezTo>
                  <a:close/>
                </a:path>
              </a:pathLst>
            </a:custGeom>
            <a:solidFill>
              <a:srgbClr val="990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2" name="Freeform 170"/>
            <p:cNvSpPr>
              <a:spLocks/>
            </p:cNvSpPr>
            <p:nvPr/>
          </p:nvSpPr>
          <p:spPr bwMode="auto">
            <a:xfrm>
              <a:off x="869" y="3259"/>
              <a:ext cx="209" cy="174"/>
            </a:xfrm>
            <a:custGeom>
              <a:avLst/>
              <a:gdLst>
                <a:gd name="T0" fmla="*/ 960 w 27"/>
                <a:gd name="T1" fmla="*/ 66 h 21"/>
                <a:gd name="T2" fmla="*/ 0 w 27"/>
                <a:gd name="T3" fmla="*/ 820 h 21"/>
                <a:gd name="T4" fmla="*/ 62 w 27"/>
                <a:gd name="T5" fmla="*/ 1102 h 21"/>
                <a:gd name="T6" fmla="*/ 480 w 27"/>
                <a:gd name="T7" fmla="*/ 1301 h 21"/>
                <a:gd name="T8" fmla="*/ 898 w 27"/>
                <a:gd name="T9" fmla="*/ 961 h 21"/>
                <a:gd name="T10" fmla="*/ 1440 w 27"/>
                <a:gd name="T11" fmla="*/ 340 h 21"/>
                <a:gd name="T12" fmla="*/ 1022 w 27"/>
                <a:gd name="T13" fmla="*/ 6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1">
                  <a:moveTo>
                    <a:pt x="16" y="1"/>
                  </a:moveTo>
                  <a:cubicBezTo>
                    <a:pt x="5" y="0"/>
                    <a:pt x="1" y="7"/>
                    <a:pt x="0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8"/>
                    <a:pt x="3" y="21"/>
                    <a:pt x="8" y="19"/>
                  </a:cubicBezTo>
                  <a:cubicBezTo>
                    <a:pt x="12" y="18"/>
                    <a:pt x="12" y="13"/>
                    <a:pt x="15" y="14"/>
                  </a:cubicBezTo>
                  <a:cubicBezTo>
                    <a:pt x="22" y="15"/>
                    <a:pt x="27" y="10"/>
                    <a:pt x="24" y="5"/>
                  </a:cubicBezTo>
                  <a:cubicBezTo>
                    <a:pt x="23" y="3"/>
                    <a:pt x="20" y="2"/>
                    <a:pt x="17" y="1"/>
                  </a:cubicBezTo>
                </a:path>
              </a:pathLst>
            </a:custGeom>
            <a:solidFill>
              <a:srgbClr val="E38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3" name="Oval 171"/>
            <p:cNvSpPr>
              <a:spLocks noChangeArrowheads="1"/>
            </p:cNvSpPr>
            <p:nvPr/>
          </p:nvSpPr>
          <p:spPr bwMode="auto">
            <a:xfrm>
              <a:off x="892" y="3309"/>
              <a:ext cx="54" cy="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294" name="Oval 172"/>
            <p:cNvSpPr>
              <a:spLocks noChangeArrowheads="1"/>
            </p:cNvSpPr>
            <p:nvPr/>
          </p:nvSpPr>
          <p:spPr bwMode="auto">
            <a:xfrm>
              <a:off x="946" y="3300"/>
              <a:ext cx="16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295" name="Oval 173"/>
            <p:cNvSpPr>
              <a:spLocks noChangeArrowheads="1"/>
            </p:cNvSpPr>
            <p:nvPr/>
          </p:nvSpPr>
          <p:spPr bwMode="auto">
            <a:xfrm>
              <a:off x="900" y="3375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296" name="Oval 174"/>
            <p:cNvSpPr>
              <a:spLocks noChangeArrowheads="1"/>
            </p:cNvSpPr>
            <p:nvPr/>
          </p:nvSpPr>
          <p:spPr bwMode="auto">
            <a:xfrm>
              <a:off x="838" y="3234"/>
              <a:ext cx="271" cy="29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</p:grpSp>
      <p:grpSp>
        <p:nvGrpSpPr>
          <p:cNvPr id="297" name="Group 166"/>
          <p:cNvGrpSpPr>
            <a:grpSpLocks/>
          </p:cNvGrpSpPr>
          <p:nvPr/>
        </p:nvGrpSpPr>
        <p:grpSpPr bwMode="auto">
          <a:xfrm>
            <a:off x="4485571" y="4799979"/>
            <a:ext cx="127475" cy="136412"/>
            <a:chOff x="838" y="3234"/>
            <a:chExt cx="271" cy="290"/>
          </a:xfrm>
        </p:grpSpPr>
        <p:sp>
          <p:nvSpPr>
            <p:cNvPr id="298" name="Oval 167"/>
            <p:cNvSpPr>
              <a:spLocks noChangeArrowheads="1"/>
            </p:cNvSpPr>
            <p:nvPr/>
          </p:nvSpPr>
          <p:spPr bwMode="auto">
            <a:xfrm>
              <a:off x="838" y="3234"/>
              <a:ext cx="271" cy="290"/>
            </a:xfrm>
            <a:prstGeom prst="ellipse">
              <a:avLst/>
            </a:prstGeom>
            <a:solidFill>
              <a:srgbClr val="D1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299" name="Freeform 168"/>
            <p:cNvSpPr>
              <a:spLocks/>
            </p:cNvSpPr>
            <p:nvPr/>
          </p:nvSpPr>
          <p:spPr bwMode="auto">
            <a:xfrm>
              <a:off x="884" y="3317"/>
              <a:ext cx="202" cy="182"/>
            </a:xfrm>
            <a:custGeom>
              <a:avLst/>
              <a:gdLst>
                <a:gd name="T0" fmla="*/ 1569 w 26"/>
                <a:gd name="T1" fmla="*/ 207 h 22"/>
                <a:gd name="T2" fmla="*/ 1507 w 26"/>
                <a:gd name="T3" fmla="*/ 339 h 22"/>
                <a:gd name="T4" fmla="*/ 544 w 26"/>
                <a:gd name="T5" fmla="*/ 1299 h 22"/>
                <a:gd name="T6" fmla="*/ 124 w 26"/>
                <a:gd name="T7" fmla="*/ 1166 h 22"/>
                <a:gd name="T8" fmla="*/ 62 w 26"/>
                <a:gd name="T9" fmla="*/ 1233 h 22"/>
                <a:gd name="T10" fmla="*/ 660 w 26"/>
                <a:gd name="T11" fmla="*/ 1506 h 22"/>
                <a:gd name="T12" fmla="*/ 1569 w 26"/>
                <a:gd name="T13" fmla="*/ 546 h 22"/>
                <a:gd name="T14" fmla="*/ 1569 w 26"/>
                <a:gd name="T15" fmla="*/ 20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2">
                  <a:moveTo>
                    <a:pt x="26" y="3"/>
                  </a:moveTo>
                  <a:cubicBezTo>
                    <a:pt x="25" y="0"/>
                    <a:pt x="25" y="2"/>
                    <a:pt x="25" y="5"/>
                  </a:cubicBezTo>
                  <a:cubicBezTo>
                    <a:pt x="25" y="13"/>
                    <a:pt x="17" y="19"/>
                    <a:pt x="9" y="19"/>
                  </a:cubicBezTo>
                  <a:cubicBezTo>
                    <a:pt x="7" y="19"/>
                    <a:pt x="4" y="18"/>
                    <a:pt x="2" y="17"/>
                  </a:cubicBezTo>
                  <a:cubicBezTo>
                    <a:pt x="1" y="17"/>
                    <a:pt x="0" y="17"/>
                    <a:pt x="1" y="18"/>
                  </a:cubicBezTo>
                  <a:cubicBezTo>
                    <a:pt x="3" y="21"/>
                    <a:pt x="7" y="22"/>
                    <a:pt x="11" y="22"/>
                  </a:cubicBezTo>
                  <a:cubicBezTo>
                    <a:pt x="20" y="22"/>
                    <a:pt x="26" y="16"/>
                    <a:pt x="26" y="8"/>
                  </a:cubicBezTo>
                  <a:cubicBezTo>
                    <a:pt x="26" y="6"/>
                    <a:pt x="26" y="4"/>
                    <a:pt x="26" y="3"/>
                  </a:cubicBezTo>
                  <a:close/>
                </a:path>
              </a:pathLst>
            </a:custGeom>
            <a:solidFill>
              <a:srgbClr val="A90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0" name="Freeform 169"/>
            <p:cNvSpPr>
              <a:spLocks/>
            </p:cNvSpPr>
            <p:nvPr/>
          </p:nvSpPr>
          <p:spPr bwMode="auto">
            <a:xfrm>
              <a:off x="970" y="3383"/>
              <a:ext cx="116" cy="116"/>
            </a:xfrm>
            <a:custGeom>
              <a:avLst/>
              <a:gdLst>
                <a:gd name="T0" fmla="*/ 0 w 15"/>
                <a:gd name="T1" fmla="*/ 961 h 14"/>
                <a:gd name="T2" fmla="*/ 897 w 15"/>
                <a:gd name="T3" fmla="*/ 0 h 14"/>
                <a:gd name="T4" fmla="*/ 0 w 15"/>
                <a:gd name="T5" fmla="*/ 96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cubicBezTo>
                    <a:pt x="9" y="14"/>
                    <a:pt x="15" y="8"/>
                    <a:pt x="15" y="0"/>
                  </a:cubicBezTo>
                  <a:cubicBezTo>
                    <a:pt x="15" y="2"/>
                    <a:pt x="12" y="13"/>
                    <a:pt x="0" y="14"/>
                  </a:cubicBezTo>
                  <a:close/>
                </a:path>
              </a:pathLst>
            </a:custGeom>
            <a:solidFill>
              <a:srgbClr val="990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1" name="Freeform 170"/>
            <p:cNvSpPr>
              <a:spLocks/>
            </p:cNvSpPr>
            <p:nvPr/>
          </p:nvSpPr>
          <p:spPr bwMode="auto">
            <a:xfrm>
              <a:off x="869" y="3259"/>
              <a:ext cx="209" cy="174"/>
            </a:xfrm>
            <a:custGeom>
              <a:avLst/>
              <a:gdLst>
                <a:gd name="T0" fmla="*/ 960 w 27"/>
                <a:gd name="T1" fmla="*/ 66 h 21"/>
                <a:gd name="T2" fmla="*/ 0 w 27"/>
                <a:gd name="T3" fmla="*/ 820 h 21"/>
                <a:gd name="T4" fmla="*/ 62 w 27"/>
                <a:gd name="T5" fmla="*/ 1102 h 21"/>
                <a:gd name="T6" fmla="*/ 480 w 27"/>
                <a:gd name="T7" fmla="*/ 1301 h 21"/>
                <a:gd name="T8" fmla="*/ 898 w 27"/>
                <a:gd name="T9" fmla="*/ 961 h 21"/>
                <a:gd name="T10" fmla="*/ 1440 w 27"/>
                <a:gd name="T11" fmla="*/ 340 h 21"/>
                <a:gd name="T12" fmla="*/ 1022 w 27"/>
                <a:gd name="T13" fmla="*/ 6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1">
                  <a:moveTo>
                    <a:pt x="16" y="1"/>
                  </a:moveTo>
                  <a:cubicBezTo>
                    <a:pt x="5" y="0"/>
                    <a:pt x="1" y="7"/>
                    <a:pt x="0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8"/>
                    <a:pt x="3" y="21"/>
                    <a:pt x="8" y="19"/>
                  </a:cubicBezTo>
                  <a:cubicBezTo>
                    <a:pt x="12" y="18"/>
                    <a:pt x="12" y="13"/>
                    <a:pt x="15" y="14"/>
                  </a:cubicBezTo>
                  <a:cubicBezTo>
                    <a:pt x="22" y="15"/>
                    <a:pt x="27" y="10"/>
                    <a:pt x="24" y="5"/>
                  </a:cubicBezTo>
                  <a:cubicBezTo>
                    <a:pt x="23" y="3"/>
                    <a:pt x="20" y="2"/>
                    <a:pt x="17" y="1"/>
                  </a:cubicBezTo>
                </a:path>
              </a:pathLst>
            </a:custGeom>
            <a:solidFill>
              <a:srgbClr val="E38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2" name="Oval 171"/>
            <p:cNvSpPr>
              <a:spLocks noChangeArrowheads="1"/>
            </p:cNvSpPr>
            <p:nvPr/>
          </p:nvSpPr>
          <p:spPr bwMode="auto">
            <a:xfrm>
              <a:off x="892" y="3309"/>
              <a:ext cx="54" cy="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303" name="Oval 172"/>
            <p:cNvSpPr>
              <a:spLocks noChangeArrowheads="1"/>
            </p:cNvSpPr>
            <p:nvPr/>
          </p:nvSpPr>
          <p:spPr bwMode="auto">
            <a:xfrm>
              <a:off x="946" y="3300"/>
              <a:ext cx="16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304" name="Oval 173"/>
            <p:cNvSpPr>
              <a:spLocks noChangeArrowheads="1"/>
            </p:cNvSpPr>
            <p:nvPr/>
          </p:nvSpPr>
          <p:spPr bwMode="auto">
            <a:xfrm>
              <a:off x="900" y="3375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305" name="Oval 174"/>
            <p:cNvSpPr>
              <a:spLocks noChangeArrowheads="1"/>
            </p:cNvSpPr>
            <p:nvPr/>
          </p:nvSpPr>
          <p:spPr bwMode="auto">
            <a:xfrm>
              <a:off x="838" y="3234"/>
              <a:ext cx="271" cy="29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</p:grpSp>
      <p:grpSp>
        <p:nvGrpSpPr>
          <p:cNvPr id="306" name="Group 166"/>
          <p:cNvGrpSpPr>
            <a:grpSpLocks/>
          </p:cNvGrpSpPr>
          <p:nvPr/>
        </p:nvGrpSpPr>
        <p:grpSpPr bwMode="auto">
          <a:xfrm>
            <a:off x="4568848" y="5037393"/>
            <a:ext cx="127475" cy="136412"/>
            <a:chOff x="838" y="3234"/>
            <a:chExt cx="271" cy="290"/>
          </a:xfrm>
        </p:grpSpPr>
        <p:sp>
          <p:nvSpPr>
            <p:cNvPr id="307" name="Oval 167"/>
            <p:cNvSpPr>
              <a:spLocks noChangeArrowheads="1"/>
            </p:cNvSpPr>
            <p:nvPr/>
          </p:nvSpPr>
          <p:spPr bwMode="auto">
            <a:xfrm>
              <a:off x="838" y="3234"/>
              <a:ext cx="271" cy="290"/>
            </a:xfrm>
            <a:prstGeom prst="ellipse">
              <a:avLst/>
            </a:prstGeom>
            <a:solidFill>
              <a:srgbClr val="D1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308" name="Freeform 168"/>
            <p:cNvSpPr>
              <a:spLocks/>
            </p:cNvSpPr>
            <p:nvPr/>
          </p:nvSpPr>
          <p:spPr bwMode="auto">
            <a:xfrm>
              <a:off x="884" y="3317"/>
              <a:ext cx="202" cy="182"/>
            </a:xfrm>
            <a:custGeom>
              <a:avLst/>
              <a:gdLst>
                <a:gd name="T0" fmla="*/ 1569 w 26"/>
                <a:gd name="T1" fmla="*/ 207 h 22"/>
                <a:gd name="T2" fmla="*/ 1507 w 26"/>
                <a:gd name="T3" fmla="*/ 339 h 22"/>
                <a:gd name="T4" fmla="*/ 544 w 26"/>
                <a:gd name="T5" fmla="*/ 1299 h 22"/>
                <a:gd name="T6" fmla="*/ 124 w 26"/>
                <a:gd name="T7" fmla="*/ 1166 h 22"/>
                <a:gd name="T8" fmla="*/ 62 w 26"/>
                <a:gd name="T9" fmla="*/ 1233 h 22"/>
                <a:gd name="T10" fmla="*/ 660 w 26"/>
                <a:gd name="T11" fmla="*/ 1506 h 22"/>
                <a:gd name="T12" fmla="*/ 1569 w 26"/>
                <a:gd name="T13" fmla="*/ 546 h 22"/>
                <a:gd name="T14" fmla="*/ 1569 w 26"/>
                <a:gd name="T15" fmla="*/ 20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2">
                  <a:moveTo>
                    <a:pt x="26" y="3"/>
                  </a:moveTo>
                  <a:cubicBezTo>
                    <a:pt x="25" y="0"/>
                    <a:pt x="25" y="2"/>
                    <a:pt x="25" y="5"/>
                  </a:cubicBezTo>
                  <a:cubicBezTo>
                    <a:pt x="25" y="13"/>
                    <a:pt x="17" y="19"/>
                    <a:pt x="9" y="19"/>
                  </a:cubicBezTo>
                  <a:cubicBezTo>
                    <a:pt x="7" y="19"/>
                    <a:pt x="4" y="18"/>
                    <a:pt x="2" y="17"/>
                  </a:cubicBezTo>
                  <a:cubicBezTo>
                    <a:pt x="1" y="17"/>
                    <a:pt x="0" y="17"/>
                    <a:pt x="1" y="18"/>
                  </a:cubicBezTo>
                  <a:cubicBezTo>
                    <a:pt x="3" y="21"/>
                    <a:pt x="7" y="22"/>
                    <a:pt x="11" y="22"/>
                  </a:cubicBezTo>
                  <a:cubicBezTo>
                    <a:pt x="20" y="22"/>
                    <a:pt x="26" y="16"/>
                    <a:pt x="26" y="8"/>
                  </a:cubicBezTo>
                  <a:cubicBezTo>
                    <a:pt x="26" y="6"/>
                    <a:pt x="26" y="4"/>
                    <a:pt x="26" y="3"/>
                  </a:cubicBezTo>
                  <a:close/>
                </a:path>
              </a:pathLst>
            </a:custGeom>
            <a:solidFill>
              <a:srgbClr val="A90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" name="Freeform 169"/>
            <p:cNvSpPr>
              <a:spLocks/>
            </p:cNvSpPr>
            <p:nvPr/>
          </p:nvSpPr>
          <p:spPr bwMode="auto">
            <a:xfrm>
              <a:off x="970" y="3383"/>
              <a:ext cx="116" cy="116"/>
            </a:xfrm>
            <a:custGeom>
              <a:avLst/>
              <a:gdLst>
                <a:gd name="T0" fmla="*/ 0 w 15"/>
                <a:gd name="T1" fmla="*/ 961 h 14"/>
                <a:gd name="T2" fmla="*/ 897 w 15"/>
                <a:gd name="T3" fmla="*/ 0 h 14"/>
                <a:gd name="T4" fmla="*/ 0 w 15"/>
                <a:gd name="T5" fmla="*/ 96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cubicBezTo>
                    <a:pt x="9" y="14"/>
                    <a:pt x="15" y="8"/>
                    <a:pt x="15" y="0"/>
                  </a:cubicBezTo>
                  <a:cubicBezTo>
                    <a:pt x="15" y="2"/>
                    <a:pt x="12" y="13"/>
                    <a:pt x="0" y="14"/>
                  </a:cubicBezTo>
                  <a:close/>
                </a:path>
              </a:pathLst>
            </a:custGeom>
            <a:solidFill>
              <a:srgbClr val="990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" name="Freeform 170"/>
            <p:cNvSpPr>
              <a:spLocks/>
            </p:cNvSpPr>
            <p:nvPr/>
          </p:nvSpPr>
          <p:spPr bwMode="auto">
            <a:xfrm>
              <a:off x="869" y="3259"/>
              <a:ext cx="209" cy="174"/>
            </a:xfrm>
            <a:custGeom>
              <a:avLst/>
              <a:gdLst>
                <a:gd name="T0" fmla="*/ 960 w 27"/>
                <a:gd name="T1" fmla="*/ 66 h 21"/>
                <a:gd name="T2" fmla="*/ 0 w 27"/>
                <a:gd name="T3" fmla="*/ 820 h 21"/>
                <a:gd name="T4" fmla="*/ 62 w 27"/>
                <a:gd name="T5" fmla="*/ 1102 h 21"/>
                <a:gd name="T6" fmla="*/ 480 w 27"/>
                <a:gd name="T7" fmla="*/ 1301 h 21"/>
                <a:gd name="T8" fmla="*/ 898 w 27"/>
                <a:gd name="T9" fmla="*/ 961 h 21"/>
                <a:gd name="T10" fmla="*/ 1440 w 27"/>
                <a:gd name="T11" fmla="*/ 340 h 21"/>
                <a:gd name="T12" fmla="*/ 1022 w 27"/>
                <a:gd name="T13" fmla="*/ 6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1">
                  <a:moveTo>
                    <a:pt x="16" y="1"/>
                  </a:moveTo>
                  <a:cubicBezTo>
                    <a:pt x="5" y="0"/>
                    <a:pt x="1" y="7"/>
                    <a:pt x="0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8"/>
                    <a:pt x="3" y="21"/>
                    <a:pt x="8" y="19"/>
                  </a:cubicBezTo>
                  <a:cubicBezTo>
                    <a:pt x="12" y="18"/>
                    <a:pt x="12" y="13"/>
                    <a:pt x="15" y="14"/>
                  </a:cubicBezTo>
                  <a:cubicBezTo>
                    <a:pt x="22" y="15"/>
                    <a:pt x="27" y="10"/>
                    <a:pt x="24" y="5"/>
                  </a:cubicBezTo>
                  <a:cubicBezTo>
                    <a:pt x="23" y="3"/>
                    <a:pt x="20" y="2"/>
                    <a:pt x="17" y="1"/>
                  </a:cubicBezTo>
                </a:path>
              </a:pathLst>
            </a:custGeom>
            <a:solidFill>
              <a:srgbClr val="E38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" name="Oval 171"/>
            <p:cNvSpPr>
              <a:spLocks noChangeArrowheads="1"/>
            </p:cNvSpPr>
            <p:nvPr/>
          </p:nvSpPr>
          <p:spPr bwMode="auto">
            <a:xfrm>
              <a:off x="892" y="3309"/>
              <a:ext cx="54" cy="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312" name="Oval 172"/>
            <p:cNvSpPr>
              <a:spLocks noChangeArrowheads="1"/>
            </p:cNvSpPr>
            <p:nvPr/>
          </p:nvSpPr>
          <p:spPr bwMode="auto">
            <a:xfrm>
              <a:off x="946" y="3300"/>
              <a:ext cx="16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313" name="Oval 173"/>
            <p:cNvSpPr>
              <a:spLocks noChangeArrowheads="1"/>
            </p:cNvSpPr>
            <p:nvPr/>
          </p:nvSpPr>
          <p:spPr bwMode="auto">
            <a:xfrm>
              <a:off x="900" y="3375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314" name="Oval 174"/>
            <p:cNvSpPr>
              <a:spLocks noChangeArrowheads="1"/>
            </p:cNvSpPr>
            <p:nvPr/>
          </p:nvSpPr>
          <p:spPr bwMode="auto">
            <a:xfrm>
              <a:off x="838" y="3234"/>
              <a:ext cx="271" cy="29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</p:grpSp>
      <p:grpSp>
        <p:nvGrpSpPr>
          <p:cNvPr id="315" name="Group 166"/>
          <p:cNvGrpSpPr>
            <a:grpSpLocks/>
          </p:cNvGrpSpPr>
          <p:nvPr/>
        </p:nvGrpSpPr>
        <p:grpSpPr bwMode="auto">
          <a:xfrm>
            <a:off x="4688789" y="4891102"/>
            <a:ext cx="127475" cy="136412"/>
            <a:chOff x="838" y="3234"/>
            <a:chExt cx="271" cy="290"/>
          </a:xfrm>
        </p:grpSpPr>
        <p:sp>
          <p:nvSpPr>
            <p:cNvPr id="316" name="Oval 167"/>
            <p:cNvSpPr>
              <a:spLocks noChangeArrowheads="1"/>
            </p:cNvSpPr>
            <p:nvPr/>
          </p:nvSpPr>
          <p:spPr bwMode="auto">
            <a:xfrm>
              <a:off x="838" y="3234"/>
              <a:ext cx="271" cy="290"/>
            </a:xfrm>
            <a:prstGeom prst="ellipse">
              <a:avLst/>
            </a:prstGeom>
            <a:solidFill>
              <a:srgbClr val="D1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317" name="Freeform 168"/>
            <p:cNvSpPr>
              <a:spLocks/>
            </p:cNvSpPr>
            <p:nvPr/>
          </p:nvSpPr>
          <p:spPr bwMode="auto">
            <a:xfrm>
              <a:off x="884" y="3317"/>
              <a:ext cx="202" cy="182"/>
            </a:xfrm>
            <a:custGeom>
              <a:avLst/>
              <a:gdLst>
                <a:gd name="T0" fmla="*/ 1569 w 26"/>
                <a:gd name="T1" fmla="*/ 207 h 22"/>
                <a:gd name="T2" fmla="*/ 1507 w 26"/>
                <a:gd name="T3" fmla="*/ 339 h 22"/>
                <a:gd name="T4" fmla="*/ 544 w 26"/>
                <a:gd name="T5" fmla="*/ 1299 h 22"/>
                <a:gd name="T6" fmla="*/ 124 w 26"/>
                <a:gd name="T7" fmla="*/ 1166 h 22"/>
                <a:gd name="T8" fmla="*/ 62 w 26"/>
                <a:gd name="T9" fmla="*/ 1233 h 22"/>
                <a:gd name="T10" fmla="*/ 660 w 26"/>
                <a:gd name="T11" fmla="*/ 1506 h 22"/>
                <a:gd name="T12" fmla="*/ 1569 w 26"/>
                <a:gd name="T13" fmla="*/ 546 h 22"/>
                <a:gd name="T14" fmla="*/ 1569 w 26"/>
                <a:gd name="T15" fmla="*/ 20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2">
                  <a:moveTo>
                    <a:pt x="26" y="3"/>
                  </a:moveTo>
                  <a:cubicBezTo>
                    <a:pt x="25" y="0"/>
                    <a:pt x="25" y="2"/>
                    <a:pt x="25" y="5"/>
                  </a:cubicBezTo>
                  <a:cubicBezTo>
                    <a:pt x="25" y="13"/>
                    <a:pt x="17" y="19"/>
                    <a:pt x="9" y="19"/>
                  </a:cubicBezTo>
                  <a:cubicBezTo>
                    <a:pt x="7" y="19"/>
                    <a:pt x="4" y="18"/>
                    <a:pt x="2" y="17"/>
                  </a:cubicBezTo>
                  <a:cubicBezTo>
                    <a:pt x="1" y="17"/>
                    <a:pt x="0" y="17"/>
                    <a:pt x="1" y="18"/>
                  </a:cubicBezTo>
                  <a:cubicBezTo>
                    <a:pt x="3" y="21"/>
                    <a:pt x="7" y="22"/>
                    <a:pt x="11" y="22"/>
                  </a:cubicBezTo>
                  <a:cubicBezTo>
                    <a:pt x="20" y="22"/>
                    <a:pt x="26" y="16"/>
                    <a:pt x="26" y="8"/>
                  </a:cubicBezTo>
                  <a:cubicBezTo>
                    <a:pt x="26" y="6"/>
                    <a:pt x="26" y="4"/>
                    <a:pt x="26" y="3"/>
                  </a:cubicBezTo>
                  <a:close/>
                </a:path>
              </a:pathLst>
            </a:custGeom>
            <a:solidFill>
              <a:srgbClr val="A90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8" name="Freeform 169"/>
            <p:cNvSpPr>
              <a:spLocks/>
            </p:cNvSpPr>
            <p:nvPr/>
          </p:nvSpPr>
          <p:spPr bwMode="auto">
            <a:xfrm>
              <a:off x="970" y="3383"/>
              <a:ext cx="116" cy="116"/>
            </a:xfrm>
            <a:custGeom>
              <a:avLst/>
              <a:gdLst>
                <a:gd name="T0" fmla="*/ 0 w 15"/>
                <a:gd name="T1" fmla="*/ 961 h 14"/>
                <a:gd name="T2" fmla="*/ 897 w 15"/>
                <a:gd name="T3" fmla="*/ 0 h 14"/>
                <a:gd name="T4" fmla="*/ 0 w 15"/>
                <a:gd name="T5" fmla="*/ 96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cubicBezTo>
                    <a:pt x="9" y="14"/>
                    <a:pt x="15" y="8"/>
                    <a:pt x="15" y="0"/>
                  </a:cubicBezTo>
                  <a:cubicBezTo>
                    <a:pt x="15" y="2"/>
                    <a:pt x="12" y="13"/>
                    <a:pt x="0" y="14"/>
                  </a:cubicBezTo>
                  <a:close/>
                </a:path>
              </a:pathLst>
            </a:custGeom>
            <a:solidFill>
              <a:srgbClr val="990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9" name="Freeform 170"/>
            <p:cNvSpPr>
              <a:spLocks/>
            </p:cNvSpPr>
            <p:nvPr/>
          </p:nvSpPr>
          <p:spPr bwMode="auto">
            <a:xfrm>
              <a:off x="869" y="3259"/>
              <a:ext cx="209" cy="174"/>
            </a:xfrm>
            <a:custGeom>
              <a:avLst/>
              <a:gdLst>
                <a:gd name="T0" fmla="*/ 960 w 27"/>
                <a:gd name="T1" fmla="*/ 66 h 21"/>
                <a:gd name="T2" fmla="*/ 0 w 27"/>
                <a:gd name="T3" fmla="*/ 820 h 21"/>
                <a:gd name="T4" fmla="*/ 62 w 27"/>
                <a:gd name="T5" fmla="*/ 1102 h 21"/>
                <a:gd name="T6" fmla="*/ 480 w 27"/>
                <a:gd name="T7" fmla="*/ 1301 h 21"/>
                <a:gd name="T8" fmla="*/ 898 w 27"/>
                <a:gd name="T9" fmla="*/ 961 h 21"/>
                <a:gd name="T10" fmla="*/ 1440 w 27"/>
                <a:gd name="T11" fmla="*/ 340 h 21"/>
                <a:gd name="T12" fmla="*/ 1022 w 27"/>
                <a:gd name="T13" fmla="*/ 6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1">
                  <a:moveTo>
                    <a:pt x="16" y="1"/>
                  </a:moveTo>
                  <a:cubicBezTo>
                    <a:pt x="5" y="0"/>
                    <a:pt x="1" y="7"/>
                    <a:pt x="0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8"/>
                    <a:pt x="3" y="21"/>
                    <a:pt x="8" y="19"/>
                  </a:cubicBezTo>
                  <a:cubicBezTo>
                    <a:pt x="12" y="18"/>
                    <a:pt x="12" y="13"/>
                    <a:pt x="15" y="14"/>
                  </a:cubicBezTo>
                  <a:cubicBezTo>
                    <a:pt x="22" y="15"/>
                    <a:pt x="27" y="10"/>
                    <a:pt x="24" y="5"/>
                  </a:cubicBezTo>
                  <a:cubicBezTo>
                    <a:pt x="23" y="3"/>
                    <a:pt x="20" y="2"/>
                    <a:pt x="17" y="1"/>
                  </a:cubicBezTo>
                </a:path>
              </a:pathLst>
            </a:custGeom>
            <a:solidFill>
              <a:srgbClr val="E38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0" name="Oval 171"/>
            <p:cNvSpPr>
              <a:spLocks noChangeArrowheads="1"/>
            </p:cNvSpPr>
            <p:nvPr/>
          </p:nvSpPr>
          <p:spPr bwMode="auto">
            <a:xfrm>
              <a:off x="892" y="3309"/>
              <a:ext cx="54" cy="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321" name="Oval 172"/>
            <p:cNvSpPr>
              <a:spLocks noChangeArrowheads="1"/>
            </p:cNvSpPr>
            <p:nvPr/>
          </p:nvSpPr>
          <p:spPr bwMode="auto">
            <a:xfrm>
              <a:off x="946" y="3300"/>
              <a:ext cx="16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322" name="Oval 173"/>
            <p:cNvSpPr>
              <a:spLocks noChangeArrowheads="1"/>
            </p:cNvSpPr>
            <p:nvPr/>
          </p:nvSpPr>
          <p:spPr bwMode="auto">
            <a:xfrm>
              <a:off x="900" y="3375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323" name="Oval 174"/>
            <p:cNvSpPr>
              <a:spLocks noChangeArrowheads="1"/>
            </p:cNvSpPr>
            <p:nvPr/>
          </p:nvSpPr>
          <p:spPr bwMode="auto">
            <a:xfrm>
              <a:off x="838" y="3234"/>
              <a:ext cx="271" cy="29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</p:grpSp>
      <p:sp>
        <p:nvSpPr>
          <p:cNvPr id="325" name="Text Box 98"/>
          <p:cNvSpPr txBox="1">
            <a:spLocks noChangeArrowheads="1"/>
          </p:cNvSpPr>
          <p:nvPr/>
        </p:nvSpPr>
        <p:spPr bwMode="auto">
          <a:xfrm>
            <a:off x="9415969" y="1318697"/>
            <a:ext cx="8130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nl-NL" sz="2000" dirty="0">
                <a:solidFill>
                  <a:srgbClr val="0070C0"/>
                </a:solidFill>
              </a:rPr>
              <a:t>B </a:t>
            </a:r>
            <a:r>
              <a:rPr lang="fr-FR" altLang="nl-NL" sz="2000" dirty="0" err="1">
                <a:solidFill>
                  <a:srgbClr val="0070C0"/>
                </a:solidFill>
              </a:rPr>
              <a:t>cell</a:t>
            </a:r>
            <a:endParaRPr lang="fr-FR" altLang="nl-NL" sz="2000" dirty="0">
              <a:solidFill>
                <a:srgbClr val="0070C0"/>
              </a:solidFill>
            </a:endParaRPr>
          </a:p>
        </p:txBody>
      </p:sp>
      <p:sp>
        <p:nvSpPr>
          <p:cNvPr id="326" name="Text Box 98"/>
          <p:cNvSpPr txBox="1">
            <a:spLocks noChangeArrowheads="1"/>
          </p:cNvSpPr>
          <p:nvPr/>
        </p:nvSpPr>
        <p:spPr bwMode="auto">
          <a:xfrm>
            <a:off x="4367561" y="5413868"/>
            <a:ext cx="1932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nl-NL" sz="1867" dirty="0">
                <a:solidFill>
                  <a:srgbClr val="0070C0"/>
                </a:solidFill>
              </a:rPr>
              <a:t> </a:t>
            </a:r>
            <a:r>
              <a:rPr lang="fr-FR" altLang="nl-NL" sz="2000" dirty="0" err="1">
                <a:solidFill>
                  <a:srgbClr val="0070C0"/>
                </a:solidFill>
              </a:rPr>
              <a:t>Cytotoxic</a:t>
            </a:r>
            <a:r>
              <a:rPr lang="fr-FR" altLang="nl-NL" sz="1867" dirty="0">
                <a:solidFill>
                  <a:srgbClr val="0070C0"/>
                </a:solidFill>
              </a:rPr>
              <a:t> T </a:t>
            </a:r>
            <a:r>
              <a:rPr lang="fr-FR" altLang="nl-NL" sz="1867" dirty="0" err="1">
                <a:solidFill>
                  <a:srgbClr val="0070C0"/>
                </a:solidFill>
              </a:rPr>
              <a:t>cell</a:t>
            </a:r>
            <a:endParaRPr lang="fr-FR" altLang="nl-NL" sz="1867" dirty="0">
              <a:solidFill>
                <a:srgbClr val="0070C0"/>
              </a:solidFill>
            </a:endParaRPr>
          </a:p>
        </p:txBody>
      </p:sp>
      <p:sp>
        <p:nvSpPr>
          <p:cNvPr id="343" name="Text Box 100"/>
          <p:cNvSpPr txBox="1">
            <a:spLocks noChangeArrowheads="1"/>
          </p:cNvSpPr>
          <p:nvPr/>
        </p:nvSpPr>
        <p:spPr bwMode="auto">
          <a:xfrm>
            <a:off x="3832023" y="1331605"/>
            <a:ext cx="1383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nl-NL" sz="2000" dirty="0" err="1">
                <a:solidFill>
                  <a:srgbClr val="0070C0"/>
                </a:solidFill>
              </a:rPr>
              <a:t>Antibodies</a:t>
            </a:r>
            <a:endParaRPr lang="fr-FR" altLang="nl-NL" sz="2000" dirty="0">
              <a:solidFill>
                <a:srgbClr val="0070C0"/>
              </a:solidFill>
            </a:endParaRPr>
          </a:p>
        </p:txBody>
      </p:sp>
      <p:grpSp>
        <p:nvGrpSpPr>
          <p:cNvPr id="351" name="Groep 350"/>
          <p:cNvGrpSpPr/>
          <p:nvPr/>
        </p:nvGrpSpPr>
        <p:grpSpPr>
          <a:xfrm rot="10800000">
            <a:off x="6191833" y="1667482"/>
            <a:ext cx="1844703" cy="1286205"/>
            <a:chOff x="7053136" y="3605588"/>
            <a:chExt cx="1383527" cy="964654"/>
          </a:xfrm>
        </p:grpSpPr>
        <p:grpSp>
          <p:nvGrpSpPr>
            <p:cNvPr id="352" name="Groep 351"/>
            <p:cNvGrpSpPr>
              <a:grpSpLocks noChangeAspect="1"/>
            </p:cNvGrpSpPr>
            <p:nvPr/>
          </p:nvGrpSpPr>
          <p:grpSpPr>
            <a:xfrm>
              <a:off x="7053136" y="3605588"/>
              <a:ext cx="1383527" cy="964654"/>
              <a:chOff x="7097586" y="3681788"/>
              <a:chExt cx="1152939" cy="803878"/>
            </a:xfrm>
          </p:grpSpPr>
          <p:sp>
            <p:nvSpPr>
              <p:cNvPr id="370" name="Freeform 121"/>
              <p:cNvSpPr>
                <a:spLocks/>
              </p:cNvSpPr>
              <p:nvPr/>
            </p:nvSpPr>
            <p:spPr bwMode="auto">
              <a:xfrm flipV="1">
                <a:off x="7102372" y="3682666"/>
                <a:ext cx="1145764" cy="801246"/>
              </a:xfrm>
              <a:custGeom>
                <a:avLst/>
                <a:gdLst>
                  <a:gd name="T0" fmla="*/ 344 w 432"/>
                  <a:gd name="T1" fmla="*/ 141 h 400"/>
                  <a:gd name="T2" fmla="*/ 54 w 432"/>
                  <a:gd name="T3" fmla="*/ 794 h 400"/>
                  <a:gd name="T4" fmla="*/ 706 w 432"/>
                  <a:gd name="T5" fmla="*/ 1330 h 400"/>
                  <a:gd name="T6" fmla="*/ 1160 w 432"/>
                  <a:gd name="T7" fmla="*/ 1104 h 400"/>
                  <a:gd name="T8" fmla="*/ 1280 w 432"/>
                  <a:gd name="T9" fmla="*/ 588 h 400"/>
                  <a:gd name="T10" fmla="*/ 549 w 432"/>
                  <a:gd name="T11" fmla="*/ 72 h 400"/>
                  <a:gd name="T12" fmla="*/ 344 w 432"/>
                  <a:gd name="T13" fmla="*/ 141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connsiteX0" fmla="*/ 2338 w 13039"/>
                  <a:gd name="connsiteY0" fmla="*/ 653 h 9481"/>
                  <a:gd name="connsiteX1" fmla="*/ 93 w 13039"/>
                  <a:gd name="connsiteY1" fmla="*/ 5478 h 9481"/>
                  <a:gd name="connsiteX2" fmla="*/ 5162 w 13039"/>
                  <a:gd name="connsiteY2" fmla="*/ 9453 h 9481"/>
                  <a:gd name="connsiteX3" fmla="*/ 8681 w 13039"/>
                  <a:gd name="connsiteY3" fmla="*/ 7778 h 9481"/>
                  <a:gd name="connsiteX4" fmla="*/ 13039 w 13039"/>
                  <a:gd name="connsiteY4" fmla="*/ 3654 h 9481"/>
                  <a:gd name="connsiteX5" fmla="*/ 3935 w 13039"/>
                  <a:gd name="connsiteY5" fmla="*/ 128 h 9481"/>
                  <a:gd name="connsiteX6" fmla="*/ 2338 w 13039"/>
                  <a:gd name="connsiteY6" fmla="*/ 653 h 9481"/>
                  <a:gd name="connsiteX0" fmla="*/ 1793 w 10002"/>
                  <a:gd name="connsiteY0" fmla="*/ 689 h 10031"/>
                  <a:gd name="connsiteX1" fmla="*/ 71 w 10002"/>
                  <a:gd name="connsiteY1" fmla="*/ 5778 h 10031"/>
                  <a:gd name="connsiteX2" fmla="*/ 3959 w 10002"/>
                  <a:gd name="connsiteY2" fmla="*/ 9970 h 10031"/>
                  <a:gd name="connsiteX3" fmla="*/ 8735 w 10002"/>
                  <a:gd name="connsiteY3" fmla="*/ 7773 h 10031"/>
                  <a:gd name="connsiteX4" fmla="*/ 10000 w 10002"/>
                  <a:gd name="connsiteY4" fmla="*/ 3854 h 10031"/>
                  <a:gd name="connsiteX5" fmla="*/ 3018 w 10002"/>
                  <a:gd name="connsiteY5" fmla="*/ 135 h 10031"/>
                  <a:gd name="connsiteX6" fmla="*/ 1793 w 10002"/>
                  <a:gd name="connsiteY6" fmla="*/ 689 h 10031"/>
                  <a:gd name="connsiteX0" fmla="*/ 1793 w 10268"/>
                  <a:gd name="connsiteY0" fmla="*/ 669 h 10011"/>
                  <a:gd name="connsiteX1" fmla="*/ 71 w 10268"/>
                  <a:gd name="connsiteY1" fmla="*/ 5758 h 10011"/>
                  <a:gd name="connsiteX2" fmla="*/ 3959 w 10268"/>
                  <a:gd name="connsiteY2" fmla="*/ 9950 h 10011"/>
                  <a:gd name="connsiteX3" fmla="*/ 8735 w 10268"/>
                  <a:gd name="connsiteY3" fmla="*/ 7753 h 10011"/>
                  <a:gd name="connsiteX4" fmla="*/ 10267 w 10268"/>
                  <a:gd name="connsiteY4" fmla="*/ 4178 h 10011"/>
                  <a:gd name="connsiteX5" fmla="*/ 3018 w 10268"/>
                  <a:gd name="connsiteY5" fmla="*/ 115 h 10011"/>
                  <a:gd name="connsiteX6" fmla="*/ 1793 w 10268"/>
                  <a:gd name="connsiteY6" fmla="*/ 669 h 10011"/>
                  <a:gd name="connsiteX0" fmla="*/ 1793 w 10269"/>
                  <a:gd name="connsiteY0" fmla="*/ 669 h 10001"/>
                  <a:gd name="connsiteX1" fmla="*/ 71 w 10269"/>
                  <a:gd name="connsiteY1" fmla="*/ 5758 h 10001"/>
                  <a:gd name="connsiteX2" fmla="*/ 3959 w 10269"/>
                  <a:gd name="connsiteY2" fmla="*/ 9950 h 10001"/>
                  <a:gd name="connsiteX3" fmla="*/ 8797 w 10269"/>
                  <a:gd name="connsiteY3" fmla="*/ 7638 h 10001"/>
                  <a:gd name="connsiteX4" fmla="*/ 10267 w 10269"/>
                  <a:gd name="connsiteY4" fmla="*/ 4178 h 10001"/>
                  <a:gd name="connsiteX5" fmla="*/ 3018 w 10269"/>
                  <a:gd name="connsiteY5" fmla="*/ 115 h 10001"/>
                  <a:gd name="connsiteX6" fmla="*/ 1793 w 10269"/>
                  <a:gd name="connsiteY6" fmla="*/ 669 h 10001"/>
                  <a:gd name="connsiteX0" fmla="*/ 1793 w 10269"/>
                  <a:gd name="connsiteY0" fmla="*/ 669 h 10001"/>
                  <a:gd name="connsiteX1" fmla="*/ 71 w 10269"/>
                  <a:gd name="connsiteY1" fmla="*/ 5758 h 10001"/>
                  <a:gd name="connsiteX2" fmla="*/ 3959 w 10269"/>
                  <a:gd name="connsiteY2" fmla="*/ 9950 h 10001"/>
                  <a:gd name="connsiteX3" fmla="*/ 8797 w 10269"/>
                  <a:gd name="connsiteY3" fmla="*/ 7638 h 10001"/>
                  <a:gd name="connsiteX4" fmla="*/ 10267 w 10269"/>
                  <a:gd name="connsiteY4" fmla="*/ 4178 h 10001"/>
                  <a:gd name="connsiteX5" fmla="*/ 3018 w 10269"/>
                  <a:gd name="connsiteY5" fmla="*/ 115 h 10001"/>
                  <a:gd name="connsiteX6" fmla="*/ 1793 w 10269"/>
                  <a:gd name="connsiteY6" fmla="*/ 669 h 10001"/>
                  <a:gd name="connsiteX0" fmla="*/ 1793 w 10269"/>
                  <a:gd name="connsiteY0" fmla="*/ 669 h 10003"/>
                  <a:gd name="connsiteX1" fmla="*/ 71 w 10269"/>
                  <a:gd name="connsiteY1" fmla="*/ 5758 h 10003"/>
                  <a:gd name="connsiteX2" fmla="*/ 3959 w 10269"/>
                  <a:gd name="connsiteY2" fmla="*/ 9950 h 10003"/>
                  <a:gd name="connsiteX3" fmla="*/ 8812 w 10269"/>
                  <a:gd name="connsiteY3" fmla="*/ 7660 h 10003"/>
                  <a:gd name="connsiteX4" fmla="*/ 10267 w 10269"/>
                  <a:gd name="connsiteY4" fmla="*/ 4178 h 10003"/>
                  <a:gd name="connsiteX5" fmla="*/ 3018 w 10269"/>
                  <a:gd name="connsiteY5" fmla="*/ 115 h 10003"/>
                  <a:gd name="connsiteX6" fmla="*/ 1793 w 10269"/>
                  <a:gd name="connsiteY6" fmla="*/ 669 h 10003"/>
                  <a:gd name="connsiteX0" fmla="*/ 1793 w 10269"/>
                  <a:gd name="connsiteY0" fmla="*/ 669 h 9992"/>
                  <a:gd name="connsiteX1" fmla="*/ 71 w 10269"/>
                  <a:gd name="connsiteY1" fmla="*/ 5758 h 9992"/>
                  <a:gd name="connsiteX2" fmla="*/ 3959 w 10269"/>
                  <a:gd name="connsiteY2" fmla="*/ 9950 h 9992"/>
                  <a:gd name="connsiteX3" fmla="*/ 8812 w 10269"/>
                  <a:gd name="connsiteY3" fmla="*/ 7660 h 9992"/>
                  <a:gd name="connsiteX4" fmla="*/ 10267 w 10269"/>
                  <a:gd name="connsiteY4" fmla="*/ 4178 h 9992"/>
                  <a:gd name="connsiteX5" fmla="*/ 3018 w 10269"/>
                  <a:gd name="connsiteY5" fmla="*/ 115 h 9992"/>
                  <a:gd name="connsiteX6" fmla="*/ 1793 w 10269"/>
                  <a:gd name="connsiteY6" fmla="*/ 669 h 9992"/>
                  <a:gd name="connsiteX0" fmla="*/ 1746 w 10002"/>
                  <a:gd name="connsiteY0" fmla="*/ 670 h 10016"/>
                  <a:gd name="connsiteX1" fmla="*/ 69 w 10002"/>
                  <a:gd name="connsiteY1" fmla="*/ 5763 h 10016"/>
                  <a:gd name="connsiteX2" fmla="*/ 3855 w 10002"/>
                  <a:gd name="connsiteY2" fmla="*/ 9958 h 10016"/>
                  <a:gd name="connsiteX3" fmla="*/ 8581 w 10002"/>
                  <a:gd name="connsiteY3" fmla="*/ 7666 h 10016"/>
                  <a:gd name="connsiteX4" fmla="*/ 9998 w 10002"/>
                  <a:gd name="connsiteY4" fmla="*/ 4181 h 10016"/>
                  <a:gd name="connsiteX5" fmla="*/ 2939 w 10002"/>
                  <a:gd name="connsiteY5" fmla="*/ 115 h 10016"/>
                  <a:gd name="connsiteX6" fmla="*/ 1746 w 10002"/>
                  <a:gd name="connsiteY6" fmla="*/ 670 h 10016"/>
                  <a:gd name="connsiteX0" fmla="*/ 1746 w 10002"/>
                  <a:gd name="connsiteY0" fmla="*/ 684 h 10030"/>
                  <a:gd name="connsiteX1" fmla="*/ 69 w 10002"/>
                  <a:gd name="connsiteY1" fmla="*/ 5777 h 10030"/>
                  <a:gd name="connsiteX2" fmla="*/ 3855 w 10002"/>
                  <a:gd name="connsiteY2" fmla="*/ 9972 h 10030"/>
                  <a:gd name="connsiteX3" fmla="*/ 8581 w 10002"/>
                  <a:gd name="connsiteY3" fmla="*/ 7680 h 10030"/>
                  <a:gd name="connsiteX4" fmla="*/ 9998 w 10002"/>
                  <a:gd name="connsiteY4" fmla="*/ 4195 h 10030"/>
                  <a:gd name="connsiteX5" fmla="*/ 2939 w 10002"/>
                  <a:gd name="connsiteY5" fmla="*/ 129 h 10030"/>
                  <a:gd name="connsiteX6" fmla="*/ 1746 w 10002"/>
                  <a:gd name="connsiteY6" fmla="*/ 684 h 10030"/>
                  <a:gd name="connsiteX0" fmla="*/ 1746 w 9998"/>
                  <a:gd name="connsiteY0" fmla="*/ 684 h 10030"/>
                  <a:gd name="connsiteX1" fmla="*/ 69 w 9998"/>
                  <a:gd name="connsiteY1" fmla="*/ 5777 h 10030"/>
                  <a:gd name="connsiteX2" fmla="*/ 3855 w 9998"/>
                  <a:gd name="connsiteY2" fmla="*/ 9972 h 10030"/>
                  <a:gd name="connsiteX3" fmla="*/ 8581 w 9998"/>
                  <a:gd name="connsiteY3" fmla="*/ 7680 h 10030"/>
                  <a:gd name="connsiteX4" fmla="*/ 9998 w 9998"/>
                  <a:gd name="connsiteY4" fmla="*/ 4195 h 10030"/>
                  <a:gd name="connsiteX5" fmla="*/ 2939 w 9998"/>
                  <a:gd name="connsiteY5" fmla="*/ 129 h 10030"/>
                  <a:gd name="connsiteX6" fmla="*/ 1746 w 9998"/>
                  <a:gd name="connsiteY6" fmla="*/ 684 h 1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98" h="10030">
                    <a:moveTo>
                      <a:pt x="1746" y="684"/>
                    </a:moveTo>
                    <a:cubicBezTo>
                      <a:pt x="537" y="1475"/>
                      <a:pt x="-242" y="4008"/>
                      <a:pt x="69" y="5777"/>
                    </a:cubicBezTo>
                    <a:cubicBezTo>
                      <a:pt x="466" y="8072"/>
                      <a:pt x="2436" y="9655"/>
                      <a:pt x="3855" y="9972"/>
                    </a:cubicBezTo>
                    <a:cubicBezTo>
                      <a:pt x="5274" y="10289"/>
                      <a:pt x="7528" y="9292"/>
                      <a:pt x="8581" y="7680"/>
                    </a:cubicBezTo>
                    <a:cubicBezTo>
                      <a:pt x="9634" y="6068"/>
                      <a:pt x="9960" y="5512"/>
                      <a:pt x="9998" y="4195"/>
                    </a:cubicBezTo>
                    <a:cubicBezTo>
                      <a:pt x="9919" y="775"/>
                      <a:pt x="4754" y="-425"/>
                      <a:pt x="2939" y="129"/>
                    </a:cubicBezTo>
                    <a:cubicBezTo>
                      <a:pt x="2489" y="261"/>
                      <a:pt x="2161" y="419"/>
                      <a:pt x="1746" y="684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71" name="Freeform 123"/>
              <p:cNvSpPr>
                <a:spLocks/>
              </p:cNvSpPr>
              <p:nvPr/>
            </p:nvSpPr>
            <p:spPr bwMode="auto">
              <a:xfrm flipV="1">
                <a:off x="7097586" y="3740013"/>
                <a:ext cx="588557" cy="725083"/>
              </a:xfrm>
              <a:custGeom>
                <a:avLst/>
                <a:gdLst>
                  <a:gd name="T0" fmla="*/ 98 w 297"/>
                  <a:gd name="T1" fmla="*/ 718 h 344"/>
                  <a:gd name="T2" fmla="*/ 366 w 297"/>
                  <a:gd name="T3" fmla="*/ 114 h 344"/>
                  <a:gd name="T4" fmla="*/ 554 w 297"/>
                  <a:gd name="T5" fmla="*/ 48 h 344"/>
                  <a:gd name="T6" fmla="*/ 886 w 297"/>
                  <a:gd name="T7" fmla="*/ 72 h 344"/>
                  <a:gd name="T8" fmla="*/ 510 w 297"/>
                  <a:gd name="T9" fmla="*/ 28 h 344"/>
                  <a:gd name="T10" fmla="*/ 320 w 297"/>
                  <a:gd name="T11" fmla="*/ 94 h 344"/>
                  <a:gd name="T12" fmla="*/ 50 w 297"/>
                  <a:gd name="T13" fmla="*/ 698 h 344"/>
                  <a:gd name="T14" fmla="*/ 504 w 297"/>
                  <a:gd name="T15" fmla="*/ 1161 h 344"/>
                  <a:gd name="T16" fmla="*/ 98 w 297"/>
                  <a:gd name="T17" fmla="*/ 718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72" name="Freeform 124"/>
              <p:cNvSpPr>
                <a:spLocks/>
              </p:cNvSpPr>
              <p:nvPr/>
            </p:nvSpPr>
            <p:spPr bwMode="auto">
              <a:xfrm flipV="1">
                <a:off x="7329325" y="3696496"/>
                <a:ext cx="903796" cy="677550"/>
              </a:xfrm>
              <a:custGeom>
                <a:avLst/>
                <a:gdLst>
                  <a:gd name="T0" fmla="*/ 926 w 313"/>
                  <a:gd name="T1" fmla="*/ 398 h 329"/>
                  <a:gd name="T2" fmla="*/ 698 w 313"/>
                  <a:gd name="T3" fmla="*/ 0 h 329"/>
                  <a:gd name="T4" fmla="*/ 873 w 313"/>
                  <a:gd name="T5" fmla="*/ 358 h 329"/>
                  <a:gd name="T6" fmla="*/ 762 w 313"/>
                  <a:gd name="T7" fmla="*/ 839 h 329"/>
                  <a:gd name="T8" fmla="*/ 341 w 313"/>
                  <a:gd name="T9" fmla="*/ 1048 h 329"/>
                  <a:gd name="T10" fmla="*/ 0 w 313"/>
                  <a:gd name="T11" fmla="*/ 914 h 329"/>
                  <a:gd name="T12" fmla="*/ 391 w 313"/>
                  <a:gd name="T13" fmla="*/ 1089 h 329"/>
                  <a:gd name="T14" fmla="*/ 812 w 313"/>
                  <a:gd name="T15" fmla="*/ 876 h 329"/>
                  <a:gd name="T16" fmla="*/ 926 w 313"/>
                  <a:gd name="T17" fmla="*/ 398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connsiteX0" fmla="*/ 9904 w 11324"/>
                  <a:gd name="connsiteY0" fmla="*/ 3587 h 9852"/>
                  <a:gd name="connsiteX1" fmla="*/ 7476 w 11324"/>
                  <a:gd name="connsiteY1" fmla="*/ 0 h 9852"/>
                  <a:gd name="connsiteX2" fmla="*/ 9329 w 11324"/>
                  <a:gd name="connsiteY2" fmla="*/ 3222 h 9852"/>
                  <a:gd name="connsiteX3" fmla="*/ 8147 w 11324"/>
                  <a:gd name="connsiteY3" fmla="*/ 7568 h 9852"/>
                  <a:gd name="connsiteX4" fmla="*/ 3642 w 11324"/>
                  <a:gd name="connsiteY4" fmla="*/ 9453 h 9852"/>
                  <a:gd name="connsiteX5" fmla="*/ 0 w 11324"/>
                  <a:gd name="connsiteY5" fmla="*/ 8237 h 9852"/>
                  <a:gd name="connsiteX6" fmla="*/ 4185 w 11324"/>
                  <a:gd name="connsiteY6" fmla="*/ 9818 h 9852"/>
                  <a:gd name="connsiteX7" fmla="*/ 8690 w 11324"/>
                  <a:gd name="connsiteY7" fmla="*/ 7903 h 9852"/>
                  <a:gd name="connsiteX8" fmla="*/ 11321 w 11324"/>
                  <a:gd name="connsiteY8" fmla="*/ 3512 h 9852"/>
                  <a:gd name="connsiteX0" fmla="*/ 9779 w 10000"/>
                  <a:gd name="connsiteY0" fmla="*/ 3036 h 10000"/>
                  <a:gd name="connsiteX1" fmla="*/ 6602 w 10000"/>
                  <a:gd name="connsiteY1" fmla="*/ 0 h 10000"/>
                  <a:gd name="connsiteX2" fmla="*/ 8238 w 10000"/>
                  <a:gd name="connsiteY2" fmla="*/ 3270 h 10000"/>
                  <a:gd name="connsiteX3" fmla="*/ 7194 w 10000"/>
                  <a:gd name="connsiteY3" fmla="*/ 7682 h 10000"/>
                  <a:gd name="connsiteX4" fmla="*/ 3216 w 10000"/>
                  <a:gd name="connsiteY4" fmla="*/ 9595 h 10000"/>
                  <a:gd name="connsiteX5" fmla="*/ 0 w 10000"/>
                  <a:gd name="connsiteY5" fmla="*/ 8361 h 10000"/>
                  <a:gd name="connsiteX6" fmla="*/ 3696 w 10000"/>
                  <a:gd name="connsiteY6" fmla="*/ 9965 h 10000"/>
                  <a:gd name="connsiteX7" fmla="*/ 7674 w 10000"/>
                  <a:gd name="connsiteY7" fmla="*/ 8022 h 10000"/>
                  <a:gd name="connsiteX8" fmla="*/ 9997 w 10000"/>
                  <a:gd name="connsiteY8" fmla="*/ 3565 h 10000"/>
                  <a:gd name="connsiteX0" fmla="*/ 10033 w 10033"/>
                  <a:gd name="connsiteY0" fmla="*/ 3515 h 10000"/>
                  <a:gd name="connsiteX1" fmla="*/ 6602 w 10033"/>
                  <a:gd name="connsiteY1" fmla="*/ 0 h 10000"/>
                  <a:gd name="connsiteX2" fmla="*/ 8238 w 10033"/>
                  <a:gd name="connsiteY2" fmla="*/ 3270 h 10000"/>
                  <a:gd name="connsiteX3" fmla="*/ 7194 w 10033"/>
                  <a:gd name="connsiteY3" fmla="*/ 7682 h 10000"/>
                  <a:gd name="connsiteX4" fmla="*/ 3216 w 10033"/>
                  <a:gd name="connsiteY4" fmla="*/ 9595 h 10000"/>
                  <a:gd name="connsiteX5" fmla="*/ 0 w 10033"/>
                  <a:gd name="connsiteY5" fmla="*/ 8361 h 10000"/>
                  <a:gd name="connsiteX6" fmla="*/ 3696 w 10033"/>
                  <a:gd name="connsiteY6" fmla="*/ 9965 h 10000"/>
                  <a:gd name="connsiteX7" fmla="*/ 7674 w 10033"/>
                  <a:gd name="connsiteY7" fmla="*/ 8022 h 10000"/>
                  <a:gd name="connsiteX8" fmla="*/ 9997 w 10033"/>
                  <a:gd name="connsiteY8" fmla="*/ 3565 h 10000"/>
                  <a:gd name="connsiteX0" fmla="*/ 10033 w 10033"/>
                  <a:gd name="connsiteY0" fmla="*/ 3616 h 10101"/>
                  <a:gd name="connsiteX1" fmla="*/ 7092 w 10033"/>
                  <a:gd name="connsiteY1" fmla="*/ 0 h 10101"/>
                  <a:gd name="connsiteX2" fmla="*/ 8238 w 10033"/>
                  <a:gd name="connsiteY2" fmla="*/ 3371 h 10101"/>
                  <a:gd name="connsiteX3" fmla="*/ 7194 w 10033"/>
                  <a:gd name="connsiteY3" fmla="*/ 7783 h 10101"/>
                  <a:gd name="connsiteX4" fmla="*/ 3216 w 10033"/>
                  <a:gd name="connsiteY4" fmla="*/ 9696 h 10101"/>
                  <a:gd name="connsiteX5" fmla="*/ 0 w 10033"/>
                  <a:gd name="connsiteY5" fmla="*/ 8462 h 10101"/>
                  <a:gd name="connsiteX6" fmla="*/ 3696 w 10033"/>
                  <a:gd name="connsiteY6" fmla="*/ 10066 h 10101"/>
                  <a:gd name="connsiteX7" fmla="*/ 7674 w 10033"/>
                  <a:gd name="connsiteY7" fmla="*/ 8123 h 10101"/>
                  <a:gd name="connsiteX8" fmla="*/ 9997 w 10033"/>
                  <a:gd name="connsiteY8" fmla="*/ 3666 h 10101"/>
                  <a:gd name="connsiteX0" fmla="*/ 10033 w 10033"/>
                  <a:gd name="connsiteY0" fmla="*/ 3616 h 10101"/>
                  <a:gd name="connsiteX1" fmla="*/ 7092 w 10033"/>
                  <a:gd name="connsiteY1" fmla="*/ 0 h 10101"/>
                  <a:gd name="connsiteX2" fmla="*/ 9670 w 10033"/>
                  <a:gd name="connsiteY2" fmla="*/ 3522 h 10101"/>
                  <a:gd name="connsiteX3" fmla="*/ 7194 w 10033"/>
                  <a:gd name="connsiteY3" fmla="*/ 7783 h 10101"/>
                  <a:gd name="connsiteX4" fmla="*/ 3216 w 10033"/>
                  <a:gd name="connsiteY4" fmla="*/ 9696 h 10101"/>
                  <a:gd name="connsiteX5" fmla="*/ 0 w 10033"/>
                  <a:gd name="connsiteY5" fmla="*/ 8462 h 10101"/>
                  <a:gd name="connsiteX6" fmla="*/ 3696 w 10033"/>
                  <a:gd name="connsiteY6" fmla="*/ 10066 h 10101"/>
                  <a:gd name="connsiteX7" fmla="*/ 7674 w 10033"/>
                  <a:gd name="connsiteY7" fmla="*/ 8123 h 10101"/>
                  <a:gd name="connsiteX8" fmla="*/ 9997 w 10033"/>
                  <a:gd name="connsiteY8" fmla="*/ 3666 h 10101"/>
                  <a:gd name="connsiteX0" fmla="*/ 10033 w 10033"/>
                  <a:gd name="connsiteY0" fmla="*/ 3616 h 10101"/>
                  <a:gd name="connsiteX1" fmla="*/ 7092 w 10033"/>
                  <a:gd name="connsiteY1" fmla="*/ 0 h 10101"/>
                  <a:gd name="connsiteX2" fmla="*/ 9670 w 10033"/>
                  <a:gd name="connsiteY2" fmla="*/ 3522 h 10101"/>
                  <a:gd name="connsiteX3" fmla="*/ 6850 w 10033"/>
                  <a:gd name="connsiteY3" fmla="*/ 8564 h 10101"/>
                  <a:gd name="connsiteX4" fmla="*/ 3216 w 10033"/>
                  <a:gd name="connsiteY4" fmla="*/ 9696 h 10101"/>
                  <a:gd name="connsiteX5" fmla="*/ 0 w 10033"/>
                  <a:gd name="connsiteY5" fmla="*/ 8462 h 10101"/>
                  <a:gd name="connsiteX6" fmla="*/ 3696 w 10033"/>
                  <a:gd name="connsiteY6" fmla="*/ 10066 h 10101"/>
                  <a:gd name="connsiteX7" fmla="*/ 7674 w 10033"/>
                  <a:gd name="connsiteY7" fmla="*/ 8123 h 10101"/>
                  <a:gd name="connsiteX8" fmla="*/ 9997 w 10033"/>
                  <a:gd name="connsiteY8" fmla="*/ 3666 h 10101"/>
                  <a:gd name="connsiteX0" fmla="*/ 10033 w 10033"/>
                  <a:gd name="connsiteY0" fmla="*/ 3616 h 10071"/>
                  <a:gd name="connsiteX1" fmla="*/ 7092 w 10033"/>
                  <a:gd name="connsiteY1" fmla="*/ 0 h 10071"/>
                  <a:gd name="connsiteX2" fmla="*/ 9670 w 10033"/>
                  <a:gd name="connsiteY2" fmla="*/ 3522 h 10071"/>
                  <a:gd name="connsiteX3" fmla="*/ 6850 w 10033"/>
                  <a:gd name="connsiteY3" fmla="*/ 8564 h 10071"/>
                  <a:gd name="connsiteX4" fmla="*/ 3216 w 10033"/>
                  <a:gd name="connsiteY4" fmla="*/ 9696 h 10071"/>
                  <a:gd name="connsiteX5" fmla="*/ 0 w 10033"/>
                  <a:gd name="connsiteY5" fmla="*/ 8462 h 10071"/>
                  <a:gd name="connsiteX6" fmla="*/ 3696 w 10033"/>
                  <a:gd name="connsiteY6" fmla="*/ 10066 h 10071"/>
                  <a:gd name="connsiteX7" fmla="*/ 8182 w 10033"/>
                  <a:gd name="connsiteY7" fmla="*/ 7997 h 10071"/>
                  <a:gd name="connsiteX8" fmla="*/ 9997 w 10033"/>
                  <a:gd name="connsiteY8" fmla="*/ 3666 h 10071"/>
                  <a:gd name="connsiteX0" fmla="*/ 10033 w 10033"/>
                  <a:gd name="connsiteY0" fmla="*/ 3616 h 10071"/>
                  <a:gd name="connsiteX1" fmla="*/ 7092 w 10033"/>
                  <a:gd name="connsiteY1" fmla="*/ 0 h 10071"/>
                  <a:gd name="connsiteX2" fmla="*/ 9670 w 10033"/>
                  <a:gd name="connsiteY2" fmla="*/ 3522 h 10071"/>
                  <a:gd name="connsiteX3" fmla="*/ 8028 w 10033"/>
                  <a:gd name="connsiteY3" fmla="*/ 7657 h 10071"/>
                  <a:gd name="connsiteX4" fmla="*/ 3216 w 10033"/>
                  <a:gd name="connsiteY4" fmla="*/ 9696 h 10071"/>
                  <a:gd name="connsiteX5" fmla="*/ 0 w 10033"/>
                  <a:gd name="connsiteY5" fmla="*/ 8462 h 10071"/>
                  <a:gd name="connsiteX6" fmla="*/ 3696 w 10033"/>
                  <a:gd name="connsiteY6" fmla="*/ 10066 h 10071"/>
                  <a:gd name="connsiteX7" fmla="*/ 8182 w 10033"/>
                  <a:gd name="connsiteY7" fmla="*/ 7997 h 10071"/>
                  <a:gd name="connsiteX8" fmla="*/ 9997 w 10033"/>
                  <a:gd name="connsiteY8" fmla="*/ 3666 h 10071"/>
                  <a:gd name="connsiteX0" fmla="*/ 10033 w 10033"/>
                  <a:gd name="connsiteY0" fmla="*/ 3616 h 10071"/>
                  <a:gd name="connsiteX1" fmla="*/ 7092 w 10033"/>
                  <a:gd name="connsiteY1" fmla="*/ 0 h 10071"/>
                  <a:gd name="connsiteX2" fmla="*/ 9670 w 10033"/>
                  <a:gd name="connsiteY2" fmla="*/ 3522 h 10071"/>
                  <a:gd name="connsiteX3" fmla="*/ 8028 w 10033"/>
                  <a:gd name="connsiteY3" fmla="*/ 7657 h 10071"/>
                  <a:gd name="connsiteX4" fmla="*/ 3216 w 10033"/>
                  <a:gd name="connsiteY4" fmla="*/ 9696 h 10071"/>
                  <a:gd name="connsiteX5" fmla="*/ 0 w 10033"/>
                  <a:gd name="connsiteY5" fmla="*/ 8462 h 10071"/>
                  <a:gd name="connsiteX6" fmla="*/ 3696 w 10033"/>
                  <a:gd name="connsiteY6" fmla="*/ 10066 h 10071"/>
                  <a:gd name="connsiteX7" fmla="*/ 8182 w 10033"/>
                  <a:gd name="connsiteY7" fmla="*/ 7997 h 10071"/>
                  <a:gd name="connsiteX8" fmla="*/ 9997 w 10033"/>
                  <a:gd name="connsiteY8" fmla="*/ 3666 h 10071"/>
                  <a:gd name="connsiteX0" fmla="*/ 10033 w 10033"/>
                  <a:gd name="connsiteY0" fmla="*/ 3616 h 10071"/>
                  <a:gd name="connsiteX1" fmla="*/ 7092 w 10033"/>
                  <a:gd name="connsiteY1" fmla="*/ 0 h 10071"/>
                  <a:gd name="connsiteX2" fmla="*/ 9670 w 10033"/>
                  <a:gd name="connsiteY2" fmla="*/ 3522 h 10071"/>
                  <a:gd name="connsiteX3" fmla="*/ 8028 w 10033"/>
                  <a:gd name="connsiteY3" fmla="*/ 7304 h 10071"/>
                  <a:gd name="connsiteX4" fmla="*/ 3216 w 10033"/>
                  <a:gd name="connsiteY4" fmla="*/ 9696 h 10071"/>
                  <a:gd name="connsiteX5" fmla="*/ 0 w 10033"/>
                  <a:gd name="connsiteY5" fmla="*/ 8462 h 10071"/>
                  <a:gd name="connsiteX6" fmla="*/ 3696 w 10033"/>
                  <a:gd name="connsiteY6" fmla="*/ 10066 h 10071"/>
                  <a:gd name="connsiteX7" fmla="*/ 8182 w 10033"/>
                  <a:gd name="connsiteY7" fmla="*/ 7997 h 10071"/>
                  <a:gd name="connsiteX8" fmla="*/ 9997 w 10033"/>
                  <a:gd name="connsiteY8" fmla="*/ 3666 h 10071"/>
                  <a:gd name="connsiteX0" fmla="*/ 10033 w 10033"/>
                  <a:gd name="connsiteY0" fmla="*/ 3616 h 10071"/>
                  <a:gd name="connsiteX1" fmla="*/ 7092 w 10033"/>
                  <a:gd name="connsiteY1" fmla="*/ 0 h 10071"/>
                  <a:gd name="connsiteX2" fmla="*/ 9616 w 10033"/>
                  <a:gd name="connsiteY2" fmla="*/ 3875 h 10071"/>
                  <a:gd name="connsiteX3" fmla="*/ 8028 w 10033"/>
                  <a:gd name="connsiteY3" fmla="*/ 7304 h 10071"/>
                  <a:gd name="connsiteX4" fmla="*/ 3216 w 10033"/>
                  <a:gd name="connsiteY4" fmla="*/ 9696 h 10071"/>
                  <a:gd name="connsiteX5" fmla="*/ 0 w 10033"/>
                  <a:gd name="connsiteY5" fmla="*/ 8462 h 10071"/>
                  <a:gd name="connsiteX6" fmla="*/ 3696 w 10033"/>
                  <a:gd name="connsiteY6" fmla="*/ 10066 h 10071"/>
                  <a:gd name="connsiteX7" fmla="*/ 8182 w 10033"/>
                  <a:gd name="connsiteY7" fmla="*/ 7997 h 10071"/>
                  <a:gd name="connsiteX8" fmla="*/ 9997 w 10033"/>
                  <a:gd name="connsiteY8" fmla="*/ 3666 h 10071"/>
                  <a:gd name="connsiteX0" fmla="*/ 10033 w 10033"/>
                  <a:gd name="connsiteY0" fmla="*/ 3616 h 10071"/>
                  <a:gd name="connsiteX1" fmla="*/ 7092 w 10033"/>
                  <a:gd name="connsiteY1" fmla="*/ 0 h 10071"/>
                  <a:gd name="connsiteX2" fmla="*/ 9616 w 10033"/>
                  <a:gd name="connsiteY2" fmla="*/ 3875 h 10071"/>
                  <a:gd name="connsiteX3" fmla="*/ 8028 w 10033"/>
                  <a:gd name="connsiteY3" fmla="*/ 7304 h 10071"/>
                  <a:gd name="connsiteX4" fmla="*/ 3216 w 10033"/>
                  <a:gd name="connsiteY4" fmla="*/ 9696 h 10071"/>
                  <a:gd name="connsiteX5" fmla="*/ 0 w 10033"/>
                  <a:gd name="connsiteY5" fmla="*/ 8462 h 10071"/>
                  <a:gd name="connsiteX6" fmla="*/ 3696 w 10033"/>
                  <a:gd name="connsiteY6" fmla="*/ 10066 h 10071"/>
                  <a:gd name="connsiteX7" fmla="*/ 8182 w 10033"/>
                  <a:gd name="connsiteY7" fmla="*/ 7997 h 10071"/>
                  <a:gd name="connsiteX8" fmla="*/ 9997 w 10033"/>
                  <a:gd name="connsiteY8" fmla="*/ 3666 h 10071"/>
                  <a:gd name="connsiteX0" fmla="*/ 10033 w 10033"/>
                  <a:gd name="connsiteY0" fmla="*/ 3616 h 10071"/>
                  <a:gd name="connsiteX1" fmla="*/ 7092 w 10033"/>
                  <a:gd name="connsiteY1" fmla="*/ 0 h 10071"/>
                  <a:gd name="connsiteX2" fmla="*/ 9616 w 10033"/>
                  <a:gd name="connsiteY2" fmla="*/ 3875 h 10071"/>
                  <a:gd name="connsiteX3" fmla="*/ 8028 w 10033"/>
                  <a:gd name="connsiteY3" fmla="*/ 7304 h 10071"/>
                  <a:gd name="connsiteX4" fmla="*/ 3216 w 10033"/>
                  <a:gd name="connsiteY4" fmla="*/ 9696 h 10071"/>
                  <a:gd name="connsiteX5" fmla="*/ 0 w 10033"/>
                  <a:gd name="connsiteY5" fmla="*/ 8462 h 10071"/>
                  <a:gd name="connsiteX6" fmla="*/ 3696 w 10033"/>
                  <a:gd name="connsiteY6" fmla="*/ 10066 h 10071"/>
                  <a:gd name="connsiteX7" fmla="*/ 8182 w 10033"/>
                  <a:gd name="connsiteY7" fmla="*/ 7997 h 10071"/>
                  <a:gd name="connsiteX8" fmla="*/ 9997 w 10033"/>
                  <a:gd name="connsiteY8" fmla="*/ 3666 h 10071"/>
                  <a:gd name="connsiteX9" fmla="*/ 10033 w 10033"/>
                  <a:gd name="connsiteY9" fmla="*/ 3616 h 10071"/>
                  <a:gd name="connsiteX0" fmla="*/ 9888 w 10001"/>
                  <a:gd name="connsiteY0" fmla="*/ 3087 h 10071"/>
                  <a:gd name="connsiteX1" fmla="*/ 7092 w 10001"/>
                  <a:gd name="connsiteY1" fmla="*/ 0 h 10071"/>
                  <a:gd name="connsiteX2" fmla="*/ 9616 w 10001"/>
                  <a:gd name="connsiteY2" fmla="*/ 3875 h 10071"/>
                  <a:gd name="connsiteX3" fmla="*/ 8028 w 10001"/>
                  <a:gd name="connsiteY3" fmla="*/ 7304 h 10071"/>
                  <a:gd name="connsiteX4" fmla="*/ 3216 w 10001"/>
                  <a:gd name="connsiteY4" fmla="*/ 9696 h 10071"/>
                  <a:gd name="connsiteX5" fmla="*/ 0 w 10001"/>
                  <a:gd name="connsiteY5" fmla="*/ 8462 h 10071"/>
                  <a:gd name="connsiteX6" fmla="*/ 3696 w 10001"/>
                  <a:gd name="connsiteY6" fmla="*/ 10066 h 10071"/>
                  <a:gd name="connsiteX7" fmla="*/ 8182 w 10001"/>
                  <a:gd name="connsiteY7" fmla="*/ 7997 h 10071"/>
                  <a:gd name="connsiteX8" fmla="*/ 9997 w 10001"/>
                  <a:gd name="connsiteY8" fmla="*/ 3666 h 10071"/>
                  <a:gd name="connsiteX9" fmla="*/ 9888 w 10001"/>
                  <a:gd name="connsiteY9" fmla="*/ 3087 h 10071"/>
                  <a:gd name="connsiteX0" fmla="*/ 9453 w 9566"/>
                  <a:gd name="connsiteY0" fmla="*/ 3087 h 10073"/>
                  <a:gd name="connsiteX1" fmla="*/ 6657 w 9566"/>
                  <a:gd name="connsiteY1" fmla="*/ 0 h 10073"/>
                  <a:gd name="connsiteX2" fmla="*/ 9181 w 9566"/>
                  <a:gd name="connsiteY2" fmla="*/ 3875 h 10073"/>
                  <a:gd name="connsiteX3" fmla="*/ 7593 w 9566"/>
                  <a:gd name="connsiteY3" fmla="*/ 7304 h 10073"/>
                  <a:gd name="connsiteX4" fmla="*/ 2781 w 9566"/>
                  <a:gd name="connsiteY4" fmla="*/ 9696 h 10073"/>
                  <a:gd name="connsiteX5" fmla="*/ 0 w 9566"/>
                  <a:gd name="connsiteY5" fmla="*/ 8538 h 10073"/>
                  <a:gd name="connsiteX6" fmla="*/ 3261 w 9566"/>
                  <a:gd name="connsiteY6" fmla="*/ 10066 h 10073"/>
                  <a:gd name="connsiteX7" fmla="*/ 7747 w 9566"/>
                  <a:gd name="connsiteY7" fmla="*/ 7997 h 10073"/>
                  <a:gd name="connsiteX8" fmla="*/ 9562 w 9566"/>
                  <a:gd name="connsiteY8" fmla="*/ 3666 h 10073"/>
                  <a:gd name="connsiteX9" fmla="*/ 9453 w 9566"/>
                  <a:gd name="connsiteY9" fmla="*/ 3087 h 10073"/>
                  <a:gd name="connsiteX0" fmla="*/ 9882 w 10000"/>
                  <a:gd name="connsiteY0" fmla="*/ 3065 h 10000"/>
                  <a:gd name="connsiteX1" fmla="*/ 6959 w 10000"/>
                  <a:gd name="connsiteY1" fmla="*/ 0 h 10000"/>
                  <a:gd name="connsiteX2" fmla="*/ 9598 w 10000"/>
                  <a:gd name="connsiteY2" fmla="*/ 3847 h 10000"/>
                  <a:gd name="connsiteX3" fmla="*/ 7937 w 10000"/>
                  <a:gd name="connsiteY3" fmla="*/ 7251 h 10000"/>
                  <a:gd name="connsiteX4" fmla="*/ 2907 w 10000"/>
                  <a:gd name="connsiteY4" fmla="*/ 9626 h 10000"/>
                  <a:gd name="connsiteX5" fmla="*/ 0 w 10000"/>
                  <a:gd name="connsiteY5" fmla="*/ 8476 h 10000"/>
                  <a:gd name="connsiteX6" fmla="*/ 3409 w 10000"/>
                  <a:gd name="connsiteY6" fmla="*/ 9993 h 10000"/>
                  <a:gd name="connsiteX7" fmla="*/ 8098 w 10000"/>
                  <a:gd name="connsiteY7" fmla="*/ 7939 h 10000"/>
                  <a:gd name="connsiteX8" fmla="*/ 9996 w 10000"/>
                  <a:gd name="connsiteY8" fmla="*/ 3639 h 10000"/>
                  <a:gd name="connsiteX9" fmla="*/ 9882 w 10000"/>
                  <a:gd name="connsiteY9" fmla="*/ 3065 h 10000"/>
                  <a:gd name="connsiteX0" fmla="*/ 9882 w 10000"/>
                  <a:gd name="connsiteY0" fmla="*/ 3065 h 10000"/>
                  <a:gd name="connsiteX1" fmla="*/ 6959 w 10000"/>
                  <a:gd name="connsiteY1" fmla="*/ 0 h 10000"/>
                  <a:gd name="connsiteX2" fmla="*/ 9598 w 10000"/>
                  <a:gd name="connsiteY2" fmla="*/ 3847 h 10000"/>
                  <a:gd name="connsiteX3" fmla="*/ 7937 w 10000"/>
                  <a:gd name="connsiteY3" fmla="*/ 7251 h 10000"/>
                  <a:gd name="connsiteX4" fmla="*/ 3343 w 10000"/>
                  <a:gd name="connsiteY4" fmla="*/ 9701 h 10000"/>
                  <a:gd name="connsiteX5" fmla="*/ 0 w 10000"/>
                  <a:gd name="connsiteY5" fmla="*/ 8476 h 10000"/>
                  <a:gd name="connsiteX6" fmla="*/ 3409 w 10000"/>
                  <a:gd name="connsiteY6" fmla="*/ 9993 h 10000"/>
                  <a:gd name="connsiteX7" fmla="*/ 8098 w 10000"/>
                  <a:gd name="connsiteY7" fmla="*/ 7939 h 10000"/>
                  <a:gd name="connsiteX8" fmla="*/ 9996 w 10000"/>
                  <a:gd name="connsiteY8" fmla="*/ 3639 h 10000"/>
                  <a:gd name="connsiteX9" fmla="*/ 9882 w 10000"/>
                  <a:gd name="connsiteY9" fmla="*/ 3065 h 10000"/>
                  <a:gd name="connsiteX0" fmla="*/ 9882 w 10000"/>
                  <a:gd name="connsiteY0" fmla="*/ 3065 h 10000"/>
                  <a:gd name="connsiteX1" fmla="*/ 6959 w 10000"/>
                  <a:gd name="connsiteY1" fmla="*/ 0 h 10000"/>
                  <a:gd name="connsiteX2" fmla="*/ 9598 w 10000"/>
                  <a:gd name="connsiteY2" fmla="*/ 3847 h 10000"/>
                  <a:gd name="connsiteX3" fmla="*/ 7937 w 10000"/>
                  <a:gd name="connsiteY3" fmla="*/ 7251 h 10000"/>
                  <a:gd name="connsiteX4" fmla="*/ 3343 w 10000"/>
                  <a:gd name="connsiteY4" fmla="*/ 9701 h 10000"/>
                  <a:gd name="connsiteX5" fmla="*/ 0 w 10000"/>
                  <a:gd name="connsiteY5" fmla="*/ 8476 h 10000"/>
                  <a:gd name="connsiteX6" fmla="*/ 3409 w 10000"/>
                  <a:gd name="connsiteY6" fmla="*/ 9993 h 10000"/>
                  <a:gd name="connsiteX7" fmla="*/ 8098 w 10000"/>
                  <a:gd name="connsiteY7" fmla="*/ 7939 h 10000"/>
                  <a:gd name="connsiteX8" fmla="*/ 9996 w 10000"/>
                  <a:gd name="connsiteY8" fmla="*/ 3639 h 10000"/>
                  <a:gd name="connsiteX9" fmla="*/ 9882 w 10000"/>
                  <a:gd name="connsiteY9" fmla="*/ 3065 h 10000"/>
                  <a:gd name="connsiteX0" fmla="*/ 9882 w 10000"/>
                  <a:gd name="connsiteY0" fmla="*/ 3065 h 10000"/>
                  <a:gd name="connsiteX1" fmla="*/ 6959 w 10000"/>
                  <a:gd name="connsiteY1" fmla="*/ 0 h 10000"/>
                  <a:gd name="connsiteX2" fmla="*/ 9598 w 10000"/>
                  <a:gd name="connsiteY2" fmla="*/ 3847 h 10000"/>
                  <a:gd name="connsiteX3" fmla="*/ 7710 w 10000"/>
                  <a:gd name="connsiteY3" fmla="*/ 7476 h 10000"/>
                  <a:gd name="connsiteX4" fmla="*/ 3343 w 10000"/>
                  <a:gd name="connsiteY4" fmla="*/ 9701 h 10000"/>
                  <a:gd name="connsiteX5" fmla="*/ 0 w 10000"/>
                  <a:gd name="connsiteY5" fmla="*/ 8476 h 10000"/>
                  <a:gd name="connsiteX6" fmla="*/ 3409 w 10000"/>
                  <a:gd name="connsiteY6" fmla="*/ 9993 h 10000"/>
                  <a:gd name="connsiteX7" fmla="*/ 8098 w 10000"/>
                  <a:gd name="connsiteY7" fmla="*/ 7939 h 10000"/>
                  <a:gd name="connsiteX8" fmla="*/ 9996 w 10000"/>
                  <a:gd name="connsiteY8" fmla="*/ 3639 h 10000"/>
                  <a:gd name="connsiteX9" fmla="*/ 9882 w 10000"/>
                  <a:gd name="connsiteY9" fmla="*/ 3065 h 10000"/>
                  <a:gd name="connsiteX0" fmla="*/ 9882 w 10000"/>
                  <a:gd name="connsiteY0" fmla="*/ 3065 h 10000"/>
                  <a:gd name="connsiteX1" fmla="*/ 6959 w 10000"/>
                  <a:gd name="connsiteY1" fmla="*/ 0 h 10000"/>
                  <a:gd name="connsiteX2" fmla="*/ 9598 w 10000"/>
                  <a:gd name="connsiteY2" fmla="*/ 3847 h 10000"/>
                  <a:gd name="connsiteX3" fmla="*/ 7710 w 10000"/>
                  <a:gd name="connsiteY3" fmla="*/ 7476 h 10000"/>
                  <a:gd name="connsiteX4" fmla="*/ 3343 w 10000"/>
                  <a:gd name="connsiteY4" fmla="*/ 9701 h 10000"/>
                  <a:gd name="connsiteX5" fmla="*/ 0 w 10000"/>
                  <a:gd name="connsiteY5" fmla="*/ 8476 h 10000"/>
                  <a:gd name="connsiteX6" fmla="*/ 3409 w 10000"/>
                  <a:gd name="connsiteY6" fmla="*/ 9993 h 10000"/>
                  <a:gd name="connsiteX7" fmla="*/ 8098 w 10000"/>
                  <a:gd name="connsiteY7" fmla="*/ 7939 h 10000"/>
                  <a:gd name="connsiteX8" fmla="*/ 9996 w 10000"/>
                  <a:gd name="connsiteY8" fmla="*/ 3639 h 10000"/>
                  <a:gd name="connsiteX9" fmla="*/ 9882 w 10000"/>
                  <a:gd name="connsiteY9" fmla="*/ 3065 h 10000"/>
                  <a:gd name="connsiteX0" fmla="*/ 9882 w 10000"/>
                  <a:gd name="connsiteY0" fmla="*/ 3065 h 10000"/>
                  <a:gd name="connsiteX1" fmla="*/ 6959 w 10000"/>
                  <a:gd name="connsiteY1" fmla="*/ 0 h 10000"/>
                  <a:gd name="connsiteX2" fmla="*/ 9598 w 10000"/>
                  <a:gd name="connsiteY2" fmla="*/ 3847 h 10000"/>
                  <a:gd name="connsiteX3" fmla="*/ 7653 w 10000"/>
                  <a:gd name="connsiteY3" fmla="*/ 7701 h 10000"/>
                  <a:gd name="connsiteX4" fmla="*/ 3343 w 10000"/>
                  <a:gd name="connsiteY4" fmla="*/ 9701 h 10000"/>
                  <a:gd name="connsiteX5" fmla="*/ 0 w 10000"/>
                  <a:gd name="connsiteY5" fmla="*/ 8476 h 10000"/>
                  <a:gd name="connsiteX6" fmla="*/ 3409 w 10000"/>
                  <a:gd name="connsiteY6" fmla="*/ 9993 h 10000"/>
                  <a:gd name="connsiteX7" fmla="*/ 8098 w 10000"/>
                  <a:gd name="connsiteY7" fmla="*/ 7939 h 10000"/>
                  <a:gd name="connsiteX8" fmla="*/ 9996 w 10000"/>
                  <a:gd name="connsiteY8" fmla="*/ 3639 h 10000"/>
                  <a:gd name="connsiteX9" fmla="*/ 9882 w 10000"/>
                  <a:gd name="connsiteY9" fmla="*/ 3065 h 10000"/>
                  <a:gd name="connsiteX0" fmla="*/ 9882 w 10001"/>
                  <a:gd name="connsiteY0" fmla="*/ 3065 h 10000"/>
                  <a:gd name="connsiteX1" fmla="*/ 6959 w 10001"/>
                  <a:gd name="connsiteY1" fmla="*/ 0 h 10000"/>
                  <a:gd name="connsiteX2" fmla="*/ 9598 w 10001"/>
                  <a:gd name="connsiteY2" fmla="*/ 3847 h 10000"/>
                  <a:gd name="connsiteX3" fmla="*/ 7653 w 10001"/>
                  <a:gd name="connsiteY3" fmla="*/ 7701 h 10000"/>
                  <a:gd name="connsiteX4" fmla="*/ 3343 w 10001"/>
                  <a:gd name="connsiteY4" fmla="*/ 9701 h 10000"/>
                  <a:gd name="connsiteX5" fmla="*/ 0 w 10001"/>
                  <a:gd name="connsiteY5" fmla="*/ 8476 h 10000"/>
                  <a:gd name="connsiteX6" fmla="*/ 3409 w 10001"/>
                  <a:gd name="connsiteY6" fmla="*/ 9993 h 10000"/>
                  <a:gd name="connsiteX7" fmla="*/ 8098 w 10001"/>
                  <a:gd name="connsiteY7" fmla="*/ 7939 h 10000"/>
                  <a:gd name="connsiteX8" fmla="*/ 9996 w 10001"/>
                  <a:gd name="connsiteY8" fmla="*/ 3639 h 10000"/>
                  <a:gd name="connsiteX9" fmla="*/ 9882 w 10001"/>
                  <a:gd name="connsiteY9" fmla="*/ 3065 h 10000"/>
                  <a:gd name="connsiteX0" fmla="*/ 9882 w 10001"/>
                  <a:gd name="connsiteY0" fmla="*/ 3065 h 10000"/>
                  <a:gd name="connsiteX1" fmla="*/ 6959 w 10001"/>
                  <a:gd name="connsiteY1" fmla="*/ 0 h 10000"/>
                  <a:gd name="connsiteX2" fmla="*/ 9598 w 10001"/>
                  <a:gd name="connsiteY2" fmla="*/ 3847 h 10000"/>
                  <a:gd name="connsiteX3" fmla="*/ 7653 w 10001"/>
                  <a:gd name="connsiteY3" fmla="*/ 7701 h 10000"/>
                  <a:gd name="connsiteX4" fmla="*/ 3343 w 10001"/>
                  <a:gd name="connsiteY4" fmla="*/ 9701 h 10000"/>
                  <a:gd name="connsiteX5" fmla="*/ 0 w 10001"/>
                  <a:gd name="connsiteY5" fmla="*/ 8476 h 10000"/>
                  <a:gd name="connsiteX6" fmla="*/ 3409 w 10001"/>
                  <a:gd name="connsiteY6" fmla="*/ 9993 h 10000"/>
                  <a:gd name="connsiteX7" fmla="*/ 8098 w 10001"/>
                  <a:gd name="connsiteY7" fmla="*/ 7939 h 10000"/>
                  <a:gd name="connsiteX8" fmla="*/ 9996 w 10001"/>
                  <a:gd name="connsiteY8" fmla="*/ 3639 h 10000"/>
                  <a:gd name="connsiteX9" fmla="*/ 9882 w 10001"/>
                  <a:gd name="connsiteY9" fmla="*/ 3065 h 10000"/>
                  <a:gd name="connsiteX0" fmla="*/ 9882 w 10001"/>
                  <a:gd name="connsiteY0" fmla="*/ 3065 h 9994"/>
                  <a:gd name="connsiteX1" fmla="*/ 6959 w 10001"/>
                  <a:gd name="connsiteY1" fmla="*/ 0 h 9994"/>
                  <a:gd name="connsiteX2" fmla="*/ 9598 w 10001"/>
                  <a:gd name="connsiteY2" fmla="*/ 3847 h 9994"/>
                  <a:gd name="connsiteX3" fmla="*/ 7653 w 10001"/>
                  <a:gd name="connsiteY3" fmla="*/ 7701 h 9994"/>
                  <a:gd name="connsiteX4" fmla="*/ 3343 w 10001"/>
                  <a:gd name="connsiteY4" fmla="*/ 9701 h 9994"/>
                  <a:gd name="connsiteX5" fmla="*/ 0 w 10001"/>
                  <a:gd name="connsiteY5" fmla="*/ 8476 h 9994"/>
                  <a:gd name="connsiteX6" fmla="*/ 3409 w 10001"/>
                  <a:gd name="connsiteY6" fmla="*/ 9993 h 9994"/>
                  <a:gd name="connsiteX7" fmla="*/ 8098 w 10001"/>
                  <a:gd name="connsiteY7" fmla="*/ 7939 h 9994"/>
                  <a:gd name="connsiteX8" fmla="*/ 9996 w 10001"/>
                  <a:gd name="connsiteY8" fmla="*/ 3639 h 9994"/>
                  <a:gd name="connsiteX9" fmla="*/ 9882 w 10001"/>
                  <a:gd name="connsiteY9" fmla="*/ 3065 h 9994"/>
                  <a:gd name="connsiteX0" fmla="*/ 9881 w 10000"/>
                  <a:gd name="connsiteY0" fmla="*/ 3067 h 9999"/>
                  <a:gd name="connsiteX1" fmla="*/ 6958 w 10000"/>
                  <a:gd name="connsiteY1" fmla="*/ 0 h 9999"/>
                  <a:gd name="connsiteX2" fmla="*/ 9597 w 10000"/>
                  <a:gd name="connsiteY2" fmla="*/ 3849 h 9999"/>
                  <a:gd name="connsiteX3" fmla="*/ 7652 w 10000"/>
                  <a:gd name="connsiteY3" fmla="*/ 7706 h 9999"/>
                  <a:gd name="connsiteX4" fmla="*/ 3343 w 10000"/>
                  <a:gd name="connsiteY4" fmla="*/ 9707 h 9999"/>
                  <a:gd name="connsiteX5" fmla="*/ 0 w 10000"/>
                  <a:gd name="connsiteY5" fmla="*/ 8481 h 9999"/>
                  <a:gd name="connsiteX6" fmla="*/ 3409 w 10000"/>
                  <a:gd name="connsiteY6" fmla="*/ 9999 h 9999"/>
                  <a:gd name="connsiteX7" fmla="*/ 8097 w 10000"/>
                  <a:gd name="connsiteY7" fmla="*/ 7944 h 9999"/>
                  <a:gd name="connsiteX8" fmla="*/ 9995 w 10000"/>
                  <a:gd name="connsiteY8" fmla="*/ 3641 h 9999"/>
                  <a:gd name="connsiteX9" fmla="*/ 9881 w 10000"/>
                  <a:gd name="connsiteY9" fmla="*/ 3067 h 9999"/>
                  <a:gd name="connsiteX0" fmla="*/ 9881 w 10000"/>
                  <a:gd name="connsiteY0" fmla="*/ 3067 h 10225"/>
                  <a:gd name="connsiteX1" fmla="*/ 6958 w 10000"/>
                  <a:gd name="connsiteY1" fmla="*/ 0 h 10225"/>
                  <a:gd name="connsiteX2" fmla="*/ 9597 w 10000"/>
                  <a:gd name="connsiteY2" fmla="*/ 3849 h 10225"/>
                  <a:gd name="connsiteX3" fmla="*/ 7652 w 10000"/>
                  <a:gd name="connsiteY3" fmla="*/ 7707 h 10225"/>
                  <a:gd name="connsiteX4" fmla="*/ 3343 w 10000"/>
                  <a:gd name="connsiteY4" fmla="*/ 9708 h 10225"/>
                  <a:gd name="connsiteX5" fmla="*/ 0 w 10000"/>
                  <a:gd name="connsiteY5" fmla="*/ 8482 h 10225"/>
                  <a:gd name="connsiteX6" fmla="*/ 3390 w 10000"/>
                  <a:gd name="connsiteY6" fmla="*/ 10225 h 10225"/>
                  <a:gd name="connsiteX7" fmla="*/ 8097 w 10000"/>
                  <a:gd name="connsiteY7" fmla="*/ 7945 h 10225"/>
                  <a:gd name="connsiteX8" fmla="*/ 9995 w 10000"/>
                  <a:gd name="connsiteY8" fmla="*/ 3641 h 10225"/>
                  <a:gd name="connsiteX9" fmla="*/ 9881 w 10000"/>
                  <a:gd name="connsiteY9" fmla="*/ 3067 h 10225"/>
                  <a:gd name="connsiteX0" fmla="*/ 9881 w 10000"/>
                  <a:gd name="connsiteY0" fmla="*/ 3067 h 10225"/>
                  <a:gd name="connsiteX1" fmla="*/ 6958 w 10000"/>
                  <a:gd name="connsiteY1" fmla="*/ 0 h 10225"/>
                  <a:gd name="connsiteX2" fmla="*/ 9597 w 10000"/>
                  <a:gd name="connsiteY2" fmla="*/ 3849 h 10225"/>
                  <a:gd name="connsiteX3" fmla="*/ 7652 w 10000"/>
                  <a:gd name="connsiteY3" fmla="*/ 7707 h 10225"/>
                  <a:gd name="connsiteX4" fmla="*/ 3343 w 10000"/>
                  <a:gd name="connsiteY4" fmla="*/ 9708 h 10225"/>
                  <a:gd name="connsiteX5" fmla="*/ 0 w 10000"/>
                  <a:gd name="connsiteY5" fmla="*/ 8482 h 10225"/>
                  <a:gd name="connsiteX6" fmla="*/ 3390 w 10000"/>
                  <a:gd name="connsiteY6" fmla="*/ 10225 h 10225"/>
                  <a:gd name="connsiteX7" fmla="*/ 8097 w 10000"/>
                  <a:gd name="connsiteY7" fmla="*/ 7945 h 10225"/>
                  <a:gd name="connsiteX8" fmla="*/ 9995 w 10000"/>
                  <a:gd name="connsiteY8" fmla="*/ 3641 h 10225"/>
                  <a:gd name="connsiteX9" fmla="*/ 9881 w 10000"/>
                  <a:gd name="connsiteY9" fmla="*/ 3067 h 10225"/>
                  <a:gd name="connsiteX0" fmla="*/ 9881 w 10000"/>
                  <a:gd name="connsiteY0" fmla="*/ 3067 h 10225"/>
                  <a:gd name="connsiteX1" fmla="*/ 6958 w 10000"/>
                  <a:gd name="connsiteY1" fmla="*/ 0 h 10225"/>
                  <a:gd name="connsiteX2" fmla="*/ 9597 w 10000"/>
                  <a:gd name="connsiteY2" fmla="*/ 3849 h 10225"/>
                  <a:gd name="connsiteX3" fmla="*/ 7652 w 10000"/>
                  <a:gd name="connsiteY3" fmla="*/ 7707 h 10225"/>
                  <a:gd name="connsiteX4" fmla="*/ 3343 w 10000"/>
                  <a:gd name="connsiteY4" fmla="*/ 9708 h 10225"/>
                  <a:gd name="connsiteX5" fmla="*/ 0 w 10000"/>
                  <a:gd name="connsiteY5" fmla="*/ 8482 h 10225"/>
                  <a:gd name="connsiteX6" fmla="*/ 3390 w 10000"/>
                  <a:gd name="connsiteY6" fmla="*/ 10225 h 10225"/>
                  <a:gd name="connsiteX7" fmla="*/ 8097 w 10000"/>
                  <a:gd name="connsiteY7" fmla="*/ 7945 h 10225"/>
                  <a:gd name="connsiteX8" fmla="*/ 9995 w 10000"/>
                  <a:gd name="connsiteY8" fmla="*/ 3641 h 10225"/>
                  <a:gd name="connsiteX9" fmla="*/ 9881 w 10000"/>
                  <a:gd name="connsiteY9" fmla="*/ 3067 h 10225"/>
                  <a:gd name="connsiteX0" fmla="*/ 9881 w 10000"/>
                  <a:gd name="connsiteY0" fmla="*/ 3067 h 10225"/>
                  <a:gd name="connsiteX1" fmla="*/ 6958 w 10000"/>
                  <a:gd name="connsiteY1" fmla="*/ 0 h 10225"/>
                  <a:gd name="connsiteX2" fmla="*/ 9597 w 10000"/>
                  <a:gd name="connsiteY2" fmla="*/ 3849 h 10225"/>
                  <a:gd name="connsiteX3" fmla="*/ 7652 w 10000"/>
                  <a:gd name="connsiteY3" fmla="*/ 7707 h 10225"/>
                  <a:gd name="connsiteX4" fmla="*/ 3343 w 10000"/>
                  <a:gd name="connsiteY4" fmla="*/ 9708 h 10225"/>
                  <a:gd name="connsiteX5" fmla="*/ 0 w 10000"/>
                  <a:gd name="connsiteY5" fmla="*/ 8482 h 10225"/>
                  <a:gd name="connsiteX6" fmla="*/ 3390 w 10000"/>
                  <a:gd name="connsiteY6" fmla="*/ 10225 h 10225"/>
                  <a:gd name="connsiteX7" fmla="*/ 8097 w 10000"/>
                  <a:gd name="connsiteY7" fmla="*/ 7945 h 10225"/>
                  <a:gd name="connsiteX8" fmla="*/ 9995 w 10000"/>
                  <a:gd name="connsiteY8" fmla="*/ 3641 h 10225"/>
                  <a:gd name="connsiteX9" fmla="*/ 9881 w 10000"/>
                  <a:gd name="connsiteY9" fmla="*/ 3067 h 10225"/>
                  <a:gd name="connsiteX0" fmla="*/ 9881 w 10000"/>
                  <a:gd name="connsiteY0" fmla="*/ 3067 h 10225"/>
                  <a:gd name="connsiteX1" fmla="*/ 6958 w 10000"/>
                  <a:gd name="connsiteY1" fmla="*/ 0 h 10225"/>
                  <a:gd name="connsiteX2" fmla="*/ 9597 w 10000"/>
                  <a:gd name="connsiteY2" fmla="*/ 3849 h 10225"/>
                  <a:gd name="connsiteX3" fmla="*/ 7652 w 10000"/>
                  <a:gd name="connsiteY3" fmla="*/ 7707 h 10225"/>
                  <a:gd name="connsiteX4" fmla="*/ 3343 w 10000"/>
                  <a:gd name="connsiteY4" fmla="*/ 9708 h 10225"/>
                  <a:gd name="connsiteX5" fmla="*/ 0 w 10000"/>
                  <a:gd name="connsiteY5" fmla="*/ 8482 h 10225"/>
                  <a:gd name="connsiteX6" fmla="*/ 3390 w 10000"/>
                  <a:gd name="connsiteY6" fmla="*/ 10225 h 10225"/>
                  <a:gd name="connsiteX7" fmla="*/ 8097 w 10000"/>
                  <a:gd name="connsiteY7" fmla="*/ 7945 h 10225"/>
                  <a:gd name="connsiteX8" fmla="*/ 9995 w 10000"/>
                  <a:gd name="connsiteY8" fmla="*/ 3641 h 10225"/>
                  <a:gd name="connsiteX9" fmla="*/ 9881 w 10000"/>
                  <a:gd name="connsiteY9" fmla="*/ 3067 h 10225"/>
                  <a:gd name="connsiteX0" fmla="*/ 9881 w 10000"/>
                  <a:gd name="connsiteY0" fmla="*/ 3067 h 10225"/>
                  <a:gd name="connsiteX1" fmla="*/ 6958 w 10000"/>
                  <a:gd name="connsiteY1" fmla="*/ 0 h 10225"/>
                  <a:gd name="connsiteX2" fmla="*/ 9597 w 10000"/>
                  <a:gd name="connsiteY2" fmla="*/ 3849 h 10225"/>
                  <a:gd name="connsiteX3" fmla="*/ 7519 w 10000"/>
                  <a:gd name="connsiteY3" fmla="*/ 7482 h 10225"/>
                  <a:gd name="connsiteX4" fmla="*/ 3343 w 10000"/>
                  <a:gd name="connsiteY4" fmla="*/ 9708 h 10225"/>
                  <a:gd name="connsiteX5" fmla="*/ 0 w 10000"/>
                  <a:gd name="connsiteY5" fmla="*/ 8482 h 10225"/>
                  <a:gd name="connsiteX6" fmla="*/ 3390 w 10000"/>
                  <a:gd name="connsiteY6" fmla="*/ 10225 h 10225"/>
                  <a:gd name="connsiteX7" fmla="*/ 8097 w 10000"/>
                  <a:gd name="connsiteY7" fmla="*/ 7945 h 10225"/>
                  <a:gd name="connsiteX8" fmla="*/ 9995 w 10000"/>
                  <a:gd name="connsiteY8" fmla="*/ 3641 h 10225"/>
                  <a:gd name="connsiteX9" fmla="*/ 9881 w 10000"/>
                  <a:gd name="connsiteY9" fmla="*/ 3067 h 10225"/>
                  <a:gd name="connsiteX0" fmla="*/ 9881 w 9999"/>
                  <a:gd name="connsiteY0" fmla="*/ 3067 h 10233"/>
                  <a:gd name="connsiteX1" fmla="*/ 6958 w 9999"/>
                  <a:gd name="connsiteY1" fmla="*/ 0 h 10233"/>
                  <a:gd name="connsiteX2" fmla="*/ 9597 w 9999"/>
                  <a:gd name="connsiteY2" fmla="*/ 3849 h 10233"/>
                  <a:gd name="connsiteX3" fmla="*/ 7519 w 9999"/>
                  <a:gd name="connsiteY3" fmla="*/ 7482 h 10233"/>
                  <a:gd name="connsiteX4" fmla="*/ 3343 w 9999"/>
                  <a:gd name="connsiteY4" fmla="*/ 9708 h 10233"/>
                  <a:gd name="connsiteX5" fmla="*/ 0 w 9999"/>
                  <a:gd name="connsiteY5" fmla="*/ 8482 h 10233"/>
                  <a:gd name="connsiteX6" fmla="*/ 3390 w 9999"/>
                  <a:gd name="connsiteY6" fmla="*/ 10225 h 10233"/>
                  <a:gd name="connsiteX7" fmla="*/ 7889 w 9999"/>
                  <a:gd name="connsiteY7" fmla="*/ 7820 h 10233"/>
                  <a:gd name="connsiteX8" fmla="*/ 9995 w 9999"/>
                  <a:gd name="connsiteY8" fmla="*/ 3641 h 10233"/>
                  <a:gd name="connsiteX9" fmla="*/ 9881 w 9999"/>
                  <a:gd name="connsiteY9" fmla="*/ 3067 h 10233"/>
                  <a:gd name="connsiteX0" fmla="*/ 9882 w 10000"/>
                  <a:gd name="connsiteY0" fmla="*/ 2997 h 10000"/>
                  <a:gd name="connsiteX1" fmla="*/ 6959 w 10000"/>
                  <a:gd name="connsiteY1" fmla="*/ 0 h 10000"/>
                  <a:gd name="connsiteX2" fmla="*/ 9598 w 10000"/>
                  <a:gd name="connsiteY2" fmla="*/ 3761 h 10000"/>
                  <a:gd name="connsiteX3" fmla="*/ 7520 w 10000"/>
                  <a:gd name="connsiteY3" fmla="*/ 7312 h 10000"/>
                  <a:gd name="connsiteX4" fmla="*/ 3343 w 10000"/>
                  <a:gd name="connsiteY4" fmla="*/ 9487 h 10000"/>
                  <a:gd name="connsiteX5" fmla="*/ 0 w 10000"/>
                  <a:gd name="connsiteY5" fmla="*/ 8289 h 10000"/>
                  <a:gd name="connsiteX6" fmla="*/ 3390 w 10000"/>
                  <a:gd name="connsiteY6" fmla="*/ 9992 h 10000"/>
                  <a:gd name="connsiteX7" fmla="*/ 7890 w 10000"/>
                  <a:gd name="connsiteY7" fmla="*/ 7642 h 10000"/>
                  <a:gd name="connsiteX8" fmla="*/ 9996 w 10000"/>
                  <a:gd name="connsiteY8" fmla="*/ 3558 h 10000"/>
                  <a:gd name="connsiteX9" fmla="*/ 9882 w 10000"/>
                  <a:gd name="connsiteY9" fmla="*/ 2997 h 10000"/>
                  <a:gd name="connsiteX0" fmla="*/ 9882 w 10000"/>
                  <a:gd name="connsiteY0" fmla="*/ 2997 h 10000"/>
                  <a:gd name="connsiteX1" fmla="*/ 6959 w 10000"/>
                  <a:gd name="connsiteY1" fmla="*/ 0 h 10000"/>
                  <a:gd name="connsiteX2" fmla="*/ 9598 w 10000"/>
                  <a:gd name="connsiteY2" fmla="*/ 3761 h 10000"/>
                  <a:gd name="connsiteX3" fmla="*/ 7596 w 10000"/>
                  <a:gd name="connsiteY3" fmla="*/ 7092 h 10000"/>
                  <a:gd name="connsiteX4" fmla="*/ 3343 w 10000"/>
                  <a:gd name="connsiteY4" fmla="*/ 9487 h 10000"/>
                  <a:gd name="connsiteX5" fmla="*/ 0 w 10000"/>
                  <a:gd name="connsiteY5" fmla="*/ 8289 h 10000"/>
                  <a:gd name="connsiteX6" fmla="*/ 3390 w 10000"/>
                  <a:gd name="connsiteY6" fmla="*/ 9992 h 10000"/>
                  <a:gd name="connsiteX7" fmla="*/ 7890 w 10000"/>
                  <a:gd name="connsiteY7" fmla="*/ 7642 h 10000"/>
                  <a:gd name="connsiteX8" fmla="*/ 9996 w 10000"/>
                  <a:gd name="connsiteY8" fmla="*/ 3558 h 10000"/>
                  <a:gd name="connsiteX9" fmla="*/ 9882 w 10000"/>
                  <a:gd name="connsiteY9" fmla="*/ 2997 h 10000"/>
                  <a:gd name="connsiteX0" fmla="*/ 9882 w 10000"/>
                  <a:gd name="connsiteY0" fmla="*/ 2997 h 10000"/>
                  <a:gd name="connsiteX1" fmla="*/ 6959 w 10000"/>
                  <a:gd name="connsiteY1" fmla="*/ 0 h 10000"/>
                  <a:gd name="connsiteX2" fmla="*/ 9598 w 10000"/>
                  <a:gd name="connsiteY2" fmla="*/ 3761 h 10000"/>
                  <a:gd name="connsiteX3" fmla="*/ 7596 w 10000"/>
                  <a:gd name="connsiteY3" fmla="*/ 7092 h 10000"/>
                  <a:gd name="connsiteX4" fmla="*/ 3343 w 10000"/>
                  <a:gd name="connsiteY4" fmla="*/ 9487 h 10000"/>
                  <a:gd name="connsiteX5" fmla="*/ 0 w 10000"/>
                  <a:gd name="connsiteY5" fmla="*/ 8289 h 10000"/>
                  <a:gd name="connsiteX6" fmla="*/ 3390 w 10000"/>
                  <a:gd name="connsiteY6" fmla="*/ 9992 h 10000"/>
                  <a:gd name="connsiteX7" fmla="*/ 7890 w 10000"/>
                  <a:gd name="connsiteY7" fmla="*/ 7642 h 10000"/>
                  <a:gd name="connsiteX8" fmla="*/ 9996 w 10000"/>
                  <a:gd name="connsiteY8" fmla="*/ 3558 h 10000"/>
                  <a:gd name="connsiteX9" fmla="*/ 9882 w 10000"/>
                  <a:gd name="connsiteY9" fmla="*/ 2997 h 10000"/>
                  <a:gd name="connsiteX0" fmla="*/ 9882 w 10000"/>
                  <a:gd name="connsiteY0" fmla="*/ 2997 h 10000"/>
                  <a:gd name="connsiteX1" fmla="*/ 6959 w 10000"/>
                  <a:gd name="connsiteY1" fmla="*/ 0 h 10000"/>
                  <a:gd name="connsiteX2" fmla="*/ 9598 w 10000"/>
                  <a:gd name="connsiteY2" fmla="*/ 3761 h 10000"/>
                  <a:gd name="connsiteX3" fmla="*/ 7596 w 10000"/>
                  <a:gd name="connsiteY3" fmla="*/ 7092 h 10000"/>
                  <a:gd name="connsiteX4" fmla="*/ 3343 w 10000"/>
                  <a:gd name="connsiteY4" fmla="*/ 9487 h 10000"/>
                  <a:gd name="connsiteX5" fmla="*/ 0 w 10000"/>
                  <a:gd name="connsiteY5" fmla="*/ 8289 h 10000"/>
                  <a:gd name="connsiteX6" fmla="*/ 3390 w 10000"/>
                  <a:gd name="connsiteY6" fmla="*/ 9992 h 10000"/>
                  <a:gd name="connsiteX7" fmla="*/ 7890 w 10000"/>
                  <a:gd name="connsiteY7" fmla="*/ 7642 h 10000"/>
                  <a:gd name="connsiteX8" fmla="*/ 9996 w 10000"/>
                  <a:gd name="connsiteY8" fmla="*/ 3558 h 10000"/>
                  <a:gd name="connsiteX9" fmla="*/ 9882 w 10000"/>
                  <a:gd name="connsiteY9" fmla="*/ 2997 h 10000"/>
                  <a:gd name="connsiteX0" fmla="*/ 9882 w 10000"/>
                  <a:gd name="connsiteY0" fmla="*/ 2997 h 10000"/>
                  <a:gd name="connsiteX1" fmla="*/ 6959 w 10000"/>
                  <a:gd name="connsiteY1" fmla="*/ 0 h 10000"/>
                  <a:gd name="connsiteX2" fmla="*/ 9598 w 10000"/>
                  <a:gd name="connsiteY2" fmla="*/ 3761 h 10000"/>
                  <a:gd name="connsiteX3" fmla="*/ 7596 w 10000"/>
                  <a:gd name="connsiteY3" fmla="*/ 7092 h 10000"/>
                  <a:gd name="connsiteX4" fmla="*/ 3343 w 10000"/>
                  <a:gd name="connsiteY4" fmla="*/ 9487 h 10000"/>
                  <a:gd name="connsiteX5" fmla="*/ 0 w 10000"/>
                  <a:gd name="connsiteY5" fmla="*/ 8289 h 10000"/>
                  <a:gd name="connsiteX6" fmla="*/ 3390 w 10000"/>
                  <a:gd name="connsiteY6" fmla="*/ 9992 h 10000"/>
                  <a:gd name="connsiteX7" fmla="*/ 7890 w 10000"/>
                  <a:gd name="connsiteY7" fmla="*/ 7642 h 10000"/>
                  <a:gd name="connsiteX8" fmla="*/ 9996 w 10000"/>
                  <a:gd name="connsiteY8" fmla="*/ 3558 h 10000"/>
                  <a:gd name="connsiteX9" fmla="*/ 9882 w 10000"/>
                  <a:gd name="connsiteY9" fmla="*/ 2997 h 10000"/>
                  <a:gd name="connsiteX0" fmla="*/ 9882 w 10000"/>
                  <a:gd name="connsiteY0" fmla="*/ 2997 h 10000"/>
                  <a:gd name="connsiteX1" fmla="*/ 6959 w 10000"/>
                  <a:gd name="connsiteY1" fmla="*/ 0 h 10000"/>
                  <a:gd name="connsiteX2" fmla="*/ 9598 w 10000"/>
                  <a:gd name="connsiteY2" fmla="*/ 3761 h 10000"/>
                  <a:gd name="connsiteX3" fmla="*/ 7596 w 10000"/>
                  <a:gd name="connsiteY3" fmla="*/ 7092 h 10000"/>
                  <a:gd name="connsiteX4" fmla="*/ 5744 w 10000"/>
                  <a:gd name="connsiteY4" fmla="*/ 8412 h 10000"/>
                  <a:gd name="connsiteX5" fmla="*/ 3343 w 10000"/>
                  <a:gd name="connsiteY5" fmla="*/ 9487 h 10000"/>
                  <a:gd name="connsiteX6" fmla="*/ 0 w 10000"/>
                  <a:gd name="connsiteY6" fmla="*/ 8289 h 10000"/>
                  <a:gd name="connsiteX7" fmla="*/ 3390 w 10000"/>
                  <a:gd name="connsiteY7" fmla="*/ 9992 h 10000"/>
                  <a:gd name="connsiteX8" fmla="*/ 7890 w 10000"/>
                  <a:gd name="connsiteY8" fmla="*/ 7642 h 10000"/>
                  <a:gd name="connsiteX9" fmla="*/ 9996 w 10000"/>
                  <a:gd name="connsiteY9" fmla="*/ 3558 h 10000"/>
                  <a:gd name="connsiteX10" fmla="*/ 9882 w 10000"/>
                  <a:gd name="connsiteY10" fmla="*/ 2997 h 10000"/>
                  <a:gd name="connsiteX0" fmla="*/ 9882 w 10000"/>
                  <a:gd name="connsiteY0" fmla="*/ 2997 h 10000"/>
                  <a:gd name="connsiteX1" fmla="*/ 6959 w 10000"/>
                  <a:gd name="connsiteY1" fmla="*/ 0 h 10000"/>
                  <a:gd name="connsiteX2" fmla="*/ 9598 w 10000"/>
                  <a:gd name="connsiteY2" fmla="*/ 3761 h 10000"/>
                  <a:gd name="connsiteX3" fmla="*/ 7596 w 10000"/>
                  <a:gd name="connsiteY3" fmla="*/ 7092 h 10000"/>
                  <a:gd name="connsiteX4" fmla="*/ 5801 w 10000"/>
                  <a:gd name="connsiteY4" fmla="*/ 8657 h 10000"/>
                  <a:gd name="connsiteX5" fmla="*/ 3343 w 10000"/>
                  <a:gd name="connsiteY5" fmla="*/ 9487 h 10000"/>
                  <a:gd name="connsiteX6" fmla="*/ 0 w 10000"/>
                  <a:gd name="connsiteY6" fmla="*/ 8289 h 10000"/>
                  <a:gd name="connsiteX7" fmla="*/ 3390 w 10000"/>
                  <a:gd name="connsiteY7" fmla="*/ 9992 h 10000"/>
                  <a:gd name="connsiteX8" fmla="*/ 7890 w 10000"/>
                  <a:gd name="connsiteY8" fmla="*/ 7642 h 10000"/>
                  <a:gd name="connsiteX9" fmla="*/ 9996 w 10000"/>
                  <a:gd name="connsiteY9" fmla="*/ 3558 h 10000"/>
                  <a:gd name="connsiteX10" fmla="*/ 9882 w 10000"/>
                  <a:gd name="connsiteY10" fmla="*/ 2997 h 10000"/>
                  <a:gd name="connsiteX0" fmla="*/ 9882 w 10000"/>
                  <a:gd name="connsiteY0" fmla="*/ 2997 h 10000"/>
                  <a:gd name="connsiteX1" fmla="*/ 6959 w 10000"/>
                  <a:gd name="connsiteY1" fmla="*/ 0 h 10000"/>
                  <a:gd name="connsiteX2" fmla="*/ 9598 w 10000"/>
                  <a:gd name="connsiteY2" fmla="*/ 3761 h 10000"/>
                  <a:gd name="connsiteX3" fmla="*/ 7596 w 10000"/>
                  <a:gd name="connsiteY3" fmla="*/ 7092 h 10000"/>
                  <a:gd name="connsiteX4" fmla="*/ 5801 w 10000"/>
                  <a:gd name="connsiteY4" fmla="*/ 8657 h 10000"/>
                  <a:gd name="connsiteX5" fmla="*/ 3343 w 10000"/>
                  <a:gd name="connsiteY5" fmla="*/ 9487 h 10000"/>
                  <a:gd name="connsiteX6" fmla="*/ 0 w 10000"/>
                  <a:gd name="connsiteY6" fmla="*/ 8289 h 10000"/>
                  <a:gd name="connsiteX7" fmla="*/ 3390 w 10000"/>
                  <a:gd name="connsiteY7" fmla="*/ 9992 h 10000"/>
                  <a:gd name="connsiteX8" fmla="*/ 7890 w 10000"/>
                  <a:gd name="connsiteY8" fmla="*/ 7642 h 10000"/>
                  <a:gd name="connsiteX9" fmla="*/ 9996 w 10000"/>
                  <a:gd name="connsiteY9" fmla="*/ 3558 h 10000"/>
                  <a:gd name="connsiteX10" fmla="*/ 9882 w 10000"/>
                  <a:gd name="connsiteY10" fmla="*/ 2997 h 10000"/>
                  <a:gd name="connsiteX0" fmla="*/ 9882 w 10000"/>
                  <a:gd name="connsiteY0" fmla="*/ 2997 h 10000"/>
                  <a:gd name="connsiteX1" fmla="*/ 6959 w 10000"/>
                  <a:gd name="connsiteY1" fmla="*/ 0 h 10000"/>
                  <a:gd name="connsiteX2" fmla="*/ 9560 w 10000"/>
                  <a:gd name="connsiteY2" fmla="*/ 3443 h 10000"/>
                  <a:gd name="connsiteX3" fmla="*/ 7596 w 10000"/>
                  <a:gd name="connsiteY3" fmla="*/ 7092 h 10000"/>
                  <a:gd name="connsiteX4" fmla="*/ 5801 w 10000"/>
                  <a:gd name="connsiteY4" fmla="*/ 8657 h 10000"/>
                  <a:gd name="connsiteX5" fmla="*/ 3343 w 10000"/>
                  <a:gd name="connsiteY5" fmla="*/ 9487 h 10000"/>
                  <a:gd name="connsiteX6" fmla="*/ 0 w 10000"/>
                  <a:gd name="connsiteY6" fmla="*/ 8289 h 10000"/>
                  <a:gd name="connsiteX7" fmla="*/ 3390 w 10000"/>
                  <a:gd name="connsiteY7" fmla="*/ 9992 h 10000"/>
                  <a:gd name="connsiteX8" fmla="*/ 7890 w 10000"/>
                  <a:gd name="connsiteY8" fmla="*/ 7642 h 10000"/>
                  <a:gd name="connsiteX9" fmla="*/ 9996 w 10000"/>
                  <a:gd name="connsiteY9" fmla="*/ 3558 h 10000"/>
                  <a:gd name="connsiteX10" fmla="*/ 9882 w 10000"/>
                  <a:gd name="connsiteY10" fmla="*/ 2997 h 10000"/>
                  <a:gd name="connsiteX0" fmla="*/ 9882 w 10000"/>
                  <a:gd name="connsiteY0" fmla="*/ 2997 h 10000"/>
                  <a:gd name="connsiteX1" fmla="*/ 6959 w 10000"/>
                  <a:gd name="connsiteY1" fmla="*/ 0 h 10000"/>
                  <a:gd name="connsiteX2" fmla="*/ 9560 w 10000"/>
                  <a:gd name="connsiteY2" fmla="*/ 3443 h 10000"/>
                  <a:gd name="connsiteX3" fmla="*/ 7596 w 10000"/>
                  <a:gd name="connsiteY3" fmla="*/ 7092 h 10000"/>
                  <a:gd name="connsiteX4" fmla="*/ 5801 w 10000"/>
                  <a:gd name="connsiteY4" fmla="*/ 8657 h 10000"/>
                  <a:gd name="connsiteX5" fmla="*/ 3343 w 10000"/>
                  <a:gd name="connsiteY5" fmla="*/ 9487 h 10000"/>
                  <a:gd name="connsiteX6" fmla="*/ 0 w 10000"/>
                  <a:gd name="connsiteY6" fmla="*/ 8289 h 10000"/>
                  <a:gd name="connsiteX7" fmla="*/ 3390 w 10000"/>
                  <a:gd name="connsiteY7" fmla="*/ 9992 h 10000"/>
                  <a:gd name="connsiteX8" fmla="*/ 7890 w 10000"/>
                  <a:gd name="connsiteY8" fmla="*/ 7642 h 10000"/>
                  <a:gd name="connsiteX9" fmla="*/ 9996 w 10000"/>
                  <a:gd name="connsiteY9" fmla="*/ 3558 h 10000"/>
                  <a:gd name="connsiteX10" fmla="*/ 9882 w 10000"/>
                  <a:gd name="connsiteY10" fmla="*/ 2997 h 10000"/>
                  <a:gd name="connsiteX0" fmla="*/ 9882 w 10000"/>
                  <a:gd name="connsiteY0" fmla="*/ 2998 h 10001"/>
                  <a:gd name="connsiteX1" fmla="*/ 6959 w 10000"/>
                  <a:gd name="connsiteY1" fmla="*/ 1 h 10001"/>
                  <a:gd name="connsiteX2" fmla="*/ 9560 w 10000"/>
                  <a:gd name="connsiteY2" fmla="*/ 3444 h 10001"/>
                  <a:gd name="connsiteX3" fmla="*/ 7596 w 10000"/>
                  <a:gd name="connsiteY3" fmla="*/ 7093 h 10001"/>
                  <a:gd name="connsiteX4" fmla="*/ 5801 w 10000"/>
                  <a:gd name="connsiteY4" fmla="*/ 8658 h 10001"/>
                  <a:gd name="connsiteX5" fmla="*/ 3343 w 10000"/>
                  <a:gd name="connsiteY5" fmla="*/ 9488 h 10001"/>
                  <a:gd name="connsiteX6" fmla="*/ 0 w 10000"/>
                  <a:gd name="connsiteY6" fmla="*/ 8290 h 10001"/>
                  <a:gd name="connsiteX7" fmla="*/ 3390 w 10000"/>
                  <a:gd name="connsiteY7" fmla="*/ 9993 h 10001"/>
                  <a:gd name="connsiteX8" fmla="*/ 7890 w 10000"/>
                  <a:gd name="connsiteY8" fmla="*/ 7643 h 10001"/>
                  <a:gd name="connsiteX9" fmla="*/ 9996 w 10000"/>
                  <a:gd name="connsiteY9" fmla="*/ 3559 h 10001"/>
                  <a:gd name="connsiteX10" fmla="*/ 9882 w 10000"/>
                  <a:gd name="connsiteY10" fmla="*/ 2998 h 10001"/>
                  <a:gd name="connsiteX0" fmla="*/ 9882 w 10000"/>
                  <a:gd name="connsiteY0" fmla="*/ 2998 h 10001"/>
                  <a:gd name="connsiteX1" fmla="*/ 6959 w 10000"/>
                  <a:gd name="connsiteY1" fmla="*/ 1 h 10001"/>
                  <a:gd name="connsiteX2" fmla="*/ 9560 w 10000"/>
                  <a:gd name="connsiteY2" fmla="*/ 3444 h 10001"/>
                  <a:gd name="connsiteX3" fmla="*/ 7596 w 10000"/>
                  <a:gd name="connsiteY3" fmla="*/ 7093 h 10001"/>
                  <a:gd name="connsiteX4" fmla="*/ 5801 w 10000"/>
                  <a:gd name="connsiteY4" fmla="*/ 8658 h 10001"/>
                  <a:gd name="connsiteX5" fmla="*/ 3343 w 10000"/>
                  <a:gd name="connsiteY5" fmla="*/ 9488 h 10001"/>
                  <a:gd name="connsiteX6" fmla="*/ 0 w 10000"/>
                  <a:gd name="connsiteY6" fmla="*/ 8290 h 10001"/>
                  <a:gd name="connsiteX7" fmla="*/ 3390 w 10000"/>
                  <a:gd name="connsiteY7" fmla="*/ 9993 h 10001"/>
                  <a:gd name="connsiteX8" fmla="*/ 7890 w 10000"/>
                  <a:gd name="connsiteY8" fmla="*/ 7643 h 10001"/>
                  <a:gd name="connsiteX9" fmla="*/ 9996 w 10000"/>
                  <a:gd name="connsiteY9" fmla="*/ 3559 h 10001"/>
                  <a:gd name="connsiteX10" fmla="*/ 9882 w 10000"/>
                  <a:gd name="connsiteY10" fmla="*/ 2998 h 10001"/>
                  <a:gd name="connsiteX0" fmla="*/ 9882 w 10008"/>
                  <a:gd name="connsiteY0" fmla="*/ 4466 h 11469"/>
                  <a:gd name="connsiteX1" fmla="*/ 8665 w 10008"/>
                  <a:gd name="connsiteY1" fmla="*/ 1 h 11469"/>
                  <a:gd name="connsiteX2" fmla="*/ 9560 w 10008"/>
                  <a:gd name="connsiteY2" fmla="*/ 4912 h 11469"/>
                  <a:gd name="connsiteX3" fmla="*/ 7596 w 10008"/>
                  <a:gd name="connsiteY3" fmla="*/ 8561 h 11469"/>
                  <a:gd name="connsiteX4" fmla="*/ 5801 w 10008"/>
                  <a:gd name="connsiteY4" fmla="*/ 10126 h 11469"/>
                  <a:gd name="connsiteX5" fmla="*/ 3343 w 10008"/>
                  <a:gd name="connsiteY5" fmla="*/ 10956 h 11469"/>
                  <a:gd name="connsiteX6" fmla="*/ 0 w 10008"/>
                  <a:gd name="connsiteY6" fmla="*/ 9758 h 11469"/>
                  <a:gd name="connsiteX7" fmla="*/ 3390 w 10008"/>
                  <a:gd name="connsiteY7" fmla="*/ 11461 h 11469"/>
                  <a:gd name="connsiteX8" fmla="*/ 7890 w 10008"/>
                  <a:gd name="connsiteY8" fmla="*/ 9111 h 11469"/>
                  <a:gd name="connsiteX9" fmla="*/ 9996 w 10008"/>
                  <a:gd name="connsiteY9" fmla="*/ 5027 h 11469"/>
                  <a:gd name="connsiteX10" fmla="*/ 9882 w 10008"/>
                  <a:gd name="connsiteY10" fmla="*/ 4466 h 11469"/>
                  <a:gd name="connsiteX0" fmla="*/ 9882 w 10008"/>
                  <a:gd name="connsiteY0" fmla="*/ 4466 h 11469"/>
                  <a:gd name="connsiteX1" fmla="*/ 8665 w 10008"/>
                  <a:gd name="connsiteY1" fmla="*/ 1 h 11469"/>
                  <a:gd name="connsiteX2" fmla="*/ 9560 w 10008"/>
                  <a:gd name="connsiteY2" fmla="*/ 4912 h 11469"/>
                  <a:gd name="connsiteX3" fmla="*/ 7596 w 10008"/>
                  <a:gd name="connsiteY3" fmla="*/ 8561 h 11469"/>
                  <a:gd name="connsiteX4" fmla="*/ 5801 w 10008"/>
                  <a:gd name="connsiteY4" fmla="*/ 10126 h 11469"/>
                  <a:gd name="connsiteX5" fmla="*/ 3343 w 10008"/>
                  <a:gd name="connsiteY5" fmla="*/ 10956 h 11469"/>
                  <a:gd name="connsiteX6" fmla="*/ 0 w 10008"/>
                  <a:gd name="connsiteY6" fmla="*/ 9758 h 11469"/>
                  <a:gd name="connsiteX7" fmla="*/ 3390 w 10008"/>
                  <a:gd name="connsiteY7" fmla="*/ 11461 h 11469"/>
                  <a:gd name="connsiteX8" fmla="*/ 7890 w 10008"/>
                  <a:gd name="connsiteY8" fmla="*/ 9111 h 11469"/>
                  <a:gd name="connsiteX9" fmla="*/ 9996 w 10008"/>
                  <a:gd name="connsiteY9" fmla="*/ 5027 h 11469"/>
                  <a:gd name="connsiteX10" fmla="*/ 9882 w 10008"/>
                  <a:gd name="connsiteY10" fmla="*/ 4466 h 11469"/>
                  <a:gd name="connsiteX0" fmla="*/ 9882 w 10090"/>
                  <a:gd name="connsiteY0" fmla="*/ 2632 h 9635"/>
                  <a:gd name="connsiteX1" fmla="*/ 7509 w 10090"/>
                  <a:gd name="connsiteY1" fmla="*/ 2 h 9635"/>
                  <a:gd name="connsiteX2" fmla="*/ 9560 w 10090"/>
                  <a:gd name="connsiteY2" fmla="*/ 3078 h 9635"/>
                  <a:gd name="connsiteX3" fmla="*/ 7596 w 10090"/>
                  <a:gd name="connsiteY3" fmla="*/ 6727 h 9635"/>
                  <a:gd name="connsiteX4" fmla="*/ 5801 w 10090"/>
                  <a:gd name="connsiteY4" fmla="*/ 8292 h 9635"/>
                  <a:gd name="connsiteX5" fmla="*/ 3343 w 10090"/>
                  <a:gd name="connsiteY5" fmla="*/ 9122 h 9635"/>
                  <a:gd name="connsiteX6" fmla="*/ 0 w 10090"/>
                  <a:gd name="connsiteY6" fmla="*/ 7924 h 9635"/>
                  <a:gd name="connsiteX7" fmla="*/ 3390 w 10090"/>
                  <a:gd name="connsiteY7" fmla="*/ 9627 h 9635"/>
                  <a:gd name="connsiteX8" fmla="*/ 7890 w 10090"/>
                  <a:gd name="connsiteY8" fmla="*/ 7277 h 9635"/>
                  <a:gd name="connsiteX9" fmla="*/ 9996 w 10090"/>
                  <a:gd name="connsiteY9" fmla="*/ 3193 h 9635"/>
                  <a:gd name="connsiteX10" fmla="*/ 9882 w 10090"/>
                  <a:gd name="connsiteY10" fmla="*/ 2632 h 9635"/>
                  <a:gd name="connsiteX0" fmla="*/ 9794 w 10000"/>
                  <a:gd name="connsiteY0" fmla="*/ 2732 h 10000"/>
                  <a:gd name="connsiteX1" fmla="*/ 7442 w 10000"/>
                  <a:gd name="connsiteY1" fmla="*/ 2 h 10000"/>
                  <a:gd name="connsiteX2" fmla="*/ 9475 w 10000"/>
                  <a:gd name="connsiteY2" fmla="*/ 3195 h 10000"/>
                  <a:gd name="connsiteX3" fmla="*/ 7528 w 10000"/>
                  <a:gd name="connsiteY3" fmla="*/ 6982 h 10000"/>
                  <a:gd name="connsiteX4" fmla="*/ 5749 w 10000"/>
                  <a:gd name="connsiteY4" fmla="*/ 8606 h 10000"/>
                  <a:gd name="connsiteX5" fmla="*/ 3313 w 10000"/>
                  <a:gd name="connsiteY5" fmla="*/ 9468 h 10000"/>
                  <a:gd name="connsiteX6" fmla="*/ 0 w 10000"/>
                  <a:gd name="connsiteY6" fmla="*/ 8224 h 10000"/>
                  <a:gd name="connsiteX7" fmla="*/ 3360 w 10000"/>
                  <a:gd name="connsiteY7" fmla="*/ 9992 h 10000"/>
                  <a:gd name="connsiteX8" fmla="*/ 7820 w 10000"/>
                  <a:gd name="connsiteY8" fmla="*/ 7553 h 10000"/>
                  <a:gd name="connsiteX9" fmla="*/ 9907 w 10000"/>
                  <a:gd name="connsiteY9" fmla="*/ 3314 h 10000"/>
                  <a:gd name="connsiteX10" fmla="*/ 9794 w 10000"/>
                  <a:gd name="connsiteY10" fmla="*/ 2732 h 10000"/>
                  <a:gd name="connsiteX0" fmla="*/ 9794 w 9991"/>
                  <a:gd name="connsiteY0" fmla="*/ 2732 h 10000"/>
                  <a:gd name="connsiteX1" fmla="*/ 7442 w 9991"/>
                  <a:gd name="connsiteY1" fmla="*/ 2 h 10000"/>
                  <a:gd name="connsiteX2" fmla="*/ 9475 w 9991"/>
                  <a:gd name="connsiteY2" fmla="*/ 3195 h 10000"/>
                  <a:gd name="connsiteX3" fmla="*/ 7528 w 9991"/>
                  <a:gd name="connsiteY3" fmla="*/ 6982 h 10000"/>
                  <a:gd name="connsiteX4" fmla="*/ 5749 w 9991"/>
                  <a:gd name="connsiteY4" fmla="*/ 8606 h 10000"/>
                  <a:gd name="connsiteX5" fmla="*/ 3313 w 9991"/>
                  <a:gd name="connsiteY5" fmla="*/ 9468 h 10000"/>
                  <a:gd name="connsiteX6" fmla="*/ 0 w 9991"/>
                  <a:gd name="connsiteY6" fmla="*/ 8224 h 10000"/>
                  <a:gd name="connsiteX7" fmla="*/ 3360 w 9991"/>
                  <a:gd name="connsiteY7" fmla="*/ 9992 h 10000"/>
                  <a:gd name="connsiteX8" fmla="*/ 7820 w 9991"/>
                  <a:gd name="connsiteY8" fmla="*/ 7553 h 10000"/>
                  <a:gd name="connsiteX9" fmla="*/ 9907 w 9991"/>
                  <a:gd name="connsiteY9" fmla="*/ 3314 h 10000"/>
                  <a:gd name="connsiteX10" fmla="*/ 9794 w 9991"/>
                  <a:gd name="connsiteY10" fmla="*/ 2732 h 10000"/>
                  <a:gd name="connsiteX0" fmla="*/ 9803 w 10000"/>
                  <a:gd name="connsiteY0" fmla="*/ 2732 h 10000"/>
                  <a:gd name="connsiteX1" fmla="*/ 7449 w 10000"/>
                  <a:gd name="connsiteY1" fmla="*/ 2 h 10000"/>
                  <a:gd name="connsiteX2" fmla="*/ 9484 w 10000"/>
                  <a:gd name="connsiteY2" fmla="*/ 3195 h 10000"/>
                  <a:gd name="connsiteX3" fmla="*/ 7535 w 10000"/>
                  <a:gd name="connsiteY3" fmla="*/ 6982 h 10000"/>
                  <a:gd name="connsiteX4" fmla="*/ 5754 w 10000"/>
                  <a:gd name="connsiteY4" fmla="*/ 8606 h 10000"/>
                  <a:gd name="connsiteX5" fmla="*/ 3316 w 10000"/>
                  <a:gd name="connsiteY5" fmla="*/ 9468 h 10000"/>
                  <a:gd name="connsiteX6" fmla="*/ 0 w 10000"/>
                  <a:gd name="connsiteY6" fmla="*/ 8224 h 10000"/>
                  <a:gd name="connsiteX7" fmla="*/ 3363 w 10000"/>
                  <a:gd name="connsiteY7" fmla="*/ 9992 h 10000"/>
                  <a:gd name="connsiteX8" fmla="*/ 7827 w 10000"/>
                  <a:gd name="connsiteY8" fmla="*/ 7553 h 10000"/>
                  <a:gd name="connsiteX9" fmla="*/ 9916 w 10000"/>
                  <a:gd name="connsiteY9" fmla="*/ 3314 h 10000"/>
                  <a:gd name="connsiteX10" fmla="*/ 9803 w 10000"/>
                  <a:gd name="connsiteY10" fmla="*/ 2732 h 10000"/>
                  <a:gd name="connsiteX0" fmla="*/ 9803 w 10000"/>
                  <a:gd name="connsiteY0" fmla="*/ 2732 h 10000"/>
                  <a:gd name="connsiteX1" fmla="*/ 7449 w 10000"/>
                  <a:gd name="connsiteY1" fmla="*/ 2 h 10000"/>
                  <a:gd name="connsiteX2" fmla="*/ 9484 w 10000"/>
                  <a:gd name="connsiteY2" fmla="*/ 3195 h 10000"/>
                  <a:gd name="connsiteX3" fmla="*/ 7535 w 10000"/>
                  <a:gd name="connsiteY3" fmla="*/ 6982 h 10000"/>
                  <a:gd name="connsiteX4" fmla="*/ 5754 w 10000"/>
                  <a:gd name="connsiteY4" fmla="*/ 8606 h 10000"/>
                  <a:gd name="connsiteX5" fmla="*/ 3316 w 10000"/>
                  <a:gd name="connsiteY5" fmla="*/ 9468 h 10000"/>
                  <a:gd name="connsiteX6" fmla="*/ 0 w 10000"/>
                  <a:gd name="connsiteY6" fmla="*/ 8224 h 10000"/>
                  <a:gd name="connsiteX7" fmla="*/ 3363 w 10000"/>
                  <a:gd name="connsiteY7" fmla="*/ 9992 h 10000"/>
                  <a:gd name="connsiteX8" fmla="*/ 7827 w 10000"/>
                  <a:gd name="connsiteY8" fmla="*/ 7553 h 10000"/>
                  <a:gd name="connsiteX9" fmla="*/ 9916 w 10000"/>
                  <a:gd name="connsiteY9" fmla="*/ 3314 h 10000"/>
                  <a:gd name="connsiteX10" fmla="*/ 9803 w 10000"/>
                  <a:gd name="connsiteY10" fmla="*/ 2732 h 10000"/>
                  <a:gd name="connsiteX0" fmla="*/ 9803 w 10000"/>
                  <a:gd name="connsiteY0" fmla="*/ 2732 h 10000"/>
                  <a:gd name="connsiteX1" fmla="*/ 7449 w 10000"/>
                  <a:gd name="connsiteY1" fmla="*/ 2 h 10000"/>
                  <a:gd name="connsiteX2" fmla="*/ 9484 w 10000"/>
                  <a:gd name="connsiteY2" fmla="*/ 3195 h 10000"/>
                  <a:gd name="connsiteX3" fmla="*/ 7535 w 10000"/>
                  <a:gd name="connsiteY3" fmla="*/ 6982 h 10000"/>
                  <a:gd name="connsiteX4" fmla="*/ 5754 w 10000"/>
                  <a:gd name="connsiteY4" fmla="*/ 8606 h 10000"/>
                  <a:gd name="connsiteX5" fmla="*/ 3316 w 10000"/>
                  <a:gd name="connsiteY5" fmla="*/ 9468 h 10000"/>
                  <a:gd name="connsiteX6" fmla="*/ 0 w 10000"/>
                  <a:gd name="connsiteY6" fmla="*/ 8224 h 10000"/>
                  <a:gd name="connsiteX7" fmla="*/ 3363 w 10000"/>
                  <a:gd name="connsiteY7" fmla="*/ 9992 h 10000"/>
                  <a:gd name="connsiteX8" fmla="*/ 7827 w 10000"/>
                  <a:gd name="connsiteY8" fmla="*/ 7553 h 10000"/>
                  <a:gd name="connsiteX9" fmla="*/ 9916 w 10000"/>
                  <a:gd name="connsiteY9" fmla="*/ 3314 h 10000"/>
                  <a:gd name="connsiteX10" fmla="*/ 9803 w 10000"/>
                  <a:gd name="connsiteY10" fmla="*/ 2732 h 10000"/>
                  <a:gd name="connsiteX0" fmla="*/ 9803 w 9805"/>
                  <a:gd name="connsiteY0" fmla="*/ 2732 h 10000"/>
                  <a:gd name="connsiteX1" fmla="*/ 7449 w 9805"/>
                  <a:gd name="connsiteY1" fmla="*/ 2 h 10000"/>
                  <a:gd name="connsiteX2" fmla="*/ 9484 w 9805"/>
                  <a:gd name="connsiteY2" fmla="*/ 3195 h 10000"/>
                  <a:gd name="connsiteX3" fmla="*/ 7535 w 9805"/>
                  <a:gd name="connsiteY3" fmla="*/ 6982 h 10000"/>
                  <a:gd name="connsiteX4" fmla="*/ 5754 w 9805"/>
                  <a:gd name="connsiteY4" fmla="*/ 8606 h 10000"/>
                  <a:gd name="connsiteX5" fmla="*/ 3316 w 9805"/>
                  <a:gd name="connsiteY5" fmla="*/ 9468 h 10000"/>
                  <a:gd name="connsiteX6" fmla="*/ 0 w 9805"/>
                  <a:gd name="connsiteY6" fmla="*/ 8224 h 10000"/>
                  <a:gd name="connsiteX7" fmla="*/ 3363 w 9805"/>
                  <a:gd name="connsiteY7" fmla="*/ 9992 h 10000"/>
                  <a:gd name="connsiteX8" fmla="*/ 7827 w 9805"/>
                  <a:gd name="connsiteY8" fmla="*/ 7553 h 10000"/>
                  <a:gd name="connsiteX9" fmla="*/ 9803 w 9805"/>
                  <a:gd name="connsiteY9" fmla="*/ 2732 h 10000"/>
                  <a:gd name="connsiteX0" fmla="*/ 9998 w 10070"/>
                  <a:gd name="connsiteY0" fmla="*/ 2732 h 10000"/>
                  <a:gd name="connsiteX1" fmla="*/ 7597 w 10070"/>
                  <a:gd name="connsiteY1" fmla="*/ 2 h 10000"/>
                  <a:gd name="connsiteX2" fmla="*/ 9673 w 10070"/>
                  <a:gd name="connsiteY2" fmla="*/ 3195 h 10000"/>
                  <a:gd name="connsiteX3" fmla="*/ 7685 w 10070"/>
                  <a:gd name="connsiteY3" fmla="*/ 6982 h 10000"/>
                  <a:gd name="connsiteX4" fmla="*/ 5868 w 10070"/>
                  <a:gd name="connsiteY4" fmla="*/ 8606 h 10000"/>
                  <a:gd name="connsiteX5" fmla="*/ 3382 w 10070"/>
                  <a:gd name="connsiteY5" fmla="*/ 9468 h 10000"/>
                  <a:gd name="connsiteX6" fmla="*/ 0 w 10070"/>
                  <a:gd name="connsiteY6" fmla="*/ 8224 h 10000"/>
                  <a:gd name="connsiteX7" fmla="*/ 3430 w 10070"/>
                  <a:gd name="connsiteY7" fmla="*/ 9992 h 10000"/>
                  <a:gd name="connsiteX8" fmla="*/ 7983 w 10070"/>
                  <a:gd name="connsiteY8" fmla="*/ 7553 h 10000"/>
                  <a:gd name="connsiteX9" fmla="*/ 9998 w 10070"/>
                  <a:gd name="connsiteY9" fmla="*/ 273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70" h="10000">
                    <a:moveTo>
                      <a:pt x="9998" y="2732"/>
                    </a:moveTo>
                    <a:cubicBezTo>
                      <a:pt x="9599" y="1367"/>
                      <a:pt x="7651" y="-75"/>
                      <a:pt x="7597" y="2"/>
                    </a:cubicBezTo>
                    <a:cubicBezTo>
                      <a:pt x="8973" y="1438"/>
                      <a:pt x="9582" y="1764"/>
                      <a:pt x="9673" y="3195"/>
                    </a:cubicBezTo>
                    <a:cubicBezTo>
                      <a:pt x="9474" y="5238"/>
                      <a:pt x="8318" y="6080"/>
                      <a:pt x="7685" y="6982"/>
                    </a:cubicBezTo>
                    <a:cubicBezTo>
                      <a:pt x="7052" y="7884"/>
                      <a:pt x="6586" y="8192"/>
                      <a:pt x="5868" y="8606"/>
                    </a:cubicBezTo>
                    <a:cubicBezTo>
                      <a:pt x="5152" y="9020"/>
                      <a:pt x="4361" y="9531"/>
                      <a:pt x="3382" y="9468"/>
                    </a:cubicBezTo>
                    <a:cubicBezTo>
                      <a:pt x="2404" y="9404"/>
                      <a:pt x="1075" y="8939"/>
                      <a:pt x="0" y="8224"/>
                    </a:cubicBezTo>
                    <a:cubicBezTo>
                      <a:pt x="1193" y="9127"/>
                      <a:pt x="2099" y="10104"/>
                      <a:pt x="3430" y="9992"/>
                    </a:cubicBezTo>
                    <a:cubicBezTo>
                      <a:pt x="4760" y="9881"/>
                      <a:pt x="7088" y="8833"/>
                      <a:pt x="7983" y="7553"/>
                    </a:cubicBezTo>
                    <a:cubicBezTo>
                      <a:pt x="9077" y="6343"/>
                      <a:pt x="10397" y="4097"/>
                      <a:pt x="9998" y="273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dirty="0"/>
              </a:p>
            </p:txBody>
          </p:sp>
          <p:sp>
            <p:nvSpPr>
              <p:cNvPr id="373" name="Freeform 128"/>
              <p:cNvSpPr>
                <a:spLocks/>
              </p:cNvSpPr>
              <p:nvPr/>
            </p:nvSpPr>
            <p:spPr bwMode="auto">
              <a:xfrm flipV="1">
                <a:off x="7881898" y="3758213"/>
                <a:ext cx="348628" cy="400481"/>
              </a:xfrm>
              <a:custGeom>
                <a:avLst/>
                <a:gdLst>
                  <a:gd name="T0" fmla="*/ 410 w 138"/>
                  <a:gd name="T1" fmla="*/ 0 h 176"/>
                  <a:gd name="T2" fmla="*/ 0 w 138"/>
                  <a:gd name="T3" fmla="*/ 593 h 176"/>
                  <a:gd name="T4" fmla="*/ 410 w 138"/>
                  <a:gd name="T5" fmla="*/ 0 h 176"/>
                  <a:gd name="T6" fmla="*/ 0 60000 65536"/>
                  <a:gd name="T7" fmla="*/ 0 60000 65536"/>
                  <a:gd name="T8" fmla="*/ 0 60000 65536"/>
                  <a:gd name="connsiteX0" fmla="*/ 10000 w 12836"/>
                  <a:gd name="connsiteY0" fmla="*/ 139 h 10139"/>
                  <a:gd name="connsiteX1" fmla="*/ 0 w 12836"/>
                  <a:gd name="connsiteY1" fmla="*/ 10139 h 10139"/>
                  <a:gd name="connsiteX2" fmla="*/ 12836 w 12836"/>
                  <a:gd name="connsiteY2" fmla="*/ 0 h 10139"/>
                  <a:gd name="connsiteX0" fmla="*/ 12395 w 12836"/>
                  <a:gd name="connsiteY0" fmla="*/ 0 h 10139"/>
                  <a:gd name="connsiteX1" fmla="*/ 0 w 12836"/>
                  <a:gd name="connsiteY1" fmla="*/ 10139 h 10139"/>
                  <a:gd name="connsiteX2" fmla="*/ 12836 w 12836"/>
                  <a:gd name="connsiteY2" fmla="*/ 0 h 10139"/>
                  <a:gd name="connsiteX0" fmla="*/ 12395 w 12395"/>
                  <a:gd name="connsiteY0" fmla="*/ 0 h 10139"/>
                  <a:gd name="connsiteX1" fmla="*/ 0 w 12395"/>
                  <a:gd name="connsiteY1" fmla="*/ 10139 h 10139"/>
                  <a:gd name="connsiteX2" fmla="*/ 10882 w 12395"/>
                  <a:gd name="connsiteY2" fmla="*/ 0 h 10139"/>
                  <a:gd name="connsiteX0" fmla="*/ 12395 w 12395"/>
                  <a:gd name="connsiteY0" fmla="*/ 0 h 10139"/>
                  <a:gd name="connsiteX1" fmla="*/ 0 w 12395"/>
                  <a:gd name="connsiteY1" fmla="*/ 10139 h 10139"/>
                  <a:gd name="connsiteX2" fmla="*/ 10882 w 12395"/>
                  <a:gd name="connsiteY2" fmla="*/ 0 h 10139"/>
                  <a:gd name="connsiteX0" fmla="*/ 12395 w 12395"/>
                  <a:gd name="connsiteY0" fmla="*/ 46 h 10185"/>
                  <a:gd name="connsiteX1" fmla="*/ 0 w 12395"/>
                  <a:gd name="connsiteY1" fmla="*/ 10185 h 10185"/>
                  <a:gd name="connsiteX2" fmla="*/ 12395 w 12395"/>
                  <a:gd name="connsiteY2" fmla="*/ 0 h 10185"/>
                  <a:gd name="connsiteX0" fmla="*/ 14412 w 14412"/>
                  <a:gd name="connsiteY0" fmla="*/ 46 h 11207"/>
                  <a:gd name="connsiteX1" fmla="*/ 0 w 14412"/>
                  <a:gd name="connsiteY1" fmla="*/ 11207 h 11207"/>
                  <a:gd name="connsiteX2" fmla="*/ 14412 w 14412"/>
                  <a:gd name="connsiteY2" fmla="*/ 0 h 11207"/>
                  <a:gd name="connsiteX0" fmla="*/ 14412 w 14412"/>
                  <a:gd name="connsiteY0" fmla="*/ 46 h 11207"/>
                  <a:gd name="connsiteX1" fmla="*/ 0 w 14412"/>
                  <a:gd name="connsiteY1" fmla="*/ 11207 h 11207"/>
                  <a:gd name="connsiteX2" fmla="*/ 14412 w 14412"/>
                  <a:gd name="connsiteY2" fmla="*/ 0 h 11207"/>
                  <a:gd name="connsiteX0" fmla="*/ 14412 w 14412"/>
                  <a:gd name="connsiteY0" fmla="*/ 46 h 11207"/>
                  <a:gd name="connsiteX1" fmla="*/ 0 w 14412"/>
                  <a:gd name="connsiteY1" fmla="*/ 11207 h 11207"/>
                  <a:gd name="connsiteX2" fmla="*/ 14412 w 14412"/>
                  <a:gd name="connsiteY2" fmla="*/ 0 h 11207"/>
                  <a:gd name="connsiteX0" fmla="*/ 14421 w 14421"/>
                  <a:gd name="connsiteY0" fmla="*/ 46 h 11256"/>
                  <a:gd name="connsiteX1" fmla="*/ 12241 w 14421"/>
                  <a:gd name="connsiteY1" fmla="*/ 3934 h 11256"/>
                  <a:gd name="connsiteX2" fmla="*/ 9 w 14421"/>
                  <a:gd name="connsiteY2" fmla="*/ 11207 h 11256"/>
                  <a:gd name="connsiteX3" fmla="*/ 14421 w 14421"/>
                  <a:gd name="connsiteY3" fmla="*/ 0 h 11256"/>
                  <a:gd name="connsiteX0" fmla="*/ 14425 w 14425"/>
                  <a:gd name="connsiteY0" fmla="*/ 46 h 11277"/>
                  <a:gd name="connsiteX1" fmla="*/ 9157 w 14425"/>
                  <a:gd name="connsiteY1" fmla="*/ 5931 h 11277"/>
                  <a:gd name="connsiteX2" fmla="*/ 13 w 14425"/>
                  <a:gd name="connsiteY2" fmla="*/ 11207 h 11277"/>
                  <a:gd name="connsiteX3" fmla="*/ 14425 w 14425"/>
                  <a:gd name="connsiteY3" fmla="*/ 0 h 11277"/>
                  <a:gd name="connsiteX0" fmla="*/ 14414 w 14414"/>
                  <a:gd name="connsiteY0" fmla="*/ 46 h 11207"/>
                  <a:gd name="connsiteX1" fmla="*/ 9146 w 14414"/>
                  <a:gd name="connsiteY1" fmla="*/ 5931 h 11207"/>
                  <a:gd name="connsiteX2" fmla="*/ 2 w 14414"/>
                  <a:gd name="connsiteY2" fmla="*/ 11207 h 11207"/>
                  <a:gd name="connsiteX3" fmla="*/ 9776 w 14414"/>
                  <a:gd name="connsiteY3" fmla="*/ 6163 h 11207"/>
                  <a:gd name="connsiteX4" fmla="*/ 14414 w 14414"/>
                  <a:gd name="connsiteY4" fmla="*/ 0 h 11207"/>
                  <a:gd name="connsiteX0" fmla="*/ 14414 w 14414"/>
                  <a:gd name="connsiteY0" fmla="*/ 46 h 11207"/>
                  <a:gd name="connsiteX1" fmla="*/ 9146 w 14414"/>
                  <a:gd name="connsiteY1" fmla="*/ 5931 h 11207"/>
                  <a:gd name="connsiteX2" fmla="*/ 2 w 14414"/>
                  <a:gd name="connsiteY2" fmla="*/ 11207 h 11207"/>
                  <a:gd name="connsiteX3" fmla="*/ 11667 w 14414"/>
                  <a:gd name="connsiteY3" fmla="*/ 5048 h 11207"/>
                  <a:gd name="connsiteX4" fmla="*/ 14414 w 14414"/>
                  <a:gd name="connsiteY4" fmla="*/ 0 h 11207"/>
                  <a:gd name="connsiteX0" fmla="*/ 14414 w 14414"/>
                  <a:gd name="connsiteY0" fmla="*/ 46 h 11207"/>
                  <a:gd name="connsiteX1" fmla="*/ 9146 w 14414"/>
                  <a:gd name="connsiteY1" fmla="*/ 5931 h 11207"/>
                  <a:gd name="connsiteX2" fmla="*/ 2 w 14414"/>
                  <a:gd name="connsiteY2" fmla="*/ 11207 h 11207"/>
                  <a:gd name="connsiteX3" fmla="*/ 11667 w 14414"/>
                  <a:gd name="connsiteY3" fmla="*/ 5048 h 11207"/>
                  <a:gd name="connsiteX4" fmla="*/ 14414 w 14414"/>
                  <a:gd name="connsiteY4" fmla="*/ 0 h 11207"/>
                  <a:gd name="connsiteX0" fmla="*/ 14414 w 14414"/>
                  <a:gd name="connsiteY0" fmla="*/ 46 h 11207"/>
                  <a:gd name="connsiteX1" fmla="*/ 9146 w 14414"/>
                  <a:gd name="connsiteY1" fmla="*/ 5931 h 11207"/>
                  <a:gd name="connsiteX2" fmla="*/ 2 w 14414"/>
                  <a:gd name="connsiteY2" fmla="*/ 11207 h 11207"/>
                  <a:gd name="connsiteX3" fmla="*/ 11667 w 14414"/>
                  <a:gd name="connsiteY3" fmla="*/ 5048 h 11207"/>
                  <a:gd name="connsiteX4" fmla="*/ 14414 w 14414"/>
                  <a:gd name="connsiteY4" fmla="*/ 0 h 11207"/>
                  <a:gd name="connsiteX0" fmla="*/ 14414 w 14792"/>
                  <a:gd name="connsiteY0" fmla="*/ 185 h 11346"/>
                  <a:gd name="connsiteX1" fmla="*/ 9146 w 14792"/>
                  <a:gd name="connsiteY1" fmla="*/ 6070 h 11346"/>
                  <a:gd name="connsiteX2" fmla="*/ 2 w 14792"/>
                  <a:gd name="connsiteY2" fmla="*/ 11346 h 11346"/>
                  <a:gd name="connsiteX3" fmla="*/ 11667 w 14792"/>
                  <a:gd name="connsiteY3" fmla="*/ 5187 h 11346"/>
                  <a:gd name="connsiteX4" fmla="*/ 14792 w 14792"/>
                  <a:gd name="connsiteY4" fmla="*/ 0 h 11346"/>
                  <a:gd name="connsiteX0" fmla="*/ 10948 w 14792"/>
                  <a:gd name="connsiteY0" fmla="*/ 4179 h 11346"/>
                  <a:gd name="connsiteX1" fmla="*/ 9146 w 14792"/>
                  <a:gd name="connsiteY1" fmla="*/ 6070 h 11346"/>
                  <a:gd name="connsiteX2" fmla="*/ 2 w 14792"/>
                  <a:gd name="connsiteY2" fmla="*/ 11346 h 11346"/>
                  <a:gd name="connsiteX3" fmla="*/ 11667 w 14792"/>
                  <a:gd name="connsiteY3" fmla="*/ 5187 h 11346"/>
                  <a:gd name="connsiteX4" fmla="*/ 14792 w 14792"/>
                  <a:gd name="connsiteY4" fmla="*/ 0 h 11346"/>
                  <a:gd name="connsiteX0" fmla="*/ 10948 w 14792"/>
                  <a:gd name="connsiteY0" fmla="*/ 4179 h 11346"/>
                  <a:gd name="connsiteX1" fmla="*/ 9146 w 14792"/>
                  <a:gd name="connsiteY1" fmla="*/ 6070 h 11346"/>
                  <a:gd name="connsiteX2" fmla="*/ 2 w 14792"/>
                  <a:gd name="connsiteY2" fmla="*/ 11346 h 11346"/>
                  <a:gd name="connsiteX3" fmla="*/ 11667 w 14792"/>
                  <a:gd name="connsiteY3" fmla="*/ 5187 h 11346"/>
                  <a:gd name="connsiteX4" fmla="*/ 14792 w 14792"/>
                  <a:gd name="connsiteY4" fmla="*/ 0 h 11346"/>
                  <a:gd name="connsiteX5" fmla="*/ 10948 w 14792"/>
                  <a:gd name="connsiteY5" fmla="*/ 4179 h 11346"/>
                  <a:gd name="connsiteX0" fmla="*/ 10948 w 14792"/>
                  <a:gd name="connsiteY0" fmla="*/ 4179 h 11346"/>
                  <a:gd name="connsiteX1" fmla="*/ 9146 w 14792"/>
                  <a:gd name="connsiteY1" fmla="*/ 6070 h 11346"/>
                  <a:gd name="connsiteX2" fmla="*/ 2 w 14792"/>
                  <a:gd name="connsiteY2" fmla="*/ 11346 h 11346"/>
                  <a:gd name="connsiteX3" fmla="*/ 11667 w 14792"/>
                  <a:gd name="connsiteY3" fmla="*/ 5187 h 11346"/>
                  <a:gd name="connsiteX4" fmla="*/ 14792 w 14792"/>
                  <a:gd name="connsiteY4" fmla="*/ 0 h 11346"/>
                  <a:gd name="connsiteX5" fmla="*/ 10948 w 14792"/>
                  <a:gd name="connsiteY5" fmla="*/ 4179 h 11346"/>
                  <a:gd name="connsiteX0" fmla="*/ 10948 w 14792"/>
                  <a:gd name="connsiteY0" fmla="*/ 4179 h 11346"/>
                  <a:gd name="connsiteX1" fmla="*/ 5680 w 14792"/>
                  <a:gd name="connsiteY1" fmla="*/ 8531 h 11346"/>
                  <a:gd name="connsiteX2" fmla="*/ 2 w 14792"/>
                  <a:gd name="connsiteY2" fmla="*/ 11346 h 11346"/>
                  <a:gd name="connsiteX3" fmla="*/ 11667 w 14792"/>
                  <a:gd name="connsiteY3" fmla="*/ 5187 h 11346"/>
                  <a:gd name="connsiteX4" fmla="*/ 14792 w 14792"/>
                  <a:gd name="connsiteY4" fmla="*/ 0 h 11346"/>
                  <a:gd name="connsiteX5" fmla="*/ 10948 w 14792"/>
                  <a:gd name="connsiteY5" fmla="*/ 4179 h 11346"/>
                  <a:gd name="connsiteX0" fmla="*/ 10507 w 14792"/>
                  <a:gd name="connsiteY0" fmla="*/ 5201 h 11346"/>
                  <a:gd name="connsiteX1" fmla="*/ 5680 w 14792"/>
                  <a:gd name="connsiteY1" fmla="*/ 8531 h 11346"/>
                  <a:gd name="connsiteX2" fmla="*/ 2 w 14792"/>
                  <a:gd name="connsiteY2" fmla="*/ 11346 h 11346"/>
                  <a:gd name="connsiteX3" fmla="*/ 11667 w 14792"/>
                  <a:gd name="connsiteY3" fmla="*/ 5187 h 11346"/>
                  <a:gd name="connsiteX4" fmla="*/ 14792 w 14792"/>
                  <a:gd name="connsiteY4" fmla="*/ 0 h 11346"/>
                  <a:gd name="connsiteX5" fmla="*/ 10507 w 14792"/>
                  <a:gd name="connsiteY5" fmla="*/ 5201 h 11346"/>
                  <a:gd name="connsiteX0" fmla="*/ 10507 w 14792"/>
                  <a:gd name="connsiteY0" fmla="*/ 5201 h 11346"/>
                  <a:gd name="connsiteX1" fmla="*/ 5680 w 14792"/>
                  <a:gd name="connsiteY1" fmla="*/ 8531 h 11346"/>
                  <a:gd name="connsiteX2" fmla="*/ 2 w 14792"/>
                  <a:gd name="connsiteY2" fmla="*/ 11346 h 11346"/>
                  <a:gd name="connsiteX3" fmla="*/ 11667 w 14792"/>
                  <a:gd name="connsiteY3" fmla="*/ 5187 h 11346"/>
                  <a:gd name="connsiteX4" fmla="*/ 14792 w 14792"/>
                  <a:gd name="connsiteY4" fmla="*/ 0 h 11346"/>
                  <a:gd name="connsiteX5" fmla="*/ 10507 w 14792"/>
                  <a:gd name="connsiteY5" fmla="*/ 5201 h 11346"/>
                  <a:gd name="connsiteX0" fmla="*/ 10507 w 14792"/>
                  <a:gd name="connsiteY0" fmla="*/ 5201 h 11346"/>
                  <a:gd name="connsiteX1" fmla="*/ 5680 w 14792"/>
                  <a:gd name="connsiteY1" fmla="*/ 8531 h 11346"/>
                  <a:gd name="connsiteX2" fmla="*/ 2 w 14792"/>
                  <a:gd name="connsiteY2" fmla="*/ 11346 h 11346"/>
                  <a:gd name="connsiteX3" fmla="*/ 11667 w 14792"/>
                  <a:gd name="connsiteY3" fmla="*/ 5187 h 11346"/>
                  <a:gd name="connsiteX4" fmla="*/ 14792 w 14792"/>
                  <a:gd name="connsiteY4" fmla="*/ 0 h 11346"/>
                  <a:gd name="connsiteX5" fmla="*/ 10507 w 14792"/>
                  <a:gd name="connsiteY5" fmla="*/ 5201 h 11346"/>
                  <a:gd name="connsiteX0" fmla="*/ 10507 w 14792"/>
                  <a:gd name="connsiteY0" fmla="*/ 5201 h 11346"/>
                  <a:gd name="connsiteX1" fmla="*/ 5680 w 14792"/>
                  <a:gd name="connsiteY1" fmla="*/ 8531 h 11346"/>
                  <a:gd name="connsiteX2" fmla="*/ 2 w 14792"/>
                  <a:gd name="connsiteY2" fmla="*/ 11346 h 11346"/>
                  <a:gd name="connsiteX3" fmla="*/ 11667 w 14792"/>
                  <a:gd name="connsiteY3" fmla="*/ 5187 h 11346"/>
                  <a:gd name="connsiteX4" fmla="*/ 14792 w 14792"/>
                  <a:gd name="connsiteY4" fmla="*/ 0 h 11346"/>
                  <a:gd name="connsiteX5" fmla="*/ 10507 w 14792"/>
                  <a:gd name="connsiteY5" fmla="*/ 5201 h 11346"/>
                  <a:gd name="connsiteX0" fmla="*/ 10507 w 14792"/>
                  <a:gd name="connsiteY0" fmla="*/ 5201 h 11346"/>
                  <a:gd name="connsiteX1" fmla="*/ 5680 w 14792"/>
                  <a:gd name="connsiteY1" fmla="*/ 8531 h 11346"/>
                  <a:gd name="connsiteX2" fmla="*/ 2 w 14792"/>
                  <a:gd name="connsiteY2" fmla="*/ 11346 h 11346"/>
                  <a:gd name="connsiteX3" fmla="*/ 11667 w 14792"/>
                  <a:gd name="connsiteY3" fmla="*/ 5187 h 11346"/>
                  <a:gd name="connsiteX4" fmla="*/ 14792 w 14792"/>
                  <a:gd name="connsiteY4" fmla="*/ 0 h 11346"/>
                  <a:gd name="connsiteX5" fmla="*/ 10507 w 14792"/>
                  <a:gd name="connsiteY5" fmla="*/ 5201 h 11346"/>
                  <a:gd name="connsiteX0" fmla="*/ 10507 w 14792"/>
                  <a:gd name="connsiteY0" fmla="*/ 5201 h 11346"/>
                  <a:gd name="connsiteX1" fmla="*/ 5680 w 14792"/>
                  <a:gd name="connsiteY1" fmla="*/ 8531 h 11346"/>
                  <a:gd name="connsiteX2" fmla="*/ 2 w 14792"/>
                  <a:gd name="connsiteY2" fmla="*/ 11346 h 11346"/>
                  <a:gd name="connsiteX3" fmla="*/ 11667 w 14792"/>
                  <a:gd name="connsiteY3" fmla="*/ 5187 h 11346"/>
                  <a:gd name="connsiteX4" fmla="*/ 14792 w 14792"/>
                  <a:gd name="connsiteY4" fmla="*/ 0 h 11346"/>
                  <a:gd name="connsiteX5" fmla="*/ 10507 w 14792"/>
                  <a:gd name="connsiteY5" fmla="*/ 5201 h 11346"/>
                  <a:gd name="connsiteX0" fmla="*/ 4827 w 9112"/>
                  <a:gd name="connsiteY0" fmla="*/ 5201 h 8531"/>
                  <a:gd name="connsiteX1" fmla="*/ 0 w 9112"/>
                  <a:gd name="connsiteY1" fmla="*/ 8531 h 8531"/>
                  <a:gd name="connsiteX2" fmla="*/ 5987 w 9112"/>
                  <a:gd name="connsiteY2" fmla="*/ 5187 h 8531"/>
                  <a:gd name="connsiteX3" fmla="*/ 9112 w 9112"/>
                  <a:gd name="connsiteY3" fmla="*/ 0 h 8531"/>
                  <a:gd name="connsiteX4" fmla="*/ 4827 w 9112"/>
                  <a:gd name="connsiteY4" fmla="*/ 5201 h 8531"/>
                  <a:gd name="connsiteX0" fmla="*/ 10070 w 14773"/>
                  <a:gd name="connsiteY0" fmla="*/ 6097 h 12940"/>
                  <a:gd name="connsiteX1" fmla="*/ 0 w 14773"/>
                  <a:gd name="connsiteY1" fmla="*/ 12940 h 12940"/>
                  <a:gd name="connsiteX2" fmla="*/ 11343 w 14773"/>
                  <a:gd name="connsiteY2" fmla="*/ 6080 h 12940"/>
                  <a:gd name="connsiteX3" fmla="*/ 14773 w 14773"/>
                  <a:gd name="connsiteY3" fmla="*/ 0 h 12940"/>
                  <a:gd name="connsiteX4" fmla="*/ 10070 w 14773"/>
                  <a:gd name="connsiteY4" fmla="*/ 6097 h 12940"/>
                  <a:gd name="connsiteX0" fmla="*/ 10070 w 14773"/>
                  <a:gd name="connsiteY0" fmla="*/ 6097 h 12940"/>
                  <a:gd name="connsiteX1" fmla="*/ 0 w 14773"/>
                  <a:gd name="connsiteY1" fmla="*/ 12940 h 12940"/>
                  <a:gd name="connsiteX2" fmla="*/ 11343 w 14773"/>
                  <a:gd name="connsiteY2" fmla="*/ 6080 h 12940"/>
                  <a:gd name="connsiteX3" fmla="*/ 14773 w 14773"/>
                  <a:gd name="connsiteY3" fmla="*/ 0 h 12940"/>
                  <a:gd name="connsiteX4" fmla="*/ 10070 w 14773"/>
                  <a:gd name="connsiteY4" fmla="*/ 6097 h 12940"/>
                  <a:gd name="connsiteX0" fmla="*/ 10070 w 14773"/>
                  <a:gd name="connsiteY0" fmla="*/ 6097 h 12940"/>
                  <a:gd name="connsiteX1" fmla="*/ 0 w 14773"/>
                  <a:gd name="connsiteY1" fmla="*/ 12940 h 12940"/>
                  <a:gd name="connsiteX2" fmla="*/ 11343 w 14773"/>
                  <a:gd name="connsiteY2" fmla="*/ 6080 h 12940"/>
                  <a:gd name="connsiteX3" fmla="*/ 14773 w 14773"/>
                  <a:gd name="connsiteY3" fmla="*/ 0 h 12940"/>
                  <a:gd name="connsiteX4" fmla="*/ 10070 w 14773"/>
                  <a:gd name="connsiteY4" fmla="*/ 6097 h 12940"/>
                  <a:gd name="connsiteX0" fmla="*/ 10070 w 14773"/>
                  <a:gd name="connsiteY0" fmla="*/ 6097 h 12940"/>
                  <a:gd name="connsiteX1" fmla="*/ 0 w 14773"/>
                  <a:gd name="connsiteY1" fmla="*/ 12940 h 12940"/>
                  <a:gd name="connsiteX2" fmla="*/ 11343 w 14773"/>
                  <a:gd name="connsiteY2" fmla="*/ 6080 h 12940"/>
                  <a:gd name="connsiteX3" fmla="*/ 14773 w 14773"/>
                  <a:gd name="connsiteY3" fmla="*/ 0 h 12940"/>
                  <a:gd name="connsiteX4" fmla="*/ 10070 w 14773"/>
                  <a:gd name="connsiteY4" fmla="*/ 6097 h 12940"/>
                  <a:gd name="connsiteX0" fmla="*/ 10070 w 14012"/>
                  <a:gd name="connsiteY0" fmla="*/ 5825 h 12668"/>
                  <a:gd name="connsiteX1" fmla="*/ 0 w 14012"/>
                  <a:gd name="connsiteY1" fmla="*/ 12668 h 12668"/>
                  <a:gd name="connsiteX2" fmla="*/ 11343 w 14012"/>
                  <a:gd name="connsiteY2" fmla="*/ 5808 h 12668"/>
                  <a:gd name="connsiteX3" fmla="*/ 14012 w 14012"/>
                  <a:gd name="connsiteY3" fmla="*/ 0 h 12668"/>
                  <a:gd name="connsiteX4" fmla="*/ 10070 w 14012"/>
                  <a:gd name="connsiteY4" fmla="*/ 5825 h 12668"/>
                  <a:gd name="connsiteX0" fmla="*/ 10070 w 14012"/>
                  <a:gd name="connsiteY0" fmla="*/ 5825 h 12668"/>
                  <a:gd name="connsiteX1" fmla="*/ 0 w 14012"/>
                  <a:gd name="connsiteY1" fmla="*/ 12668 h 12668"/>
                  <a:gd name="connsiteX2" fmla="*/ 11343 w 14012"/>
                  <a:gd name="connsiteY2" fmla="*/ 5808 h 12668"/>
                  <a:gd name="connsiteX3" fmla="*/ 14012 w 14012"/>
                  <a:gd name="connsiteY3" fmla="*/ 0 h 12668"/>
                  <a:gd name="connsiteX4" fmla="*/ 10070 w 14012"/>
                  <a:gd name="connsiteY4" fmla="*/ 5825 h 12668"/>
                  <a:gd name="connsiteX0" fmla="*/ 10070 w 14012"/>
                  <a:gd name="connsiteY0" fmla="*/ 5825 h 12668"/>
                  <a:gd name="connsiteX1" fmla="*/ 0 w 14012"/>
                  <a:gd name="connsiteY1" fmla="*/ 12668 h 12668"/>
                  <a:gd name="connsiteX2" fmla="*/ 11343 w 14012"/>
                  <a:gd name="connsiteY2" fmla="*/ 5808 h 12668"/>
                  <a:gd name="connsiteX3" fmla="*/ 14012 w 14012"/>
                  <a:gd name="connsiteY3" fmla="*/ 0 h 12668"/>
                  <a:gd name="connsiteX4" fmla="*/ 10070 w 14012"/>
                  <a:gd name="connsiteY4" fmla="*/ 5825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" h="12668">
                    <a:moveTo>
                      <a:pt x="10070" y="5825"/>
                    </a:moveTo>
                    <a:cubicBezTo>
                      <a:pt x="7735" y="7936"/>
                      <a:pt x="5184" y="10506"/>
                      <a:pt x="0" y="12668"/>
                    </a:cubicBezTo>
                    <a:cubicBezTo>
                      <a:pt x="5192" y="11251"/>
                      <a:pt x="10115" y="7048"/>
                      <a:pt x="11343" y="5808"/>
                    </a:cubicBezTo>
                    <a:cubicBezTo>
                      <a:pt x="12571" y="4568"/>
                      <a:pt x="13303" y="3327"/>
                      <a:pt x="14012" y="0"/>
                    </a:cubicBezTo>
                    <a:cubicBezTo>
                      <a:pt x="12468" y="2722"/>
                      <a:pt x="12405" y="3714"/>
                      <a:pt x="10070" y="5825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74" name="Freeform 129"/>
              <p:cNvSpPr>
                <a:spLocks/>
              </p:cNvSpPr>
              <p:nvPr/>
            </p:nvSpPr>
            <p:spPr bwMode="auto">
              <a:xfrm flipV="1">
                <a:off x="7102285" y="3681788"/>
                <a:ext cx="1148240" cy="803878"/>
              </a:xfrm>
              <a:custGeom>
                <a:avLst/>
                <a:gdLst>
                  <a:gd name="T0" fmla="*/ 344 w 432"/>
                  <a:gd name="T1" fmla="*/ 142 h 401"/>
                  <a:gd name="T2" fmla="*/ 54 w 432"/>
                  <a:gd name="T3" fmla="*/ 798 h 401"/>
                  <a:gd name="T4" fmla="*/ 706 w 432"/>
                  <a:gd name="T5" fmla="*/ 1334 h 401"/>
                  <a:gd name="T6" fmla="*/ 1160 w 432"/>
                  <a:gd name="T7" fmla="*/ 1105 h 401"/>
                  <a:gd name="T8" fmla="*/ 1280 w 432"/>
                  <a:gd name="T9" fmla="*/ 592 h 401"/>
                  <a:gd name="T10" fmla="*/ 549 w 432"/>
                  <a:gd name="T11" fmla="*/ 72 h 401"/>
                  <a:gd name="T12" fmla="*/ 344 w 432"/>
                  <a:gd name="T13" fmla="*/ 142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connsiteX0" fmla="*/ 2339 w 13416"/>
                  <a:gd name="connsiteY0" fmla="*/ 639 h 9458"/>
                  <a:gd name="connsiteX1" fmla="*/ 94 w 13416"/>
                  <a:gd name="connsiteY1" fmla="*/ 5477 h 9458"/>
                  <a:gd name="connsiteX2" fmla="*/ 5163 w 13416"/>
                  <a:gd name="connsiteY2" fmla="*/ 9442 h 9458"/>
                  <a:gd name="connsiteX3" fmla="*/ 8682 w 13416"/>
                  <a:gd name="connsiteY3" fmla="*/ 7747 h 9458"/>
                  <a:gd name="connsiteX4" fmla="*/ 13415 w 13416"/>
                  <a:gd name="connsiteY4" fmla="*/ 3847 h 9458"/>
                  <a:gd name="connsiteX5" fmla="*/ 3936 w 13416"/>
                  <a:gd name="connsiteY5" fmla="*/ 116 h 9458"/>
                  <a:gd name="connsiteX6" fmla="*/ 2339 w 13416"/>
                  <a:gd name="connsiteY6" fmla="*/ 639 h 9458"/>
                  <a:gd name="connsiteX0" fmla="*/ 1743 w 10000"/>
                  <a:gd name="connsiteY0" fmla="*/ 676 h 10112"/>
                  <a:gd name="connsiteX1" fmla="*/ 70 w 10000"/>
                  <a:gd name="connsiteY1" fmla="*/ 5791 h 10112"/>
                  <a:gd name="connsiteX2" fmla="*/ 3848 w 10000"/>
                  <a:gd name="connsiteY2" fmla="*/ 9983 h 10112"/>
                  <a:gd name="connsiteX3" fmla="*/ 7850 w 10000"/>
                  <a:gd name="connsiteY3" fmla="*/ 8593 h 10112"/>
                  <a:gd name="connsiteX4" fmla="*/ 9999 w 10000"/>
                  <a:gd name="connsiteY4" fmla="*/ 4067 h 10112"/>
                  <a:gd name="connsiteX5" fmla="*/ 2934 w 10000"/>
                  <a:gd name="connsiteY5" fmla="*/ 123 h 10112"/>
                  <a:gd name="connsiteX6" fmla="*/ 1743 w 10000"/>
                  <a:gd name="connsiteY6" fmla="*/ 676 h 10112"/>
                  <a:gd name="connsiteX0" fmla="*/ 1743 w 10000"/>
                  <a:gd name="connsiteY0" fmla="*/ 676 h 10051"/>
                  <a:gd name="connsiteX1" fmla="*/ 70 w 10000"/>
                  <a:gd name="connsiteY1" fmla="*/ 5791 h 10051"/>
                  <a:gd name="connsiteX2" fmla="*/ 3848 w 10000"/>
                  <a:gd name="connsiteY2" fmla="*/ 9983 h 10051"/>
                  <a:gd name="connsiteX3" fmla="*/ 7850 w 10000"/>
                  <a:gd name="connsiteY3" fmla="*/ 8593 h 10051"/>
                  <a:gd name="connsiteX4" fmla="*/ 9999 w 10000"/>
                  <a:gd name="connsiteY4" fmla="*/ 4067 h 10051"/>
                  <a:gd name="connsiteX5" fmla="*/ 2934 w 10000"/>
                  <a:gd name="connsiteY5" fmla="*/ 123 h 10051"/>
                  <a:gd name="connsiteX6" fmla="*/ 1743 w 10000"/>
                  <a:gd name="connsiteY6" fmla="*/ 676 h 10051"/>
                  <a:gd name="connsiteX0" fmla="*/ 1743 w 10000"/>
                  <a:gd name="connsiteY0" fmla="*/ 676 h 10052"/>
                  <a:gd name="connsiteX1" fmla="*/ 70 w 10000"/>
                  <a:gd name="connsiteY1" fmla="*/ 5791 h 10052"/>
                  <a:gd name="connsiteX2" fmla="*/ 3848 w 10000"/>
                  <a:gd name="connsiteY2" fmla="*/ 9983 h 10052"/>
                  <a:gd name="connsiteX3" fmla="*/ 7850 w 10000"/>
                  <a:gd name="connsiteY3" fmla="*/ 8593 h 10052"/>
                  <a:gd name="connsiteX4" fmla="*/ 9999 w 10000"/>
                  <a:gd name="connsiteY4" fmla="*/ 4067 h 10052"/>
                  <a:gd name="connsiteX5" fmla="*/ 2934 w 10000"/>
                  <a:gd name="connsiteY5" fmla="*/ 123 h 10052"/>
                  <a:gd name="connsiteX6" fmla="*/ 1743 w 10000"/>
                  <a:gd name="connsiteY6" fmla="*/ 676 h 10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52">
                    <a:moveTo>
                      <a:pt x="1743" y="676"/>
                    </a:moveTo>
                    <a:cubicBezTo>
                      <a:pt x="519" y="1493"/>
                      <a:pt x="-241" y="3999"/>
                      <a:pt x="70" y="5791"/>
                    </a:cubicBezTo>
                    <a:cubicBezTo>
                      <a:pt x="467" y="8085"/>
                      <a:pt x="2508" y="9660"/>
                      <a:pt x="3848" y="9983"/>
                    </a:cubicBezTo>
                    <a:cubicBezTo>
                      <a:pt x="5070" y="10278"/>
                      <a:pt x="6838" y="9593"/>
                      <a:pt x="7850" y="8593"/>
                    </a:cubicBezTo>
                    <a:cubicBezTo>
                      <a:pt x="8890" y="7565"/>
                      <a:pt x="10051" y="5492"/>
                      <a:pt x="9999" y="4067"/>
                    </a:cubicBezTo>
                    <a:cubicBezTo>
                      <a:pt x="9861" y="904"/>
                      <a:pt x="4746" y="-431"/>
                      <a:pt x="2934" y="123"/>
                    </a:cubicBezTo>
                    <a:cubicBezTo>
                      <a:pt x="2485" y="280"/>
                      <a:pt x="2158" y="412"/>
                      <a:pt x="1743" y="676"/>
                    </a:cubicBezTo>
                  </a:path>
                </a:pathLst>
              </a:custGeom>
              <a:noFill/>
              <a:ln w="6350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 dirty="0"/>
              </a:p>
            </p:txBody>
          </p:sp>
          <p:sp>
            <p:nvSpPr>
              <p:cNvPr id="375" name="Oval 132"/>
              <p:cNvSpPr>
                <a:spLocks noChangeArrowheads="1"/>
              </p:cNvSpPr>
              <p:nvPr/>
            </p:nvSpPr>
            <p:spPr bwMode="auto">
              <a:xfrm flipV="1">
                <a:off x="8028158" y="4265383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76" name="Oval 133"/>
              <p:cNvSpPr>
                <a:spLocks noChangeArrowheads="1"/>
              </p:cNvSpPr>
              <p:nvPr/>
            </p:nvSpPr>
            <p:spPr bwMode="auto">
              <a:xfrm flipV="1">
                <a:off x="8135221" y="4076607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77" name="Oval 132"/>
              <p:cNvSpPr>
                <a:spLocks noChangeArrowheads="1"/>
              </p:cNvSpPr>
              <p:nvPr/>
            </p:nvSpPr>
            <p:spPr bwMode="auto">
              <a:xfrm flipV="1">
                <a:off x="8146189" y="4199506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78" name="Oval 133"/>
              <p:cNvSpPr>
                <a:spLocks noChangeArrowheads="1"/>
              </p:cNvSpPr>
              <p:nvPr/>
            </p:nvSpPr>
            <p:spPr bwMode="auto">
              <a:xfrm flipV="1">
                <a:off x="8103735" y="4146731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79" name="Oval 132"/>
              <p:cNvSpPr>
                <a:spLocks noChangeArrowheads="1"/>
              </p:cNvSpPr>
              <p:nvPr/>
            </p:nvSpPr>
            <p:spPr bwMode="auto">
              <a:xfrm flipV="1">
                <a:off x="8157523" y="4113151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80" name="Oval 133"/>
              <p:cNvSpPr>
                <a:spLocks noChangeArrowheads="1"/>
              </p:cNvSpPr>
              <p:nvPr/>
            </p:nvSpPr>
            <p:spPr bwMode="auto">
              <a:xfrm flipV="1">
                <a:off x="8158822" y="4154890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81" name="Oval 132"/>
              <p:cNvSpPr>
                <a:spLocks noChangeArrowheads="1"/>
              </p:cNvSpPr>
              <p:nvPr/>
            </p:nvSpPr>
            <p:spPr bwMode="auto">
              <a:xfrm flipV="1">
                <a:off x="8066882" y="4086631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82" name="Oval 133"/>
              <p:cNvSpPr>
                <a:spLocks noChangeArrowheads="1"/>
              </p:cNvSpPr>
              <p:nvPr/>
            </p:nvSpPr>
            <p:spPr bwMode="auto">
              <a:xfrm flipV="1">
                <a:off x="8076495" y="4234497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83" name="Oval 132"/>
              <p:cNvSpPr>
                <a:spLocks noChangeArrowheads="1"/>
              </p:cNvSpPr>
              <p:nvPr/>
            </p:nvSpPr>
            <p:spPr bwMode="auto">
              <a:xfrm flipV="1">
                <a:off x="8081432" y="3982178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84" name="Oval 133"/>
              <p:cNvSpPr>
                <a:spLocks noChangeArrowheads="1"/>
              </p:cNvSpPr>
              <p:nvPr/>
            </p:nvSpPr>
            <p:spPr bwMode="auto">
              <a:xfrm flipV="1">
                <a:off x="8103459" y="4029074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85" name="Oval 132"/>
              <p:cNvSpPr>
                <a:spLocks noChangeArrowheads="1"/>
              </p:cNvSpPr>
              <p:nvPr/>
            </p:nvSpPr>
            <p:spPr bwMode="auto">
              <a:xfrm flipV="1">
                <a:off x="8109336" y="4107089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86" name="Oval 133"/>
              <p:cNvSpPr>
                <a:spLocks noChangeArrowheads="1"/>
              </p:cNvSpPr>
              <p:nvPr/>
            </p:nvSpPr>
            <p:spPr bwMode="auto">
              <a:xfrm flipV="1">
                <a:off x="8054331" y="4055902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387" name="Group 58"/>
              <p:cNvGrpSpPr>
                <a:grpSpLocks/>
              </p:cNvGrpSpPr>
              <p:nvPr/>
            </p:nvGrpSpPr>
            <p:grpSpPr bwMode="auto">
              <a:xfrm rot="5803004" flipV="1">
                <a:off x="7709649" y="4011127"/>
                <a:ext cx="425709" cy="185606"/>
                <a:chOff x="465" y="2694"/>
                <a:chExt cx="1773" cy="773"/>
              </a:xfrm>
            </p:grpSpPr>
            <p:sp>
              <p:nvSpPr>
                <p:cNvPr id="390" name="Freeform 59"/>
                <p:cNvSpPr>
                  <a:spLocks/>
                </p:cNvSpPr>
                <p:nvPr/>
              </p:nvSpPr>
              <p:spPr bwMode="auto">
                <a:xfrm>
                  <a:off x="465" y="2829"/>
                  <a:ext cx="1773" cy="419"/>
                </a:xfrm>
                <a:custGeom>
                  <a:avLst/>
                  <a:gdLst>
                    <a:gd name="T0" fmla="*/ 45 w 709"/>
                    <a:gd name="T1" fmla="*/ 606 h 157"/>
                    <a:gd name="T2" fmla="*/ 283 w 709"/>
                    <a:gd name="T3" fmla="*/ 854 h 157"/>
                    <a:gd name="T4" fmla="*/ 950 w 709"/>
                    <a:gd name="T5" fmla="*/ 870 h 157"/>
                    <a:gd name="T6" fmla="*/ 2246 w 709"/>
                    <a:gd name="T7" fmla="*/ 1097 h 157"/>
                    <a:gd name="T8" fmla="*/ 3576 w 709"/>
                    <a:gd name="T9" fmla="*/ 798 h 157"/>
                    <a:gd name="T10" fmla="*/ 4151 w 709"/>
                    <a:gd name="T11" fmla="*/ 657 h 157"/>
                    <a:gd name="T12" fmla="*/ 3846 w 709"/>
                    <a:gd name="T13" fmla="*/ 350 h 157"/>
                    <a:gd name="T14" fmla="*/ 2676 w 709"/>
                    <a:gd name="T15" fmla="*/ 883 h 157"/>
                    <a:gd name="T16" fmla="*/ 575 w 709"/>
                    <a:gd name="T17" fmla="*/ 483 h 157"/>
                    <a:gd name="T18" fmla="*/ 45 w 709"/>
                    <a:gd name="T19" fmla="*/ 606 h 1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9" h="157">
                      <a:moveTo>
                        <a:pt x="7" y="85"/>
                      </a:moveTo>
                      <a:cubicBezTo>
                        <a:pt x="0" y="113"/>
                        <a:pt x="17" y="127"/>
                        <a:pt x="45" y="120"/>
                      </a:cubicBezTo>
                      <a:cubicBezTo>
                        <a:pt x="72" y="113"/>
                        <a:pt x="99" y="102"/>
                        <a:pt x="152" y="122"/>
                      </a:cubicBezTo>
                      <a:cubicBezTo>
                        <a:pt x="205" y="142"/>
                        <a:pt x="278" y="157"/>
                        <a:pt x="359" y="154"/>
                      </a:cubicBezTo>
                      <a:cubicBezTo>
                        <a:pt x="440" y="151"/>
                        <a:pt x="527" y="129"/>
                        <a:pt x="572" y="112"/>
                      </a:cubicBezTo>
                      <a:cubicBezTo>
                        <a:pt x="617" y="95"/>
                        <a:pt x="641" y="103"/>
                        <a:pt x="664" y="92"/>
                      </a:cubicBezTo>
                      <a:cubicBezTo>
                        <a:pt x="709" y="70"/>
                        <a:pt x="674" y="0"/>
                        <a:pt x="615" y="49"/>
                      </a:cubicBezTo>
                      <a:cubicBezTo>
                        <a:pt x="580" y="79"/>
                        <a:pt x="538" y="110"/>
                        <a:pt x="428" y="124"/>
                      </a:cubicBezTo>
                      <a:cubicBezTo>
                        <a:pt x="317" y="138"/>
                        <a:pt x="133" y="91"/>
                        <a:pt x="92" y="68"/>
                      </a:cubicBezTo>
                      <a:cubicBezTo>
                        <a:pt x="50" y="46"/>
                        <a:pt x="11" y="46"/>
                        <a:pt x="7" y="85"/>
                      </a:cubicBezTo>
                      <a:close/>
                    </a:path>
                  </a:pathLst>
                </a:custGeom>
                <a:solidFill>
                  <a:srgbClr val="E5ED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91" name="Freeform 60"/>
                <p:cNvSpPr>
                  <a:spLocks/>
                </p:cNvSpPr>
                <p:nvPr/>
              </p:nvSpPr>
              <p:spPr bwMode="auto">
                <a:xfrm>
                  <a:off x="695" y="2790"/>
                  <a:ext cx="1173" cy="325"/>
                </a:xfrm>
                <a:custGeom>
                  <a:avLst/>
                  <a:gdLst>
                    <a:gd name="T0" fmla="*/ 170 w 469"/>
                    <a:gd name="T1" fmla="*/ 43 h 122"/>
                    <a:gd name="T2" fmla="*/ 438 w 469"/>
                    <a:gd name="T3" fmla="*/ 581 h 122"/>
                    <a:gd name="T4" fmla="*/ 1426 w 469"/>
                    <a:gd name="T5" fmla="*/ 866 h 122"/>
                    <a:gd name="T6" fmla="*/ 2689 w 469"/>
                    <a:gd name="T7" fmla="*/ 525 h 122"/>
                    <a:gd name="T8" fmla="*/ 2796 w 469"/>
                    <a:gd name="T9" fmla="*/ 99 h 122"/>
                    <a:gd name="T10" fmla="*/ 2451 w 469"/>
                    <a:gd name="T11" fmla="*/ 306 h 122"/>
                    <a:gd name="T12" fmla="*/ 1346 w 469"/>
                    <a:gd name="T13" fmla="*/ 717 h 122"/>
                    <a:gd name="T14" fmla="*/ 508 w 469"/>
                    <a:gd name="T15" fmla="*/ 264 h 122"/>
                    <a:gd name="T16" fmla="*/ 170 w 469"/>
                    <a:gd name="T17" fmla="*/ 43 h 1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69" h="122">
                      <a:moveTo>
                        <a:pt x="27" y="6"/>
                      </a:moveTo>
                      <a:cubicBezTo>
                        <a:pt x="0" y="20"/>
                        <a:pt x="22" y="62"/>
                        <a:pt x="70" y="82"/>
                      </a:cubicBezTo>
                      <a:cubicBezTo>
                        <a:pt x="103" y="96"/>
                        <a:pt x="147" y="122"/>
                        <a:pt x="228" y="122"/>
                      </a:cubicBezTo>
                      <a:cubicBezTo>
                        <a:pt x="309" y="122"/>
                        <a:pt x="394" y="98"/>
                        <a:pt x="430" y="74"/>
                      </a:cubicBezTo>
                      <a:cubicBezTo>
                        <a:pt x="453" y="58"/>
                        <a:pt x="469" y="24"/>
                        <a:pt x="447" y="14"/>
                      </a:cubicBezTo>
                      <a:cubicBezTo>
                        <a:pt x="427" y="6"/>
                        <a:pt x="420" y="14"/>
                        <a:pt x="392" y="43"/>
                      </a:cubicBezTo>
                      <a:cubicBezTo>
                        <a:pt x="365" y="71"/>
                        <a:pt x="292" y="102"/>
                        <a:pt x="215" y="101"/>
                      </a:cubicBezTo>
                      <a:cubicBezTo>
                        <a:pt x="138" y="100"/>
                        <a:pt x="90" y="52"/>
                        <a:pt x="81" y="37"/>
                      </a:cubicBezTo>
                      <a:cubicBezTo>
                        <a:pt x="62" y="4"/>
                        <a:pt x="41" y="0"/>
                        <a:pt x="27" y="6"/>
                      </a:cubicBezTo>
                      <a:close/>
                    </a:path>
                  </a:pathLst>
                </a:custGeom>
                <a:solidFill>
                  <a:srgbClr val="E5ED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92" name="Freeform 61"/>
                <p:cNvSpPr>
                  <a:spLocks/>
                </p:cNvSpPr>
                <p:nvPr/>
              </p:nvSpPr>
              <p:spPr bwMode="auto">
                <a:xfrm>
                  <a:off x="903" y="2702"/>
                  <a:ext cx="830" cy="338"/>
                </a:xfrm>
                <a:custGeom>
                  <a:avLst/>
                  <a:gdLst>
                    <a:gd name="T0" fmla="*/ 825 w 332"/>
                    <a:gd name="T1" fmla="*/ 716 h 127"/>
                    <a:gd name="T2" fmla="*/ 1600 w 332"/>
                    <a:gd name="T3" fmla="*/ 447 h 127"/>
                    <a:gd name="T4" fmla="*/ 1888 w 332"/>
                    <a:gd name="T5" fmla="*/ 106 h 127"/>
                    <a:gd name="T6" fmla="*/ 1738 w 332"/>
                    <a:gd name="T7" fmla="*/ 538 h 127"/>
                    <a:gd name="T8" fmla="*/ 1133 w 332"/>
                    <a:gd name="T9" fmla="*/ 814 h 127"/>
                    <a:gd name="T10" fmla="*/ 288 w 332"/>
                    <a:gd name="T11" fmla="*/ 665 h 127"/>
                    <a:gd name="T12" fmla="*/ 113 w 332"/>
                    <a:gd name="T13" fmla="*/ 269 h 127"/>
                    <a:gd name="T14" fmla="*/ 825 w 332"/>
                    <a:gd name="T15" fmla="*/ 716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32" h="127">
                      <a:moveTo>
                        <a:pt x="132" y="101"/>
                      </a:moveTo>
                      <a:cubicBezTo>
                        <a:pt x="170" y="103"/>
                        <a:pt x="240" y="83"/>
                        <a:pt x="256" y="63"/>
                      </a:cubicBezTo>
                      <a:cubicBezTo>
                        <a:pt x="278" y="36"/>
                        <a:pt x="272" y="0"/>
                        <a:pt x="302" y="15"/>
                      </a:cubicBezTo>
                      <a:cubicBezTo>
                        <a:pt x="332" y="30"/>
                        <a:pt x="290" y="65"/>
                        <a:pt x="278" y="76"/>
                      </a:cubicBezTo>
                      <a:cubicBezTo>
                        <a:pt x="266" y="86"/>
                        <a:pt x="252" y="104"/>
                        <a:pt x="181" y="115"/>
                      </a:cubicBezTo>
                      <a:cubicBezTo>
                        <a:pt x="110" y="127"/>
                        <a:pt x="74" y="107"/>
                        <a:pt x="46" y="94"/>
                      </a:cubicBezTo>
                      <a:cubicBezTo>
                        <a:pt x="18" y="82"/>
                        <a:pt x="0" y="46"/>
                        <a:pt x="18" y="38"/>
                      </a:cubicBezTo>
                      <a:cubicBezTo>
                        <a:pt x="52" y="16"/>
                        <a:pt x="63" y="94"/>
                        <a:pt x="132" y="101"/>
                      </a:cubicBezTo>
                      <a:close/>
                    </a:path>
                  </a:pathLst>
                </a:custGeom>
                <a:solidFill>
                  <a:srgbClr val="E5ED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93" name="Freeform 62"/>
                <p:cNvSpPr>
                  <a:spLocks/>
                </p:cNvSpPr>
                <p:nvPr/>
              </p:nvSpPr>
              <p:spPr bwMode="auto">
                <a:xfrm>
                  <a:off x="670" y="3149"/>
                  <a:ext cx="543" cy="168"/>
                </a:xfrm>
                <a:custGeom>
                  <a:avLst/>
                  <a:gdLst>
                    <a:gd name="T0" fmla="*/ 1346 w 217"/>
                    <a:gd name="T1" fmla="*/ 392 h 63"/>
                    <a:gd name="T2" fmla="*/ 1038 w 217"/>
                    <a:gd name="T3" fmla="*/ 413 h 63"/>
                    <a:gd name="T4" fmla="*/ 320 w 217"/>
                    <a:gd name="T5" fmla="*/ 243 h 63"/>
                    <a:gd name="T6" fmla="*/ 8 w 217"/>
                    <a:gd name="T7" fmla="*/ 120 h 63"/>
                    <a:gd name="T8" fmla="*/ 320 w 217"/>
                    <a:gd name="T9" fmla="*/ 51 h 63"/>
                    <a:gd name="T10" fmla="*/ 988 w 217"/>
                    <a:gd name="T11" fmla="*/ 291 h 63"/>
                    <a:gd name="T12" fmla="*/ 1346 w 217"/>
                    <a:gd name="T13" fmla="*/ 392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7" h="63">
                      <a:moveTo>
                        <a:pt x="215" y="55"/>
                      </a:moveTo>
                      <a:cubicBezTo>
                        <a:pt x="212" y="63"/>
                        <a:pt x="200" y="63"/>
                        <a:pt x="166" y="58"/>
                      </a:cubicBezTo>
                      <a:cubicBezTo>
                        <a:pt x="113" y="49"/>
                        <a:pt x="88" y="38"/>
                        <a:pt x="51" y="34"/>
                      </a:cubicBezTo>
                      <a:cubicBezTo>
                        <a:pt x="15" y="30"/>
                        <a:pt x="0" y="37"/>
                        <a:pt x="1" y="17"/>
                      </a:cubicBezTo>
                      <a:cubicBezTo>
                        <a:pt x="1" y="6"/>
                        <a:pt x="23" y="0"/>
                        <a:pt x="51" y="7"/>
                      </a:cubicBezTo>
                      <a:cubicBezTo>
                        <a:pt x="80" y="13"/>
                        <a:pt x="123" y="39"/>
                        <a:pt x="158" y="41"/>
                      </a:cubicBezTo>
                      <a:cubicBezTo>
                        <a:pt x="193" y="42"/>
                        <a:pt x="217" y="46"/>
                        <a:pt x="215" y="55"/>
                      </a:cubicBezTo>
                      <a:close/>
                    </a:path>
                  </a:pathLst>
                </a:custGeom>
                <a:solidFill>
                  <a:srgbClr val="E5ED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94" name="Freeform 63"/>
                <p:cNvSpPr>
                  <a:spLocks/>
                </p:cNvSpPr>
                <p:nvPr/>
              </p:nvSpPr>
              <p:spPr bwMode="auto">
                <a:xfrm>
                  <a:off x="1273" y="3184"/>
                  <a:ext cx="622" cy="163"/>
                </a:xfrm>
                <a:custGeom>
                  <a:avLst/>
                  <a:gdLst>
                    <a:gd name="T0" fmla="*/ 555 w 249"/>
                    <a:gd name="T1" fmla="*/ 235 h 61"/>
                    <a:gd name="T2" fmla="*/ 5 w 249"/>
                    <a:gd name="T3" fmla="*/ 294 h 61"/>
                    <a:gd name="T4" fmla="*/ 230 w 249"/>
                    <a:gd name="T5" fmla="*/ 385 h 61"/>
                    <a:gd name="T6" fmla="*/ 842 w 249"/>
                    <a:gd name="T7" fmla="*/ 307 h 61"/>
                    <a:gd name="T8" fmla="*/ 1349 w 249"/>
                    <a:gd name="T9" fmla="*/ 222 h 61"/>
                    <a:gd name="T10" fmla="*/ 1461 w 249"/>
                    <a:gd name="T11" fmla="*/ 35 h 61"/>
                    <a:gd name="T12" fmla="*/ 1154 w 249"/>
                    <a:gd name="T13" fmla="*/ 142 h 61"/>
                    <a:gd name="T14" fmla="*/ 555 w 249"/>
                    <a:gd name="T15" fmla="*/ 235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9" h="61">
                      <a:moveTo>
                        <a:pt x="89" y="33"/>
                      </a:moveTo>
                      <a:cubicBezTo>
                        <a:pt x="40" y="35"/>
                        <a:pt x="3" y="30"/>
                        <a:pt x="1" y="41"/>
                      </a:cubicBezTo>
                      <a:cubicBezTo>
                        <a:pt x="0" y="61"/>
                        <a:pt x="25" y="55"/>
                        <a:pt x="37" y="54"/>
                      </a:cubicBezTo>
                      <a:cubicBezTo>
                        <a:pt x="49" y="53"/>
                        <a:pt x="100" y="50"/>
                        <a:pt x="135" y="43"/>
                      </a:cubicBezTo>
                      <a:cubicBezTo>
                        <a:pt x="170" y="35"/>
                        <a:pt x="200" y="30"/>
                        <a:pt x="216" y="31"/>
                      </a:cubicBezTo>
                      <a:cubicBezTo>
                        <a:pt x="232" y="32"/>
                        <a:pt x="249" y="10"/>
                        <a:pt x="234" y="5"/>
                      </a:cubicBezTo>
                      <a:cubicBezTo>
                        <a:pt x="219" y="0"/>
                        <a:pt x="208" y="14"/>
                        <a:pt x="185" y="20"/>
                      </a:cubicBezTo>
                      <a:cubicBezTo>
                        <a:pt x="175" y="23"/>
                        <a:pt x="126" y="32"/>
                        <a:pt x="89" y="33"/>
                      </a:cubicBezTo>
                      <a:close/>
                    </a:path>
                  </a:pathLst>
                </a:custGeom>
                <a:solidFill>
                  <a:srgbClr val="E5ED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95" name="Freeform 64"/>
                <p:cNvSpPr>
                  <a:spLocks/>
                </p:cNvSpPr>
                <p:nvPr/>
              </p:nvSpPr>
              <p:spPr bwMode="auto">
                <a:xfrm>
                  <a:off x="683" y="3272"/>
                  <a:ext cx="180" cy="125"/>
                </a:xfrm>
                <a:custGeom>
                  <a:avLst/>
                  <a:gdLst>
                    <a:gd name="T0" fmla="*/ 38 w 72"/>
                    <a:gd name="T1" fmla="*/ 120 h 47"/>
                    <a:gd name="T2" fmla="*/ 208 w 72"/>
                    <a:gd name="T3" fmla="*/ 324 h 47"/>
                    <a:gd name="T4" fmla="*/ 420 w 72"/>
                    <a:gd name="T5" fmla="*/ 226 h 47"/>
                    <a:gd name="T6" fmla="*/ 238 w 72"/>
                    <a:gd name="T7" fmla="*/ 0 h 47"/>
                    <a:gd name="T8" fmla="*/ 38 w 72"/>
                    <a:gd name="T9" fmla="*/ 120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" h="47">
                      <a:moveTo>
                        <a:pt x="6" y="17"/>
                      </a:moveTo>
                      <a:cubicBezTo>
                        <a:pt x="0" y="38"/>
                        <a:pt x="16" y="47"/>
                        <a:pt x="33" y="46"/>
                      </a:cubicBezTo>
                      <a:cubicBezTo>
                        <a:pt x="50" y="46"/>
                        <a:pt x="62" y="45"/>
                        <a:pt x="67" y="32"/>
                      </a:cubicBezTo>
                      <a:cubicBezTo>
                        <a:pt x="72" y="20"/>
                        <a:pt x="52" y="0"/>
                        <a:pt x="38" y="0"/>
                      </a:cubicBezTo>
                      <a:cubicBezTo>
                        <a:pt x="25" y="0"/>
                        <a:pt x="11" y="6"/>
                        <a:pt x="6" y="17"/>
                      </a:cubicBezTo>
                      <a:close/>
                    </a:path>
                  </a:pathLst>
                </a:custGeom>
                <a:solidFill>
                  <a:srgbClr val="E5ED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96" name="Oval 65"/>
                <p:cNvSpPr>
                  <a:spLocks noChangeArrowheads="1"/>
                </p:cNvSpPr>
                <p:nvPr/>
              </p:nvSpPr>
              <p:spPr bwMode="auto">
                <a:xfrm>
                  <a:off x="868" y="2694"/>
                  <a:ext cx="72" cy="77"/>
                </a:xfrm>
                <a:prstGeom prst="ellipse">
                  <a:avLst/>
                </a:prstGeom>
                <a:solidFill>
                  <a:srgbClr val="E5ED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nl-NL" altLang="nl-NL" sz="2400"/>
                </a:p>
              </p:txBody>
            </p:sp>
            <p:sp>
              <p:nvSpPr>
                <p:cNvPr id="397" name="Freeform 66"/>
                <p:cNvSpPr>
                  <a:spLocks/>
                </p:cNvSpPr>
                <p:nvPr/>
              </p:nvSpPr>
              <p:spPr bwMode="auto">
                <a:xfrm>
                  <a:off x="878" y="3277"/>
                  <a:ext cx="982" cy="190"/>
                </a:xfrm>
                <a:custGeom>
                  <a:avLst/>
                  <a:gdLst>
                    <a:gd name="T0" fmla="*/ 350 w 393"/>
                    <a:gd name="T1" fmla="*/ 316 h 71"/>
                    <a:gd name="T2" fmla="*/ 5 w 393"/>
                    <a:gd name="T3" fmla="*/ 252 h 71"/>
                    <a:gd name="T4" fmla="*/ 350 w 393"/>
                    <a:gd name="T5" fmla="*/ 150 h 71"/>
                    <a:gd name="T6" fmla="*/ 1617 w 393"/>
                    <a:gd name="T7" fmla="*/ 265 h 71"/>
                    <a:gd name="T8" fmla="*/ 2141 w 393"/>
                    <a:gd name="T9" fmla="*/ 78 h 71"/>
                    <a:gd name="T10" fmla="*/ 2429 w 393"/>
                    <a:gd name="T11" fmla="*/ 158 h 71"/>
                    <a:gd name="T12" fmla="*/ 1929 w 393"/>
                    <a:gd name="T13" fmla="*/ 364 h 71"/>
                    <a:gd name="T14" fmla="*/ 1279 w 393"/>
                    <a:gd name="T15" fmla="*/ 458 h 71"/>
                    <a:gd name="T16" fmla="*/ 350 w 393"/>
                    <a:gd name="T17" fmla="*/ 316 h 7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93" h="71">
                      <a:moveTo>
                        <a:pt x="56" y="44"/>
                      </a:moveTo>
                      <a:cubicBezTo>
                        <a:pt x="44" y="45"/>
                        <a:pt x="1" y="71"/>
                        <a:pt x="1" y="35"/>
                      </a:cubicBezTo>
                      <a:cubicBezTo>
                        <a:pt x="0" y="0"/>
                        <a:pt x="38" y="12"/>
                        <a:pt x="56" y="21"/>
                      </a:cubicBezTo>
                      <a:cubicBezTo>
                        <a:pt x="132" y="41"/>
                        <a:pt x="211" y="45"/>
                        <a:pt x="259" y="37"/>
                      </a:cubicBezTo>
                      <a:cubicBezTo>
                        <a:pt x="294" y="31"/>
                        <a:pt x="321" y="20"/>
                        <a:pt x="343" y="11"/>
                      </a:cubicBezTo>
                      <a:cubicBezTo>
                        <a:pt x="356" y="6"/>
                        <a:pt x="387" y="3"/>
                        <a:pt x="389" y="22"/>
                      </a:cubicBezTo>
                      <a:cubicBezTo>
                        <a:pt x="393" y="42"/>
                        <a:pt x="366" y="46"/>
                        <a:pt x="309" y="51"/>
                      </a:cubicBezTo>
                      <a:cubicBezTo>
                        <a:pt x="261" y="55"/>
                        <a:pt x="237" y="62"/>
                        <a:pt x="205" y="64"/>
                      </a:cubicBezTo>
                      <a:cubicBezTo>
                        <a:pt x="162" y="66"/>
                        <a:pt x="80" y="46"/>
                        <a:pt x="56" y="44"/>
                      </a:cubicBezTo>
                      <a:close/>
                    </a:path>
                  </a:pathLst>
                </a:custGeom>
                <a:solidFill>
                  <a:srgbClr val="E5ED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98" name="Freeform 67"/>
                <p:cNvSpPr>
                  <a:spLocks/>
                </p:cNvSpPr>
                <p:nvPr/>
              </p:nvSpPr>
              <p:spPr bwMode="auto">
                <a:xfrm>
                  <a:off x="1275" y="3293"/>
                  <a:ext cx="1" cy="8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21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98B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99" name="Freeform 68"/>
                <p:cNvSpPr>
                  <a:spLocks/>
                </p:cNvSpPr>
                <p:nvPr/>
              </p:nvSpPr>
              <p:spPr bwMode="auto">
                <a:xfrm>
                  <a:off x="490" y="2920"/>
                  <a:ext cx="1673" cy="315"/>
                </a:xfrm>
                <a:custGeom>
                  <a:avLst/>
                  <a:gdLst>
                    <a:gd name="T0" fmla="*/ 2613 w 669"/>
                    <a:gd name="T1" fmla="*/ 678 h 118"/>
                    <a:gd name="T2" fmla="*/ 3809 w 669"/>
                    <a:gd name="T3" fmla="*/ 141 h 118"/>
                    <a:gd name="T4" fmla="*/ 4096 w 669"/>
                    <a:gd name="T5" fmla="*/ 43 h 118"/>
                    <a:gd name="T6" fmla="*/ 4184 w 669"/>
                    <a:gd name="T7" fmla="*/ 200 h 118"/>
                    <a:gd name="T8" fmla="*/ 4076 w 669"/>
                    <a:gd name="T9" fmla="*/ 376 h 118"/>
                    <a:gd name="T10" fmla="*/ 3876 w 669"/>
                    <a:gd name="T11" fmla="*/ 427 h 118"/>
                    <a:gd name="T12" fmla="*/ 3501 w 669"/>
                    <a:gd name="T13" fmla="*/ 513 h 118"/>
                    <a:gd name="T14" fmla="*/ 2183 w 669"/>
                    <a:gd name="T15" fmla="*/ 812 h 118"/>
                    <a:gd name="T16" fmla="*/ 900 w 669"/>
                    <a:gd name="T17" fmla="*/ 593 h 118"/>
                    <a:gd name="T18" fmla="*/ 263 w 669"/>
                    <a:gd name="T19" fmla="*/ 555 h 118"/>
                    <a:gd name="T20" fmla="*/ 208 w 669"/>
                    <a:gd name="T21" fmla="*/ 577 h 118"/>
                    <a:gd name="T22" fmla="*/ 38 w 669"/>
                    <a:gd name="T23" fmla="*/ 550 h 118"/>
                    <a:gd name="T24" fmla="*/ 20 w 669"/>
                    <a:gd name="T25" fmla="*/ 371 h 118"/>
                    <a:gd name="T26" fmla="*/ 20 w 669"/>
                    <a:gd name="T27" fmla="*/ 371 h 118"/>
                    <a:gd name="T28" fmla="*/ 100 w 669"/>
                    <a:gd name="T29" fmla="*/ 200 h 118"/>
                    <a:gd name="T30" fmla="*/ 495 w 669"/>
                    <a:gd name="T31" fmla="*/ 278 h 118"/>
                    <a:gd name="T32" fmla="*/ 2613 w 669"/>
                    <a:gd name="T33" fmla="*/ 678 h 1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69" h="118">
                      <a:moveTo>
                        <a:pt x="418" y="95"/>
                      </a:moveTo>
                      <a:cubicBezTo>
                        <a:pt x="528" y="81"/>
                        <a:pt x="571" y="52"/>
                        <a:pt x="609" y="20"/>
                      </a:cubicBezTo>
                      <a:cubicBezTo>
                        <a:pt x="626" y="5"/>
                        <a:pt x="643" y="0"/>
                        <a:pt x="655" y="6"/>
                      </a:cubicBezTo>
                      <a:cubicBezTo>
                        <a:pt x="663" y="10"/>
                        <a:pt x="669" y="18"/>
                        <a:pt x="669" y="28"/>
                      </a:cubicBezTo>
                      <a:cubicBezTo>
                        <a:pt x="669" y="38"/>
                        <a:pt x="663" y="47"/>
                        <a:pt x="652" y="53"/>
                      </a:cubicBezTo>
                      <a:cubicBezTo>
                        <a:pt x="642" y="57"/>
                        <a:pt x="632" y="58"/>
                        <a:pt x="620" y="60"/>
                      </a:cubicBezTo>
                      <a:cubicBezTo>
                        <a:pt x="604" y="61"/>
                        <a:pt x="585" y="63"/>
                        <a:pt x="560" y="72"/>
                      </a:cubicBezTo>
                      <a:cubicBezTo>
                        <a:pt x="522" y="86"/>
                        <a:pt x="435" y="111"/>
                        <a:pt x="349" y="114"/>
                      </a:cubicBezTo>
                      <a:cubicBezTo>
                        <a:pt x="253" y="118"/>
                        <a:pt x="180" y="96"/>
                        <a:pt x="144" y="83"/>
                      </a:cubicBezTo>
                      <a:cubicBezTo>
                        <a:pt x="96" y="64"/>
                        <a:pt x="67" y="72"/>
                        <a:pt x="42" y="78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21" y="83"/>
                        <a:pt x="12" y="82"/>
                        <a:pt x="6" y="77"/>
                      </a:cubicBezTo>
                      <a:cubicBezTo>
                        <a:pt x="1" y="72"/>
                        <a:pt x="0" y="63"/>
                        <a:pt x="3" y="52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4" y="40"/>
                        <a:pt x="8" y="33"/>
                        <a:pt x="16" y="28"/>
                      </a:cubicBezTo>
                      <a:cubicBezTo>
                        <a:pt x="30" y="21"/>
                        <a:pt x="53" y="25"/>
                        <a:pt x="79" y="39"/>
                      </a:cubicBezTo>
                      <a:cubicBezTo>
                        <a:pt x="123" y="63"/>
                        <a:pt x="308" y="110"/>
                        <a:pt x="418" y="95"/>
                      </a:cubicBezTo>
                      <a:close/>
                    </a:path>
                  </a:pathLst>
                </a:custGeom>
                <a:solidFill>
                  <a:srgbClr val="98B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00" name="Freeform 69"/>
                <p:cNvSpPr>
                  <a:spLocks/>
                </p:cNvSpPr>
                <p:nvPr/>
              </p:nvSpPr>
              <p:spPr bwMode="auto">
                <a:xfrm>
                  <a:off x="748" y="2803"/>
                  <a:ext cx="1080" cy="296"/>
                </a:xfrm>
                <a:custGeom>
                  <a:avLst/>
                  <a:gdLst>
                    <a:gd name="T0" fmla="*/ 345 w 432"/>
                    <a:gd name="T1" fmla="*/ 248 h 111"/>
                    <a:gd name="T2" fmla="*/ 1213 w 432"/>
                    <a:gd name="T3" fmla="*/ 725 h 111"/>
                    <a:gd name="T4" fmla="*/ 2345 w 432"/>
                    <a:gd name="T5" fmla="*/ 299 h 111"/>
                    <a:gd name="T6" fmla="*/ 2358 w 432"/>
                    <a:gd name="T7" fmla="*/ 285 h 111"/>
                    <a:gd name="T8" fmla="*/ 2650 w 432"/>
                    <a:gd name="T9" fmla="*/ 99 h 111"/>
                    <a:gd name="T10" fmla="*/ 2695 w 432"/>
                    <a:gd name="T11" fmla="*/ 171 h 111"/>
                    <a:gd name="T12" fmla="*/ 2538 w 432"/>
                    <a:gd name="T13" fmla="*/ 456 h 111"/>
                    <a:gd name="T14" fmla="*/ 1295 w 432"/>
                    <a:gd name="T15" fmla="*/ 789 h 111"/>
                    <a:gd name="T16" fmla="*/ 420 w 432"/>
                    <a:gd name="T17" fmla="*/ 563 h 111"/>
                    <a:gd name="T18" fmla="*/ 320 w 432"/>
                    <a:gd name="T19" fmla="*/ 512 h 111"/>
                    <a:gd name="T20" fmla="*/ 0 w 432"/>
                    <a:gd name="T21" fmla="*/ 149 h 111"/>
                    <a:gd name="T22" fmla="*/ 0 w 432"/>
                    <a:gd name="T23" fmla="*/ 141 h 111"/>
                    <a:gd name="T24" fmla="*/ 58 w 432"/>
                    <a:gd name="T25" fmla="*/ 43 h 111"/>
                    <a:gd name="T26" fmla="*/ 345 w 432"/>
                    <a:gd name="T27" fmla="*/ 248 h 1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32" h="111">
                      <a:moveTo>
                        <a:pt x="55" y="35"/>
                      </a:moveTo>
                      <a:cubicBezTo>
                        <a:pt x="67" y="55"/>
                        <a:pt x="118" y="101"/>
                        <a:pt x="194" y="102"/>
                      </a:cubicBezTo>
                      <a:cubicBezTo>
                        <a:pt x="273" y="103"/>
                        <a:pt x="346" y="71"/>
                        <a:pt x="375" y="42"/>
                      </a:cubicBezTo>
                      <a:cubicBezTo>
                        <a:pt x="377" y="40"/>
                        <a:pt x="377" y="40"/>
                        <a:pt x="377" y="40"/>
                      </a:cubicBezTo>
                      <a:cubicBezTo>
                        <a:pt x="404" y="12"/>
                        <a:pt x="409" y="8"/>
                        <a:pt x="424" y="14"/>
                      </a:cubicBezTo>
                      <a:cubicBezTo>
                        <a:pt x="428" y="16"/>
                        <a:pt x="430" y="19"/>
                        <a:pt x="431" y="24"/>
                      </a:cubicBezTo>
                      <a:cubicBezTo>
                        <a:pt x="432" y="36"/>
                        <a:pt x="420" y="54"/>
                        <a:pt x="406" y="64"/>
                      </a:cubicBezTo>
                      <a:cubicBezTo>
                        <a:pt x="372" y="87"/>
                        <a:pt x="288" y="111"/>
                        <a:pt x="207" y="111"/>
                      </a:cubicBezTo>
                      <a:cubicBezTo>
                        <a:pt x="139" y="111"/>
                        <a:pt x="99" y="93"/>
                        <a:pt x="67" y="79"/>
                      </a:cubicBezTo>
                      <a:cubicBezTo>
                        <a:pt x="51" y="72"/>
                        <a:pt x="51" y="72"/>
                        <a:pt x="51" y="72"/>
                      </a:cubicBezTo>
                      <a:cubicBezTo>
                        <a:pt x="19" y="59"/>
                        <a:pt x="1" y="36"/>
                        <a:pt x="0" y="2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14"/>
                        <a:pt x="3" y="9"/>
                        <a:pt x="9" y="6"/>
                      </a:cubicBezTo>
                      <a:cubicBezTo>
                        <a:pt x="24" y="0"/>
                        <a:pt x="41" y="10"/>
                        <a:pt x="55" y="35"/>
                      </a:cubicBezTo>
                      <a:close/>
                    </a:path>
                  </a:pathLst>
                </a:custGeom>
                <a:solidFill>
                  <a:srgbClr val="98B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01" name="Freeform 70"/>
                <p:cNvSpPr>
                  <a:spLocks/>
                </p:cNvSpPr>
                <p:nvPr/>
              </p:nvSpPr>
              <p:spPr bwMode="auto">
                <a:xfrm>
                  <a:off x="688" y="3168"/>
                  <a:ext cx="505" cy="133"/>
                </a:xfrm>
                <a:custGeom>
                  <a:avLst/>
                  <a:gdLst>
                    <a:gd name="T0" fmla="*/ 995 w 202"/>
                    <a:gd name="T1" fmla="*/ 319 h 50"/>
                    <a:gd name="T2" fmla="*/ 620 w 202"/>
                    <a:gd name="T3" fmla="*/ 226 h 50"/>
                    <a:gd name="T4" fmla="*/ 283 w 202"/>
                    <a:gd name="T5" fmla="*/ 149 h 50"/>
                    <a:gd name="T6" fmla="*/ 125 w 202"/>
                    <a:gd name="T7" fmla="*/ 141 h 50"/>
                    <a:gd name="T8" fmla="*/ 8 w 202"/>
                    <a:gd name="T9" fmla="*/ 120 h 50"/>
                    <a:gd name="T10" fmla="*/ 0 w 202"/>
                    <a:gd name="T11" fmla="*/ 72 h 50"/>
                    <a:gd name="T12" fmla="*/ 13 w 202"/>
                    <a:gd name="T13" fmla="*/ 51 h 50"/>
                    <a:gd name="T14" fmla="*/ 270 w 202"/>
                    <a:gd name="T15" fmla="*/ 35 h 50"/>
                    <a:gd name="T16" fmla="*/ 508 w 202"/>
                    <a:gd name="T17" fmla="*/ 136 h 50"/>
                    <a:gd name="T18" fmla="*/ 945 w 202"/>
                    <a:gd name="T19" fmla="*/ 277 h 50"/>
                    <a:gd name="T20" fmla="*/ 1263 w 202"/>
                    <a:gd name="T21" fmla="*/ 333 h 50"/>
                    <a:gd name="T22" fmla="*/ 995 w 202"/>
                    <a:gd name="T23" fmla="*/ 319 h 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02" h="50">
                      <a:moveTo>
                        <a:pt x="159" y="45"/>
                      </a:moveTo>
                      <a:cubicBezTo>
                        <a:pt x="135" y="41"/>
                        <a:pt x="116" y="36"/>
                        <a:pt x="99" y="32"/>
                      </a:cubicBezTo>
                      <a:cubicBezTo>
                        <a:pt x="81" y="27"/>
                        <a:pt x="65" y="23"/>
                        <a:pt x="45" y="21"/>
                      </a:cubicBezTo>
                      <a:cubicBezTo>
                        <a:pt x="35" y="20"/>
                        <a:pt x="27" y="20"/>
                        <a:pt x="20" y="20"/>
                      </a:cubicBezTo>
                      <a:cubicBezTo>
                        <a:pt x="11" y="20"/>
                        <a:pt x="3" y="19"/>
                        <a:pt x="1" y="17"/>
                      </a:cubicBezTo>
                      <a:cubicBezTo>
                        <a:pt x="0" y="16"/>
                        <a:pt x="0" y="13"/>
                        <a:pt x="0" y="10"/>
                      </a:cubicBezTo>
                      <a:cubicBezTo>
                        <a:pt x="0" y="10"/>
                        <a:pt x="0" y="8"/>
                        <a:pt x="2" y="7"/>
                      </a:cubicBezTo>
                      <a:cubicBezTo>
                        <a:pt x="7" y="3"/>
                        <a:pt x="22" y="0"/>
                        <a:pt x="43" y="5"/>
                      </a:cubicBezTo>
                      <a:cubicBezTo>
                        <a:pt x="54" y="8"/>
                        <a:pt x="67" y="13"/>
                        <a:pt x="81" y="19"/>
                      </a:cubicBezTo>
                      <a:cubicBezTo>
                        <a:pt x="103" y="28"/>
                        <a:pt x="128" y="38"/>
                        <a:pt x="151" y="39"/>
                      </a:cubicBezTo>
                      <a:cubicBezTo>
                        <a:pt x="188" y="41"/>
                        <a:pt x="199" y="45"/>
                        <a:pt x="202" y="47"/>
                      </a:cubicBezTo>
                      <a:cubicBezTo>
                        <a:pt x="198" y="50"/>
                        <a:pt x="183" y="49"/>
                        <a:pt x="159" y="45"/>
                      </a:cubicBezTo>
                      <a:close/>
                    </a:path>
                  </a:pathLst>
                </a:custGeom>
                <a:solidFill>
                  <a:srgbClr val="98B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02" name="Freeform 71"/>
                <p:cNvSpPr>
                  <a:spLocks/>
                </p:cNvSpPr>
                <p:nvPr/>
              </p:nvSpPr>
              <p:spPr bwMode="auto">
                <a:xfrm>
                  <a:off x="1290" y="3205"/>
                  <a:ext cx="568" cy="115"/>
                </a:xfrm>
                <a:custGeom>
                  <a:avLst/>
                  <a:gdLst>
                    <a:gd name="T0" fmla="*/ 513 w 227"/>
                    <a:gd name="T1" fmla="*/ 222 h 43"/>
                    <a:gd name="T2" fmla="*/ 513 w 227"/>
                    <a:gd name="T3" fmla="*/ 222 h 43"/>
                    <a:gd name="T4" fmla="*/ 1121 w 227"/>
                    <a:gd name="T5" fmla="*/ 128 h 43"/>
                    <a:gd name="T6" fmla="*/ 1271 w 227"/>
                    <a:gd name="T7" fmla="*/ 56 h 43"/>
                    <a:gd name="T8" fmla="*/ 1409 w 227"/>
                    <a:gd name="T9" fmla="*/ 13 h 43"/>
                    <a:gd name="T10" fmla="*/ 1421 w 227"/>
                    <a:gd name="T11" fmla="*/ 35 h 43"/>
                    <a:gd name="T12" fmla="*/ 1309 w 227"/>
                    <a:gd name="T13" fmla="*/ 128 h 43"/>
                    <a:gd name="T14" fmla="*/ 796 w 227"/>
                    <a:gd name="T15" fmla="*/ 209 h 43"/>
                    <a:gd name="T16" fmla="*/ 220 w 227"/>
                    <a:gd name="T17" fmla="*/ 286 h 43"/>
                    <a:gd name="T18" fmla="*/ 183 w 227"/>
                    <a:gd name="T19" fmla="*/ 286 h 43"/>
                    <a:gd name="T20" fmla="*/ 150 w 227"/>
                    <a:gd name="T21" fmla="*/ 294 h 43"/>
                    <a:gd name="T22" fmla="*/ 8 w 227"/>
                    <a:gd name="T23" fmla="*/ 278 h 43"/>
                    <a:gd name="T24" fmla="*/ 0 w 227"/>
                    <a:gd name="T25" fmla="*/ 243 h 43"/>
                    <a:gd name="T26" fmla="*/ 250 w 227"/>
                    <a:gd name="T27" fmla="*/ 222 h 43"/>
                    <a:gd name="T28" fmla="*/ 513 w 227"/>
                    <a:gd name="T29" fmla="*/ 222 h 4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7" h="43">
                      <a:moveTo>
                        <a:pt x="82" y="31"/>
                      </a:moveTo>
                      <a:cubicBezTo>
                        <a:pt x="82" y="31"/>
                        <a:pt x="82" y="31"/>
                        <a:pt x="82" y="31"/>
                      </a:cubicBezTo>
                      <a:cubicBezTo>
                        <a:pt x="119" y="29"/>
                        <a:pt x="168" y="20"/>
                        <a:pt x="179" y="18"/>
                      </a:cubicBezTo>
                      <a:cubicBezTo>
                        <a:pt x="189" y="15"/>
                        <a:pt x="197" y="11"/>
                        <a:pt x="203" y="8"/>
                      </a:cubicBezTo>
                      <a:cubicBezTo>
                        <a:pt x="213" y="3"/>
                        <a:pt x="219" y="0"/>
                        <a:pt x="225" y="2"/>
                      </a:cubicBezTo>
                      <a:cubicBezTo>
                        <a:pt x="227" y="3"/>
                        <a:pt x="227" y="4"/>
                        <a:pt x="227" y="5"/>
                      </a:cubicBezTo>
                      <a:cubicBezTo>
                        <a:pt x="226" y="10"/>
                        <a:pt x="217" y="18"/>
                        <a:pt x="209" y="18"/>
                      </a:cubicBezTo>
                      <a:cubicBezTo>
                        <a:pt x="190" y="17"/>
                        <a:pt x="154" y="23"/>
                        <a:pt x="127" y="29"/>
                      </a:cubicBezTo>
                      <a:cubicBezTo>
                        <a:pt x="96" y="36"/>
                        <a:pt x="54" y="39"/>
                        <a:pt x="35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2"/>
                        <a:pt x="5" y="43"/>
                        <a:pt x="1" y="39"/>
                      </a:cubicBezTo>
                      <a:cubicBezTo>
                        <a:pt x="1" y="39"/>
                        <a:pt x="0" y="38"/>
                        <a:pt x="0" y="34"/>
                      </a:cubicBezTo>
                      <a:cubicBezTo>
                        <a:pt x="3" y="31"/>
                        <a:pt x="24" y="31"/>
                        <a:pt x="40" y="31"/>
                      </a:cubicBezTo>
                      <a:cubicBezTo>
                        <a:pt x="52" y="31"/>
                        <a:pt x="67" y="32"/>
                        <a:pt x="82" y="31"/>
                      </a:cubicBezTo>
                      <a:close/>
                    </a:path>
                  </a:pathLst>
                </a:custGeom>
                <a:solidFill>
                  <a:srgbClr val="98B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03" name="Freeform 72"/>
                <p:cNvSpPr>
                  <a:spLocks/>
                </p:cNvSpPr>
                <p:nvPr/>
              </p:nvSpPr>
              <p:spPr bwMode="auto">
                <a:xfrm>
                  <a:off x="708" y="3288"/>
                  <a:ext cx="132" cy="93"/>
                </a:xfrm>
                <a:custGeom>
                  <a:avLst/>
                  <a:gdLst>
                    <a:gd name="T0" fmla="*/ 174 w 53"/>
                    <a:gd name="T1" fmla="*/ 0 h 35"/>
                    <a:gd name="T2" fmla="*/ 304 w 53"/>
                    <a:gd name="T3" fmla="*/ 98 h 35"/>
                    <a:gd name="T4" fmla="*/ 324 w 53"/>
                    <a:gd name="T5" fmla="*/ 170 h 35"/>
                    <a:gd name="T6" fmla="*/ 142 w 53"/>
                    <a:gd name="T7" fmla="*/ 247 h 35"/>
                    <a:gd name="T8" fmla="*/ 17 w 53"/>
                    <a:gd name="T9" fmla="*/ 197 h 35"/>
                    <a:gd name="T10" fmla="*/ 0 w 53"/>
                    <a:gd name="T11" fmla="*/ 133 h 35"/>
                    <a:gd name="T12" fmla="*/ 5 w 53"/>
                    <a:gd name="T13" fmla="*/ 93 h 35"/>
                    <a:gd name="T14" fmla="*/ 174 w 53"/>
                    <a:gd name="T15" fmla="*/ 0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3" h="35">
                      <a:moveTo>
                        <a:pt x="28" y="0"/>
                      </a:moveTo>
                      <a:cubicBezTo>
                        <a:pt x="34" y="0"/>
                        <a:pt x="44" y="6"/>
                        <a:pt x="49" y="14"/>
                      </a:cubicBezTo>
                      <a:cubicBezTo>
                        <a:pt x="52" y="18"/>
                        <a:pt x="53" y="22"/>
                        <a:pt x="52" y="24"/>
                      </a:cubicBezTo>
                      <a:cubicBezTo>
                        <a:pt x="49" y="33"/>
                        <a:pt x="41" y="34"/>
                        <a:pt x="23" y="35"/>
                      </a:cubicBezTo>
                      <a:cubicBezTo>
                        <a:pt x="14" y="35"/>
                        <a:pt x="7" y="33"/>
                        <a:pt x="3" y="28"/>
                      </a:cubicBezTo>
                      <a:cubicBezTo>
                        <a:pt x="1" y="26"/>
                        <a:pt x="0" y="23"/>
                        <a:pt x="0" y="19"/>
                      </a:cubicBezTo>
                      <a:cubicBezTo>
                        <a:pt x="0" y="17"/>
                        <a:pt x="1" y="15"/>
                        <a:pt x="1" y="13"/>
                      </a:cubicBezTo>
                      <a:cubicBezTo>
                        <a:pt x="5" y="4"/>
                        <a:pt x="17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98B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04" name="Oval 73"/>
                <p:cNvSpPr>
                  <a:spLocks noChangeArrowheads="1"/>
                </p:cNvSpPr>
                <p:nvPr/>
              </p:nvSpPr>
              <p:spPr bwMode="auto">
                <a:xfrm>
                  <a:off x="883" y="2710"/>
                  <a:ext cx="45" cy="45"/>
                </a:xfrm>
                <a:prstGeom prst="ellipse">
                  <a:avLst/>
                </a:prstGeom>
                <a:solidFill>
                  <a:srgbClr val="98B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nl-NL" altLang="nl-NL" sz="2400"/>
                </a:p>
              </p:txBody>
            </p:sp>
            <p:sp>
              <p:nvSpPr>
                <p:cNvPr id="405" name="Freeform 74"/>
                <p:cNvSpPr>
                  <a:spLocks/>
                </p:cNvSpPr>
                <p:nvPr/>
              </p:nvSpPr>
              <p:spPr bwMode="auto">
                <a:xfrm>
                  <a:off x="893" y="3307"/>
                  <a:ext cx="945" cy="128"/>
                </a:xfrm>
                <a:custGeom>
                  <a:avLst/>
                  <a:gdLst>
                    <a:gd name="T0" fmla="*/ 1588 w 378"/>
                    <a:gd name="T1" fmla="*/ 227 h 48"/>
                    <a:gd name="T2" fmla="*/ 2070 w 378"/>
                    <a:gd name="T3" fmla="*/ 64 h 48"/>
                    <a:gd name="T4" fmla="*/ 2120 w 378"/>
                    <a:gd name="T5" fmla="*/ 43 h 48"/>
                    <a:gd name="T6" fmla="*/ 2333 w 378"/>
                    <a:gd name="T7" fmla="*/ 35 h 48"/>
                    <a:gd name="T8" fmla="*/ 2358 w 378"/>
                    <a:gd name="T9" fmla="*/ 85 h 48"/>
                    <a:gd name="T10" fmla="*/ 2358 w 378"/>
                    <a:gd name="T11" fmla="*/ 85 h 48"/>
                    <a:gd name="T12" fmla="*/ 2350 w 378"/>
                    <a:gd name="T13" fmla="*/ 136 h 48"/>
                    <a:gd name="T14" fmla="*/ 1895 w 378"/>
                    <a:gd name="T15" fmla="*/ 248 h 48"/>
                    <a:gd name="T16" fmla="*/ 1525 w 378"/>
                    <a:gd name="T17" fmla="*/ 299 h 48"/>
                    <a:gd name="T18" fmla="*/ 1238 w 378"/>
                    <a:gd name="T19" fmla="*/ 333 h 48"/>
                    <a:gd name="T20" fmla="*/ 600 w 378"/>
                    <a:gd name="T21" fmla="*/ 248 h 48"/>
                    <a:gd name="T22" fmla="*/ 313 w 378"/>
                    <a:gd name="T23" fmla="*/ 200 h 48"/>
                    <a:gd name="T24" fmla="*/ 308 w 378"/>
                    <a:gd name="T25" fmla="*/ 200 h 48"/>
                    <a:gd name="T26" fmla="*/ 225 w 378"/>
                    <a:gd name="T27" fmla="*/ 227 h 48"/>
                    <a:gd name="T28" fmla="*/ 25 w 378"/>
                    <a:gd name="T29" fmla="*/ 256 h 48"/>
                    <a:gd name="T30" fmla="*/ 0 w 378"/>
                    <a:gd name="T31" fmla="*/ 171 h 48"/>
                    <a:gd name="T32" fmla="*/ 45 w 378"/>
                    <a:gd name="T33" fmla="*/ 56 h 48"/>
                    <a:gd name="T34" fmla="*/ 295 w 378"/>
                    <a:gd name="T35" fmla="*/ 107 h 48"/>
                    <a:gd name="T36" fmla="*/ 308 w 378"/>
                    <a:gd name="T37" fmla="*/ 115 h 48"/>
                    <a:gd name="T38" fmla="*/ 1588 w 378"/>
                    <a:gd name="T39" fmla="*/ 227 h 4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78" h="48">
                      <a:moveTo>
                        <a:pt x="254" y="32"/>
                      </a:moveTo>
                      <a:cubicBezTo>
                        <a:pt x="285" y="26"/>
                        <a:pt x="311" y="17"/>
                        <a:pt x="331" y="9"/>
                      </a:cubicBezTo>
                      <a:cubicBezTo>
                        <a:pt x="339" y="6"/>
                        <a:pt x="339" y="6"/>
                        <a:pt x="339" y="6"/>
                      </a:cubicBezTo>
                      <a:cubicBezTo>
                        <a:pt x="348" y="2"/>
                        <a:pt x="364" y="0"/>
                        <a:pt x="373" y="5"/>
                      </a:cubicBezTo>
                      <a:cubicBezTo>
                        <a:pt x="375" y="6"/>
                        <a:pt x="377" y="8"/>
                        <a:pt x="377" y="12"/>
                      </a:cubicBezTo>
                      <a:cubicBezTo>
                        <a:pt x="377" y="12"/>
                        <a:pt x="377" y="12"/>
                        <a:pt x="377" y="12"/>
                      </a:cubicBezTo>
                      <a:cubicBezTo>
                        <a:pt x="378" y="16"/>
                        <a:pt x="377" y="18"/>
                        <a:pt x="376" y="19"/>
                      </a:cubicBezTo>
                      <a:cubicBezTo>
                        <a:pt x="369" y="28"/>
                        <a:pt x="338" y="31"/>
                        <a:pt x="303" y="35"/>
                      </a:cubicBezTo>
                      <a:cubicBezTo>
                        <a:pt x="278" y="37"/>
                        <a:pt x="260" y="39"/>
                        <a:pt x="244" y="42"/>
                      </a:cubicBezTo>
                      <a:cubicBezTo>
                        <a:pt x="228" y="44"/>
                        <a:pt x="214" y="46"/>
                        <a:pt x="198" y="47"/>
                      </a:cubicBezTo>
                      <a:cubicBezTo>
                        <a:pt x="172" y="48"/>
                        <a:pt x="130" y="41"/>
                        <a:pt x="96" y="35"/>
                      </a:cubicBezTo>
                      <a:cubicBezTo>
                        <a:pt x="76" y="31"/>
                        <a:pt x="59" y="28"/>
                        <a:pt x="50" y="28"/>
                      </a:cubicBezTo>
                      <a:cubicBezTo>
                        <a:pt x="50" y="28"/>
                        <a:pt x="49" y="28"/>
                        <a:pt x="49" y="28"/>
                      </a:cubicBezTo>
                      <a:cubicBezTo>
                        <a:pt x="46" y="28"/>
                        <a:pt x="42" y="30"/>
                        <a:pt x="36" y="32"/>
                      </a:cubicBezTo>
                      <a:cubicBezTo>
                        <a:pt x="26" y="35"/>
                        <a:pt x="11" y="40"/>
                        <a:pt x="4" y="36"/>
                      </a:cubicBezTo>
                      <a:cubicBezTo>
                        <a:pt x="2" y="34"/>
                        <a:pt x="0" y="30"/>
                        <a:pt x="0" y="24"/>
                      </a:cubicBezTo>
                      <a:cubicBezTo>
                        <a:pt x="0" y="16"/>
                        <a:pt x="2" y="11"/>
                        <a:pt x="7" y="8"/>
                      </a:cubicBezTo>
                      <a:cubicBezTo>
                        <a:pt x="15" y="3"/>
                        <a:pt x="34" y="8"/>
                        <a:pt x="47" y="15"/>
                      </a:cubicBezTo>
                      <a:cubicBezTo>
                        <a:pt x="48" y="15"/>
                        <a:pt x="48" y="16"/>
                        <a:pt x="49" y="16"/>
                      </a:cubicBezTo>
                      <a:cubicBezTo>
                        <a:pt x="121" y="34"/>
                        <a:pt x="201" y="40"/>
                        <a:pt x="254" y="32"/>
                      </a:cubicBezTo>
                      <a:close/>
                    </a:path>
                  </a:pathLst>
                </a:custGeom>
                <a:solidFill>
                  <a:srgbClr val="98B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06" name="Freeform 75"/>
                <p:cNvSpPr>
                  <a:spLocks/>
                </p:cNvSpPr>
                <p:nvPr/>
              </p:nvSpPr>
              <p:spPr bwMode="auto">
                <a:xfrm>
                  <a:off x="943" y="2747"/>
                  <a:ext cx="730" cy="274"/>
                </a:xfrm>
                <a:custGeom>
                  <a:avLst/>
                  <a:gdLst>
                    <a:gd name="T0" fmla="*/ 1525 w 292"/>
                    <a:gd name="T1" fmla="*/ 354 h 103"/>
                    <a:gd name="T2" fmla="*/ 1633 w 292"/>
                    <a:gd name="T3" fmla="*/ 128 h 103"/>
                    <a:gd name="T4" fmla="*/ 1695 w 292"/>
                    <a:gd name="T5" fmla="*/ 8 h 103"/>
                    <a:gd name="T6" fmla="*/ 1770 w 292"/>
                    <a:gd name="T7" fmla="*/ 21 h 103"/>
                    <a:gd name="T8" fmla="*/ 1820 w 292"/>
                    <a:gd name="T9" fmla="*/ 85 h 103"/>
                    <a:gd name="T10" fmla="*/ 1620 w 292"/>
                    <a:gd name="T11" fmla="*/ 383 h 103"/>
                    <a:gd name="T12" fmla="*/ 1595 w 292"/>
                    <a:gd name="T13" fmla="*/ 404 h 103"/>
                    <a:gd name="T14" fmla="*/ 1025 w 292"/>
                    <a:gd name="T15" fmla="*/ 657 h 103"/>
                    <a:gd name="T16" fmla="*/ 250 w 292"/>
                    <a:gd name="T17" fmla="*/ 532 h 103"/>
                    <a:gd name="T18" fmla="*/ 200 w 292"/>
                    <a:gd name="T19" fmla="*/ 511 h 103"/>
                    <a:gd name="T20" fmla="*/ 0 w 292"/>
                    <a:gd name="T21" fmla="*/ 234 h 103"/>
                    <a:gd name="T22" fmla="*/ 25 w 292"/>
                    <a:gd name="T23" fmla="*/ 184 h 103"/>
                    <a:gd name="T24" fmla="*/ 33 w 292"/>
                    <a:gd name="T25" fmla="*/ 184 h 103"/>
                    <a:gd name="T26" fmla="*/ 250 w 292"/>
                    <a:gd name="T27" fmla="*/ 303 h 103"/>
                    <a:gd name="T28" fmla="*/ 720 w 292"/>
                    <a:gd name="T29" fmla="*/ 636 h 103"/>
                    <a:gd name="T30" fmla="*/ 725 w 292"/>
                    <a:gd name="T31" fmla="*/ 636 h 103"/>
                    <a:gd name="T32" fmla="*/ 1525 w 292"/>
                    <a:gd name="T33" fmla="*/ 354 h 10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92" h="103">
                      <a:moveTo>
                        <a:pt x="244" y="50"/>
                      </a:moveTo>
                      <a:cubicBezTo>
                        <a:pt x="253" y="39"/>
                        <a:pt x="257" y="27"/>
                        <a:pt x="261" y="18"/>
                      </a:cubicBezTo>
                      <a:cubicBezTo>
                        <a:pt x="264" y="10"/>
                        <a:pt x="267" y="2"/>
                        <a:pt x="271" y="1"/>
                      </a:cubicBezTo>
                      <a:cubicBezTo>
                        <a:pt x="274" y="0"/>
                        <a:pt x="278" y="1"/>
                        <a:pt x="283" y="3"/>
                      </a:cubicBezTo>
                      <a:cubicBezTo>
                        <a:pt x="290" y="7"/>
                        <a:pt x="291" y="11"/>
                        <a:pt x="291" y="12"/>
                      </a:cubicBezTo>
                      <a:cubicBezTo>
                        <a:pt x="292" y="21"/>
                        <a:pt x="281" y="35"/>
                        <a:pt x="259" y="54"/>
                      </a:cubicBezTo>
                      <a:cubicBezTo>
                        <a:pt x="259" y="54"/>
                        <a:pt x="255" y="57"/>
                        <a:pt x="255" y="57"/>
                      </a:cubicBezTo>
                      <a:cubicBezTo>
                        <a:pt x="244" y="67"/>
                        <a:pt x="227" y="83"/>
                        <a:pt x="164" y="93"/>
                      </a:cubicBezTo>
                      <a:cubicBezTo>
                        <a:pt x="101" y="103"/>
                        <a:pt x="67" y="88"/>
                        <a:pt x="40" y="75"/>
                      </a:cubicBezTo>
                      <a:cubicBezTo>
                        <a:pt x="32" y="72"/>
                        <a:pt x="32" y="72"/>
                        <a:pt x="32" y="72"/>
                      </a:cubicBezTo>
                      <a:cubicBezTo>
                        <a:pt x="14" y="64"/>
                        <a:pt x="0" y="45"/>
                        <a:pt x="0" y="33"/>
                      </a:cubicBezTo>
                      <a:cubicBezTo>
                        <a:pt x="0" y="28"/>
                        <a:pt x="3" y="27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16" y="18"/>
                        <a:pt x="23" y="24"/>
                        <a:pt x="40" y="43"/>
                      </a:cubicBezTo>
                      <a:cubicBezTo>
                        <a:pt x="56" y="61"/>
                        <a:pt x="77" y="86"/>
                        <a:pt x="115" y="90"/>
                      </a:cubicBezTo>
                      <a:cubicBezTo>
                        <a:pt x="115" y="90"/>
                        <a:pt x="116" y="90"/>
                        <a:pt x="116" y="90"/>
                      </a:cubicBezTo>
                      <a:cubicBezTo>
                        <a:pt x="153" y="92"/>
                        <a:pt x="226" y="71"/>
                        <a:pt x="244" y="50"/>
                      </a:cubicBezTo>
                      <a:close/>
                    </a:path>
                  </a:pathLst>
                </a:custGeom>
                <a:solidFill>
                  <a:srgbClr val="98B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07" name="Freeform 76"/>
                <p:cNvSpPr>
                  <a:spLocks/>
                </p:cNvSpPr>
                <p:nvPr/>
              </p:nvSpPr>
              <p:spPr bwMode="auto">
                <a:xfrm>
                  <a:off x="943" y="2795"/>
                  <a:ext cx="265" cy="186"/>
                </a:xfrm>
                <a:custGeom>
                  <a:avLst/>
                  <a:gdLst>
                    <a:gd name="T0" fmla="*/ 433 w 106"/>
                    <a:gd name="T1" fmla="*/ 430 h 70"/>
                    <a:gd name="T2" fmla="*/ 663 w 106"/>
                    <a:gd name="T3" fmla="*/ 494 h 70"/>
                    <a:gd name="T4" fmla="*/ 250 w 106"/>
                    <a:gd name="T5" fmla="*/ 175 h 70"/>
                    <a:gd name="T6" fmla="*/ 33 w 106"/>
                    <a:gd name="T7" fmla="*/ 56 h 70"/>
                    <a:gd name="T8" fmla="*/ 25 w 106"/>
                    <a:gd name="T9" fmla="*/ 56 h 70"/>
                    <a:gd name="T10" fmla="*/ 0 w 106"/>
                    <a:gd name="T11" fmla="*/ 106 h 70"/>
                    <a:gd name="T12" fmla="*/ 150 w 106"/>
                    <a:gd name="T13" fmla="*/ 353 h 70"/>
                    <a:gd name="T14" fmla="*/ 170 w 106"/>
                    <a:gd name="T15" fmla="*/ 282 h 70"/>
                    <a:gd name="T16" fmla="*/ 258 w 106"/>
                    <a:gd name="T17" fmla="*/ 332 h 70"/>
                    <a:gd name="T18" fmla="*/ 433 w 106"/>
                    <a:gd name="T19" fmla="*/ 430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6" h="70">
                      <a:moveTo>
                        <a:pt x="69" y="61"/>
                      </a:moveTo>
                      <a:cubicBezTo>
                        <a:pt x="76" y="65"/>
                        <a:pt x="93" y="70"/>
                        <a:pt x="106" y="70"/>
                      </a:cubicBezTo>
                      <a:cubicBezTo>
                        <a:pt x="74" y="63"/>
                        <a:pt x="54" y="42"/>
                        <a:pt x="40" y="25"/>
                      </a:cubicBezTo>
                      <a:cubicBezTo>
                        <a:pt x="23" y="6"/>
                        <a:pt x="16" y="0"/>
                        <a:pt x="5" y="8"/>
                      </a:cubicBezTo>
                      <a:cubicBezTo>
                        <a:pt x="5" y="8"/>
                        <a:pt x="4" y="8"/>
                        <a:pt x="4" y="8"/>
                      </a:cubicBezTo>
                      <a:cubicBezTo>
                        <a:pt x="3" y="9"/>
                        <a:pt x="0" y="10"/>
                        <a:pt x="0" y="15"/>
                      </a:cubicBezTo>
                      <a:cubicBezTo>
                        <a:pt x="0" y="25"/>
                        <a:pt x="10" y="41"/>
                        <a:pt x="24" y="50"/>
                      </a:cubicBezTo>
                      <a:cubicBezTo>
                        <a:pt x="22" y="47"/>
                        <a:pt x="22" y="41"/>
                        <a:pt x="27" y="40"/>
                      </a:cubicBezTo>
                      <a:cubicBezTo>
                        <a:pt x="31" y="39"/>
                        <a:pt x="38" y="45"/>
                        <a:pt x="41" y="47"/>
                      </a:cubicBezTo>
                      <a:cubicBezTo>
                        <a:pt x="49" y="52"/>
                        <a:pt x="62" y="56"/>
                        <a:pt x="69" y="61"/>
                      </a:cubicBezTo>
                      <a:close/>
                    </a:path>
                  </a:pathLst>
                </a:custGeom>
                <a:solidFill>
                  <a:srgbClr val="6FA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08" name="Freeform 77"/>
                <p:cNvSpPr>
                  <a:spLocks/>
                </p:cNvSpPr>
                <p:nvPr/>
              </p:nvSpPr>
              <p:spPr bwMode="auto">
                <a:xfrm>
                  <a:off x="1548" y="2747"/>
                  <a:ext cx="125" cy="138"/>
                </a:xfrm>
                <a:custGeom>
                  <a:avLst/>
                  <a:gdLst>
                    <a:gd name="T0" fmla="*/ 308 w 50"/>
                    <a:gd name="T1" fmla="*/ 85 h 52"/>
                    <a:gd name="T2" fmla="*/ 258 w 50"/>
                    <a:gd name="T3" fmla="*/ 21 h 52"/>
                    <a:gd name="T4" fmla="*/ 183 w 50"/>
                    <a:gd name="T5" fmla="*/ 8 h 52"/>
                    <a:gd name="T6" fmla="*/ 120 w 50"/>
                    <a:gd name="T7" fmla="*/ 127 h 52"/>
                    <a:gd name="T8" fmla="*/ 13 w 50"/>
                    <a:gd name="T9" fmla="*/ 353 h 52"/>
                    <a:gd name="T10" fmla="*/ 0 w 50"/>
                    <a:gd name="T11" fmla="*/ 366 h 52"/>
                    <a:gd name="T12" fmla="*/ 8 w 50"/>
                    <a:gd name="T13" fmla="*/ 366 h 52"/>
                    <a:gd name="T14" fmla="*/ 100 w 50"/>
                    <a:gd name="T15" fmla="*/ 260 h 52"/>
                    <a:gd name="T16" fmla="*/ 195 w 50"/>
                    <a:gd name="T17" fmla="*/ 212 h 52"/>
                    <a:gd name="T18" fmla="*/ 208 w 50"/>
                    <a:gd name="T19" fmla="*/ 281 h 52"/>
                    <a:gd name="T20" fmla="*/ 308 w 50"/>
                    <a:gd name="T21" fmla="*/ 85 h 5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52">
                      <a:moveTo>
                        <a:pt x="49" y="12"/>
                      </a:moveTo>
                      <a:cubicBezTo>
                        <a:pt x="49" y="11"/>
                        <a:pt x="48" y="7"/>
                        <a:pt x="41" y="3"/>
                      </a:cubicBezTo>
                      <a:cubicBezTo>
                        <a:pt x="36" y="1"/>
                        <a:pt x="32" y="0"/>
                        <a:pt x="29" y="1"/>
                      </a:cubicBezTo>
                      <a:cubicBezTo>
                        <a:pt x="25" y="2"/>
                        <a:pt x="22" y="10"/>
                        <a:pt x="19" y="18"/>
                      </a:cubicBezTo>
                      <a:cubicBezTo>
                        <a:pt x="15" y="27"/>
                        <a:pt x="11" y="39"/>
                        <a:pt x="2" y="50"/>
                      </a:cubicBezTo>
                      <a:cubicBezTo>
                        <a:pt x="1" y="51"/>
                        <a:pt x="1" y="51"/>
                        <a:pt x="0" y="52"/>
                      </a:cubicBezTo>
                      <a:cubicBezTo>
                        <a:pt x="0" y="52"/>
                        <a:pt x="0" y="52"/>
                        <a:pt x="1" y="52"/>
                      </a:cubicBezTo>
                      <a:cubicBezTo>
                        <a:pt x="6" y="48"/>
                        <a:pt x="11" y="42"/>
                        <a:pt x="16" y="37"/>
                      </a:cubicBezTo>
                      <a:cubicBezTo>
                        <a:pt x="19" y="34"/>
                        <a:pt x="25" y="27"/>
                        <a:pt x="31" y="30"/>
                      </a:cubicBezTo>
                      <a:cubicBezTo>
                        <a:pt x="34" y="32"/>
                        <a:pt x="34" y="36"/>
                        <a:pt x="33" y="40"/>
                      </a:cubicBezTo>
                      <a:cubicBezTo>
                        <a:pt x="44" y="28"/>
                        <a:pt x="50" y="18"/>
                        <a:pt x="49" y="12"/>
                      </a:cubicBezTo>
                      <a:close/>
                    </a:path>
                  </a:pathLst>
                </a:custGeom>
                <a:solidFill>
                  <a:srgbClr val="6FA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09" name="Freeform 78"/>
                <p:cNvSpPr>
                  <a:spLocks/>
                </p:cNvSpPr>
                <p:nvPr/>
              </p:nvSpPr>
              <p:spPr bwMode="auto">
                <a:xfrm>
                  <a:off x="883" y="2710"/>
                  <a:ext cx="45" cy="42"/>
                </a:xfrm>
                <a:custGeom>
                  <a:avLst/>
                  <a:gdLst>
                    <a:gd name="T0" fmla="*/ 58 w 18"/>
                    <a:gd name="T1" fmla="*/ 0 h 16"/>
                    <a:gd name="T2" fmla="*/ 0 w 18"/>
                    <a:gd name="T3" fmla="*/ 55 h 16"/>
                    <a:gd name="T4" fmla="*/ 25 w 18"/>
                    <a:gd name="T5" fmla="*/ 110 h 16"/>
                    <a:gd name="T6" fmla="*/ 83 w 18"/>
                    <a:gd name="T7" fmla="*/ 55 h 16"/>
                    <a:gd name="T8" fmla="*/ 108 w 18"/>
                    <a:gd name="T9" fmla="*/ 68 h 16"/>
                    <a:gd name="T10" fmla="*/ 113 w 18"/>
                    <a:gd name="T11" fmla="*/ 55 h 16"/>
                    <a:gd name="T12" fmla="*/ 58 w 18"/>
                    <a:gd name="T13" fmla="*/ 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16">
                      <a:moveTo>
                        <a:pt x="9" y="0"/>
                      </a:move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1"/>
                        <a:pt x="2" y="14"/>
                        <a:pt x="4" y="16"/>
                      </a:cubicBezTo>
                      <a:cubicBezTo>
                        <a:pt x="4" y="11"/>
                        <a:pt x="8" y="7"/>
                        <a:pt x="13" y="8"/>
                      </a:cubicBezTo>
                      <a:cubicBezTo>
                        <a:pt x="15" y="8"/>
                        <a:pt x="16" y="9"/>
                        <a:pt x="17" y="10"/>
                      </a:cubicBezTo>
                      <a:cubicBezTo>
                        <a:pt x="18" y="10"/>
                        <a:pt x="18" y="9"/>
                        <a:pt x="18" y="8"/>
                      </a:cubicBezTo>
                      <a:cubicBezTo>
                        <a:pt x="18" y="4"/>
                        <a:pt x="14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6FA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10" name="Freeform 79"/>
                <p:cNvSpPr>
                  <a:spLocks/>
                </p:cNvSpPr>
                <p:nvPr/>
              </p:nvSpPr>
              <p:spPr bwMode="auto">
                <a:xfrm>
                  <a:off x="748" y="2803"/>
                  <a:ext cx="1080" cy="290"/>
                </a:xfrm>
                <a:custGeom>
                  <a:avLst/>
                  <a:gdLst>
                    <a:gd name="T0" fmla="*/ 2695 w 432"/>
                    <a:gd name="T1" fmla="*/ 170 h 109"/>
                    <a:gd name="T2" fmla="*/ 2650 w 432"/>
                    <a:gd name="T3" fmla="*/ 98 h 109"/>
                    <a:gd name="T4" fmla="*/ 2358 w 432"/>
                    <a:gd name="T5" fmla="*/ 282 h 109"/>
                    <a:gd name="T6" fmla="*/ 2345 w 432"/>
                    <a:gd name="T7" fmla="*/ 298 h 109"/>
                    <a:gd name="T8" fmla="*/ 1213 w 432"/>
                    <a:gd name="T9" fmla="*/ 721 h 109"/>
                    <a:gd name="T10" fmla="*/ 345 w 432"/>
                    <a:gd name="T11" fmla="*/ 247 h 109"/>
                    <a:gd name="T12" fmla="*/ 58 w 432"/>
                    <a:gd name="T13" fmla="*/ 43 h 109"/>
                    <a:gd name="T14" fmla="*/ 0 w 432"/>
                    <a:gd name="T15" fmla="*/ 141 h 109"/>
                    <a:gd name="T16" fmla="*/ 0 w 432"/>
                    <a:gd name="T17" fmla="*/ 149 h 109"/>
                    <a:gd name="T18" fmla="*/ 138 w 432"/>
                    <a:gd name="T19" fmla="*/ 388 h 109"/>
                    <a:gd name="T20" fmla="*/ 150 w 432"/>
                    <a:gd name="T21" fmla="*/ 388 h 109"/>
                    <a:gd name="T22" fmla="*/ 175 w 432"/>
                    <a:gd name="T23" fmla="*/ 282 h 109"/>
                    <a:gd name="T24" fmla="*/ 308 w 432"/>
                    <a:gd name="T25" fmla="*/ 354 h 109"/>
                    <a:gd name="T26" fmla="*/ 570 w 432"/>
                    <a:gd name="T27" fmla="*/ 588 h 109"/>
                    <a:gd name="T28" fmla="*/ 1238 w 432"/>
                    <a:gd name="T29" fmla="*/ 750 h 109"/>
                    <a:gd name="T30" fmla="*/ 2058 w 432"/>
                    <a:gd name="T31" fmla="*/ 580 h 109"/>
                    <a:gd name="T32" fmla="*/ 2213 w 432"/>
                    <a:gd name="T33" fmla="*/ 524 h 109"/>
                    <a:gd name="T34" fmla="*/ 2395 w 432"/>
                    <a:gd name="T35" fmla="*/ 426 h 109"/>
                    <a:gd name="T36" fmla="*/ 2488 w 432"/>
                    <a:gd name="T37" fmla="*/ 490 h 109"/>
                    <a:gd name="T38" fmla="*/ 2538 w 432"/>
                    <a:gd name="T39" fmla="*/ 452 h 109"/>
                    <a:gd name="T40" fmla="*/ 2695 w 432"/>
                    <a:gd name="T41" fmla="*/ 170 h 10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32" h="109">
                      <a:moveTo>
                        <a:pt x="431" y="24"/>
                      </a:moveTo>
                      <a:cubicBezTo>
                        <a:pt x="430" y="19"/>
                        <a:pt x="428" y="16"/>
                        <a:pt x="424" y="14"/>
                      </a:cubicBezTo>
                      <a:cubicBezTo>
                        <a:pt x="409" y="8"/>
                        <a:pt x="404" y="12"/>
                        <a:pt x="377" y="40"/>
                      </a:cubicBezTo>
                      <a:cubicBezTo>
                        <a:pt x="375" y="42"/>
                        <a:pt x="375" y="42"/>
                        <a:pt x="375" y="42"/>
                      </a:cubicBezTo>
                      <a:cubicBezTo>
                        <a:pt x="346" y="71"/>
                        <a:pt x="273" y="103"/>
                        <a:pt x="194" y="102"/>
                      </a:cubicBezTo>
                      <a:cubicBezTo>
                        <a:pt x="118" y="101"/>
                        <a:pt x="67" y="55"/>
                        <a:pt x="55" y="35"/>
                      </a:cubicBezTo>
                      <a:cubicBezTo>
                        <a:pt x="41" y="10"/>
                        <a:pt x="24" y="0"/>
                        <a:pt x="9" y="6"/>
                      </a:cubicBezTo>
                      <a:cubicBezTo>
                        <a:pt x="3" y="9"/>
                        <a:pt x="0" y="14"/>
                        <a:pt x="0" y="20"/>
                      </a:cubicBezTo>
                      <a:cubicBezTo>
                        <a:pt x="0" y="20"/>
                        <a:pt x="0" y="20"/>
                        <a:pt x="0" y="21"/>
                      </a:cubicBezTo>
                      <a:cubicBezTo>
                        <a:pt x="0" y="30"/>
                        <a:pt x="8" y="43"/>
                        <a:pt x="22" y="55"/>
                      </a:cubicBez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1" y="51"/>
                        <a:pt x="22" y="41"/>
                        <a:pt x="28" y="40"/>
                      </a:cubicBezTo>
                      <a:cubicBezTo>
                        <a:pt x="35" y="37"/>
                        <a:pt x="44" y="47"/>
                        <a:pt x="49" y="50"/>
                      </a:cubicBezTo>
                      <a:cubicBezTo>
                        <a:pt x="62" y="62"/>
                        <a:pt x="75" y="74"/>
                        <a:pt x="91" y="83"/>
                      </a:cubicBezTo>
                      <a:cubicBezTo>
                        <a:pt x="124" y="101"/>
                        <a:pt x="161" y="104"/>
                        <a:pt x="198" y="106"/>
                      </a:cubicBezTo>
                      <a:cubicBezTo>
                        <a:pt x="242" y="109"/>
                        <a:pt x="288" y="95"/>
                        <a:pt x="329" y="82"/>
                      </a:cubicBezTo>
                      <a:cubicBezTo>
                        <a:pt x="337" y="80"/>
                        <a:pt x="346" y="77"/>
                        <a:pt x="354" y="74"/>
                      </a:cubicBezTo>
                      <a:cubicBezTo>
                        <a:pt x="363" y="70"/>
                        <a:pt x="373" y="62"/>
                        <a:pt x="383" y="60"/>
                      </a:cubicBezTo>
                      <a:cubicBezTo>
                        <a:pt x="390" y="58"/>
                        <a:pt x="396" y="63"/>
                        <a:pt x="398" y="69"/>
                      </a:cubicBezTo>
                      <a:cubicBezTo>
                        <a:pt x="401" y="67"/>
                        <a:pt x="403" y="66"/>
                        <a:pt x="406" y="64"/>
                      </a:cubicBezTo>
                      <a:cubicBezTo>
                        <a:pt x="420" y="54"/>
                        <a:pt x="432" y="36"/>
                        <a:pt x="431" y="24"/>
                      </a:cubicBezTo>
                      <a:close/>
                    </a:path>
                  </a:pathLst>
                </a:custGeom>
                <a:solidFill>
                  <a:srgbClr val="6FA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11" name="Freeform 80"/>
                <p:cNvSpPr>
                  <a:spLocks/>
                </p:cNvSpPr>
                <p:nvPr/>
              </p:nvSpPr>
              <p:spPr bwMode="auto">
                <a:xfrm>
                  <a:off x="490" y="2920"/>
                  <a:ext cx="1673" cy="293"/>
                </a:xfrm>
                <a:custGeom>
                  <a:avLst/>
                  <a:gdLst>
                    <a:gd name="T0" fmla="*/ 4096 w 669"/>
                    <a:gd name="T1" fmla="*/ 43 h 110"/>
                    <a:gd name="T2" fmla="*/ 3809 w 669"/>
                    <a:gd name="T3" fmla="*/ 141 h 110"/>
                    <a:gd name="T4" fmla="*/ 2613 w 669"/>
                    <a:gd name="T5" fmla="*/ 674 h 110"/>
                    <a:gd name="T6" fmla="*/ 495 w 669"/>
                    <a:gd name="T7" fmla="*/ 277 h 110"/>
                    <a:gd name="T8" fmla="*/ 100 w 669"/>
                    <a:gd name="T9" fmla="*/ 200 h 110"/>
                    <a:gd name="T10" fmla="*/ 20 w 669"/>
                    <a:gd name="T11" fmla="*/ 370 h 110"/>
                    <a:gd name="T12" fmla="*/ 20 w 669"/>
                    <a:gd name="T13" fmla="*/ 370 h 110"/>
                    <a:gd name="T14" fmla="*/ 38 w 669"/>
                    <a:gd name="T15" fmla="*/ 546 h 110"/>
                    <a:gd name="T16" fmla="*/ 100 w 669"/>
                    <a:gd name="T17" fmla="*/ 581 h 110"/>
                    <a:gd name="T18" fmla="*/ 133 w 669"/>
                    <a:gd name="T19" fmla="*/ 392 h 110"/>
                    <a:gd name="T20" fmla="*/ 445 w 669"/>
                    <a:gd name="T21" fmla="*/ 370 h 110"/>
                    <a:gd name="T22" fmla="*/ 738 w 669"/>
                    <a:gd name="T23" fmla="*/ 469 h 110"/>
                    <a:gd name="T24" fmla="*/ 983 w 669"/>
                    <a:gd name="T25" fmla="*/ 525 h 110"/>
                    <a:gd name="T26" fmla="*/ 1783 w 669"/>
                    <a:gd name="T27" fmla="*/ 709 h 110"/>
                    <a:gd name="T28" fmla="*/ 2451 w 669"/>
                    <a:gd name="T29" fmla="*/ 730 h 110"/>
                    <a:gd name="T30" fmla="*/ 3151 w 669"/>
                    <a:gd name="T31" fmla="*/ 581 h 110"/>
                    <a:gd name="T32" fmla="*/ 3571 w 669"/>
                    <a:gd name="T33" fmla="*/ 397 h 110"/>
                    <a:gd name="T34" fmla="*/ 3946 w 669"/>
                    <a:gd name="T35" fmla="*/ 200 h 110"/>
                    <a:gd name="T36" fmla="*/ 4034 w 669"/>
                    <a:gd name="T37" fmla="*/ 392 h 110"/>
                    <a:gd name="T38" fmla="*/ 4076 w 669"/>
                    <a:gd name="T39" fmla="*/ 376 h 110"/>
                    <a:gd name="T40" fmla="*/ 4184 w 669"/>
                    <a:gd name="T41" fmla="*/ 200 h 110"/>
                    <a:gd name="T42" fmla="*/ 4096 w 669"/>
                    <a:gd name="T43" fmla="*/ 43 h 11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669" h="110">
                      <a:moveTo>
                        <a:pt x="655" y="6"/>
                      </a:moveTo>
                      <a:cubicBezTo>
                        <a:pt x="643" y="0"/>
                        <a:pt x="626" y="5"/>
                        <a:pt x="609" y="20"/>
                      </a:cubicBezTo>
                      <a:cubicBezTo>
                        <a:pt x="571" y="52"/>
                        <a:pt x="528" y="81"/>
                        <a:pt x="418" y="95"/>
                      </a:cubicBezTo>
                      <a:cubicBezTo>
                        <a:pt x="308" y="110"/>
                        <a:pt x="123" y="63"/>
                        <a:pt x="79" y="39"/>
                      </a:cubicBezTo>
                      <a:cubicBezTo>
                        <a:pt x="53" y="25"/>
                        <a:pt x="30" y="21"/>
                        <a:pt x="16" y="28"/>
                      </a:cubicBezTo>
                      <a:cubicBezTo>
                        <a:pt x="8" y="33"/>
                        <a:pt x="4" y="40"/>
                        <a:pt x="3" y="52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0" y="63"/>
                        <a:pt x="1" y="72"/>
                        <a:pt x="6" y="77"/>
                      </a:cubicBezTo>
                      <a:cubicBezTo>
                        <a:pt x="9" y="79"/>
                        <a:pt x="12" y="81"/>
                        <a:pt x="16" y="82"/>
                      </a:cubicBezTo>
                      <a:cubicBezTo>
                        <a:pt x="15" y="76"/>
                        <a:pt x="16" y="63"/>
                        <a:pt x="21" y="55"/>
                      </a:cubicBezTo>
                      <a:cubicBezTo>
                        <a:pt x="31" y="39"/>
                        <a:pt x="50" y="45"/>
                        <a:pt x="71" y="52"/>
                      </a:cubicBezTo>
                      <a:cubicBezTo>
                        <a:pt x="85" y="58"/>
                        <a:pt x="102" y="64"/>
                        <a:pt x="118" y="66"/>
                      </a:cubicBezTo>
                      <a:cubicBezTo>
                        <a:pt x="131" y="69"/>
                        <a:pt x="144" y="71"/>
                        <a:pt x="157" y="74"/>
                      </a:cubicBezTo>
                      <a:cubicBezTo>
                        <a:pt x="195" y="84"/>
                        <a:pt x="246" y="94"/>
                        <a:pt x="285" y="100"/>
                      </a:cubicBezTo>
                      <a:cubicBezTo>
                        <a:pt x="320" y="104"/>
                        <a:pt x="356" y="105"/>
                        <a:pt x="392" y="103"/>
                      </a:cubicBezTo>
                      <a:cubicBezTo>
                        <a:pt x="431" y="100"/>
                        <a:pt x="467" y="93"/>
                        <a:pt x="504" y="82"/>
                      </a:cubicBezTo>
                      <a:cubicBezTo>
                        <a:pt x="527" y="74"/>
                        <a:pt x="552" y="64"/>
                        <a:pt x="571" y="56"/>
                      </a:cubicBezTo>
                      <a:cubicBezTo>
                        <a:pt x="592" y="48"/>
                        <a:pt x="607" y="27"/>
                        <a:pt x="631" y="28"/>
                      </a:cubicBezTo>
                      <a:cubicBezTo>
                        <a:pt x="640" y="28"/>
                        <a:pt x="655" y="42"/>
                        <a:pt x="645" y="55"/>
                      </a:cubicBezTo>
                      <a:cubicBezTo>
                        <a:pt x="648" y="55"/>
                        <a:pt x="650" y="54"/>
                        <a:pt x="652" y="53"/>
                      </a:cubicBezTo>
                      <a:cubicBezTo>
                        <a:pt x="663" y="47"/>
                        <a:pt x="669" y="38"/>
                        <a:pt x="669" y="28"/>
                      </a:cubicBezTo>
                      <a:cubicBezTo>
                        <a:pt x="669" y="18"/>
                        <a:pt x="663" y="10"/>
                        <a:pt x="655" y="6"/>
                      </a:cubicBezTo>
                      <a:close/>
                    </a:path>
                  </a:pathLst>
                </a:custGeom>
                <a:solidFill>
                  <a:srgbClr val="6FA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12" name="Freeform 81"/>
                <p:cNvSpPr>
                  <a:spLocks/>
                </p:cNvSpPr>
                <p:nvPr/>
              </p:nvSpPr>
              <p:spPr bwMode="auto">
                <a:xfrm>
                  <a:off x="688" y="3168"/>
                  <a:ext cx="115" cy="53"/>
                </a:xfrm>
                <a:custGeom>
                  <a:avLst/>
                  <a:gdLst>
                    <a:gd name="T0" fmla="*/ 13 w 46"/>
                    <a:gd name="T1" fmla="*/ 50 h 20"/>
                    <a:gd name="T2" fmla="*/ 0 w 46"/>
                    <a:gd name="T3" fmla="*/ 72 h 20"/>
                    <a:gd name="T4" fmla="*/ 8 w 46"/>
                    <a:gd name="T5" fmla="*/ 119 h 20"/>
                    <a:gd name="T6" fmla="*/ 125 w 46"/>
                    <a:gd name="T7" fmla="*/ 140 h 20"/>
                    <a:gd name="T8" fmla="*/ 158 w 46"/>
                    <a:gd name="T9" fmla="*/ 140 h 20"/>
                    <a:gd name="T10" fmla="*/ 150 w 46"/>
                    <a:gd name="T11" fmla="*/ 111 h 20"/>
                    <a:gd name="T12" fmla="*/ 238 w 46"/>
                    <a:gd name="T13" fmla="*/ 34 h 20"/>
                    <a:gd name="T14" fmla="*/ 288 w 46"/>
                    <a:gd name="T15" fmla="*/ 42 h 20"/>
                    <a:gd name="T16" fmla="*/ 270 w 46"/>
                    <a:gd name="T17" fmla="*/ 34 h 20"/>
                    <a:gd name="T18" fmla="*/ 13 w 46"/>
                    <a:gd name="T19" fmla="*/ 5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6" h="20">
                      <a:moveTo>
                        <a:pt x="2" y="7"/>
                      </a:moveTo>
                      <a:cubicBezTo>
                        <a:pt x="0" y="8"/>
                        <a:pt x="0" y="10"/>
                        <a:pt x="0" y="10"/>
                      </a:cubicBezTo>
                      <a:cubicBezTo>
                        <a:pt x="0" y="13"/>
                        <a:pt x="0" y="16"/>
                        <a:pt x="1" y="17"/>
                      </a:cubicBezTo>
                      <a:cubicBezTo>
                        <a:pt x="3" y="19"/>
                        <a:pt x="11" y="20"/>
                        <a:pt x="20" y="20"/>
                      </a:cubicBezTo>
                      <a:cubicBezTo>
                        <a:pt x="22" y="20"/>
                        <a:pt x="23" y="20"/>
                        <a:pt x="25" y="20"/>
                      </a:cubicBezTo>
                      <a:cubicBezTo>
                        <a:pt x="25" y="19"/>
                        <a:pt x="24" y="18"/>
                        <a:pt x="24" y="16"/>
                      </a:cubicBezTo>
                      <a:cubicBezTo>
                        <a:pt x="24" y="6"/>
                        <a:pt x="28" y="5"/>
                        <a:pt x="38" y="5"/>
                      </a:cubicBezTo>
                      <a:cubicBezTo>
                        <a:pt x="40" y="5"/>
                        <a:pt x="43" y="6"/>
                        <a:pt x="46" y="6"/>
                      </a:cubicBezTo>
                      <a:cubicBezTo>
                        <a:pt x="45" y="6"/>
                        <a:pt x="44" y="5"/>
                        <a:pt x="43" y="5"/>
                      </a:cubicBezTo>
                      <a:cubicBezTo>
                        <a:pt x="22" y="0"/>
                        <a:pt x="7" y="3"/>
                        <a:pt x="2" y="7"/>
                      </a:cubicBezTo>
                      <a:close/>
                    </a:path>
                  </a:pathLst>
                </a:custGeom>
                <a:solidFill>
                  <a:srgbClr val="6FA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13" name="Freeform 82"/>
                <p:cNvSpPr>
                  <a:spLocks/>
                </p:cNvSpPr>
                <p:nvPr/>
              </p:nvSpPr>
              <p:spPr bwMode="auto">
                <a:xfrm>
                  <a:off x="1060" y="3272"/>
                  <a:ext cx="133" cy="29"/>
                </a:xfrm>
                <a:custGeom>
                  <a:avLst/>
                  <a:gdLst>
                    <a:gd name="T0" fmla="*/ 0 w 53"/>
                    <a:gd name="T1" fmla="*/ 0 h 11"/>
                    <a:gd name="T2" fmla="*/ 25 w 53"/>
                    <a:gd name="T3" fmla="*/ 34 h 11"/>
                    <a:gd name="T4" fmla="*/ 63 w 53"/>
                    <a:gd name="T5" fmla="*/ 42 h 11"/>
                    <a:gd name="T6" fmla="*/ 334 w 53"/>
                    <a:gd name="T7" fmla="*/ 55 h 11"/>
                    <a:gd name="T8" fmla="*/ 13 w 53"/>
                    <a:gd name="T9" fmla="*/ 0 h 11"/>
                    <a:gd name="T10" fmla="*/ 0 w 53"/>
                    <a:gd name="T11" fmla="*/ 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11">
                      <a:moveTo>
                        <a:pt x="0" y="0"/>
                      </a:moveTo>
                      <a:cubicBezTo>
                        <a:pt x="1" y="2"/>
                        <a:pt x="2" y="3"/>
                        <a:pt x="4" y="5"/>
                      </a:cubicBezTo>
                      <a:cubicBezTo>
                        <a:pt x="6" y="5"/>
                        <a:pt x="8" y="6"/>
                        <a:pt x="10" y="6"/>
                      </a:cubicBezTo>
                      <a:cubicBezTo>
                        <a:pt x="34" y="10"/>
                        <a:pt x="49" y="11"/>
                        <a:pt x="53" y="8"/>
                      </a:cubicBezTo>
                      <a:cubicBezTo>
                        <a:pt x="50" y="6"/>
                        <a:pt x="39" y="2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FA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14" name="Freeform 83"/>
                <p:cNvSpPr>
                  <a:spLocks/>
                </p:cNvSpPr>
                <p:nvPr/>
              </p:nvSpPr>
              <p:spPr bwMode="auto">
                <a:xfrm>
                  <a:off x="1290" y="3288"/>
                  <a:ext cx="140" cy="32"/>
                </a:xfrm>
                <a:custGeom>
                  <a:avLst/>
                  <a:gdLst>
                    <a:gd name="T0" fmla="*/ 320 w 56"/>
                    <a:gd name="T1" fmla="*/ 35 h 12"/>
                    <a:gd name="T2" fmla="*/ 350 w 56"/>
                    <a:gd name="T3" fmla="*/ 0 h 12"/>
                    <a:gd name="T4" fmla="*/ 250 w 56"/>
                    <a:gd name="T5" fmla="*/ 0 h 12"/>
                    <a:gd name="T6" fmla="*/ 0 w 56"/>
                    <a:gd name="T7" fmla="*/ 21 h 12"/>
                    <a:gd name="T8" fmla="*/ 8 w 56"/>
                    <a:gd name="T9" fmla="*/ 56 h 12"/>
                    <a:gd name="T10" fmla="*/ 150 w 56"/>
                    <a:gd name="T11" fmla="*/ 72 h 12"/>
                    <a:gd name="T12" fmla="*/ 183 w 56"/>
                    <a:gd name="T13" fmla="*/ 64 h 12"/>
                    <a:gd name="T14" fmla="*/ 220 w 56"/>
                    <a:gd name="T15" fmla="*/ 64 h 12"/>
                    <a:gd name="T16" fmla="*/ 333 w 56"/>
                    <a:gd name="T17" fmla="*/ 56 h 12"/>
                    <a:gd name="T18" fmla="*/ 320 w 56"/>
                    <a:gd name="T19" fmla="*/ 35 h 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12">
                      <a:moveTo>
                        <a:pt x="51" y="5"/>
                      </a:moveTo>
                      <a:cubicBezTo>
                        <a:pt x="51" y="3"/>
                        <a:pt x="54" y="1"/>
                        <a:pt x="56" y="0"/>
                      </a:cubicBezTo>
                      <a:cubicBezTo>
                        <a:pt x="51" y="0"/>
                        <a:pt x="45" y="0"/>
                        <a:pt x="40" y="0"/>
                      </a:cubicBezTo>
                      <a:cubicBezTo>
                        <a:pt x="24" y="0"/>
                        <a:pt x="3" y="0"/>
                        <a:pt x="0" y="3"/>
                      </a:cubicBez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5" y="12"/>
                        <a:pt x="16" y="11"/>
                        <a:pt x="24" y="1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40" y="9"/>
                        <a:pt x="46" y="8"/>
                        <a:pt x="53" y="8"/>
                      </a:cubicBezTo>
                      <a:cubicBezTo>
                        <a:pt x="52" y="7"/>
                        <a:pt x="51" y="6"/>
                        <a:pt x="51" y="5"/>
                      </a:cubicBezTo>
                      <a:close/>
                    </a:path>
                  </a:pathLst>
                </a:custGeom>
                <a:solidFill>
                  <a:srgbClr val="6FA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15" name="Freeform 84"/>
                <p:cNvSpPr>
                  <a:spLocks/>
                </p:cNvSpPr>
                <p:nvPr/>
              </p:nvSpPr>
              <p:spPr bwMode="auto">
                <a:xfrm>
                  <a:off x="1795" y="3205"/>
                  <a:ext cx="63" cy="48"/>
                </a:xfrm>
                <a:custGeom>
                  <a:avLst/>
                  <a:gdLst>
                    <a:gd name="T0" fmla="*/ 146 w 25"/>
                    <a:gd name="T1" fmla="*/ 13 h 18"/>
                    <a:gd name="T2" fmla="*/ 8 w 25"/>
                    <a:gd name="T3" fmla="*/ 56 h 18"/>
                    <a:gd name="T4" fmla="*/ 0 w 25"/>
                    <a:gd name="T5" fmla="*/ 64 h 18"/>
                    <a:gd name="T6" fmla="*/ 45 w 25"/>
                    <a:gd name="T7" fmla="*/ 128 h 18"/>
                    <a:gd name="T8" fmla="*/ 45 w 25"/>
                    <a:gd name="T9" fmla="*/ 128 h 18"/>
                    <a:gd name="T10" fmla="*/ 159 w 25"/>
                    <a:gd name="T11" fmla="*/ 35 h 18"/>
                    <a:gd name="T12" fmla="*/ 146 w 25"/>
                    <a:gd name="T13" fmla="*/ 13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" h="18">
                      <a:moveTo>
                        <a:pt x="23" y="2"/>
                      </a:moveTo>
                      <a:cubicBezTo>
                        <a:pt x="17" y="0"/>
                        <a:pt x="11" y="3"/>
                        <a:pt x="1" y="8"/>
                      </a:cubicBezTo>
                      <a:cubicBezTo>
                        <a:pt x="1" y="8"/>
                        <a:pt x="0" y="8"/>
                        <a:pt x="0" y="9"/>
                      </a:cubicBezTo>
                      <a:cubicBezTo>
                        <a:pt x="6" y="10"/>
                        <a:pt x="8" y="13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15" y="18"/>
                        <a:pt x="24" y="10"/>
                        <a:pt x="25" y="5"/>
                      </a:cubicBezTo>
                      <a:cubicBezTo>
                        <a:pt x="25" y="4"/>
                        <a:pt x="25" y="3"/>
                        <a:pt x="23" y="2"/>
                      </a:cubicBezTo>
                      <a:close/>
                    </a:path>
                  </a:pathLst>
                </a:custGeom>
                <a:solidFill>
                  <a:srgbClr val="6FA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16" name="Freeform 85"/>
                <p:cNvSpPr>
                  <a:spLocks/>
                </p:cNvSpPr>
                <p:nvPr/>
              </p:nvSpPr>
              <p:spPr bwMode="auto">
                <a:xfrm>
                  <a:off x="893" y="3315"/>
                  <a:ext cx="345" cy="96"/>
                </a:xfrm>
                <a:custGeom>
                  <a:avLst/>
                  <a:gdLst>
                    <a:gd name="T0" fmla="*/ 308 w 138"/>
                    <a:gd name="T1" fmla="*/ 93 h 36"/>
                    <a:gd name="T2" fmla="*/ 295 w 138"/>
                    <a:gd name="T3" fmla="*/ 85 h 36"/>
                    <a:gd name="T4" fmla="*/ 45 w 138"/>
                    <a:gd name="T5" fmla="*/ 35 h 36"/>
                    <a:gd name="T6" fmla="*/ 0 w 138"/>
                    <a:gd name="T7" fmla="*/ 149 h 36"/>
                    <a:gd name="T8" fmla="*/ 25 w 138"/>
                    <a:gd name="T9" fmla="*/ 235 h 36"/>
                    <a:gd name="T10" fmla="*/ 158 w 138"/>
                    <a:gd name="T11" fmla="*/ 227 h 36"/>
                    <a:gd name="T12" fmla="*/ 208 w 138"/>
                    <a:gd name="T13" fmla="*/ 141 h 36"/>
                    <a:gd name="T14" fmla="*/ 333 w 138"/>
                    <a:gd name="T15" fmla="*/ 149 h 36"/>
                    <a:gd name="T16" fmla="*/ 583 w 138"/>
                    <a:gd name="T17" fmla="*/ 192 h 36"/>
                    <a:gd name="T18" fmla="*/ 863 w 138"/>
                    <a:gd name="T19" fmla="*/ 205 h 36"/>
                    <a:gd name="T20" fmla="*/ 308 w 138"/>
                    <a:gd name="T21" fmla="*/ 93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36">
                      <a:moveTo>
                        <a:pt x="49" y="13"/>
                      </a:moveTo>
                      <a:cubicBezTo>
                        <a:pt x="48" y="13"/>
                        <a:pt x="48" y="12"/>
                        <a:pt x="47" y="12"/>
                      </a:cubicBezTo>
                      <a:cubicBezTo>
                        <a:pt x="34" y="5"/>
                        <a:pt x="15" y="0"/>
                        <a:pt x="7" y="5"/>
                      </a:cubicBezTo>
                      <a:cubicBezTo>
                        <a:pt x="2" y="8"/>
                        <a:pt x="0" y="13"/>
                        <a:pt x="0" y="21"/>
                      </a:cubicBezTo>
                      <a:cubicBezTo>
                        <a:pt x="0" y="27"/>
                        <a:pt x="2" y="31"/>
                        <a:pt x="4" y="33"/>
                      </a:cubicBezTo>
                      <a:cubicBezTo>
                        <a:pt x="9" y="36"/>
                        <a:pt x="17" y="35"/>
                        <a:pt x="25" y="32"/>
                      </a:cubicBezTo>
                      <a:cubicBezTo>
                        <a:pt x="24" y="27"/>
                        <a:pt x="28" y="22"/>
                        <a:pt x="33" y="20"/>
                      </a:cubicBezTo>
                      <a:cubicBezTo>
                        <a:pt x="38" y="18"/>
                        <a:pt x="47" y="20"/>
                        <a:pt x="53" y="21"/>
                      </a:cubicBezTo>
                      <a:cubicBezTo>
                        <a:pt x="66" y="24"/>
                        <a:pt x="79" y="26"/>
                        <a:pt x="93" y="27"/>
                      </a:cubicBezTo>
                      <a:cubicBezTo>
                        <a:pt x="108" y="28"/>
                        <a:pt x="123" y="28"/>
                        <a:pt x="138" y="29"/>
                      </a:cubicBezTo>
                      <a:cubicBezTo>
                        <a:pt x="109" y="26"/>
                        <a:pt x="78" y="20"/>
                        <a:pt x="49" y="13"/>
                      </a:cubicBezTo>
                      <a:close/>
                    </a:path>
                  </a:pathLst>
                </a:custGeom>
                <a:solidFill>
                  <a:srgbClr val="6FA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17" name="Freeform 86"/>
                <p:cNvSpPr>
                  <a:spLocks/>
                </p:cNvSpPr>
                <p:nvPr/>
              </p:nvSpPr>
              <p:spPr bwMode="auto">
                <a:xfrm>
                  <a:off x="1553" y="3307"/>
                  <a:ext cx="285" cy="82"/>
                </a:xfrm>
                <a:custGeom>
                  <a:avLst/>
                  <a:gdLst>
                    <a:gd name="T0" fmla="*/ 708 w 114"/>
                    <a:gd name="T1" fmla="*/ 85 h 31"/>
                    <a:gd name="T2" fmla="*/ 683 w 114"/>
                    <a:gd name="T3" fmla="*/ 34 h 31"/>
                    <a:gd name="T4" fmla="*/ 470 w 114"/>
                    <a:gd name="T5" fmla="*/ 42 h 31"/>
                    <a:gd name="T6" fmla="*/ 420 w 114"/>
                    <a:gd name="T7" fmla="*/ 63 h 31"/>
                    <a:gd name="T8" fmla="*/ 8 w 114"/>
                    <a:gd name="T9" fmla="*/ 204 h 31"/>
                    <a:gd name="T10" fmla="*/ 0 w 114"/>
                    <a:gd name="T11" fmla="*/ 217 h 31"/>
                    <a:gd name="T12" fmla="*/ 363 w 114"/>
                    <a:gd name="T13" fmla="*/ 167 h 31"/>
                    <a:gd name="T14" fmla="*/ 508 w 114"/>
                    <a:gd name="T15" fmla="*/ 167 h 31"/>
                    <a:gd name="T16" fmla="*/ 533 w 114"/>
                    <a:gd name="T17" fmla="*/ 204 h 31"/>
                    <a:gd name="T18" fmla="*/ 700 w 114"/>
                    <a:gd name="T19" fmla="*/ 132 h 31"/>
                    <a:gd name="T20" fmla="*/ 708 w 114"/>
                    <a:gd name="T21" fmla="*/ 85 h 31"/>
                    <a:gd name="T22" fmla="*/ 708 w 114"/>
                    <a:gd name="T23" fmla="*/ 85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4" h="31">
                      <a:moveTo>
                        <a:pt x="113" y="12"/>
                      </a:moveTo>
                      <a:cubicBezTo>
                        <a:pt x="113" y="8"/>
                        <a:pt x="111" y="6"/>
                        <a:pt x="109" y="5"/>
                      </a:cubicBezTo>
                      <a:cubicBezTo>
                        <a:pt x="100" y="0"/>
                        <a:pt x="84" y="2"/>
                        <a:pt x="75" y="6"/>
                      </a:cubicBezTo>
                      <a:cubicBezTo>
                        <a:pt x="67" y="9"/>
                        <a:pt x="67" y="9"/>
                        <a:pt x="67" y="9"/>
                      </a:cubicBezTo>
                      <a:cubicBezTo>
                        <a:pt x="49" y="16"/>
                        <a:pt x="27" y="24"/>
                        <a:pt x="1" y="29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9" y="25"/>
                        <a:pt x="40" y="30"/>
                        <a:pt x="58" y="24"/>
                      </a:cubicBezTo>
                      <a:cubicBezTo>
                        <a:pt x="67" y="22"/>
                        <a:pt x="73" y="18"/>
                        <a:pt x="81" y="24"/>
                      </a:cubicBezTo>
                      <a:cubicBezTo>
                        <a:pt x="83" y="25"/>
                        <a:pt x="84" y="27"/>
                        <a:pt x="85" y="29"/>
                      </a:cubicBezTo>
                      <a:cubicBezTo>
                        <a:pt x="99" y="27"/>
                        <a:pt x="109" y="24"/>
                        <a:pt x="112" y="19"/>
                      </a:cubicBezTo>
                      <a:cubicBezTo>
                        <a:pt x="113" y="18"/>
                        <a:pt x="114" y="16"/>
                        <a:pt x="113" y="12"/>
                      </a:cubicBezTo>
                      <a:cubicBezTo>
                        <a:pt x="113" y="12"/>
                        <a:pt x="113" y="12"/>
                        <a:pt x="113" y="12"/>
                      </a:cubicBezTo>
                      <a:close/>
                    </a:path>
                  </a:pathLst>
                </a:custGeom>
                <a:solidFill>
                  <a:srgbClr val="6FA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18" name="Freeform 87"/>
                <p:cNvSpPr>
                  <a:spLocks/>
                </p:cNvSpPr>
                <p:nvPr/>
              </p:nvSpPr>
              <p:spPr bwMode="auto">
                <a:xfrm>
                  <a:off x="708" y="3288"/>
                  <a:ext cx="125" cy="91"/>
                </a:xfrm>
                <a:custGeom>
                  <a:avLst/>
                  <a:gdLst>
                    <a:gd name="T0" fmla="*/ 313 w 50"/>
                    <a:gd name="T1" fmla="*/ 115 h 34"/>
                    <a:gd name="T2" fmla="*/ 308 w 50"/>
                    <a:gd name="T3" fmla="*/ 99 h 34"/>
                    <a:gd name="T4" fmla="*/ 175 w 50"/>
                    <a:gd name="T5" fmla="*/ 0 h 34"/>
                    <a:gd name="T6" fmla="*/ 8 w 50"/>
                    <a:gd name="T7" fmla="*/ 94 h 34"/>
                    <a:gd name="T8" fmla="*/ 0 w 50"/>
                    <a:gd name="T9" fmla="*/ 137 h 34"/>
                    <a:gd name="T10" fmla="*/ 20 w 50"/>
                    <a:gd name="T11" fmla="*/ 201 h 34"/>
                    <a:gd name="T12" fmla="*/ 88 w 50"/>
                    <a:gd name="T13" fmla="*/ 244 h 34"/>
                    <a:gd name="T14" fmla="*/ 113 w 50"/>
                    <a:gd name="T15" fmla="*/ 244 h 34"/>
                    <a:gd name="T16" fmla="*/ 145 w 50"/>
                    <a:gd name="T17" fmla="*/ 115 h 34"/>
                    <a:gd name="T18" fmla="*/ 233 w 50"/>
                    <a:gd name="T19" fmla="*/ 99 h 34"/>
                    <a:gd name="T20" fmla="*/ 313 w 50"/>
                    <a:gd name="T21" fmla="*/ 115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4">
                      <a:moveTo>
                        <a:pt x="50" y="16"/>
                      </a:moveTo>
                      <a:cubicBezTo>
                        <a:pt x="50" y="15"/>
                        <a:pt x="49" y="14"/>
                        <a:pt x="49" y="14"/>
                      </a:cubicBezTo>
                      <a:cubicBezTo>
                        <a:pt x="44" y="6"/>
                        <a:pt x="34" y="0"/>
                        <a:pt x="28" y="0"/>
                      </a:cubicBezTo>
                      <a:cubicBezTo>
                        <a:pt x="17" y="0"/>
                        <a:pt x="5" y="4"/>
                        <a:pt x="1" y="13"/>
                      </a:cubicBezTo>
                      <a:cubicBezTo>
                        <a:pt x="1" y="15"/>
                        <a:pt x="0" y="17"/>
                        <a:pt x="0" y="19"/>
                      </a:cubicBezTo>
                      <a:cubicBezTo>
                        <a:pt x="0" y="23"/>
                        <a:pt x="1" y="26"/>
                        <a:pt x="3" y="28"/>
                      </a:cubicBezTo>
                      <a:cubicBezTo>
                        <a:pt x="6" y="31"/>
                        <a:pt x="9" y="33"/>
                        <a:pt x="14" y="34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7" y="31"/>
                        <a:pt x="18" y="19"/>
                        <a:pt x="23" y="16"/>
                      </a:cubicBezTo>
                      <a:cubicBezTo>
                        <a:pt x="28" y="13"/>
                        <a:pt x="32" y="13"/>
                        <a:pt x="37" y="14"/>
                      </a:cubicBezTo>
                      <a:cubicBezTo>
                        <a:pt x="41" y="14"/>
                        <a:pt x="46" y="16"/>
                        <a:pt x="50" y="16"/>
                      </a:cubicBezTo>
                      <a:close/>
                    </a:path>
                  </a:pathLst>
                </a:custGeom>
                <a:solidFill>
                  <a:srgbClr val="6FA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19" name="Freeform 88"/>
                <p:cNvSpPr>
                  <a:spLocks/>
                </p:cNvSpPr>
                <p:nvPr/>
              </p:nvSpPr>
              <p:spPr bwMode="auto">
                <a:xfrm>
                  <a:off x="465" y="2829"/>
                  <a:ext cx="1773" cy="419"/>
                </a:xfrm>
                <a:custGeom>
                  <a:avLst/>
                  <a:gdLst>
                    <a:gd name="T0" fmla="*/ 45 w 709"/>
                    <a:gd name="T1" fmla="*/ 606 h 157"/>
                    <a:gd name="T2" fmla="*/ 283 w 709"/>
                    <a:gd name="T3" fmla="*/ 854 h 157"/>
                    <a:gd name="T4" fmla="*/ 950 w 709"/>
                    <a:gd name="T5" fmla="*/ 870 h 157"/>
                    <a:gd name="T6" fmla="*/ 2246 w 709"/>
                    <a:gd name="T7" fmla="*/ 1097 h 157"/>
                    <a:gd name="T8" fmla="*/ 3576 w 709"/>
                    <a:gd name="T9" fmla="*/ 798 h 157"/>
                    <a:gd name="T10" fmla="*/ 4151 w 709"/>
                    <a:gd name="T11" fmla="*/ 657 h 157"/>
                    <a:gd name="T12" fmla="*/ 3846 w 709"/>
                    <a:gd name="T13" fmla="*/ 350 h 157"/>
                    <a:gd name="T14" fmla="*/ 2676 w 709"/>
                    <a:gd name="T15" fmla="*/ 883 h 157"/>
                    <a:gd name="T16" fmla="*/ 575 w 709"/>
                    <a:gd name="T17" fmla="*/ 483 h 157"/>
                    <a:gd name="T18" fmla="*/ 45 w 709"/>
                    <a:gd name="T19" fmla="*/ 606 h 1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9" h="157">
                      <a:moveTo>
                        <a:pt x="7" y="85"/>
                      </a:moveTo>
                      <a:cubicBezTo>
                        <a:pt x="0" y="113"/>
                        <a:pt x="17" y="127"/>
                        <a:pt x="45" y="120"/>
                      </a:cubicBezTo>
                      <a:cubicBezTo>
                        <a:pt x="72" y="113"/>
                        <a:pt x="99" y="102"/>
                        <a:pt x="152" y="122"/>
                      </a:cubicBezTo>
                      <a:cubicBezTo>
                        <a:pt x="205" y="142"/>
                        <a:pt x="278" y="157"/>
                        <a:pt x="359" y="154"/>
                      </a:cubicBezTo>
                      <a:cubicBezTo>
                        <a:pt x="440" y="151"/>
                        <a:pt x="527" y="129"/>
                        <a:pt x="572" y="112"/>
                      </a:cubicBezTo>
                      <a:cubicBezTo>
                        <a:pt x="617" y="95"/>
                        <a:pt x="641" y="103"/>
                        <a:pt x="664" y="92"/>
                      </a:cubicBezTo>
                      <a:cubicBezTo>
                        <a:pt x="709" y="70"/>
                        <a:pt x="674" y="0"/>
                        <a:pt x="615" y="49"/>
                      </a:cubicBezTo>
                      <a:cubicBezTo>
                        <a:pt x="580" y="79"/>
                        <a:pt x="538" y="110"/>
                        <a:pt x="428" y="124"/>
                      </a:cubicBezTo>
                      <a:cubicBezTo>
                        <a:pt x="317" y="138"/>
                        <a:pt x="133" y="91"/>
                        <a:pt x="92" y="68"/>
                      </a:cubicBezTo>
                      <a:cubicBezTo>
                        <a:pt x="50" y="46"/>
                        <a:pt x="11" y="46"/>
                        <a:pt x="7" y="8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20" name="Freeform 89"/>
                <p:cNvSpPr>
                  <a:spLocks/>
                </p:cNvSpPr>
                <p:nvPr/>
              </p:nvSpPr>
              <p:spPr bwMode="auto">
                <a:xfrm>
                  <a:off x="695" y="2790"/>
                  <a:ext cx="1173" cy="325"/>
                </a:xfrm>
                <a:custGeom>
                  <a:avLst/>
                  <a:gdLst>
                    <a:gd name="T0" fmla="*/ 170 w 469"/>
                    <a:gd name="T1" fmla="*/ 43 h 122"/>
                    <a:gd name="T2" fmla="*/ 438 w 469"/>
                    <a:gd name="T3" fmla="*/ 581 h 122"/>
                    <a:gd name="T4" fmla="*/ 1426 w 469"/>
                    <a:gd name="T5" fmla="*/ 866 h 122"/>
                    <a:gd name="T6" fmla="*/ 2689 w 469"/>
                    <a:gd name="T7" fmla="*/ 525 h 122"/>
                    <a:gd name="T8" fmla="*/ 2796 w 469"/>
                    <a:gd name="T9" fmla="*/ 99 h 122"/>
                    <a:gd name="T10" fmla="*/ 2451 w 469"/>
                    <a:gd name="T11" fmla="*/ 306 h 122"/>
                    <a:gd name="T12" fmla="*/ 1346 w 469"/>
                    <a:gd name="T13" fmla="*/ 717 h 122"/>
                    <a:gd name="T14" fmla="*/ 508 w 469"/>
                    <a:gd name="T15" fmla="*/ 264 h 122"/>
                    <a:gd name="T16" fmla="*/ 170 w 469"/>
                    <a:gd name="T17" fmla="*/ 43 h 1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69" h="122">
                      <a:moveTo>
                        <a:pt x="27" y="6"/>
                      </a:moveTo>
                      <a:cubicBezTo>
                        <a:pt x="0" y="20"/>
                        <a:pt x="22" y="62"/>
                        <a:pt x="70" y="82"/>
                      </a:cubicBezTo>
                      <a:cubicBezTo>
                        <a:pt x="103" y="96"/>
                        <a:pt x="147" y="122"/>
                        <a:pt x="228" y="122"/>
                      </a:cubicBezTo>
                      <a:cubicBezTo>
                        <a:pt x="309" y="122"/>
                        <a:pt x="394" y="98"/>
                        <a:pt x="430" y="74"/>
                      </a:cubicBezTo>
                      <a:cubicBezTo>
                        <a:pt x="453" y="58"/>
                        <a:pt x="469" y="24"/>
                        <a:pt x="447" y="14"/>
                      </a:cubicBezTo>
                      <a:cubicBezTo>
                        <a:pt x="427" y="6"/>
                        <a:pt x="420" y="14"/>
                        <a:pt x="392" y="43"/>
                      </a:cubicBezTo>
                      <a:cubicBezTo>
                        <a:pt x="365" y="71"/>
                        <a:pt x="292" y="102"/>
                        <a:pt x="215" y="101"/>
                      </a:cubicBezTo>
                      <a:cubicBezTo>
                        <a:pt x="138" y="100"/>
                        <a:pt x="90" y="52"/>
                        <a:pt x="81" y="37"/>
                      </a:cubicBezTo>
                      <a:cubicBezTo>
                        <a:pt x="62" y="4"/>
                        <a:pt x="41" y="0"/>
                        <a:pt x="27" y="6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21" name="Freeform 90"/>
                <p:cNvSpPr>
                  <a:spLocks/>
                </p:cNvSpPr>
                <p:nvPr/>
              </p:nvSpPr>
              <p:spPr bwMode="auto">
                <a:xfrm>
                  <a:off x="903" y="2702"/>
                  <a:ext cx="830" cy="338"/>
                </a:xfrm>
                <a:custGeom>
                  <a:avLst/>
                  <a:gdLst>
                    <a:gd name="T0" fmla="*/ 825 w 332"/>
                    <a:gd name="T1" fmla="*/ 716 h 127"/>
                    <a:gd name="T2" fmla="*/ 1600 w 332"/>
                    <a:gd name="T3" fmla="*/ 447 h 127"/>
                    <a:gd name="T4" fmla="*/ 1888 w 332"/>
                    <a:gd name="T5" fmla="*/ 106 h 127"/>
                    <a:gd name="T6" fmla="*/ 1738 w 332"/>
                    <a:gd name="T7" fmla="*/ 538 h 127"/>
                    <a:gd name="T8" fmla="*/ 1133 w 332"/>
                    <a:gd name="T9" fmla="*/ 814 h 127"/>
                    <a:gd name="T10" fmla="*/ 288 w 332"/>
                    <a:gd name="T11" fmla="*/ 665 h 127"/>
                    <a:gd name="T12" fmla="*/ 113 w 332"/>
                    <a:gd name="T13" fmla="*/ 269 h 127"/>
                    <a:gd name="T14" fmla="*/ 825 w 332"/>
                    <a:gd name="T15" fmla="*/ 716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32" h="127">
                      <a:moveTo>
                        <a:pt x="132" y="101"/>
                      </a:moveTo>
                      <a:cubicBezTo>
                        <a:pt x="170" y="103"/>
                        <a:pt x="240" y="83"/>
                        <a:pt x="256" y="63"/>
                      </a:cubicBezTo>
                      <a:cubicBezTo>
                        <a:pt x="278" y="36"/>
                        <a:pt x="272" y="0"/>
                        <a:pt x="302" y="15"/>
                      </a:cubicBezTo>
                      <a:cubicBezTo>
                        <a:pt x="332" y="30"/>
                        <a:pt x="290" y="65"/>
                        <a:pt x="278" y="76"/>
                      </a:cubicBezTo>
                      <a:cubicBezTo>
                        <a:pt x="266" y="86"/>
                        <a:pt x="252" y="104"/>
                        <a:pt x="181" y="115"/>
                      </a:cubicBezTo>
                      <a:cubicBezTo>
                        <a:pt x="110" y="127"/>
                        <a:pt x="74" y="107"/>
                        <a:pt x="46" y="94"/>
                      </a:cubicBezTo>
                      <a:cubicBezTo>
                        <a:pt x="18" y="82"/>
                        <a:pt x="0" y="46"/>
                        <a:pt x="18" y="38"/>
                      </a:cubicBezTo>
                      <a:cubicBezTo>
                        <a:pt x="52" y="16"/>
                        <a:pt x="63" y="94"/>
                        <a:pt x="132" y="101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22" name="Freeform 91"/>
                <p:cNvSpPr>
                  <a:spLocks/>
                </p:cNvSpPr>
                <p:nvPr/>
              </p:nvSpPr>
              <p:spPr bwMode="auto">
                <a:xfrm>
                  <a:off x="670" y="3149"/>
                  <a:ext cx="543" cy="168"/>
                </a:xfrm>
                <a:custGeom>
                  <a:avLst/>
                  <a:gdLst>
                    <a:gd name="T0" fmla="*/ 1346 w 217"/>
                    <a:gd name="T1" fmla="*/ 392 h 63"/>
                    <a:gd name="T2" fmla="*/ 1038 w 217"/>
                    <a:gd name="T3" fmla="*/ 413 h 63"/>
                    <a:gd name="T4" fmla="*/ 320 w 217"/>
                    <a:gd name="T5" fmla="*/ 243 h 63"/>
                    <a:gd name="T6" fmla="*/ 8 w 217"/>
                    <a:gd name="T7" fmla="*/ 120 h 63"/>
                    <a:gd name="T8" fmla="*/ 320 w 217"/>
                    <a:gd name="T9" fmla="*/ 51 h 63"/>
                    <a:gd name="T10" fmla="*/ 988 w 217"/>
                    <a:gd name="T11" fmla="*/ 291 h 63"/>
                    <a:gd name="T12" fmla="*/ 1346 w 217"/>
                    <a:gd name="T13" fmla="*/ 392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7" h="63">
                      <a:moveTo>
                        <a:pt x="215" y="55"/>
                      </a:moveTo>
                      <a:cubicBezTo>
                        <a:pt x="212" y="63"/>
                        <a:pt x="200" y="63"/>
                        <a:pt x="166" y="58"/>
                      </a:cubicBezTo>
                      <a:cubicBezTo>
                        <a:pt x="113" y="49"/>
                        <a:pt x="88" y="38"/>
                        <a:pt x="51" y="34"/>
                      </a:cubicBezTo>
                      <a:cubicBezTo>
                        <a:pt x="15" y="30"/>
                        <a:pt x="0" y="37"/>
                        <a:pt x="1" y="17"/>
                      </a:cubicBezTo>
                      <a:cubicBezTo>
                        <a:pt x="1" y="6"/>
                        <a:pt x="23" y="0"/>
                        <a:pt x="51" y="7"/>
                      </a:cubicBezTo>
                      <a:cubicBezTo>
                        <a:pt x="80" y="13"/>
                        <a:pt x="123" y="39"/>
                        <a:pt x="158" y="41"/>
                      </a:cubicBezTo>
                      <a:cubicBezTo>
                        <a:pt x="193" y="42"/>
                        <a:pt x="217" y="46"/>
                        <a:pt x="215" y="5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23" name="Freeform 92"/>
                <p:cNvSpPr>
                  <a:spLocks/>
                </p:cNvSpPr>
                <p:nvPr/>
              </p:nvSpPr>
              <p:spPr bwMode="auto">
                <a:xfrm>
                  <a:off x="1273" y="3184"/>
                  <a:ext cx="622" cy="163"/>
                </a:xfrm>
                <a:custGeom>
                  <a:avLst/>
                  <a:gdLst>
                    <a:gd name="T0" fmla="*/ 555 w 249"/>
                    <a:gd name="T1" fmla="*/ 235 h 61"/>
                    <a:gd name="T2" fmla="*/ 5 w 249"/>
                    <a:gd name="T3" fmla="*/ 294 h 61"/>
                    <a:gd name="T4" fmla="*/ 230 w 249"/>
                    <a:gd name="T5" fmla="*/ 385 h 61"/>
                    <a:gd name="T6" fmla="*/ 842 w 249"/>
                    <a:gd name="T7" fmla="*/ 307 h 61"/>
                    <a:gd name="T8" fmla="*/ 1349 w 249"/>
                    <a:gd name="T9" fmla="*/ 222 h 61"/>
                    <a:gd name="T10" fmla="*/ 1461 w 249"/>
                    <a:gd name="T11" fmla="*/ 35 h 61"/>
                    <a:gd name="T12" fmla="*/ 1154 w 249"/>
                    <a:gd name="T13" fmla="*/ 142 h 61"/>
                    <a:gd name="T14" fmla="*/ 555 w 249"/>
                    <a:gd name="T15" fmla="*/ 235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9" h="61">
                      <a:moveTo>
                        <a:pt x="89" y="33"/>
                      </a:moveTo>
                      <a:cubicBezTo>
                        <a:pt x="40" y="35"/>
                        <a:pt x="3" y="30"/>
                        <a:pt x="1" y="41"/>
                      </a:cubicBezTo>
                      <a:cubicBezTo>
                        <a:pt x="0" y="61"/>
                        <a:pt x="25" y="55"/>
                        <a:pt x="37" y="54"/>
                      </a:cubicBezTo>
                      <a:cubicBezTo>
                        <a:pt x="49" y="53"/>
                        <a:pt x="100" y="50"/>
                        <a:pt x="135" y="43"/>
                      </a:cubicBezTo>
                      <a:cubicBezTo>
                        <a:pt x="170" y="35"/>
                        <a:pt x="200" y="30"/>
                        <a:pt x="216" y="31"/>
                      </a:cubicBezTo>
                      <a:cubicBezTo>
                        <a:pt x="232" y="32"/>
                        <a:pt x="249" y="10"/>
                        <a:pt x="234" y="5"/>
                      </a:cubicBezTo>
                      <a:cubicBezTo>
                        <a:pt x="219" y="0"/>
                        <a:pt x="208" y="14"/>
                        <a:pt x="185" y="20"/>
                      </a:cubicBezTo>
                      <a:cubicBezTo>
                        <a:pt x="175" y="23"/>
                        <a:pt x="126" y="32"/>
                        <a:pt x="89" y="3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24" name="Freeform 93"/>
                <p:cNvSpPr>
                  <a:spLocks/>
                </p:cNvSpPr>
                <p:nvPr/>
              </p:nvSpPr>
              <p:spPr bwMode="auto">
                <a:xfrm>
                  <a:off x="683" y="3272"/>
                  <a:ext cx="180" cy="125"/>
                </a:xfrm>
                <a:custGeom>
                  <a:avLst/>
                  <a:gdLst>
                    <a:gd name="T0" fmla="*/ 38 w 72"/>
                    <a:gd name="T1" fmla="*/ 120 h 47"/>
                    <a:gd name="T2" fmla="*/ 208 w 72"/>
                    <a:gd name="T3" fmla="*/ 324 h 47"/>
                    <a:gd name="T4" fmla="*/ 420 w 72"/>
                    <a:gd name="T5" fmla="*/ 226 h 47"/>
                    <a:gd name="T6" fmla="*/ 238 w 72"/>
                    <a:gd name="T7" fmla="*/ 0 h 47"/>
                    <a:gd name="T8" fmla="*/ 38 w 72"/>
                    <a:gd name="T9" fmla="*/ 120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" h="47">
                      <a:moveTo>
                        <a:pt x="6" y="17"/>
                      </a:moveTo>
                      <a:cubicBezTo>
                        <a:pt x="0" y="38"/>
                        <a:pt x="16" y="47"/>
                        <a:pt x="33" y="46"/>
                      </a:cubicBezTo>
                      <a:cubicBezTo>
                        <a:pt x="50" y="46"/>
                        <a:pt x="62" y="45"/>
                        <a:pt x="67" y="32"/>
                      </a:cubicBezTo>
                      <a:cubicBezTo>
                        <a:pt x="72" y="20"/>
                        <a:pt x="52" y="0"/>
                        <a:pt x="38" y="0"/>
                      </a:cubicBezTo>
                      <a:cubicBezTo>
                        <a:pt x="25" y="0"/>
                        <a:pt x="11" y="6"/>
                        <a:pt x="6" y="17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25" name="Oval 94"/>
                <p:cNvSpPr>
                  <a:spLocks noChangeArrowheads="1"/>
                </p:cNvSpPr>
                <p:nvPr/>
              </p:nvSpPr>
              <p:spPr bwMode="auto">
                <a:xfrm>
                  <a:off x="868" y="2694"/>
                  <a:ext cx="72" cy="77"/>
                </a:xfrm>
                <a:prstGeom prst="ellipse">
                  <a:avLst/>
                </a:prstGeom>
                <a:noFill/>
                <a:ln w="7938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nl-NL" altLang="nl-NL" sz="2400"/>
                </a:p>
              </p:txBody>
            </p:sp>
            <p:sp>
              <p:nvSpPr>
                <p:cNvPr id="426" name="Freeform 95"/>
                <p:cNvSpPr>
                  <a:spLocks/>
                </p:cNvSpPr>
                <p:nvPr/>
              </p:nvSpPr>
              <p:spPr bwMode="auto">
                <a:xfrm>
                  <a:off x="878" y="3277"/>
                  <a:ext cx="982" cy="190"/>
                </a:xfrm>
                <a:custGeom>
                  <a:avLst/>
                  <a:gdLst>
                    <a:gd name="T0" fmla="*/ 350 w 393"/>
                    <a:gd name="T1" fmla="*/ 316 h 71"/>
                    <a:gd name="T2" fmla="*/ 5 w 393"/>
                    <a:gd name="T3" fmla="*/ 252 h 71"/>
                    <a:gd name="T4" fmla="*/ 350 w 393"/>
                    <a:gd name="T5" fmla="*/ 150 h 71"/>
                    <a:gd name="T6" fmla="*/ 1617 w 393"/>
                    <a:gd name="T7" fmla="*/ 265 h 71"/>
                    <a:gd name="T8" fmla="*/ 2141 w 393"/>
                    <a:gd name="T9" fmla="*/ 78 h 71"/>
                    <a:gd name="T10" fmla="*/ 2429 w 393"/>
                    <a:gd name="T11" fmla="*/ 158 h 71"/>
                    <a:gd name="T12" fmla="*/ 1929 w 393"/>
                    <a:gd name="T13" fmla="*/ 364 h 71"/>
                    <a:gd name="T14" fmla="*/ 1279 w 393"/>
                    <a:gd name="T15" fmla="*/ 458 h 71"/>
                    <a:gd name="T16" fmla="*/ 350 w 393"/>
                    <a:gd name="T17" fmla="*/ 316 h 7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93" h="71">
                      <a:moveTo>
                        <a:pt x="56" y="44"/>
                      </a:moveTo>
                      <a:cubicBezTo>
                        <a:pt x="44" y="45"/>
                        <a:pt x="1" y="71"/>
                        <a:pt x="1" y="35"/>
                      </a:cubicBezTo>
                      <a:cubicBezTo>
                        <a:pt x="0" y="0"/>
                        <a:pt x="38" y="12"/>
                        <a:pt x="56" y="21"/>
                      </a:cubicBezTo>
                      <a:cubicBezTo>
                        <a:pt x="132" y="41"/>
                        <a:pt x="211" y="45"/>
                        <a:pt x="259" y="37"/>
                      </a:cubicBezTo>
                      <a:cubicBezTo>
                        <a:pt x="294" y="31"/>
                        <a:pt x="321" y="20"/>
                        <a:pt x="343" y="11"/>
                      </a:cubicBezTo>
                      <a:cubicBezTo>
                        <a:pt x="356" y="6"/>
                        <a:pt x="387" y="3"/>
                        <a:pt x="389" y="22"/>
                      </a:cubicBezTo>
                      <a:cubicBezTo>
                        <a:pt x="393" y="42"/>
                        <a:pt x="366" y="46"/>
                        <a:pt x="309" y="51"/>
                      </a:cubicBezTo>
                      <a:cubicBezTo>
                        <a:pt x="261" y="55"/>
                        <a:pt x="237" y="62"/>
                        <a:pt x="205" y="64"/>
                      </a:cubicBezTo>
                      <a:cubicBezTo>
                        <a:pt x="162" y="66"/>
                        <a:pt x="80" y="46"/>
                        <a:pt x="56" y="44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27" name="Freeform 96"/>
                <p:cNvSpPr>
                  <a:spLocks/>
                </p:cNvSpPr>
                <p:nvPr/>
              </p:nvSpPr>
              <p:spPr bwMode="auto">
                <a:xfrm>
                  <a:off x="490" y="2920"/>
                  <a:ext cx="1673" cy="315"/>
                </a:xfrm>
                <a:custGeom>
                  <a:avLst/>
                  <a:gdLst>
                    <a:gd name="T0" fmla="*/ 2613 w 669"/>
                    <a:gd name="T1" fmla="*/ 678 h 118"/>
                    <a:gd name="T2" fmla="*/ 3809 w 669"/>
                    <a:gd name="T3" fmla="*/ 141 h 118"/>
                    <a:gd name="T4" fmla="*/ 4096 w 669"/>
                    <a:gd name="T5" fmla="*/ 43 h 118"/>
                    <a:gd name="T6" fmla="*/ 4184 w 669"/>
                    <a:gd name="T7" fmla="*/ 200 h 118"/>
                    <a:gd name="T8" fmla="*/ 4076 w 669"/>
                    <a:gd name="T9" fmla="*/ 376 h 118"/>
                    <a:gd name="T10" fmla="*/ 3876 w 669"/>
                    <a:gd name="T11" fmla="*/ 427 h 118"/>
                    <a:gd name="T12" fmla="*/ 3501 w 669"/>
                    <a:gd name="T13" fmla="*/ 513 h 118"/>
                    <a:gd name="T14" fmla="*/ 2183 w 669"/>
                    <a:gd name="T15" fmla="*/ 812 h 118"/>
                    <a:gd name="T16" fmla="*/ 900 w 669"/>
                    <a:gd name="T17" fmla="*/ 593 h 118"/>
                    <a:gd name="T18" fmla="*/ 263 w 669"/>
                    <a:gd name="T19" fmla="*/ 555 h 118"/>
                    <a:gd name="T20" fmla="*/ 208 w 669"/>
                    <a:gd name="T21" fmla="*/ 577 h 118"/>
                    <a:gd name="T22" fmla="*/ 38 w 669"/>
                    <a:gd name="T23" fmla="*/ 550 h 118"/>
                    <a:gd name="T24" fmla="*/ 20 w 669"/>
                    <a:gd name="T25" fmla="*/ 371 h 118"/>
                    <a:gd name="T26" fmla="*/ 20 w 669"/>
                    <a:gd name="T27" fmla="*/ 371 h 118"/>
                    <a:gd name="T28" fmla="*/ 100 w 669"/>
                    <a:gd name="T29" fmla="*/ 200 h 118"/>
                    <a:gd name="T30" fmla="*/ 495 w 669"/>
                    <a:gd name="T31" fmla="*/ 278 h 118"/>
                    <a:gd name="T32" fmla="*/ 2613 w 669"/>
                    <a:gd name="T33" fmla="*/ 678 h 1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69" h="118">
                      <a:moveTo>
                        <a:pt x="418" y="95"/>
                      </a:moveTo>
                      <a:cubicBezTo>
                        <a:pt x="528" y="81"/>
                        <a:pt x="571" y="52"/>
                        <a:pt x="609" y="20"/>
                      </a:cubicBezTo>
                      <a:cubicBezTo>
                        <a:pt x="626" y="5"/>
                        <a:pt x="643" y="0"/>
                        <a:pt x="655" y="6"/>
                      </a:cubicBezTo>
                      <a:cubicBezTo>
                        <a:pt x="663" y="10"/>
                        <a:pt x="669" y="18"/>
                        <a:pt x="669" y="28"/>
                      </a:cubicBezTo>
                      <a:cubicBezTo>
                        <a:pt x="669" y="38"/>
                        <a:pt x="663" y="47"/>
                        <a:pt x="652" y="53"/>
                      </a:cubicBezTo>
                      <a:cubicBezTo>
                        <a:pt x="642" y="57"/>
                        <a:pt x="632" y="58"/>
                        <a:pt x="620" y="60"/>
                      </a:cubicBezTo>
                      <a:cubicBezTo>
                        <a:pt x="604" y="61"/>
                        <a:pt x="585" y="63"/>
                        <a:pt x="560" y="72"/>
                      </a:cubicBezTo>
                      <a:cubicBezTo>
                        <a:pt x="522" y="86"/>
                        <a:pt x="435" y="111"/>
                        <a:pt x="349" y="114"/>
                      </a:cubicBezTo>
                      <a:cubicBezTo>
                        <a:pt x="253" y="118"/>
                        <a:pt x="180" y="96"/>
                        <a:pt x="144" y="83"/>
                      </a:cubicBezTo>
                      <a:cubicBezTo>
                        <a:pt x="96" y="64"/>
                        <a:pt x="67" y="72"/>
                        <a:pt x="42" y="78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21" y="83"/>
                        <a:pt x="12" y="82"/>
                        <a:pt x="6" y="77"/>
                      </a:cubicBezTo>
                      <a:cubicBezTo>
                        <a:pt x="1" y="72"/>
                        <a:pt x="0" y="63"/>
                        <a:pt x="3" y="52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4" y="40"/>
                        <a:pt x="8" y="33"/>
                        <a:pt x="16" y="28"/>
                      </a:cubicBezTo>
                      <a:cubicBezTo>
                        <a:pt x="30" y="21"/>
                        <a:pt x="53" y="25"/>
                        <a:pt x="79" y="39"/>
                      </a:cubicBezTo>
                      <a:cubicBezTo>
                        <a:pt x="123" y="63"/>
                        <a:pt x="308" y="110"/>
                        <a:pt x="418" y="95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28" name="Freeform 97"/>
                <p:cNvSpPr>
                  <a:spLocks/>
                </p:cNvSpPr>
                <p:nvPr/>
              </p:nvSpPr>
              <p:spPr bwMode="auto">
                <a:xfrm>
                  <a:off x="748" y="2803"/>
                  <a:ext cx="1080" cy="296"/>
                </a:xfrm>
                <a:custGeom>
                  <a:avLst/>
                  <a:gdLst>
                    <a:gd name="T0" fmla="*/ 345 w 432"/>
                    <a:gd name="T1" fmla="*/ 248 h 111"/>
                    <a:gd name="T2" fmla="*/ 1213 w 432"/>
                    <a:gd name="T3" fmla="*/ 725 h 111"/>
                    <a:gd name="T4" fmla="*/ 2345 w 432"/>
                    <a:gd name="T5" fmla="*/ 299 h 111"/>
                    <a:gd name="T6" fmla="*/ 2358 w 432"/>
                    <a:gd name="T7" fmla="*/ 285 h 111"/>
                    <a:gd name="T8" fmla="*/ 2650 w 432"/>
                    <a:gd name="T9" fmla="*/ 99 h 111"/>
                    <a:gd name="T10" fmla="*/ 2695 w 432"/>
                    <a:gd name="T11" fmla="*/ 171 h 111"/>
                    <a:gd name="T12" fmla="*/ 2538 w 432"/>
                    <a:gd name="T13" fmla="*/ 456 h 111"/>
                    <a:gd name="T14" fmla="*/ 1295 w 432"/>
                    <a:gd name="T15" fmla="*/ 789 h 111"/>
                    <a:gd name="T16" fmla="*/ 420 w 432"/>
                    <a:gd name="T17" fmla="*/ 563 h 111"/>
                    <a:gd name="T18" fmla="*/ 320 w 432"/>
                    <a:gd name="T19" fmla="*/ 512 h 111"/>
                    <a:gd name="T20" fmla="*/ 0 w 432"/>
                    <a:gd name="T21" fmla="*/ 149 h 111"/>
                    <a:gd name="T22" fmla="*/ 0 w 432"/>
                    <a:gd name="T23" fmla="*/ 141 h 111"/>
                    <a:gd name="T24" fmla="*/ 58 w 432"/>
                    <a:gd name="T25" fmla="*/ 43 h 111"/>
                    <a:gd name="T26" fmla="*/ 345 w 432"/>
                    <a:gd name="T27" fmla="*/ 248 h 1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32" h="111">
                      <a:moveTo>
                        <a:pt x="55" y="35"/>
                      </a:moveTo>
                      <a:cubicBezTo>
                        <a:pt x="67" y="55"/>
                        <a:pt x="118" y="101"/>
                        <a:pt x="194" y="102"/>
                      </a:cubicBezTo>
                      <a:cubicBezTo>
                        <a:pt x="273" y="103"/>
                        <a:pt x="346" y="71"/>
                        <a:pt x="375" y="42"/>
                      </a:cubicBezTo>
                      <a:cubicBezTo>
                        <a:pt x="377" y="40"/>
                        <a:pt x="377" y="40"/>
                        <a:pt x="377" y="40"/>
                      </a:cubicBezTo>
                      <a:cubicBezTo>
                        <a:pt x="404" y="12"/>
                        <a:pt x="409" y="8"/>
                        <a:pt x="424" y="14"/>
                      </a:cubicBezTo>
                      <a:cubicBezTo>
                        <a:pt x="428" y="16"/>
                        <a:pt x="430" y="19"/>
                        <a:pt x="431" y="24"/>
                      </a:cubicBezTo>
                      <a:cubicBezTo>
                        <a:pt x="432" y="36"/>
                        <a:pt x="420" y="54"/>
                        <a:pt x="406" y="64"/>
                      </a:cubicBezTo>
                      <a:cubicBezTo>
                        <a:pt x="372" y="87"/>
                        <a:pt x="288" y="111"/>
                        <a:pt x="207" y="111"/>
                      </a:cubicBezTo>
                      <a:cubicBezTo>
                        <a:pt x="139" y="111"/>
                        <a:pt x="99" y="93"/>
                        <a:pt x="67" y="79"/>
                      </a:cubicBezTo>
                      <a:cubicBezTo>
                        <a:pt x="51" y="72"/>
                        <a:pt x="51" y="72"/>
                        <a:pt x="51" y="72"/>
                      </a:cubicBezTo>
                      <a:cubicBezTo>
                        <a:pt x="19" y="59"/>
                        <a:pt x="1" y="36"/>
                        <a:pt x="0" y="2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14"/>
                        <a:pt x="3" y="9"/>
                        <a:pt x="9" y="6"/>
                      </a:cubicBezTo>
                      <a:cubicBezTo>
                        <a:pt x="24" y="0"/>
                        <a:pt x="41" y="10"/>
                        <a:pt x="55" y="35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29" name="Freeform 98"/>
                <p:cNvSpPr>
                  <a:spLocks/>
                </p:cNvSpPr>
                <p:nvPr/>
              </p:nvSpPr>
              <p:spPr bwMode="auto">
                <a:xfrm>
                  <a:off x="943" y="2747"/>
                  <a:ext cx="730" cy="274"/>
                </a:xfrm>
                <a:custGeom>
                  <a:avLst/>
                  <a:gdLst>
                    <a:gd name="T0" fmla="*/ 1525 w 292"/>
                    <a:gd name="T1" fmla="*/ 354 h 103"/>
                    <a:gd name="T2" fmla="*/ 1633 w 292"/>
                    <a:gd name="T3" fmla="*/ 128 h 103"/>
                    <a:gd name="T4" fmla="*/ 1695 w 292"/>
                    <a:gd name="T5" fmla="*/ 8 h 103"/>
                    <a:gd name="T6" fmla="*/ 1770 w 292"/>
                    <a:gd name="T7" fmla="*/ 21 h 103"/>
                    <a:gd name="T8" fmla="*/ 1820 w 292"/>
                    <a:gd name="T9" fmla="*/ 85 h 103"/>
                    <a:gd name="T10" fmla="*/ 1620 w 292"/>
                    <a:gd name="T11" fmla="*/ 383 h 103"/>
                    <a:gd name="T12" fmla="*/ 1595 w 292"/>
                    <a:gd name="T13" fmla="*/ 404 h 103"/>
                    <a:gd name="T14" fmla="*/ 1025 w 292"/>
                    <a:gd name="T15" fmla="*/ 657 h 103"/>
                    <a:gd name="T16" fmla="*/ 250 w 292"/>
                    <a:gd name="T17" fmla="*/ 532 h 103"/>
                    <a:gd name="T18" fmla="*/ 200 w 292"/>
                    <a:gd name="T19" fmla="*/ 511 h 103"/>
                    <a:gd name="T20" fmla="*/ 0 w 292"/>
                    <a:gd name="T21" fmla="*/ 234 h 103"/>
                    <a:gd name="T22" fmla="*/ 25 w 292"/>
                    <a:gd name="T23" fmla="*/ 184 h 103"/>
                    <a:gd name="T24" fmla="*/ 33 w 292"/>
                    <a:gd name="T25" fmla="*/ 184 h 103"/>
                    <a:gd name="T26" fmla="*/ 250 w 292"/>
                    <a:gd name="T27" fmla="*/ 303 h 103"/>
                    <a:gd name="T28" fmla="*/ 720 w 292"/>
                    <a:gd name="T29" fmla="*/ 636 h 103"/>
                    <a:gd name="T30" fmla="*/ 725 w 292"/>
                    <a:gd name="T31" fmla="*/ 636 h 103"/>
                    <a:gd name="T32" fmla="*/ 1525 w 292"/>
                    <a:gd name="T33" fmla="*/ 354 h 10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92" h="103">
                      <a:moveTo>
                        <a:pt x="244" y="50"/>
                      </a:moveTo>
                      <a:cubicBezTo>
                        <a:pt x="253" y="39"/>
                        <a:pt x="257" y="27"/>
                        <a:pt x="261" y="18"/>
                      </a:cubicBezTo>
                      <a:cubicBezTo>
                        <a:pt x="264" y="10"/>
                        <a:pt x="267" y="2"/>
                        <a:pt x="271" y="1"/>
                      </a:cubicBezTo>
                      <a:cubicBezTo>
                        <a:pt x="274" y="0"/>
                        <a:pt x="278" y="1"/>
                        <a:pt x="283" y="3"/>
                      </a:cubicBezTo>
                      <a:cubicBezTo>
                        <a:pt x="290" y="7"/>
                        <a:pt x="291" y="11"/>
                        <a:pt x="291" y="12"/>
                      </a:cubicBezTo>
                      <a:cubicBezTo>
                        <a:pt x="292" y="21"/>
                        <a:pt x="281" y="35"/>
                        <a:pt x="259" y="54"/>
                      </a:cubicBezTo>
                      <a:cubicBezTo>
                        <a:pt x="259" y="54"/>
                        <a:pt x="255" y="57"/>
                        <a:pt x="255" y="57"/>
                      </a:cubicBezTo>
                      <a:cubicBezTo>
                        <a:pt x="244" y="67"/>
                        <a:pt x="227" y="83"/>
                        <a:pt x="164" y="93"/>
                      </a:cubicBezTo>
                      <a:cubicBezTo>
                        <a:pt x="101" y="103"/>
                        <a:pt x="67" y="88"/>
                        <a:pt x="40" y="75"/>
                      </a:cubicBezTo>
                      <a:cubicBezTo>
                        <a:pt x="32" y="72"/>
                        <a:pt x="32" y="72"/>
                        <a:pt x="32" y="72"/>
                      </a:cubicBezTo>
                      <a:cubicBezTo>
                        <a:pt x="14" y="64"/>
                        <a:pt x="0" y="45"/>
                        <a:pt x="0" y="33"/>
                      </a:cubicBezTo>
                      <a:cubicBezTo>
                        <a:pt x="0" y="28"/>
                        <a:pt x="3" y="27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16" y="18"/>
                        <a:pt x="23" y="24"/>
                        <a:pt x="40" y="43"/>
                      </a:cubicBezTo>
                      <a:cubicBezTo>
                        <a:pt x="56" y="61"/>
                        <a:pt x="77" y="86"/>
                        <a:pt x="115" y="90"/>
                      </a:cubicBezTo>
                      <a:cubicBezTo>
                        <a:pt x="115" y="90"/>
                        <a:pt x="116" y="90"/>
                        <a:pt x="116" y="90"/>
                      </a:cubicBezTo>
                      <a:cubicBezTo>
                        <a:pt x="153" y="92"/>
                        <a:pt x="226" y="71"/>
                        <a:pt x="244" y="50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30" name="Freeform 99"/>
                <p:cNvSpPr>
                  <a:spLocks/>
                </p:cNvSpPr>
                <p:nvPr/>
              </p:nvSpPr>
              <p:spPr bwMode="auto">
                <a:xfrm>
                  <a:off x="688" y="3168"/>
                  <a:ext cx="505" cy="133"/>
                </a:xfrm>
                <a:custGeom>
                  <a:avLst/>
                  <a:gdLst>
                    <a:gd name="T0" fmla="*/ 995 w 202"/>
                    <a:gd name="T1" fmla="*/ 319 h 50"/>
                    <a:gd name="T2" fmla="*/ 620 w 202"/>
                    <a:gd name="T3" fmla="*/ 226 h 50"/>
                    <a:gd name="T4" fmla="*/ 283 w 202"/>
                    <a:gd name="T5" fmla="*/ 149 h 50"/>
                    <a:gd name="T6" fmla="*/ 125 w 202"/>
                    <a:gd name="T7" fmla="*/ 141 h 50"/>
                    <a:gd name="T8" fmla="*/ 8 w 202"/>
                    <a:gd name="T9" fmla="*/ 120 h 50"/>
                    <a:gd name="T10" fmla="*/ 0 w 202"/>
                    <a:gd name="T11" fmla="*/ 72 h 50"/>
                    <a:gd name="T12" fmla="*/ 13 w 202"/>
                    <a:gd name="T13" fmla="*/ 51 h 50"/>
                    <a:gd name="T14" fmla="*/ 270 w 202"/>
                    <a:gd name="T15" fmla="*/ 35 h 50"/>
                    <a:gd name="T16" fmla="*/ 508 w 202"/>
                    <a:gd name="T17" fmla="*/ 136 h 50"/>
                    <a:gd name="T18" fmla="*/ 945 w 202"/>
                    <a:gd name="T19" fmla="*/ 277 h 50"/>
                    <a:gd name="T20" fmla="*/ 1263 w 202"/>
                    <a:gd name="T21" fmla="*/ 333 h 50"/>
                    <a:gd name="T22" fmla="*/ 995 w 202"/>
                    <a:gd name="T23" fmla="*/ 319 h 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02" h="50">
                      <a:moveTo>
                        <a:pt x="159" y="45"/>
                      </a:moveTo>
                      <a:cubicBezTo>
                        <a:pt x="135" y="41"/>
                        <a:pt x="116" y="36"/>
                        <a:pt x="99" y="32"/>
                      </a:cubicBezTo>
                      <a:cubicBezTo>
                        <a:pt x="81" y="27"/>
                        <a:pt x="65" y="23"/>
                        <a:pt x="45" y="21"/>
                      </a:cubicBezTo>
                      <a:cubicBezTo>
                        <a:pt x="35" y="20"/>
                        <a:pt x="27" y="20"/>
                        <a:pt x="20" y="20"/>
                      </a:cubicBezTo>
                      <a:cubicBezTo>
                        <a:pt x="11" y="20"/>
                        <a:pt x="3" y="19"/>
                        <a:pt x="1" y="17"/>
                      </a:cubicBezTo>
                      <a:cubicBezTo>
                        <a:pt x="0" y="16"/>
                        <a:pt x="0" y="13"/>
                        <a:pt x="0" y="10"/>
                      </a:cubicBezTo>
                      <a:cubicBezTo>
                        <a:pt x="0" y="10"/>
                        <a:pt x="0" y="8"/>
                        <a:pt x="2" y="7"/>
                      </a:cubicBezTo>
                      <a:cubicBezTo>
                        <a:pt x="7" y="3"/>
                        <a:pt x="22" y="0"/>
                        <a:pt x="43" y="5"/>
                      </a:cubicBezTo>
                      <a:cubicBezTo>
                        <a:pt x="54" y="8"/>
                        <a:pt x="67" y="13"/>
                        <a:pt x="81" y="19"/>
                      </a:cubicBezTo>
                      <a:cubicBezTo>
                        <a:pt x="103" y="28"/>
                        <a:pt x="128" y="38"/>
                        <a:pt x="151" y="39"/>
                      </a:cubicBezTo>
                      <a:cubicBezTo>
                        <a:pt x="188" y="41"/>
                        <a:pt x="199" y="45"/>
                        <a:pt x="202" y="47"/>
                      </a:cubicBezTo>
                      <a:cubicBezTo>
                        <a:pt x="198" y="50"/>
                        <a:pt x="183" y="49"/>
                        <a:pt x="159" y="45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31" name="Freeform 100"/>
                <p:cNvSpPr>
                  <a:spLocks/>
                </p:cNvSpPr>
                <p:nvPr/>
              </p:nvSpPr>
              <p:spPr bwMode="auto">
                <a:xfrm>
                  <a:off x="1290" y="3205"/>
                  <a:ext cx="568" cy="115"/>
                </a:xfrm>
                <a:custGeom>
                  <a:avLst/>
                  <a:gdLst>
                    <a:gd name="T0" fmla="*/ 513 w 227"/>
                    <a:gd name="T1" fmla="*/ 222 h 43"/>
                    <a:gd name="T2" fmla="*/ 513 w 227"/>
                    <a:gd name="T3" fmla="*/ 222 h 43"/>
                    <a:gd name="T4" fmla="*/ 1121 w 227"/>
                    <a:gd name="T5" fmla="*/ 128 h 43"/>
                    <a:gd name="T6" fmla="*/ 1271 w 227"/>
                    <a:gd name="T7" fmla="*/ 56 h 43"/>
                    <a:gd name="T8" fmla="*/ 1409 w 227"/>
                    <a:gd name="T9" fmla="*/ 13 h 43"/>
                    <a:gd name="T10" fmla="*/ 1421 w 227"/>
                    <a:gd name="T11" fmla="*/ 35 h 43"/>
                    <a:gd name="T12" fmla="*/ 1309 w 227"/>
                    <a:gd name="T13" fmla="*/ 128 h 43"/>
                    <a:gd name="T14" fmla="*/ 796 w 227"/>
                    <a:gd name="T15" fmla="*/ 209 h 43"/>
                    <a:gd name="T16" fmla="*/ 220 w 227"/>
                    <a:gd name="T17" fmla="*/ 286 h 43"/>
                    <a:gd name="T18" fmla="*/ 183 w 227"/>
                    <a:gd name="T19" fmla="*/ 286 h 43"/>
                    <a:gd name="T20" fmla="*/ 150 w 227"/>
                    <a:gd name="T21" fmla="*/ 294 h 43"/>
                    <a:gd name="T22" fmla="*/ 8 w 227"/>
                    <a:gd name="T23" fmla="*/ 278 h 43"/>
                    <a:gd name="T24" fmla="*/ 0 w 227"/>
                    <a:gd name="T25" fmla="*/ 243 h 43"/>
                    <a:gd name="T26" fmla="*/ 250 w 227"/>
                    <a:gd name="T27" fmla="*/ 222 h 43"/>
                    <a:gd name="T28" fmla="*/ 513 w 227"/>
                    <a:gd name="T29" fmla="*/ 222 h 4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7" h="43">
                      <a:moveTo>
                        <a:pt x="82" y="31"/>
                      </a:moveTo>
                      <a:cubicBezTo>
                        <a:pt x="82" y="31"/>
                        <a:pt x="82" y="31"/>
                        <a:pt x="82" y="31"/>
                      </a:cubicBezTo>
                      <a:cubicBezTo>
                        <a:pt x="119" y="29"/>
                        <a:pt x="168" y="20"/>
                        <a:pt x="179" y="18"/>
                      </a:cubicBezTo>
                      <a:cubicBezTo>
                        <a:pt x="189" y="15"/>
                        <a:pt x="197" y="11"/>
                        <a:pt x="203" y="8"/>
                      </a:cubicBezTo>
                      <a:cubicBezTo>
                        <a:pt x="213" y="3"/>
                        <a:pt x="219" y="0"/>
                        <a:pt x="225" y="2"/>
                      </a:cubicBezTo>
                      <a:cubicBezTo>
                        <a:pt x="227" y="3"/>
                        <a:pt x="227" y="4"/>
                        <a:pt x="227" y="5"/>
                      </a:cubicBezTo>
                      <a:cubicBezTo>
                        <a:pt x="226" y="10"/>
                        <a:pt x="217" y="18"/>
                        <a:pt x="209" y="18"/>
                      </a:cubicBezTo>
                      <a:cubicBezTo>
                        <a:pt x="190" y="17"/>
                        <a:pt x="154" y="23"/>
                        <a:pt x="127" y="29"/>
                      </a:cubicBezTo>
                      <a:cubicBezTo>
                        <a:pt x="96" y="36"/>
                        <a:pt x="54" y="39"/>
                        <a:pt x="35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2"/>
                        <a:pt x="5" y="43"/>
                        <a:pt x="1" y="39"/>
                      </a:cubicBezTo>
                      <a:cubicBezTo>
                        <a:pt x="1" y="39"/>
                        <a:pt x="0" y="38"/>
                        <a:pt x="0" y="34"/>
                      </a:cubicBezTo>
                      <a:cubicBezTo>
                        <a:pt x="3" y="31"/>
                        <a:pt x="24" y="31"/>
                        <a:pt x="40" y="31"/>
                      </a:cubicBezTo>
                      <a:cubicBezTo>
                        <a:pt x="52" y="31"/>
                        <a:pt x="67" y="32"/>
                        <a:pt x="82" y="31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32" name="Freeform 101"/>
                <p:cNvSpPr>
                  <a:spLocks/>
                </p:cNvSpPr>
                <p:nvPr/>
              </p:nvSpPr>
              <p:spPr bwMode="auto">
                <a:xfrm>
                  <a:off x="708" y="3288"/>
                  <a:ext cx="132" cy="93"/>
                </a:xfrm>
                <a:custGeom>
                  <a:avLst/>
                  <a:gdLst>
                    <a:gd name="T0" fmla="*/ 174 w 53"/>
                    <a:gd name="T1" fmla="*/ 0 h 35"/>
                    <a:gd name="T2" fmla="*/ 304 w 53"/>
                    <a:gd name="T3" fmla="*/ 98 h 35"/>
                    <a:gd name="T4" fmla="*/ 324 w 53"/>
                    <a:gd name="T5" fmla="*/ 170 h 35"/>
                    <a:gd name="T6" fmla="*/ 142 w 53"/>
                    <a:gd name="T7" fmla="*/ 247 h 35"/>
                    <a:gd name="T8" fmla="*/ 17 w 53"/>
                    <a:gd name="T9" fmla="*/ 197 h 35"/>
                    <a:gd name="T10" fmla="*/ 0 w 53"/>
                    <a:gd name="T11" fmla="*/ 133 h 35"/>
                    <a:gd name="T12" fmla="*/ 5 w 53"/>
                    <a:gd name="T13" fmla="*/ 93 h 35"/>
                    <a:gd name="T14" fmla="*/ 174 w 53"/>
                    <a:gd name="T15" fmla="*/ 0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3" h="35">
                      <a:moveTo>
                        <a:pt x="28" y="0"/>
                      </a:moveTo>
                      <a:cubicBezTo>
                        <a:pt x="34" y="0"/>
                        <a:pt x="44" y="6"/>
                        <a:pt x="49" y="14"/>
                      </a:cubicBezTo>
                      <a:cubicBezTo>
                        <a:pt x="52" y="18"/>
                        <a:pt x="53" y="22"/>
                        <a:pt x="52" y="24"/>
                      </a:cubicBezTo>
                      <a:cubicBezTo>
                        <a:pt x="49" y="33"/>
                        <a:pt x="41" y="34"/>
                        <a:pt x="23" y="35"/>
                      </a:cubicBezTo>
                      <a:cubicBezTo>
                        <a:pt x="14" y="35"/>
                        <a:pt x="7" y="33"/>
                        <a:pt x="3" y="28"/>
                      </a:cubicBezTo>
                      <a:cubicBezTo>
                        <a:pt x="1" y="26"/>
                        <a:pt x="0" y="23"/>
                        <a:pt x="0" y="19"/>
                      </a:cubicBezTo>
                      <a:cubicBezTo>
                        <a:pt x="0" y="17"/>
                        <a:pt x="1" y="15"/>
                        <a:pt x="1" y="13"/>
                      </a:cubicBezTo>
                      <a:cubicBezTo>
                        <a:pt x="5" y="4"/>
                        <a:pt x="17" y="0"/>
                        <a:pt x="28" y="0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33" name="Oval 102"/>
                <p:cNvSpPr>
                  <a:spLocks noChangeArrowheads="1"/>
                </p:cNvSpPr>
                <p:nvPr/>
              </p:nvSpPr>
              <p:spPr bwMode="auto">
                <a:xfrm>
                  <a:off x="883" y="2710"/>
                  <a:ext cx="45" cy="45"/>
                </a:xfrm>
                <a:prstGeom prst="ellipse">
                  <a:avLst/>
                </a:prstGeom>
                <a:noFill/>
                <a:ln w="4763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nl-NL" altLang="nl-NL" sz="2400"/>
                </a:p>
              </p:txBody>
            </p:sp>
            <p:sp>
              <p:nvSpPr>
                <p:cNvPr id="434" name="Freeform 103"/>
                <p:cNvSpPr>
                  <a:spLocks/>
                </p:cNvSpPr>
                <p:nvPr/>
              </p:nvSpPr>
              <p:spPr bwMode="auto">
                <a:xfrm>
                  <a:off x="893" y="3307"/>
                  <a:ext cx="945" cy="128"/>
                </a:xfrm>
                <a:custGeom>
                  <a:avLst/>
                  <a:gdLst>
                    <a:gd name="T0" fmla="*/ 1588 w 378"/>
                    <a:gd name="T1" fmla="*/ 227 h 48"/>
                    <a:gd name="T2" fmla="*/ 2070 w 378"/>
                    <a:gd name="T3" fmla="*/ 64 h 48"/>
                    <a:gd name="T4" fmla="*/ 2120 w 378"/>
                    <a:gd name="T5" fmla="*/ 43 h 48"/>
                    <a:gd name="T6" fmla="*/ 2333 w 378"/>
                    <a:gd name="T7" fmla="*/ 35 h 48"/>
                    <a:gd name="T8" fmla="*/ 2358 w 378"/>
                    <a:gd name="T9" fmla="*/ 85 h 48"/>
                    <a:gd name="T10" fmla="*/ 2358 w 378"/>
                    <a:gd name="T11" fmla="*/ 85 h 48"/>
                    <a:gd name="T12" fmla="*/ 2350 w 378"/>
                    <a:gd name="T13" fmla="*/ 136 h 48"/>
                    <a:gd name="T14" fmla="*/ 1895 w 378"/>
                    <a:gd name="T15" fmla="*/ 248 h 48"/>
                    <a:gd name="T16" fmla="*/ 1525 w 378"/>
                    <a:gd name="T17" fmla="*/ 299 h 48"/>
                    <a:gd name="T18" fmla="*/ 1238 w 378"/>
                    <a:gd name="T19" fmla="*/ 333 h 48"/>
                    <a:gd name="T20" fmla="*/ 600 w 378"/>
                    <a:gd name="T21" fmla="*/ 248 h 48"/>
                    <a:gd name="T22" fmla="*/ 313 w 378"/>
                    <a:gd name="T23" fmla="*/ 200 h 48"/>
                    <a:gd name="T24" fmla="*/ 308 w 378"/>
                    <a:gd name="T25" fmla="*/ 200 h 48"/>
                    <a:gd name="T26" fmla="*/ 225 w 378"/>
                    <a:gd name="T27" fmla="*/ 227 h 48"/>
                    <a:gd name="T28" fmla="*/ 25 w 378"/>
                    <a:gd name="T29" fmla="*/ 256 h 48"/>
                    <a:gd name="T30" fmla="*/ 0 w 378"/>
                    <a:gd name="T31" fmla="*/ 171 h 48"/>
                    <a:gd name="T32" fmla="*/ 45 w 378"/>
                    <a:gd name="T33" fmla="*/ 56 h 48"/>
                    <a:gd name="T34" fmla="*/ 295 w 378"/>
                    <a:gd name="T35" fmla="*/ 107 h 48"/>
                    <a:gd name="T36" fmla="*/ 308 w 378"/>
                    <a:gd name="T37" fmla="*/ 115 h 48"/>
                    <a:gd name="T38" fmla="*/ 1588 w 378"/>
                    <a:gd name="T39" fmla="*/ 227 h 4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78" h="48">
                      <a:moveTo>
                        <a:pt x="254" y="32"/>
                      </a:moveTo>
                      <a:cubicBezTo>
                        <a:pt x="285" y="26"/>
                        <a:pt x="311" y="17"/>
                        <a:pt x="331" y="9"/>
                      </a:cubicBezTo>
                      <a:cubicBezTo>
                        <a:pt x="339" y="6"/>
                        <a:pt x="339" y="6"/>
                        <a:pt x="339" y="6"/>
                      </a:cubicBezTo>
                      <a:cubicBezTo>
                        <a:pt x="348" y="2"/>
                        <a:pt x="364" y="0"/>
                        <a:pt x="373" y="5"/>
                      </a:cubicBezTo>
                      <a:cubicBezTo>
                        <a:pt x="375" y="6"/>
                        <a:pt x="377" y="8"/>
                        <a:pt x="377" y="12"/>
                      </a:cubicBezTo>
                      <a:cubicBezTo>
                        <a:pt x="377" y="12"/>
                        <a:pt x="377" y="12"/>
                        <a:pt x="377" y="12"/>
                      </a:cubicBezTo>
                      <a:cubicBezTo>
                        <a:pt x="378" y="16"/>
                        <a:pt x="377" y="18"/>
                        <a:pt x="376" y="19"/>
                      </a:cubicBezTo>
                      <a:cubicBezTo>
                        <a:pt x="369" y="28"/>
                        <a:pt x="338" y="31"/>
                        <a:pt x="303" y="35"/>
                      </a:cubicBezTo>
                      <a:cubicBezTo>
                        <a:pt x="278" y="37"/>
                        <a:pt x="260" y="39"/>
                        <a:pt x="244" y="42"/>
                      </a:cubicBezTo>
                      <a:cubicBezTo>
                        <a:pt x="228" y="44"/>
                        <a:pt x="214" y="46"/>
                        <a:pt x="198" y="47"/>
                      </a:cubicBezTo>
                      <a:cubicBezTo>
                        <a:pt x="172" y="48"/>
                        <a:pt x="130" y="41"/>
                        <a:pt x="96" y="35"/>
                      </a:cubicBezTo>
                      <a:cubicBezTo>
                        <a:pt x="76" y="31"/>
                        <a:pt x="59" y="28"/>
                        <a:pt x="50" y="28"/>
                      </a:cubicBezTo>
                      <a:cubicBezTo>
                        <a:pt x="50" y="28"/>
                        <a:pt x="49" y="28"/>
                        <a:pt x="49" y="28"/>
                      </a:cubicBezTo>
                      <a:cubicBezTo>
                        <a:pt x="46" y="28"/>
                        <a:pt x="42" y="30"/>
                        <a:pt x="36" y="32"/>
                      </a:cubicBezTo>
                      <a:cubicBezTo>
                        <a:pt x="26" y="35"/>
                        <a:pt x="11" y="40"/>
                        <a:pt x="4" y="36"/>
                      </a:cubicBezTo>
                      <a:cubicBezTo>
                        <a:pt x="2" y="34"/>
                        <a:pt x="0" y="30"/>
                        <a:pt x="0" y="24"/>
                      </a:cubicBezTo>
                      <a:cubicBezTo>
                        <a:pt x="0" y="16"/>
                        <a:pt x="2" y="11"/>
                        <a:pt x="7" y="8"/>
                      </a:cubicBezTo>
                      <a:cubicBezTo>
                        <a:pt x="15" y="3"/>
                        <a:pt x="34" y="8"/>
                        <a:pt x="47" y="15"/>
                      </a:cubicBezTo>
                      <a:cubicBezTo>
                        <a:pt x="48" y="15"/>
                        <a:pt x="48" y="16"/>
                        <a:pt x="49" y="16"/>
                      </a:cubicBezTo>
                      <a:cubicBezTo>
                        <a:pt x="121" y="34"/>
                        <a:pt x="201" y="40"/>
                        <a:pt x="254" y="32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35" name="Oval 104"/>
                <p:cNvSpPr>
                  <a:spLocks noChangeArrowheads="1"/>
                </p:cNvSpPr>
                <p:nvPr/>
              </p:nvSpPr>
              <p:spPr bwMode="auto">
                <a:xfrm>
                  <a:off x="1890" y="2853"/>
                  <a:ext cx="85" cy="91"/>
                </a:xfrm>
                <a:prstGeom prst="ellipse">
                  <a:avLst/>
                </a:prstGeom>
                <a:solidFill>
                  <a:srgbClr val="E5ED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nl-NL" altLang="nl-NL" sz="2400"/>
                </a:p>
              </p:txBody>
            </p:sp>
            <p:sp>
              <p:nvSpPr>
                <p:cNvPr id="436" name="Oval 105"/>
                <p:cNvSpPr>
                  <a:spLocks noChangeArrowheads="1"/>
                </p:cNvSpPr>
                <p:nvPr/>
              </p:nvSpPr>
              <p:spPr bwMode="auto">
                <a:xfrm>
                  <a:off x="1903" y="2867"/>
                  <a:ext cx="60" cy="64"/>
                </a:xfrm>
                <a:prstGeom prst="ellipse">
                  <a:avLst/>
                </a:prstGeom>
                <a:solidFill>
                  <a:srgbClr val="98B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nl-NL" altLang="nl-NL" sz="2400"/>
                </a:p>
              </p:txBody>
            </p:sp>
            <p:sp>
              <p:nvSpPr>
                <p:cNvPr id="437" name="Freeform 106"/>
                <p:cNvSpPr>
                  <a:spLocks/>
                </p:cNvSpPr>
                <p:nvPr/>
              </p:nvSpPr>
              <p:spPr bwMode="auto">
                <a:xfrm>
                  <a:off x="1903" y="2867"/>
                  <a:ext cx="60" cy="48"/>
                </a:xfrm>
                <a:custGeom>
                  <a:avLst/>
                  <a:gdLst>
                    <a:gd name="T0" fmla="*/ 150 w 24"/>
                    <a:gd name="T1" fmla="*/ 107 h 18"/>
                    <a:gd name="T2" fmla="*/ 150 w 24"/>
                    <a:gd name="T3" fmla="*/ 85 h 18"/>
                    <a:gd name="T4" fmla="*/ 75 w 24"/>
                    <a:gd name="T5" fmla="*/ 0 h 18"/>
                    <a:gd name="T6" fmla="*/ 0 w 24"/>
                    <a:gd name="T7" fmla="*/ 85 h 18"/>
                    <a:gd name="T8" fmla="*/ 13 w 24"/>
                    <a:gd name="T9" fmla="*/ 128 h 18"/>
                    <a:gd name="T10" fmla="*/ 70 w 24"/>
                    <a:gd name="T11" fmla="*/ 64 h 18"/>
                    <a:gd name="T12" fmla="*/ 150 w 24"/>
                    <a:gd name="T13" fmla="*/ 107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18">
                      <a:moveTo>
                        <a:pt x="24" y="15"/>
                      </a:moveTo>
                      <a:cubicBezTo>
                        <a:pt x="24" y="14"/>
                        <a:pt x="24" y="13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4"/>
                        <a:pt x="1" y="16"/>
                        <a:pt x="2" y="18"/>
                      </a:cubicBezTo>
                      <a:cubicBezTo>
                        <a:pt x="3" y="14"/>
                        <a:pt x="6" y="10"/>
                        <a:pt x="11" y="9"/>
                      </a:cubicBezTo>
                      <a:cubicBezTo>
                        <a:pt x="17" y="8"/>
                        <a:pt x="20" y="11"/>
                        <a:pt x="24" y="15"/>
                      </a:cubicBezTo>
                      <a:close/>
                    </a:path>
                  </a:pathLst>
                </a:custGeom>
                <a:solidFill>
                  <a:srgbClr val="6FA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38" name="Oval 107"/>
                <p:cNvSpPr>
                  <a:spLocks noChangeArrowheads="1"/>
                </p:cNvSpPr>
                <p:nvPr/>
              </p:nvSpPr>
              <p:spPr bwMode="auto">
                <a:xfrm>
                  <a:off x="1890" y="2853"/>
                  <a:ext cx="85" cy="91"/>
                </a:xfrm>
                <a:prstGeom prst="ellipse">
                  <a:avLst/>
                </a:prstGeom>
                <a:noFill/>
                <a:ln w="7938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nl-NL" altLang="nl-NL" sz="2400"/>
                </a:p>
              </p:txBody>
            </p:sp>
            <p:sp>
              <p:nvSpPr>
                <p:cNvPr id="439" name="Oval 108"/>
                <p:cNvSpPr>
                  <a:spLocks noChangeArrowheads="1"/>
                </p:cNvSpPr>
                <p:nvPr/>
              </p:nvSpPr>
              <p:spPr bwMode="auto">
                <a:xfrm>
                  <a:off x="1903" y="2867"/>
                  <a:ext cx="60" cy="64"/>
                </a:xfrm>
                <a:prstGeom prst="ellipse">
                  <a:avLst/>
                </a:prstGeom>
                <a:noFill/>
                <a:ln w="4763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nl-NL" altLang="nl-NL" sz="2400"/>
                </a:p>
              </p:txBody>
            </p:sp>
          </p:grpSp>
          <p:sp>
            <p:nvSpPr>
              <p:cNvPr id="388" name="Oval 133"/>
              <p:cNvSpPr>
                <a:spLocks noChangeArrowheads="1"/>
              </p:cNvSpPr>
              <p:nvPr/>
            </p:nvSpPr>
            <p:spPr bwMode="auto">
              <a:xfrm flipV="1">
                <a:off x="8045533" y="4124358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89" name="Oval 133"/>
              <p:cNvSpPr>
                <a:spLocks noChangeArrowheads="1"/>
              </p:cNvSpPr>
              <p:nvPr/>
            </p:nvSpPr>
            <p:spPr bwMode="auto">
              <a:xfrm flipV="1">
                <a:off x="8067903" y="4169097"/>
                <a:ext cx="24094" cy="25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3" name="Groep 352"/>
            <p:cNvGrpSpPr/>
            <p:nvPr/>
          </p:nvGrpSpPr>
          <p:grpSpPr>
            <a:xfrm flipV="1">
              <a:off x="7150834" y="3715717"/>
              <a:ext cx="733606" cy="714372"/>
              <a:chOff x="6386972" y="1237292"/>
              <a:chExt cx="1015093" cy="988480"/>
            </a:xfrm>
          </p:grpSpPr>
          <p:sp>
            <p:nvSpPr>
              <p:cNvPr id="358" name="Freeform 160"/>
              <p:cNvSpPr>
                <a:spLocks/>
              </p:cNvSpPr>
              <p:nvPr/>
            </p:nvSpPr>
            <p:spPr bwMode="auto">
              <a:xfrm>
                <a:off x="6386972" y="1237292"/>
                <a:ext cx="1015093" cy="988480"/>
              </a:xfrm>
              <a:custGeom>
                <a:avLst/>
                <a:gdLst>
                  <a:gd name="T0" fmla="*/ 788 w 185"/>
                  <a:gd name="T1" fmla="*/ 157 h 174"/>
                  <a:gd name="T2" fmla="*/ 1026 w 185"/>
                  <a:gd name="T3" fmla="*/ 925 h 174"/>
                  <a:gd name="T4" fmla="*/ 358 w 185"/>
                  <a:gd name="T5" fmla="*/ 1067 h 174"/>
                  <a:gd name="T6" fmla="*/ 113 w 185"/>
                  <a:gd name="T7" fmla="*/ 285 h 174"/>
                  <a:gd name="T8" fmla="*/ 788 w 185"/>
                  <a:gd name="T9" fmla="*/ 157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5" h="174">
                    <a:moveTo>
                      <a:pt x="126" y="22"/>
                    </a:moveTo>
                    <a:cubicBezTo>
                      <a:pt x="168" y="45"/>
                      <a:pt x="185" y="97"/>
                      <a:pt x="164" y="130"/>
                    </a:cubicBezTo>
                    <a:cubicBezTo>
                      <a:pt x="147" y="157"/>
                      <a:pt x="114" y="174"/>
                      <a:pt x="57" y="150"/>
                    </a:cubicBezTo>
                    <a:cubicBezTo>
                      <a:pt x="0" y="125"/>
                      <a:pt x="0" y="72"/>
                      <a:pt x="18" y="40"/>
                    </a:cubicBezTo>
                    <a:cubicBezTo>
                      <a:pt x="36" y="8"/>
                      <a:pt x="84" y="0"/>
                      <a:pt x="126" y="2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66" name="Freeform 161"/>
              <p:cNvSpPr>
                <a:spLocks/>
              </p:cNvSpPr>
              <p:nvPr/>
            </p:nvSpPr>
            <p:spPr bwMode="auto">
              <a:xfrm>
                <a:off x="6514133" y="1499326"/>
                <a:ext cx="826545" cy="692363"/>
              </a:xfrm>
              <a:custGeom>
                <a:avLst/>
                <a:gdLst>
                  <a:gd name="T0" fmla="*/ 774 w 151"/>
                  <a:gd name="T1" fmla="*/ 0 h 122"/>
                  <a:gd name="T2" fmla="*/ 779 w 151"/>
                  <a:gd name="T3" fmla="*/ 482 h 122"/>
                  <a:gd name="T4" fmla="*/ 167 w 151"/>
                  <a:gd name="T5" fmla="*/ 610 h 122"/>
                  <a:gd name="T6" fmla="*/ 0 w 151"/>
                  <a:gd name="T7" fmla="*/ 482 h 122"/>
                  <a:gd name="T8" fmla="*/ 230 w 151"/>
                  <a:gd name="T9" fmla="*/ 709 h 122"/>
                  <a:gd name="T10" fmla="*/ 849 w 151"/>
                  <a:gd name="T11" fmla="*/ 589 h 122"/>
                  <a:gd name="T12" fmla="*/ 774 w 151"/>
                  <a:gd name="T13" fmla="*/ 0 h 1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122">
                    <a:moveTo>
                      <a:pt x="124" y="0"/>
                    </a:moveTo>
                    <a:cubicBezTo>
                      <a:pt x="137" y="22"/>
                      <a:pt x="137" y="49"/>
                      <a:pt x="125" y="68"/>
                    </a:cubicBezTo>
                    <a:cubicBezTo>
                      <a:pt x="109" y="93"/>
                      <a:pt x="79" y="108"/>
                      <a:pt x="27" y="86"/>
                    </a:cubicBezTo>
                    <a:cubicBezTo>
                      <a:pt x="16" y="81"/>
                      <a:pt x="7" y="75"/>
                      <a:pt x="0" y="68"/>
                    </a:cubicBezTo>
                    <a:cubicBezTo>
                      <a:pt x="7" y="80"/>
                      <a:pt x="19" y="92"/>
                      <a:pt x="37" y="100"/>
                    </a:cubicBezTo>
                    <a:cubicBezTo>
                      <a:pt x="90" y="122"/>
                      <a:pt x="120" y="108"/>
                      <a:pt x="136" y="83"/>
                    </a:cubicBezTo>
                    <a:cubicBezTo>
                      <a:pt x="151" y="60"/>
                      <a:pt x="146" y="23"/>
                      <a:pt x="124" y="0"/>
                    </a:cubicBezTo>
                    <a:close/>
                  </a:path>
                </a:pathLst>
              </a:custGeom>
              <a:solidFill>
                <a:srgbClr val="BA94AA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67" name="Freeform 162"/>
              <p:cNvSpPr>
                <a:spLocks/>
              </p:cNvSpPr>
              <p:nvPr/>
            </p:nvSpPr>
            <p:spPr bwMode="auto">
              <a:xfrm>
                <a:off x="6715835" y="1601583"/>
                <a:ext cx="602917" cy="590106"/>
              </a:xfrm>
              <a:custGeom>
                <a:avLst/>
                <a:gdLst>
                  <a:gd name="T0" fmla="*/ 0 w 110"/>
                  <a:gd name="T1" fmla="*/ 581 h 104"/>
                  <a:gd name="T2" fmla="*/ 620 w 110"/>
                  <a:gd name="T3" fmla="*/ 461 h 104"/>
                  <a:gd name="T4" fmla="*/ 625 w 110"/>
                  <a:gd name="T5" fmla="*/ 0 h 104"/>
                  <a:gd name="T6" fmla="*/ 583 w 110"/>
                  <a:gd name="T7" fmla="*/ 453 h 104"/>
                  <a:gd name="T8" fmla="*/ 0 w 110"/>
                  <a:gd name="T9" fmla="*/ 58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" h="104">
                    <a:moveTo>
                      <a:pt x="0" y="82"/>
                    </a:moveTo>
                    <a:cubicBezTo>
                      <a:pt x="53" y="104"/>
                      <a:pt x="83" y="90"/>
                      <a:pt x="99" y="65"/>
                    </a:cubicBezTo>
                    <a:cubicBezTo>
                      <a:pt x="110" y="47"/>
                      <a:pt x="110" y="22"/>
                      <a:pt x="100" y="0"/>
                    </a:cubicBezTo>
                    <a:cubicBezTo>
                      <a:pt x="104" y="22"/>
                      <a:pt x="105" y="45"/>
                      <a:pt x="93" y="64"/>
                    </a:cubicBezTo>
                    <a:cubicBezTo>
                      <a:pt x="66" y="92"/>
                      <a:pt x="27" y="91"/>
                      <a:pt x="0" y="82"/>
                    </a:cubicBezTo>
                    <a:close/>
                  </a:path>
                </a:pathLst>
              </a:custGeom>
              <a:solidFill>
                <a:srgbClr val="AC7D98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68" name="Freeform 164"/>
              <p:cNvSpPr>
                <a:spLocks/>
              </p:cNvSpPr>
              <p:nvPr/>
            </p:nvSpPr>
            <p:spPr bwMode="auto">
              <a:xfrm>
                <a:off x="6397935" y="1243683"/>
                <a:ext cx="664305" cy="583715"/>
              </a:xfrm>
              <a:custGeom>
                <a:avLst/>
                <a:gdLst>
                  <a:gd name="T0" fmla="*/ 100 w 121"/>
                  <a:gd name="T1" fmla="*/ 729 h 103"/>
                  <a:gd name="T2" fmla="*/ 133 w 121"/>
                  <a:gd name="T3" fmla="*/ 290 h 103"/>
                  <a:gd name="T4" fmla="*/ 759 w 121"/>
                  <a:gd name="T5" fmla="*/ 178 h 103"/>
                  <a:gd name="T6" fmla="*/ 100 w 121"/>
                  <a:gd name="T7" fmla="*/ 729 h 1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1" h="103">
                    <a:moveTo>
                      <a:pt x="16" y="103"/>
                    </a:moveTo>
                    <a:cubicBezTo>
                      <a:pt x="8" y="81"/>
                      <a:pt x="12" y="58"/>
                      <a:pt x="21" y="41"/>
                    </a:cubicBezTo>
                    <a:cubicBezTo>
                      <a:pt x="38" y="12"/>
                      <a:pt x="82" y="4"/>
                      <a:pt x="121" y="25"/>
                    </a:cubicBezTo>
                    <a:cubicBezTo>
                      <a:pt x="72" y="0"/>
                      <a:pt x="0" y="28"/>
                      <a:pt x="16" y="103"/>
                    </a:cubicBezTo>
                    <a:close/>
                  </a:path>
                </a:pathLst>
              </a:custGeom>
              <a:solidFill>
                <a:srgbClr val="E3D5DE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69" name="Freeform 166"/>
              <p:cNvSpPr>
                <a:spLocks/>
              </p:cNvSpPr>
              <p:nvPr/>
            </p:nvSpPr>
            <p:spPr bwMode="auto">
              <a:xfrm>
                <a:off x="6386972" y="1237292"/>
                <a:ext cx="1015093" cy="988480"/>
              </a:xfrm>
              <a:custGeom>
                <a:avLst/>
                <a:gdLst>
                  <a:gd name="T0" fmla="*/ 788 w 185"/>
                  <a:gd name="T1" fmla="*/ 157 h 174"/>
                  <a:gd name="T2" fmla="*/ 1026 w 185"/>
                  <a:gd name="T3" fmla="*/ 925 h 174"/>
                  <a:gd name="T4" fmla="*/ 358 w 185"/>
                  <a:gd name="T5" fmla="*/ 1067 h 174"/>
                  <a:gd name="T6" fmla="*/ 113 w 185"/>
                  <a:gd name="T7" fmla="*/ 285 h 174"/>
                  <a:gd name="T8" fmla="*/ 788 w 185"/>
                  <a:gd name="T9" fmla="*/ 157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5" h="174">
                    <a:moveTo>
                      <a:pt x="126" y="22"/>
                    </a:moveTo>
                    <a:cubicBezTo>
                      <a:pt x="168" y="45"/>
                      <a:pt x="185" y="97"/>
                      <a:pt x="164" y="130"/>
                    </a:cubicBezTo>
                    <a:cubicBezTo>
                      <a:pt x="147" y="157"/>
                      <a:pt x="114" y="174"/>
                      <a:pt x="57" y="150"/>
                    </a:cubicBezTo>
                    <a:cubicBezTo>
                      <a:pt x="0" y="125"/>
                      <a:pt x="0" y="72"/>
                      <a:pt x="18" y="40"/>
                    </a:cubicBezTo>
                    <a:cubicBezTo>
                      <a:pt x="36" y="8"/>
                      <a:pt x="84" y="0"/>
                      <a:pt x="126" y="2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54" name="Groep 353"/>
            <p:cNvGrpSpPr/>
            <p:nvPr/>
          </p:nvGrpSpPr>
          <p:grpSpPr>
            <a:xfrm>
              <a:off x="7319661" y="3790678"/>
              <a:ext cx="110551" cy="77498"/>
              <a:chOff x="8885385" y="2566700"/>
              <a:chExt cx="153990" cy="107950"/>
            </a:xfrm>
          </p:grpSpPr>
          <p:sp>
            <p:nvSpPr>
              <p:cNvPr id="355" name="Oval 131"/>
              <p:cNvSpPr>
                <a:spLocks noChangeArrowheads="1"/>
              </p:cNvSpPr>
              <p:nvPr/>
            </p:nvSpPr>
            <p:spPr bwMode="auto">
              <a:xfrm>
                <a:off x="8912295" y="2567922"/>
                <a:ext cx="90489" cy="1000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56" name="Oval 132"/>
              <p:cNvSpPr>
                <a:spLocks noChangeArrowheads="1"/>
              </p:cNvSpPr>
              <p:nvPr/>
            </p:nvSpPr>
            <p:spPr bwMode="auto">
              <a:xfrm>
                <a:off x="9006037" y="2566700"/>
                <a:ext cx="33338" cy="34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357" name="Oval 133"/>
              <p:cNvSpPr>
                <a:spLocks noChangeArrowheads="1"/>
              </p:cNvSpPr>
              <p:nvPr/>
            </p:nvSpPr>
            <p:spPr bwMode="auto">
              <a:xfrm>
                <a:off x="8885385" y="2639725"/>
                <a:ext cx="33338" cy="34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eaLnBrk="1" hangingPunct="1"/>
                <a:endParaRPr lang="nl-NL" altLang="nl-NL" sz="240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440" name="Group 120"/>
          <p:cNvGrpSpPr>
            <a:grpSpLocks/>
          </p:cNvGrpSpPr>
          <p:nvPr/>
        </p:nvGrpSpPr>
        <p:grpSpPr bwMode="auto">
          <a:xfrm>
            <a:off x="9255677" y="1754752"/>
            <a:ext cx="1133628" cy="1119933"/>
            <a:chOff x="4250" y="2903"/>
            <a:chExt cx="746" cy="737"/>
          </a:xfrm>
        </p:grpSpPr>
        <p:sp>
          <p:nvSpPr>
            <p:cNvPr id="441" name="Freeform 121"/>
            <p:cNvSpPr>
              <a:spLocks/>
            </p:cNvSpPr>
            <p:nvPr/>
          </p:nvSpPr>
          <p:spPr bwMode="auto">
            <a:xfrm>
              <a:off x="4250" y="2905"/>
              <a:ext cx="746" cy="735"/>
            </a:xfrm>
            <a:custGeom>
              <a:avLst/>
              <a:gdLst>
                <a:gd name="T0" fmla="*/ 594 w 432"/>
                <a:gd name="T1" fmla="*/ 259 h 400"/>
                <a:gd name="T2" fmla="*/ 93 w 432"/>
                <a:gd name="T3" fmla="*/ 1459 h 400"/>
                <a:gd name="T4" fmla="*/ 1219 w 432"/>
                <a:gd name="T5" fmla="*/ 2444 h 400"/>
                <a:gd name="T6" fmla="*/ 2003 w 432"/>
                <a:gd name="T7" fmla="*/ 2029 h 400"/>
                <a:gd name="T8" fmla="*/ 2210 w 432"/>
                <a:gd name="T9" fmla="*/ 1080 h 400"/>
                <a:gd name="T10" fmla="*/ 948 w 432"/>
                <a:gd name="T11" fmla="*/ 132 h 400"/>
                <a:gd name="T12" fmla="*/ 594 w 432"/>
                <a:gd name="T13" fmla="*/ 259 h 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2" h="400">
                  <a:moveTo>
                    <a:pt x="115" y="42"/>
                  </a:moveTo>
                  <a:cubicBezTo>
                    <a:pt x="45" y="72"/>
                    <a:pt x="0" y="168"/>
                    <a:pt x="18" y="235"/>
                  </a:cubicBezTo>
                  <a:cubicBezTo>
                    <a:pt x="41" y="322"/>
                    <a:pt x="153" y="386"/>
                    <a:pt x="237" y="394"/>
                  </a:cubicBezTo>
                  <a:cubicBezTo>
                    <a:pt x="302" y="400"/>
                    <a:pt x="351" y="383"/>
                    <a:pt x="389" y="327"/>
                  </a:cubicBezTo>
                  <a:cubicBezTo>
                    <a:pt x="419" y="282"/>
                    <a:pt x="432" y="228"/>
                    <a:pt x="429" y="174"/>
                  </a:cubicBezTo>
                  <a:cubicBezTo>
                    <a:pt x="421" y="55"/>
                    <a:pt x="289" y="0"/>
                    <a:pt x="184" y="21"/>
                  </a:cubicBezTo>
                  <a:cubicBezTo>
                    <a:pt x="158" y="26"/>
                    <a:pt x="139" y="32"/>
                    <a:pt x="115" y="42"/>
                  </a:cubicBezTo>
                </a:path>
              </a:pathLst>
            </a:custGeom>
            <a:solidFill>
              <a:srgbClr val="1B5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42" name="Freeform 122"/>
            <p:cNvSpPr>
              <a:spLocks/>
            </p:cNvSpPr>
            <p:nvPr/>
          </p:nvSpPr>
          <p:spPr bwMode="auto">
            <a:xfrm>
              <a:off x="4322" y="2984"/>
              <a:ext cx="625" cy="584"/>
            </a:xfrm>
            <a:custGeom>
              <a:avLst/>
              <a:gdLst>
                <a:gd name="T0" fmla="*/ 299 w 362"/>
                <a:gd name="T1" fmla="*/ 259 h 318"/>
                <a:gd name="T2" fmla="*/ 57 w 362"/>
                <a:gd name="T3" fmla="*/ 630 h 318"/>
                <a:gd name="T4" fmla="*/ 29 w 362"/>
                <a:gd name="T5" fmla="*/ 1080 h 318"/>
                <a:gd name="T6" fmla="*/ 218 w 362"/>
                <a:gd name="T7" fmla="*/ 1331 h 318"/>
                <a:gd name="T8" fmla="*/ 439 w 362"/>
                <a:gd name="T9" fmla="*/ 1488 h 318"/>
                <a:gd name="T10" fmla="*/ 587 w 362"/>
                <a:gd name="T11" fmla="*/ 1741 h 318"/>
                <a:gd name="T12" fmla="*/ 1183 w 362"/>
                <a:gd name="T13" fmla="*/ 1932 h 318"/>
                <a:gd name="T14" fmla="*/ 1777 w 362"/>
                <a:gd name="T15" fmla="*/ 979 h 318"/>
                <a:gd name="T16" fmla="*/ 1801 w 362"/>
                <a:gd name="T17" fmla="*/ 725 h 318"/>
                <a:gd name="T18" fmla="*/ 1699 w 362"/>
                <a:gd name="T19" fmla="*/ 472 h 318"/>
                <a:gd name="T20" fmla="*/ 1366 w 362"/>
                <a:gd name="T21" fmla="*/ 94 h 318"/>
                <a:gd name="T22" fmla="*/ 886 w 362"/>
                <a:gd name="T23" fmla="*/ 0 h 318"/>
                <a:gd name="T24" fmla="*/ 689 w 362"/>
                <a:gd name="T25" fmla="*/ 20 h 318"/>
                <a:gd name="T26" fmla="*/ 509 w 362"/>
                <a:gd name="T27" fmla="*/ 94 h 318"/>
                <a:gd name="T28" fmla="*/ 299 w 362"/>
                <a:gd name="T29" fmla="*/ 259 h 3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2" h="318">
                  <a:moveTo>
                    <a:pt x="58" y="42"/>
                  </a:moveTo>
                  <a:cubicBezTo>
                    <a:pt x="36" y="58"/>
                    <a:pt x="16" y="84"/>
                    <a:pt x="11" y="102"/>
                  </a:cubicBezTo>
                  <a:cubicBezTo>
                    <a:pt x="6" y="121"/>
                    <a:pt x="0" y="154"/>
                    <a:pt x="6" y="174"/>
                  </a:cubicBezTo>
                  <a:cubicBezTo>
                    <a:pt x="11" y="191"/>
                    <a:pt x="27" y="208"/>
                    <a:pt x="42" y="215"/>
                  </a:cubicBezTo>
                  <a:cubicBezTo>
                    <a:pt x="57" y="222"/>
                    <a:pt x="74" y="227"/>
                    <a:pt x="85" y="240"/>
                  </a:cubicBezTo>
                  <a:cubicBezTo>
                    <a:pt x="97" y="252"/>
                    <a:pt x="102" y="268"/>
                    <a:pt x="114" y="281"/>
                  </a:cubicBezTo>
                  <a:cubicBezTo>
                    <a:pt x="145" y="313"/>
                    <a:pt x="188" y="318"/>
                    <a:pt x="230" y="312"/>
                  </a:cubicBezTo>
                  <a:cubicBezTo>
                    <a:pt x="306" y="303"/>
                    <a:pt x="362" y="233"/>
                    <a:pt x="345" y="158"/>
                  </a:cubicBezTo>
                  <a:cubicBezTo>
                    <a:pt x="341" y="141"/>
                    <a:pt x="349" y="133"/>
                    <a:pt x="350" y="117"/>
                  </a:cubicBezTo>
                  <a:cubicBezTo>
                    <a:pt x="352" y="100"/>
                    <a:pt x="340" y="88"/>
                    <a:pt x="330" y="76"/>
                  </a:cubicBezTo>
                  <a:cubicBezTo>
                    <a:pt x="307" y="49"/>
                    <a:pt x="305" y="23"/>
                    <a:pt x="265" y="15"/>
                  </a:cubicBezTo>
                  <a:cubicBezTo>
                    <a:pt x="236" y="10"/>
                    <a:pt x="202" y="1"/>
                    <a:pt x="172" y="0"/>
                  </a:cubicBezTo>
                  <a:cubicBezTo>
                    <a:pt x="159" y="0"/>
                    <a:pt x="147" y="3"/>
                    <a:pt x="134" y="3"/>
                  </a:cubicBezTo>
                  <a:cubicBezTo>
                    <a:pt x="118" y="3"/>
                    <a:pt x="111" y="4"/>
                    <a:pt x="99" y="15"/>
                  </a:cubicBezTo>
                  <a:cubicBezTo>
                    <a:pt x="86" y="25"/>
                    <a:pt x="67" y="36"/>
                    <a:pt x="58" y="4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43" name="Freeform 123"/>
            <p:cNvSpPr>
              <a:spLocks/>
            </p:cNvSpPr>
            <p:nvPr/>
          </p:nvSpPr>
          <p:spPr bwMode="auto">
            <a:xfrm>
              <a:off x="4270" y="2951"/>
              <a:ext cx="513" cy="632"/>
            </a:xfrm>
            <a:custGeom>
              <a:avLst/>
              <a:gdLst>
                <a:gd name="T0" fmla="*/ 169 w 297"/>
                <a:gd name="T1" fmla="*/ 1319 h 344"/>
                <a:gd name="T2" fmla="*/ 632 w 297"/>
                <a:gd name="T3" fmla="*/ 209 h 344"/>
                <a:gd name="T4" fmla="*/ 957 w 297"/>
                <a:gd name="T5" fmla="*/ 88 h 344"/>
                <a:gd name="T6" fmla="*/ 1530 w 297"/>
                <a:gd name="T7" fmla="*/ 132 h 344"/>
                <a:gd name="T8" fmla="*/ 881 w 297"/>
                <a:gd name="T9" fmla="*/ 51 h 344"/>
                <a:gd name="T10" fmla="*/ 553 w 297"/>
                <a:gd name="T11" fmla="*/ 173 h 344"/>
                <a:gd name="T12" fmla="*/ 86 w 297"/>
                <a:gd name="T13" fmla="*/ 1282 h 344"/>
                <a:gd name="T14" fmla="*/ 871 w 297"/>
                <a:gd name="T15" fmla="*/ 2133 h 344"/>
                <a:gd name="T16" fmla="*/ 169 w 297"/>
                <a:gd name="T17" fmla="*/ 1319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7" h="344">
                  <a:moveTo>
                    <a:pt x="33" y="213"/>
                  </a:moveTo>
                  <a:cubicBezTo>
                    <a:pt x="16" y="150"/>
                    <a:pt x="57" y="62"/>
                    <a:pt x="123" y="34"/>
                  </a:cubicBezTo>
                  <a:cubicBezTo>
                    <a:pt x="144" y="24"/>
                    <a:pt x="162" y="19"/>
                    <a:pt x="186" y="14"/>
                  </a:cubicBezTo>
                  <a:cubicBezTo>
                    <a:pt x="222" y="7"/>
                    <a:pt x="261" y="9"/>
                    <a:pt x="297" y="21"/>
                  </a:cubicBezTo>
                  <a:cubicBezTo>
                    <a:pt x="257" y="4"/>
                    <a:pt x="212" y="0"/>
                    <a:pt x="171" y="8"/>
                  </a:cubicBezTo>
                  <a:cubicBezTo>
                    <a:pt x="146" y="13"/>
                    <a:pt x="129" y="19"/>
                    <a:pt x="107" y="28"/>
                  </a:cubicBezTo>
                  <a:cubicBezTo>
                    <a:pt x="41" y="56"/>
                    <a:pt x="0" y="145"/>
                    <a:pt x="17" y="207"/>
                  </a:cubicBezTo>
                  <a:cubicBezTo>
                    <a:pt x="34" y="271"/>
                    <a:pt x="102" y="322"/>
                    <a:pt x="169" y="344"/>
                  </a:cubicBezTo>
                  <a:cubicBezTo>
                    <a:pt x="108" y="319"/>
                    <a:pt x="48" y="272"/>
                    <a:pt x="33" y="213"/>
                  </a:cubicBezTo>
                </a:path>
              </a:pathLst>
            </a:custGeom>
            <a:solidFill>
              <a:srgbClr val="498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44" name="Freeform 124"/>
            <p:cNvSpPr>
              <a:spLocks/>
            </p:cNvSpPr>
            <p:nvPr/>
          </p:nvSpPr>
          <p:spPr bwMode="auto">
            <a:xfrm>
              <a:off x="4436" y="3014"/>
              <a:ext cx="541" cy="604"/>
            </a:xfrm>
            <a:custGeom>
              <a:avLst/>
              <a:gdLst>
                <a:gd name="T0" fmla="*/ 1601 w 313"/>
                <a:gd name="T1" fmla="*/ 731 h 329"/>
                <a:gd name="T2" fmla="*/ 1206 w 313"/>
                <a:gd name="T3" fmla="*/ 0 h 329"/>
                <a:gd name="T4" fmla="*/ 1509 w 313"/>
                <a:gd name="T5" fmla="*/ 657 h 329"/>
                <a:gd name="T6" fmla="*/ 1317 w 313"/>
                <a:gd name="T7" fmla="*/ 1540 h 329"/>
                <a:gd name="T8" fmla="*/ 589 w 313"/>
                <a:gd name="T9" fmla="*/ 1924 h 329"/>
                <a:gd name="T10" fmla="*/ 0 w 313"/>
                <a:gd name="T11" fmla="*/ 1678 h 329"/>
                <a:gd name="T12" fmla="*/ 676 w 313"/>
                <a:gd name="T13" fmla="*/ 1999 h 329"/>
                <a:gd name="T14" fmla="*/ 1403 w 313"/>
                <a:gd name="T15" fmla="*/ 1608 h 329"/>
                <a:gd name="T16" fmla="*/ 1601 w 313"/>
                <a:gd name="T17" fmla="*/ 73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3" h="329">
                  <a:moveTo>
                    <a:pt x="310" y="118"/>
                  </a:moveTo>
                  <a:cubicBezTo>
                    <a:pt x="306" y="64"/>
                    <a:pt x="275" y="24"/>
                    <a:pt x="234" y="0"/>
                  </a:cubicBezTo>
                  <a:cubicBezTo>
                    <a:pt x="266" y="25"/>
                    <a:pt x="289" y="60"/>
                    <a:pt x="292" y="106"/>
                  </a:cubicBezTo>
                  <a:cubicBezTo>
                    <a:pt x="295" y="157"/>
                    <a:pt x="283" y="207"/>
                    <a:pt x="255" y="249"/>
                  </a:cubicBezTo>
                  <a:cubicBezTo>
                    <a:pt x="220" y="301"/>
                    <a:pt x="174" y="317"/>
                    <a:pt x="114" y="311"/>
                  </a:cubicBezTo>
                  <a:cubicBezTo>
                    <a:pt x="78" y="308"/>
                    <a:pt x="36" y="294"/>
                    <a:pt x="0" y="271"/>
                  </a:cubicBezTo>
                  <a:cubicBezTo>
                    <a:pt x="40" y="300"/>
                    <a:pt x="89" y="319"/>
                    <a:pt x="131" y="323"/>
                  </a:cubicBezTo>
                  <a:cubicBezTo>
                    <a:pt x="192" y="329"/>
                    <a:pt x="237" y="312"/>
                    <a:pt x="272" y="260"/>
                  </a:cubicBezTo>
                  <a:cubicBezTo>
                    <a:pt x="300" y="218"/>
                    <a:pt x="313" y="168"/>
                    <a:pt x="310" y="118"/>
                  </a:cubicBezTo>
                </a:path>
              </a:pathLst>
            </a:custGeom>
            <a:solidFill>
              <a:srgbClr val="2B7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45" name="Freeform 125"/>
            <p:cNvSpPr>
              <a:spLocks/>
            </p:cNvSpPr>
            <p:nvPr/>
          </p:nvSpPr>
          <p:spPr bwMode="auto">
            <a:xfrm>
              <a:off x="4438" y="3072"/>
              <a:ext cx="469" cy="476"/>
            </a:xfrm>
            <a:custGeom>
              <a:avLst/>
              <a:gdLst>
                <a:gd name="T0" fmla="*/ 0 w 272"/>
                <a:gd name="T1" fmla="*/ 987 h 259"/>
                <a:gd name="T2" fmla="*/ 512 w 272"/>
                <a:gd name="T3" fmla="*/ 1513 h 259"/>
                <a:gd name="T4" fmla="*/ 1154 w 272"/>
                <a:gd name="T5" fmla="*/ 1402 h 259"/>
                <a:gd name="T6" fmla="*/ 1347 w 272"/>
                <a:gd name="T7" fmla="*/ 632 h 259"/>
                <a:gd name="T8" fmla="*/ 1338 w 272"/>
                <a:gd name="T9" fmla="*/ 290 h 259"/>
                <a:gd name="T10" fmla="*/ 1162 w 272"/>
                <a:gd name="T11" fmla="*/ 0 h 259"/>
                <a:gd name="T12" fmla="*/ 1210 w 272"/>
                <a:gd name="T13" fmla="*/ 287 h 259"/>
                <a:gd name="T14" fmla="*/ 1181 w 272"/>
                <a:gd name="T15" fmla="*/ 682 h 259"/>
                <a:gd name="T16" fmla="*/ 900 w 272"/>
                <a:gd name="T17" fmla="*/ 1246 h 259"/>
                <a:gd name="T18" fmla="*/ 666 w 272"/>
                <a:gd name="T19" fmla="*/ 1334 h 259"/>
                <a:gd name="T20" fmla="*/ 455 w 272"/>
                <a:gd name="T21" fmla="*/ 1097 h 259"/>
                <a:gd name="T22" fmla="*/ 9 w 272"/>
                <a:gd name="T23" fmla="*/ 987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2" h="259">
                  <a:moveTo>
                    <a:pt x="0" y="159"/>
                  </a:moveTo>
                  <a:cubicBezTo>
                    <a:pt x="47" y="166"/>
                    <a:pt x="53" y="231"/>
                    <a:pt x="100" y="244"/>
                  </a:cubicBezTo>
                  <a:cubicBezTo>
                    <a:pt x="149" y="257"/>
                    <a:pt x="185" y="259"/>
                    <a:pt x="225" y="226"/>
                  </a:cubicBezTo>
                  <a:cubicBezTo>
                    <a:pt x="263" y="194"/>
                    <a:pt x="262" y="146"/>
                    <a:pt x="263" y="102"/>
                  </a:cubicBezTo>
                  <a:cubicBezTo>
                    <a:pt x="263" y="81"/>
                    <a:pt x="272" y="68"/>
                    <a:pt x="261" y="47"/>
                  </a:cubicBezTo>
                  <a:cubicBezTo>
                    <a:pt x="253" y="31"/>
                    <a:pt x="236" y="15"/>
                    <a:pt x="227" y="0"/>
                  </a:cubicBezTo>
                  <a:cubicBezTo>
                    <a:pt x="227" y="15"/>
                    <a:pt x="235" y="30"/>
                    <a:pt x="236" y="46"/>
                  </a:cubicBezTo>
                  <a:cubicBezTo>
                    <a:pt x="238" y="68"/>
                    <a:pt x="235" y="89"/>
                    <a:pt x="230" y="110"/>
                  </a:cubicBezTo>
                  <a:cubicBezTo>
                    <a:pt x="219" y="153"/>
                    <a:pt x="225" y="184"/>
                    <a:pt x="176" y="201"/>
                  </a:cubicBezTo>
                  <a:cubicBezTo>
                    <a:pt x="163" y="205"/>
                    <a:pt x="144" y="217"/>
                    <a:pt x="130" y="215"/>
                  </a:cubicBezTo>
                  <a:cubicBezTo>
                    <a:pt x="111" y="213"/>
                    <a:pt x="103" y="189"/>
                    <a:pt x="89" y="177"/>
                  </a:cubicBezTo>
                  <a:cubicBezTo>
                    <a:pt x="65" y="158"/>
                    <a:pt x="24" y="164"/>
                    <a:pt x="2" y="159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46" name="Freeform 126"/>
            <p:cNvSpPr>
              <a:spLocks/>
            </p:cNvSpPr>
            <p:nvPr/>
          </p:nvSpPr>
          <p:spPr bwMode="auto">
            <a:xfrm>
              <a:off x="4346" y="3004"/>
              <a:ext cx="399" cy="271"/>
            </a:xfrm>
            <a:custGeom>
              <a:avLst/>
              <a:gdLst>
                <a:gd name="T0" fmla="*/ 29 w 231"/>
                <a:gd name="T1" fmla="*/ 922 h 147"/>
                <a:gd name="T2" fmla="*/ 484 w 231"/>
                <a:gd name="T3" fmla="*/ 105 h 147"/>
                <a:gd name="T4" fmla="*/ 871 w 231"/>
                <a:gd name="T5" fmla="*/ 37 h 147"/>
                <a:gd name="T6" fmla="*/ 1190 w 231"/>
                <a:gd name="T7" fmla="*/ 125 h 147"/>
                <a:gd name="T8" fmla="*/ 411 w 231"/>
                <a:gd name="T9" fmla="*/ 289 h 147"/>
                <a:gd name="T10" fmla="*/ 50 w 231"/>
                <a:gd name="T11" fmla="*/ 898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" h="147">
                  <a:moveTo>
                    <a:pt x="6" y="147"/>
                  </a:moveTo>
                  <a:cubicBezTo>
                    <a:pt x="0" y="86"/>
                    <a:pt x="33" y="48"/>
                    <a:pt x="94" y="17"/>
                  </a:cubicBezTo>
                  <a:cubicBezTo>
                    <a:pt x="126" y="0"/>
                    <a:pt x="133" y="5"/>
                    <a:pt x="169" y="6"/>
                  </a:cubicBezTo>
                  <a:cubicBezTo>
                    <a:pt x="195" y="8"/>
                    <a:pt x="210" y="9"/>
                    <a:pt x="231" y="20"/>
                  </a:cubicBezTo>
                  <a:cubicBezTo>
                    <a:pt x="179" y="2"/>
                    <a:pt x="126" y="24"/>
                    <a:pt x="80" y="46"/>
                  </a:cubicBezTo>
                  <a:cubicBezTo>
                    <a:pt x="48" y="62"/>
                    <a:pt x="6" y="98"/>
                    <a:pt x="10" y="143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47" name="Freeform 127"/>
            <p:cNvSpPr>
              <a:spLocks/>
            </p:cNvSpPr>
            <p:nvPr/>
          </p:nvSpPr>
          <p:spPr bwMode="auto">
            <a:xfrm>
              <a:off x="4531" y="3335"/>
              <a:ext cx="361" cy="232"/>
            </a:xfrm>
            <a:custGeom>
              <a:avLst/>
              <a:gdLst>
                <a:gd name="T0" fmla="*/ 582 w 209"/>
                <a:gd name="T1" fmla="*/ 569 h 126"/>
                <a:gd name="T2" fmla="*/ 1078 w 209"/>
                <a:gd name="T3" fmla="*/ 0 h 126"/>
                <a:gd name="T4" fmla="*/ 603 w 209"/>
                <a:gd name="T5" fmla="*/ 654 h 126"/>
                <a:gd name="T6" fmla="*/ 0 w 209"/>
                <a:gd name="T7" fmla="*/ 350 h 126"/>
                <a:gd name="T8" fmla="*/ 582 w 209"/>
                <a:gd name="T9" fmla="*/ 569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26">
                  <a:moveTo>
                    <a:pt x="113" y="91"/>
                  </a:moveTo>
                  <a:cubicBezTo>
                    <a:pt x="181" y="68"/>
                    <a:pt x="204" y="26"/>
                    <a:pt x="209" y="0"/>
                  </a:cubicBezTo>
                  <a:cubicBezTo>
                    <a:pt x="204" y="57"/>
                    <a:pt x="187" y="85"/>
                    <a:pt x="117" y="105"/>
                  </a:cubicBezTo>
                  <a:cubicBezTo>
                    <a:pt x="46" y="126"/>
                    <a:pt x="19" y="91"/>
                    <a:pt x="0" y="56"/>
                  </a:cubicBezTo>
                  <a:cubicBezTo>
                    <a:pt x="24" y="78"/>
                    <a:pt x="61" y="107"/>
                    <a:pt x="113" y="91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48" name="Freeform 128"/>
            <p:cNvSpPr>
              <a:spLocks/>
            </p:cNvSpPr>
            <p:nvPr/>
          </p:nvSpPr>
          <p:spPr bwMode="auto">
            <a:xfrm>
              <a:off x="4728" y="3282"/>
              <a:ext cx="238" cy="323"/>
            </a:xfrm>
            <a:custGeom>
              <a:avLst/>
              <a:gdLst>
                <a:gd name="T0" fmla="*/ 707 w 138"/>
                <a:gd name="T1" fmla="*/ 0 h 176"/>
                <a:gd name="T2" fmla="*/ 0 w 138"/>
                <a:gd name="T3" fmla="*/ 1088 h 176"/>
                <a:gd name="T4" fmla="*/ 707 w 138"/>
                <a:gd name="T5" fmla="*/ 0 h 1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" h="176">
                  <a:moveTo>
                    <a:pt x="138" y="0"/>
                  </a:moveTo>
                  <a:cubicBezTo>
                    <a:pt x="136" y="37"/>
                    <a:pt x="115" y="169"/>
                    <a:pt x="0" y="176"/>
                  </a:cubicBezTo>
                  <a:cubicBezTo>
                    <a:pt x="33" y="165"/>
                    <a:pt x="111" y="134"/>
                    <a:pt x="138" y="0"/>
                  </a:cubicBezTo>
                </a:path>
              </a:pathLst>
            </a:custGeom>
            <a:solidFill>
              <a:srgbClr val="12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49" name="Freeform 129"/>
            <p:cNvSpPr>
              <a:spLocks/>
            </p:cNvSpPr>
            <p:nvPr/>
          </p:nvSpPr>
          <p:spPr bwMode="auto">
            <a:xfrm>
              <a:off x="4250" y="2903"/>
              <a:ext cx="746" cy="737"/>
            </a:xfrm>
            <a:custGeom>
              <a:avLst/>
              <a:gdLst>
                <a:gd name="T0" fmla="*/ 594 w 432"/>
                <a:gd name="T1" fmla="*/ 261 h 401"/>
                <a:gd name="T2" fmla="*/ 93 w 432"/>
                <a:gd name="T3" fmla="*/ 1467 h 401"/>
                <a:gd name="T4" fmla="*/ 1219 w 432"/>
                <a:gd name="T5" fmla="*/ 2452 h 401"/>
                <a:gd name="T6" fmla="*/ 2003 w 432"/>
                <a:gd name="T7" fmla="*/ 2031 h 401"/>
                <a:gd name="T8" fmla="*/ 2210 w 432"/>
                <a:gd name="T9" fmla="*/ 1088 h 401"/>
                <a:gd name="T10" fmla="*/ 948 w 432"/>
                <a:gd name="T11" fmla="*/ 132 h 401"/>
                <a:gd name="T12" fmla="*/ 594 w 432"/>
                <a:gd name="T13" fmla="*/ 261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2" h="401">
                  <a:moveTo>
                    <a:pt x="115" y="42"/>
                  </a:moveTo>
                  <a:cubicBezTo>
                    <a:pt x="44" y="73"/>
                    <a:pt x="0" y="168"/>
                    <a:pt x="18" y="236"/>
                  </a:cubicBezTo>
                  <a:cubicBezTo>
                    <a:pt x="41" y="323"/>
                    <a:pt x="153" y="387"/>
                    <a:pt x="237" y="395"/>
                  </a:cubicBezTo>
                  <a:cubicBezTo>
                    <a:pt x="302" y="401"/>
                    <a:pt x="351" y="383"/>
                    <a:pt x="389" y="327"/>
                  </a:cubicBezTo>
                  <a:cubicBezTo>
                    <a:pt x="419" y="283"/>
                    <a:pt x="432" y="229"/>
                    <a:pt x="429" y="175"/>
                  </a:cubicBezTo>
                  <a:cubicBezTo>
                    <a:pt x="421" y="55"/>
                    <a:pt x="289" y="0"/>
                    <a:pt x="184" y="21"/>
                  </a:cubicBezTo>
                  <a:cubicBezTo>
                    <a:pt x="158" y="27"/>
                    <a:pt x="139" y="32"/>
                    <a:pt x="115" y="42"/>
                  </a:cubicBezTo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50" name="Freeform 130"/>
            <p:cNvSpPr>
              <a:spLocks/>
            </p:cNvSpPr>
            <p:nvPr/>
          </p:nvSpPr>
          <p:spPr bwMode="auto">
            <a:xfrm>
              <a:off x="4322" y="2984"/>
              <a:ext cx="625" cy="584"/>
            </a:xfrm>
            <a:custGeom>
              <a:avLst/>
              <a:gdLst>
                <a:gd name="T0" fmla="*/ 299 w 362"/>
                <a:gd name="T1" fmla="*/ 259 h 318"/>
                <a:gd name="T2" fmla="*/ 57 w 362"/>
                <a:gd name="T3" fmla="*/ 630 h 318"/>
                <a:gd name="T4" fmla="*/ 29 w 362"/>
                <a:gd name="T5" fmla="*/ 1080 h 318"/>
                <a:gd name="T6" fmla="*/ 218 w 362"/>
                <a:gd name="T7" fmla="*/ 1331 h 318"/>
                <a:gd name="T8" fmla="*/ 439 w 362"/>
                <a:gd name="T9" fmla="*/ 1488 h 318"/>
                <a:gd name="T10" fmla="*/ 587 w 362"/>
                <a:gd name="T11" fmla="*/ 1741 h 318"/>
                <a:gd name="T12" fmla="*/ 1183 w 362"/>
                <a:gd name="T13" fmla="*/ 1932 h 318"/>
                <a:gd name="T14" fmla="*/ 1777 w 362"/>
                <a:gd name="T15" fmla="*/ 979 h 318"/>
                <a:gd name="T16" fmla="*/ 1801 w 362"/>
                <a:gd name="T17" fmla="*/ 725 h 318"/>
                <a:gd name="T18" fmla="*/ 1699 w 362"/>
                <a:gd name="T19" fmla="*/ 472 h 318"/>
                <a:gd name="T20" fmla="*/ 1366 w 362"/>
                <a:gd name="T21" fmla="*/ 94 h 318"/>
                <a:gd name="T22" fmla="*/ 886 w 362"/>
                <a:gd name="T23" fmla="*/ 0 h 318"/>
                <a:gd name="T24" fmla="*/ 689 w 362"/>
                <a:gd name="T25" fmla="*/ 20 h 318"/>
                <a:gd name="T26" fmla="*/ 509 w 362"/>
                <a:gd name="T27" fmla="*/ 94 h 318"/>
                <a:gd name="T28" fmla="*/ 299 w 362"/>
                <a:gd name="T29" fmla="*/ 259 h 3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2" h="318">
                  <a:moveTo>
                    <a:pt x="58" y="42"/>
                  </a:moveTo>
                  <a:cubicBezTo>
                    <a:pt x="36" y="58"/>
                    <a:pt x="16" y="84"/>
                    <a:pt x="11" y="102"/>
                  </a:cubicBezTo>
                  <a:cubicBezTo>
                    <a:pt x="6" y="121"/>
                    <a:pt x="0" y="154"/>
                    <a:pt x="6" y="174"/>
                  </a:cubicBezTo>
                  <a:cubicBezTo>
                    <a:pt x="11" y="191"/>
                    <a:pt x="27" y="208"/>
                    <a:pt x="42" y="215"/>
                  </a:cubicBezTo>
                  <a:cubicBezTo>
                    <a:pt x="57" y="222"/>
                    <a:pt x="74" y="227"/>
                    <a:pt x="85" y="240"/>
                  </a:cubicBezTo>
                  <a:cubicBezTo>
                    <a:pt x="97" y="252"/>
                    <a:pt x="102" y="268"/>
                    <a:pt x="114" y="281"/>
                  </a:cubicBezTo>
                  <a:cubicBezTo>
                    <a:pt x="145" y="313"/>
                    <a:pt x="188" y="318"/>
                    <a:pt x="230" y="312"/>
                  </a:cubicBezTo>
                  <a:cubicBezTo>
                    <a:pt x="306" y="303"/>
                    <a:pt x="362" y="233"/>
                    <a:pt x="345" y="158"/>
                  </a:cubicBezTo>
                  <a:cubicBezTo>
                    <a:pt x="341" y="141"/>
                    <a:pt x="349" y="133"/>
                    <a:pt x="350" y="117"/>
                  </a:cubicBezTo>
                  <a:cubicBezTo>
                    <a:pt x="352" y="100"/>
                    <a:pt x="340" y="88"/>
                    <a:pt x="330" y="76"/>
                  </a:cubicBezTo>
                  <a:cubicBezTo>
                    <a:pt x="307" y="49"/>
                    <a:pt x="305" y="23"/>
                    <a:pt x="265" y="15"/>
                  </a:cubicBezTo>
                  <a:cubicBezTo>
                    <a:pt x="236" y="10"/>
                    <a:pt x="202" y="1"/>
                    <a:pt x="172" y="0"/>
                  </a:cubicBezTo>
                  <a:cubicBezTo>
                    <a:pt x="159" y="0"/>
                    <a:pt x="147" y="3"/>
                    <a:pt x="134" y="3"/>
                  </a:cubicBezTo>
                  <a:cubicBezTo>
                    <a:pt x="118" y="3"/>
                    <a:pt x="111" y="4"/>
                    <a:pt x="99" y="15"/>
                  </a:cubicBezTo>
                  <a:cubicBezTo>
                    <a:pt x="86" y="25"/>
                    <a:pt x="67" y="36"/>
                    <a:pt x="58" y="4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51" name="Oval 131"/>
            <p:cNvSpPr>
              <a:spLocks noChangeArrowheads="1"/>
            </p:cNvSpPr>
            <p:nvPr/>
          </p:nvSpPr>
          <p:spPr bwMode="auto">
            <a:xfrm>
              <a:off x="4434" y="3006"/>
              <a:ext cx="57" cy="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452" name="Oval 132"/>
            <p:cNvSpPr>
              <a:spLocks noChangeArrowheads="1"/>
            </p:cNvSpPr>
            <p:nvPr/>
          </p:nvSpPr>
          <p:spPr bwMode="auto">
            <a:xfrm>
              <a:off x="4491" y="3003"/>
              <a:ext cx="21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453" name="Oval 133"/>
            <p:cNvSpPr>
              <a:spLocks noChangeArrowheads="1"/>
            </p:cNvSpPr>
            <p:nvPr/>
          </p:nvSpPr>
          <p:spPr bwMode="auto">
            <a:xfrm>
              <a:off x="4415" y="3049"/>
              <a:ext cx="21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</p:grpSp>
      <p:sp>
        <p:nvSpPr>
          <p:cNvPr id="484" name="Line 104"/>
          <p:cNvSpPr>
            <a:spLocks noChangeShapeType="1"/>
          </p:cNvSpPr>
          <p:nvPr/>
        </p:nvSpPr>
        <p:spPr bwMode="auto">
          <a:xfrm flipH="1" flipV="1">
            <a:off x="8186892" y="2338265"/>
            <a:ext cx="849531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FR" sz="2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4" name="Text Box 98"/>
          <p:cNvSpPr txBox="1">
            <a:spLocks noChangeArrowheads="1"/>
          </p:cNvSpPr>
          <p:nvPr/>
        </p:nvSpPr>
        <p:spPr bwMode="auto">
          <a:xfrm>
            <a:off x="8974814" y="5413868"/>
            <a:ext cx="15778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nl-NL" sz="2000" dirty="0">
                <a:solidFill>
                  <a:srgbClr val="0070C0"/>
                </a:solidFill>
              </a:rPr>
              <a:t>T </a:t>
            </a:r>
            <a:r>
              <a:rPr lang="fr-FR" altLang="nl-NL" sz="2000" dirty="0" err="1">
                <a:solidFill>
                  <a:srgbClr val="0070C0"/>
                </a:solidFill>
              </a:rPr>
              <a:t>helper</a:t>
            </a:r>
            <a:r>
              <a:rPr lang="fr-FR" altLang="nl-NL" sz="2000" dirty="0">
                <a:solidFill>
                  <a:srgbClr val="0070C0"/>
                </a:solidFill>
              </a:rPr>
              <a:t> </a:t>
            </a:r>
            <a:r>
              <a:rPr lang="fr-FR" altLang="nl-NL" sz="2000" dirty="0" err="1">
                <a:solidFill>
                  <a:srgbClr val="0070C0"/>
                </a:solidFill>
              </a:rPr>
              <a:t>cell</a:t>
            </a:r>
            <a:endParaRPr lang="fr-FR" altLang="nl-NL" sz="2000" dirty="0">
              <a:solidFill>
                <a:srgbClr val="0070C0"/>
              </a:solidFill>
            </a:endParaRPr>
          </a:p>
        </p:txBody>
      </p:sp>
      <p:grpSp>
        <p:nvGrpSpPr>
          <p:cNvPr id="454" name="Group 106"/>
          <p:cNvGrpSpPr>
            <a:grpSpLocks/>
          </p:cNvGrpSpPr>
          <p:nvPr/>
        </p:nvGrpSpPr>
        <p:grpSpPr bwMode="auto">
          <a:xfrm>
            <a:off x="9188823" y="3950131"/>
            <a:ext cx="1267333" cy="1243019"/>
            <a:chOff x="4349" y="1763"/>
            <a:chExt cx="834" cy="818"/>
          </a:xfrm>
        </p:grpSpPr>
        <p:sp>
          <p:nvSpPr>
            <p:cNvPr id="455" name="Freeform 107"/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566 w 478"/>
                <a:gd name="T1" fmla="*/ 206 h 444"/>
                <a:gd name="T2" fmla="*/ 107 w 478"/>
                <a:gd name="T3" fmla="*/ 927 h 444"/>
                <a:gd name="T4" fmla="*/ 169 w 478"/>
                <a:gd name="T5" fmla="*/ 1951 h 444"/>
                <a:gd name="T6" fmla="*/ 1629 w 478"/>
                <a:gd name="T7" fmla="*/ 2458 h 444"/>
                <a:gd name="T8" fmla="*/ 1940 w 478"/>
                <a:gd name="T9" fmla="*/ 451 h 444"/>
                <a:gd name="T10" fmla="*/ 1301 w 478"/>
                <a:gd name="T11" fmla="*/ 88 h 444"/>
                <a:gd name="T12" fmla="*/ 566 w 478"/>
                <a:gd name="T13" fmla="*/ 206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56" name="Freeform 108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57" name="Freeform 109"/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1084 h 269"/>
                <a:gd name="T2" fmla="*/ 553 w 339"/>
                <a:gd name="T3" fmla="*/ 1604 h 269"/>
                <a:gd name="T4" fmla="*/ 1207 w 339"/>
                <a:gd name="T5" fmla="*/ 1462 h 269"/>
                <a:gd name="T6" fmla="*/ 1374 w 339"/>
                <a:gd name="T7" fmla="*/ 0 h 269"/>
                <a:gd name="T8" fmla="*/ 1404 w 339"/>
                <a:gd name="T9" fmla="*/ 645 h 269"/>
                <a:gd name="T10" fmla="*/ 1234 w 339"/>
                <a:gd name="T11" fmla="*/ 903 h 269"/>
                <a:gd name="T12" fmla="*/ 1063 w 339"/>
                <a:gd name="T13" fmla="*/ 1173 h 269"/>
                <a:gd name="T14" fmla="*/ 583 w 339"/>
                <a:gd name="T15" fmla="*/ 1381 h 269"/>
                <a:gd name="T16" fmla="*/ 242 w 339"/>
                <a:gd name="T17" fmla="*/ 1228 h 269"/>
                <a:gd name="T18" fmla="*/ 41 w 339"/>
                <a:gd name="T19" fmla="*/ 1108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58" name="Freeform 110"/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587 w 172"/>
                <a:gd name="T1" fmla="*/ 24 h 160"/>
                <a:gd name="T2" fmla="*/ 221 w 172"/>
                <a:gd name="T3" fmla="*/ 295 h 160"/>
                <a:gd name="T4" fmla="*/ 28 w 172"/>
                <a:gd name="T5" fmla="*/ 1003 h 160"/>
                <a:gd name="T6" fmla="*/ 319 w 172"/>
                <a:gd name="T7" fmla="*/ 319 h 160"/>
                <a:gd name="T8" fmla="*/ 452 w 172"/>
                <a:gd name="T9" fmla="*/ 245 h 160"/>
                <a:gd name="T10" fmla="*/ 537 w 172"/>
                <a:gd name="T11" fmla="*/ 120 h 160"/>
                <a:gd name="T12" fmla="*/ 886 w 172"/>
                <a:gd name="T13" fmla="*/ 24 h 160"/>
                <a:gd name="T14" fmla="*/ 587 w 172"/>
                <a:gd name="T15" fmla="*/ 37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59" name="Freeform 111"/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1679 h 306"/>
                <a:gd name="T2" fmla="*/ 21 w 311"/>
                <a:gd name="T3" fmla="*/ 1685 h 306"/>
                <a:gd name="T4" fmla="*/ 1076 w 311"/>
                <a:gd name="T5" fmla="*/ 1522 h 306"/>
                <a:gd name="T6" fmla="*/ 1383 w 311"/>
                <a:gd name="T7" fmla="*/ 0 h 306"/>
                <a:gd name="T8" fmla="*/ 943 w 311"/>
                <a:gd name="T9" fmla="*/ 1522 h 306"/>
                <a:gd name="T10" fmla="*/ 0 w 311"/>
                <a:gd name="T11" fmla="*/ 1679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60" name="Freeform 112"/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432 w 84"/>
                <a:gd name="T1" fmla="*/ 0 h 289"/>
                <a:gd name="T2" fmla="*/ 185 w 84"/>
                <a:gd name="T3" fmla="*/ 519 h 289"/>
                <a:gd name="T4" fmla="*/ 402 w 84"/>
                <a:gd name="T5" fmla="*/ 1802 h 289"/>
                <a:gd name="T6" fmla="*/ 205 w 84"/>
                <a:gd name="T7" fmla="*/ 725 h 289"/>
                <a:gd name="T8" fmla="*/ 432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61" name="Freeform 113"/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857 w 167"/>
                <a:gd name="T1" fmla="*/ 0 h 152"/>
                <a:gd name="T2" fmla="*/ 0 w 167"/>
                <a:gd name="T3" fmla="*/ 951 h 152"/>
                <a:gd name="T4" fmla="*/ 85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62" name="Freeform 114"/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1076 h 187"/>
                <a:gd name="T2" fmla="*/ 587 w 211"/>
                <a:gd name="T3" fmla="*/ 1039 h 187"/>
                <a:gd name="T4" fmla="*/ 949 w 211"/>
                <a:gd name="T5" fmla="*/ 556 h 187"/>
                <a:gd name="T6" fmla="*/ 1054 w 211"/>
                <a:gd name="T7" fmla="*/ 0 h 187"/>
                <a:gd name="T8" fmla="*/ 800 w 211"/>
                <a:gd name="T9" fmla="*/ 710 h 187"/>
                <a:gd name="T10" fmla="*/ 319 w 211"/>
                <a:gd name="T11" fmla="*/ 1089 h 187"/>
                <a:gd name="T12" fmla="*/ 0 w 211"/>
                <a:gd name="T13" fmla="*/ 1076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63" name="Freeform 115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64" name="Freeform 116"/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571 w 479"/>
                <a:gd name="T1" fmla="*/ 207 h 443"/>
                <a:gd name="T2" fmla="*/ 114 w 479"/>
                <a:gd name="T3" fmla="*/ 922 h 443"/>
                <a:gd name="T4" fmla="*/ 176 w 479"/>
                <a:gd name="T5" fmla="*/ 1955 h 443"/>
                <a:gd name="T6" fmla="*/ 1637 w 479"/>
                <a:gd name="T7" fmla="*/ 2466 h 443"/>
                <a:gd name="T8" fmla="*/ 1946 w 479"/>
                <a:gd name="T9" fmla="*/ 446 h 443"/>
                <a:gd name="T10" fmla="*/ 1309 w 479"/>
                <a:gd name="T11" fmla="*/ 89 h 443"/>
                <a:gd name="T12" fmla="*/ 571 w 479"/>
                <a:gd name="T13" fmla="*/ 207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65" name="Oval 117"/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466" name="Oval 118"/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467" name="Oval 119"/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</p:grpSp>
      <p:sp>
        <p:nvSpPr>
          <p:cNvPr id="482" name="Vrije vorm 481"/>
          <p:cNvSpPr/>
          <p:nvPr/>
        </p:nvSpPr>
        <p:spPr>
          <a:xfrm>
            <a:off x="5873851" y="3923065"/>
            <a:ext cx="3384668" cy="212171"/>
          </a:xfrm>
          <a:custGeom>
            <a:avLst/>
            <a:gdLst>
              <a:gd name="connsiteX0" fmla="*/ 1380098 w 1380098"/>
              <a:gd name="connsiteY0" fmla="*/ 0 h 1230531"/>
              <a:gd name="connsiteX1" fmla="*/ 764833 w 1380098"/>
              <a:gd name="connsiteY1" fmla="*/ 758035 h 1230531"/>
              <a:gd name="connsiteX2" fmla="*/ 0 w 1380098"/>
              <a:gd name="connsiteY2" fmla="*/ 1230531 h 1230531"/>
              <a:gd name="connsiteX0" fmla="*/ 1067366 w 1067366"/>
              <a:gd name="connsiteY0" fmla="*/ 0 h 975587"/>
              <a:gd name="connsiteX1" fmla="*/ 764833 w 1067366"/>
              <a:gd name="connsiteY1" fmla="*/ 503091 h 975587"/>
              <a:gd name="connsiteX2" fmla="*/ 0 w 1067366"/>
              <a:gd name="connsiteY2" fmla="*/ 975587 h 975587"/>
              <a:gd name="connsiteX0" fmla="*/ 795426 w 795426"/>
              <a:gd name="connsiteY0" fmla="*/ 0 h 761433"/>
              <a:gd name="connsiteX1" fmla="*/ 492893 w 795426"/>
              <a:gd name="connsiteY1" fmla="*/ 503091 h 761433"/>
              <a:gd name="connsiteX2" fmla="*/ 0 w 795426"/>
              <a:gd name="connsiteY2" fmla="*/ 761433 h 761433"/>
              <a:gd name="connsiteX0" fmla="*/ 795426 w 795426"/>
              <a:gd name="connsiteY0" fmla="*/ 0 h 761433"/>
              <a:gd name="connsiteX1" fmla="*/ 492893 w 795426"/>
              <a:gd name="connsiteY1" fmla="*/ 503091 h 761433"/>
              <a:gd name="connsiteX2" fmla="*/ 0 w 795426"/>
              <a:gd name="connsiteY2" fmla="*/ 761433 h 761433"/>
              <a:gd name="connsiteX0" fmla="*/ 795426 w 795426"/>
              <a:gd name="connsiteY0" fmla="*/ 0 h 761433"/>
              <a:gd name="connsiteX1" fmla="*/ 482695 w 795426"/>
              <a:gd name="connsiteY1" fmla="*/ 411311 h 761433"/>
              <a:gd name="connsiteX2" fmla="*/ 0 w 795426"/>
              <a:gd name="connsiteY2" fmla="*/ 761433 h 761433"/>
              <a:gd name="connsiteX0" fmla="*/ 795426 w 795426"/>
              <a:gd name="connsiteY0" fmla="*/ 0 h 761433"/>
              <a:gd name="connsiteX1" fmla="*/ 482695 w 795426"/>
              <a:gd name="connsiteY1" fmla="*/ 411311 h 761433"/>
              <a:gd name="connsiteX2" fmla="*/ 0 w 795426"/>
              <a:gd name="connsiteY2" fmla="*/ 761433 h 761433"/>
              <a:gd name="connsiteX0" fmla="*/ 795426 w 795426"/>
              <a:gd name="connsiteY0" fmla="*/ 0 h 761433"/>
              <a:gd name="connsiteX1" fmla="*/ 482695 w 795426"/>
              <a:gd name="connsiteY1" fmla="*/ 411311 h 761433"/>
              <a:gd name="connsiteX2" fmla="*/ 0 w 795426"/>
              <a:gd name="connsiteY2" fmla="*/ 761433 h 761433"/>
              <a:gd name="connsiteX0" fmla="*/ 1995576 w 1995576"/>
              <a:gd name="connsiteY0" fmla="*/ 303210 h 350268"/>
              <a:gd name="connsiteX1" fmla="*/ 482695 w 1995576"/>
              <a:gd name="connsiteY1" fmla="*/ 146 h 350268"/>
              <a:gd name="connsiteX2" fmla="*/ 0 w 1995576"/>
              <a:gd name="connsiteY2" fmla="*/ 350268 h 350268"/>
              <a:gd name="connsiteX0" fmla="*/ 2557551 w 2557551"/>
              <a:gd name="connsiteY0" fmla="*/ 578622 h 578626"/>
              <a:gd name="connsiteX1" fmla="*/ 1044670 w 2557551"/>
              <a:gd name="connsiteY1" fmla="*/ 275558 h 578626"/>
              <a:gd name="connsiteX2" fmla="*/ 0 w 2557551"/>
              <a:gd name="connsiteY2" fmla="*/ 92280 h 578626"/>
              <a:gd name="connsiteX0" fmla="*/ 2557551 w 2557551"/>
              <a:gd name="connsiteY0" fmla="*/ 631218 h 631220"/>
              <a:gd name="connsiteX1" fmla="*/ 1673320 w 2557551"/>
              <a:gd name="connsiteY1" fmla="*/ 118604 h 631220"/>
              <a:gd name="connsiteX2" fmla="*/ 0 w 2557551"/>
              <a:gd name="connsiteY2" fmla="*/ 144876 h 631220"/>
              <a:gd name="connsiteX0" fmla="*/ 2557551 w 2557551"/>
              <a:gd name="connsiteY0" fmla="*/ 742025 h 742031"/>
              <a:gd name="connsiteX1" fmla="*/ 1673320 w 2557551"/>
              <a:gd name="connsiteY1" fmla="*/ 229411 h 742031"/>
              <a:gd name="connsiteX2" fmla="*/ 0 w 2557551"/>
              <a:gd name="connsiteY2" fmla="*/ 255683 h 742031"/>
              <a:gd name="connsiteX0" fmla="*/ 2557551 w 2557551"/>
              <a:gd name="connsiteY0" fmla="*/ 703137 h 703141"/>
              <a:gd name="connsiteX1" fmla="*/ 1673320 w 2557551"/>
              <a:gd name="connsiteY1" fmla="*/ 190523 h 703141"/>
              <a:gd name="connsiteX2" fmla="*/ 0 w 2557551"/>
              <a:gd name="connsiteY2" fmla="*/ 216795 h 703141"/>
              <a:gd name="connsiteX0" fmla="*/ 2665501 w 2665501"/>
              <a:gd name="connsiteY0" fmla="*/ 617876 h 617878"/>
              <a:gd name="connsiteX1" fmla="*/ 1673320 w 2665501"/>
              <a:gd name="connsiteY1" fmla="*/ 117962 h 617878"/>
              <a:gd name="connsiteX2" fmla="*/ 0 w 2665501"/>
              <a:gd name="connsiteY2" fmla="*/ 144234 h 617878"/>
              <a:gd name="connsiteX0" fmla="*/ 2665501 w 2665501"/>
              <a:gd name="connsiteY0" fmla="*/ 617876 h 617876"/>
              <a:gd name="connsiteX1" fmla="*/ 1673320 w 2665501"/>
              <a:gd name="connsiteY1" fmla="*/ 117962 h 617876"/>
              <a:gd name="connsiteX2" fmla="*/ 0 w 2665501"/>
              <a:gd name="connsiteY2" fmla="*/ 144234 h 617876"/>
              <a:gd name="connsiteX0" fmla="*/ 2748051 w 2748051"/>
              <a:gd name="connsiteY0" fmla="*/ 305240 h 305240"/>
              <a:gd name="connsiteX1" fmla="*/ 1673320 w 2748051"/>
              <a:gd name="connsiteY1" fmla="*/ 103776 h 305240"/>
              <a:gd name="connsiteX2" fmla="*/ 0 w 2748051"/>
              <a:gd name="connsiteY2" fmla="*/ 130048 h 305240"/>
              <a:gd name="connsiteX0" fmla="*/ 2748051 w 2748051"/>
              <a:gd name="connsiteY0" fmla="*/ 265091 h 265091"/>
              <a:gd name="connsiteX1" fmla="*/ 1501870 w 2748051"/>
              <a:gd name="connsiteY1" fmla="*/ 241427 h 265091"/>
              <a:gd name="connsiteX2" fmla="*/ 0 w 2748051"/>
              <a:gd name="connsiteY2" fmla="*/ 89899 h 265091"/>
              <a:gd name="connsiteX0" fmla="*/ 2538501 w 2538501"/>
              <a:gd name="connsiteY0" fmla="*/ 159128 h 159128"/>
              <a:gd name="connsiteX1" fmla="*/ 1292320 w 2538501"/>
              <a:gd name="connsiteY1" fmla="*/ 135464 h 159128"/>
              <a:gd name="connsiteX2" fmla="*/ 0 w 2538501"/>
              <a:gd name="connsiteY2" fmla="*/ 110936 h 15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8501" h="159128">
                <a:moveTo>
                  <a:pt x="2538501" y="159128"/>
                </a:moveTo>
                <a:cubicBezTo>
                  <a:pt x="2291158" y="-125489"/>
                  <a:pt x="1715403" y="143496"/>
                  <a:pt x="1292320" y="135464"/>
                </a:cubicBezTo>
                <a:cubicBezTo>
                  <a:pt x="869237" y="127432"/>
                  <a:pt x="2266" y="-148540"/>
                  <a:pt x="0" y="110936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483" name="Vrije vorm 482"/>
          <p:cNvSpPr/>
          <p:nvPr/>
        </p:nvSpPr>
        <p:spPr>
          <a:xfrm>
            <a:off x="9511761" y="2648580"/>
            <a:ext cx="1053025" cy="1291923"/>
          </a:xfrm>
          <a:custGeom>
            <a:avLst/>
            <a:gdLst>
              <a:gd name="connsiteX0" fmla="*/ 1380098 w 1380098"/>
              <a:gd name="connsiteY0" fmla="*/ 0 h 1230531"/>
              <a:gd name="connsiteX1" fmla="*/ 764833 w 1380098"/>
              <a:gd name="connsiteY1" fmla="*/ 758035 h 1230531"/>
              <a:gd name="connsiteX2" fmla="*/ 0 w 1380098"/>
              <a:gd name="connsiteY2" fmla="*/ 1230531 h 1230531"/>
              <a:gd name="connsiteX0" fmla="*/ 1067366 w 1067366"/>
              <a:gd name="connsiteY0" fmla="*/ 0 h 975587"/>
              <a:gd name="connsiteX1" fmla="*/ 764833 w 1067366"/>
              <a:gd name="connsiteY1" fmla="*/ 503091 h 975587"/>
              <a:gd name="connsiteX2" fmla="*/ 0 w 1067366"/>
              <a:gd name="connsiteY2" fmla="*/ 975587 h 975587"/>
              <a:gd name="connsiteX0" fmla="*/ 795426 w 795426"/>
              <a:gd name="connsiteY0" fmla="*/ 0 h 761433"/>
              <a:gd name="connsiteX1" fmla="*/ 492893 w 795426"/>
              <a:gd name="connsiteY1" fmla="*/ 503091 h 761433"/>
              <a:gd name="connsiteX2" fmla="*/ 0 w 795426"/>
              <a:gd name="connsiteY2" fmla="*/ 761433 h 761433"/>
              <a:gd name="connsiteX0" fmla="*/ 795426 w 795426"/>
              <a:gd name="connsiteY0" fmla="*/ 0 h 761433"/>
              <a:gd name="connsiteX1" fmla="*/ 492893 w 795426"/>
              <a:gd name="connsiteY1" fmla="*/ 503091 h 761433"/>
              <a:gd name="connsiteX2" fmla="*/ 0 w 795426"/>
              <a:gd name="connsiteY2" fmla="*/ 761433 h 761433"/>
              <a:gd name="connsiteX0" fmla="*/ 795426 w 795426"/>
              <a:gd name="connsiteY0" fmla="*/ 0 h 761433"/>
              <a:gd name="connsiteX1" fmla="*/ 482695 w 795426"/>
              <a:gd name="connsiteY1" fmla="*/ 411311 h 761433"/>
              <a:gd name="connsiteX2" fmla="*/ 0 w 795426"/>
              <a:gd name="connsiteY2" fmla="*/ 761433 h 761433"/>
              <a:gd name="connsiteX0" fmla="*/ 795426 w 795426"/>
              <a:gd name="connsiteY0" fmla="*/ 0 h 761433"/>
              <a:gd name="connsiteX1" fmla="*/ 482695 w 795426"/>
              <a:gd name="connsiteY1" fmla="*/ 411311 h 761433"/>
              <a:gd name="connsiteX2" fmla="*/ 0 w 795426"/>
              <a:gd name="connsiteY2" fmla="*/ 761433 h 761433"/>
              <a:gd name="connsiteX0" fmla="*/ 795426 w 795426"/>
              <a:gd name="connsiteY0" fmla="*/ 0 h 761433"/>
              <a:gd name="connsiteX1" fmla="*/ 482695 w 795426"/>
              <a:gd name="connsiteY1" fmla="*/ 411311 h 761433"/>
              <a:gd name="connsiteX2" fmla="*/ 0 w 795426"/>
              <a:gd name="connsiteY2" fmla="*/ 761433 h 761433"/>
              <a:gd name="connsiteX0" fmla="*/ 1995576 w 1995576"/>
              <a:gd name="connsiteY0" fmla="*/ 303210 h 350268"/>
              <a:gd name="connsiteX1" fmla="*/ 482695 w 1995576"/>
              <a:gd name="connsiteY1" fmla="*/ 146 h 350268"/>
              <a:gd name="connsiteX2" fmla="*/ 0 w 1995576"/>
              <a:gd name="connsiteY2" fmla="*/ 350268 h 350268"/>
              <a:gd name="connsiteX0" fmla="*/ 2557551 w 2557551"/>
              <a:gd name="connsiteY0" fmla="*/ 578622 h 578626"/>
              <a:gd name="connsiteX1" fmla="*/ 1044670 w 2557551"/>
              <a:gd name="connsiteY1" fmla="*/ 275558 h 578626"/>
              <a:gd name="connsiteX2" fmla="*/ 0 w 2557551"/>
              <a:gd name="connsiteY2" fmla="*/ 92280 h 578626"/>
              <a:gd name="connsiteX0" fmla="*/ 2557551 w 2557551"/>
              <a:gd name="connsiteY0" fmla="*/ 631218 h 631220"/>
              <a:gd name="connsiteX1" fmla="*/ 1673320 w 2557551"/>
              <a:gd name="connsiteY1" fmla="*/ 118604 h 631220"/>
              <a:gd name="connsiteX2" fmla="*/ 0 w 2557551"/>
              <a:gd name="connsiteY2" fmla="*/ 144876 h 631220"/>
              <a:gd name="connsiteX0" fmla="*/ 2557551 w 2557551"/>
              <a:gd name="connsiteY0" fmla="*/ 742025 h 742031"/>
              <a:gd name="connsiteX1" fmla="*/ 1673320 w 2557551"/>
              <a:gd name="connsiteY1" fmla="*/ 229411 h 742031"/>
              <a:gd name="connsiteX2" fmla="*/ 0 w 2557551"/>
              <a:gd name="connsiteY2" fmla="*/ 255683 h 742031"/>
              <a:gd name="connsiteX0" fmla="*/ 2557551 w 2557551"/>
              <a:gd name="connsiteY0" fmla="*/ 703137 h 703141"/>
              <a:gd name="connsiteX1" fmla="*/ 1673320 w 2557551"/>
              <a:gd name="connsiteY1" fmla="*/ 190523 h 703141"/>
              <a:gd name="connsiteX2" fmla="*/ 0 w 2557551"/>
              <a:gd name="connsiteY2" fmla="*/ 216795 h 703141"/>
              <a:gd name="connsiteX0" fmla="*/ 2665501 w 2665501"/>
              <a:gd name="connsiteY0" fmla="*/ 617876 h 617878"/>
              <a:gd name="connsiteX1" fmla="*/ 1673320 w 2665501"/>
              <a:gd name="connsiteY1" fmla="*/ 117962 h 617878"/>
              <a:gd name="connsiteX2" fmla="*/ 0 w 2665501"/>
              <a:gd name="connsiteY2" fmla="*/ 144234 h 617878"/>
              <a:gd name="connsiteX0" fmla="*/ 2665501 w 2665501"/>
              <a:gd name="connsiteY0" fmla="*/ 617876 h 617876"/>
              <a:gd name="connsiteX1" fmla="*/ 1673320 w 2665501"/>
              <a:gd name="connsiteY1" fmla="*/ 117962 h 617876"/>
              <a:gd name="connsiteX2" fmla="*/ 0 w 2665501"/>
              <a:gd name="connsiteY2" fmla="*/ 144234 h 617876"/>
              <a:gd name="connsiteX0" fmla="*/ 2748051 w 2748051"/>
              <a:gd name="connsiteY0" fmla="*/ 305240 h 305240"/>
              <a:gd name="connsiteX1" fmla="*/ 1673320 w 2748051"/>
              <a:gd name="connsiteY1" fmla="*/ 103776 h 305240"/>
              <a:gd name="connsiteX2" fmla="*/ 0 w 2748051"/>
              <a:gd name="connsiteY2" fmla="*/ 130048 h 305240"/>
              <a:gd name="connsiteX0" fmla="*/ 2748051 w 2748051"/>
              <a:gd name="connsiteY0" fmla="*/ 265091 h 265091"/>
              <a:gd name="connsiteX1" fmla="*/ 1501870 w 2748051"/>
              <a:gd name="connsiteY1" fmla="*/ 241427 h 265091"/>
              <a:gd name="connsiteX2" fmla="*/ 0 w 2748051"/>
              <a:gd name="connsiteY2" fmla="*/ 89899 h 265091"/>
              <a:gd name="connsiteX0" fmla="*/ 2538501 w 2538501"/>
              <a:gd name="connsiteY0" fmla="*/ 159128 h 159128"/>
              <a:gd name="connsiteX1" fmla="*/ 1292320 w 2538501"/>
              <a:gd name="connsiteY1" fmla="*/ 135464 h 159128"/>
              <a:gd name="connsiteX2" fmla="*/ 0 w 2538501"/>
              <a:gd name="connsiteY2" fmla="*/ 110936 h 159128"/>
              <a:gd name="connsiteX0" fmla="*/ 2633751 w 2633751"/>
              <a:gd name="connsiteY0" fmla="*/ 85024 h 363558"/>
              <a:gd name="connsiteX1" fmla="*/ 1292320 w 2633751"/>
              <a:gd name="connsiteY1" fmla="*/ 359810 h 363558"/>
              <a:gd name="connsiteX2" fmla="*/ 0 w 2633751"/>
              <a:gd name="connsiteY2" fmla="*/ 335282 h 363558"/>
              <a:gd name="connsiteX0" fmla="*/ 2633751 w 3173220"/>
              <a:gd name="connsiteY0" fmla="*/ 504378 h 754636"/>
              <a:gd name="connsiteX1" fmla="*/ 3070320 w 3173220"/>
              <a:gd name="connsiteY1" fmla="*/ 4464 h 754636"/>
              <a:gd name="connsiteX2" fmla="*/ 0 w 3173220"/>
              <a:gd name="connsiteY2" fmla="*/ 754636 h 754636"/>
              <a:gd name="connsiteX0" fmla="*/ 63454 w 890468"/>
              <a:gd name="connsiteY0" fmla="*/ 948461 h 948461"/>
              <a:gd name="connsiteX1" fmla="*/ 500023 w 890468"/>
              <a:gd name="connsiteY1" fmla="*/ 448547 h 948461"/>
              <a:gd name="connsiteX2" fmla="*/ 890453 w 890468"/>
              <a:gd name="connsiteY2" fmla="*/ 74769 h 948461"/>
              <a:gd name="connsiteX0" fmla="*/ 63454 w 991219"/>
              <a:gd name="connsiteY0" fmla="*/ 873692 h 873692"/>
              <a:gd name="connsiteX1" fmla="*/ 500023 w 991219"/>
              <a:gd name="connsiteY1" fmla="*/ 373778 h 873692"/>
              <a:gd name="connsiteX2" fmla="*/ 890453 w 991219"/>
              <a:gd name="connsiteY2" fmla="*/ 0 h 873692"/>
              <a:gd name="connsiteX0" fmla="*/ 62782 w 945171"/>
              <a:gd name="connsiteY0" fmla="*/ 956242 h 956242"/>
              <a:gd name="connsiteX1" fmla="*/ 499351 w 945171"/>
              <a:gd name="connsiteY1" fmla="*/ 456328 h 956242"/>
              <a:gd name="connsiteX2" fmla="*/ 838981 w 945171"/>
              <a:gd name="connsiteY2" fmla="*/ 0 h 956242"/>
              <a:gd name="connsiteX0" fmla="*/ 60527 w 789682"/>
              <a:gd name="connsiteY0" fmla="*/ 968942 h 968942"/>
              <a:gd name="connsiteX1" fmla="*/ 497096 w 789682"/>
              <a:gd name="connsiteY1" fmla="*/ 469028 h 968942"/>
              <a:gd name="connsiteX2" fmla="*/ 658926 w 789682"/>
              <a:gd name="connsiteY2" fmla="*/ 0 h 968942"/>
              <a:gd name="connsiteX0" fmla="*/ 59604 w 786561"/>
              <a:gd name="connsiteY0" fmla="*/ 968942 h 968942"/>
              <a:gd name="connsiteX1" fmla="*/ 496173 w 786561"/>
              <a:gd name="connsiteY1" fmla="*/ 469028 h 968942"/>
              <a:gd name="connsiteX2" fmla="*/ 658003 w 786561"/>
              <a:gd name="connsiteY2" fmla="*/ 0 h 968942"/>
              <a:gd name="connsiteX0" fmla="*/ 57722 w 789769"/>
              <a:gd name="connsiteY0" fmla="*/ 968942 h 968942"/>
              <a:gd name="connsiteX1" fmla="*/ 519691 w 789769"/>
              <a:gd name="connsiteY1" fmla="*/ 564278 h 968942"/>
              <a:gd name="connsiteX2" fmla="*/ 656121 w 789769"/>
              <a:gd name="connsiteY2" fmla="*/ 0 h 9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769" h="968942">
                <a:moveTo>
                  <a:pt x="57722" y="968942"/>
                </a:moveTo>
                <a:cubicBezTo>
                  <a:pt x="-189621" y="684325"/>
                  <a:pt x="432658" y="630518"/>
                  <a:pt x="519691" y="564278"/>
                </a:cubicBezTo>
                <a:cubicBezTo>
                  <a:pt x="606724" y="498038"/>
                  <a:pt x="988587" y="337424"/>
                  <a:pt x="656121" y="0"/>
                </a:cubicBezTo>
              </a:path>
            </a:pathLst>
          </a:cu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grpSp>
        <p:nvGrpSpPr>
          <p:cNvPr id="39" name="Groep 38"/>
          <p:cNvGrpSpPr/>
          <p:nvPr/>
        </p:nvGrpSpPr>
        <p:grpSpPr>
          <a:xfrm>
            <a:off x="6831525" y="3364247"/>
            <a:ext cx="1861895" cy="1824180"/>
            <a:chOff x="5123643" y="2155875"/>
            <a:chExt cx="1396421" cy="1368135"/>
          </a:xfrm>
        </p:grpSpPr>
        <p:sp>
          <p:nvSpPr>
            <p:cNvPr id="485" name="Freeform 4"/>
            <p:cNvSpPr>
              <a:spLocks/>
            </p:cNvSpPr>
            <p:nvPr/>
          </p:nvSpPr>
          <p:spPr bwMode="auto">
            <a:xfrm>
              <a:off x="5123643" y="2155875"/>
              <a:ext cx="1396421" cy="1368135"/>
            </a:xfrm>
            <a:custGeom>
              <a:avLst/>
              <a:gdLst>
                <a:gd name="T0" fmla="*/ 1389 w 1696"/>
                <a:gd name="T1" fmla="*/ 358 h 1662"/>
                <a:gd name="T2" fmla="*/ 1436 w 1696"/>
                <a:gd name="T3" fmla="*/ 955 h 1662"/>
                <a:gd name="T4" fmla="*/ 1335 w 1696"/>
                <a:gd name="T5" fmla="*/ 639 h 1662"/>
                <a:gd name="T6" fmla="*/ 1257 w 1696"/>
                <a:gd name="T7" fmla="*/ 483 h 1662"/>
                <a:gd name="T8" fmla="*/ 1257 w 1696"/>
                <a:gd name="T9" fmla="*/ 1050 h 1662"/>
                <a:gd name="T10" fmla="*/ 1087 w 1696"/>
                <a:gd name="T11" fmla="*/ 874 h 1662"/>
                <a:gd name="T12" fmla="*/ 973 w 1696"/>
                <a:gd name="T13" fmla="*/ 1278 h 1662"/>
                <a:gd name="T14" fmla="*/ 452 w 1696"/>
                <a:gd name="T15" fmla="*/ 1232 h 1662"/>
                <a:gd name="T16" fmla="*/ 310 w 1696"/>
                <a:gd name="T17" fmla="*/ 1185 h 1662"/>
                <a:gd name="T18" fmla="*/ 692 w 1696"/>
                <a:gd name="T19" fmla="*/ 1543 h 1662"/>
                <a:gd name="T20" fmla="*/ 745 w 1696"/>
                <a:gd name="T21" fmla="*/ 1724 h 1662"/>
                <a:gd name="T22" fmla="*/ 496 w 1696"/>
                <a:gd name="T23" fmla="*/ 1734 h 1662"/>
                <a:gd name="T24" fmla="*/ 720 w 1696"/>
                <a:gd name="T25" fmla="*/ 1801 h 1662"/>
                <a:gd name="T26" fmla="*/ 911 w 1696"/>
                <a:gd name="T27" fmla="*/ 1904 h 1662"/>
                <a:gd name="T28" fmla="*/ 944 w 1696"/>
                <a:gd name="T29" fmla="*/ 2145 h 1662"/>
                <a:gd name="T30" fmla="*/ 1007 w 1696"/>
                <a:gd name="T31" fmla="*/ 2239 h 1662"/>
                <a:gd name="T32" fmla="*/ 1016 w 1696"/>
                <a:gd name="T33" fmla="*/ 2343 h 1662"/>
                <a:gd name="T34" fmla="*/ 700 w 1696"/>
                <a:gd name="T35" fmla="*/ 2761 h 1662"/>
                <a:gd name="T36" fmla="*/ 1054 w 1696"/>
                <a:gd name="T37" fmla="*/ 2493 h 1662"/>
                <a:gd name="T38" fmla="*/ 1381 w 1696"/>
                <a:gd name="T39" fmla="*/ 2300 h 1662"/>
                <a:gd name="T40" fmla="*/ 1526 w 1696"/>
                <a:gd name="T41" fmla="*/ 2300 h 1662"/>
                <a:gd name="T42" fmla="*/ 1633 w 1696"/>
                <a:gd name="T43" fmla="*/ 2292 h 1662"/>
                <a:gd name="T44" fmla="*/ 1767 w 1696"/>
                <a:gd name="T45" fmla="*/ 2247 h 1662"/>
                <a:gd name="T46" fmla="*/ 2132 w 1696"/>
                <a:gd name="T47" fmla="*/ 3254 h 1662"/>
                <a:gd name="T48" fmla="*/ 2125 w 1696"/>
                <a:gd name="T49" fmla="*/ 2497 h 1662"/>
                <a:gd name="T50" fmla="*/ 2158 w 1696"/>
                <a:gd name="T51" fmla="*/ 2109 h 1662"/>
                <a:gd name="T52" fmla="*/ 2342 w 1696"/>
                <a:gd name="T53" fmla="*/ 2226 h 1662"/>
                <a:gd name="T54" fmla="*/ 2211 w 1696"/>
                <a:gd name="T55" fmla="*/ 1956 h 1662"/>
                <a:gd name="T56" fmla="*/ 2824 w 1696"/>
                <a:gd name="T57" fmla="*/ 1794 h 1662"/>
                <a:gd name="T58" fmla="*/ 3426 w 1696"/>
                <a:gd name="T59" fmla="*/ 1956 h 1662"/>
                <a:gd name="T60" fmla="*/ 2955 w 1696"/>
                <a:gd name="T61" fmla="*/ 1656 h 1662"/>
                <a:gd name="T62" fmla="*/ 2700 w 1696"/>
                <a:gd name="T63" fmla="*/ 1617 h 1662"/>
                <a:gd name="T64" fmla="*/ 2650 w 1696"/>
                <a:gd name="T65" fmla="*/ 1403 h 1662"/>
                <a:gd name="T66" fmla="*/ 2305 w 1696"/>
                <a:gd name="T67" fmla="*/ 1383 h 1662"/>
                <a:gd name="T68" fmla="*/ 2758 w 1696"/>
                <a:gd name="T69" fmla="*/ 970 h 1662"/>
                <a:gd name="T70" fmla="*/ 2476 w 1696"/>
                <a:gd name="T71" fmla="*/ 1156 h 1662"/>
                <a:gd name="T72" fmla="*/ 2185 w 1696"/>
                <a:gd name="T73" fmla="*/ 1228 h 1662"/>
                <a:gd name="T74" fmla="*/ 2679 w 1696"/>
                <a:gd name="T75" fmla="*/ 619 h 1662"/>
                <a:gd name="T76" fmla="*/ 2535 w 1696"/>
                <a:gd name="T77" fmla="*/ 548 h 1662"/>
                <a:gd name="T78" fmla="*/ 2024 w 1696"/>
                <a:gd name="T79" fmla="*/ 1045 h 1662"/>
                <a:gd name="T80" fmla="*/ 2001 w 1696"/>
                <a:gd name="T81" fmla="*/ 864 h 1662"/>
                <a:gd name="T82" fmla="*/ 1615 w 1696"/>
                <a:gd name="T83" fmla="*/ 756 h 1662"/>
                <a:gd name="T84" fmla="*/ 1627 w 1696"/>
                <a:gd name="T85" fmla="*/ 34 h 16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96" h="1662">
                  <a:moveTo>
                    <a:pt x="800" y="17"/>
                  </a:moveTo>
                  <a:cubicBezTo>
                    <a:pt x="784" y="0"/>
                    <a:pt x="667" y="38"/>
                    <a:pt x="683" y="176"/>
                  </a:cubicBezTo>
                  <a:cubicBezTo>
                    <a:pt x="699" y="313"/>
                    <a:pt x="731" y="285"/>
                    <a:pt x="732" y="371"/>
                  </a:cubicBezTo>
                  <a:cubicBezTo>
                    <a:pt x="732" y="458"/>
                    <a:pt x="733" y="468"/>
                    <a:pt x="706" y="470"/>
                  </a:cubicBezTo>
                  <a:cubicBezTo>
                    <a:pt x="679" y="471"/>
                    <a:pt x="669" y="414"/>
                    <a:pt x="672" y="383"/>
                  </a:cubicBezTo>
                  <a:cubicBezTo>
                    <a:pt x="675" y="352"/>
                    <a:pt x="666" y="328"/>
                    <a:pt x="656" y="314"/>
                  </a:cubicBezTo>
                  <a:cubicBezTo>
                    <a:pt x="646" y="301"/>
                    <a:pt x="644" y="281"/>
                    <a:pt x="649" y="264"/>
                  </a:cubicBezTo>
                  <a:cubicBezTo>
                    <a:pt x="655" y="247"/>
                    <a:pt x="646" y="213"/>
                    <a:pt x="618" y="238"/>
                  </a:cubicBezTo>
                  <a:cubicBezTo>
                    <a:pt x="590" y="263"/>
                    <a:pt x="592" y="323"/>
                    <a:pt x="614" y="360"/>
                  </a:cubicBezTo>
                  <a:cubicBezTo>
                    <a:pt x="637" y="397"/>
                    <a:pt x="679" y="476"/>
                    <a:pt x="618" y="516"/>
                  </a:cubicBezTo>
                  <a:cubicBezTo>
                    <a:pt x="593" y="531"/>
                    <a:pt x="581" y="503"/>
                    <a:pt x="570" y="474"/>
                  </a:cubicBezTo>
                  <a:cubicBezTo>
                    <a:pt x="560" y="449"/>
                    <a:pt x="551" y="424"/>
                    <a:pt x="534" y="430"/>
                  </a:cubicBezTo>
                  <a:cubicBezTo>
                    <a:pt x="498" y="441"/>
                    <a:pt x="553" y="555"/>
                    <a:pt x="522" y="578"/>
                  </a:cubicBezTo>
                  <a:cubicBezTo>
                    <a:pt x="492" y="601"/>
                    <a:pt x="493" y="607"/>
                    <a:pt x="478" y="628"/>
                  </a:cubicBezTo>
                  <a:cubicBezTo>
                    <a:pt x="463" y="650"/>
                    <a:pt x="447" y="653"/>
                    <a:pt x="429" y="674"/>
                  </a:cubicBezTo>
                  <a:cubicBezTo>
                    <a:pt x="411" y="694"/>
                    <a:pt x="279" y="728"/>
                    <a:pt x="222" y="606"/>
                  </a:cubicBezTo>
                  <a:cubicBezTo>
                    <a:pt x="165" y="484"/>
                    <a:pt x="158" y="321"/>
                    <a:pt x="79" y="341"/>
                  </a:cubicBezTo>
                  <a:cubicBezTo>
                    <a:pt x="0" y="361"/>
                    <a:pt x="115" y="557"/>
                    <a:pt x="152" y="583"/>
                  </a:cubicBezTo>
                  <a:cubicBezTo>
                    <a:pt x="189" y="609"/>
                    <a:pt x="191" y="614"/>
                    <a:pt x="203" y="651"/>
                  </a:cubicBezTo>
                  <a:cubicBezTo>
                    <a:pt x="215" y="688"/>
                    <a:pt x="278" y="745"/>
                    <a:pt x="340" y="759"/>
                  </a:cubicBezTo>
                  <a:cubicBezTo>
                    <a:pt x="402" y="773"/>
                    <a:pt x="424" y="788"/>
                    <a:pt x="419" y="823"/>
                  </a:cubicBezTo>
                  <a:cubicBezTo>
                    <a:pt x="414" y="858"/>
                    <a:pt x="386" y="860"/>
                    <a:pt x="366" y="848"/>
                  </a:cubicBezTo>
                  <a:cubicBezTo>
                    <a:pt x="346" y="836"/>
                    <a:pt x="302" y="846"/>
                    <a:pt x="282" y="837"/>
                  </a:cubicBezTo>
                  <a:cubicBezTo>
                    <a:pt x="262" y="828"/>
                    <a:pt x="244" y="835"/>
                    <a:pt x="244" y="853"/>
                  </a:cubicBezTo>
                  <a:cubicBezTo>
                    <a:pt x="244" y="871"/>
                    <a:pt x="270" y="875"/>
                    <a:pt x="292" y="877"/>
                  </a:cubicBezTo>
                  <a:cubicBezTo>
                    <a:pt x="314" y="879"/>
                    <a:pt x="340" y="878"/>
                    <a:pt x="354" y="886"/>
                  </a:cubicBezTo>
                  <a:cubicBezTo>
                    <a:pt x="368" y="894"/>
                    <a:pt x="389" y="899"/>
                    <a:pt x="405" y="895"/>
                  </a:cubicBezTo>
                  <a:cubicBezTo>
                    <a:pt x="421" y="891"/>
                    <a:pt x="431" y="880"/>
                    <a:pt x="448" y="936"/>
                  </a:cubicBezTo>
                  <a:cubicBezTo>
                    <a:pt x="465" y="992"/>
                    <a:pt x="467" y="997"/>
                    <a:pt x="476" y="1013"/>
                  </a:cubicBezTo>
                  <a:cubicBezTo>
                    <a:pt x="485" y="1029"/>
                    <a:pt x="486" y="1051"/>
                    <a:pt x="464" y="1055"/>
                  </a:cubicBezTo>
                  <a:cubicBezTo>
                    <a:pt x="442" y="1059"/>
                    <a:pt x="393" y="1087"/>
                    <a:pt x="405" y="1117"/>
                  </a:cubicBezTo>
                  <a:cubicBezTo>
                    <a:pt x="417" y="1147"/>
                    <a:pt x="474" y="1133"/>
                    <a:pt x="495" y="1101"/>
                  </a:cubicBezTo>
                  <a:cubicBezTo>
                    <a:pt x="516" y="1069"/>
                    <a:pt x="540" y="1057"/>
                    <a:pt x="554" y="1076"/>
                  </a:cubicBezTo>
                  <a:cubicBezTo>
                    <a:pt x="568" y="1095"/>
                    <a:pt x="534" y="1125"/>
                    <a:pt x="499" y="1152"/>
                  </a:cubicBezTo>
                  <a:cubicBezTo>
                    <a:pt x="464" y="1179"/>
                    <a:pt x="444" y="1202"/>
                    <a:pt x="416" y="1257"/>
                  </a:cubicBezTo>
                  <a:cubicBezTo>
                    <a:pt x="388" y="1312"/>
                    <a:pt x="373" y="1336"/>
                    <a:pt x="344" y="1358"/>
                  </a:cubicBezTo>
                  <a:cubicBezTo>
                    <a:pt x="315" y="1380"/>
                    <a:pt x="287" y="1450"/>
                    <a:pt x="344" y="1487"/>
                  </a:cubicBezTo>
                  <a:cubicBezTo>
                    <a:pt x="401" y="1524"/>
                    <a:pt x="463" y="1276"/>
                    <a:pt x="518" y="1226"/>
                  </a:cubicBezTo>
                  <a:cubicBezTo>
                    <a:pt x="573" y="1176"/>
                    <a:pt x="577" y="1179"/>
                    <a:pt x="602" y="1134"/>
                  </a:cubicBezTo>
                  <a:cubicBezTo>
                    <a:pt x="627" y="1089"/>
                    <a:pt x="662" y="1110"/>
                    <a:pt x="679" y="1131"/>
                  </a:cubicBezTo>
                  <a:cubicBezTo>
                    <a:pt x="696" y="1152"/>
                    <a:pt x="704" y="1167"/>
                    <a:pt x="722" y="1145"/>
                  </a:cubicBezTo>
                  <a:cubicBezTo>
                    <a:pt x="740" y="1123"/>
                    <a:pt x="741" y="1122"/>
                    <a:pt x="750" y="1131"/>
                  </a:cubicBezTo>
                  <a:cubicBezTo>
                    <a:pt x="759" y="1140"/>
                    <a:pt x="768" y="1144"/>
                    <a:pt x="780" y="1129"/>
                  </a:cubicBezTo>
                  <a:cubicBezTo>
                    <a:pt x="792" y="1114"/>
                    <a:pt x="800" y="1110"/>
                    <a:pt x="803" y="1127"/>
                  </a:cubicBezTo>
                  <a:cubicBezTo>
                    <a:pt x="806" y="1144"/>
                    <a:pt x="803" y="1212"/>
                    <a:pt x="822" y="1211"/>
                  </a:cubicBezTo>
                  <a:cubicBezTo>
                    <a:pt x="841" y="1210"/>
                    <a:pt x="829" y="1111"/>
                    <a:pt x="869" y="1105"/>
                  </a:cubicBezTo>
                  <a:cubicBezTo>
                    <a:pt x="909" y="1099"/>
                    <a:pt x="941" y="1113"/>
                    <a:pt x="966" y="1201"/>
                  </a:cubicBezTo>
                  <a:cubicBezTo>
                    <a:pt x="991" y="1289"/>
                    <a:pt x="990" y="1538"/>
                    <a:pt x="1048" y="1600"/>
                  </a:cubicBezTo>
                  <a:cubicBezTo>
                    <a:pt x="1106" y="1662"/>
                    <a:pt x="1207" y="1657"/>
                    <a:pt x="1136" y="1562"/>
                  </a:cubicBezTo>
                  <a:cubicBezTo>
                    <a:pt x="1065" y="1467"/>
                    <a:pt x="1072" y="1323"/>
                    <a:pt x="1045" y="1228"/>
                  </a:cubicBezTo>
                  <a:cubicBezTo>
                    <a:pt x="1018" y="1133"/>
                    <a:pt x="982" y="1096"/>
                    <a:pt x="1007" y="1072"/>
                  </a:cubicBezTo>
                  <a:cubicBezTo>
                    <a:pt x="1032" y="1048"/>
                    <a:pt x="1028" y="1024"/>
                    <a:pt x="1061" y="1037"/>
                  </a:cubicBezTo>
                  <a:cubicBezTo>
                    <a:pt x="1094" y="1050"/>
                    <a:pt x="1099" y="1051"/>
                    <a:pt x="1115" y="1075"/>
                  </a:cubicBezTo>
                  <a:cubicBezTo>
                    <a:pt x="1131" y="1099"/>
                    <a:pt x="1140" y="1106"/>
                    <a:pt x="1151" y="1095"/>
                  </a:cubicBezTo>
                  <a:cubicBezTo>
                    <a:pt x="1162" y="1084"/>
                    <a:pt x="1144" y="1060"/>
                    <a:pt x="1121" y="1035"/>
                  </a:cubicBezTo>
                  <a:cubicBezTo>
                    <a:pt x="1098" y="1010"/>
                    <a:pt x="1073" y="993"/>
                    <a:pt x="1087" y="962"/>
                  </a:cubicBezTo>
                  <a:cubicBezTo>
                    <a:pt x="1101" y="931"/>
                    <a:pt x="1105" y="890"/>
                    <a:pt x="1136" y="875"/>
                  </a:cubicBezTo>
                  <a:cubicBezTo>
                    <a:pt x="1167" y="860"/>
                    <a:pt x="1285" y="851"/>
                    <a:pt x="1388" y="882"/>
                  </a:cubicBezTo>
                  <a:cubicBezTo>
                    <a:pt x="1491" y="913"/>
                    <a:pt x="1537" y="922"/>
                    <a:pt x="1560" y="949"/>
                  </a:cubicBezTo>
                  <a:cubicBezTo>
                    <a:pt x="1583" y="976"/>
                    <a:pt x="1672" y="1007"/>
                    <a:pt x="1684" y="962"/>
                  </a:cubicBezTo>
                  <a:cubicBezTo>
                    <a:pt x="1696" y="917"/>
                    <a:pt x="1640" y="862"/>
                    <a:pt x="1588" y="856"/>
                  </a:cubicBezTo>
                  <a:cubicBezTo>
                    <a:pt x="1536" y="850"/>
                    <a:pt x="1497" y="811"/>
                    <a:pt x="1453" y="814"/>
                  </a:cubicBezTo>
                  <a:cubicBezTo>
                    <a:pt x="1430" y="816"/>
                    <a:pt x="1409" y="810"/>
                    <a:pt x="1388" y="805"/>
                  </a:cubicBezTo>
                  <a:cubicBezTo>
                    <a:pt x="1369" y="800"/>
                    <a:pt x="1349" y="795"/>
                    <a:pt x="1327" y="795"/>
                  </a:cubicBezTo>
                  <a:cubicBezTo>
                    <a:pt x="1281" y="796"/>
                    <a:pt x="1132" y="788"/>
                    <a:pt x="1132" y="760"/>
                  </a:cubicBezTo>
                  <a:cubicBezTo>
                    <a:pt x="1132" y="732"/>
                    <a:pt x="1310" y="730"/>
                    <a:pt x="1303" y="690"/>
                  </a:cubicBezTo>
                  <a:cubicBezTo>
                    <a:pt x="1299" y="671"/>
                    <a:pt x="1258" y="678"/>
                    <a:pt x="1217" y="686"/>
                  </a:cubicBezTo>
                  <a:cubicBezTo>
                    <a:pt x="1176" y="694"/>
                    <a:pt x="1134" y="702"/>
                    <a:pt x="1133" y="680"/>
                  </a:cubicBezTo>
                  <a:cubicBezTo>
                    <a:pt x="1130" y="638"/>
                    <a:pt x="1290" y="614"/>
                    <a:pt x="1328" y="554"/>
                  </a:cubicBezTo>
                  <a:cubicBezTo>
                    <a:pt x="1366" y="494"/>
                    <a:pt x="1372" y="489"/>
                    <a:pt x="1356" y="477"/>
                  </a:cubicBezTo>
                  <a:cubicBezTo>
                    <a:pt x="1340" y="465"/>
                    <a:pt x="1309" y="489"/>
                    <a:pt x="1292" y="515"/>
                  </a:cubicBezTo>
                  <a:cubicBezTo>
                    <a:pt x="1275" y="541"/>
                    <a:pt x="1242" y="561"/>
                    <a:pt x="1217" y="569"/>
                  </a:cubicBezTo>
                  <a:cubicBezTo>
                    <a:pt x="1192" y="577"/>
                    <a:pt x="1149" y="594"/>
                    <a:pt x="1135" y="604"/>
                  </a:cubicBezTo>
                  <a:cubicBezTo>
                    <a:pt x="1121" y="614"/>
                    <a:pt x="1091" y="637"/>
                    <a:pt x="1074" y="604"/>
                  </a:cubicBezTo>
                  <a:cubicBezTo>
                    <a:pt x="1057" y="571"/>
                    <a:pt x="1108" y="514"/>
                    <a:pt x="1174" y="456"/>
                  </a:cubicBezTo>
                  <a:cubicBezTo>
                    <a:pt x="1240" y="398"/>
                    <a:pt x="1283" y="344"/>
                    <a:pt x="1317" y="304"/>
                  </a:cubicBezTo>
                  <a:cubicBezTo>
                    <a:pt x="1351" y="264"/>
                    <a:pt x="1458" y="166"/>
                    <a:pt x="1409" y="130"/>
                  </a:cubicBezTo>
                  <a:cubicBezTo>
                    <a:pt x="1360" y="94"/>
                    <a:pt x="1276" y="228"/>
                    <a:pt x="1246" y="269"/>
                  </a:cubicBezTo>
                  <a:cubicBezTo>
                    <a:pt x="1216" y="310"/>
                    <a:pt x="1174" y="368"/>
                    <a:pt x="1142" y="388"/>
                  </a:cubicBezTo>
                  <a:cubicBezTo>
                    <a:pt x="1110" y="408"/>
                    <a:pt x="1016" y="533"/>
                    <a:pt x="995" y="514"/>
                  </a:cubicBezTo>
                  <a:cubicBezTo>
                    <a:pt x="974" y="495"/>
                    <a:pt x="1066" y="389"/>
                    <a:pt x="1040" y="369"/>
                  </a:cubicBezTo>
                  <a:cubicBezTo>
                    <a:pt x="1027" y="359"/>
                    <a:pt x="1007" y="392"/>
                    <a:pt x="984" y="425"/>
                  </a:cubicBezTo>
                  <a:cubicBezTo>
                    <a:pt x="962" y="456"/>
                    <a:pt x="936" y="488"/>
                    <a:pt x="910" y="480"/>
                  </a:cubicBezTo>
                  <a:cubicBezTo>
                    <a:pt x="857" y="464"/>
                    <a:pt x="827" y="455"/>
                    <a:pt x="794" y="372"/>
                  </a:cubicBezTo>
                  <a:cubicBezTo>
                    <a:pt x="761" y="289"/>
                    <a:pt x="706" y="210"/>
                    <a:pt x="741" y="156"/>
                  </a:cubicBezTo>
                  <a:cubicBezTo>
                    <a:pt x="776" y="102"/>
                    <a:pt x="836" y="54"/>
                    <a:pt x="800" y="17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3" name="Freeform 33"/>
            <p:cNvSpPr>
              <a:spLocks/>
            </p:cNvSpPr>
            <p:nvPr/>
          </p:nvSpPr>
          <p:spPr bwMode="auto">
            <a:xfrm>
              <a:off x="5438256" y="2579593"/>
              <a:ext cx="355022" cy="464704"/>
            </a:xfrm>
            <a:custGeom>
              <a:avLst/>
              <a:gdLst>
                <a:gd name="T0" fmla="*/ 855 w 431"/>
                <a:gd name="T1" fmla="*/ 0 h 564"/>
                <a:gd name="T2" fmla="*/ 168 w 431"/>
                <a:gd name="T3" fmla="*/ 414 h 564"/>
                <a:gd name="T4" fmla="*/ 629 w 431"/>
                <a:gd name="T5" fmla="*/ 1149 h 564"/>
                <a:gd name="T6" fmla="*/ 639 w 431"/>
                <a:gd name="T7" fmla="*/ 1149 h 564"/>
                <a:gd name="T8" fmla="*/ 558 w 431"/>
                <a:gd name="T9" fmla="*/ 901 h 564"/>
                <a:gd name="T10" fmla="*/ 445 w 431"/>
                <a:gd name="T11" fmla="*/ 852 h 564"/>
                <a:gd name="T12" fmla="*/ 415 w 431"/>
                <a:gd name="T13" fmla="*/ 749 h 564"/>
                <a:gd name="T14" fmla="*/ 432 w 431"/>
                <a:gd name="T15" fmla="*/ 657 h 564"/>
                <a:gd name="T16" fmla="*/ 878 w 431"/>
                <a:gd name="T17" fmla="*/ 0 h 564"/>
                <a:gd name="T18" fmla="*/ 855 w 431"/>
                <a:gd name="T19" fmla="*/ 0 h 5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" h="564">
                  <a:moveTo>
                    <a:pt x="420" y="0"/>
                  </a:moveTo>
                  <a:cubicBezTo>
                    <a:pt x="368" y="0"/>
                    <a:pt x="155" y="12"/>
                    <a:pt x="83" y="203"/>
                  </a:cubicBezTo>
                  <a:cubicBezTo>
                    <a:pt x="0" y="420"/>
                    <a:pt x="163" y="553"/>
                    <a:pt x="309" y="564"/>
                  </a:cubicBezTo>
                  <a:cubicBezTo>
                    <a:pt x="311" y="564"/>
                    <a:pt x="313" y="564"/>
                    <a:pt x="314" y="564"/>
                  </a:cubicBezTo>
                  <a:cubicBezTo>
                    <a:pt x="359" y="564"/>
                    <a:pt x="320" y="514"/>
                    <a:pt x="274" y="442"/>
                  </a:cubicBezTo>
                  <a:cubicBezTo>
                    <a:pt x="250" y="440"/>
                    <a:pt x="230" y="432"/>
                    <a:pt x="219" y="418"/>
                  </a:cubicBezTo>
                  <a:cubicBezTo>
                    <a:pt x="208" y="405"/>
                    <a:pt x="204" y="388"/>
                    <a:pt x="204" y="368"/>
                  </a:cubicBezTo>
                  <a:cubicBezTo>
                    <a:pt x="204" y="354"/>
                    <a:pt x="206" y="338"/>
                    <a:pt x="212" y="322"/>
                  </a:cubicBezTo>
                  <a:cubicBezTo>
                    <a:pt x="170" y="208"/>
                    <a:pt x="185" y="80"/>
                    <a:pt x="431" y="0"/>
                  </a:cubicBezTo>
                  <a:cubicBezTo>
                    <a:pt x="431" y="0"/>
                    <a:pt x="427" y="0"/>
                    <a:pt x="420" y="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5656465" y="2710056"/>
              <a:ext cx="292100" cy="288636"/>
            </a:xfrm>
            <a:custGeom>
              <a:avLst/>
              <a:gdLst>
                <a:gd name="T0" fmla="*/ 617 w 355"/>
                <a:gd name="T1" fmla="*/ 91 h 351"/>
                <a:gd name="T2" fmla="*/ 577 w 355"/>
                <a:gd name="T3" fmla="*/ 506 h 351"/>
                <a:gd name="T4" fmla="*/ 87 w 355"/>
                <a:gd name="T5" fmla="*/ 623 h 351"/>
                <a:gd name="T6" fmla="*/ 177 w 355"/>
                <a:gd name="T7" fmla="*/ 175 h 351"/>
                <a:gd name="T8" fmla="*/ 617 w 355"/>
                <a:gd name="T9" fmla="*/ 91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5" h="351">
                  <a:moveTo>
                    <a:pt x="304" y="45"/>
                  </a:moveTo>
                  <a:cubicBezTo>
                    <a:pt x="348" y="89"/>
                    <a:pt x="355" y="180"/>
                    <a:pt x="284" y="249"/>
                  </a:cubicBezTo>
                  <a:cubicBezTo>
                    <a:pt x="213" y="318"/>
                    <a:pt x="87" y="351"/>
                    <a:pt x="43" y="307"/>
                  </a:cubicBezTo>
                  <a:cubicBezTo>
                    <a:pt x="0" y="262"/>
                    <a:pt x="16" y="155"/>
                    <a:pt x="87" y="86"/>
                  </a:cubicBezTo>
                  <a:cubicBezTo>
                    <a:pt x="158" y="17"/>
                    <a:pt x="261" y="0"/>
                    <a:pt x="304" y="4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7" name="Freeform 7"/>
            <p:cNvSpPr>
              <a:spLocks/>
            </p:cNvSpPr>
            <p:nvPr/>
          </p:nvSpPr>
          <p:spPr bwMode="auto">
            <a:xfrm>
              <a:off x="5590656" y="2695047"/>
              <a:ext cx="296141" cy="264968"/>
            </a:xfrm>
            <a:custGeom>
              <a:avLst/>
              <a:gdLst>
                <a:gd name="T0" fmla="*/ 660 w 360"/>
                <a:gd name="T1" fmla="*/ 94 h 322"/>
                <a:gd name="T2" fmla="*/ 559 w 360"/>
                <a:gd name="T3" fmla="*/ 488 h 322"/>
                <a:gd name="T4" fmla="*/ 71 w 360"/>
                <a:gd name="T5" fmla="*/ 563 h 322"/>
                <a:gd name="T6" fmla="*/ 224 w 360"/>
                <a:gd name="T7" fmla="*/ 140 h 322"/>
                <a:gd name="T8" fmla="*/ 660 w 360"/>
                <a:gd name="T9" fmla="*/ 94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" h="322">
                  <a:moveTo>
                    <a:pt x="325" y="46"/>
                  </a:moveTo>
                  <a:cubicBezTo>
                    <a:pt x="360" y="92"/>
                    <a:pt x="353" y="179"/>
                    <a:pt x="275" y="240"/>
                  </a:cubicBezTo>
                  <a:cubicBezTo>
                    <a:pt x="197" y="300"/>
                    <a:pt x="71" y="322"/>
                    <a:pt x="35" y="277"/>
                  </a:cubicBezTo>
                  <a:cubicBezTo>
                    <a:pt x="0" y="231"/>
                    <a:pt x="31" y="130"/>
                    <a:pt x="110" y="69"/>
                  </a:cubicBezTo>
                  <a:cubicBezTo>
                    <a:pt x="188" y="9"/>
                    <a:pt x="289" y="0"/>
                    <a:pt x="325" y="46"/>
                  </a:cubicBezTo>
                </a:path>
              </a:pathLst>
            </a:custGeom>
            <a:solidFill>
              <a:srgbClr val="AB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8" name="Freeform 8"/>
            <p:cNvSpPr>
              <a:spLocks/>
            </p:cNvSpPr>
            <p:nvPr/>
          </p:nvSpPr>
          <p:spPr bwMode="auto">
            <a:xfrm>
              <a:off x="5595852" y="2778174"/>
              <a:ext cx="278245" cy="182995"/>
            </a:xfrm>
            <a:custGeom>
              <a:avLst/>
              <a:gdLst>
                <a:gd name="T0" fmla="*/ 165 w 338"/>
                <a:gd name="T1" fmla="*/ 173 h 222"/>
                <a:gd name="T2" fmla="*/ 147 w 338"/>
                <a:gd name="T3" fmla="*/ 0 h 222"/>
                <a:gd name="T4" fmla="*/ 61 w 338"/>
                <a:gd name="T5" fmla="*/ 361 h 222"/>
                <a:gd name="T6" fmla="*/ 549 w 338"/>
                <a:gd name="T7" fmla="*/ 286 h 222"/>
                <a:gd name="T8" fmla="*/ 687 w 338"/>
                <a:gd name="T9" fmla="*/ 70 h 222"/>
                <a:gd name="T10" fmla="*/ 165 w 338"/>
                <a:gd name="T11" fmla="*/ 173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8" h="222">
                  <a:moveTo>
                    <a:pt x="81" y="85"/>
                  </a:moveTo>
                  <a:cubicBezTo>
                    <a:pt x="68" y="71"/>
                    <a:pt x="63" y="34"/>
                    <a:pt x="72" y="0"/>
                  </a:cubicBezTo>
                  <a:cubicBezTo>
                    <a:pt x="18" y="60"/>
                    <a:pt x="0" y="138"/>
                    <a:pt x="30" y="177"/>
                  </a:cubicBezTo>
                  <a:cubicBezTo>
                    <a:pt x="65" y="222"/>
                    <a:pt x="192" y="200"/>
                    <a:pt x="270" y="140"/>
                  </a:cubicBezTo>
                  <a:cubicBezTo>
                    <a:pt x="311" y="108"/>
                    <a:pt x="332" y="70"/>
                    <a:pt x="338" y="34"/>
                  </a:cubicBezTo>
                  <a:cubicBezTo>
                    <a:pt x="322" y="112"/>
                    <a:pt x="158" y="170"/>
                    <a:pt x="81" y="85"/>
                  </a:cubicBezTo>
                </a:path>
              </a:pathLst>
            </a:custGeom>
            <a:solidFill>
              <a:srgbClr val="9A6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9" name="Freeform 9"/>
            <p:cNvSpPr>
              <a:spLocks/>
            </p:cNvSpPr>
            <p:nvPr/>
          </p:nvSpPr>
          <p:spPr bwMode="auto">
            <a:xfrm>
              <a:off x="5606242" y="2707170"/>
              <a:ext cx="270163" cy="237259"/>
            </a:xfrm>
            <a:custGeom>
              <a:avLst/>
              <a:gdLst>
                <a:gd name="T0" fmla="*/ 624 w 328"/>
                <a:gd name="T1" fmla="*/ 63 h 288"/>
                <a:gd name="T2" fmla="*/ 619 w 328"/>
                <a:gd name="T3" fmla="*/ 66 h 288"/>
                <a:gd name="T4" fmla="*/ 659 w 328"/>
                <a:gd name="T5" fmla="*/ 196 h 288"/>
                <a:gd name="T6" fmla="*/ 519 w 328"/>
                <a:gd name="T7" fmla="*/ 454 h 288"/>
                <a:gd name="T8" fmla="*/ 173 w 328"/>
                <a:gd name="T9" fmla="*/ 578 h 288"/>
                <a:gd name="T10" fmla="*/ 37 w 328"/>
                <a:gd name="T11" fmla="*/ 529 h 288"/>
                <a:gd name="T12" fmla="*/ 9 w 328"/>
                <a:gd name="T13" fmla="*/ 434 h 288"/>
                <a:gd name="T14" fmla="*/ 187 w 328"/>
                <a:gd name="T15" fmla="*/ 114 h 288"/>
                <a:gd name="T16" fmla="*/ 471 w 328"/>
                <a:gd name="T17" fmla="*/ 9 h 288"/>
                <a:gd name="T18" fmla="*/ 619 w 328"/>
                <a:gd name="T19" fmla="*/ 66 h 288"/>
                <a:gd name="T20" fmla="*/ 624 w 328"/>
                <a:gd name="T21" fmla="*/ 63 h 288"/>
                <a:gd name="T22" fmla="*/ 625 w 328"/>
                <a:gd name="T23" fmla="*/ 61 h 288"/>
                <a:gd name="T24" fmla="*/ 471 w 328"/>
                <a:gd name="T25" fmla="*/ 0 h 288"/>
                <a:gd name="T26" fmla="*/ 181 w 328"/>
                <a:gd name="T27" fmla="*/ 108 h 288"/>
                <a:gd name="T28" fmla="*/ 0 w 328"/>
                <a:gd name="T29" fmla="*/ 434 h 288"/>
                <a:gd name="T30" fmla="*/ 30 w 328"/>
                <a:gd name="T31" fmla="*/ 535 h 288"/>
                <a:gd name="T32" fmla="*/ 173 w 328"/>
                <a:gd name="T33" fmla="*/ 587 h 288"/>
                <a:gd name="T34" fmla="*/ 525 w 328"/>
                <a:gd name="T35" fmla="*/ 461 h 288"/>
                <a:gd name="T36" fmla="*/ 668 w 328"/>
                <a:gd name="T37" fmla="*/ 196 h 288"/>
                <a:gd name="T38" fmla="*/ 625 w 328"/>
                <a:gd name="T39" fmla="*/ 61 h 288"/>
                <a:gd name="T40" fmla="*/ 624 w 328"/>
                <a:gd name="T41" fmla="*/ 63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8" h="288">
                  <a:moveTo>
                    <a:pt x="306" y="31"/>
                  </a:moveTo>
                  <a:cubicBezTo>
                    <a:pt x="304" y="32"/>
                    <a:pt x="304" y="32"/>
                    <a:pt x="304" y="32"/>
                  </a:cubicBezTo>
                  <a:cubicBezTo>
                    <a:pt x="317" y="49"/>
                    <a:pt x="324" y="71"/>
                    <a:pt x="324" y="96"/>
                  </a:cubicBezTo>
                  <a:cubicBezTo>
                    <a:pt x="324" y="137"/>
                    <a:pt x="304" y="185"/>
                    <a:pt x="255" y="223"/>
                  </a:cubicBezTo>
                  <a:cubicBezTo>
                    <a:pt x="206" y="261"/>
                    <a:pt x="137" y="284"/>
                    <a:pt x="85" y="284"/>
                  </a:cubicBezTo>
                  <a:cubicBezTo>
                    <a:pt x="55" y="284"/>
                    <a:pt x="30" y="276"/>
                    <a:pt x="18" y="260"/>
                  </a:cubicBezTo>
                  <a:cubicBezTo>
                    <a:pt x="8" y="248"/>
                    <a:pt x="4" y="232"/>
                    <a:pt x="4" y="213"/>
                  </a:cubicBezTo>
                  <a:cubicBezTo>
                    <a:pt x="4" y="164"/>
                    <a:pt x="36" y="100"/>
                    <a:pt x="92" y="56"/>
                  </a:cubicBezTo>
                  <a:cubicBezTo>
                    <a:pt x="136" y="21"/>
                    <a:pt x="189" y="4"/>
                    <a:pt x="231" y="4"/>
                  </a:cubicBezTo>
                  <a:cubicBezTo>
                    <a:pt x="263" y="4"/>
                    <a:pt x="290" y="14"/>
                    <a:pt x="304" y="32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7" y="30"/>
                    <a:pt x="307" y="30"/>
                    <a:pt x="307" y="30"/>
                  </a:cubicBezTo>
                  <a:cubicBezTo>
                    <a:pt x="292" y="10"/>
                    <a:pt x="264" y="0"/>
                    <a:pt x="231" y="0"/>
                  </a:cubicBezTo>
                  <a:cubicBezTo>
                    <a:pt x="187" y="0"/>
                    <a:pt x="134" y="18"/>
                    <a:pt x="89" y="53"/>
                  </a:cubicBezTo>
                  <a:cubicBezTo>
                    <a:pt x="32" y="97"/>
                    <a:pt x="0" y="163"/>
                    <a:pt x="0" y="213"/>
                  </a:cubicBezTo>
                  <a:cubicBezTo>
                    <a:pt x="0" y="233"/>
                    <a:pt x="4" y="250"/>
                    <a:pt x="15" y="263"/>
                  </a:cubicBezTo>
                  <a:cubicBezTo>
                    <a:pt x="28" y="280"/>
                    <a:pt x="54" y="288"/>
                    <a:pt x="85" y="288"/>
                  </a:cubicBezTo>
                  <a:cubicBezTo>
                    <a:pt x="138" y="288"/>
                    <a:pt x="208" y="265"/>
                    <a:pt x="258" y="226"/>
                  </a:cubicBezTo>
                  <a:cubicBezTo>
                    <a:pt x="307" y="188"/>
                    <a:pt x="328" y="139"/>
                    <a:pt x="328" y="96"/>
                  </a:cubicBezTo>
                  <a:cubicBezTo>
                    <a:pt x="328" y="70"/>
                    <a:pt x="321" y="47"/>
                    <a:pt x="307" y="30"/>
                  </a:cubicBezTo>
                  <a:cubicBezTo>
                    <a:pt x="306" y="31"/>
                    <a:pt x="306" y="31"/>
                    <a:pt x="306" y="3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0" name="Freeform 10"/>
            <p:cNvSpPr>
              <a:spLocks/>
            </p:cNvSpPr>
            <p:nvPr/>
          </p:nvSpPr>
          <p:spPr bwMode="auto">
            <a:xfrm>
              <a:off x="5728047" y="2727952"/>
              <a:ext cx="90632" cy="75623"/>
            </a:xfrm>
            <a:custGeom>
              <a:avLst/>
              <a:gdLst>
                <a:gd name="T0" fmla="*/ 187 w 110"/>
                <a:gd name="T1" fmla="*/ 9 h 92"/>
                <a:gd name="T2" fmla="*/ 143 w 110"/>
                <a:gd name="T3" fmla="*/ 1 h 92"/>
                <a:gd name="T4" fmla="*/ 70 w 110"/>
                <a:gd name="T5" fmla="*/ 10 h 92"/>
                <a:gd name="T6" fmla="*/ 1 w 110"/>
                <a:gd name="T7" fmla="*/ 107 h 92"/>
                <a:gd name="T8" fmla="*/ 140 w 110"/>
                <a:gd name="T9" fmla="*/ 177 h 92"/>
                <a:gd name="T10" fmla="*/ 220 w 110"/>
                <a:gd name="T11" fmla="*/ 97 h 92"/>
                <a:gd name="T12" fmla="*/ 196 w 110"/>
                <a:gd name="T13" fmla="*/ 23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92">
                  <a:moveTo>
                    <a:pt x="92" y="4"/>
                  </a:moveTo>
                  <a:cubicBezTo>
                    <a:pt x="85" y="5"/>
                    <a:pt x="77" y="1"/>
                    <a:pt x="70" y="1"/>
                  </a:cubicBezTo>
                  <a:cubicBezTo>
                    <a:pt x="58" y="0"/>
                    <a:pt x="45" y="1"/>
                    <a:pt x="34" y="5"/>
                  </a:cubicBezTo>
                  <a:cubicBezTo>
                    <a:pt x="15" y="12"/>
                    <a:pt x="2" y="33"/>
                    <a:pt x="1" y="53"/>
                  </a:cubicBezTo>
                  <a:cubicBezTo>
                    <a:pt x="0" y="85"/>
                    <a:pt x="45" y="92"/>
                    <a:pt x="69" y="87"/>
                  </a:cubicBezTo>
                  <a:cubicBezTo>
                    <a:pt x="90" y="82"/>
                    <a:pt x="104" y="69"/>
                    <a:pt x="108" y="48"/>
                  </a:cubicBezTo>
                  <a:cubicBezTo>
                    <a:pt x="110" y="40"/>
                    <a:pt x="108" y="8"/>
                    <a:pt x="96" y="11"/>
                  </a:cubicBezTo>
                </a:path>
              </a:pathLst>
            </a:custGeom>
            <a:solidFill>
              <a:srgbClr val="B58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" name="Oval 11"/>
            <p:cNvSpPr>
              <a:spLocks noChangeArrowheads="1"/>
            </p:cNvSpPr>
            <p:nvPr/>
          </p:nvSpPr>
          <p:spPr bwMode="auto">
            <a:xfrm>
              <a:off x="5803669" y="2748734"/>
              <a:ext cx="24245" cy="230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492" name="Oval 12"/>
            <p:cNvSpPr>
              <a:spLocks noChangeArrowheads="1"/>
            </p:cNvSpPr>
            <p:nvPr/>
          </p:nvSpPr>
          <p:spPr bwMode="auto">
            <a:xfrm>
              <a:off x="5822719" y="2793761"/>
              <a:ext cx="15009" cy="1385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493" name="Freeform 13"/>
            <p:cNvSpPr>
              <a:spLocks/>
            </p:cNvSpPr>
            <p:nvPr/>
          </p:nvSpPr>
          <p:spPr bwMode="auto">
            <a:xfrm>
              <a:off x="5785774" y="2320398"/>
              <a:ext cx="474518" cy="928831"/>
            </a:xfrm>
            <a:custGeom>
              <a:avLst/>
              <a:gdLst>
                <a:gd name="T0" fmla="*/ 238 w 576"/>
                <a:gd name="T1" fmla="*/ 598 h 1128"/>
                <a:gd name="T2" fmla="*/ 321 w 576"/>
                <a:gd name="T3" fmla="*/ 598 h 1128"/>
                <a:gd name="T4" fmla="*/ 464 w 576"/>
                <a:gd name="T5" fmla="*/ 616 h 1128"/>
                <a:gd name="T6" fmla="*/ 688 w 576"/>
                <a:gd name="T7" fmla="*/ 419 h 1128"/>
                <a:gd name="T8" fmla="*/ 891 w 576"/>
                <a:gd name="T9" fmla="*/ 257 h 1128"/>
                <a:gd name="T10" fmla="*/ 1036 w 576"/>
                <a:gd name="T11" fmla="*/ 110 h 1128"/>
                <a:gd name="T12" fmla="*/ 1115 w 576"/>
                <a:gd name="T13" fmla="*/ 0 h 1128"/>
                <a:gd name="T14" fmla="*/ 581 w 576"/>
                <a:gd name="T15" fmla="*/ 596 h 1128"/>
                <a:gd name="T16" fmla="*/ 509 w 576"/>
                <a:gd name="T17" fmla="*/ 879 h 1128"/>
                <a:gd name="T18" fmla="*/ 748 w 576"/>
                <a:gd name="T19" fmla="*/ 830 h 1128"/>
                <a:gd name="T20" fmla="*/ 581 w 576"/>
                <a:gd name="T21" fmla="*/ 996 h 1128"/>
                <a:gd name="T22" fmla="*/ 752 w 576"/>
                <a:gd name="T23" fmla="*/ 1017 h 1128"/>
                <a:gd name="T24" fmla="*/ 592 w 576"/>
                <a:gd name="T25" fmla="*/ 1101 h 1128"/>
                <a:gd name="T26" fmla="*/ 587 w 576"/>
                <a:gd name="T27" fmla="*/ 1184 h 1128"/>
                <a:gd name="T28" fmla="*/ 681 w 576"/>
                <a:gd name="T29" fmla="*/ 1230 h 1128"/>
                <a:gd name="T30" fmla="*/ 869 w 576"/>
                <a:gd name="T31" fmla="*/ 1268 h 1128"/>
                <a:gd name="T32" fmla="*/ 1092 w 576"/>
                <a:gd name="T33" fmla="*/ 1299 h 1128"/>
                <a:gd name="T34" fmla="*/ 855 w 576"/>
                <a:gd name="T35" fmla="*/ 1279 h 1128"/>
                <a:gd name="T36" fmla="*/ 605 w 576"/>
                <a:gd name="T37" fmla="*/ 1282 h 1128"/>
                <a:gd name="T38" fmla="*/ 509 w 576"/>
                <a:gd name="T39" fmla="*/ 1446 h 1128"/>
                <a:gd name="T40" fmla="*/ 477 w 576"/>
                <a:gd name="T41" fmla="*/ 1536 h 1128"/>
                <a:gd name="T42" fmla="*/ 507 w 576"/>
                <a:gd name="T43" fmla="*/ 1613 h 1128"/>
                <a:gd name="T44" fmla="*/ 414 w 576"/>
                <a:gd name="T45" fmla="*/ 1613 h 1128"/>
                <a:gd name="T46" fmla="*/ 361 w 576"/>
                <a:gd name="T47" fmla="*/ 1693 h 1128"/>
                <a:gd name="T48" fmla="*/ 310 w 576"/>
                <a:gd name="T49" fmla="*/ 1760 h 1128"/>
                <a:gd name="T50" fmla="*/ 330 w 576"/>
                <a:gd name="T51" fmla="*/ 1853 h 1128"/>
                <a:gd name="T52" fmla="*/ 438 w 576"/>
                <a:gd name="T53" fmla="*/ 2295 h 1128"/>
                <a:gd name="T54" fmla="*/ 350 w 576"/>
                <a:gd name="T55" fmla="*/ 2037 h 1128"/>
                <a:gd name="T56" fmla="*/ 280 w 576"/>
                <a:gd name="T57" fmla="*/ 1822 h 1128"/>
                <a:gd name="T58" fmla="*/ 144 w 576"/>
                <a:gd name="T59" fmla="*/ 1762 h 1128"/>
                <a:gd name="T60" fmla="*/ 258 w 576"/>
                <a:gd name="T61" fmla="*/ 1608 h 1128"/>
                <a:gd name="T62" fmla="*/ 430 w 576"/>
                <a:gd name="T63" fmla="*/ 1351 h 1128"/>
                <a:gd name="T64" fmla="*/ 509 w 576"/>
                <a:gd name="T65" fmla="*/ 1184 h 1128"/>
                <a:gd name="T66" fmla="*/ 478 w 576"/>
                <a:gd name="T67" fmla="*/ 1054 h 1128"/>
                <a:gd name="T68" fmla="*/ 432 w 576"/>
                <a:gd name="T69" fmla="*/ 849 h 1128"/>
                <a:gd name="T70" fmla="*/ 258 w 576"/>
                <a:gd name="T71" fmla="*/ 676 h 1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" h="1128">
                  <a:moveTo>
                    <a:pt x="117" y="294"/>
                  </a:moveTo>
                  <a:cubicBezTo>
                    <a:pt x="126" y="321"/>
                    <a:pt x="140" y="294"/>
                    <a:pt x="158" y="294"/>
                  </a:cubicBezTo>
                  <a:cubicBezTo>
                    <a:pt x="154" y="357"/>
                    <a:pt x="197" y="330"/>
                    <a:pt x="228" y="303"/>
                  </a:cubicBezTo>
                  <a:cubicBezTo>
                    <a:pt x="266" y="270"/>
                    <a:pt x="292" y="229"/>
                    <a:pt x="338" y="206"/>
                  </a:cubicBezTo>
                  <a:cubicBezTo>
                    <a:pt x="379" y="186"/>
                    <a:pt x="403" y="158"/>
                    <a:pt x="437" y="126"/>
                  </a:cubicBezTo>
                  <a:cubicBezTo>
                    <a:pt x="461" y="103"/>
                    <a:pt x="490" y="82"/>
                    <a:pt x="509" y="54"/>
                  </a:cubicBezTo>
                  <a:cubicBezTo>
                    <a:pt x="521" y="37"/>
                    <a:pt x="526" y="9"/>
                    <a:pt x="547" y="0"/>
                  </a:cubicBezTo>
                  <a:cubicBezTo>
                    <a:pt x="576" y="34"/>
                    <a:pt x="310" y="259"/>
                    <a:pt x="285" y="293"/>
                  </a:cubicBezTo>
                  <a:cubicBezTo>
                    <a:pt x="261" y="324"/>
                    <a:pt x="203" y="402"/>
                    <a:pt x="250" y="432"/>
                  </a:cubicBezTo>
                  <a:cubicBezTo>
                    <a:pt x="288" y="457"/>
                    <a:pt x="328" y="402"/>
                    <a:pt x="367" y="408"/>
                  </a:cubicBezTo>
                  <a:cubicBezTo>
                    <a:pt x="341" y="432"/>
                    <a:pt x="279" y="445"/>
                    <a:pt x="285" y="489"/>
                  </a:cubicBezTo>
                  <a:cubicBezTo>
                    <a:pt x="314" y="485"/>
                    <a:pt x="338" y="510"/>
                    <a:pt x="369" y="500"/>
                  </a:cubicBezTo>
                  <a:cubicBezTo>
                    <a:pt x="368" y="526"/>
                    <a:pt x="308" y="520"/>
                    <a:pt x="291" y="541"/>
                  </a:cubicBezTo>
                  <a:cubicBezTo>
                    <a:pt x="279" y="555"/>
                    <a:pt x="280" y="566"/>
                    <a:pt x="288" y="582"/>
                  </a:cubicBezTo>
                  <a:cubicBezTo>
                    <a:pt x="299" y="605"/>
                    <a:pt x="314" y="599"/>
                    <a:pt x="334" y="604"/>
                  </a:cubicBezTo>
                  <a:cubicBezTo>
                    <a:pt x="365" y="611"/>
                    <a:pt x="396" y="617"/>
                    <a:pt x="427" y="623"/>
                  </a:cubicBezTo>
                  <a:cubicBezTo>
                    <a:pt x="458" y="630"/>
                    <a:pt x="513" y="612"/>
                    <a:pt x="536" y="639"/>
                  </a:cubicBezTo>
                  <a:cubicBezTo>
                    <a:pt x="506" y="657"/>
                    <a:pt x="454" y="631"/>
                    <a:pt x="420" y="629"/>
                  </a:cubicBezTo>
                  <a:cubicBezTo>
                    <a:pt x="384" y="627"/>
                    <a:pt x="332" y="620"/>
                    <a:pt x="297" y="630"/>
                  </a:cubicBezTo>
                  <a:cubicBezTo>
                    <a:pt x="259" y="640"/>
                    <a:pt x="263" y="678"/>
                    <a:pt x="250" y="711"/>
                  </a:cubicBezTo>
                  <a:cubicBezTo>
                    <a:pt x="243" y="726"/>
                    <a:pt x="232" y="738"/>
                    <a:pt x="234" y="755"/>
                  </a:cubicBezTo>
                  <a:cubicBezTo>
                    <a:pt x="236" y="772"/>
                    <a:pt x="250" y="777"/>
                    <a:pt x="249" y="793"/>
                  </a:cubicBezTo>
                  <a:cubicBezTo>
                    <a:pt x="237" y="794"/>
                    <a:pt x="214" y="789"/>
                    <a:pt x="203" y="793"/>
                  </a:cubicBezTo>
                  <a:cubicBezTo>
                    <a:pt x="182" y="801"/>
                    <a:pt x="187" y="818"/>
                    <a:pt x="177" y="832"/>
                  </a:cubicBezTo>
                  <a:cubicBezTo>
                    <a:pt x="165" y="849"/>
                    <a:pt x="154" y="841"/>
                    <a:pt x="152" y="865"/>
                  </a:cubicBezTo>
                  <a:cubicBezTo>
                    <a:pt x="151" y="876"/>
                    <a:pt x="158" y="901"/>
                    <a:pt x="162" y="911"/>
                  </a:cubicBezTo>
                  <a:cubicBezTo>
                    <a:pt x="187" y="982"/>
                    <a:pt x="219" y="1051"/>
                    <a:pt x="215" y="1128"/>
                  </a:cubicBezTo>
                  <a:cubicBezTo>
                    <a:pt x="178" y="1110"/>
                    <a:pt x="179" y="1036"/>
                    <a:pt x="172" y="1001"/>
                  </a:cubicBezTo>
                  <a:cubicBezTo>
                    <a:pt x="164" y="968"/>
                    <a:pt x="154" y="924"/>
                    <a:pt x="137" y="895"/>
                  </a:cubicBezTo>
                  <a:cubicBezTo>
                    <a:pt x="117" y="862"/>
                    <a:pt x="102" y="881"/>
                    <a:pt x="71" y="866"/>
                  </a:cubicBezTo>
                  <a:cubicBezTo>
                    <a:pt x="0" y="830"/>
                    <a:pt x="106" y="808"/>
                    <a:pt x="127" y="790"/>
                  </a:cubicBezTo>
                  <a:cubicBezTo>
                    <a:pt x="163" y="761"/>
                    <a:pt x="181" y="701"/>
                    <a:pt x="211" y="664"/>
                  </a:cubicBezTo>
                  <a:cubicBezTo>
                    <a:pt x="235" y="634"/>
                    <a:pt x="250" y="622"/>
                    <a:pt x="250" y="582"/>
                  </a:cubicBezTo>
                  <a:cubicBezTo>
                    <a:pt x="250" y="556"/>
                    <a:pt x="241" y="542"/>
                    <a:pt x="235" y="518"/>
                  </a:cubicBezTo>
                  <a:cubicBezTo>
                    <a:pt x="227" y="486"/>
                    <a:pt x="234" y="446"/>
                    <a:pt x="212" y="417"/>
                  </a:cubicBezTo>
                  <a:cubicBezTo>
                    <a:pt x="193" y="392"/>
                    <a:pt x="127" y="367"/>
                    <a:pt x="127" y="332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4" name="Freeform 14"/>
            <p:cNvSpPr>
              <a:spLocks/>
            </p:cNvSpPr>
            <p:nvPr/>
          </p:nvSpPr>
          <p:spPr bwMode="auto">
            <a:xfrm>
              <a:off x="5719388" y="2156452"/>
              <a:ext cx="81395" cy="90632"/>
            </a:xfrm>
            <a:custGeom>
              <a:avLst/>
              <a:gdLst>
                <a:gd name="T0" fmla="*/ 0 w 99"/>
                <a:gd name="T1" fmla="*/ 116 h 110"/>
                <a:gd name="T2" fmla="*/ 150 w 99"/>
                <a:gd name="T3" fmla="*/ 57 h 110"/>
                <a:gd name="T4" fmla="*/ 85 w 99"/>
                <a:gd name="T5" fmla="*/ 224 h 110"/>
                <a:gd name="T6" fmla="*/ 135 w 99"/>
                <a:gd name="T7" fmla="*/ 67 h 110"/>
                <a:gd name="T8" fmla="*/ 0 w 99"/>
                <a:gd name="T9" fmla="*/ 11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10">
                  <a:moveTo>
                    <a:pt x="0" y="57"/>
                  </a:moveTo>
                  <a:cubicBezTo>
                    <a:pt x="0" y="57"/>
                    <a:pt x="50" y="0"/>
                    <a:pt x="74" y="28"/>
                  </a:cubicBezTo>
                  <a:cubicBezTo>
                    <a:pt x="99" y="55"/>
                    <a:pt x="63" y="84"/>
                    <a:pt x="42" y="110"/>
                  </a:cubicBezTo>
                  <a:cubicBezTo>
                    <a:pt x="42" y="110"/>
                    <a:pt x="94" y="58"/>
                    <a:pt x="67" y="33"/>
                  </a:cubicBezTo>
                  <a:cubicBezTo>
                    <a:pt x="39" y="7"/>
                    <a:pt x="2" y="52"/>
                    <a:pt x="0" y="5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5" name="Freeform 15"/>
            <p:cNvSpPr>
              <a:spLocks/>
            </p:cNvSpPr>
            <p:nvPr/>
          </p:nvSpPr>
          <p:spPr bwMode="auto">
            <a:xfrm>
              <a:off x="5617788" y="2346952"/>
              <a:ext cx="36368" cy="101023"/>
            </a:xfrm>
            <a:custGeom>
              <a:avLst/>
              <a:gdLst>
                <a:gd name="T0" fmla="*/ 89 w 44"/>
                <a:gd name="T1" fmla="*/ 44 h 123"/>
                <a:gd name="T2" fmla="*/ 49 w 44"/>
                <a:gd name="T3" fmla="*/ 16 h 123"/>
                <a:gd name="T4" fmla="*/ 13 w 44"/>
                <a:gd name="T5" fmla="*/ 81 h 123"/>
                <a:gd name="T6" fmla="*/ 47 w 44"/>
                <a:gd name="T7" fmla="*/ 249 h 123"/>
                <a:gd name="T8" fmla="*/ 24 w 44"/>
                <a:gd name="T9" fmla="*/ 166 h 123"/>
                <a:gd name="T10" fmla="*/ 16 w 44"/>
                <a:gd name="T11" fmla="*/ 120 h 123"/>
                <a:gd name="T12" fmla="*/ 30 w 44"/>
                <a:gd name="T13" fmla="*/ 63 h 123"/>
                <a:gd name="T14" fmla="*/ 60 w 44"/>
                <a:gd name="T15" fmla="*/ 24 h 123"/>
                <a:gd name="T16" fmla="*/ 90 w 44"/>
                <a:gd name="T17" fmla="*/ 34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123">
                  <a:moveTo>
                    <a:pt x="43" y="22"/>
                  </a:moveTo>
                  <a:cubicBezTo>
                    <a:pt x="43" y="11"/>
                    <a:pt x="36" y="0"/>
                    <a:pt x="24" y="8"/>
                  </a:cubicBezTo>
                  <a:cubicBezTo>
                    <a:pt x="14" y="15"/>
                    <a:pt x="8" y="28"/>
                    <a:pt x="6" y="40"/>
                  </a:cubicBezTo>
                  <a:cubicBezTo>
                    <a:pt x="0" y="69"/>
                    <a:pt x="5" y="99"/>
                    <a:pt x="23" y="123"/>
                  </a:cubicBezTo>
                  <a:cubicBezTo>
                    <a:pt x="15" y="111"/>
                    <a:pt x="15" y="95"/>
                    <a:pt x="12" y="82"/>
                  </a:cubicBezTo>
                  <a:cubicBezTo>
                    <a:pt x="10" y="74"/>
                    <a:pt x="9" y="67"/>
                    <a:pt x="8" y="59"/>
                  </a:cubicBezTo>
                  <a:cubicBezTo>
                    <a:pt x="6" y="48"/>
                    <a:pt x="10" y="41"/>
                    <a:pt x="15" y="31"/>
                  </a:cubicBezTo>
                  <a:cubicBezTo>
                    <a:pt x="18" y="24"/>
                    <a:pt x="23" y="17"/>
                    <a:pt x="29" y="12"/>
                  </a:cubicBezTo>
                  <a:cubicBezTo>
                    <a:pt x="36" y="8"/>
                    <a:pt x="40" y="11"/>
                    <a:pt x="44" y="17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6" name="Freeform 16"/>
            <p:cNvSpPr>
              <a:spLocks/>
            </p:cNvSpPr>
            <p:nvPr/>
          </p:nvSpPr>
          <p:spPr bwMode="auto">
            <a:xfrm>
              <a:off x="5549670" y="2512052"/>
              <a:ext cx="25400" cy="71004"/>
            </a:xfrm>
            <a:custGeom>
              <a:avLst/>
              <a:gdLst>
                <a:gd name="T0" fmla="*/ 61 w 31"/>
                <a:gd name="T1" fmla="*/ 14 h 86"/>
                <a:gd name="T2" fmla="*/ 37 w 31"/>
                <a:gd name="T3" fmla="*/ 6 h 86"/>
                <a:gd name="T4" fmla="*/ 20 w 31"/>
                <a:gd name="T5" fmla="*/ 44 h 86"/>
                <a:gd name="T6" fmla="*/ 23 w 31"/>
                <a:gd name="T7" fmla="*/ 104 h 86"/>
                <a:gd name="T8" fmla="*/ 28 w 31"/>
                <a:gd name="T9" fmla="*/ 142 h 86"/>
                <a:gd name="T10" fmla="*/ 37 w 31"/>
                <a:gd name="T11" fmla="*/ 176 h 86"/>
                <a:gd name="T12" fmla="*/ 57 w 31"/>
                <a:gd name="T13" fmla="*/ 6 h 86"/>
                <a:gd name="T14" fmla="*/ 58 w 31"/>
                <a:gd name="T15" fmla="*/ 13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86">
                  <a:moveTo>
                    <a:pt x="30" y="7"/>
                  </a:moveTo>
                  <a:cubicBezTo>
                    <a:pt x="31" y="1"/>
                    <a:pt x="21" y="0"/>
                    <a:pt x="18" y="3"/>
                  </a:cubicBezTo>
                  <a:cubicBezTo>
                    <a:pt x="13" y="6"/>
                    <a:pt x="10" y="16"/>
                    <a:pt x="10" y="22"/>
                  </a:cubicBezTo>
                  <a:cubicBezTo>
                    <a:pt x="8" y="31"/>
                    <a:pt x="10" y="42"/>
                    <a:pt x="11" y="51"/>
                  </a:cubicBezTo>
                  <a:cubicBezTo>
                    <a:pt x="12" y="57"/>
                    <a:pt x="13" y="63"/>
                    <a:pt x="14" y="69"/>
                  </a:cubicBezTo>
                  <a:cubicBezTo>
                    <a:pt x="16" y="75"/>
                    <a:pt x="18" y="81"/>
                    <a:pt x="18" y="86"/>
                  </a:cubicBezTo>
                  <a:cubicBezTo>
                    <a:pt x="18" y="67"/>
                    <a:pt x="0" y="14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7" name="Freeform 17"/>
            <p:cNvSpPr>
              <a:spLocks/>
            </p:cNvSpPr>
            <p:nvPr/>
          </p:nvSpPr>
          <p:spPr bwMode="auto">
            <a:xfrm>
              <a:off x="5691679" y="2536297"/>
              <a:ext cx="35791" cy="13277"/>
            </a:xfrm>
            <a:custGeom>
              <a:avLst/>
              <a:gdLst>
                <a:gd name="T0" fmla="*/ 4 w 43"/>
                <a:gd name="T1" fmla="*/ 20 h 16"/>
                <a:gd name="T2" fmla="*/ 53 w 43"/>
                <a:gd name="T3" fmla="*/ 29 h 16"/>
                <a:gd name="T4" fmla="*/ 89 w 43"/>
                <a:gd name="T5" fmla="*/ 0 h 16"/>
                <a:gd name="T6" fmla="*/ 43 w 43"/>
                <a:gd name="T7" fmla="*/ 33 h 16"/>
                <a:gd name="T8" fmla="*/ 0 w 43"/>
                <a:gd name="T9" fmla="*/ 2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6">
                  <a:moveTo>
                    <a:pt x="2" y="10"/>
                  </a:moveTo>
                  <a:cubicBezTo>
                    <a:pt x="2" y="15"/>
                    <a:pt x="21" y="15"/>
                    <a:pt x="26" y="14"/>
                  </a:cubicBezTo>
                  <a:cubicBezTo>
                    <a:pt x="32" y="12"/>
                    <a:pt x="40" y="6"/>
                    <a:pt x="43" y="0"/>
                  </a:cubicBezTo>
                  <a:cubicBezTo>
                    <a:pt x="40" y="11"/>
                    <a:pt x="32" y="16"/>
                    <a:pt x="21" y="16"/>
                  </a:cubicBezTo>
                  <a:cubicBezTo>
                    <a:pt x="14" y="15"/>
                    <a:pt x="7" y="12"/>
                    <a:pt x="0" y="11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8" name="Freeform 18"/>
            <p:cNvSpPr>
              <a:spLocks/>
            </p:cNvSpPr>
            <p:nvPr/>
          </p:nvSpPr>
          <p:spPr bwMode="auto">
            <a:xfrm>
              <a:off x="5926051" y="2570934"/>
              <a:ext cx="33482" cy="27709"/>
            </a:xfrm>
            <a:custGeom>
              <a:avLst/>
              <a:gdLst>
                <a:gd name="T0" fmla="*/ 20 w 41"/>
                <a:gd name="T1" fmla="*/ 0 h 34"/>
                <a:gd name="T2" fmla="*/ 82 w 41"/>
                <a:gd name="T3" fmla="*/ 32 h 34"/>
                <a:gd name="T4" fmla="*/ 20 w 41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4">
                  <a:moveTo>
                    <a:pt x="10" y="0"/>
                  </a:moveTo>
                  <a:cubicBezTo>
                    <a:pt x="10" y="0"/>
                    <a:pt x="4" y="26"/>
                    <a:pt x="41" y="16"/>
                  </a:cubicBezTo>
                  <a:cubicBezTo>
                    <a:pt x="41" y="16"/>
                    <a:pt x="0" y="34"/>
                    <a:pt x="1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9" name="Freeform 19"/>
            <p:cNvSpPr>
              <a:spLocks/>
            </p:cNvSpPr>
            <p:nvPr/>
          </p:nvSpPr>
          <p:spPr bwMode="auto">
            <a:xfrm>
              <a:off x="5982624" y="2633279"/>
              <a:ext cx="47914" cy="58304"/>
            </a:xfrm>
            <a:custGeom>
              <a:avLst/>
              <a:gdLst>
                <a:gd name="T0" fmla="*/ 33 w 58"/>
                <a:gd name="T1" fmla="*/ 0 h 71"/>
                <a:gd name="T2" fmla="*/ 119 w 58"/>
                <a:gd name="T3" fmla="*/ 110 h 71"/>
                <a:gd name="T4" fmla="*/ 33 w 58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71">
                  <a:moveTo>
                    <a:pt x="16" y="0"/>
                  </a:moveTo>
                  <a:cubicBezTo>
                    <a:pt x="16" y="0"/>
                    <a:pt x="7" y="61"/>
                    <a:pt x="58" y="54"/>
                  </a:cubicBezTo>
                  <a:cubicBezTo>
                    <a:pt x="58" y="54"/>
                    <a:pt x="0" y="71"/>
                    <a:pt x="1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0" name="Freeform 20"/>
            <p:cNvSpPr>
              <a:spLocks/>
            </p:cNvSpPr>
            <p:nvPr/>
          </p:nvSpPr>
          <p:spPr bwMode="auto">
            <a:xfrm>
              <a:off x="5543897" y="3002733"/>
              <a:ext cx="63500" cy="59459"/>
            </a:xfrm>
            <a:custGeom>
              <a:avLst/>
              <a:gdLst>
                <a:gd name="T0" fmla="*/ 0 w 77"/>
                <a:gd name="T1" fmla="*/ 84 h 72"/>
                <a:gd name="T2" fmla="*/ 106 w 77"/>
                <a:gd name="T3" fmla="*/ 147 h 72"/>
                <a:gd name="T4" fmla="*/ 0 w 77"/>
                <a:gd name="T5" fmla="*/ 84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72">
                  <a:moveTo>
                    <a:pt x="0" y="41"/>
                  </a:moveTo>
                  <a:cubicBezTo>
                    <a:pt x="0" y="41"/>
                    <a:pt x="68" y="6"/>
                    <a:pt x="52" y="72"/>
                  </a:cubicBezTo>
                  <a:cubicBezTo>
                    <a:pt x="52" y="72"/>
                    <a:pt x="77" y="0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1" name="Freeform 21"/>
            <p:cNvSpPr>
              <a:spLocks/>
            </p:cNvSpPr>
            <p:nvPr/>
          </p:nvSpPr>
          <p:spPr bwMode="auto">
            <a:xfrm>
              <a:off x="5766147" y="3050647"/>
              <a:ext cx="25400" cy="33482"/>
            </a:xfrm>
            <a:custGeom>
              <a:avLst/>
              <a:gdLst>
                <a:gd name="T0" fmla="*/ 0 w 31"/>
                <a:gd name="T1" fmla="*/ 59 h 41"/>
                <a:gd name="T2" fmla="*/ 61 w 31"/>
                <a:gd name="T3" fmla="*/ 82 h 41"/>
                <a:gd name="T4" fmla="*/ 0 w 31"/>
                <a:gd name="T5" fmla="*/ 59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1">
                  <a:moveTo>
                    <a:pt x="0" y="30"/>
                  </a:moveTo>
                  <a:cubicBezTo>
                    <a:pt x="0" y="30"/>
                    <a:pt x="27" y="7"/>
                    <a:pt x="30" y="41"/>
                  </a:cubicBezTo>
                  <a:cubicBezTo>
                    <a:pt x="30" y="41"/>
                    <a:pt x="31" y="0"/>
                    <a:pt x="0" y="3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2" name="Freeform 22"/>
            <p:cNvSpPr>
              <a:spLocks/>
            </p:cNvSpPr>
            <p:nvPr/>
          </p:nvSpPr>
          <p:spPr bwMode="auto">
            <a:xfrm>
              <a:off x="5963574" y="2980797"/>
              <a:ext cx="42141" cy="34636"/>
            </a:xfrm>
            <a:custGeom>
              <a:avLst/>
              <a:gdLst>
                <a:gd name="T0" fmla="*/ 104 w 51"/>
                <a:gd name="T1" fmla="*/ 63 h 42"/>
                <a:gd name="T2" fmla="*/ 0 w 51"/>
                <a:gd name="T3" fmla="*/ 86 h 42"/>
                <a:gd name="T4" fmla="*/ 104 w 51"/>
                <a:gd name="T5" fmla="*/ 63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42">
                  <a:moveTo>
                    <a:pt x="51" y="31"/>
                  </a:moveTo>
                  <a:cubicBezTo>
                    <a:pt x="51" y="31"/>
                    <a:pt x="13" y="11"/>
                    <a:pt x="0" y="42"/>
                  </a:cubicBezTo>
                  <a:cubicBezTo>
                    <a:pt x="0" y="42"/>
                    <a:pt x="12" y="0"/>
                    <a:pt x="51" y="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3" name="Freeform 23"/>
            <p:cNvSpPr>
              <a:spLocks/>
            </p:cNvSpPr>
            <p:nvPr/>
          </p:nvSpPr>
          <p:spPr bwMode="auto">
            <a:xfrm>
              <a:off x="6016106" y="2861879"/>
              <a:ext cx="49068" cy="55418"/>
            </a:xfrm>
            <a:custGeom>
              <a:avLst/>
              <a:gdLst>
                <a:gd name="T0" fmla="*/ 122 w 59"/>
                <a:gd name="T1" fmla="*/ 0 h 67"/>
                <a:gd name="T2" fmla="*/ 0 w 59"/>
                <a:gd name="T3" fmla="*/ 138 h 67"/>
                <a:gd name="T4" fmla="*/ 122 w 59"/>
                <a:gd name="T5" fmla="*/ 0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67">
                  <a:moveTo>
                    <a:pt x="59" y="0"/>
                  </a:moveTo>
                  <a:cubicBezTo>
                    <a:pt x="59" y="0"/>
                    <a:pt x="13" y="15"/>
                    <a:pt x="0" y="67"/>
                  </a:cubicBezTo>
                  <a:cubicBezTo>
                    <a:pt x="0" y="67"/>
                    <a:pt x="2" y="8"/>
                    <a:pt x="59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4" name="Freeform 24"/>
            <p:cNvSpPr>
              <a:spLocks/>
            </p:cNvSpPr>
            <p:nvPr/>
          </p:nvSpPr>
          <p:spPr bwMode="auto">
            <a:xfrm>
              <a:off x="6164464" y="2718138"/>
              <a:ext cx="57727" cy="27132"/>
            </a:xfrm>
            <a:custGeom>
              <a:avLst/>
              <a:gdLst>
                <a:gd name="T0" fmla="*/ 24 w 70"/>
                <a:gd name="T1" fmla="*/ 0 h 33"/>
                <a:gd name="T2" fmla="*/ 0 w 70"/>
                <a:gd name="T3" fmla="*/ 67 h 33"/>
                <a:gd name="T4" fmla="*/ 24 w 70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33">
                  <a:moveTo>
                    <a:pt x="12" y="0"/>
                  </a:moveTo>
                  <a:cubicBezTo>
                    <a:pt x="12" y="0"/>
                    <a:pt x="70" y="5"/>
                    <a:pt x="0" y="33"/>
                  </a:cubicBezTo>
                  <a:cubicBezTo>
                    <a:pt x="0" y="33"/>
                    <a:pt x="58" y="11"/>
                    <a:pt x="12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5" name="Freeform 25"/>
            <p:cNvSpPr>
              <a:spLocks/>
            </p:cNvSpPr>
            <p:nvPr/>
          </p:nvSpPr>
          <p:spPr bwMode="auto">
            <a:xfrm>
              <a:off x="6395951" y="2857838"/>
              <a:ext cx="118341" cy="107373"/>
            </a:xfrm>
            <a:custGeom>
              <a:avLst/>
              <a:gdLst>
                <a:gd name="T0" fmla="*/ 0 w 144"/>
                <a:gd name="T1" fmla="*/ 1 h 130"/>
                <a:gd name="T2" fmla="*/ 91 w 144"/>
                <a:gd name="T3" fmla="*/ 19 h 130"/>
                <a:gd name="T4" fmla="*/ 142 w 144"/>
                <a:gd name="T5" fmla="*/ 43 h 130"/>
                <a:gd name="T6" fmla="*/ 249 w 144"/>
                <a:gd name="T7" fmla="*/ 127 h 130"/>
                <a:gd name="T8" fmla="*/ 265 w 144"/>
                <a:gd name="T9" fmla="*/ 236 h 130"/>
                <a:gd name="T10" fmla="*/ 148 w 144"/>
                <a:gd name="T11" fmla="*/ 246 h 130"/>
                <a:gd name="T12" fmla="*/ 100 w 144"/>
                <a:gd name="T13" fmla="*/ 222 h 130"/>
                <a:gd name="T14" fmla="*/ 188 w 144"/>
                <a:gd name="T15" fmla="*/ 236 h 130"/>
                <a:gd name="T16" fmla="*/ 238 w 144"/>
                <a:gd name="T17" fmla="*/ 233 h 130"/>
                <a:gd name="T18" fmla="*/ 229 w 144"/>
                <a:gd name="T19" fmla="*/ 119 h 130"/>
                <a:gd name="T20" fmla="*/ 185 w 144"/>
                <a:gd name="T21" fmla="*/ 76 h 130"/>
                <a:gd name="T22" fmla="*/ 125 w 144"/>
                <a:gd name="T23" fmla="*/ 53 h 130"/>
                <a:gd name="T24" fmla="*/ 80 w 144"/>
                <a:gd name="T25" fmla="*/ 29 h 130"/>
                <a:gd name="T26" fmla="*/ 9 w 144"/>
                <a:gd name="T27" fmla="*/ 0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" h="130">
                  <a:moveTo>
                    <a:pt x="0" y="1"/>
                  </a:moveTo>
                  <a:cubicBezTo>
                    <a:pt x="15" y="4"/>
                    <a:pt x="30" y="7"/>
                    <a:pt x="45" y="9"/>
                  </a:cubicBezTo>
                  <a:cubicBezTo>
                    <a:pt x="55" y="11"/>
                    <a:pt x="61" y="17"/>
                    <a:pt x="70" y="21"/>
                  </a:cubicBezTo>
                  <a:cubicBezTo>
                    <a:pt x="91" y="30"/>
                    <a:pt x="110" y="42"/>
                    <a:pt x="123" y="62"/>
                  </a:cubicBezTo>
                  <a:cubicBezTo>
                    <a:pt x="132" y="76"/>
                    <a:pt x="144" y="100"/>
                    <a:pt x="131" y="115"/>
                  </a:cubicBezTo>
                  <a:cubicBezTo>
                    <a:pt x="118" y="130"/>
                    <a:pt x="89" y="126"/>
                    <a:pt x="73" y="120"/>
                  </a:cubicBezTo>
                  <a:cubicBezTo>
                    <a:pt x="64" y="117"/>
                    <a:pt x="56" y="114"/>
                    <a:pt x="49" y="108"/>
                  </a:cubicBezTo>
                  <a:cubicBezTo>
                    <a:pt x="61" y="115"/>
                    <a:pt x="79" y="113"/>
                    <a:pt x="93" y="115"/>
                  </a:cubicBezTo>
                  <a:cubicBezTo>
                    <a:pt x="101" y="115"/>
                    <a:pt x="110" y="118"/>
                    <a:pt x="117" y="114"/>
                  </a:cubicBezTo>
                  <a:cubicBezTo>
                    <a:pt x="142" y="104"/>
                    <a:pt x="124" y="71"/>
                    <a:pt x="113" y="58"/>
                  </a:cubicBezTo>
                  <a:cubicBezTo>
                    <a:pt x="107" y="50"/>
                    <a:pt x="99" y="43"/>
                    <a:pt x="91" y="37"/>
                  </a:cubicBezTo>
                  <a:cubicBezTo>
                    <a:pt x="82" y="31"/>
                    <a:pt x="72" y="30"/>
                    <a:pt x="62" y="26"/>
                  </a:cubicBezTo>
                  <a:cubicBezTo>
                    <a:pt x="54" y="23"/>
                    <a:pt x="47" y="17"/>
                    <a:pt x="39" y="14"/>
                  </a:cubicBezTo>
                  <a:cubicBezTo>
                    <a:pt x="28" y="10"/>
                    <a:pt x="11" y="13"/>
                    <a:pt x="4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6" name="Freeform 26"/>
            <p:cNvSpPr>
              <a:spLocks/>
            </p:cNvSpPr>
            <p:nvPr/>
          </p:nvSpPr>
          <p:spPr bwMode="auto">
            <a:xfrm>
              <a:off x="5974542" y="3439151"/>
              <a:ext cx="97559" cy="64077"/>
            </a:xfrm>
            <a:custGeom>
              <a:avLst/>
              <a:gdLst>
                <a:gd name="T0" fmla="*/ 6 w 119"/>
                <a:gd name="T1" fmla="*/ 13 h 78"/>
                <a:gd name="T2" fmla="*/ 135 w 119"/>
                <a:gd name="T3" fmla="*/ 142 h 78"/>
                <a:gd name="T4" fmla="*/ 202 w 119"/>
                <a:gd name="T5" fmla="*/ 157 h 78"/>
                <a:gd name="T6" fmla="*/ 234 w 119"/>
                <a:gd name="T7" fmla="*/ 97 h 78"/>
                <a:gd name="T8" fmla="*/ 124 w 119"/>
                <a:gd name="T9" fmla="*/ 125 h 78"/>
                <a:gd name="T10" fmla="*/ 57 w 119"/>
                <a:gd name="T11" fmla="*/ 77 h 78"/>
                <a:gd name="T12" fmla="*/ 0 w 119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78">
                  <a:moveTo>
                    <a:pt x="3" y="6"/>
                  </a:moveTo>
                  <a:cubicBezTo>
                    <a:pt x="18" y="35"/>
                    <a:pt x="36" y="57"/>
                    <a:pt x="67" y="70"/>
                  </a:cubicBezTo>
                  <a:cubicBezTo>
                    <a:pt x="74" y="73"/>
                    <a:pt x="92" y="78"/>
                    <a:pt x="100" y="77"/>
                  </a:cubicBezTo>
                  <a:cubicBezTo>
                    <a:pt x="112" y="75"/>
                    <a:pt x="119" y="58"/>
                    <a:pt x="116" y="48"/>
                  </a:cubicBezTo>
                  <a:cubicBezTo>
                    <a:pt x="117" y="78"/>
                    <a:pt x="79" y="72"/>
                    <a:pt x="61" y="62"/>
                  </a:cubicBezTo>
                  <a:cubicBezTo>
                    <a:pt x="50" y="56"/>
                    <a:pt x="38" y="47"/>
                    <a:pt x="28" y="38"/>
                  </a:cubicBezTo>
                  <a:cubicBezTo>
                    <a:pt x="15" y="27"/>
                    <a:pt x="11" y="13"/>
                    <a:pt x="0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7" name="Freeform 27"/>
            <p:cNvSpPr>
              <a:spLocks/>
            </p:cNvSpPr>
            <p:nvPr/>
          </p:nvSpPr>
          <p:spPr bwMode="auto">
            <a:xfrm>
              <a:off x="5388034" y="3248074"/>
              <a:ext cx="57150" cy="139123"/>
            </a:xfrm>
            <a:custGeom>
              <a:avLst/>
              <a:gdLst>
                <a:gd name="T0" fmla="*/ 136 w 69"/>
                <a:gd name="T1" fmla="*/ 0 h 169"/>
                <a:gd name="T2" fmla="*/ 85 w 69"/>
                <a:gd name="T3" fmla="*/ 53 h 169"/>
                <a:gd name="T4" fmla="*/ 49 w 69"/>
                <a:gd name="T5" fmla="*/ 87 h 169"/>
                <a:gd name="T6" fmla="*/ 4 w 69"/>
                <a:gd name="T7" fmla="*/ 197 h 169"/>
                <a:gd name="T8" fmla="*/ 47 w 69"/>
                <a:gd name="T9" fmla="*/ 315 h 169"/>
                <a:gd name="T10" fmla="*/ 142 w 69"/>
                <a:gd name="T11" fmla="*/ 221 h 169"/>
                <a:gd name="T12" fmla="*/ 72 w 69"/>
                <a:gd name="T13" fmla="*/ 299 h 169"/>
                <a:gd name="T14" fmla="*/ 23 w 69"/>
                <a:gd name="T15" fmla="*/ 207 h 169"/>
                <a:gd name="T16" fmla="*/ 52 w 69"/>
                <a:gd name="T17" fmla="*/ 106 h 169"/>
                <a:gd name="T18" fmla="*/ 100 w 69"/>
                <a:gd name="T19" fmla="*/ 51 h 169"/>
                <a:gd name="T20" fmla="*/ 136 w 69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169">
                  <a:moveTo>
                    <a:pt x="66" y="0"/>
                  </a:moveTo>
                  <a:cubicBezTo>
                    <a:pt x="63" y="10"/>
                    <a:pt x="48" y="20"/>
                    <a:pt x="41" y="26"/>
                  </a:cubicBezTo>
                  <a:cubicBezTo>
                    <a:pt x="35" y="31"/>
                    <a:pt x="30" y="37"/>
                    <a:pt x="24" y="43"/>
                  </a:cubicBezTo>
                  <a:cubicBezTo>
                    <a:pt x="12" y="56"/>
                    <a:pt x="4" y="78"/>
                    <a:pt x="2" y="97"/>
                  </a:cubicBezTo>
                  <a:cubicBezTo>
                    <a:pt x="0" y="116"/>
                    <a:pt x="4" y="144"/>
                    <a:pt x="23" y="155"/>
                  </a:cubicBezTo>
                  <a:cubicBezTo>
                    <a:pt x="47" y="169"/>
                    <a:pt x="62" y="123"/>
                    <a:pt x="69" y="109"/>
                  </a:cubicBezTo>
                  <a:cubicBezTo>
                    <a:pt x="61" y="119"/>
                    <a:pt x="48" y="145"/>
                    <a:pt x="35" y="147"/>
                  </a:cubicBezTo>
                  <a:cubicBezTo>
                    <a:pt x="15" y="149"/>
                    <a:pt x="11" y="116"/>
                    <a:pt x="11" y="102"/>
                  </a:cubicBezTo>
                  <a:cubicBezTo>
                    <a:pt x="11" y="83"/>
                    <a:pt x="14" y="67"/>
                    <a:pt x="25" y="52"/>
                  </a:cubicBezTo>
                  <a:cubicBezTo>
                    <a:pt x="32" y="42"/>
                    <a:pt x="40" y="33"/>
                    <a:pt x="49" y="25"/>
                  </a:cubicBezTo>
                  <a:cubicBezTo>
                    <a:pt x="56" y="19"/>
                    <a:pt x="67" y="9"/>
                    <a:pt x="66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8" name="Freeform 28"/>
            <p:cNvSpPr>
              <a:spLocks/>
            </p:cNvSpPr>
            <p:nvPr/>
          </p:nvSpPr>
          <p:spPr bwMode="auto">
            <a:xfrm>
              <a:off x="5168093" y="2442202"/>
              <a:ext cx="55418" cy="107373"/>
            </a:xfrm>
            <a:custGeom>
              <a:avLst/>
              <a:gdLst>
                <a:gd name="T0" fmla="*/ 138 w 67"/>
                <a:gd name="T1" fmla="*/ 30 h 130"/>
                <a:gd name="T2" fmla="*/ 77 w 67"/>
                <a:gd name="T3" fmla="*/ 0 h 130"/>
                <a:gd name="T4" fmla="*/ 16 w 67"/>
                <a:gd name="T5" fmla="*/ 39 h 130"/>
                <a:gd name="T6" fmla="*/ 19 w 67"/>
                <a:gd name="T7" fmla="*/ 143 h 130"/>
                <a:gd name="T8" fmla="*/ 70 w 67"/>
                <a:gd name="T9" fmla="*/ 266 h 130"/>
                <a:gd name="T10" fmla="*/ 39 w 67"/>
                <a:gd name="T11" fmla="*/ 170 h 130"/>
                <a:gd name="T12" fmla="*/ 27 w 67"/>
                <a:gd name="T13" fmla="*/ 134 h 130"/>
                <a:gd name="T14" fmla="*/ 27 w 67"/>
                <a:gd name="T15" fmla="*/ 53 h 130"/>
                <a:gd name="T16" fmla="*/ 76 w 67"/>
                <a:gd name="T17" fmla="*/ 10 h 130"/>
                <a:gd name="T18" fmla="*/ 136 w 67"/>
                <a:gd name="T19" fmla="*/ 29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30">
                  <a:moveTo>
                    <a:pt x="67" y="15"/>
                  </a:moveTo>
                  <a:cubicBezTo>
                    <a:pt x="62" y="2"/>
                    <a:pt x="49" y="0"/>
                    <a:pt x="38" y="0"/>
                  </a:cubicBezTo>
                  <a:cubicBezTo>
                    <a:pt x="23" y="0"/>
                    <a:pt x="15" y="6"/>
                    <a:pt x="8" y="19"/>
                  </a:cubicBezTo>
                  <a:cubicBezTo>
                    <a:pt x="0" y="35"/>
                    <a:pt x="4" y="53"/>
                    <a:pt x="9" y="70"/>
                  </a:cubicBezTo>
                  <a:cubicBezTo>
                    <a:pt x="15" y="90"/>
                    <a:pt x="23" y="112"/>
                    <a:pt x="34" y="130"/>
                  </a:cubicBezTo>
                  <a:cubicBezTo>
                    <a:pt x="24" y="119"/>
                    <a:pt x="24" y="98"/>
                    <a:pt x="19" y="83"/>
                  </a:cubicBezTo>
                  <a:cubicBezTo>
                    <a:pt x="17" y="77"/>
                    <a:pt x="14" y="72"/>
                    <a:pt x="13" y="66"/>
                  </a:cubicBezTo>
                  <a:cubicBezTo>
                    <a:pt x="10" y="54"/>
                    <a:pt x="9" y="38"/>
                    <a:pt x="13" y="26"/>
                  </a:cubicBezTo>
                  <a:cubicBezTo>
                    <a:pt x="18" y="14"/>
                    <a:pt x="24" y="7"/>
                    <a:pt x="37" y="5"/>
                  </a:cubicBezTo>
                  <a:cubicBezTo>
                    <a:pt x="51" y="3"/>
                    <a:pt x="54" y="8"/>
                    <a:pt x="66" y="14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9" name="Freeform 29"/>
            <p:cNvSpPr>
              <a:spLocks/>
            </p:cNvSpPr>
            <p:nvPr/>
          </p:nvSpPr>
          <p:spPr bwMode="auto">
            <a:xfrm>
              <a:off x="5459615" y="3033906"/>
              <a:ext cx="34059" cy="51377"/>
            </a:xfrm>
            <a:custGeom>
              <a:avLst/>
              <a:gdLst>
                <a:gd name="T0" fmla="*/ 81 w 41"/>
                <a:gd name="T1" fmla="*/ 1 h 62"/>
                <a:gd name="T2" fmla="*/ 10 w 41"/>
                <a:gd name="T3" fmla="*/ 62 h 62"/>
                <a:gd name="T4" fmla="*/ 52 w 41"/>
                <a:gd name="T5" fmla="*/ 128 h 62"/>
                <a:gd name="T6" fmla="*/ 20 w 41"/>
                <a:gd name="T7" fmla="*/ 99 h 62"/>
                <a:gd name="T8" fmla="*/ 27 w 41"/>
                <a:gd name="T9" fmla="*/ 56 h 62"/>
                <a:gd name="T10" fmla="*/ 85 w 41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62">
                  <a:moveTo>
                    <a:pt x="39" y="1"/>
                  </a:moveTo>
                  <a:cubicBezTo>
                    <a:pt x="25" y="11"/>
                    <a:pt x="10" y="12"/>
                    <a:pt x="5" y="30"/>
                  </a:cubicBezTo>
                  <a:cubicBezTo>
                    <a:pt x="0" y="48"/>
                    <a:pt x="8" y="56"/>
                    <a:pt x="25" y="62"/>
                  </a:cubicBezTo>
                  <a:cubicBezTo>
                    <a:pt x="19" y="57"/>
                    <a:pt x="13" y="56"/>
                    <a:pt x="10" y="48"/>
                  </a:cubicBezTo>
                  <a:cubicBezTo>
                    <a:pt x="8" y="41"/>
                    <a:pt x="10" y="33"/>
                    <a:pt x="13" y="27"/>
                  </a:cubicBezTo>
                  <a:cubicBezTo>
                    <a:pt x="18" y="17"/>
                    <a:pt x="39" y="9"/>
                    <a:pt x="41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0" name="Freeform 30"/>
            <p:cNvSpPr>
              <a:spLocks/>
            </p:cNvSpPr>
            <p:nvPr/>
          </p:nvSpPr>
          <p:spPr bwMode="auto">
            <a:xfrm>
              <a:off x="6193905" y="2264402"/>
              <a:ext cx="94095" cy="61768"/>
            </a:xfrm>
            <a:custGeom>
              <a:avLst/>
              <a:gdLst>
                <a:gd name="T0" fmla="*/ 1 w 114"/>
                <a:gd name="T1" fmla="*/ 148 h 75"/>
                <a:gd name="T2" fmla="*/ 124 w 114"/>
                <a:gd name="T3" fmla="*/ 23 h 75"/>
                <a:gd name="T4" fmla="*/ 190 w 114"/>
                <a:gd name="T5" fmla="*/ 4 h 75"/>
                <a:gd name="T6" fmla="*/ 233 w 114"/>
                <a:gd name="T7" fmla="*/ 53 h 75"/>
                <a:gd name="T8" fmla="*/ 182 w 114"/>
                <a:gd name="T9" fmla="*/ 14 h 75"/>
                <a:gd name="T10" fmla="*/ 127 w 114"/>
                <a:gd name="T11" fmla="*/ 43 h 75"/>
                <a:gd name="T12" fmla="*/ 57 w 114"/>
                <a:gd name="T13" fmla="*/ 96 h 75"/>
                <a:gd name="T14" fmla="*/ 0 w 114"/>
                <a:gd name="T15" fmla="*/ 153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4" h="75">
                  <a:moveTo>
                    <a:pt x="1" y="73"/>
                  </a:moveTo>
                  <a:cubicBezTo>
                    <a:pt x="20" y="53"/>
                    <a:pt x="40" y="29"/>
                    <a:pt x="61" y="11"/>
                  </a:cubicBezTo>
                  <a:cubicBezTo>
                    <a:pt x="70" y="4"/>
                    <a:pt x="81" y="0"/>
                    <a:pt x="93" y="2"/>
                  </a:cubicBezTo>
                  <a:cubicBezTo>
                    <a:pt x="103" y="4"/>
                    <a:pt x="113" y="15"/>
                    <a:pt x="114" y="26"/>
                  </a:cubicBezTo>
                  <a:cubicBezTo>
                    <a:pt x="112" y="17"/>
                    <a:pt x="97" y="8"/>
                    <a:pt x="89" y="7"/>
                  </a:cubicBezTo>
                  <a:cubicBezTo>
                    <a:pt x="75" y="4"/>
                    <a:pt x="70" y="12"/>
                    <a:pt x="62" y="21"/>
                  </a:cubicBezTo>
                  <a:cubicBezTo>
                    <a:pt x="52" y="31"/>
                    <a:pt x="39" y="39"/>
                    <a:pt x="28" y="47"/>
                  </a:cubicBezTo>
                  <a:cubicBezTo>
                    <a:pt x="20" y="54"/>
                    <a:pt x="2" y="66"/>
                    <a:pt x="0" y="75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1" name="Freeform 31"/>
            <p:cNvSpPr>
              <a:spLocks/>
            </p:cNvSpPr>
            <p:nvPr/>
          </p:nvSpPr>
          <p:spPr bwMode="auto">
            <a:xfrm>
              <a:off x="6182937" y="2546111"/>
              <a:ext cx="58882" cy="55995"/>
            </a:xfrm>
            <a:custGeom>
              <a:avLst/>
              <a:gdLst>
                <a:gd name="T0" fmla="*/ 140 w 72"/>
                <a:gd name="T1" fmla="*/ 30 h 68"/>
                <a:gd name="T2" fmla="*/ 64 w 72"/>
                <a:gd name="T3" fmla="*/ 43 h 68"/>
                <a:gd name="T4" fmla="*/ 34 w 72"/>
                <a:gd name="T5" fmla="*/ 91 h 68"/>
                <a:gd name="T6" fmla="*/ 0 w 72"/>
                <a:gd name="T7" fmla="*/ 138 h 68"/>
                <a:gd name="T8" fmla="*/ 74 w 72"/>
                <a:gd name="T9" fmla="*/ 43 h 68"/>
                <a:gd name="T10" fmla="*/ 139 w 72"/>
                <a:gd name="T11" fmla="*/ 27 h 68"/>
                <a:gd name="T12" fmla="*/ 139 w 72"/>
                <a:gd name="T13" fmla="*/ 24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68">
                  <a:moveTo>
                    <a:pt x="70" y="15"/>
                  </a:moveTo>
                  <a:cubicBezTo>
                    <a:pt x="66" y="0"/>
                    <a:pt x="39" y="15"/>
                    <a:pt x="32" y="21"/>
                  </a:cubicBezTo>
                  <a:cubicBezTo>
                    <a:pt x="24" y="27"/>
                    <a:pt x="22" y="37"/>
                    <a:pt x="17" y="45"/>
                  </a:cubicBezTo>
                  <a:cubicBezTo>
                    <a:pt x="13" y="53"/>
                    <a:pt x="4" y="60"/>
                    <a:pt x="0" y="68"/>
                  </a:cubicBezTo>
                  <a:cubicBezTo>
                    <a:pt x="16" y="54"/>
                    <a:pt x="20" y="32"/>
                    <a:pt x="37" y="21"/>
                  </a:cubicBezTo>
                  <a:cubicBezTo>
                    <a:pt x="45" y="16"/>
                    <a:pt x="60" y="8"/>
                    <a:pt x="69" y="13"/>
                  </a:cubicBezTo>
                  <a:cubicBezTo>
                    <a:pt x="72" y="14"/>
                    <a:pt x="70" y="13"/>
                    <a:pt x="69" y="12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" name="Freeform 32"/>
            <p:cNvSpPr>
              <a:spLocks/>
            </p:cNvSpPr>
            <p:nvPr/>
          </p:nvSpPr>
          <p:spPr bwMode="auto">
            <a:xfrm>
              <a:off x="5579688" y="2854952"/>
              <a:ext cx="167409" cy="128154"/>
            </a:xfrm>
            <a:custGeom>
              <a:avLst/>
              <a:gdLst>
                <a:gd name="T0" fmla="*/ 86 w 203"/>
                <a:gd name="T1" fmla="*/ 0 h 156"/>
                <a:gd name="T2" fmla="*/ 414 w 203"/>
                <a:gd name="T3" fmla="*/ 178 h 156"/>
                <a:gd name="T4" fmla="*/ 86 w 203"/>
                <a:gd name="T5" fmla="*/ 0 h 1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" h="156">
                  <a:moveTo>
                    <a:pt x="42" y="0"/>
                  </a:moveTo>
                  <a:cubicBezTo>
                    <a:pt x="38" y="62"/>
                    <a:pt x="50" y="126"/>
                    <a:pt x="203" y="88"/>
                  </a:cubicBezTo>
                  <a:cubicBezTo>
                    <a:pt x="203" y="88"/>
                    <a:pt x="0" y="156"/>
                    <a:pt x="42" y="0"/>
                  </a:cubicBezTo>
                </a:path>
              </a:pathLst>
            </a:custGeom>
            <a:solidFill>
              <a:srgbClr val="732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4" name="Freeform 34"/>
            <p:cNvSpPr>
              <a:spLocks/>
            </p:cNvSpPr>
            <p:nvPr/>
          </p:nvSpPr>
          <p:spPr bwMode="auto">
            <a:xfrm>
              <a:off x="5598161" y="2849756"/>
              <a:ext cx="64077" cy="90632"/>
            </a:xfrm>
            <a:custGeom>
              <a:avLst/>
              <a:gdLst>
                <a:gd name="T0" fmla="*/ 40 w 78"/>
                <a:gd name="T1" fmla="*/ 0 h 110"/>
                <a:gd name="T2" fmla="*/ 28 w 78"/>
                <a:gd name="T3" fmla="*/ 81 h 110"/>
                <a:gd name="T4" fmla="*/ 57 w 78"/>
                <a:gd name="T5" fmla="*/ 177 h 110"/>
                <a:gd name="T6" fmla="*/ 158 w 78"/>
                <a:gd name="T7" fmla="*/ 224 h 110"/>
                <a:gd name="T8" fmla="*/ 154 w 78"/>
                <a:gd name="T9" fmla="*/ 218 h 110"/>
                <a:gd name="T10" fmla="*/ 40 w 78"/>
                <a:gd name="T11" fmla="*/ 13 h 110"/>
                <a:gd name="T12" fmla="*/ 40 w 78"/>
                <a:gd name="T13" fmla="*/ 13 h 110"/>
                <a:gd name="T14" fmla="*/ 40 w 78"/>
                <a:gd name="T15" fmla="*/ 13 h 110"/>
                <a:gd name="T16" fmla="*/ 148 w 78"/>
                <a:gd name="T17" fmla="*/ 208 h 110"/>
                <a:gd name="T18" fmla="*/ 40 w 78"/>
                <a:gd name="T19" fmla="*/ 0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" h="110">
                  <a:moveTo>
                    <a:pt x="20" y="0"/>
                  </a:moveTo>
                  <a:cubicBezTo>
                    <a:pt x="16" y="14"/>
                    <a:pt x="14" y="28"/>
                    <a:pt x="14" y="40"/>
                  </a:cubicBezTo>
                  <a:cubicBezTo>
                    <a:pt x="14" y="59"/>
                    <a:pt x="18" y="75"/>
                    <a:pt x="28" y="87"/>
                  </a:cubicBezTo>
                  <a:cubicBezTo>
                    <a:pt x="38" y="100"/>
                    <a:pt x="55" y="108"/>
                    <a:pt x="78" y="110"/>
                  </a:cubicBezTo>
                  <a:cubicBezTo>
                    <a:pt x="77" y="109"/>
                    <a:pt x="77" y="108"/>
                    <a:pt x="76" y="107"/>
                  </a:cubicBezTo>
                  <a:cubicBezTo>
                    <a:pt x="34" y="103"/>
                    <a:pt x="0" y="79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48"/>
                    <a:pt x="22" y="91"/>
                    <a:pt x="73" y="102"/>
                  </a:cubicBezTo>
                  <a:cubicBezTo>
                    <a:pt x="54" y="71"/>
                    <a:pt x="34" y="36"/>
                    <a:pt x="20" y="0"/>
                  </a:cubicBezTo>
                </a:path>
              </a:pathLst>
            </a:custGeom>
            <a:solidFill>
              <a:srgbClr val="B38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5" name="Freeform 35"/>
            <p:cNvSpPr>
              <a:spLocks/>
            </p:cNvSpPr>
            <p:nvPr/>
          </p:nvSpPr>
          <p:spPr bwMode="auto">
            <a:xfrm>
              <a:off x="5606242" y="2844561"/>
              <a:ext cx="57727" cy="99291"/>
            </a:xfrm>
            <a:custGeom>
              <a:avLst/>
              <a:gdLst>
                <a:gd name="T0" fmla="*/ 16 w 70"/>
                <a:gd name="T1" fmla="*/ 0 h 120"/>
                <a:gd name="T2" fmla="*/ 0 w 70"/>
                <a:gd name="T3" fmla="*/ 95 h 120"/>
                <a:gd name="T4" fmla="*/ 30 w 70"/>
                <a:gd name="T5" fmla="*/ 198 h 120"/>
                <a:gd name="T6" fmla="*/ 143 w 70"/>
                <a:gd name="T7" fmla="*/ 247 h 120"/>
                <a:gd name="T8" fmla="*/ 139 w 70"/>
                <a:gd name="T9" fmla="*/ 238 h 120"/>
                <a:gd name="T10" fmla="*/ 37 w 70"/>
                <a:gd name="T11" fmla="*/ 191 h 120"/>
                <a:gd name="T12" fmla="*/ 9 w 70"/>
                <a:gd name="T13" fmla="*/ 95 h 120"/>
                <a:gd name="T14" fmla="*/ 20 w 70"/>
                <a:gd name="T15" fmla="*/ 13 h 120"/>
                <a:gd name="T16" fmla="*/ 16 w 70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120">
                  <a:moveTo>
                    <a:pt x="8" y="0"/>
                  </a:moveTo>
                  <a:cubicBezTo>
                    <a:pt x="2" y="16"/>
                    <a:pt x="0" y="32"/>
                    <a:pt x="0" y="46"/>
                  </a:cubicBezTo>
                  <a:cubicBezTo>
                    <a:pt x="0" y="66"/>
                    <a:pt x="4" y="83"/>
                    <a:pt x="15" y="96"/>
                  </a:cubicBezTo>
                  <a:cubicBezTo>
                    <a:pt x="26" y="110"/>
                    <a:pt x="46" y="118"/>
                    <a:pt x="70" y="120"/>
                  </a:cubicBezTo>
                  <a:cubicBezTo>
                    <a:pt x="69" y="119"/>
                    <a:pt x="69" y="117"/>
                    <a:pt x="68" y="116"/>
                  </a:cubicBezTo>
                  <a:cubicBezTo>
                    <a:pt x="45" y="114"/>
                    <a:pt x="28" y="106"/>
                    <a:pt x="18" y="93"/>
                  </a:cubicBezTo>
                  <a:cubicBezTo>
                    <a:pt x="8" y="81"/>
                    <a:pt x="4" y="65"/>
                    <a:pt x="4" y="46"/>
                  </a:cubicBezTo>
                  <a:cubicBezTo>
                    <a:pt x="4" y="34"/>
                    <a:pt x="6" y="20"/>
                    <a:pt x="10" y="6"/>
                  </a:cubicBezTo>
                  <a:cubicBezTo>
                    <a:pt x="9" y="4"/>
                    <a:pt x="8" y="2"/>
                    <a:pt x="8" y="0"/>
                  </a:cubicBezTo>
                </a:path>
              </a:pathLst>
            </a:custGeom>
            <a:solidFill>
              <a:srgbClr val="5D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6" name="Freeform 36"/>
            <p:cNvSpPr>
              <a:spLocks/>
            </p:cNvSpPr>
            <p:nvPr/>
          </p:nvSpPr>
          <p:spPr bwMode="auto">
            <a:xfrm>
              <a:off x="5598161" y="2854952"/>
              <a:ext cx="62345" cy="83127"/>
            </a:xfrm>
            <a:custGeom>
              <a:avLst/>
              <a:gdLst>
                <a:gd name="T0" fmla="*/ 40 w 76"/>
                <a:gd name="T1" fmla="*/ 0 h 101"/>
                <a:gd name="T2" fmla="*/ 153 w 76"/>
                <a:gd name="T3" fmla="*/ 205 h 101"/>
                <a:gd name="T4" fmla="*/ 148 w 76"/>
                <a:gd name="T5" fmla="*/ 195 h 101"/>
                <a:gd name="T6" fmla="*/ 40 w 76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101">
                  <a:moveTo>
                    <a:pt x="20" y="0"/>
                  </a:moveTo>
                  <a:cubicBezTo>
                    <a:pt x="0" y="73"/>
                    <a:pt x="34" y="97"/>
                    <a:pt x="76" y="101"/>
                  </a:cubicBezTo>
                  <a:cubicBezTo>
                    <a:pt x="75" y="100"/>
                    <a:pt x="74" y="98"/>
                    <a:pt x="73" y="96"/>
                  </a:cubicBezTo>
                  <a:cubicBezTo>
                    <a:pt x="22" y="85"/>
                    <a:pt x="17" y="42"/>
                    <a:pt x="20" y="0"/>
                  </a:cubicBezTo>
                </a:path>
              </a:pathLst>
            </a:custGeom>
            <a:solidFill>
              <a:srgbClr val="94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7" name="Oval 37"/>
            <p:cNvSpPr>
              <a:spLocks noChangeArrowheads="1"/>
            </p:cNvSpPr>
            <p:nvPr/>
          </p:nvSpPr>
          <p:spPr bwMode="auto">
            <a:xfrm>
              <a:off x="5598161" y="2843983"/>
              <a:ext cx="29441" cy="294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518" name="Oval 38"/>
            <p:cNvSpPr>
              <a:spLocks noChangeArrowheads="1"/>
            </p:cNvSpPr>
            <p:nvPr/>
          </p:nvSpPr>
          <p:spPr bwMode="auto">
            <a:xfrm>
              <a:off x="5591233" y="2798956"/>
              <a:ext cx="19050" cy="184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519" name="Oval 39"/>
            <p:cNvSpPr>
              <a:spLocks noChangeArrowheads="1"/>
            </p:cNvSpPr>
            <p:nvPr/>
          </p:nvSpPr>
          <p:spPr bwMode="auto">
            <a:xfrm>
              <a:off x="5631065" y="2886124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520" name="Freeform 5"/>
            <p:cNvSpPr>
              <a:spLocks/>
            </p:cNvSpPr>
            <p:nvPr/>
          </p:nvSpPr>
          <p:spPr bwMode="auto">
            <a:xfrm>
              <a:off x="5165207" y="2165111"/>
              <a:ext cx="1347353" cy="1343312"/>
            </a:xfrm>
            <a:custGeom>
              <a:avLst/>
              <a:gdLst>
                <a:gd name="T0" fmla="*/ 1383 w 1637"/>
                <a:gd name="T1" fmla="*/ 731 h 1632"/>
                <a:gd name="T2" fmla="*/ 1270 w 1637"/>
                <a:gd name="T3" fmla="*/ 730 h 1632"/>
                <a:gd name="T4" fmla="*/ 1145 w 1637"/>
                <a:gd name="T5" fmla="*/ 712 h 1632"/>
                <a:gd name="T6" fmla="*/ 960 w 1637"/>
                <a:gd name="T7" fmla="*/ 870 h 1632"/>
                <a:gd name="T8" fmla="*/ 749 w 1637"/>
                <a:gd name="T9" fmla="*/ 1357 h 1632"/>
                <a:gd name="T10" fmla="*/ 57 w 1637"/>
                <a:gd name="T11" fmla="*/ 667 h 1632"/>
                <a:gd name="T12" fmla="*/ 711 w 1637"/>
                <a:gd name="T13" fmla="*/ 1570 h 1632"/>
                <a:gd name="T14" fmla="*/ 438 w 1637"/>
                <a:gd name="T15" fmla="*/ 1667 h 1632"/>
                <a:gd name="T16" fmla="*/ 753 w 1637"/>
                <a:gd name="T17" fmla="*/ 1795 h 1632"/>
                <a:gd name="T18" fmla="*/ 727 w 1637"/>
                <a:gd name="T19" fmla="*/ 2190 h 1632"/>
                <a:gd name="T20" fmla="*/ 1027 w 1637"/>
                <a:gd name="T21" fmla="*/ 2186 h 1632"/>
                <a:gd name="T22" fmla="*/ 740 w 1637"/>
                <a:gd name="T23" fmla="*/ 2887 h 1632"/>
                <a:gd name="T24" fmla="*/ 1305 w 1637"/>
                <a:gd name="T25" fmla="*/ 2316 h 1632"/>
                <a:gd name="T26" fmla="*/ 1436 w 1637"/>
                <a:gd name="T27" fmla="*/ 2293 h 1632"/>
                <a:gd name="T28" fmla="*/ 1537 w 1637"/>
                <a:gd name="T29" fmla="*/ 2397 h 1632"/>
                <a:gd name="T30" fmla="*/ 1618 w 1637"/>
                <a:gd name="T31" fmla="*/ 2279 h 1632"/>
                <a:gd name="T32" fmla="*/ 2196 w 1637"/>
                <a:gd name="T33" fmla="*/ 3318 h 1632"/>
                <a:gd name="T34" fmla="*/ 2005 w 1637"/>
                <a:gd name="T35" fmla="*/ 2090 h 1632"/>
                <a:gd name="T36" fmla="*/ 2228 w 1637"/>
                <a:gd name="T37" fmla="*/ 2139 h 1632"/>
                <a:gd name="T38" fmla="*/ 2954 w 1637"/>
                <a:gd name="T39" fmla="*/ 1846 h 1632"/>
                <a:gd name="T40" fmla="*/ 2862 w 1637"/>
                <a:gd name="T41" fmla="*/ 1628 h 1632"/>
                <a:gd name="T42" fmla="*/ 2206 w 1637"/>
                <a:gd name="T43" fmla="*/ 1531 h 1632"/>
                <a:gd name="T44" fmla="*/ 2545 w 1637"/>
                <a:gd name="T45" fmla="*/ 1366 h 1632"/>
                <a:gd name="T46" fmla="*/ 2293 w 1637"/>
                <a:gd name="T47" fmla="*/ 1283 h 1632"/>
                <a:gd name="T48" fmla="*/ 2370 w 1637"/>
                <a:gd name="T49" fmla="*/ 1131 h 1632"/>
                <a:gd name="T50" fmla="*/ 2578 w 1637"/>
                <a:gd name="T51" fmla="*/ 600 h 1632"/>
                <a:gd name="T52" fmla="*/ 2219 w 1637"/>
                <a:gd name="T53" fmla="*/ 764 h 1632"/>
                <a:gd name="T54" fmla="*/ 2015 w 1637"/>
                <a:gd name="T55" fmla="*/ 796 h 1632"/>
                <a:gd name="T56" fmla="*/ 1748 w 1637"/>
                <a:gd name="T57" fmla="*/ 950 h 1632"/>
                <a:gd name="T58" fmla="*/ 1523 w 1637"/>
                <a:gd name="T59" fmla="*/ 14 h 1632"/>
                <a:gd name="T60" fmla="*/ 1838 w 1637"/>
                <a:gd name="T61" fmla="*/ 923 h 1632"/>
                <a:gd name="T62" fmla="*/ 1921 w 1637"/>
                <a:gd name="T63" fmla="*/ 965 h 1632"/>
                <a:gd name="T64" fmla="*/ 2434 w 1637"/>
                <a:gd name="T65" fmla="*/ 529 h 1632"/>
                <a:gd name="T66" fmla="*/ 2133 w 1637"/>
                <a:gd name="T67" fmla="*/ 1051 h 1632"/>
                <a:gd name="T68" fmla="*/ 2579 w 1637"/>
                <a:gd name="T69" fmla="*/ 970 h 1632"/>
                <a:gd name="T70" fmla="*/ 2206 w 1637"/>
                <a:gd name="T71" fmla="*/ 1333 h 1632"/>
                <a:gd name="T72" fmla="*/ 2544 w 1637"/>
                <a:gd name="T73" fmla="*/ 1383 h 1632"/>
                <a:gd name="T74" fmla="*/ 2296 w 1637"/>
                <a:gd name="T75" fmla="*/ 1574 h 1632"/>
                <a:gd name="T76" fmla="*/ 3259 w 1637"/>
                <a:gd name="T77" fmla="*/ 1789 h 1632"/>
                <a:gd name="T78" fmla="*/ 2287 w 1637"/>
                <a:gd name="T79" fmla="*/ 1734 h 1632"/>
                <a:gd name="T80" fmla="*/ 2219 w 1637"/>
                <a:gd name="T81" fmla="*/ 2210 h 1632"/>
                <a:gd name="T82" fmla="*/ 1956 w 1637"/>
                <a:gd name="T83" fmla="*/ 2301 h 1632"/>
                <a:gd name="T84" fmla="*/ 1866 w 1637"/>
                <a:gd name="T85" fmla="*/ 2420 h 1632"/>
                <a:gd name="T86" fmla="*/ 1570 w 1637"/>
                <a:gd name="T87" fmla="*/ 2435 h 1632"/>
                <a:gd name="T88" fmla="*/ 1480 w 1637"/>
                <a:gd name="T89" fmla="*/ 2271 h 1632"/>
                <a:gd name="T90" fmla="*/ 1333 w 1637"/>
                <a:gd name="T91" fmla="*/ 2324 h 1632"/>
                <a:gd name="T92" fmla="*/ 868 w 1637"/>
                <a:gd name="T93" fmla="*/ 2592 h 1632"/>
                <a:gd name="T94" fmla="*/ 915 w 1637"/>
                <a:gd name="T95" fmla="*/ 2324 h 1632"/>
                <a:gd name="T96" fmla="*/ 746 w 1637"/>
                <a:gd name="T97" fmla="*/ 2271 h 1632"/>
                <a:gd name="T98" fmla="*/ 813 w 1637"/>
                <a:gd name="T99" fmla="*/ 1881 h 1632"/>
                <a:gd name="T100" fmla="*/ 406 w 1637"/>
                <a:gd name="T101" fmla="*/ 1732 h 1632"/>
                <a:gd name="T102" fmla="*/ 754 w 1637"/>
                <a:gd name="T103" fmla="*/ 1653 h 1632"/>
                <a:gd name="T104" fmla="*/ 57 w 1637"/>
                <a:gd name="T105" fmla="*/ 931 h 1632"/>
                <a:gd name="T106" fmla="*/ 473 w 1637"/>
                <a:gd name="T107" fmla="*/ 1355 h 1632"/>
                <a:gd name="T108" fmla="*/ 984 w 1637"/>
                <a:gd name="T109" fmla="*/ 1094 h 1632"/>
                <a:gd name="T110" fmla="*/ 1126 w 1637"/>
                <a:gd name="T111" fmla="*/ 1039 h 1632"/>
                <a:gd name="T112" fmla="*/ 1216 w 1637"/>
                <a:gd name="T113" fmla="*/ 515 h 1632"/>
                <a:gd name="T114" fmla="*/ 1362 w 1637"/>
                <a:gd name="T115" fmla="*/ 931 h 1632"/>
                <a:gd name="T116" fmla="*/ 1439 w 1637"/>
                <a:gd name="T117" fmla="*/ 24 h 16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37" h="1632">
                  <a:moveTo>
                    <a:pt x="750" y="6"/>
                  </a:moveTo>
                  <a:cubicBezTo>
                    <a:pt x="752" y="5"/>
                    <a:pt x="752" y="5"/>
                    <a:pt x="752" y="5"/>
                  </a:cubicBezTo>
                  <a:cubicBezTo>
                    <a:pt x="749" y="1"/>
                    <a:pt x="744" y="0"/>
                    <a:pt x="737" y="0"/>
                  </a:cubicBezTo>
                  <a:cubicBezTo>
                    <a:pt x="729" y="0"/>
                    <a:pt x="718" y="3"/>
                    <a:pt x="706" y="8"/>
                  </a:cubicBezTo>
                  <a:cubicBezTo>
                    <a:pt x="689" y="16"/>
                    <a:pt x="670" y="30"/>
                    <a:pt x="655" y="51"/>
                  </a:cubicBezTo>
                  <a:cubicBezTo>
                    <a:pt x="640" y="73"/>
                    <a:pt x="630" y="102"/>
                    <a:pt x="630" y="140"/>
                  </a:cubicBezTo>
                  <a:cubicBezTo>
                    <a:pt x="630" y="148"/>
                    <a:pt x="630" y="156"/>
                    <a:pt x="631" y="165"/>
                  </a:cubicBezTo>
                  <a:cubicBezTo>
                    <a:pt x="639" y="234"/>
                    <a:pt x="651" y="262"/>
                    <a:pt x="661" y="283"/>
                  </a:cubicBezTo>
                  <a:cubicBezTo>
                    <a:pt x="666" y="293"/>
                    <a:pt x="671" y="302"/>
                    <a:pt x="674" y="313"/>
                  </a:cubicBezTo>
                  <a:cubicBezTo>
                    <a:pt x="677" y="325"/>
                    <a:pt x="679" y="339"/>
                    <a:pt x="680" y="360"/>
                  </a:cubicBezTo>
                  <a:cubicBezTo>
                    <a:pt x="680" y="372"/>
                    <a:pt x="680" y="383"/>
                    <a:pt x="680" y="392"/>
                  </a:cubicBezTo>
                  <a:cubicBezTo>
                    <a:pt x="680" y="421"/>
                    <a:pt x="679" y="437"/>
                    <a:pt x="676" y="446"/>
                  </a:cubicBezTo>
                  <a:cubicBezTo>
                    <a:pt x="674" y="450"/>
                    <a:pt x="672" y="452"/>
                    <a:pt x="669" y="454"/>
                  </a:cubicBezTo>
                  <a:cubicBezTo>
                    <a:pt x="665" y="456"/>
                    <a:pt x="661" y="456"/>
                    <a:pt x="656" y="457"/>
                  </a:cubicBezTo>
                  <a:cubicBezTo>
                    <a:pt x="655" y="457"/>
                    <a:pt x="655" y="457"/>
                    <a:pt x="655" y="457"/>
                  </a:cubicBezTo>
                  <a:cubicBezTo>
                    <a:pt x="649" y="457"/>
                    <a:pt x="645" y="454"/>
                    <a:pt x="641" y="450"/>
                  </a:cubicBezTo>
                  <a:cubicBezTo>
                    <a:pt x="635" y="444"/>
                    <a:pt x="631" y="433"/>
                    <a:pt x="628" y="421"/>
                  </a:cubicBezTo>
                  <a:cubicBezTo>
                    <a:pt x="625" y="409"/>
                    <a:pt x="623" y="396"/>
                    <a:pt x="623" y="384"/>
                  </a:cubicBezTo>
                  <a:cubicBezTo>
                    <a:pt x="623" y="380"/>
                    <a:pt x="624" y="376"/>
                    <a:pt x="624" y="372"/>
                  </a:cubicBezTo>
                  <a:cubicBezTo>
                    <a:pt x="625" y="368"/>
                    <a:pt x="625" y="363"/>
                    <a:pt x="625" y="359"/>
                  </a:cubicBezTo>
                  <a:cubicBezTo>
                    <a:pt x="625" y="334"/>
                    <a:pt x="616" y="314"/>
                    <a:pt x="608" y="302"/>
                  </a:cubicBezTo>
                  <a:cubicBezTo>
                    <a:pt x="602" y="294"/>
                    <a:pt x="599" y="283"/>
                    <a:pt x="599" y="272"/>
                  </a:cubicBezTo>
                  <a:cubicBezTo>
                    <a:pt x="599" y="266"/>
                    <a:pt x="599" y="260"/>
                    <a:pt x="601" y="254"/>
                  </a:cubicBezTo>
                  <a:cubicBezTo>
                    <a:pt x="602" y="251"/>
                    <a:pt x="603" y="247"/>
                    <a:pt x="603" y="242"/>
                  </a:cubicBezTo>
                  <a:cubicBezTo>
                    <a:pt x="603" y="236"/>
                    <a:pt x="602" y="230"/>
                    <a:pt x="599" y="225"/>
                  </a:cubicBezTo>
                  <a:cubicBezTo>
                    <a:pt x="598" y="222"/>
                    <a:pt x="596" y="220"/>
                    <a:pt x="594" y="218"/>
                  </a:cubicBezTo>
                  <a:cubicBezTo>
                    <a:pt x="591" y="217"/>
                    <a:pt x="589" y="216"/>
                    <a:pt x="586" y="216"/>
                  </a:cubicBezTo>
                  <a:cubicBezTo>
                    <a:pt x="580" y="216"/>
                    <a:pt x="574" y="219"/>
                    <a:pt x="567" y="225"/>
                  </a:cubicBezTo>
                  <a:cubicBezTo>
                    <a:pt x="552" y="239"/>
                    <a:pt x="545" y="261"/>
                    <a:pt x="545" y="285"/>
                  </a:cubicBezTo>
                  <a:cubicBezTo>
                    <a:pt x="545" y="307"/>
                    <a:pt x="551" y="331"/>
                    <a:pt x="563" y="350"/>
                  </a:cubicBezTo>
                  <a:cubicBezTo>
                    <a:pt x="576" y="372"/>
                    <a:pt x="598" y="411"/>
                    <a:pt x="598" y="446"/>
                  </a:cubicBezTo>
                  <a:cubicBezTo>
                    <a:pt x="597" y="468"/>
                    <a:pt x="590" y="488"/>
                    <a:pt x="566" y="503"/>
                  </a:cubicBezTo>
                  <a:cubicBezTo>
                    <a:pt x="562" y="506"/>
                    <a:pt x="558" y="507"/>
                    <a:pt x="554" y="507"/>
                  </a:cubicBezTo>
                  <a:cubicBezTo>
                    <a:pt x="551" y="507"/>
                    <a:pt x="547" y="506"/>
                    <a:pt x="544" y="504"/>
                  </a:cubicBezTo>
                  <a:cubicBezTo>
                    <a:pt x="539" y="500"/>
                    <a:pt x="535" y="492"/>
                    <a:pt x="530" y="483"/>
                  </a:cubicBezTo>
                  <a:cubicBezTo>
                    <a:pt x="524" y="470"/>
                    <a:pt x="519" y="453"/>
                    <a:pt x="513" y="440"/>
                  </a:cubicBezTo>
                  <a:cubicBezTo>
                    <a:pt x="510" y="433"/>
                    <a:pt x="506" y="428"/>
                    <a:pt x="503" y="423"/>
                  </a:cubicBezTo>
                  <a:cubicBezTo>
                    <a:pt x="499" y="419"/>
                    <a:pt x="494" y="416"/>
                    <a:pt x="489" y="416"/>
                  </a:cubicBezTo>
                  <a:cubicBezTo>
                    <a:pt x="487" y="416"/>
                    <a:pt x="485" y="416"/>
                    <a:pt x="484" y="417"/>
                  </a:cubicBezTo>
                  <a:cubicBezTo>
                    <a:pt x="478" y="418"/>
                    <a:pt x="474" y="422"/>
                    <a:pt x="472" y="428"/>
                  </a:cubicBezTo>
                  <a:cubicBezTo>
                    <a:pt x="470" y="433"/>
                    <a:pt x="469" y="439"/>
                    <a:pt x="469" y="446"/>
                  </a:cubicBezTo>
                  <a:cubicBezTo>
                    <a:pt x="469" y="460"/>
                    <a:pt x="472" y="476"/>
                    <a:pt x="475" y="492"/>
                  </a:cubicBezTo>
                  <a:cubicBezTo>
                    <a:pt x="477" y="508"/>
                    <a:pt x="480" y="525"/>
                    <a:pt x="480" y="538"/>
                  </a:cubicBezTo>
                  <a:cubicBezTo>
                    <a:pt x="480" y="545"/>
                    <a:pt x="479" y="550"/>
                    <a:pt x="478" y="555"/>
                  </a:cubicBezTo>
                  <a:cubicBezTo>
                    <a:pt x="476" y="560"/>
                    <a:pt x="474" y="563"/>
                    <a:pt x="471" y="566"/>
                  </a:cubicBezTo>
                  <a:cubicBezTo>
                    <a:pt x="456" y="577"/>
                    <a:pt x="448" y="585"/>
                    <a:pt x="443" y="592"/>
                  </a:cubicBezTo>
                  <a:cubicBezTo>
                    <a:pt x="437" y="599"/>
                    <a:pt x="434" y="606"/>
                    <a:pt x="427" y="616"/>
                  </a:cubicBezTo>
                  <a:cubicBezTo>
                    <a:pt x="419" y="627"/>
                    <a:pt x="412" y="633"/>
                    <a:pt x="404" y="639"/>
                  </a:cubicBezTo>
                  <a:cubicBezTo>
                    <a:pt x="396" y="645"/>
                    <a:pt x="387" y="651"/>
                    <a:pt x="378" y="661"/>
                  </a:cubicBezTo>
                  <a:cubicBezTo>
                    <a:pt x="376" y="663"/>
                    <a:pt x="373" y="666"/>
                    <a:pt x="368" y="668"/>
                  </a:cubicBezTo>
                  <a:cubicBezTo>
                    <a:pt x="356" y="674"/>
                    <a:pt x="333" y="681"/>
                    <a:pt x="306" y="681"/>
                  </a:cubicBezTo>
                  <a:cubicBezTo>
                    <a:pt x="284" y="681"/>
                    <a:pt x="258" y="676"/>
                    <a:pt x="235" y="663"/>
                  </a:cubicBezTo>
                  <a:cubicBezTo>
                    <a:pt x="211" y="650"/>
                    <a:pt x="190" y="628"/>
                    <a:pt x="174" y="594"/>
                  </a:cubicBezTo>
                  <a:cubicBezTo>
                    <a:pt x="147" y="537"/>
                    <a:pt x="131" y="470"/>
                    <a:pt x="114" y="418"/>
                  </a:cubicBezTo>
                  <a:cubicBezTo>
                    <a:pt x="105" y="392"/>
                    <a:pt x="96" y="369"/>
                    <a:pt x="84" y="353"/>
                  </a:cubicBezTo>
                  <a:cubicBezTo>
                    <a:pt x="79" y="345"/>
                    <a:pt x="72" y="338"/>
                    <a:pt x="65" y="334"/>
                  </a:cubicBezTo>
                  <a:cubicBezTo>
                    <a:pt x="58" y="329"/>
                    <a:pt x="50" y="327"/>
                    <a:pt x="42" y="327"/>
                  </a:cubicBezTo>
                  <a:cubicBezTo>
                    <a:pt x="37" y="327"/>
                    <a:pt x="33" y="327"/>
                    <a:pt x="28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18" y="331"/>
                    <a:pt x="11" y="336"/>
                    <a:pt x="6" y="344"/>
                  </a:cubicBezTo>
                  <a:cubicBezTo>
                    <a:pt x="2" y="352"/>
                    <a:pt x="0" y="361"/>
                    <a:pt x="0" y="372"/>
                  </a:cubicBezTo>
                  <a:cubicBezTo>
                    <a:pt x="0" y="405"/>
                    <a:pt x="18" y="450"/>
                    <a:pt x="40" y="490"/>
                  </a:cubicBezTo>
                  <a:cubicBezTo>
                    <a:pt x="50" y="510"/>
                    <a:pt x="62" y="528"/>
                    <a:pt x="73" y="543"/>
                  </a:cubicBezTo>
                  <a:cubicBezTo>
                    <a:pt x="84" y="558"/>
                    <a:pt x="93" y="569"/>
                    <a:pt x="101" y="574"/>
                  </a:cubicBezTo>
                  <a:cubicBezTo>
                    <a:pt x="119" y="587"/>
                    <a:pt x="129" y="595"/>
                    <a:pt x="135" y="603"/>
                  </a:cubicBezTo>
                  <a:cubicBezTo>
                    <a:pt x="141" y="612"/>
                    <a:pt x="145" y="622"/>
                    <a:pt x="151" y="641"/>
                  </a:cubicBezTo>
                  <a:cubicBezTo>
                    <a:pt x="157" y="660"/>
                    <a:pt x="176" y="684"/>
                    <a:pt x="201" y="705"/>
                  </a:cubicBezTo>
                  <a:cubicBezTo>
                    <a:pt x="226" y="725"/>
                    <a:pt x="258" y="743"/>
                    <a:pt x="289" y="750"/>
                  </a:cubicBezTo>
                  <a:cubicBezTo>
                    <a:pt x="317" y="757"/>
                    <a:pt x="337" y="763"/>
                    <a:pt x="350" y="772"/>
                  </a:cubicBezTo>
                  <a:cubicBezTo>
                    <a:pt x="356" y="776"/>
                    <a:pt x="360" y="780"/>
                    <a:pt x="363" y="785"/>
                  </a:cubicBezTo>
                  <a:cubicBezTo>
                    <a:pt x="366" y="791"/>
                    <a:pt x="367" y="796"/>
                    <a:pt x="367" y="803"/>
                  </a:cubicBezTo>
                  <a:cubicBezTo>
                    <a:pt x="367" y="806"/>
                    <a:pt x="367" y="809"/>
                    <a:pt x="367" y="812"/>
                  </a:cubicBezTo>
                  <a:cubicBezTo>
                    <a:pt x="365" y="823"/>
                    <a:pt x="361" y="831"/>
                    <a:pt x="356" y="835"/>
                  </a:cubicBezTo>
                  <a:cubicBezTo>
                    <a:pt x="351" y="840"/>
                    <a:pt x="345" y="842"/>
                    <a:pt x="338" y="842"/>
                  </a:cubicBezTo>
                  <a:cubicBezTo>
                    <a:pt x="331" y="842"/>
                    <a:pt x="323" y="840"/>
                    <a:pt x="317" y="836"/>
                  </a:cubicBezTo>
                  <a:cubicBezTo>
                    <a:pt x="306" y="829"/>
                    <a:pt x="290" y="829"/>
                    <a:pt x="274" y="829"/>
                  </a:cubicBezTo>
                  <a:cubicBezTo>
                    <a:pt x="266" y="829"/>
                    <a:pt x="258" y="829"/>
                    <a:pt x="251" y="828"/>
                  </a:cubicBezTo>
                  <a:cubicBezTo>
                    <a:pt x="244" y="828"/>
                    <a:pt x="237" y="827"/>
                    <a:pt x="233" y="825"/>
                  </a:cubicBezTo>
                  <a:cubicBezTo>
                    <a:pt x="227" y="822"/>
                    <a:pt x="221" y="820"/>
                    <a:pt x="215" y="820"/>
                  </a:cubicBezTo>
                  <a:cubicBezTo>
                    <a:pt x="209" y="820"/>
                    <a:pt x="203" y="822"/>
                    <a:pt x="198" y="826"/>
                  </a:cubicBezTo>
                  <a:cubicBezTo>
                    <a:pt x="194" y="830"/>
                    <a:pt x="192" y="836"/>
                    <a:pt x="192" y="842"/>
                  </a:cubicBezTo>
                  <a:cubicBezTo>
                    <a:pt x="192" y="847"/>
                    <a:pt x="194" y="852"/>
                    <a:pt x="197" y="855"/>
                  </a:cubicBezTo>
                  <a:cubicBezTo>
                    <a:pt x="201" y="860"/>
                    <a:pt x="208" y="863"/>
                    <a:pt x="216" y="865"/>
                  </a:cubicBezTo>
                  <a:cubicBezTo>
                    <a:pt x="224" y="867"/>
                    <a:pt x="233" y="868"/>
                    <a:pt x="242" y="868"/>
                  </a:cubicBezTo>
                  <a:cubicBezTo>
                    <a:pt x="253" y="869"/>
                    <a:pt x="265" y="870"/>
                    <a:pt x="276" y="871"/>
                  </a:cubicBezTo>
                  <a:cubicBezTo>
                    <a:pt x="287" y="872"/>
                    <a:pt x="296" y="873"/>
                    <a:pt x="303" y="877"/>
                  </a:cubicBezTo>
                  <a:cubicBezTo>
                    <a:pt x="314" y="883"/>
                    <a:pt x="329" y="888"/>
                    <a:pt x="342" y="888"/>
                  </a:cubicBezTo>
                  <a:cubicBezTo>
                    <a:pt x="347" y="888"/>
                    <a:pt x="351" y="887"/>
                    <a:pt x="355" y="886"/>
                  </a:cubicBezTo>
                  <a:cubicBezTo>
                    <a:pt x="361" y="885"/>
                    <a:pt x="366" y="883"/>
                    <a:pt x="370" y="883"/>
                  </a:cubicBezTo>
                  <a:cubicBezTo>
                    <a:pt x="372" y="883"/>
                    <a:pt x="373" y="883"/>
                    <a:pt x="375" y="884"/>
                  </a:cubicBezTo>
                  <a:cubicBezTo>
                    <a:pt x="378" y="886"/>
                    <a:pt x="381" y="889"/>
                    <a:pt x="385" y="896"/>
                  </a:cubicBezTo>
                  <a:cubicBezTo>
                    <a:pt x="388" y="903"/>
                    <a:pt x="392" y="912"/>
                    <a:pt x="396" y="926"/>
                  </a:cubicBezTo>
                  <a:cubicBezTo>
                    <a:pt x="404" y="954"/>
                    <a:pt x="409" y="969"/>
                    <a:pt x="413" y="980"/>
                  </a:cubicBezTo>
                  <a:cubicBezTo>
                    <a:pt x="417" y="990"/>
                    <a:pt x="420" y="995"/>
                    <a:pt x="424" y="1003"/>
                  </a:cubicBezTo>
                  <a:cubicBezTo>
                    <a:pt x="428" y="1010"/>
                    <a:pt x="430" y="1017"/>
                    <a:pt x="430" y="1023"/>
                  </a:cubicBezTo>
                  <a:cubicBezTo>
                    <a:pt x="430" y="1028"/>
                    <a:pt x="429" y="1032"/>
                    <a:pt x="426" y="1035"/>
                  </a:cubicBezTo>
                  <a:cubicBezTo>
                    <a:pt x="424" y="1039"/>
                    <a:pt x="420" y="1041"/>
                    <a:pt x="413" y="1042"/>
                  </a:cubicBezTo>
                  <a:cubicBezTo>
                    <a:pt x="403" y="1044"/>
                    <a:pt x="388" y="1051"/>
                    <a:pt x="375" y="1060"/>
                  </a:cubicBezTo>
                  <a:cubicBezTo>
                    <a:pt x="368" y="1065"/>
                    <a:pt x="362" y="1071"/>
                    <a:pt x="358" y="1077"/>
                  </a:cubicBezTo>
                  <a:cubicBezTo>
                    <a:pt x="354" y="1083"/>
                    <a:pt x="351" y="1090"/>
                    <a:pt x="351" y="1097"/>
                  </a:cubicBezTo>
                  <a:cubicBezTo>
                    <a:pt x="351" y="1100"/>
                    <a:pt x="352" y="1104"/>
                    <a:pt x="353" y="1107"/>
                  </a:cubicBezTo>
                  <a:cubicBezTo>
                    <a:pt x="355" y="1113"/>
                    <a:pt x="360" y="1118"/>
                    <a:pt x="365" y="1121"/>
                  </a:cubicBezTo>
                  <a:cubicBezTo>
                    <a:pt x="371" y="1124"/>
                    <a:pt x="377" y="1125"/>
                    <a:pt x="384" y="1125"/>
                  </a:cubicBezTo>
                  <a:cubicBezTo>
                    <a:pt x="395" y="1125"/>
                    <a:pt x="407" y="1122"/>
                    <a:pt x="418" y="1116"/>
                  </a:cubicBezTo>
                  <a:cubicBezTo>
                    <a:pt x="430" y="1110"/>
                    <a:pt x="440" y="1102"/>
                    <a:pt x="446" y="1091"/>
                  </a:cubicBezTo>
                  <a:cubicBezTo>
                    <a:pt x="453" y="1081"/>
                    <a:pt x="461" y="1072"/>
                    <a:pt x="468" y="1067"/>
                  </a:cubicBezTo>
                  <a:cubicBezTo>
                    <a:pt x="475" y="1061"/>
                    <a:pt x="482" y="1058"/>
                    <a:pt x="487" y="1058"/>
                  </a:cubicBezTo>
                  <a:cubicBezTo>
                    <a:pt x="493" y="1058"/>
                    <a:pt x="498" y="1061"/>
                    <a:pt x="502" y="1067"/>
                  </a:cubicBezTo>
                  <a:cubicBezTo>
                    <a:pt x="504" y="1069"/>
                    <a:pt x="505" y="1072"/>
                    <a:pt x="505" y="1075"/>
                  </a:cubicBezTo>
                  <a:cubicBezTo>
                    <a:pt x="505" y="1079"/>
                    <a:pt x="503" y="1084"/>
                    <a:pt x="500" y="1089"/>
                  </a:cubicBezTo>
                  <a:cubicBezTo>
                    <a:pt x="491" y="1104"/>
                    <a:pt x="470" y="1123"/>
                    <a:pt x="448" y="1140"/>
                  </a:cubicBezTo>
                  <a:cubicBezTo>
                    <a:pt x="412" y="1167"/>
                    <a:pt x="392" y="1190"/>
                    <a:pt x="364" y="1245"/>
                  </a:cubicBezTo>
                  <a:cubicBezTo>
                    <a:pt x="350" y="1273"/>
                    <a:pt x="339" y="1293"/>
                    <a:pt x="329" y="1308"/>
                  </a:cubicBezTo>
                  <a:cubicBezTo>
                    <a:pt x="318" y="1324"/>
                    <a:pt x="307" y="1335"/>
                    <a:pt x="293" y="1346"/>
                  </a:cubicBezTo>
                  <a:cubicBezTo>
                    <a:pt x="275" y="1359"/>
                    <a:pt x="259" y="1388"/>
                    <a:pt x="259" y="1418"/>
                  </a:cubicBezTo>
                  <a:cubicBezTo>
                    <a:pt x="259" y="1440"/>
                    <a:pt x="268" y="1462"/>
                    <a:pt x="293" y="1478"/>
                  </a:cubicBezTo>
                  <a:cubicBezTo>
                    <a:pt x="297" y="1481"/>
                    <a:pt x="301" y="1482"/>
                    <a:pt x="306" y="1482"/>
                  </a:cubicBezTo>
                  <a:cubicBezTo>
                    <a:pt x="313" y="1482"/>
                    <a:pt x="320" y="1478"/>
                    <a:pt x="327" y="1472"/>
                  </a:cubicBezTo>
                  <a:cubicBezTo>
                    <a:pt x="340" y="1461"/>
                    <a:pt x="352" y="1442"/>
                    <a:pt x="364" y="1420"/>
                  </a:cubicBezTo>
                  <a:cubicBezTo>
                    <a:pt x="382" y="1385"/>
                    <a:pt x="400" y="1342"/>
                    <a:pt x="418" y="1304"/>
                  </a:cubicBezTo>
                  <a:cubicBezTo>
                    <a:pt x="426" y="1284"/>
                    <a:pt x="435" y="1266"/>
                    <a:pt x="444" y="1251"/>
                  </a:cubicBezTo>
                  <a:cubicBezTo>
                    <a:pt x="453" y="1236"/>
                    <a:pt x="461" y="1224"/>
                    <a:pt x="469" y="1217"/>
                  </a:cubicBezTo>
                  <a:cubicBezTo>
                    <a:pt x="497" y="1192"/>
                    <a:pt x="511" y="1180"/>
                    <a:pt x="522" y="1169"/>
                  </a:cubicBezTo>
                  <a:cubicBezTo>
                    <a:pt x="534" y="1158"/>
                    <a:pt x="541" y="1147"/>
                    <a:pt x="554" y="1124"/>
                  </a:cubicBezTo>
                  <a:cubicBezTo>
                    <a:pt x="559" y="1115"/>
                    <a:pt x="565" y="1108"/>
                    <a:pt x="570" y="1104"/>
                  </a:cubicBezTo>
                  <a:cubicBezTo>
                    <a:pt x="576" y="1100"/>
                    <a:pt x="582" y="1099"/>
                    <a:pt x="588" y="1099"/>
                  </a:cubicBezTo>
                  <a:cubicBezTo>
                    <a:pt x="595" y="1099"/>
                    <a:pt x="603" y="1101"/>
                    <a:pt x="610" y="1106"/>
                  </a:cubicBezTo>
                  <a:cubicBezTo>
                    <a:pt x="616" y="1110"/>
                    <a:pt x="623" y="1116"/>
                    <a:pt x="627" y="1122"/>
                  </a:cubicBezTo>
                  <a:cubicBezTo>
                    <a:pt x="633" y="1128"/>
                    <a:pt x="637" y="1135"/>
                    <a:pt x="642" y="1139"/>
                  </a:cubicBezTo>
                  <a:cubicBezTo>
                    <a:pt x="644" y="1142"/>
                    <a:pt x="646" y="1144"/>
                    <a:pt x="648" y="1145"/>
                  </a:cubicBezTo>
                  <a:cubicBezTo>
                    <a:pt x="651" y="1146"/>
                    <a:pt x="653" y="1147"/>
                    <a:pt x="656" y="1147"/>
                  </a:cubicBezTo>
                  <a:cubicBezTo>
                    <a:pt x="659" y="1147"/>
                    <a:pt x="661" y="1146"/>
                    <a:pt x="664" y="1144"/>
                  </a:cubicBezTo>
                  <a:cubicBezTo>
                    <a:pt x="667" y="1142"/>
                    <a:pt x="670" y="1140"/>
                    <a:pt x="673" y="1136"/>
                  </a:cubicBezTo>
                  <a:cubicBezTo>
                    <a:pt x="679" y="1129"/>
                    <a:pt x="683" y="1124"/>
                    <a:pt x="686" y="1121"/>
                  </a:cubicBezTo>
                  <a:cubicBezTo>
                    <a:pt x="687" y="1119"/>
                    <a:pt x="689" y="1118"/>
                    <a:pt x="690" y="1118"/>
                  </a:cubicBezTo>
                  <a:cubicBezTo>
                    <a:pt x="691" y="1117"/>
                    <a:pt x="691" y="1117"/>
                    <a:pt x="692" y="1117"/>
                  </a:cubicBezTo>
                  <a:cubicBezTo>
                    <a:pt x="692" y="1117"/>
                    <a:pt x="693" y="1117"/>
                    <a:pt x="694" y="1118"/>
                  </a:cubicBezTo>
                  <a:cubicBezTo>
                    <a:pt x="695" y="1119"/>
                    <a:pt x="697" y="1120"/>
                    <a:pt x="698" y="1122"/>
                  </a:cubicBezTo>
                  <a:cubicBezTo>
                    <a:pt x="701" y="1124"/>
                    <a:pt x="703" y="1126"/>
                    <a:pt x="706" y="1128"/>
                  </a:cubicBezTo>
                  <a:cubicBezTo>
                    <a:pt x="708" y="1129"/>
                    <a:pt x="711" y="1130"/>
                    <a:pt x="714" y="1130"/>
                  </a:cubicBezTo>
                  <a:cubicBezTo>
                    <a:pt x="717" y="1130"/>
                    <a:pt x="720" y="1130"/>
                    <a:pt x="723" y="1128"/>
                  </a:cubicBezTo>
                  <a:cubicBezTo>
                    <a:pt x="726" y="1126"/>
                    <a:pt x="728" y="1123"/>
                    <a:pt x="731" y="1120"/>
                  </a:cubicBezTo>
                  <a:cubicBezTo>
                    <a:pt x="735" y="1116"/>
                    <a:pt x="738" y="1112"/>
                    <a:pt x="740" y="1110"/>
                  </a:cubicBezTo>
                  <a:cubicBezTo>
                    <a:pt x="743" y="1108"/>
                    <a:pt x="745" y="1107"/>
                    <a:pt x="746" y="1107"/>
                  </a:cubicBezTo>
                  <a:cubicBezTo>
                    <a:pt x="746" y="1107"/>
                    <a:pt x="747" y="1107"/>
                    <a:pt x="747" y="1108"/>
                  </a:cubicBezTo>
                  <a:cubicBezTo>
                    <a:pt x="748" y="1108"/>
                    <a:pt x="748" y="1109"/>
                    <a:pt x="749" y="1110"/>
                  </a:cubicBezTo>
                  <a:cubicBezTo>
                    <a:pt x="750" y="1112"/>
                    <a:pt x="750" y="1114"/>
                    <a:pt x="751" y="1117"/>
                  </a:cubicBezTo>
                  <a:cubicBezTo>
                    <a:pt x="752" y="1121"/>
                    <a:pt x="752" y="1128"/>
                    <a:pt x="752" y="1137"/>
                  </a:cubicBezTo>
                  <a:cubicBezTo>
                    <a:pt x="753" y="1150"/>
                    <a:pt x="754" y="1166"/>
                    <a:pt x="756" y="1179"/>
                  </a:cubicBezTo>
                  <a:cubicBezTo>
                    <a:pt x="757" y="1185"/>
                    <a:pt x="759" y="1191"/>
                    <a:pt x="761" y="1195"/>
                  </a:cubicBezTo>
                  <a:cubicBezTo>
                    <a:pt x="762" y="1197"/>
                    <a:pt x="764" y="1199"/>
                    <a:pt x="765" y="1200"/>
                  </a:cubicBezTo>
                  <a:cubicBezTo>
                    <a:pt x="767" y="1202"/>
                    <a:pt x="769" y="1202"/>
                    <a:pt x="771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4" y="1202"/>
                    <a:pt x="775" y="1202"/>
                    <a:pt x="776" y="1201"/>
                  </a:cubicBezTo>
                  <a:cubicBezTo>
                    <a:pt x="779" y="1199"/>
                    <a:pt x="780" y="1196"/>
                    <a:pt x="781" y="1192"/>
                  </a:cubicBezTo>
                  <a:cubicBezTo>
                    <a:pt x="784" y="1186"/>
                    <a:pt x="785" y="1177"/>
                    <a:pt x="787" y="1167"/>
                  </a:cubicBezTo>
                  <a:cubicBezTo>
                    <a:pt x="789" y="1152"/>
                    <a:pt x="791" y="1135"/>
                    <a:pt x="796" y="1121"/>
                  </a:cubicBezTo>
                  <a:cubicBezTo>
                    <a:pt x="799" y="1115"/>
                    <a:pt x="801" y="1109"/>
                    <a:pt x="805" y="1104"/>
                  </a:cubicBezTo>
                  <a:cubicBezTo>
                    <a:pt x="809" y="1100"/>
                    <a:pt x="813" y="1097"/>
                    <a:pt x="819" y="1096"/>
                  </a:cubicBezTo>
                  <a:cubicBezTo>
                    <a:pt x="824" y="1096"/>
                    <a:pt x="829" y="1095"/>
                    <a:pt x="834" y="1095"/>
                  </a:cubicBezTo>
                  <a:cubicBezTo>
                    <a:pt x="850" y="1095"/>
                    <a:pt x="864" y="1100"/>
                    <a:pt x="878" y="1114"/>
                  </a:cubicBezTo>
                  <a:cubicBezTo>
                    <a:pt x="891" y="1129"/>
                    <a:pt x="903" y="1153"/>
                    <a:pt x="914" y="1191"/>
                  </a:cubicBezTo>
                  <a:cubicBezTo>
                    <a:pt x="920" y="1213"/>
                    <a:pt x="925" y="1245"/>
                    <a:pt x="929" y="1281"/>
                  </a:cubicBezTo>
                  <a:cubicBezTo>
                    <a:pt x="936" y="1336"/>
                    <a:pt x="941" y="1402"/>
                    <a:pt x="951" y="1459"/>
                  </a:cubicBezTo>
                  <a:cubicBezTo>
                    <a:pt x="956" y="1488"/>
                    <a:pt x="962" y="1515"/>
                    <a:pt x="969" y="1538"/>
                  </a:cubicBezTo>
                  <a:cubicBezTo>
                    <a:pt x="976" y="1560"/>
                    <a:pt x="985" y="1579"/>
                    <a:pt x="996" y="1591"/>
                  </a:cubicBezTo>
                  <a:cubicBezTo>
                    <a:pt x="1022" y="1618"/>
                    <a:pt x="1055" y="1632"/>
                    <a:pt x="1080" y="1632"/>
                  </a:cubicBezTo>
                  <a:cubicBezTo>
                    <a:pt x="1089" y="1632"/>
                    <a:pt x="1097" y="1630"/>
                    <a:pt x="1103" y="1626"/>
                  </a:cubicBezTo>
                  <a:cubicBezTo>
                    <a:pt x="1109" y="1621"/>
                    <a:pt x="1112" y="1614"/>
                    <a:pt x="1112" y="1605"/>
                  </a:cubicBezTo>
                  <a:cubicBezTo>
                    <a:pt x="1112" y="1592"/>
                    <a:pt x="1105" y="1573"/>
                    <a:pt x="1087" y="1550"/>
                  </a:cubicBezTo>
                  <a:cubicBezTo>
                    <a:pt x="1052" y="1503"/>
                    <a:pt x="1036" y="1444"/>
                    <a:pt x="1026" y="1384"/>
                  </a:cubicBezTo>
                  <a:cubicBezTo>
                    <a:pt x="1015" y="1324"/>
                    <a:pt x="1010" y="1265"/>
                    <a:pt x="997" y="1217"/>
                  </a:cubicBezTo>
                  <a:cubicBezTo>
                    <a:pt x="986" y="1180"/>
                    <a:pt x="975" y="1153"/>
                    <a:pt x="966" y="1131"/>
                  </a:cubicBezTo>
                  <a:cubicBezTo>
                    <a:pt x="957" y="1109"/>
                    <a:pt x="950" y="1093"/>
                    <a:pt x="950" y="1081"/>
                  </a:cubicBezTo>
                  <a:cubicBezTo>
                    <a:pt x="950" y="1074"/>
                    <a:pt x="953" y="1068"/>
                    <a:pt x="958" y="1063"/>
                  </a:cubicBezTo>
                  <a:cubicBezTo>
                    <a:pt x="968" y="1053"/>
                    <a:pt x="974" y="1043"/>
                    <a:pt x="979" y="1036"/>
                  </a:cubicBezTo>
                  <a:cubicBezTo>
                    <a:pt x="981" y="1032"/>
                    <a:pt x="984" y="1029"/>
                    <a:pt x="986" y="1028"/>
                  </a:cubicBezTo>
                  <a:cubicBezTo>
                    <a:pt x="989" y="1026"/>
                    <a:pt x="991" y="1025"/>
                    <a:pt x="995" y="1025"/>
                  </a:cubicBezTo>
                  <a:cubicBezTo>
                    <a:pt x="999" y="1025"/>
                    <a:pt x="1004" y="1026"/>
                    <a:pt x="1010" y="1028"/>
                  </a:cubicBezTo>
                  <a:cubicBezTo>
                    <a:pt x="1027" y="1035"/>
                    <a:pt x="1036" y="1038"/>
                    <a:pt x="1043" y="1043"/>
                  </a:cubicBezTo>
                  <a:cubicBezTo>
                    <a:pt x="1050" y="1048"/>
                    <a:pt x="1055" y="1053"/>
                    <a:pt x="1063" y="1065"/>
                  </a:cubicBezTo>
                  <a:cubicBezTo>
                    <a:pt x="1069" y="1074"/>
                    <a:pt x="1073" y="1080"/>
                    <a:pt x="1078" y="1085"/>
                  </a:cubicBezTo>
                  <a:cubicBezTo>
                    <a:pt x="1080" y="1087"/>
                    <a:pt x="1082" y="1088"/>
                    <a:pt x="1084" y="1090"/>
                  </a:cubicBezTo>
                  <a:cubicBezTo>
                    <a:pt x="1087" y="1091"/>
                    <a:pt x="1089" y="1091"/>
                    <a:pt x="1091" y="1091"/>
                  </a:cubicBezTo>
                  <a:cubicBezTo>
                    <a:pt x="1095" y="1091"/>
                    <a:pt x="1099" y="1089"/>
                    <a:pt x="1102" y="1086"/>
                  </a:cubicBezTo>
                  <a:cubicBezTo>
                    <a:pt x="1105" y="1083"/>
                    <a:pt x="1106" y="1080"/>
                    <a:pt x="1106" y="1076"/>
                  </a:cubicBezTo>
                  <a:cubicBezTo>
                    <a:pt x="1106" y="1069"/>
                    <a:pt x="1102" y="1061"/>
                    <a:pt x="1096" y="1052"/>
                  </a:cubicBezTo>
                  <a:cubicBezTo>
                    <a:pt x="1090" y="1043"/>
                    <a:pt x="1081" y="1033"/>
                    <a:pt x="1072" y="1023"/>
                  </a:cubicBezTo>
                  <a:cubicBezTo>
                    <a:pt x="1063" y="1013"/>
                    <a:pt x="1054" y="1004"/>
                    <a:pt x="1046" y="996"/>
                  </a:cubicBezTo>
                  <a:cubicBezTo>
                    <a:pt x="1039" y="987"/>
                    <a:pt x="1035" y="978"/>
                    <a:pt x="1035" y="968"/>
                  </a:cubicBezTo>
                  <a:cubicBezTo>
                    <a:pt x="1035" y="964"/>
                    <a:pt x="1036" y="958"/>
                    <a:pt x="1039" y="952"/>
                  </a:cubicBezTo>
                  <a:cubicBezTo>
                    <a:pt x="1046" y="936"/>
                    <a:pt x="1050" y="918"/>
                    <a:pt x="1057" y="903"/>
                  </a:cubicBezTo>
                  <a:cubicBezTo>
                    <a:pt x="1063" y="887"/>
                    <a:pt x="1072" y="873"/>
                    <a:pt x="1087" y="866"/>
                  </a:cubicBezTo>
                  <a:cubicBezTo>
                    <a:pt x="1094" y="862"/>
                    <a:pt x="1108" y="859"/>
                    <a:pt x="1125" y="857"/>
                  </a:cubicBezTo>
                  <a:cubicBezTo>
                    <a:pt x="1143" y="854"/>
                    <a:pt x="1164" y="853"/>
                    <a:pt x="1188" y="853"/>
                  </a:cubicBezTo>
                  <a:cubicBezTo>
                    <a:pt x="1233" y="853"/>
                    <a:pt x="1287" y="858"/>
                    <a:pt x="1337" y="873"/>
                  </a:cubicBezTo>
                  <a:cubicBezTo>
                    <a:pt x="1389" y="889"/>
                    <a:pt x="1426" y="899"/>
                    <a:pt x="1453" y="908"/>
                  </a:cubicBezTo>
                  <a:cubicBezTo>
                    <a:pt x="1480" y="918"/>
                    <a:pt x="1497" y="927"/>
                    <a:pt x="1508" y="940"/>
                  </a:cubicBezTo>
                  <a:cubicBezTo>
                    <a:pt x="1516" y="949"/>
                    <a:pt x="1530" y="958"/>
                    <a:pt x="1546" y="964"/>
                  </a:cubicBezTo>
                  <a:cubicBezTo>
                    <a:pt x="1562" y="971"/>
                    <a:pt x="1581" y="976"/>
                    <a:pt x="1597" y="976"/>
                  </a:cubicBezTo>
                  <a:cubicBezTo>
                    <a:pt x="1606" y="976"/>
                    <a:pt x="1614" y="975"/>
                    <a:pt x="1621" y="971"/>
                  </a:cubicBezTo>
                  <a:cubicBezTo>
                    <a:pt x="1628" y="967"/>
                    <a:pt x="1633" y="961"/>
                    <a:pt x="1636" y="952"/>
                  </a:cubicBezTo>
                  <a:cubicBezTo>
                    <a:pt x="1637" y="947"/>
                    <a:pt x="1637" y="943"/>
                    <a:pt x="1637" y="939"/>
                  </a:cubicBezTo>
                  <a:cubicBezTo>
                    <a:pt x="1637" y="917"/>
                    <a:pt x="1624" y="894"/>
                    <a:pt x="1606" y="877"/>
                  </a:cubicBezTo>
                  <a:cubicBezTo>
                    <a:pt x="1587" y="859"/>
                    <a:pt x="1562" y="846"/>
                    <a:pt x="1538" y="843"/>
                  </a:cubicBezTo>
                  <a:cubicBezTo>
                    <a:pt x="1513" y="841"/>
                    <a:pt x="1492" y="830"/>
                    <a:pt x="1471" y="820"/>
                  </a:cubicBezTo>
                  <a:cubicBezTo>
                    <a:pt x="1450" y="810"/>
                    <a:pt x="1429" y="801"/>
                    <a:pt x="1408" y="801"/>
                  </a:cubicBezTo>
                  <a:cubicBezTo>
                    <a:pt x="1406" y="801"/>
                    <a:pt x="1404" y="801"/>
                    <a:pt x="1403" y="801"/>
                  </a:cubicBezTo>
                  <a:cubicBezTo>
                    <a:pt x="1400" y="802"/>
                    <a:pt x="1397" y="802"/>
                    <a:pt x="1395" y="802"/>
                  </a:cubicBezTo>
                  <a:cubicBezTo>
                    <a:pt x="1375" y="802"/>
                    <a:pt x="1357" y="797"/>
                    <a:pt x="1339" y="792"/>
                  </a:cubicBezTo>
                  <a:cubicBezTo>
                    <a:pt x="1320" y="787"/>
                    <a:pt x="1301" y="782"/>
                    <a:pt x="1280" y="782"/>
                  </a:cubicBezTo>
                  <a:cubicBezTo>
                    <a:pt x="1279" y="782"/>
                    <a:pt x="1278" y="782"/>
                    <a:pt x="1277" y="782"/>
                  </a:cubicBezTo>
                  <a:cubicBezTo>
                    <a:pt x="1274" y="782"/>
                    <a:pt x="1272" y="782"/>
                    <a:pt x="1269" y="782"/>
                  </a:cubicBezTo>
                  <a:cubicBezTo>
                    <a:pt x="1242" y="782"/>
                    <a:pt x="1195" y="780"/>
                    <a:pt x="1155" y="775"/>
                  </a:cubicBezTo>
                  <a:cubicBezTo>
                    <a:pt x="1136" y="772"/>
                    <a:pt x="1117" y="769"/>
                    <a:pt x="1104" y="764"/>
                  </a:cubicBezTo>
                  <a:cubicBezTo>
                    <a:pt x="1098" y="762"/>
                    <a:pt x="1092" y="759"/>
                    <a:pt x="1089" y="757"/>
                  </a:cubicBezTo>
                  <a:cubicBezTo>
                    <a:pt x="1087" y="756"/>
                    <a:pt x="1086" y="754"/>
                    <a:pt x="1085" y="753"/>
                  </a:cubicBezTo>
                  <a:cubicBezTo>
                    <a:pt x="1084" y="752"/>
                    <a:pt x="1084" y="751"/>
                    <a:pt x="1084" y="749"/>
                  </a:cubicBezTo>
                  <a:cubicBezTo>
                    <a:pt x="1084" y="748"/>
                    <a:pt x="1084" y="747"/>
                    <a:pt x="1085" y="746"/>
                  </a:cubicBezTo>
                  <a:cubicBezTo>
                    <a:pt x="1087" y="743"/>
                    <a:pt x="1091" y="741"/>
                    <a:pt x="1097" y="738"/>
                  </a:cubicBezTo>
                  <a:cubicBezTo>
                    <a:pt x="1107" y="734"/>
                    <a:pt x="1122" y="731"/>
                    <a:pt x="1139" y="727"/>
                  </a:cubicBezTo>
                  <a:cubicBezTo>
                    <a:pt x="1164" y="722"/>
                    <a:pt x="1192" y="717"/>
                    <a:pt x="1215" y="710"/>
                  </a:cubicBezTo>
                  <a:cubicBezTo>
                    <a:pt x="1226" y="707"/>
                    <a:pt x="1236" y="703"/>
                    <a:pt x="1243" y="698"/>
                  </a:cubicBezTo>
                  <a:cubicBezTo>
                    <a:pt x="1247" y="696"/>
                    <a:pt x="1250" y="694"/>
                    <a:pt x="1252" y="691"/>
                  </a:cubicBezTo>
                  <a:cubicBezTo>
                    <a:pt x="1254" y="688"/>
                    <a:pt x="1255" y="685"/>
                    <a:pt x="1255" y="682"/>
                  </a:cubicBezTo>
                  <a:cubicBezTo>
                    <a:pt x="1255" y="681"/>
                    <a:pt x="1255" y="680"/>
                    <a:pt x="1255" y="679"/>
                  </a:cubicBezTo>
                  <a:cubicBezTo>
                    <a:pt x="1254" y="676"/>
                    <a:pt x="1253" y="674"/>
                    <a:pt x="1252" y="672"/>
                  </a:cubicBezTo>
                  <a:cubicBezTo>
                    <a:pt x="1249" y="669"/>
                    <a:pt x="1246" y="667"/>
                    <a:pt x="1241" y="666"/>
                  </a:cubicBezTo>
                  <a:cubicBezTo>
                    <a:pt x="1237" y="665"/>
                    <a:pt x="1232" y="665"/>
                    <a:pt x="1227" y="665"/>
                  </a:cubicBezTo>
                  <a:cubicBezTo>
                    <a:pt x="1210" y="665"/>
                    <a:pt x="1189" y="669"/>
                    <a:pt x="1167" y="673"/>
                  </a:cubicBezTo>
                  <a:cubicBezTo>
                    <a:pt x="1145" y="677"/>
                    <a:pt x="1124" y="681"/>
                    <a:pt x="1108" y="681"/>
                  </a:cubicBezTo>
                  <a:cubicBezTo>
                    <a:pt x="1101" y="681"/>
                    <a:pt x="1095" y="680"/>
                    <a:pt x="1091" y="678"/>
                  </a:cubicBezTo>
                  <a:cubicBezTo>
                    <a:pt x="1089" y="677"/>
                    <a:pt x="1088" y="676"/>
                    <a:pt x="1087" y="675"/>
                  </a:cubicBezTo>
                  <a:cubicBezTo>
                    <a:pt x="1086" y="673"/>
                    <a:pt x="1085" y="671"/>
                    <a:pt x="1085" y="669"/>
                  </a:cubicBezTo>
                  <a:cubicBezTo>
                    <a:pt x="1085" y="668"/>
                    <a:pt x="1085" y="668"/>
                    <a:pt x="1085" y="668"/>
                  </a:cubicBezTo>
                  <a:cubicBezTo>
                    <a:pt x="1085" y="664"/>
                    <a:pt x="1087" y="659"/>
                    <a:pt x="1091" y="655"/>
                  </a:cubicBezTo>
                  <a:cubicBezTo>
                    <a:pt x="1098" y="647"/>
                    <a:pt x="1112" y="639"/>
                    <a:pt x="1128" y="631"/>
                  </a:cubicBezTo>
                  <a:cubicBezTo>
                    <a:pt x="1153" y="620"/>
                    <a:pt x="1184" y="608"/>
                    <a:pt x="1213" y="594"/>
                  </a:cubicBezTo>
                  <a:cubicBezTo>
                    <a:pt x="1241" y="580"/>
                    <a:pt x="1267" y="565"/>
                    <a:pt x="1279" y="544"/>
                  </a:cubicBezTo>
                  <a:cubicBezTo>
                    <a:pt x="1292" y="525"/>
                    <a:pt x="1301" y="511"/>
                    <a:pt x="1307" y="501"/>
                  </a:cubicBezTo>
                  <a:cubicBezTo>
                    <a:pt x="1313" y="490"/>
                    <a:pt x="1316" y="484"/>
                    <a:pt x="1316" y="478"/>
                  </a:cubicBezTo>
                  <a:cubicBezTo>
                    <a:pt x="1316" y="476"/>
                    <a:pt x="1315" y="473"/>
                    <a:pt x="1314" y="471"/>
                  </a:cubicBezTo>
                  <a:cubicBezTo>
                    <a:pt x="1312" y="469"/>
                    <a:pt x="1310" y="467"/>
                    <a:pt x="1307" y="465"/>
                  </a:cubicBezTo>
                  <a:cubicBezTo>
                    <a:pt x="1304" y="462"/>
                    <a:pt x="1300" y="461"/>
                    <a:pt x="1296" y="461"/>
                  </a:cubicBezTo>
                  <a:cubicBezTo>
                    <a:pt x="1287" y="461"/>
                    <a:pt x="1276" y="466"/>
                    <a:pt x="1266" y="474"/>
                  </a:cubicBezTo>
                  <a:cubicBezTo>
                    <a:pt x="1257" y="482"/>
                    <a:pt x="1247" y="492"/>
                    <a:pt x="1240" y="503"/>
                  </a:cubicBezTo>
                  <a:cubicBezTo>
                    <a:pt x="1224" y="529"/>
                    <a:pt x="1191" y="549"/>
                    <a:pt x="1166" y="556"/>
                  </a:cubicBezTo>
                  <a:cubicBezTo>
                    <a:pt x="1154" y="560"/>
                    <a:pt x="1137" y="567"/>
                    <a:pt x="1121" y="573"/>
                  </a:cubicBezTo>
                  <a:cubicBezTo>
                    <a:pt x="1105" y="580"/>
                    <a:pt x="1091" y="587"/>
                    <a:pt x="1084" y="592"/>
                  </a:cubicBezTo>
                  <a:cubicBezTo>
                    <a:pt x="1079" y="595"/>
                    <a:pt x="1074" y="599"/>
                    <a:pt x="1067" y="602"/>
                  </a:cubicBezTo>
                  <a:cubicBezTo>
                    <a:pt x="1061" y="606"/>
                    <a:pt x="1054" y="608"/>
                    <a:pt x="1048" y="608"/>
                  </a:cubicBezTo>
                  <a:cubicBezTo>
                    <a:pt x="1044" y="608"/>
                    <a:pt x="1040" y="607"/>
                    <a:pt x="1036" y="605"/>
                  </a:cubicBezTo>
                  <a:cubicBezTo>
                    <a:pt x="1032" y="603"/>
                    <a:pt x="1029" y="599"/>
                    <a:pt x="1026" y="592"/>
                  </a:cubicBezTo>
                  <a:cubicBezTo>
                    <a:pt x="1024" y="588"/>
                    <a:pt x="1023" y="584"/>
                    <a:pt x="1023" y="579"/>
                  </a:cubicBezTo>
                  <a:cubicBezTo>
                    <a:pt x="1022" y="563"/>
                    <a:pt x="1034" y="542"/>
                    <a:pt x="1052" y="520"/>
                  </a:cubicBezTo>
                  <a:cubicBezTo>
                    <a:pt x="1071" y="497"/>
                    <a:pt x="1097" y="472"/>
                    <a:pt x="1125" y="447"/>
                  </a:cubicBezTo>
                  <a:cubicBezTo>
                    <a:pt x="1191" y="389"/>
                    <a:pt x="1234" y="335"/>
                    <a:pt x="1268" y="295"/>
                  </a:cubicBezTo>
                  <a:cubicBezTo>
                    <a:pt x="1282" y="278"/>
                    <a:pt x="1308" y="252"/>
                    <a:pt x="1331" y="225"/>
                  </a:cubicBezTo>
                  <a:cubicBezTo>
                    <a:pt x="1342" y="211"/>
                    <a:pt x="1353" y="196"/>
                    <a:pt x="1361" y="183"/>
                  </a:cubicBezTo>
                  <a:cubicBezTo>
                    <a:pt x="1368" y="169"/>
                    <a:pt x="1373" y="156"/>
                    <a:pt x="1373" y="144"/>
                  </a:cubicBezTo>
                  <a:cubicBezTo>
                    <a:pt x="1373" y="134"/>
                    <a:pt x="1369" y="125"/>
                    <a:pt x="1360" y="118"/>
                  </a:cubicBezTo>
                  <a:cubicBezTo>
                    <a:pt x="1354" y="113"/>
                    <a:pt x="1347" y="111"/>
                    <a:pt x="1340" y="111"/>
                  </a:cubicBezTo>
                  <a:cubicBezTo>
                    <a:pt x="1327" y="111"/>
                    <a:pt x="1313" y="118"/>
                    <a:pt x="1299" y="129"/>
                  </a:cubicBezTo>
                  <a:cubicBezTo>
                    <a:pt x="1279" y="146"/>
                    <a:pt x="1257" y="171"/>
                    <a:pt x="1239" y="195"/>
                  </a:cubicBezTo>
                  <a:cubicBezTo>
                    <a:pt x="1220" y="220"/>
                    <a:pt x="1204" y="244"/>
                    <a:pt x="1194" y="257"/>
                  </a:cubicBezTo>
                  <a:cubicBezTo>
                    <a:pt x="1179" y="278"/>
                    <a:pt x="1161" y="302"/>
                    <a:pt x="1143" y="324"/>
                  </a:cubicBezTo>
                  <a:cubicBezTo>
                    <a:pt x="1125" y="346"/>
                    <a:pt x="1106" y="366"/>
                    <a:pt x="1091" y="376"/>
                  </a:cubicBezTo>
                  <a:cubicBezTo>
                    <a:pt x="1083" y="381"/>
                    <a:pt x="1072" y="391"/>
                    <a:pt x="1060" y="404"/>
                  </a:cubicBezTo>
                  <a:cubicBezTo>
                    <a:pt x="1041" y="423"/>
                    <a:pt x="1019" y="448"/>
                    <a:pt x="998" y="468"/>
                  </a:cubicBezTo>
                  <a:cubicBezTo>
                    <a:pt x="988" y="478"/>
                    <a:pt x="978" y="487"/>
                    <a:pt x="970" y="493"/>
                  </a:cubicBezTo>
                  <a:cubicBezTo>
                    <a:pt x="966" y="497"/>
                    <a:pt x="962" y="499"/>
                    <a:pt x="959" y="501"/>
                  </a:cubicBezTo>
                  <a:cubicBezTo>
                    <a:pt x="955" y="502"/>
                    <a:pt x="952" y="503"/>
                    <a:pt x="950" y="503"/>
                  </a:cubicBezTo>
                  <a:cubicBezTo>
                    <a:pt x="948" y="503"/>
                    <a:pt x="947" y="503"/>
                    <a:pt x="946" y="502"/>
                  </a:cubicBezTo>
                  <a:cubicBezTo>
                    <a:pt x="945" y="500"/>
                    <a:pt x="944" y="498"/>
                    <a:pt x="944" y="495"/>
                  </a:cubicBezTo>
                  <a:cubicBezTo>
                    <a:pt x="944" y="489"/>
                    <a:pt x="947" y="479"/>
                    <a:pt x="952" y="469"/>
                  </a:cubicBezTo>
                  <a:cubicBezTo>
                    <a:pt x="959" y="453"/>
                    <a:pt x="970" y="434"/>
                    <a:pt x="980" y="416"/>
                  </a:cubicBezTo>
                  <a:cubicBezTo>
                    <a:pt x="984" y="407"/>
                    <a:pt x="988" y="399"/>
                    <a:pt x="991" y="391"/>
                  </a:cubicBezTo>
                  <a:cubicBezTo>
                    <a:pt x="995" y="383"/>
                    <a:pt x="996" y="376"/>
                    <a:pt x="996" y="370"/>
                  </a:cubicBezTo>
                  <a:cubicBezTo>
                    <a:pt x="996" y="367"/>
                    <a:pt x="996" y="365"/>
                    <a:pt x="995" y="362"/>
                  </a:cubicBezTo>
                  <a:cubicBezTo>
                    <a:pt x="994" y="360"/>
                    <a:pt x="993" y="358"/>
                    <a:pt x="991" y="357"/>
                  </a:cubicBezTo>
                  <a:cubicBezTo>
                    <a:pt x="989" y="355"/>
                    <a:pt x="987" y="354"/>
                    <a:pt x="985" y="354"/>
                  </a:cubicBezTo>
                  <a:cubicBezTo>
                    <a:pt x="981" y="354"/>
                    <a:pt x="977" y="357"/>
                    <a:pt x="973" y="360"/>
                  </a:cubicBezTo>
                  <a:cubicBezTo>
                    <a:pt x="966" y="366"/>
                    <a:pt x="958" y="375"/>
                    <a:pt x="950" y="386"/>
                  </a:cubicBezTo>
                  <a:cubicBezTo>
                    <a:pt x="938" y="403"/>
                    <a:pt x="925" y="424"/>
                    <a:pt x="911" y="440"/>
                  </a:cubicBezTo>
                  <a:cubicBezTo>
                    <a:pt x="904" y="449"/>
                    <a:pt x="897" y="456"/>
                    <a:pt x="890" y="461"/>
                  </a:cubicBezTo>
                  <a:cubicBezTo>
                    <a:pt x="882" y="466"/>
                    <a:pt x="875" y="469"/>
                    <a:pt x="868" y="469"/>
                  </a:cubicBezTo>
                  <a:cubicBezTo>
                    <a:pt x="865" y="469"/>
                    <a:pt x="863" y="468"/>
                    <a:pt x="860" y="467"/>
                  </a:cubicBezTo>
                  <a:cubicBezTo>
                    <a:pt x="834" y="459"/>
                    <a:pt x="813" y="453"/>
                    <a:pt x="796" y="439"/>
                  </a:cubicBezTo>
                  <a:cubicBezTo>
                    <a:pt x="778" y="425"/>
                    <a:pt x="762" y="402"/>
                    <a:pt x="746" y="361"/>
                  </a:cubicBezTo>
                  <a:cubicBezTo>
                    <a:pt x="733" y="328"/>
                    <a:pt x="717" y="297"/>
                    <a:pt x="704" y="267"/>
                  </a:cubicBezTo>
                  <a:cubicBezTo>
                    <a:pt x="691" y="238"/>
                    <a:pt x="682" y="210"/>
                    <a:pt x="682" y="186"/>
                  </a:cubicBezTo>
                  <a:cubicBezTo>
                    <a:pt x="682" y="171"/>
                    <a:pt x="685" y="158"/>
                    <a:pt x="692" y="146"/>
                  </a:cubicBezTo>
                  <a:cubicBezTo>
                    <a:pt x="706" y="125"/>
                    <a:pt x="724" y="105"/>
                    <a:pt x="738" y="86"/>
                  </a:cubicBezTo>
                  <a:cubicBezTo>
                    <a:pt x="752" y="67"/>
                    <a:pt x="763" y="48"/>
                    <a:pt x="763" y="31"/>
                  </a:cubicBezTo>
                  <a:cubicBezTo>
                    <a:pt x="763" y="22"/>
                    <a:pt x="760" y="13"/>
                    <a:pt x="752" y="5"/>
                  </a:cubicBezTo>
                  <a:cubicBezTo>
                    <a:pt x="750" y="6"/>
                    <a:pt x="750" y="6"/>
                    <a:pt x="750" y="6"/>
                  </a:cubicBezTo>
                  <a:cubicBezTo>
                    <a:pt x="749" y="7"/>
                    <a:pt x="749" y="7"/>
                    <a:pt x="749" y="7"/>
                  </a:cubicBezTo>
                  <a:cubicBezTo>
                    <a:pt x="756" y="15"/>
                    <a:pt x="759" y="23"/>
                    <a:pt x="759" y="31"/>
                  </a:cubicBezTo>
                  <a:cubicBezTo>
                    <a:pt x="759" y="47"/>
                    <a:pt x="749" y="64"/>
                    <a:pt x="735" y="83"/>
                  </a:cubicBezTo>
                  <a:cubicBezTo>
                    <a:pt x="721" y="102"/>
                    <a:pt x="703" y="123"/>
                    <a:pt x="689" y="144"/>
                  </a:cubicBezTo>
                  <a:cubicBezTo>
                    <a:pt x="681" y="157"/>
                    <a:pt x="678" y="171"/>
                    <a:pt x="678" y="186"/>
                  </a:cubicBezTo>
                  <a:cubicBezTo>
                    <a:pt x="678" y="211"/>
                    <a:pt x="687" y="239"/>
                    <a:pt x="700" y="269"/>
                  </a:cubicBezTo>
                  <a:cubicBezTo>
                    <a:pt x="713" y="299"/>
                    <a:pt x="729" y="330"/>
                    <a:pt x="742" y="362"/>
                  </a:cubicBezTo>
                  <a:cubicBezTo>
                    <a:pt x="759" y="404"/>
                    <a:pt x="774" y="427"/>
                    <a:pt x="793" y="442"/>
                  </a:cubicBezTo>
                  <a:cubicBezTo>
                    <a:pt x="812" y="457"/>
                    <a:pt x="833" y="463"/>
                    <a:pt x="859" y="471"/>
                  </a:cubicBezTo>
                  <a:cubicBezTo>
                    <a:pt x="862" y="472"/>
                    <a:pt x="865" y="473"/>
                    <a:pt x="868" y="473"/>
                  </a:cubicBezTo>
                  <a:cubicBezTo>
                    <a:pt x="881" y="473"/>
                    <a:pt x="892" y="465"/>
                    <a:pt x="904" y="454"/>
                  </a:cubicBezTo>
                  <a:cubicBezTo>
                    <a:pt x="921" y="438"/>
                    <a:pt x="936" y="414"/>
                    <a:pt x="950" y="394"/>
                  </a:cubicBezTo>
                  <a:cubicBezTo>
                    <a:pt x="957" y="384"/>
                    <a:pt x="964" y="375"/>
                    <a:pt x="970" y="368"/>
                  </a:cubicBezTo>
                  <a:cubicBezTo>
                    <a:pt x="973" y="365"/>
                    <a:pt x="975" y="363"/>
                    <a:pt x="978" y="361"/>
                  </a:cubicBezTo>
                  <a:cubicBezTo>
                    <a:pt x="980" y="359"/>
                    <a:pt x="983" y="358"/>
                    <a:pt x="985" y="358"/>
                  </a:cubicBezTo>
                  <a:cubicBezTo>
                    <a:pt x="986" y="358"/>
                    <a:pt x="987" y="359"/>
                    <a:pt x="989" y="360"/>
                  </a:cubicBezTo>
                  <a:cubicBezTo>
                    <a:pt x="990" y="361"/>
                    <a:pt x="991" y="362"/>
                    <a:pt x="992" y="364"/>
                  </a:cubicBezTo>
                  <a:cubicBezTo>
                    <a:pt x="992" y="365"/>
                    <a:pt x="992" y="367"/>
                    <a:pt x="992" y="370"/>
                  </a:cubicBezTo>
                  <a:cubicBezTo>
                    <a:pt x="992" y="377"/>
                    <a:pt x="989" y="386"/>
                    <a:pt x="984" y="397"/>
                  </a:cubicBezTo>
                  <a:cubicBezTo>
                    <a:pt x="977" y="414"/>
                    <a:pt x="966" y="433"/>
                    <a:pt x="957" y="450"/>
                  </a:cubicBezTo>
                  <a:cubicBezTo>
                    <a:pt x="952" y="459"/>
                    <a:pt x="948" y="467"/>
                    <a:pt x="945" y="475"/>
                  </a:cubicBezTo>
                  <a:cubicBezTo>
                    <a:pt x="942" y="483"/>
                    <a:pt x="940" y="489"/>
                    <a:pt x="940" y="495"/>
                  </a:cubicBezTo>
                  <a:cubicBezTo>
                    <a:pt x="940" y="499"/>
                    <a:pt x="941" y="502"/>
                    <a:pt x="943" y="505"/>
                  </a:cubicBezTo>
                  <a:cubicBezTo>
                    <a:pt x="945" y="507"/>
                    <a:pt x="948" y="507"/>
                    <a:pt x="950" y="507"/>
                  </a:cubicBezTo>
                  <a:cubicBezTo>
                    <a:pt x="954" y="507"/>
                    <a:pt x="959" y="505"/>
                    <a:pt x="964" y="502"/>
                  </a:cubicBezTo>
                  <a:cubicBezTo>
                    <a:pt x="973" y="497"/>
                    <a:pt x="984" y="487"/>
                    <a:pt x="996" y="476"/>
                  </a:cubicBezTo>
                  <a:cubicBezTo>
                    <a:pt x="1014" y="459"/>
                    <a:pt x="1033" y="438"/>
                    <a:pt x="1050" y="419"/>
                  </a:cubicBezTo>
                  <a:cubicBezTo>
                    <a:pt x="1059" y="410"/>
                    <a:pt x="1067" y="401"/>
                    <a:pt x="1075" y="394"/>
                  </a:cubicBezTo>
                  <a:cubicBezTo>
                    <a:pt x="1082" y="387"/>
                    <a:pt x="1088" y="382"/>
                    <a:pt x="1093" y="379"/>
                  </a:cubicBezTo>
                  <a:cubicBezTo>
                    <a:pt x="1109" y="369"/>
                    <a:pt x="1128" y="349"/>
                    <a:pt x="1146" y="327"/>
                  </a:cubicBezTo>
                  <a:cubicBezTo>
                    <a:pt x="1164" y="305"/>
                    <a:pt x="1182" y="280"/>
                    <a:pt x="1197" y="260"/>
                  </a:cubicBezTo>
                  <a:cubicBezTo>
                    <a:pt x="1211" y="241"/>
                    <a:pt x="1234" y="205"/>
                    <a:pt x="1261" y="173"/>
                  </a:cubicBezTo>
                  <a:cubicBezTo>
                    <a:pt x="1274" y="158"/>
                    <a:pt x="1288" y="143"/>
                    <a:pt x="1302" y="132"/>
                  </a:cubicBezTo>
                  <a:cubicBezTo>
                    <a:pt x="1316" y="122"/>
                    <a:pt x="1329" y="115"/>
                    <a:pt x="1340" y="115"/>
                  </a:cubicBezTo>
                  <a:cubicBezTo>
                    <a:pt x="1347" y="115"/>
                    <a:pt x="1352" y="117"/>
                    <a:pt x="1358" y="121"/>
                  </a:cubicBezTo>
                  <a:cubicBezTo>
                    <a:pt x="1366" y="127"/>
                    <a:pt x="1369" y="135"/>
                    <a:pt x="1369" y="144"/>
                  </a:cubicBezTo>
                  <a:cubicBezTo>
                    <a:pt x="1369" y="155"/>
                    <a:pt x="1365" y="167"/>
                    <a:pt x="1357" y="181"/>
                  </a:cubicBezTo>
                  <a:cubicBezTo>
                    <a:pt x="1346" y="201"/>
                    <a:pt x="1328" y="223"/>
                    <a:pt x="1311" y="242"/>
                  </a:cubicBezTo>
                  <a:cubicBezTo>
                    <a:pt x="1293" y="262"/>
                    <a:pt x="1276" y="280"/>
                    <a:pt x="1265" y="292"/>
                  </a:cubicBezTo>
                  <a:cubicBezTo>
                    <a:pt x="1231" y="332"/>
                    <a:pt x="1188" y="386"/>
                    <a:pt x="1122" y="444"/>
                  </a:cubicBezTo>
                  <a:cubicBezTo>
                    <a:pt x="1094" y="469"/>
                    <a:pt x="1068" y="494"/>
                    <a:pt x="1049" y="517"/>
                  </a:cubicBezTo>
                  <a:cubicBezTo>
                    <a:pt x="1030" y="540"/>
                    <a:pt x="1019" y="561"/>
                    <a:pt x="1019" y="579"/>
                  </a:cubicBezTo>
                  <a:cubicBezTo>
                    <a:pt x="1019" y="584"/>
                    <a:pt x="1020" y="590"/>
                    <a:pt x="1022" y="594"/>
                  </a:cubicBezTo>
                  <a:cubicBezTo>
                    <a:pt x="1025" y="601"/>
                    <a:pt x="1029" y="605"/>
                    <a:pt x="1034" y="608"/>
                  </a:cubicBezTo>
                  <a:cubicBezTo>
                    <a:pt x="1038" y="611"/>
                    <a:pt x="1043" y="612"/>
                    <a:pt x="1048" y="612"/>
                  </a:cubicBezTo>
                  <a:cubicBezTo>
                    <a:pt x="1055" y="612"/>
                    <a:pt x="1063" y="610"/>
                    <a:pt x="1069" y="606"/>
                  </a:cubicBezTo>
                  <a:cubicBezTo>
                    <a:pt x="1076" y="602"/>
                    <a:pt x="1082" y="598"/>
                    <a:pt x="1086" y="595"/>
                  </a:cubicBezTo>
                  <a:cubicBezTo>
                    <a:pt x="1093" y="590"/>
                    <a:pt x="1107" y="583"/>
                    <a:pt x="1122" y="577"/>
                  </a:cubicBezTo>
                  <a:cubicBezTo>
                    <a:pt x="1138" y="570"/>
                    <a:pt x="1155" y="564"/>
                    <a:pt x="1167" y="560"/>
                  </a:cubicBezTo>
                  <a:cubicBezTo>
                    <a:pt x="1193" y="552"/>
                    <a:pt x="1226" y="532"/>
                    <a:pt x="1243" y="505"/>
                  </a:cubicBezTo>
                  <a:cubicBezTo>
                    <a:pt x="1250" y="495"/>
                    <a:pt x="1259" y="485"/>
                    <a:pt x="1269" y="477"/>
                  </a:cubicBezTo>
                  <a:cubicBezTo>
                    <a:pt x="1278" y="470"/>
                    <a:pt x="1288" y="465"/>
                    <a:pt x="1296" y="465"/>
                  </a:cubicBezTo>
                  <a:cubicBezTo>
                    <a:pt x="1299" y="465"/>
                    <a:pt x="1302" y="466"/>
                    <a:pt x="1305" y="468"/>
                  </a:cubicBezTo>
                  <a:cubicBezTo>
                    <a:pt x="1307" y="470"/>
                    <a:pt x="1309" y="472"/>
                    <a:pt x="1310" y="473"/>
                  </a:cubicBezTo>
                  <a:cubicBezTo>
                    <a:pt x="1312" y="475"/>
                    <a:pt x="1312" y="476"/>
                    <a:pt x="1312" y="478"/>
                  </a:cubicBezTo>
                  <a:cubicBezTo>
                    <a:pt x="1312" y="482"/>
                    <a:pt x="1310" y="489"/>
                    <a:pt x="1304" y="499"/>
                  </a:cubicBezTo>
                  <a:cubicBezTo>
                    <a:pt x="1298" y="509"/>
                    <a:pt x="1289" y="522"/>
                    <a:pt x="1276" y="542"/>
                  </a:cubicBezTo>
                  <a:cubicBezTo>
                    <a:pt x="1267" y="557"/>
                    <a:pt x="1250" y="569"/>
                    <a:pt x="1230" y="580"/>
                  </a:cubicBezTo>
                  <a:cubicBezTo>
                    <a:pt x="1201" y="597"/>
                    <a:pt x="1163" y="611"/>
                    <a:pt x="1134" y="624"/>
                  </a:cubicBezTo>
                  <a:cubicBezTo>
                    <a:pt x="1119" y="631"/>
                    <a:pt x="1106" y="638"/>
                    <a:pt x="1096" y="645"/>
                  </a:cubicBezTo>
                  <a:cubicBezTo>
                    <a:pt x="1092" y="648"/>
                    <a:pt x="1088" y="652"/>
                    <a:pt x="1085" y="656"/>
                  </a:cubicBezTo>
                  <a:cubicBezTo>
                    <a:pt x="1082" y="660"/>
                    <a:pt x="1081" y="664"/>
                    <a:pt x="1081" y="668"/>
                  </a:cubicBezTo>
                  <a:cubicBezTo>
                    <a:pt x="1081" y="669"/>
                    <a:pt x="1081" y="669"/>
                    <a:pt x="1081" y="669"/>
                  </a:cubicBezTo>
                  <a:cubicBezTo>
                    <a:pt x="1081" y="672"/>
                    <a:pt x="1082" y="675"/>
                    <a:pt x="1083" y="677"/>
                  </a:cubicBezTo>
                  <a:cubicBezTo>
                    <a:pt x="1086" y="680"/>
                    <a:pt x="1089" y="682"/>
                    <a:pt x="1093" y="683"/>
                  </a:cubicBezTo>
                  <a:cubicBezTo>
                    <a:pt x="1098" y="685"/>
                    <a:pt x="1103" y="685"/>
                    <a:pt x="1108" y="685"/>
                  </a:cubicBezTo>
                  <a:cubicBezTo>
                    <a:pt x="1125" y="685"/>
                    <a:pt x="1146" y="681"/>
                    <a:pt x="1168" y="677"/>
                  </a:cubicBezTo>
                  <a:cubicBezTo>
                    <a:pt x="1189" y="673"/>
                    <a:pt x="1211" y="669"/>
                    <a:pt x="1227" y="669"/>
                  </a:cubicBezTo>
                  <a:cubicBezTo>
                    <a:pt x="1234" y="669"/>
                    <a:pt x="1240" y="670"/>
                    <a:pt x="1244" y="671"/>
                  </a:cubicBezTo>
                  <a:cubicBezTo>
                    <a:pt x="1246" y="672"/>
                    <a:pt x="1247" y="673"/>
                    <a:pt x="1249" y="675"/>
                  </a:cubicBezTo>
                  <a:cubicBezTo>
                    <a:pt x="1250" y="676"/>
                    <a:pt x="1250" y="678"/>
                    <a:pt x="1251" y="680"/>
                  </a:cubicBezTo>
                  <a:cubicBezTo>
                    <a:pt x="1251" y="680"/>
                    <a:pt x="1251" y="681"/>
                    <a:pt x="1251" y="682"/>
                  </a:cubicBezTo>
                  <a:cubicBezTo>
                    <a:pt x="1251" y="686"/>
                    <a:pt x="1249" y="689"/>
                    <a:pt x="1244" y="693"/>
                  </a:cubicBezTo>
                  <a:cubicBezTo>
                    <a:pt x="1237" y="699"/>
                    <a:pt x="1222" y="704"/>
                    <a:pt x="1206" y="709"/>
                  </a:cubicBezTo>
                  <a:cubicBezTo>
                    <a:pt x="1181" y="715"/>
                    <a:pt x="1149" y="721"/>
                    <a:pt x="1125" y="726"/>
                  </a:cubicBezTo>
                  <a:cubicBezTo>
                    <a:pt x="1112" y="729"/>
                    <a:pt x="1101" y="732"/>
                    <a:pt x="1093" y="736"/>
                  </a:cubicBezTo>
                  <a:cubicBezTo>
                    <a:pt x="1089" y="738"/>
                    <a:pt x="1086" y="739"/>
                    <a:pt x="1084" y="742"/>
                  </a:cubicBezTo>
                  <a:cubicBezTo>
                    <a:pt x="1081" y="744"/>
                    <a:pt x="1080" y="746"/>
                    <a:pt x="1080" y="749"/>
                  </a:cubicBezTo>
                  <a:cubicBezTo>
                    <a:pt x="1080" y="751"/>
                    <a:pt x="1080" y="753"/>
                    <a:pt x="1082" y="755"/>
                  </a:cubicBezTo>
                  <a:cubicBezTo>
                    <a:pt x="1084" y="759"/>
                    <a:pt x="1088" y="761"/>
                    <a:pt x="1093" y="764"/>
                  </a:cubicBezTo>
                  <a:cubicBezTo>
                    <a:pt x="1101" y="768"/>
                    <a:pt x="1114" y="772"/>
                    <a:pt x="1129" y="774"/>
                  </a:cubicBezTo>
                  <a:cubicBezTo>
                    <a:pt x="1172" y="783"/>
                    <a:pt x="1236" y="786"/>
                    <a:pt x="1269" y="786"/>
                  </a:cubicBezTo>
                  <a:cubicBezTo>
                    <a:pt x="1272" y="786"/>
                    <a:pt x="1274" y="786"/>
                    <a:pt x="1277" y="786"/>
                  </a:cubicBezTo>
                  <a:cubicBezTo>
                    <a:pt x="1278" y="786"/>
                    <a:pt x="1279" y="786"/>
                    <a:pt x="1280" y="786"/>
                  </a:cubicBezTo>
                  <a:cubicBezTo>
                    <a:pt x="1300" y="786"/>
                    <a:pt x="1319" y="791"/>
                    <a:pt x="1338" y="796"/>
                  </a:cubicBezTo>
                  <a:cubicBezTo>
                    <a:pt x="1356" y="801"/>
                    <a:pt x="1375" y="806"/>
                    <a:pt x="1395" y="806"/>
                  </a:cubicBezTo>
                  <a:cubicBezTo>
                    <a:pt x="1397" y="806"/>
                    <a:pt x="1400" y="806"/>
                    <a:pt x="1403" y="805"/>
                  </a:cubicBezTo>
                  <a:cubicBezTo>
                    <a:pt x="1405" y="805"/>
                    <a:pt x="1406" y="805"/>
                    <a:pt x="1408" y="805"/>
                  </a:cubicBezTo>
                  <a:cubicBezTo>
                    <a:pt x="1428" y="805"/>
                    <a:pt x="1448" y="814"/>
                    <a:pt x="1469" y="824"/>
                  </a:cubicBezTo>
                  <a:cubicBezTo>
                    <a:pt x="1490" y="834"/>
                    <a:pt x="1512" y="844"/>
                    <a:pt x="1538" y="847"/>
                  </a:cubicBezTo>
                  <a:cubicBezTo>
                    <a:pt x="1561" y="850"/>
                    <a:pt x="1585" y="863"/>
                    <a:pt x="1603" y="880"/>
                  </a:cubicBezTo>
                  <a:cubicBezTo>
                    <a:pt x="1621" y="897"/>
                    <a:pt x="1633" y="918"/>
                    <a:pt x="1633" y="939"/>
                  </a:cubicBezTo>
                  <a:cubicBezTo>
                    <a:pt x="1633" y="943"/>
                    <a:pt x="1633" y="947"/>
                    <a:pt x="1632" y="951"/>
                  </a:cubicBezTo>
                  <a:cubicBezTo>
                    <a:pt x="1630" y="959"/>
                    <a:pt x="1625" y="964"/>
                    <a:pt x="1619" y="967"/>
                  </a:cubicBezTo>
                  <a:cubicBezTo>
                    <a:pt x="1613" y="971"/>
                    <a:pt x="1605" y="972"/>
                    <a:pt x="1597" y="972"/>
                  </a:cubicBezTo>
                  <a:cubicBezTo>
                    <a:pt x="1581" y="972"/>
                    <a:pt x="1564" y="968"/>
                    <a:pt x="1548" y="961"/>
                  </a:cubicBezTo>
                  <a:cubicBezTo>
                    <a:pt x="1532" y="954"/>
                    <a:pt x="1518" y="945"/>
                    <a:pt x="1511" y="937"/>
                  </a:cubicBezTo>
                  <a:cubicBezTo>
                    <a:pt x="1499" y="923"/>
                    <a:pt x="1482" y="914"/>
                    <a:pt x="1454" y="904"/>
                  </a:cubicBezTo>
                  <a:cubicBezTo>
                    <a:pt x="1427" y="895"/>
                    <a:pt x="1390" y="885"/>
                    <a:pt x="1338" y="869"/>
                  </a:cubicBezTo>
                  <a:cubicBezTo>
                    <a:pt x="1288" y="854"/>
                    <a:pt x="1234" y="849"/>
                    <a:pt x="1188" y="849"/>
                  </a:cubicBezTo>
                  <a:cubicBezTo>
                    <a:pt x="1164" y="849"/>
                    <a:pt x="1142" y="850"/>
                    <a:pt x="1125" y="853"/>
                  </a:cubicBezTo>
                  <a:cubicBezTo>
                    <a:pt x="1107" y="855"/>
                    <a:pt x="1093" y="859"/>
                    <a:pt x="1085" y="863"/>
                  </a:cubicBezTo>
                  <a:cubicBezTo>
                    <a:pt x="1069" y="870"/>
                    <a:pt x="1060" y="885"/>
                    <a:pt x="1053" y="901"/>
                  </a:cubicBezTo>
                  <a:cubicBezTo>
                    <a:pt x="1046" y="917"/>
                    <a:pt x="1042" y="935"/>
                    <a:pt x="1035" y="951"/>
                  </a:cubicBezTo>
                  <a:cubicBezTo>
                    <a:pt x="1032" y="957"/>
                    <a:pt x="1031" y="963"/>
                    <a:pt x="1031" y="968"/>
                  </a:cubicBezTo>
                  <a:cubicBezTo>
                    <a:pt x="1031" y="980"/>
                    <a:pt x="1036" y="989"/>
                    <a:pt x="1043" y="998"/>
                  </a:cubicBezTo>
                  <a:cubicBezTo>
                    <a:pt x="1051" y="1007"/>
                    <a:pt x="1060" y="1016"/>
                    <a:pt x="1069" y="1026"/>
                  </a:cubicBezTo>
                  <a:cubicBezTo>
                    <a:pt x="1078" y="1036"/>
                    <a:pt x="1087" y="1045"/>
                    <a:pt x="1093" y="1054"/>
                  </a:cubicBezTo>
                  <a:cubicBezTo>
                    <a:pt x="1099" y="1063"/>
                    <a:pt x="1102" y="1070"/>
                    <a:pt x="1102" y="1076"/>
                  </a:cubicBezTo>
                  <a:cubicBezTo>
                    <a:pt x="1102" y="1079"/>
                    <a:pt x="1101" y="1081"/>
                    <a:pt x="1099" y="1083"/>
                  </a:cubicBezTo>
                  <a:cubicBezTo>
                    <a:pt x="1096" y="1086"/>
                    <a:pt x="1093" y="1087"/>
                    <a:pt x="1091" y="1087"/>
                  </a:cubicBezTo>
                  <a:cubicBezTo>
                    <a:pt x="1089" y="1087"/>
                    <a:pt x="1088" y="1087"/>
                    <a:pt x="1086" y="1086"/>
                  </a:cubicBezTo>
                  <a:cubicBezTo>
                    <a:pt x="1081" y="1083"/>
                    <a:pt x="1075" y="1076"/>
                    <a:pt x="1066" y="1063"/>
                  </a:cubicBezTo>
                  <a:cubicBezTo>
                    <a:pt x="1058" y="1051"/>
                    <a:pt x="1053" y="1045"/>
                    <a:pt x="1045" y="1040"/>
                  </a:cubicBezTo>
                  <a:cubicBezTo>
                    <a:pt x="1038" y="1034"/>
                    <a:pt x="1028" y="1031"/>
                    <a:pt x="1012" y="1024"/>
                  </a:cubicBezTo>
                  <a:cubicBezTo>
                    <a:pt x="1005" y="1022"/>
                    <a:pt x="1000" y="1021"/>
                    <a:pt x="995" y="1021"/>
                  </a:cubicBezTo>
                  <a:cubicBezTo>
                    <a:pt x="991" y="1021"/>
                    <a:pt x="987" y="1022"/>
                    <a:pt x="984" y="1024"/>
                  </a:cubicBezTo>
                  <a:cubicBezTo>
                    <a:pt x="979" y="1028"/>
                    <a:pt x="976" y="1033"/>
                    <a:pt x="972" y="1040"/>
                  </a:cubicBezTo>
                  <a:cubicBezTo>
                    <a:pt x="968" y="1046"/>
                    <a:pt x="963" y="1053"/>
                    <a:pt x="955" y="1060"/>
                  </a:cubicBezTo>
                  <a:cubicBezTo>
                    <a:pt x="949" y="1066"/>
                    <a:pt x="946" y="1073"/>
                    <a:pt x="946" y="1081"/>
                  </a:cubicBezTo>
                  <a:cubicBezTo>
                    <a:pt x="946" y="1094"/>
                    <a:pt x="953" y="1110"/>
                    <a:pt x="962" y="1132"/>
                  </a:cubicBezTo>
                  <a:cubicBezTo>
                    <a:pt x="971" y="1154"/>
                    <a:pt x="983" y="1182"/>
                    <a:pt x="993" y="1218"/>
                  </a:cubicBezTo>
                  <a:cubicBezTo>
                    <a:pt x="1006" y="1265"/>
                    <a:pt x="1011" y="1325"/>
                    <a:pt x="1022" y="1385"/>
                  </a:cubicBezTo>
                  <a:cubicBezTo>
                    <a:pt x="1032" y="1445"/>
                    <a:pt x="1048" y="1505"/>
                    <a:pt x="1084" y="1553"/>
                  </a:cubicBezTo>
                  <a:cubicBezTo>
                    <a:pt x="1101" y="1575"/>
                    <a:pt x="1108" y="1593"/>
                    <a:pt x="1108" y="1605"/>
                  </a:cubicBezTo>
                  <a:cubicBezTo>
                    <a:pt x="1108" y="1613"/>
                    <a:pt x="1105" y="1619"/>
                    <a:pt x="1100" y="1623"/>
                  </a:cubicBezTo>
                  <a:cubicBezTo>
                    <a:pt x="1095" y="1626"/>
                    <a:pt x="1088" y="1628"/>
                    <a:pt x="1080" y="1628"/>
                  </a:cubicBezTo>
                  <a:cubicBezTo>
                    <a:pt x="1057" y="1628"/>
                    <a:pt x="1024" y="1614"/>
                    <a:pt x="999" y="1588"/>
                  </a:cubicBezTo>
                  <a:cubicBezTo>
                    <a:pt x="985" y="1573"/>
                    <a:pt x="974" y="1546"/>
                    <a:pt x="966" y="1513"/>
                  </a:cubicBezTo>
                  <a:cubicBezTo>
                    <a:pt x="953" y="1463"/>
                    <a:pt x="946" y="1399"/>
                    <a:pt x="939" y="1339"/>
                  </a:cubicBezTo>
                  <a:cubicBezTo>
                    <a:pt x="933" y="1279"/>
                    <a:pt x="927" y="1223"/>
                    <a:pt x="918" y="1190"/>
                  </a:cubicBezTo>
                  <a:cubicBezTo>
                    <a:pt x="907" y="1151"/>
                    <a:pt x="894" y="1127"/>
                    <a:pt x="880" y="1112"/>
                  </a:cubicBezTo>
                  <a:cubicBezTo>
                    <a:pt x="867" y="1096"/>
                    <a:pt x="851" y="1091"/>
                    <a:pt x="834" y="1091"/>
                  </a:cubicBezTo>
                  <a:cubicBezTo>
                    <a:pt x="829" y="1091"/>
                    <a:pt x="824" y="1092"/>
                    <a:pt x="819" y="1092"/>
                  </a:cubicBezTo>
                  <a:cubicBezTo>
                    <a:pt x="813" y="1093"/>
                    <a:pt x="809" y="1096"/>
                    <a:pt x="805" y="1099"/>
                  </a:cubicBezTo>
                  <a:cubicBezTo>
                    <a:pt x="798" y="1105"/>
                    <a:pt x="794" y="1115"/>
                    <a:pt x="791" y="1125"/>
                  </a:cubicBezTo>
                  <a:cubicBezTo>
                    <a:pt x="786" y="1141"/>
                    <a:pt x="784" y="1160"/>
                    <a:pt x="781" y="1174"/>
                  </a:cubicBezTo>
                  <a:cubicBezTo>
                    <a:pt x="780" y="1181"/>
                    <a:pt x="779" y="1188"/>
                    <a:pt x="777" y="1192"/>
                  </a:cubicBezTo>
                  <a:cubicBezTo>
                    <a:pt x="776" y="1194"/>
                    <a:pt x="775" y="1196"/>
                    <a:pt x="774" y="1197"/>
                  </a:cubicBezTo>
                  <a:cubicBezTo>
                    <a:pt x="773" y="1198"/>
                    <a:pt x="773" y="1198"/>
                    <a:pt x="772" y="1198"/>
                  </a:cubicBezTo>
                  <a:cubicBezTo>
                    <a:pt x="772" y="1198"/>
                    <a:pt x="772" y="1198"/>
                    <a:pt x="772" y="1198"/>
                  </a:cubicBezTo>
                  <a:cubicBezTo>
                    <a:pt x="771" y="1198"/>
                    <a:pt x="771" y="1198"/>
                    <a:pt x="771" y="1198"/>
                  </a:cubicBezTo>
                  <a:cubicBezTo>
                    <a:pt x="770" y="1198"/>
                    <a:pt x="768" y="1198"/>
                    <a:pt x="767" y="1196"/>
                  </a:cubicBezTo>
                  <a:cubicBezTo>
                    <a:pt x="764" y="1193"/>
                    <a:pt x="762" y="1188"/>
                    <a:pt x="761" y="1181"/>
                  </a:cubicBezTo>
                  <a:cubicBezTo>
                    <a:pt x="758" y="1171"/>
                    <a:pt x="757" y="1157"/>
                    <a:pt x="757" y="1145"/>
                  </a:cubicBezTo>
                  <a:cubicBezTo>
                    <a:pt x="756" y="1133"/>
                    <a:pt x="756" y="1122"/>
                    <a:pt x="755" y="1116"/>
                  </a:cubicBezTo>
                  <a:cubicBezTo>
                    <a:pt x="754" y="1112"/>
                    <a:pt x="753" y="1109"/>
                    <a:pt x="752" y="1107"/>
                  </a:cubicBezTo>
                  <a:cubicBezTo>
                    <a:pt x="751" y="1106"/>
                    <a:pt x="750" y="1105"/>
                    <a:pt x="749" y="1104"/>
                  </a:cubicBezTo>
                  <a:cubicBezTo>
                    <a:pt x="748" y="1104"/>
                    <a:pt x="747" y="1103"/>
                    <a:pt x="746" y="1103"/>
                  </a:cubicBezTo>
                  <a:cubicBezTo>
                    <a:pt x="743" y="1103"/>
                    <a:pt x="740" y="1105"/>
                    <a:pt x="737" y="1107"/>
                  </a:cubicBezTo>
                  <a:cubicBezTo>
                    <a:pt x="735" y="1110"/>
                    <a:pt x="732" y="1113"/>
                    <a:pt x="728" y="1117"/>
                  </a:cubicBezTo>
                  <a:cubicBezTo>
                    <a:pt x="725" y="1121"/>
                    <a:pt x="723" y="1123"/>
                    <a:pt x="721" y="1124"/>
                  </a:cubicBezTo>
                  <a:cubicBezTo>
                    <a:pt x="718" y="1126"/>
                    <a:pt x="716" y="1126"/>
                    <a:pt x="714" y="1126"/>
                  </a:cubicBezTo>
                  <a:cubicBezTo>
                    <a:pt x="712" y="1126"/>
                    <a:pt x="710" y="1126"/>
                    <a:pt x="708" y="1124"/>
                  </a:cubicBezTo>
                  <a:cubicBezTo>
                    <a:pt x="706" y="1123"/>
                    <a:pt x="703" y="1121"/>
                    <a:pt x="701" y="1119"/>
                  </a:cubicBezTo>
                  <a:cubicBezTo>
                    <a:pt x="700" y="1117"/>
                    <a:pt x="698" y="1116"/>
                    <a:pt x="697" y="1115"/>
                  </a:cubicBezTo>
                  <a:cubicBezTo>
                    <a:pt x="695" y="1114"/>
                    <a:pt x="694" y="1113"/>
                    <a:pt x="692" y="1113"/>
                  </a:cubicBezTo>
                  <a:cubicBezTo>
                    <a:pt x="690" y="1113"/>
                    <a:pt x="689" y="1114"/>
                    <a:pt x="687" y="1114"/>
                  </a:cubicBezTo>
                  <a:cubicBezTo>
                    <a:pt x="683" y="1117"/>
                    <a:pt x="679" y="1123"/>
                    <a:pt x="670" y="1133"/>
                  </a:cubicBezTo>
                  <a:cubicBezTo>
                    <a:pt x="667" y="1137"/>
                    <a:pt x="664" y="1139"/>
                    <a:pt x="662" y="1141"/>
                  </a:cubicBezTo>
                  <a:cubicBezTo>
                    <a:pt x="660" y="1143"/>
                    <a:pt x="658" y="1143"/>
                    <a:pt x="656" y="1143"/>
                  </a:cubicBezTo>
                  <a:cubicBezTo>
                    <a:pt x="654" y="1143"/>
                    <a:pt x="652" y="1143"/>
                    <a:pt x="651" y="1142"/>
                  </a:cubicBezTo>
                  <a:cubicBezTo>
                    <a:pt x="648" y="1140"/>
                    <a:pt x="645" y="1137"/>
                    <a:pt x="641" y="1133"/>
                  </a:cubicBezTo>
                  <a:cubicBezTo>
                    <a:pt x="638" y="1129"/>
                    <a:pt x="635" y="1124"/>
                    <a:pt x="630" y="1119"/>
                  </a:cubicBezTo>
                  <a:cubicBezTo>
                    <a:pt x="625" y="1113"/>
                    <a:pt x="619" y="1107"/>
                    <a:pt x="612" y="1102"/>
                  </a:cubicBezTo>
                  <a:cubicBezTo>
                    <a:pt x="605" y="1098"/>
                    <a:pt x="596" y="1095"/>
                    <a:pt x="588" y="1095"/>
                  </a:cubicBezTo>
                  <a:cubicBezTo>
                    <a:pt x="581" y="1095"/>
                    <a:pt x="575" y="1097"/>
                    <a:pt x="568" y="1101"/>
                  </a:cubicBezTo>
                  <a:cubicBezTo>
                    <a:pt x="562" y="1105"/>
                    <a:pt x="556" y="1112"/>
                    <a:pt x="550" y="1122"/>
                  </a:cubicBezTo>
                  <a:cubicBezTo>
                    <a:pt x="538" y="1145"/>
                    <a:pt x="530" y="1155"/>
                    <a:pt x="520" y="1166"/>
                  </a:cubicBezTo>
                  <a:cubicBezTo>
                    <a:pt x="509" y="1177"/>
                    <a:pt x="494" y="1189"/>
                    <a:pt x="466" y="1214"/>
                  </a:cubicBezTo>
                  <a:cubicBezTo>
                    <a:pt x="453" y="1226"/>
                    <a:pt x="440" y="1248"/>
                    <a:pt x="427" y="1275"/>
                  </a:cubicBezTo>
                  <a:cubicBezTo>
                    <a:pt x="406" y="1316"/>
                    <a:pt x="386" y="1367"/>
                    <a:pt x="365" y="1408"/>
                  </a:cubicBezTo>
                  <a:cubicBezTo>
                    <a:pt x="355" y="1428"/>
                    <a:pt x="345" y="1446"/>
                    <a:pt x="335" y="1458"/>
                  </a:cubicBezTo>
                  <a:cubicBezTo>
                    <a:pt x="330" y="1465"/>
                    <a:pt x="325" y="1470"/>
                    <a:pt x="320" y="1473"/>
                  </a:cubicBezTo>
                  <a:cubicBezTo>
                    <a:pt x="315" y="1476"/>
                    <a:pt x="310" y="1478"/>
                    <a:pt x="306" y="1478"/>
                  </a:cubicBezTo>
                  <a:cubicBezTo>
                    <a:pt x="302" y="1478"/>
                    <a:pt x="299" y="1477"/>
                    <a:pt x="295" y="1475"/>
                  </a:cubicBezTo>
                  <a:cubicBezTo>
                    <a:pt x="271" y="1459"/>
                    <a:pt x="263" y="1438"/>
                    <a:pt x="263" y="1418"/>
                  </a:cubicBezTo>
                  <a:cubicBezTo>
                    <a:pt x="263" y="1389"/>
                    <a:pt x="279" y="1361"/>
                    <a:pt x="295" y="1349"/>
                  </a:cubicBezTo>
                  <a:cubicBezTo>
                    <a:pt x="310" y="1338"/>
                    <a:pt x="321" y="1326"/>
                    <a:pt x="332" y="1310"/>
                  </a:cubicBezTo>
                  <a:cubicBezTo>
                    <a:pt x="343" y="1295"/>
                    <a:pt x="354" y="1275"/>
                    <a:pt x="368" y="1247"/>
                  </a:cubicBezTo>
                  <a:cubicBezTo>
                    <a:pt x="396" y="1192"/>
                    <a:pt x="415" y="1170"/>
                    <a:pt x="450" y="1143"/>
                  </a:cubicBezTo>
                  <a:cubicBezTo>
                    <a:pt x="465" y="1132"/>
                    <a:pt x="479" y="1120"/>
                    <a:pt x="490" y="1108"/>
                  </a:cubicBezTo>
                  <a:cubicBezTo>
                    <a:pt x="496" y="1102"/>
                    <a:pt x="501" y="1097"/>
                    <a:pt x="504" y="1091"/>
                  </a:cubicBezTo>
                  <a:cubicBezTo>
                    <a:pt x="507" y="1086"/>
                    <a:pt x="509" y="1080"/>
                    <a:pt x="509" y="1075"/>
                  </a:cubicBezTo>
                  <a:cubicBezTo>
                    <a:pt x="509" y="1071"/>
                    <a:pt x="508" y="1067"/>
                    <a:pt x="505" y="1064"/>
                  </a:cubicBezTo>
                  <a:cubicBezTo>
                    <a:pt x="501" y="1058"/>
                    <a:pt x="494" y="1054"/>
                    <a:pt x="487" y="1054"/>
                  </a:cubicBezTo>
                  <a:cubicBezTo>
                    <a:pt x="480" y="1054"/>
                    <a:pt x="473" y="1058"/>
                    <a:pt x="465" y="1064"/>
                  </a:cubicBezTo>
                  <a:cubicBezTo>
                    <a:pt x="458" y="1070"/>
                    <a:pt x="450" y="1078"/>
                    <a:pt x="443" y="1089"/>
                  </a:cubicBezTo>
                  <a:cubicBezTo>
                    <a:pt x="437" y="1099"/>
                    <a:pt x="427" y="1107"/>
                    <a:pt x="417" y="1112"/>
                  </a:cubicBezTo>
                  <a:cubicBezTo>
                    <a:pt x="406" y="1118"/>
                    <a:pt x="394" y="1121"/>
                    <a:pt x="384" y="1121"/>
                  </a:cubicBezTo>
                  <a:cubicBezTo>
                    <a:pt x="378" y="1121"/>
                    <a:pt x="372" y="1120"/>
                    <a:pt x="367" y="1117"/>
                  </a:cubicBezTo>
                  <a:cubicBezTo>
                    <a:pt x="362" y="1115"/>
                    <a:pt x="359" y="1111"/>
                    <a:pt x="357" y="1106"/>
                  </a:cubicBezTo>
                  <a:cubicBezTo>
                    <a:pt x="355" y="1103"/>
                    <a:pt x="355" y="1100"/>
                    <a:pt x="355" y="1097"/>
                  </a:cubicBezTo>
                  <a:cubicBezTo>
                    <a:pt x="355" y="1091"/>
                    <a:pt x="357" y="1085"/>
                    <a:pt x="361" y="1079"/>
                  </a:cubicBezTo>
                  <a:cubicBezTo>
                    <a:pt x="367" y="1071"/>
                    <a:pt x="377" y="1063"/>
                    <a:pt x="387" y="1057"/>
                  </a:cubicBezTo>
                  <a:cubicBezTo>
                    <a:pt x="397" y="1052"/>
                    <a:pt x="407" y="1048"/>
                    <a:pt x="414" y="1046"/>
                  </a:cubicBezTo>
                  <a:cubicBezTo>
                    <a:pt x="421" y="1045"/>
                    <a:pt x="426" y="1042"/>
                    <a:pt x="429" y="1038"/>
                  </a:cubicBezTo>
                  <a:cubicBezTo>
                    <a:pt x="432" y="1034"/>
                    <a:pt x="434" y="1029"/>
                    <a:pt x="434" y="1023"/>
                  </a:cubicBezTo>
                  <a:cubicBezTo>
                    <a:pt x="434" y="1016"/>
                    <a:pt x="431" y="1008"/>
                    <a:pt x="428" y="1001"/>
                  </a:cubicBezTo>
                  <a:cubicBezTo>
                    <a:pt x="423" y="993"/>
                    <a:pt x="420" y="988"/>
                    <a:pt x="417" y="978"/>
                  </a:cubicBezTo>
                  <a:cubicBezTo>
                    <a:pt x="413" y="968"/>
                    <a:pt x="408" y="953"/>
                    <a:pt x="400" y="925"/>
                  </a:cubicBezTo>
                  <a:cubicBezTo>
                    <a:pt x="394" y="906"/>
                    <a:pt x="389" y="895"/>
                    <a:pt x="385" y="888"/>
                  </a:cubicBezTo>
                  <a:cubicBezTo>
                    <a:pt x="382" y="885"/>
                    <a:pt x="380" y="882"/>
                    <a:pt x="377" y="881"/>
                  </a:cubicBezTo>
                  <a:cubicBezTo>
                    <a:pt x="375" y="879"/>
                    <a:pt x="372" y="879"/>
                    <a:pt x="370" y="879"/>
                  </a:cubicBezTo>
                  <a:cubicBezTo>
                    <a:pt x="365" y="879"/>
                    <a:pt x="360" y="881"/>
                    <a:pt x="354" y="882"/>
                  </a:cubicBezTo>
                  <a:cubicBezTo>
                    <a:pt x="351" y="883"/>
                    <a:pt x="347" y="884"/>
                    <a:pt x="342" y="884"/>
                  </a:cubicBezTo>
                  <a:cubicBezTo>
                    <a:pt x="329" y="884"/>
                    <a:pt x="315" y="879"/>
                    <a:pt x="305" y="874"/>
                  </a:cubicBezTo>
                  <a:cubicBezTo>
                    <a:pt x="297" y="869"/>
                    <a:pt x="287" y="868"/>
                    <a:pt x="276" y="867"/>
                  </a:cubicBezTo>
                  <a:cubicBezTo>
                    <a:pt x="265" y="866"/>
                    <a:pt x="253" y="865"/>
                    <a:pt x="242" y="864"/>
                  </a:cubicBezTo>
                  <a:cubicBezTo>
                    <a:pt x="231" y="863"/>
                    <a:pt x="219" y="862"/>
                    <a:pt x="210" y="858"/>
                  </a:cubicBezTo>
                  <a:cubicBezTo>
                    <a:pt x="206" y="857"/>
                    <a:pt x="202" y="855"/>
                    <a:pt x="200" y="852"/>
                  </a:cubicBezTo>
                  <a:cubicBezTo>
                    <a:pt x="197" y="849"/>
                    <a:pt x="196" y="846"/>
                    <a:pt x="196" y="842"/>
                  </a:cubicBezTo>
                  <a:cubicBezTo>
                    <a:pt x="196" y="836"/>
                    <a:pt x="198" y="832"/>
                    <a:pt x="201" y="829"/>
                  </a:cubicBezTo>
                  <a:cubicBezTo>
                    <a:pt x="204" y="826"/>
                    <a:pt x="209" y="824"/>
                    <a:pt x="215" y="824"/>
                  </a:cubicBezTo>
                  <a:cubicBezTo>
                    <a:pt x="220" y="824"/>
                    <a:pt x="225" y="826"/>
                    <a:pt x="231" y="828"/>
                  </a:cubicBezTo>
                  <a:cubicBezTo>
                    <a:pt x="236" y="831"/>
                    <a:pt x="243" y="832"/>
                    <a:pt x="250" y="832"/>
                  </a:cubicBezTo>
                  <a:cubicBezTo>
                    <a:pt x="261" y="833"/>
                    <a:pt x="274" y="832"/>
                    <a:pt x="286" y="833"/>
                  </a:cubicBezTo>
                  <a:cubicBezTo>
                    <a:pt x="297" y="833"/>
                    <a:pt x="308" y="835"/>
                    <a:pt x="315" y="839"/>
                  </a:cubicBezTo>
                  <a:cubicBezTo>
                    <a:pt x="322" y="843"/>
                    <a:pt x="330" y="846"/>
                    <a:pt x="338" y="846"/>
                  </a:cubicBezTo>
                  <a:cubicBezTo>
                    <a:pt x="346" y="846"/>
                    <a:pt x="353" y="844"/>
                    <a:pt x="359" y="838"/>
                  </a:cubicBezTo>
                  <a:cubicBezTo>
                    <a:pt x="365" y="833"/>
                    <a:pt x="369" y="824"/>
                    <a:pt x="371" y="813"/>
                  </a:cubicBezTo>
                  <a:cubicBezTo>
                    <a:pt x="371" y="809"/>
                    <a:pt x="371" y="806"/>
                    <a:pt x="371" y="803"/>
                  </a:cubicBezTo>
                  <a:cubicBezTo>
                    <a:pt x="371" y="796"/>
                    <a:pt x="370" y="789"/>
                    <a:pt x="367" y="783"/>
                  </a:cubicBezTo>
                  <a:cubicBezTo>
                    <a:pt x="362" y="775"/>
                    <a:pt x="353" y="768"/>
                    <a:pt x="341" y="762"/>
                  </a:cubicBezTo>
                  <a:cubicBezTo>
                    <a:pt x="328" y="756"/>
                    <a:pt x="311" y="751"/>
                    <a:pt x="290" y="746"/>
                  </a:cubicBezTo>
                  <a:cubicBezTo>
                    <a:pt x="260" y="739"/>
                    <a:pt x="229" y="722"/>
                    <a:pt x="204" y="701"/>
                  </a:cubicBezTo>
                  <a:cubicBezTo>
                    <a:pt x="179" y="681"/>
                    <a:pt x="160" y="658"/>
                    <a:pt x="155" y="640"/>
                  </a:cubicBezTo>
                  <a:cubicBezTo>
                    <a:pt x="149" y="621"/>
                    <a:pt x="145" y="611"/>
                    <a:pt x="138" y="601"/>
                  </a:cubicBezTo>
                  <a:cubicBezTo>
                    <a:pt x="131" y="592"/>
                    <a:pt x="121" y="584"/>
                    <a:pt x="103" y="571"/>
                  </a:cubicBezTo>
                  <a:cubicBezTo>
                    <a:pt x="96" y="566"/>
                    <a:pt x="87" y="555"/>
                    <a:pt x="76" y="541"/>
                  </a:cubicBezTo>
                  <a:cubicBezTo>
                    <a:pt x="60" y="519"/>
                    <a:pt x="42" y="488"/>
                    <a:pt x="28" y="458"/>
                  </a:cubicBezTo>
                  <a:cubicBezTo>
                    <a:pt x="14" y="427"/>
                    <a:pt x="4" y="396"/>
                    <a:pt x="4" y="372"/>
                  </a:cubicBezTo>
                  <a:cubicBezTo>
                    <a:pt x="4" y="362"/>
                    <a:pt x="6" y="353"/>
                    <a:pt x="10" y="346"/>
                  </a:cubicBezTo>
                  <a:cubicBezTo>
                    <a:pt x="14" y="339"/>
                    <a:pt x="20" y="335"/>
                    <a:pt x="29" y="332"/>
                  </a:cubicBezTo>
                  <a:cubicBezTo>
                    <a:pt x="29" y="332"/>
                    <a:pt x="29" y="332"/>
                    <a:pt x="29" y="332"/>
                  </a:cubicBezTo>
                  <a:cubicBezTo>
                    <a:pt x="34" y="331"/>
                    <a:pt x="38" y="331"/>
                    <a:pt x="42" y="331"/>
                  </a:cubicBezTo>
                  <a:cubicBezTo>
                    <a:pt x="50" y="331"/>
                    <a:pt x="57" y="333"/>
                    <a:pt x="63" y="337"/>
                  </a:cubicBezTo>
                  <a:cubicBezTo>
                    <a:pt x="75" y="344"/>
                    <a:pt x="84" y="358"/>
                    <a:pt x="93" y="376"/>
                  </a:cubicBezTo>
                  <a:cubicBezTo>
                    <a:pt x="106" y="402"/>
                    <a:pt x="116" y="438"/>
                    <a:pt x="128" y="477"/>
                  </a:cubicBezTo>
                  <a:cubicBezTo>
                    <a:pt x="140" y="516"/>
                    <a:pt x="153" y="558"/>
                    <a:pt x="170" y="596"/>
                  </a:cubicBezTo>
                  <a:cubicBezTo>
                    <a:pt x="186" y="630"/>
                    <a:pt x="209" y="653"/>
                    <a:pt x="233" y="666"/>
                  </a:cubicBezTo>
                  <a:cubicBezTo>
                    <a:pt x="257" y="680"/>
                    <a:pt x="283" y="685"/>
                    <a:pt x="306" y="685"/>
                  </a:cubicBezTo>
                  <a:cubicBezTo>
                    <a:pt x="324" y="685"/>
                    <a:pt x="341" y="682"/>
                    <a:pt x="354" y="678"/>
                  </a:cubicBezTo>
                  <a:cubicBezTo>
                    <a:pt x="360" y="676"/>
                    <a:pt x="366" y="674"/>
                    <a:pt x="370" y="671"/>
                  </a:cubicBezTo>
                  <a:cubicBezTo>
                    <a:pt x="375" y="669"/>
                    <a:pt x="378" y="666"/>
                    <a:pt x="381" y="664"/>
                  </a:cubicBezTo>
                  <a:cubicBezTo>
                    <a:pt x="390" y="654"/>
                    <a:pt x="398" y="648"/>
                    <a:pt x="406" y="642"/>
                  </a:cubicBezTo>
                  <a:cubicBezTo>
                    <a:pt x="414" y="636"/>
                    <a:pt x="422" y="630"/>
                    <a:pt x="430" y="619"/>
                  </a:cubicBezTo>
                  <a:cubicBezTo>
                    <a:pt x="437" y="608"/>
                    <a:pt x="441" y="601"/>
                    <a:pt x="446" y="594"/>
                  </a:cubicBezTo>
                  <a:cubicBezTo>
                    <a:pt x="451" y="587"/>
                    <a:pt x="458" y="580"/>
                    <a:pt x="473" y="569"/>
                  </a:cubicBezTo>
                  <a:cubicBezTo>
                    <a:pt x="477" y="566"/>
                    <a:pt x="480" y="561"/>
                    <a:pt x="482" y="556"/>
                  </a:cubicBezTo>
                  <a:cubicBezTo>
                    <a:pt x="483" y="551"/>
                    <a:pt x="484" y="545"/>
                    <a:pt x="484" y="538"/>
                  </a:cubicBezTo>
                  <a:cubicBezTo>
                    <a:pt x="484" y="524"/>
                    <a:pt x="481" y="508"/>
                    <a:pt x="479" y="492"/>
                  </a:cubicBezTo>
                  <a:cubicBezTo>
                    <a:pt x="476" y="475"/>
                    <a:pt x="473" y="459"/>
                    <a:pt x="473" y="446"/>
                  </a:cubicBezTo>
                  <a:cubicBezTo>
                    <a:pt x="473" y="439"/>
                    <a:pt x="474" y="433"/>
                    <a:pt x="476" y="429"/>
                  </a:cubicBezTo>
                  <a:cubicBezTo>
                    <a:pt x="478" y="425"/>
                    <a:pt x="481" y="422"/>
                    <a:pt x="485" y="421"/>
                  </a:cubicBezTo>
                  <a:cubicBezTo>
                    <a:pt x="486" y="420"/>
                    <a:pt x="488" y="420"/>
                    <a:pt x="489" y="420"/>
                  </a:cubicBezTo>
                  <a:cubicBezTo>
                    <a:pt x="492" y="420"/>
                    <a:pt x="494" y="421"/>
                    <a:pt x="497" y="423"/>
                  </a:cubicBezTo>
                  <a:cubicBezTo>
                    <a:pt x="502" y="427"/>
                    <a:pt x="506" y="435"/>
                    <a:pt x="510" y="444"/>
                  </a:cubicBezTo>
                  <a:cubicBezTo>
                    <a:pt x="516" y="457"/>
                    <a:pt x="521" y="474"/>
                    <a:pt x="528" y="487"/>
                  </a:cubicBezTo>
                  <a:cubicBezTo>
                    <a:pt x="531" y="494"/>
                    <a:pt x="535" y="500"/>
                    <a:pt x="539" y="504"/>
                  </a:cubicBezTo>
                  <a:cubicBezTo>
                    <a:pt x="543" y="508"/>
                    <a:pt x="548" y="511"/>
                    <a:pt x="554" y="511"/>
                  </a:cubicBezTo>
                  <a:cubicBezTo>
                    <a:pt x="559" y="511"/>
                    <a:pt x="563" y="509"/>
                    <a:pt x="569" y="506"/>
                  </a:cubicBezTo>
                  <a:cubicBezTo>
                    <a:pt x="593" y="491"/>
                    <a:pt x="602" y="469"/>
                    <a:pt x="602" y="446"/>
                  </a:cubicBezTo>
                  <a:cubicBezTo>
                    <a:pt x="601" y="410"/>
                    <a:pt x="580" y="370"/>
                    <a:pt x="566" y="348"/>
                  </a:cubicBezTo>
                  <a:cubicBezTo>
                    <a:pt x="555" y="330"/>
                    <a:pt x="549" y="307"/>
                    <a:pt x="549" y="285"/>
                  </a:cubicBezTo>
                  <a:cubicBezTo>
                    <a:pt x="549" y="262"/>
                    <a:pt x="556" y="241"/>
                    <a:pt x="569" y="228"/>
                  </a:cubicBezTo>
                  <a:cubicBezTo>
                    <a:pt x="576" y="222"/>
                    <a:pt x="582" y="220"/>
                    <a:pt x="586" y="220"/>
                  </a:cubicBezTo>
                  <a:cubicBezTo>
                    <a:pt x="588" y="220"/>
                    <a:pt x="590" y="221"/>
                    <a:pt x="591" y="222"/>
                  </a:cubicBezTo>
                  <a:cubicBezTo>
                    <a:pt x="594" y="223"/>
                    <a:pt x="596" y="226"/>
                    <a:pt x="597" y="230"/>
                  </a:cubicBezTo>
                  <a:cubicBezTo>
                    <a:pt x="598" y="234"/>
                    <a:pt x="599" y="238"/>
                    <a:pt x="599" y="242"/>
                  </a:cubicBezTo>
                  <a:cubicBezTo>
                    <a:pt x="599" y="246"/>
                    <a:pt x="599" y="250"/>
                    <a:pt x="598" y="253"/>
                  </a:cubicBezTo>
                  <a:cubicBezTo>
                    <a:pt x="596" y="259"/>
                    <a:pt x="595" y="266"/>
                    <a:pt x="595" y="272"/>
                  </a:cubicBezTo>
                  <a:cubicBezTo>
                    <a:pt x="595" y="284"/>
                    <a:pt x="598" y="295"/>
                    <a:pt x="604" y="305"/>
                  </a:cubicBezTo>
                  <a:cubicBezTo>
                    <a:pt x="613" y="316"/>
                    <a:pt x="621" y="335"/>
                    <a:pt x="621" y="359"/>
                  </a:cubicBezTo>
                  <a:cubicBezTo>
                    <a:pt x="621" y="363"/>
                    <a:pt x="621" y="367"/>
                    <a:pt x="620" y="372"/>
                  </a:cubicBezTo>
                  <a:cubicBezTo>
                    <a:pt x="620" y="375"/>
                    <a:pt x="619" y="380"/>
                    <a:pt x="619" y="384"/>
                  </a:cubicBezTo>
                  <a:cubicBezTo>
                    <a:pt x="619" y="400"/>
                    <a:pt x="622" y="419"/>
                    <a:pt x="628" y="434"/>
                  </a:cubicBezTo>
                  <a:cubicBezTo>
                    <a:pt x="630" y="441"/>
                    <a:pt x="634" y="448"/>
                    <a:pt x="638" y="453"/>
                  </a:cubicBezTo>
                  <a:cubicBezTo>
                    <a:pt x="643" y="458"/>
                    <a:pt x="648" y="461"/>
                    <a:pt x="655" y="461"/>
                  </a:cubicBezTo>
                  <a:cubicBezTo>
                    <a:pt x="655" y="461"/>
                    <a:pt x="655" y="461"/>
                    <a:pt x="656" y="461"/>
                  </a:cubicBezTo>
                  <a:cubicBezTo>
                    <a:pt x="662" y="460"/>
                    <a:pt x="666" y="460"/>
                    <a:pt x="670" y="458"/>
                  </a:cubicBezTo>
                  <a:cubicBezTo>
                    <a:pt x="673" y="456"/>
                    <a:pt x="676" y="454"/>
                    <a:pt x="678" y="451"/>
                  </a:cubicBezTo>
                  <a:cubicBezTo>
                    <a:pt x="680" y="446"/>
                    <a:pt x="682" y="439"/>
                    <a:pt x="683" y="430"/>
                  </a:cubicBezTo>
                  <a:cubicBezTo>
                    <a:pt x="683" y="421"/>
                    <a:pt x="684" y="408"/>
                    <a:pt x="684" y="392"/>
                  </a:cubicBezTo>
                  <a:cubicBezTo>
                    <a:pt x="684" y="383"/>
                    <a:pt x="684" y="372"/>
                    <a:pt x="684" y="360"/>
                  </a:cubicBezTo>
                  <a:cubicBezTo>
                    <a:pt x="683" y="338"/>
                    <a:pt x="681" y="324"/>
                    <a:pt x="678" y="312"/>
                  </a:cubicBezTo>
                  <a:cubicBezTo>
                    <a:pt x="673" y="294"/>
                    <a:pt x="665" y="283"/>
                    <a:pt x="657" y="263"/>
                  </a:cubicBezTo>
                  <a:cubicBezTo>
                    <a:pt x="649" y="244"/>
                    <a:pt x="641" y="216"/>
                    <a:pt x="635" y="164"/>
                  </a:cubicBezTo>
                  <a:cubicBezTo>
                    <a:pt x="634" y="156"/>
                    <a:pt x="634" y="147"/>
                    <a:pt x="634" y="140"/>
                  </a:cubicBezTo>
                  <a:cubicBezTo>
                    <a:pt x="634" y="91"/>
                    <a:pt x="652" y="57"/>
                    <a:pt x="674" y="35"/>
                  </a:cubicBezTo>
                  <a:cubicBezTo>
                    <a:pt x="685" y="24"/>
                    <a:pt x="697" y="17"/>
                    <a:pt x="708" y="12"/>
                  </a:cubicBezTo>
                  <a:cubicBezTo>
                    <a:pt x="719" y="6"/>
                    <a:pt x="730" y="4"/>
                    <a:pt x="737" y="4"/>
                  </a:cubicBezTo>
                  <a:cubicBezTo>
                    <a:pt x="743" y="4"/>
                    <a:pt x="747" y="6"/>
                    <a:pt x="749" y="7"/>
                  </a:cubicBezTo>
                  <a:lnTo>
                    <a:pt x="750" y="6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521" name="Text Box 98"/>
          <p:cNvSpPr txBox="1">
            <a:spLocks noChangeArrowheads="1"/>
          </p:cNvSpPr>
          <p:nvPr/>
        </p:nvSpPr>
        <p:spPr bwMode="auto">
          <a:xfrm>
            <a:off x="6777224" y="5413868"/>
            <a:ext cx="17203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nl-NL" sz="1867" dirty="0">
                <a:solidFill>
                  <a:srgbClr val="0070C0"/>
                </a:solidFill>
              </a:rPr>
              <a:t> </a:t>
            </a:r>
            <a:r>
              <a:rPr lang="fr-FR" altLang="nl-NL" sz="2000" dirty="0" err="1">
                <a:solidFill>
                  <a:srgbClr val="0070C0"/>
                </a:solidFill>
              </a:rPr>
              <a:t>Dendritic</a:t>
            </a:r>
            <a:r>
              <a:rPr lang="fr-FR" altLang="nl-NL" sz="2000" dirty="0">
                <a:solidFill>
                  <a:srgbClr val="0070C0"/>
                </a:solidFill>
              </a:rPr>
              <a:t> </a:t>
            </a:r>
            <a:r>
              <a:rPr lang="fr-FR" altLang="nl-NL" sz="2000" dirty="0" err="1">
                <a:solidFill>
                  <a:srgbClr val="0070C0"/>
                </a:solidFill>
              </a:rPr>
              <a:t>cell</a:t>
            </a:r>
            <a:endParaRPr lang="fr-FR" altLang="nl-NL" sz="1867" dirty="0">
              <a:solidFill>
                <a:srgbClr val="0070C0"/>
              </a:solidFill>
            </a:endParaRPr>
          </a:p>
        </p:txBody>
      </p:sp>
      <p:sp>
        <p:nvSpPr>
          <p:cNvPr id="522" name="Text Box 98"/>
          <p:cNvSpPr txBox="1">
            <a:spLocks noChangeArrowheads="1"/>
          </p:cNvSpPr>
          <p:nvPr/>
        </p:nvSpPr>
        <p:spPr bwMode="auto">
          <a:xfrm>
            <a:off x="6327539" y="1303735"/>
            <a:ext cx="1497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nl-NL" sz="2000" dirty="0">
                <a:solidFill>
                  <a:srgbClr val="0070C0"/>
                </a:solidFill>
              </a:rPr>
              <a:t>Plasma </a:t>
            </a:r>
            <a:r>
              <a:rPr lang="fr-FR" altLang="nl-NL" sz="2000" dirty="0" err="1">
                <a:solidFill>
                  <a:srgbClr val="0070C0"/>
                </a:solidFill>
              </a:rPr>
              <a:t>cell</a:t>
            </a:r>
            <a:endParaRPr lang="fr-FR" altLang="nl-NL" sz="2000" dirty="0">
              <a:solidFill>
                <a:srgbClr val="0070C0"/>
              </a:solidFill>
            </a:endParaRPr>
          </a:p>
        </p:txBody>
      </p:sp>
      <p:grpSp>
        <p:nvGrpSpPr>
          <p:cNvPr id="523" name="Group 1249"/>
          <p:cNvGrpSpPr>
            <a:grpSpLocks noChangeAspect="1"/>
          </p:cNvGrpSpPr>
          <p:nvPr/>
        </p:nvGrpSpPr>
        <p:grpSpPr bwMode="auto">
          <a:xfrm rot="16558520">
            <a:off x="4259345" y="2378685"/>
            <a:ext cx="778209" cy="949132"/>
            <a:chOff x="1959" y="1448"/>
            <a:chExt cx="387" cy="472"/>
          </a:xfrm>
        </p:grpSpPr>
        <p:sp>
          <p:nvSpPr>
            <p:cNvPr id="524" name="Freeform 1250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1251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1252"/>
            <p:cNvSpPr>
              <a:spLocks/>
            </p:cNvSpPr>
            <p:nvPr/>
          </p:nvSpPr>
          <p:spPr bwMode="auto">
            <a:xfrm>
              <a:off x="1959" y="1469"/>
              <a:ext cx="47" cy="56"/>
            </a:xfrm>
            <a:custGeom>
              <a:avLst/>
              <a:gdLst>
                <a:gd name="T0" fmla="*/ 47 w 47"/>
                <a:gd name="T1" fmla="*/ 46 h 56"/>
                <a:gd name="T2" fmla="*/ 17 w 47"/>
                <a:gd name="T3" fmla="*/ 0 h 56"/>
                <a:gd name="T4" fmla="*/ 0 w 47"/>
                <a:gd name="T5" fmla="*/ 14 h 56"/>
                <a:gd name="T6" fmla="*/ 30 w 47"/>
                <a:gd name="T7" fmla="*/ 56 h 56"/>
                <a:gd name="T8" fmla="*/ 47 w 47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56">
                  <a:moveTo>
                    <a:pt x="47" y="46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30" y="56"/>
                  </a:lnTo>
                  <a:lnTo>
                    <a:pt x="47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1253"/>
            <p:cNvSpPr>
              <a:spLocks/>
            </p:cNvSpPr>
            <p:nvPr/>
          </p:nvSpPr>
          <p:spPr bwMode="auto">
            <a:xfrm>
              <a:off x="1991" y="1448"/>
              <a:ext cx="45" cy="56"/>
            </a:xfrm>
            <a:custGeom>
              <a:avLst/>
              <a:gdLst>
                <a:gd name="T0" fmla="*/ 15 w 45"/>
                <a:gd name="T1" fmla="*/ 0 h 56"/>
                <a:gd name="T2" fmla="*/ 0 w 45"/>
                <a:gd name="T3" fmla="*/ 13 h 56"/>
                <a:gd name="T4" fmla="*/ 28 w 45"/>
                <a:gd name="T5" fmla="*/ 56 h 56"/>
                <a:gd name="T6" fmla="*/ 45 w 45"/>
                <a:gd name="T7" fmla="*/ 43 h 56"/>
                <a:gd name="T8" fmla="*/ 15 w 45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15" y="0"/>
                  </a:moveTo>
                  <a:lnTo>
                    <a:pt x="0" y="13"/>
                  </a:lnTo>
                  <a:lnTo>
                    <a:pt x="28" y="56"/>
                  </a:lnTo>
                  <a:lnTo>
                    <a:pt x="45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1254"/>
            <p:cNvSpPr>
              <a:spLocks/>
            </p:cNvSpPr>
            <p:nvPr/>
          </p:nvSpPr>
          <p:spPr bwMode="auto">
            <a:xfrm>
              <a:off x="2021" y="1493"/>
              <a:ext cx="113" cy="414"/>
            </a:xfrm>
            <a:custGeom>
              <a:avLst/>
              <a:gdLst>
                <a:gd name="T0" fmla="*/ 284 w 45"/>
                <a:gd name="T1" fmla="*/ 435 h 155"/>
                <a:gd name="T2" fmla="*/ 284 w 45"/>
                <a:gd name="T3" fmla="*/ 435 h 155"/>
                <a:gd name="T4" fmla="*/ 284 w 45"/>
                <a:gd name="T5" fmla="*/ 443 h 155"/>
                <a:gd name="T6" fmla="*/ 276 w 45"/>
                <a:gd name="T7" fmla="*/ 1106 h 155"/>
                <a:gd name="T8" fmla="*/ 276 w 45"/>
                <a:gd name="T9" fmla="*/ 1106 h 155"/>
                <a:gd name="T10" fmla="*/ 271 w 45"/>
                <a:gd name="T11" fmla="*/ 443 h 155"/>
                <a:gd name="T12" fmla="*/ 0 w 45"/>
                <a:gd name="T13" fmla="*/ 0 h 155"/>
                <a:gd name="T14" fmla="*/ 0 w 45"/>
                <a:gd name="T15" fmla="*/ 0 h 155"/>
                <a:gd name="T16" fmla="*/ 284 w 45"/>
                <a:gd name="T17" fmla="*/ 435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155">
                  <a:moveTo>
                    <a:pt x="45" y="61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3" y="63"/>
                    <a:pt x="43" y="62"/>
                  </a:cubicBezTo>
                  <a:cubicBezTo>
                    <a:pt x="43" y="6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1255"/>
            <p:cNvSpPr>
              <a:spLocks/>
            </p:cNvSpPr>
            <p:nvPr/>
          </p:nvSpPr>
          <p:spPr bwMode="auto">
            <a:xfrm>
              <a:off x="1966" y="1477"/>
              <a:ext cx="115" cy="176"/>
            </a:xfrm>
            <a:custGeom>
              <a:avLst/>
              <a:gdLst>
                <a:gd name="T0" fmla="*/ 20 w 46"/>
                <a:gd name="T1" fmla="*/ 21 h 66"/>
                <a:gd name="T2" fmla="*/ 288 w 46"/>
                <a:gd name="T3" fmla="*/ 469 h 66"/>
                <a:gd name="T4" fmla="*/ 288 w 46"/>
                <a:gd name="T5" fmla="*/ 469 h 66"/>
                <a:gd name="T6" fmla="*/ 0 w 46"/>
                <a:gd name="T7" fmla="*/ 13 h 66"/>
                <a:gd name="T8" fmla="*/ 25 w 46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6">
                  <a:moveTo>
                    <a:pt x="3" y="3"/>
                  </a:moveTo>
                  <a:cubicBezTo>
                    <a:pt x="3" y="3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1256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Freeform 1257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EFA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1258"/>
            <p:cNvSpPr>
              <a:spLocks/>
            </p:cNvSpPr>
            <p:nvPr/>
          </p:nvSpPr>
          <p:spPr bwMode="auto">
            <a:xfrm>
              <a:off x="2301" y="1469"/>
              <a:ext cx="45" cy="56"/>
            </a:xfrm>
            <a:custGeom>
              <a:avLst/>
              <a:gdLst>
                <a:gd name="T0" fmla="*/ 0 w 45"/>
                <a:gd name="T1" fmla="*/ 46 h 56"/>
                <a:gd name="T2" fmla="*/ 18 w 45"/>
                <a:gd name="T3" fmla="*/ 56 h 56"/>
                <a:gd name="T4" fmla="*/ 45 w 45"/>
                <a:gd name="T5" fmla="*/ 14 h 56"/>
                <a:gd name="T6" fmla="*/ 30 w 45"/>
                <a:gd name="T7" fmla="*/ 0 h 56"/>
                <a:gd name="T8" fmla="*/ 0 w 45"/>
                <a:gd name="T9" fmla="*/ 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6"/>
                  </a:moveTo>
                  <a:lnTo>
                    <a:pt x="18" y="56"/>
                  </a:lnTo>
                  <a:lnTo>
                    <a:pt x="45" y="14"/>
                  </a:lnTo>
                  <a:lnTo>
                    <a:pt x="3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 1259"/>
            <p:cNvSpPr>
              <a:spLocks/>
            </p:cNvSpPr>
            <p:nvPr/>
          </p:nvSpPr>
          <p:spPr bwMode="auto">
            <a:xfrm>
              <a:off x="2271" y="1448"/>
              <a:ext cx="45" cy="56"/>
            </a:xfrm>
            <a:custGeom>
              <a:avLst/>
              <a:gdLst>
                <a:gd name="T0" fmla="*/ 0 w 45"/>
                <a:gd name="T1" fmla="*/ 43 h 56"/>
                <a:gd name="T2" fmla="*/ 15 w 45"/>
                <a:gd name="T3" fmla="*/ 56 h 56"/>
                <a:gd name="T4" fmla="*/ 45 w 45"/>
                <a:gd name="T5" fmla="*/ 13 h 56"/>
                <a:gd name="T6" fmla="*/ 30 w 45"/>
                <a:gd name="T7" fmla="*/ 0 h 56"/>
                <a:gd name="T8" fmla="*/ 0 w 45"/>
                <a:gd name="T9" fmla="*/ 4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43"/>
                  </a:moveTo>
                  <a:lnTo>
                    <a:pt x="15" y="56"/>
                  </a:lnTo>
                  <a:lnTo>
                    <a:pt x="45" y="13"/>
                  </a:lnTo>
                  <a:lnTo>
                    <a:pt x="3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7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 1260"/>
            <p:cNvSpPr>
              <a:spLocks/>
            </p:cNvSpPr>
            <p:nvPr/>
          </p:nvSpPr>
          <p:spPr bwMode="auto">
            <a:xfrm>
              <a:off x="2164" y="1491"/>
              <a:ext cx="115" cy="413"/>
            </a:xfrm>
            <a:custGeom>
              <a:avLst/>
              <a:gdLst>
                <a:gd name="T0" fmla="*/ 0 w 46"/>
                <a:gd name="T1" fmla="*/ 434 h 155"/>
                <a:gd name="T2" fmla="*/ 0 w 46"/>
                <a:gd name="T3" fmla="*/ 434 h 155"/>
                <a:gd name="T4" fmla="*/ 0 w 46"/>
                <a:gd name="T5" fmla="*/ 440 h 155"/>
                <a:gd name="T6" fmla="*/ 8 w 46"/>
                <a:gd name="T7" fmla="*/ 1100 h 155"/>
                <a:gd name="T8" fmla="*/ 8 w 46"/>
                <a:gd name="T9" fmla="*/ 1100 h 155"/>
                <a:gd name="T10" fmla="*/ 13 w 46"/>
                <a:gd name="T11" fmla="*/ 440 h 155"/>
                <a:gd name="T12" fmla="*/ 288 w 46"/>
                <a:gd name="T13" fmla="*/ 0 h 155"/>
                <a:gd name="T14" fmla="*/ 288 w 46"/>
                <a:gd name="T15" fmla="*/ 0 h 155"/>
                <a:gd name="T16" fmla="*/ 0 w 46"/>
                <a:gd name="T17" fmla="*/ 434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55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2" y="63"/>
                    <a:pt x="2" y="62"/>
                  </a:cubicBezTo>
                  <a:cubicBezTo>
                    <a:pt x="3" y="62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1261"/>
            <p:cNvSpPr>
              <a:spLocks/>
            </p:cNvSpPr>
            <p:nvPr/>
          </p:nvSpPr>
          <p:spPr bwMode="auto">
            <a:xfrm>
              <a:off x="2199" y="1504"/>
              <a:ext cx="117" cy="173"/>
            </a:xfrm>
            <a:custGeom>
              <a:avLst/>
              <a:gdLst>
                <a:gd name="T0" fmla="*/ 17 w 47"/>
                <a:gd name="T1" fmla="*/ 439 h 65"/>
                <a:gd name="T2" fmla="*/ 291 w 47"/>
                <a:gd name="T3" fmla="*/ 0 h 65"/>
                <a:gd name="T4" fmla="*/ 291 w 47"/>
                <a:gd name="T5" fmla="*/ 0 h 65"/>
                <a:gd name="T6" fmla="*/ 0 w 47"/>
                <a:gd name="T7" fmla="*/ 447 h 65"/>
                <a:gd name="T8" fmla="*/ 25 w 47"/>
                <a:gd name="T9" fmla="*/ 46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65">
                  <a:moveTo>
                    <a:pt x="3" y="62"/>
                  </a:moveTo>
                  <a:cubicBezTo>
                    <a:pt x="3" y="62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5"/>
                    <a:pt x="4" y="65"/>
                    <a:pt x="4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1262"/>
            <p:cNvSpPr>
              <a:spLocks/>
            </p:cNvSpPr>
            <p:nvPr/>
          </p:nvSpPr>
          <p:spPr bwMode="auto">
            <a:xfrm>
              <a:off x="1959" y="1469"/>
              <a:ext cx="152" cy="214"/>
            </a:xfrm>
            <a:custGeom>
              <a:avLst/>
              <a:gdLst>
                <a:gd name="T0" fmla="*/ 152 w 152"/>
                <a:gd name="T1" fmla="*/ 203 h 214"/>
                <a:gd name="T2" fmla="*/ 17 w 152"/>
                <a:gd name="T3" fmla="*/ 0 h 214"/>
                <a:gd name="T4" fmla="*/ 0 w 152"/>
                <a:gd name="T5" fmla="*/ 14 h 214"/>
                <a:gd name="T6" fmla="*/ 135 w 152"/>
                <a:gd name="T7" fmla="*/ 214 h 214"/>
                <a:gd name="T8" fmla="*/ 152 w 152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14">
                  <a:moveTo>
                    <a:pt x="152" y="203"/>
                  </a:moveTo>
                  <a:lnTo>
                    <a:pt x="17" y="0"/>
                  </a:lnTo>
                  <a:lnTo>
                    <a:pt x="0" y="14"/>
                  </a:lnTo>
                  <a:lnTo>
                    <a:pt x="135" y="214"/>
                  </a:lnTo>
                  <a:lnTo>
                    <a:pt x="152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1263"/>
            <p:cNvSpPr>
              <a:spLocks/>
            </p:cNvSpPr>
            <p:nvPr/>
          </p:nvSpPr>
          <p:spPr bwMode="auto">
            <a:xfrm>
              <a:off x="1991" y="1448"/>
              <a:ext cx="155" cy="472"/>
            </a:xfrm>
            <a:custGeom>
              <a:avLst/>
              <a:gdLst>
                <a:gd name="T0" fmla="*/ 155 w 155"/>
                <a:gd name="T1" fmla="*/ 205 h 472"/>
                <a:gd name="T2" fmla="*/ 155 w 155"/>
                <a:gd name="T3" fmla="*/ 205 h 472"/>
                <a:gd name="T4" fmla="*/ 155 w 155"/>
                <a:gd name="T5" fmla="*/ 205 h 472"/>
                <a:gd name="T6" fmla="*/ 155 w 155"/>
                <a:gd name="T7" fmla="*/ 205 h 472"/>
                <a:gd name="T8" fmla="*/ 15 w 155"/>
                <a:gd name="T9" fmla="*/ 0 h 472"/>
                <a:gd name="T10" fmla="*/ 0 w 155"/>
                <a:gd name="T11" fmla="*/ 13 h 472"/>
                <a:gd name="T12" fmla="*/ 135 w 155"/>
                <a:gd name="T13" fmla="*/ 213 h 472"/>
                <a:gd name="T14" fmla="*/ 135 w 155"/>
                <a:gd name="T15" fmla="*/ 472 h 472"/>
                <a:gd name="T16" fmla="*/ 155 w 155"/>
                <a:gd name="T17" fmla="*/ 472 h 472"/>
                <a:gd name="T18" fmla="*/ 155 w 155"/>
                <a:gd name="T19" fmla="*/ 205 h 472"/>
                <a:gd name="T20" fmla="*/ 155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155" y="205"/>
                  </a:moveTo>
                  <a:lnTo>
                    <a:pt x="155" y="20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35" y="213"/>
                  </a:lnTo>
                  <a:lnTo>
                    <a:pt x="135" y="472"/>
                  </a:lnTo>
                  <a:lnTo>
                    <a:pt x="155" y="472"/>
                  </a:lnTo>
                  <a:lnTo>
                    <a:pt x="155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1264"/>
            <p:cNvSpPr>
              <a:spLocks/>
            </p:cNvSpPr>
            <p:nvPr/>
          </p:nvSpPr>
          <p:spPr bwMode="auto">
            <a:xfrm>
              <a:off x="2196" y="1469"/>
              <a:ext cx="150" cy="214"/>
            </a:xfrm>
            <a:custGeom>
              <a:avLst/>
              <a:gdLst>
                <a:gd name="T0" fmla="*/ 0 w 150"/>
                <a:gd name="T1" fmla="*/ 203 h 214"/>
                <a:gd name="T2" fmla="*/ 135 w 150"/>
                <a:gd name="T3" fmla="*/ 0 h 214"/>
                <a:gd name="T4" fmla="*/ 150 w 150"/>
                <a:gd name="T5" fmla="*/ 14 h 214"/>
                <a:gd name="T6" fmla="*/ 15 w 150"/>
                <a:gd name="T7" fmla="*/ 214 h 214"/>
                <a:gd name="T8" fmla="*/ 0 w 150"/>
                <a:gd name="T9" fmla="*/ 203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214">
                  <a:moveTo>
                    <a:pt x="0" y="203"/>
                  </a:moveTo>
                  <a:lnTo>
                    <a:pt x="135" y="0"/>
                  </a:lnTo>
                  <a:lnTo>
                    <a:pt x="150" y="14"/>
                  </a:lnTo>
                  <a:lnTo>
                    <a:pt x="15" y="214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Freeform 1265"/>
            <p:cNvSpPr>
              <a:spLocks/>
            </p:cNvSpPr>
            <p:nvPr/>
          </p:nvSpPr>
          <p:spPr bwMode="auto">
            <a:xfrm>
              <a:off x="2161" y="1448"/>
              <a:ext cx="155" cy="472"/>
            </a:xfrm>
            <a:custGeom>
              <a:avLst/>
              <a:gdLst>
                <a:gd name="T0" fmla="*/ 0 w 155"/>
                <a:gd name="T1" fmla="*/ 205 h 472"/>
                <a:gd name="T2" fmla="*/ 0 w 155"/>
                <a:gd name="T3" fmla="*/ 205 h 472"/>
                <a:gd name="T4" fmla="*/ 0 w 155"/>
                <a:gd name="T5" fmla="*/ 205 h 472"/>
                <a:gd name="T6" fmla="*/ 0 w 155"/>
                <a:gd name="T7" fmla="*/ 205 h 472"/>
                <a:gd name="T8" fmla="*/ 140 w 155"/>
                <a:gd name="T9" fmla="*/ 0 h 472"/>
                <a:gd name="T10" fmla="*/ 155 w 155"/>
                <a:gd name="T11" fmla="*/ 13 h 472"/>
                <a:gd name="T12" fmla="*/ 20 w 155"/>
                <a:gd name="T13" fmla="*/ 213 h 472"/>
                <a:gd name="T14" fmla="*/ 20 w 155"/>
                <a:gd name="T15" fmla="*/ 472 h 472"/>
                <a:gd name="T16" fmla="*/ 0 w 155"/>
                <a:gd name="T17" fmla="*/ 472 h 472"/>
                <a:gd name="T18" fmla="*/ 0 w 155"/>
                <a:gd name="T19" fmla="*/ 205 h 472"/>
                <a:gd name="T20" fmla="*/ 0 w 155"/>
                <a:gd name="T21" fmla="*/ 205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472">
                  <a:moveTo>
                    <a:pt x="0" y="205"/>
                  </a:moveTo>
                  <a:lnTo>
                    <a:pt x="0" y="205"/>
                  </a:lnTo>
                  <a:lnTo>
                    <a:pt x="140" y="0"/>
                  </a:lnTo>
                  <a:lnTo>
                    <a:pt x="155" y="13"/>
                  </a:lnTo>
                  <a:lnTo>
                    <a:pt x="20" y="213"/>
                  </a:lnTo>
                  <a:lnTo>
                    <a:pt x="20" y="472"/>
                  </a:lnTo>
                  <a:lnTo>
                    <a:pt x="0" y="472"/>
                  </a:lnTo>
                  <a:lnTo>
                    <a:pt x="0" y="205"/>
                  </a:ln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0" name="Group 539"/>
          <p:cNvGrpSpPr/>
          <p:nvPr/>
        </p:nvGrpSpPr>
        <p:grpSpPr>
          <a:xfrm rot="7447943">
            <a:off x="1522428" y="1438308"/>
            <a:ext cx="2648790" cy="3718752"/>
            <a:chOff x="6927023" y="1923789"/>
            <a:chExt cx="1733429" cy="2433637"/>
          </a:xfrm>
        </p:grpSpPr>
        <p:grpSp>
          <p:nvGrpSpPr>
            <p:cNvPr id="541" name="Group 1234"/>
            <p:cNvGrpSpPr>
              <a:grpSpLocks/>
            </p:cNvGrpSpPr>
            <p:nvPr/>
          </p:nvGrpSpPr>
          <p:grpSpPr bwMode="auto">
            <a:xfrm rot="17241761">
              <a:off x="6630833" y="2327808"/>
              <a:ext cx="2433637" cy="1625600"/>
              <a:chOff x="3479" y="1488"/>
              <a:chExt cx="630" cy="421"/>
            </a:xfrm>
          </p:grpSpPr>
          <p:sp>
            <p:nvSpPr>
              <p:cNvPr id="552" name="Freeform 1210"/>
              <p:cNvSpPr>
                <a:spLocks/>
              </p:cNvSpPr>
              <p:nvPr/>
            </p:nvSpPr>
            <p:spPr bwMode="auto">
              <a:xfrm>
                <a:off x="3479" y="1488"/>
                <a:ext cx="630" cy="421"/>
              </a:xfrm>
              <a:custGeom>
                <a:avLst/>
                <a:gdLst>
                  <a:gd name="T0" fmla="*/ 275 w 252"/>
                  <a:gd name="T1" fmla="*/ 461 h 158"/>
                  <a:gd name="T2" fmla="*/ 333 w 252"/>
                  <a:gd name="T3" fmla="*/ 312 h 158"/>
                  <a:gd name="T4" fmla="*/ 383 w 252"/>
                  <a:gd name="T5" fmla="*/ 120 h 158"/>
                  <a:gd name="T6" fmla="*/ 520 w 252"/>
                  <a:gd name="T7" fmla="*/ 184 h 158"/>
                  <a:gd name="T8" fmla="*/ 670 w 252"/>
                  <a:gd name="T9" fmla="*/ 0 h 158"/>
                  <a:gd name="T10" fmla="*/ 863 w 252"/>
                  <a:gd name="T11" fmla="*/ 56 h 158"/>
                  <a:gd name="T12" fmla="*/ 1083 w 252"/>
                  <a:gd name="T13" fmla="*/ 51 h 158"/>
                  <a:gd name="T14" fmla="*/ 1245 w 252"/>
                  <a:gd name="T15" fmla="*/ 226 h 158"/>
                  <a:gd name="T16" fmla="*/ 1445 w 252"/>
                  <a:gd name="T17" fmla="*/ 376 h 158"/>
                  <a:gd name="T18" fmla="*/ 1345 w 252"/>
                  <a:gd name="T19" fmla="*/ 695 h 158"/>
                  <a:gd name="T20" fmla="*/ 1475 w 252"/>
                  <a:gd name="T21" fmla="*/ 858 h 158"/>
                  <a:gd name="T22" fmla="*/ 1350 w 252"/>
                  <a:gd name="T23" fmla="*/ 1023 h 158"/>
                  <a:gd name="T24" fmla="*/ 1158 w 252"/>
                  <a:gd name="T25" fmla="*/ 994 h 158"/>
                  <a:gd name="T26" fmla="*/ 1000 w 252"/>
                  <a:gd name="T27" fmla="*/ 874 h 158"/>
                  <a:gd name="T28" fmla="*/ 995 w 252"/>
                  <a:gd name="T29" fmla="*/ 1066 h 158"/>
                  <a:gd name="T30" fmla="*/ 733 w 252"/>
                  <a:gd name="T31" fmla="*/ 1015 h 158"/>
                  <a:gd name="T32" fmla="*/ 650 w 252"/>
                  <a:gd name="T33" fmla="*/ 879 h 158"/>
                  <a:gd name="T34" fmla="*/ 495 w 252"/>
                  <a:gd name="T35" fmla="*/ 858 h 158"/>
                  <a:gd name="T36" fmla="*/ 350 w 252"/>
                  <a:gd name="T37" fmla="*/ 823 h 158"/>
                  <a:gd name="T38" fmla="*/ 200 w 252"/>
                  <a:gd name="T39" fmla="*/ 823 h 158"/>
                  <a:gd name="T40" fmla="*/ 183 w 252"/>
                  <a:gd name="T41" fmla="*/ 618 h 158"/>
                  <a:gd name="T42" fmla="*/ 288 w 252"/>
                  <a:gd name="T43" fmla="*/ 589 h 158"/>
                  <a:gd name="T44" fmla="*/ 275 w 252"/>
                  <a:gd name="T45" fmla="*/ 461 h 1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52" h="158">
                    <a:moveTo>
                      <a:pt x="44" y="65"/>
                    </a:moveTo>
                    <a:cubicBezTo>
                      <a:pt x="48" y="53"/>
                      <a:pt x="52" y="58"/>
                      <a:pt x="53" y="44"/>
                    </a:cubicBezTo>
                    <a:cubicBezTo>
                      <a:pt x="54" y="39"/>
                      <a:pt x="57" y="20"/>
                      <a:pt x="61" y="17"/>
                    </a:cubicBezTo>
                    <a:cubicBezTo>
                      <a:pt x="76" y="9"/>
                      <a:pt x="70" y="34"/>
                      <a:pt x="83" y="26"/>
                    </a:cubicBezTo>
                    <a:cubicBezTo>
                      <a:pt x="94" y="18"/>
                      <a:pt x="87" y="1"/>
                      <a:pt x="107" y="0"/>
                    </a:cubicBezTo>
                    <a:cubicBezTo>
                      <a:pt x="117" y="0"/>
                      <a:pt x="128" y="6"/>
                      <a:pt x="138" y="8"/>
                    </a:cubicBezTo>
                    <a:cubicBezTo>
                      <a:pt x="150" y="10"/>
                      <a:pt x="161" y="4"/>
                      <a:pt x="173" y="7"/>
                    </a:cubicBezTo>
                    <a:cubicBezTo>
                      <a:pt x="187" y="11"/>
                      <a:pt x="189" y="23"/>
                      <a:pt x="199" y="32"/>
                    </a:cubicBezTo>
                    <a:cubicBezTo>
                      <a:pt x="208" y="40"/>
                      <a:pt x="223" y="43"/>
                      <a:pt x="231" y="53"/>
                    </a:cubicBezTo>
                    <a:cubicBezTo>
                      <a:pt x="252" y="81"/>
                      <a:pt x="198" y="77"/>
                      <a:pt x="215" y="98"/>
                    </a:cubicBezTo>
                    <a:cubicBezTo>
                      <a:pt x="221" y="107"/>
                      <a:pt x="235" y="109"/>
                      <a:pt x="236" y="121"/>
                    </a:cubicBezTo>
                    <a:cubicBezTo>
                      <a:pt x="237" y="130"/>
                      <a:pt x="225" y="141"/>
                      <a:pt x="216" y="144"/>
                    </a:cubicBezTo>
                    <a:cubicBezTo>
                      <a:pt x="207" y="146"/>
                      <a:pt x="199" y="147"/>
                      <a:pt x="185" y="140"/>
                    </a:cubicBezTo>
                    <a:cubicBezTo>
                      <a:pt x="177" y="136"/>
                      <a:pt x="166" y="119"/>
                      <a:pt x="160" y="123"/>
                    </a:cubicBezTo>
                    <a:cubicBezTo>
                      <a:pt x="152" y="129"/>
                      <a:pt x="170" y="141"/>
                      <a:pt x="159" y="150"/>
                    </a:cubicBezTo>
                    <a:cubicBezTo>
                      <a:pt x="149" y="158"/>
                      <a:pt x="126" y="151"/>
                      <a:pt x="117" y="143"/>
                    </a:cubicBezTo>
                    <a:cubicBezTo>
                      <a:pt x="111" y="137"/>
                      <a:pt x="111" y="128"/>
                      <a:pt x="104" y="124"/>
                    </a:cubicBezTo>
                    <a:cubicBezTo>
                      <a:pt x="96" y="118"/>
                      <a:pt x="88" y="123"/>
                      <a:pt x="79" y="121"/>
                    </a:cubicBezTo>
                    <a:cubicBezTo>
                      <a:pt x="68" y="118"/>
                      <a:pt x="67" y="114"/>
                      <a:pt x="56" y="116"/>
                    </a:cubicBezTo>
                    <a:cubicBezTo>
                      <a:pt x="45" y="118"/>
                      <a:pt x="44" y="122"/>
                      <a:pt x="32" y="116"/>
                    </a:cubicBezTo>
                    <a:cubicBezTo>
                      <a:pt x="12" y="106"/>
                      <a:pt x="0" y="82"/>
                      <a:pt x="29" y="87"/>
                    </a:cubicBezTo>
                    <a:cubicBezTo>
                      <a:pt x="38" y="89"/>
                      <a:pt x="40" y="92"/>
                      <a:pt x="46" y="83"/>
                    </a:cubicBezTo>
                    <a:cubicBezTo>
                      <a:pt x="51" y="76"/>
                      <a:pt x="40" y="77"/>
                      <a:pt x="44" y="65"/>
                    </a:cubicBezTo>
                    <a:close/>
                  </a:path>
                </a:pathLst>
              </a:custGeom>
              <a:solidFill>
                <a:srgbClr val="D1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1211"/>
              <p:cNvSpPr>
                <a:spLocks/>
              </p:cNvSpPr>
              <p:nvPr/>
            </p:nvSpPr>
            <p:spPr bwMode="auto">
              <a:xfrm>
                <a:off x="3656" y="1741"/>
                <a:ext cx="218" cy="147"/>
              </a:xfrm>
              <a:custGeom>
                <a:avLst/>
                <a:gdLst>
                  <a:gd name="T0" fmla="*/ 233 w 87"/>
                  <a:gd name="T1" fmla="*/ 171 h 55"/>
                  <a:gd name="T2" fmla="*/ 439 w 87"/>
                  <a:gd name="T3" fmla="*/ 385 h 55"/>
                  <a:gd name="T4" fmla="*/ 534 w 87"/>
                  <a:gd name="T5" fmla="*/ 358 h 55"/>
                  <a:gd name="T6" fmla="*/ 526 w 87"/>
                  <a:gd name="T7" fmla="*/ 214 h 55"/>
                  <a:gd name="T8" fmla="*/ 471 w 87"/>
                  <a:gd name="T9" fmla="*/ 307 h 55"/>
                  <a:gd name="T10" fmla="*/ 351 w 87"/>
                  <a:gd name="T11" fmla="*/ 171 h 55"/>
                  <a:gd name="T12" fmla="*/ 170 w 87"/>
                  <a:gd name="T13" fmla="*/ 86 h 55"/>
                  <a:gd name="T14" fmla="*/ 0 w 87"/>
                  <a:gd name="T15" fmla="*/ 0 h 55"/>
                  <a:gd name="T16" fmla="*/ 138 w 87"/>
                  <a:gd name="T17" fmla="*/ 115 h 55"/>
                  <a:gd name="T18" fmla="*/ 226 w 87"/>
                  <a:gd name="T19" fmla="*/ 150 h 55"/>
                  <a:gd name="T20" fmla="*/ 258 w 87"/>
                  <a:gd name="T21" fmla="*/ 192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7" h="55">
                    <a:moveTo>
                      <a:pt x="37" y="24"/>
                    </a:moveTo>
                    <a:cubicBezTo>
                      <a:pt x="48" y="38"/>
                      <a:pt x="51" y="50"/>
                      <a:pt x="70" y="54"/>
                    </a:cubicBezTo>
                    <a:cubicBezTo>
                      <a:pt x="75" y="54"/>
                      <a:pt x="83" y="55"/>
                      <a:pt x="85" y="50"/>
                    </a:cubicBezTo>
                    <a:cubicBezTo>
                      <a:pt x="87" y="46"/>
                      <a:pt x="85" y="35"/>
                      <a:pt x="84" y="30"/>
                    </a:cubicBezTo>
                    <a:cubicBezTo>
                      <a:pt x="82" y="33"/>
                      <a:pt x="78" y="41"/>
                      <a:pt x="75" y="43"/>
                    </a:cubicBezTo>
                    <a:cubicBezTo>
                      <a:pt x="65" y="48"/>
                      <a:pt x="61" y="29"/>
                      <a:pt x="56" y="24"/>
                    </a:cubicBezTo>
                    <a:cubicBezTo>
                      <a:pt x="48" y="16"/>
                      <a:pt x="38" y="15"/>
                      <a:pt x="27" y="12"/>
                    </a:cubicBezTo>
                    <a:cubicBezTo>
                      <a:pt x="18" y="9"/>
                      <a:pt x="9" y="2"/>
                      <a:pt x="0" y="0"/>
                    </a:cubicBezTo>
                    <a:cubicBezTo>
                      <a:pt x="3" y="7"/>
                      <a:pt x="15" y="13"/>
                      <a:pt x="22" y="16"/>
                    </a:cubicBezTo>
                    <a:cubicBezTo>
                      <a:pt x="26" y="18"/>
                      <a:pt x="32" y="19"/>
                      <a:pt x="36" y="21"/>
                    </a:cubicBezTo>
                    <a:cubicBezTo>
                      <a:pt x="38" y="23"/>
                      <a:pt x="38" y="26"/>
                      <a:pt x="41" y="27"/>
                    </a:cubicBezTo>
                  </a:path>
                </a:pathLst>
              </a:custGeom>
              <a:solidFill>
                <a:srgbClr val="AAD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1212"/>
              <p:cNvSpPr>
                <a:spLocks/>
              </p:cNvSpPr>
              <p:nvPr/>
            </p:nvSpPr>
            <p:spPr bwMode="auto">
              <a:xfrm>
                <a:off x="3521" y="1733"/>
                <a:ext cx="198" cy="70"/>
              </a:xfrm>
              <a:custGeom>
                <a:avLst/>
                <a:gdLst>
                  <a:gd name="T0" fmla="*/ 0 w 79"/>
                  <a:gd name="T1" fmla="*/ 13 h 26"/>
                  <a:gd name="T2" fmla="*/ 221 w 79"/>
                  <a:gd name="T3" fmla="*/ 137 h 26"/>
                  <a:gd name="T4" fmla="*/ 338 w 79"/>
                  <a:gd name="T5" fmla="*/ 145 h 26"/>
                  <a:gd name="T6" fmla="*/ 496 w 79"/>
                  <a:gd name="T7" fmla="*/ 167 h 26"/>
                  <a:gd name="T8" fmla="*/ 363 w 79"/>
                  <a:gd name="T9" fmla="*/ 116 h 26"/>
                  <a:gd name="T10" fmla="*/ 301 w 79"/>
                  <a:gd name="T11" fmla="*/ 22 h 26"/>
                  <a:gd name="T12" fmla="*/ 175 w 79"/>
                  <a:gd name="T13" fmla="*/ 81 h 26"/>
                  <a:gd name="T14" fmla="*/ 50 w 79"/>
                  <a:gd name="T15" fmla="*/ 30 h 26"/>
                  <a:gd name="T16" fmla="*/ 8 w 79"/>
                  <a:gd name="T17" fmla="*/ 1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26">
                    <a:moveTo>
                      <a:pt x="0" y="2"/>
                    </a:moveTo>
                    <a:cubicBezTo>
                      <a:pt x="5" y="16"/>
                      <a:pt x="21" y="24"/>
                      <a:pt x="35" y="19"/>
                    </a:cubicBezTo>
                    <a:cubicBezTo>
                      <a:pt x="43" y="17"/>
                      <a:pt x="46" y="17"/>
                      <a:pt x="54" y="20"/>
                    </a:cubicBezTo>
                    <a:cubicBezTo>
                      <a:pt x="61" y="23"/>
                      <a:pt x="71" y="26"/>
                      <a:pt x="79" y="23"/>
                    </a:cubicBezTo>
                    <a:cubicBezTo>
                      <a:pt x="74" y="24"/>
                      <a:pt x="62" y="19"/>
                      <a:pt x="58" y="16"/>
                    </a:cubicBezTo>
                    <a:cubicBezTo>
                      <a:pt x="52" y="13"/>
                      <a:pt x="52" y="7"/>
                      <a:pt x="48" y="3"/>
                    </a:cubicBezTo>
                    <a:cubicBezTo>
                      <a:pt x="47" y="10"/>
                      <a:pt x="34" y="10"/>
                      <a:pt x="28" y="11"/>
                    </a:cubicBezTo>
                    <a:cubicBezTo>
                      <a:pt x="21" y="11"/>
                      <a:pt x="15" y="8"/>
                      <a:pt x="8" y="4"/>
                    </a:cubicBezTo>
                    <a:cubicBezTo>
                      <a:pt x="5" y="3"/>
                      <a:pt x="3" y="0"/>
                      <a:pt x="1" y="2"/>
                    </a:cubicBezTo>
                  </a:path>
                </a:pathLst>
              </a:custGeom>
              <a:solidFill>
                <a:srgbClr val="AAD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1213"/>
              <p:cNvSpPr>
                <a:spLocks/>
              </p:cNvSpPr>
              <p:nvPr/>
            </p:nvSpPr>
            <p:spPr bwMode="auto">
              <a:xfrm>
                <a:off x="3844" y="1773"/>
                <a:ext cx="215" cy="96"/>
              </a:xfrm>
              <a:custGeom>
                <a:avLst/>
                <a:gdLst>
                  <a:gd name="T0" fmla="*/ 175 w 86"/>
                  <a:gd name="T1" fmla="*/ 107 h 36"/>
                  <a:gd name="T2" fmla="*/ 388 w 86"/>
                  <a:gd name="T3" fmla="*/ 243 h 36"/>
                  <a:gd name="T4" fmla="*/ 520 w 86"/>
                  <a:gd name="T5" fmla="*/ 72 h 36"/>
                  <a:gd name="T6" fmla="*/ 400 w 86"/>
                  <a:gd name="T7" fmla="*/ 179 h 36"/>
                  <a:gd name="T8" fmla="*/ 258 w 86"/>
                  <a:gd name="T9" fmla="*/ 72 h 36"/>
                  <a:gd name="T10" fmla="*/ 88 w 86"/>
                  <a:gd name="T11" fmla="*/ 13 h 36"/>
                  <a:gd name="T12" fmla="*/ 8 w 86"/>
                  <a:gd name="T13" fmla="*/ 149 h 36"/>
                  <a:gd name="T14" fmla="*/ 175 w 86"/>
                  <a:gd name="T15" fmla="*/ 12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36">
                    <a:moveTo>
                      <a:pt x="28" y="15"/>
                    </a:moveTo>
                    <a:cubicBezTo>
                      <a:pt x="35" y="26"/>
                      <a:pt x="48" y="36"/>
                      <a:pt x="62" y="34"/>
                    </a:cubicBezTo>
                    <a:cubicBezTo>
                      <a:pt x="74" y="32"/>
                      <a:pt x="86" y="25"/>
                      <a:pt x="83" y="10"/>
                    </a:cubicBezTo>
                    <a:cubicBezTo>
                      <a:pt x="79" y="18"/>
                      <a:pt x="73" y="25"/>
                      <a:pt x="64" y="25"/>
                    </a:cubicBezTo>
                    <a:cubicBezTo>
                      <a:pt x="55" y="25"/>
                      <a:pt x="48" y="15"/>
                      <a:pt x="41" y="10"/>
                    </a:cubicBezTo>
                    <a:cubicBezTo>
                      <a:pt x="33" y="5"/>
                      <a:pt x="23" y="0"/>
                      <a:pt x="14" y="2"/>
                    </a:cubicBezTo>
                    <a:cubicBezTo>
                      <a:pt x="7" y="3"/>
                      <a:pt x="0" y="13"/>
                      <a:pt x="1" y="21"/>
                    </a:cubicBezTo>
                    <a:cubicBezTo>
                      <a:pt x="6" y="10"/>
                      <a:pt x="20" y="12"/>
                      <a:pt x="28" y="17"/>
                    </a:cubicBezTo>
                  </a:path>
                </a:pathLst>
              </a:custGeom>
              <a:solidFill>
                <a:srgbClr val="AAD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1214"/>
              <p:cNvSpPr>
                <a:spLocks/>
              </p:cNvSpPr>
              <p:nvPr/>
            </p:nvSpPr>
            <p:spPr bwMode="auto">
              <a:xfrm>
                <a:off x="3956" y="1568"/>
                <a:ext cx="115" cy="157"/>
              </a:xfrm>
              <a:custGeom>
                <a:avLst/>
                <a:gdLst>
                  <a:gd name="T0" fmla="*/ 120 w 46"/>
                  <a:gd name="T1" fmla="*/ 93 h 59"/>
                  <a:gd name="T2" fmla="*/ 233 w 46"/>
                  <a:gd name="T3" fmla="*/ 277 h 59"/>
                  <a:gd name="T4" fmla="*/ 108 w 46"/>
                  <a:gd name="T5" fmla="*/ 418 h 59"/>
                  <a:gd name="T6" fmla="*/ 45 w 46"/>
                  <a:gd name="T7" fmla="*/ 303 h 59"/>
                  <a:gd name="T8" fmla="*/ 125 w 46"/>
                  <a:gd name="T9" fmla="*/ 255 h 59"/>
                  <a:gd name="T10" fmla="*/ 83 w 46"/>
                  <a:gd name="T11" fmla="*/ 114 h 59"/>
                  <a:gd name="T12" fmla="*/ 0 w 46"/>
                  <a:gd name="T13" fmla="*/ 0 h 59"/>
                  <a:gd name="T14" fmla="*/ 145 w 46"/>
                  <a:gd name="T15" fmla="*/ 114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59">
                    <a:moveTo>
                      <a:pt x="19" y="13"/>
                    </a:moveTo>
                    <a:cubicBezTo>
                      <a:pt x="25" y="20"/>
                      <a:pt x="46" y="27"/>
                      <a:pt x="37" y="39"/>
                    </a:cubicBezTo>
                    <a:cubicBezTo>
                      <a:pt x="32" y="47"/>
                      <a:pt x="16" y="46"/>
                      <a:pt x="17" y="59"/>
                    </a:cubicBezTo>
                    <a:cubicBezTo>
                      <a:pt x="15" y="54"/>
                      <a:pt x="8" y="48"/>
                      <a:pt x="7" y="43"/>
                    </a:cubicBezTo>
                    <a:cubicBezTo>
                      <a:pt x="5" y="34"/>
                      <a:pt x="14" y="41"/>
                      <a:pt x="20" y="36"/>
                    </a:cubicBezTo>
                    <a:cubicBezTo>
                      <a:pt x="28" y="29"/>
                      <a:pt x="19" y="20"/>
                      <a:pt x="13" y="16"/>
                    </a:cubicBezTo>
                    <a:cubicBezTo>
                      <a:pt x="5" y="11"/>
                      <a:pt x="4" y="9"/>
                      <a:pt x="0" y="0"/>
                    </a:cubicBezTo>
                    <a:cubicBezTo>
                      <a:pt x="0" y="9"/>
                      <a:pt x="17" y="11"/>
                      <a:pt x="23" y="16"/>
                    </a:cubicBezTo>
                  </a:path>
                </a:pathLst>
              </a:custGeom>
              <a:solidFill>
                <a:srgbClr val="AAD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1215"/>
              <p:cNvSpPr>
                <a:spLocks/>
              </p:cNvSpPr>
              <p:nvPr/>
            </p:nvSpPr>
            <p:spPr bwMode="auto">
              <a:xfrm>
                <a:off x="3771" y="1573"/>
                <a:ext cx="143" cy="104"/>
              </a:xfrm>
              <a:custGeom>
                <a:avLst/>
                <a:gdLst>
                  <a:gd name="T0" fmla="*/ 100 w 57"/>
                  <a:gd name="T1" fmla="*/ 149 h 39"/>
                  <a:gd name="T2" fmla="*/ 359 w 57"/>
                  <a:gd name="T3" fmla="*/ 0 h 39"/>
                  <a:gd name="T4" fmla="*/ 208 w 57"/>
                  <a:gd name="T5" fmla="*/ 248 h 39"/>
                  <a:gd name="T6" fmla="*/ 0 w 57"/>
                  <a:gd name="T7" fmla="*/ 128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39">
                    <a:moveTo>
                      <a:pt x="16" y="21"/>
                    </a:moveTo>
                    <a:cubicBezTo>
                      <a:pt x="25" y="28"/>
                      <a:pt x="55" y="12"/>
                      <a:pt x="57" y="0"/>
                    </a:cubicBezTo>
                    <a:cubicBezTo>
                      <a:pt x="56" y="15"/>
                      <a:pt x="48" y="31"/>
                      <a:pt x="33" y="35"/>
                    </a:cubicBezTo>
                    <a:cubicBezTo>
                      <a:pt x="17" y="39"/>
                      <a:pt x="13" y="23"/>
                      <a:pt x="0" y="18"/>
                    </a:cubicBezTo>
                  </a:path>
                </a:pathLst>
              </a:custGeom>
              <a:solidFill>
                <a:srgbClr val="AAD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1216"/>
              <p:cNvSpPr>
                <a:spLocks/>
              </p:cNvSpPr>
              <p:nvPr/>
            </p:nvSpPr>
            <p:spPr bwMode="auto">
              <a:xfrm>
                <a:off x="3619" y="1544"/>
                <a:ext cx="82" cy="61"/>
              </a:xfrm>
              <a:custGeom>
                <a:avLst/>
                <a:gdLst>
                  <a:gd name="T0" fmla="*/ 75 w 33"/>
                  <a:gd name="T1" fmla="*/ 8 h 23"/>
                  <a:gd name="T2" fmla="*/ 204 w 33"/>
                  <a:gd name="T3" fmla="*/ 29 h 23"/>
                  <a:gd name="T4" fmla="*/ 80 w 33"/>
                  <a:gd name="T5" fmla="*/ 119 h 23"/>
                  <a:gd name="T6" fmla="*/ 50 w 33"/>
                  <a:gd name="T7" fmla="*/ 90 h 23"/>
                  <a:gd name="T8" fmla="*/ 0 w 33"/>
                  <a:gd name="T9" fmla="*/ 154 h 23"/>
                  <a:gd name="T10" fmla="*/ 17 w 33"/>
                  <a:gd name="T11" fmla="*/ 64 h 23"/>
                  <a:gd name="T12" fmla="*/ 55 w 33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23">
                    <a:moveTo>
                      <a:pt x="12" y="1"/>
                    </a:moveTo>
                    <a:cubicBezTo>
                      <a:pt x="16" y="8"/>
                      <a:pt x="27" y="12"/>
                      <a:pt x="33" y="4"/>
                    </a:cubicBezTo>
                    <a:cubicBezTo>
                      <a:pt x="30" y="11"/>
                      <a:pt x="22" y="23"/>
                      <a:pt x="13" y="17"/>
                    </a:cubicBezTo>
                    <a:cubicBezTo>
                      <a:pt x="10" y="15"/>
                      <a:pt x="11" y="12"/>
                      <a:pt x="8" y="13"/>
                    </a:cubicBezTo>
                    <a:cubicBezTo>
                      <a:pt x="4" y="13"/>
                      <a:pt x="2" y="19"/>
                      <a:pt x="0" y="22"/>
                    </a:cubicBezTo>
                    <a:cubicBezTo>
                      <a:pt x="1" y="18"/>
                      <a:pt x="1" y="13"/>
                      <a:pt x="3" y="9"/>
                    </a:cubicBezTo>
                    <a:cubicBezTo>
                      <a:pt x="4" y="6"/>
                      <a:pt x="7" y="3"/>
                      <a:pt x="9" y="0"/>
                    </a:cubicBezTo>
                  </a:path>
                </a:pathLst>
              </a:custGeom>
              <a:solidFill>
                <a:srgbClr val="AAD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1217"/>
              <p:cNvSpPr>
                <a:spLocks/>
              </p:cNvSpPr>
              <p:nvPr/>
            </p:nvSpPr>
            <p:spPr bwMode="auto">
              <a:xfrm>
                <a:off x="3976" y="1669"/>
                <a:ext cx="68" cy="59"/>
              </a:xfrm>
              <a:custGeom>
                <a:avLst/>
                <a:gdLst>
                  <a:gd name="T0" fmla="*/ 0 w 27"/>
                  <a:gd name="T1" fmla="*/ 43 h 22"/>
                  <a:gd name="T2" fmla="*/ 63 w 27"/>
                  <a:gd name="T3" fmla="*/ 158 h 22"/>
                  <a:gd name="T4" fmla="*/ 83 w 27"/>
                  <a:gd name="T5" fmla="*/ 72 h 22"/>
                  <a:gd name="T6" fmla="*/ 171 w 27"/>
                  <a:gd name="T7" fmla="*/ 0 h 22"/>
                  <a:gd name="T8" fmla="*/ 76 w 27"/>
                  <a:gd name="T9" fmla="*/ 51 h 22"/>
                  <a:gd name="T10" fmla="*/ 8 w 27"/>
                  <a:gd name="T11" fmla="*/ 43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22">
                    <a:moveTo>
                      <a:pt x="0" y="6"/>
                    </a:moveTo>
                    <a:cubicBezTo>
                      <a:pt x="4" y="12"/>
                      <a:pt x="5" y="17"/>
                      <a:pt x="10" y="22"/>
                    </a:cubicBezTo>
                    <a:cubicBezTo>
                      <a:pt x="9" y="18"/>
                      <a:pt x="10" y="14"/>
                      <a:pt x="13" y="10"/>
                    </a:cubicBezTo>
                    <a:cubicBezTo>
                      <a:pt x="17" y="6"/>
                      <a:pt x="26" y="5"/>
                      <a:pt x="27" y="0"/>
                    </a:cubicBezTo>
                    <a:cubicBezTo>
                      <a:pt x="22" y="2"/>
                      <a:pt x="17" y="5"/>
                      <a:pt x="12" y="7"/>
                    </a:cubicBezTo>
                    <a:cubicBezTo>
                      <a:pt x="7" y="8"/>
                      <a:pt x="4" y="6"/>
                      <a:pt x="1" y="6"/>
                    </a:cubicBezTo>
                  </a:path>
                </a:pathLst>
              </a:custGeom>
              <a:solidFill>
                <a:srgbClr val="84C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1218"/>
              <p:cNvSpPr>
                <a:spLocks/>
              </p:cNvSpPr>
              <p:nvPr/>
            </p:nvSpPr>
            <p:spPr bwMode="auto">
              <a:xfrm>
                <a:off x="3756" y="1811"/>
                <a:ext cx="123" cy="77"/>
              </a:xfrm>
              <a:custGeom>
                <a:avLst/>
                <a:gdLst>
                  <a:gd name="T0" fmla="*/ 100 w 49"/>
                  <a:gd name="T1" fmla="*/ 162 h 29"/>
                  <a:gd name="T2" fmla="*/ 259 w 49"/>
                  <a:gd name="T3" fmla="*/ 183 h 29"/>
                  <a:gd name="T4" fmla="*/ 276 w 49"/>
                  <a:gd name="T5" fmla="*/ 42 h 29"/>
                  <a:gd name="T6" fmla="*/ 120 w 49"/>
                  <a:gd name="T7" fmla="*/ 127 h 29"/>
                  <a:gd name="T8" fmla="*/ 0 w 49"/>
                  <a:gd name="T9" fmla="*/ 0 h 29"/>
                  <a:gd name="T10" fmla="*/ 138 w 49"/>
                  <a:gd name="T11" fmla="*/ 162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29">
                    <a:moveTo>
                      <a:pt x="16" y="23"/>
                    </a:moveTo>
                    <a:cubicBezTo>
                      <a:pt x="23" y="24"/>
                      <a:pt x="34" y="29"/>
                      <a:pt x="41" y="26"/>
                    </a:cubicBezTo>
                    <a:cubicBezTo>
                      <a:pt x="49" y="23"/>
                      <a:pt x="46" y="12"/>
                      <a:pt x="44" y="6"/>
                    </a:cubicBezTo>
                    <a:cubicBezTo>
                      <a:pt x="36" y="14"/>
                      <a:pt x="33" y="26"/>
                      <a:pt x="19" y="18"/>
                    </a:cubicBezTo>
                    <a:cubicBezTo>
                      <a:pt x="11" y="14"/>
                      <a:pt x="7" y="5"/>
                      <a:pt x="0" y="0"/>
                    </a:cubicBezTo>
                    <a:cubicBezTo>
                      <a:pt x="3" y="9"/>
                      <a:pt x="11" y="22"/>
                      <a:pt x="22" y="23"/>
                    </a:cubicBezTo>
                  </a:path>
                </a:pathLst>
              </a:custGeom>
              <a:solidFill>
                <a:srgbClr val="84C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1219"/>
              <p:cNvSpPr>
                <a:spLocks/>
              </p:cNvSpPr>
              <p:nvPr/>
            </p:nvSpPr>
            <p:spPr bwMode="auto">
              <a:xfrm>
                <a:off x="3919" y="1827"/>
                <a:ext cx="115" cy="40"/>
              </a:xfrm>
              <a:custGeom>
                <a:avLst/>
                <a:gdLst>
                  <a:gd name="T0" fmla="*/ 8 w 46"/>
                  <a:gd name="T1" fmla="*/ 0 h 15"/>
                  <a:gd name="T2" fmla="*/ 133 w 46"/>
                  <a:gd name="T3" fmla="*/ 93 h 15"/>
                  <a:gd name="T4" fmla="*/ 288 w 46"/>
                  <a:gd name="T5" fmla="*/ 43 h 15"/>
                  <a:gd name="T6" fmla="*/ 0 w 46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5">
                    <a:moveTo>
                      <a:pt x="1" y="0"/>
                    </a:moveTo>
                    <a:cubicBezTo>
                      <a:pt x="5" y="6"/>
                      <a:pt x="14" y="11"/>
                      <a:pt x="21" y="13"/>
                    </a:cubicBezTo>
                    <a:cubicBezTo>
                      <a:pt x="28" y="14"/>
                      <a:pt x="43" y="14"/>
                      <a:pt x="46" y="6"/>
                    </a:cubicBezTo>
                    <a:cubicBezTo>
                      <a:pt x="32" y="15"/>
                      <a:pt x="12" y="9"/>
                      <a:pt x="0" y="0"/>
                    </a:cubicBezTo>
                  </a:path>
                </a:pathLst>
              </a:custGeom>
              <a:solidFill>
                <a:srgbClr val="84C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1220"/>
              <p:cNvSpPr>
                <a:spLocks/>
              </p:cNvSpPr>
              <p:nvPr/>
            </p:nvSpPr>
            <p:spPr bwMode="auto">
              <a:xfrm>
                <a:off x="3594" y="1741"/>
                <a:ext cx="127" cy="59"/>
              </a:xfrm>
              <a:custGeom>
                <a:avLst/>
                <a:gdLst>
                  <a:gd name="T0" fmla="*/ 0 w 51"/>
                  <a:gd name="T1" fmla="*/ 115 h 22"/>
                  <a:gd name="T2" fmla="*/ 199 w 51"/>
                  <a:gd name="T3" fmla="*/ 137 h 22"/>
                  <a:gd name="T4" fmla="*/ 266 w 51"/>
                  <a:gd name="T5" fmla="*/ 158 h 22"/>
                  <a:gd name="T6" fmla="*/ 316 w 51"/>
                  <a:gd name="T7" fmla="*/ 150 h 22"/>
                  <a:gd name="T8" fmla="*/ 217 w 51"/>
                  <a:gd name="T9" fmla="*/ 107 h 22"/>
                  <a:gd name="T10" fmla="*/ 137 w 51"/>
                  <a:gd name="T11" fmla="*/ 0 h 22"/>
                  <a:gd name="T12" fmla="*/ 100 w 51"/>
                  <a:gd name="T13" fmla="*/ 72 h 22"/>
                  <a:gd name="T14" fmla="*/ 25 w 51"/>
                  <a:gd name="T15" fmla="*/ 10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22">
                    <a:moveTo>
                      <a:pt x="0" y="16"/>
                    </a:moveTo>
                    <a:cubicBezTo>
                      <a:pt x="12" y="16"/>
                      <a:pt x="20" y="14"/>
                      <a:pt x="32" y="19"/>
                    </a:cubicBezTo>
                    <a:cubicBezTo>
                      <a:pt x="37" y="22"/>
                      <a:pt x="38" y="22"/>
                      <a:pt x="43" y="22"/>
                    </a:cubicBezTo>
                    <a:cubicBezTo>
                      <a:pt x="46" y="21"/>
                      <a:pt x="48" y="20"/>
                      <a:pt x="51" y="21"/>
                    </a:cubicBezTo>
                    <a:cubicBezTo>
                      <a:pt x="46" y="16"/>
                      <a:pt x="41" y="17"/>
                      <a:pt x="35" y="15"/>
                    </a:cubicBezTo>
                    <a:cubicBezTo>
                      <a:pt x="26" y="13"/>
                      <a:pt x="24" y="8"/>
                      <a:pt x="22" y="0"/>
                    </a:cubicBezTo>
                    <a:cubicBezTo>
                      <a:pt x="19" y="3"/>
                      <a:pt x="19" y="7"/>
                      <a:pt x="16" y="10"/>
                    </a:cubicBezTo>
                    <a:cubicBezTo>
                      <a:pt x="13" y="12"/>
                      <a:pt x="6" y="14"/>
                      <a:pt x="4" y="15"/>
                    </a:cubicBezTo>
                  </a:path>
                </a:pathLst>
              </a:custGeom>
              <a:solidFill>
                <a:srgbClr val="84C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1221"/>
              <p:cNvSpPr>
                <a:spLocks/>
              </p:cNvSpPr>
              <p:nvPr/>
            </p:nvSpPr>
            <p:spPr bwMode="auto">
              <a:xfrm>
                <a:off x="3734" y="1504"/>
                <a:ext cx="137" cy="45"/>
              </a:xfrm>
              <a:custGeom>
                <a:avLst/>
                <a:gdLst>
                  <a:gd name="T0" fmla="*/ 0 w 55"/>
                  <a:gd name="T1" fmla="*/ 50 h 17"/>
                  <a:gd name="T2" fmla="*/ 125 w 55"/>
                  <a:gd name="T3" fmla="*/ 34 h 17"/>
                  <a:gd name="T4" fmla="*/ 341 w 55"/>
                  <a:gd name="T5" fmla="*/ 64 h 17"/>
                  <a:gd name="T6" fmla="*/ 249 w 55"/>
                  <a:gd name="T7" fmla="*/ 106 h 17"/>
                  <a:gd name="T8" fmla="*/ 167 w 55"/>
                  <a:gd name="T9" fmla="*/ 90 h 17"/>
                  <a:gd name="T10" fmla="*/ 0 w 55"/>
                  <a:gd name="T11" fmla="*/ 69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17">
                    <a:moveTo>
                      <a:pt x="0" y="7"/>
                    </a:moveTo>
                    <a:cubicBezTo>
                      <a:pt x="7" y="0"/>
                      <a:pt x="12" y="2"/>
                      <a:pt x="20" y="5"/>
                    </a:cubicBezTo>
                    <a:cubicBezTo>
                      <a:pt x="32" y="10"/>
                      <a:pt x="42" y="10"/>
                      <a:pt x="55" y="9"/>
                    </a:cubicBezTo>
                    <a:cubicBezTo>
                      <a:pt x="50" y="11"/>
                      <a:pt x="45" y="13"/>
                      <a:pt x="40" y="15"/>
                    </a:cubicBezTo>
                    <a:cubicBezTo>
                      <a:pt x="33" y="17"/>
                      <a:pt x="34" y="16"/>
                      <a:pt x="27" y="13"/>
                    </a:cubicBezTo>
                    <a:cubicBezTo>
                      <a:pt x="18" y="9"/>
                      <a:pt x="10" y="8"/>
                      <a:pt x="0" y="10"/>
                    </a:cubicBezTo>
                  </a:path>
                </a:pathLst>
              </a:custGeom>
              <a:solidFill>
                <a:srgbClr val="F7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1222"/>
              <p:cNvSpPr>
                <a:spLocks/>
              </p:cNvSpPr>
              <p:nvPr/>
            </p:nvSpPr>
            <p:spPr bwMode="auto">
              <a:xfrm>
                <a:off x="3949" y="1664"/>
                <a:ext cx="65" cy="123"/>
              </a:xfrm>
              <a:custGeom>
                <a:avLst/>
                <a:gdLst>
                  <a:gd name="T0" fmla="*/ 0 w 26"/>
                  <a:gd name="T1" fmla="*/ 0 h 46"/>
                  <a:gd name="T2" fmla="*/ 58 w 26"/>
                  <a:gd name="T3" fmla="*/ 187 h 46"/>
                  <a:gd name="T4" fmla="*/ 163 w 26"/>
                  <a:gd name="T5" fmla="*/ 329 h 46"/>
                  <a:gd name="T6" fmla="*/ 38 w 26"/>
                  <a:gd name="T7" fmla="*/ 187 h 46"/>
                  <a:gd name="T8" fmla="*/ 8 w 26"/>
                  <a:gd name="T9" fmla="*/ 99 h 46"/>
                  <a:gd name="T10" fmla="*/ 0 w 26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46">
                    <a:moveTo>
                      <a:pt x="0" y="0"/>
                    </a:moveTo>
                    <a:cubicBezTo>
                      <a:pt x="1" y="9"/>
                      <a:pt x="4" y="19"/>
                      <a:pt x="9" y="26"/>
                    </a:cubicBezTo>
                    <a:cubicBezTo>
                      <a:pt x="14" y="33"/>
                      <a:pt x="23" y="38"/>
                      <a:pt x="26" y="46"/>
                    </a:cubicBezTo>
                    <a:cubicBezTo>
                      <a:pt x="15" y="43"/>
                      <a:pt x="10" y="35"/>
                      <a:pt x="6" y="26"/>
                    </a:cubicBezTo>
                    <a:cubicBezTo>
                      <a:pt x="3" y="21"/>
                      <a:pt x="2" y="19"/>
                      <a:pt x="1" y="14"/>
                    </a:cubicBezTo>
                    <a:cubicBezTo>
                      <a:pt x="1" y="9"/>
                      <a:pt x="2" y="5"/>
                      <a:pt x="0" y="0"/>
                    </a:cubicBezTo>
                  </a:path>
                </a:pathLst>
              </a:custGeom>
              <a:solidFill>
                <a:srgbClr val="F7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1223"/>
              <p:cNvSpPr>
                <a:spLocks/>
              </p:cNvSpPr>
              <p:nvPr/>
            </p:nvSpPr>
            <p:spPr bwMode="auto">
              <a:xfrm>
                <a:off x="3479" y="1488"/>
                <a:ext cx="630" cy="421"/>
              </a:xfrm>
              <a:custGeom>
                <a:avLst/>
                <a:gdLst>
                  <a:gd name="T0" fmla="*/ 275 w 252"/>
                  <a:gd name="T1" fmla="*/ 461 h 158"/>
                  <a:gd name="T2" fmla="*/ 333 w 252"/>
                  <a:gd name="T3" fmla="*/ 312 h 158"/>
                  <a:gd name="T4" fmla="*/ 383 w 252"/>
                  <a:gd name="T5" fmla="*/ 120 h 158"/>
                  <a:gd name="T6" fmla="*/ 520 w 252"/>
                  <a:gd name="T7" fmla="*/ 184 h 158"/>
                  <a:gd name="T8" fmla="*/ 670 w 252"/>
                  <a:gd name="T9" fmla="*/ 0 h 158"/>
                  <a:gd name="T10" fmla="*/ 863 w 252"/>
                  <a:gd name="T11" fmla="*/ 56 h 158"/>
                  <a:gd name="T12" fmla="*/ 1083 w 252"/>
                  <a:gd name="T13" fmla="*/ 51 h 158"/>
                  <a:gd name="T14" fmla="*/ 1245 w 252"/>
                  <a:gd name="T15" fmla="*/ 226 h 158"/>
                  <a:gd name="T16" fmla="*/ 1445 w 252"/>
                  <a:gd name="T17" fmla="*/ 376 h 158"/>
                  <a:gd name="T18" fmla="*/ 1345 w 252"/>
                  <a:gd name="T19" fmla="*/ 695 h 158"/>
                  <a:gd name="T20" fmla="*/ 1475 w 252"/>
                  <a:gd name="T21" fmla="*/ 858 h 158"/>
                  <a:gd name="T22" fmla="*/ 1350 w 252"/>
                  <a:gd name="T23" fmla="*/ 1023 h 158"/>
                  <a:gd name="T24" fmla="*/ 1158 w 252"/>
                  <a:gd name="T25" fmla="*/ 994 h 158"/>
                  <a:gd name="T26" fmla="*/ 1000 w 252"/>
                  <a:gd name="T27" fmla="*/ 874 h 158"/>
                  <a:gd name="T28" fmla="*/ 995 w 252"/>
                  <a:gd name="T29" fmla="*/ 1066 h 158"/>
                  <a:gd name="T30" fmla="*/ 733 w 252"/>
                  <a:gd name="T31" fmla="*/ 1015 h 158"/>
                  <a:gd name="T32" fmla="*/ 650 w 252"/>
                  <a:gd name="T33" fmla="*/ 879 h 158"/>
                  <a:gd name="T34" fmla="*/ 495 w 252"/>
                  <a:gd name="T35" fmla="*/ 858 h 158"/>
                  <a:gd name="T36" fmla="*/ 350 w 252"/>
                  <a:gd name="T37" fmla="*/ 823 h 158"/>
                  <a:gd name="T38" fmla="*/ 200 w 252"/>
                  <a:gd name="T39" fmla="*/ 823 h 158"/>
                  <a:gd name="T40" fmla="*/ 183 w 252"/>
                  <a:gd name="T41" fmla="*/ 618 h 158"/>
                  <a:gd name="T42" fmla="*/ 288 w 252"/>
                  <a:gd name="T43" fmla="*/ 589 h 158"/>
                  <a:gd name="T44" fmla="*/ 275 w 252"/>
                  <a:gd name="T45" fmla="*/ 461 h 1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52" h="158">
                    <a:moveTo>
                      <a:pt x="44" y="65"/>
                    </a:moveTo>
                    <a:cubicBezTo>
                      <a:pt x="48" y="53"/>
                      <a:pt x="52" y="58"/>
                      <a:pt x="53" y="44"/>
                    </a:cubicBezTo>
                    <a:cubicBezTo>
                      <a:pt x="54" y="39"/>
                      <a:pt x="57" y="20"/>
                      <a:pt x="61" y="17"/>
                    </a:cubicBezTo>
                    <a:cubicBezTo>
                      <a:pt x="76" y="9"/>
                      <a:pt x="70" y="34"/>
                      <a:pt x="83" y="26"/>
                    </a:cubicBezTo>
                    <a:cubicBezTo>
                      <a:pt x="94" y="18"/>
                      <a:pt x="87" y="1"/>
                      <a:pt x="107" y="0"/>
                    </a:cubicBezTo>
                    <a:cubicBezTo>
                      <a:pt x="117" y="0"/>
                      <a:pt x="128" y="6"/>
                      <a:pt x="138" y="8"/>
                    </a:cubicBezTo>
                    <a:cubicBezTo>
                      <a:pt x="150" y="10"/>
                      <a:pt x="161" y="4"/>
                      <a:pt x="173" y="7"/>
                    </a:cubicBezTo>
                    <a:cubicBezTo>
                      <a:pt x="187" y="11"/>
                      <a:pt x="189" y="23"/>
                      <a:pt x="199" y="32"/>
                    </a:cubicBezTo>
                    <a:cubicBezTo>
                      <a:pt x="208" y="40"/>
                      <a:pt x="223" y="43"/>
                      <a:pt x="231" y="53"/>
                    </a:cubicBezTo>
                    <a:cubicBezTo>
                      <a:pt x="252" y="81"/>
                      <a:pt x="198" y="77"/>
                      <a:pt x="215" y="98"/>
                    </a:cubicBezTo>
                    <a:cubicBezTo>
                      <a:pt x="221" y="107"/>
                      <a:pt x="235" y="109"/>
                      <a:pt x="236" y="121"/>
                    </a:cubicBezTo>
                    <a:cubicBezTo>
                      <a:pt x="237" y="130"/>
                      <a:pt x="225" y="141"/>
                      <a:pt x="216" y="144"/>
                    </a:cubicBezTo>
                    <a:cubicBezTo>
                      <a:pt x="207" y="146"/>
                      <a:pt x="199" y="147"/>
                      <a:pt x="185" y="140"/>
                    </a:cubicBezTo>
                    <a:cubicBezTo>
                      <a:pt x="177" y="136"/>
                      <a:pt x="166" y="119"/>
                      <a:pt x="160" y="123"/>
                    </a:cubicBezTo>
                    <a:cubicBezTo>
                      <a:pt x="152" y="129"/>
                      <a:pt x="170" y="141"/>
                      <a:pt x="159" y="150"/>
                    </a:cubicBezTo>
                    <a:cubicBezTo>
                      <a:pt x="149" y="158"/>
                      <a:pt x="126" y="151"/>
                      <a:pt x="117" y="143"/>
                    </a:cubicBezTo>
                    <a:cubicBezTo>
                      <a:pt x="111" y="137"/>
                      <a:pt x="111" y="128"/>
                      <a:pt x="104" y="124"/>
                    </a:cubicBezTo>
                    <a:cubicBezTo>
                      <a:pt x="96" y="118"/>
                      <a:pt x="88" y="123"/>
                      <a:pt x="79" y="121"/>
                    </a:cubicBezTo>
                    <a:cubicBezTo>
                      <a:pt x="68" y="118"/>
                      <a:pt x="67" y="114"/>
                      <a:pt x="56" y="116"/>
                    </a:cubicBezTo>
                    <a:cubicBezTo>
                      <a:pt x="45" y="118"/>
                      <a:pt x="44" y="122"/>
                      <a:pt x="32" y="116"/>
                    </a:cubicBezTo>
                    <a:cubicBezTo>
                      <a:pt x="12" y="106"/>
                      <a:pt x="0" y="82"/>
                      <a:pt x="29" y="87"/>
                    </a:cubicBezTo>
                    <a:cubicBezTo>
                      <a:pt x="38" y="89"/>
                      <a:pt x="40" y="92"/>
                      <a:pt x="46" y="83"/>
                    </a:cubicBezTo>
                    <a:cubicBezTo>
                      <a:pt x="51" y="76"/>
                      <a:pt x="40" y="77"/>
                      <a:pt x="44" y="6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1224"/>
              <p:cNvSpPr>
                <a:spLocks/>
              </p:cNvSpPr>
              <p:nvPr/>
            </p:nvSpPr>
            <p:spPr bwMode="auto">
              <a:xfrm>
                <a:off x="3749" y="1549"/>
                <a:ext cx="180" cy="94"/>
              </a:xfrm>
              <a:custGeom>
                <a:avLst/>
                <a:gdLst>
                  <a:gd name="T0" fmla="*/ 400 w 72"/>
                  <a:gd name="T1" fmla="*/ 0 h 35"/>
                  <a:gd name="T2" fmla="*/ 258 w 72"/>
                  <a:gd name="T3" fmla="*/ 209 h 35"/>
                  <a:gd name="T4" fmla="*/ 0 w 72"/>
                  <a:gd name="T5" fmla="*/ 145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35">
                    <a:moveTo>
                      <a:pt x="64" y="0"/>
                    </a:moveTo>
                    <a:cubicBezTo>
                      <a:pt x="72" y="15"/>
                      <a:pt x="53" y="25"/>
                      <a:pt x="41" y="29"/>
                    </a:cubicBezTo>
                    <a:cubicBezTo>
                      <a:pt x="25" y="35"/>
                      <a:pt x="15" y="27"/>
                      <a:pt x="0" y="2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1225"/>
              <p:cNvSpPr>
                <a:spLocks/>
              </p:cNvSpPr>
              <p:nvPr/>
            </p:nvSpPr>
            <p:spPr bwMode="auto">
              <a:xfrm>
                <a:off x="3641" y="1704"/>
                <a:ext cx="105" cy="123"/>
              </a:xfrm>
              <a:custGeom>
                <a:avLst/>
                <a:gdLst>
                  <a:gd name="T0" fmla="*/ 0 w 42"/>
                  <a:gd name="T1" fmla="*/ 0 h 46"/>
                  <a:gd name="T2" fmla="*/ 100 w 42"/>
                  <a:gd name="T3" fmla="*/ 187 h 46"/>
                  <a:gd name="T4" fmla="*/ 175 w 42"/>
                  <a:gd name="T5" fmla="*/ 214 h 46"/>
                  <a:gd name="T6" fmla="*/ 263 w 42"/>
                  <a:gd name="T7" fmla="*/ 329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46">
                    <a:moveTo>
                      <a:pt x="0" y="0"/>
                    </a:moveTo>
                    <a:cubicBezTo>
                      <a:pt x="1" y="13"/>
                      <a:pt x="3" y="20"/>
                      <a:pt x="16" y="26"/>
                    </a:cubicBezTo>
                    <a:cubicBezTo>
                      <a:pt x="19" y="28"/>
                      <a:pt x="25" y="28"/>
                      <a:pt x="28" y="30"/>
                    </a:cubicBezTo>
                    <a:cubicBezTo>
                      <a:pt x="33" y="34"/>
                      <a:pt x="34" y="32"/>
                      <a:pt x="42" y="46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1226"/>
              <p:cNvSpPr>
                <a:spLocks/>
              </p:cNvSpPr>
              <p:nvPr/>
            </p:nvSpPr>
            <p:spPr bwMode="auto">
              <a:xfrm>
                <a:off x="3969" y="1688"/>
                <a:ext cx="50" cy="69"/>
              </a:xfrm>
              <a:custGeom>
                <a:avLst/>
                <a:gdLst>
                  <a:gd name="T0" fmla="*/ 0 w 20"/>
                  <a:gd name="T1" fmla="*/ 0 h 26"/>
                  <a:gd name="T2" fmla="*/ 125 w 20"/>
                  <a:gd name="T3" fmla="*/ 183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6">
                    <a:moveTo>
                      <a:pt x="0" y="0"/>
                    </a:moveTo>
                    <a:cubicBezTo>
                      <a:pt x="3" y="10"/>
                      <a:pt x="12" y="19"/>
                      <a:pt x="20" y="26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1227"/>
              <p:cNvSpPr>
                <a:spLocks/>
              </p:cNvSpPr>
              <p:nvPr/>
            </p:nvSpPr>
            <p:spPr bwMode="auto">
              <a:xfrm>
                <a:off x="3839" y="1811"/>
                <a:ext cx="42" cy="45"/>
              </a:xfrm>
              <a:custGeom>
                <a:avLst/>
                <a:gdLst>
                  <a:gd name="T0" fmla="*/ 104 w 17"/>
                  <a:gd name="T1" fmla="*/ 13 h 17"/>
                  <a:gd name="T2" fmla="*/ 0 w 17"/>
                  <a:gd name="T3" fmla="*/ 119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7">
                    <a:moveTo>
                      <a:pt x="17" y="2"/>
                    </a:moveTo>
                    <a:cubicBezTo>
                      <a:pt x="11" y="0"/>
                      <a:pt x="7" y="15"/>
                      <a:pt x="0" y="17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1228"/>
              <p:cNvSpPr>
                <a:spLocks/>
              </p:cNvSpPr>
              <p:nvPr/>
            </p:nvSpPr>
            <p:spPr bwMode="auto">
              <a:xfrm>
                <a:off x="3576" y="1725"/>
                <a:ext cx="33" cy="8"/>
              </a:xfrm>
              <a:custGeom>
                <a:avLst/>
                <a:gdLst>
                  <a:gd name="T0" fmla="*/ 0 w 13"/>
                  <a:gd name="T1" fmla="*/ 0 h 3"/>
                  <a:gd name="T2" fmla="*/ 84 w 13"/>
                  <a:gd name="T3" fmla="*/ 21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cubicBezTo>
                      <a:pt x="4" y="2"/>
                      <a:pt x="9" y="1"/>
                      <a:pt x="13" y="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1229"/>
              <p:cNvSpPr>
                <a:spLocks/>
              </p:cNvSpPr>
              <p:nvPr/>
            </p:nvSpPr>
            <p:spPr bwMode="auto">
              <a:xfrm>
                <a:off x="3629" y="1704"/>
                <a:ext cx="27" cy="24"/>
              </a:xfrm>
              <a:custGeom>
                <a:avLst/>
                <a:gdLst>
                  <a:gd name="T0" fmla="*/ 0 w 11"/>
                  <a:gd name="T1" fmla="*/ 35 h 9"/>
                  <a:gd name="T2" fmla="*/ 61 w 11"/>
                  <a:gd name="T3" fmla="*/ 0 h 9"/>
                  <a:gd name="T4" fmla="*/ 25 w 11"/>
                  <a:gd name="T5" fmla="*/ 6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0" y="5"/>
                    </a:moveTo>
                    <a:cubicBezTo>
                      <a:pt x="4" y="3"/>
                      <a:pt x="7" y="1"/>
                      <a:pt x="10" y="0"/>
                    </a:cubicBezTo>
                    <a:cubicBezTo>
                      <a:pt x="11" y="4"/>
                      <a:pt x="7" y="7"/>
                      <a:pt x="4" y="9"/>
                    </a:cubicBezTo>
                  </a:path>
                </a:pathLst>
              </a:custGeom>
              <a:noFill/>
              <a:ln w="7938" cap="flat">
                <a:solidFill>
                  <a:srgbClr val="D1EE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1230"/>
              <p:cNvSpPr>
                <a:spLocks/>
              </p:cNvSpPr>
              <p:nvPr/>
            </p:nvSpPr>
            <p:spPr bwMode="auto">
              <a:xfrm>
                <a:off x="3744" y="1595"/>
                <a:ext cx="20" cy="32"/>
              </a:xfrm>
              <a:custGeom>
                <a:avLst/>
                <a:gdLst>
                  <a:gd name="T0" fmla="*/ 0 w 8"/>
                  <a:gd name="T1" fmla="*/ 72 h 12"/>
                  <a:gd name="T2" fmla="*/ 50 w 8"/>
                  <a:gd name="T3" fmla="*/ 0 h 12"/>
                  <a:gd name="T4" fmla="*/ 33 w 8"/>
                  <a:gd name="T5" fmla="*/ 85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10"/>
                    </a:moveTo>
                    <a:cubicBezTo>
                      <a:pt x="0" y="5"/>
                      <a:pt x="4" y="1"/>
                      <a:pt x="8" y="0"/>
                    </a:cubicBezTo>
                    <a:cubicBezTo>
                      <a:pt x="7" y="4"/>
                      <a:pt x="6" y="8"/>
                      <a:pt x="5" y="12"/>
                    </a:cubicBezTo>
                  </a:path>
                </a:pathLst>
              </a:custGeom>
              <a:noFill/>
              <a:ln w="7938" cap="flat">
                <a:solidFill>
                  <a:srgbClr val="D1EE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1231"/>
              <p:cNvSpPr>
                <a:spLocks/>
              </p:cNvSpPr>
              <p:nvPr/>
            </p:nvSpPr>
            <p:spPr bwMode="auto">
              <a:xfrm>
                <a:off x="3891" y="1544"/>
                <a:ext cx="33" cy="29"/>
              </a:xfrm>
              <a:custGeom>
                <a:avLst/>
                <a:gdLst>
                  <a:gd name="T0" fmla="*/ 71 w 13"/>
                  <a:gd name="T1" fmla="*/ 29 h 11"/>
                  <a:gd name="T2" fmla="*/ 8 w 13"/>
                  <a:gd name="T3" fmla="*/ 34 h 11"/>
                  <a:gd name="T4" fmla="*/ 84 w 13"/>
                  <a:gd name="T5" fmla="*/ 63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1">
                    <a:moveTo>
                      <a:pt x="11" y="4"/>
                    </a:moveTo>
                    <a:cubicBezTo>
                      <a:pt x="9" y="2"/>
                      <a:pt x="0" y="0"/>
                      <a:pt x="1" y="5"/>
                    </a:cubicBezTo>
                    <a:cubicBezTo>
                      <a:pt x="2" y="11"/>
                      <a:pt x="12" y="6"/>
                      <a:pt x="13" y="9"/>
                    </a:cubicBezTo>
                  </a:path>
                </a:pathLst>
              </a:custGeom>
              <a:noFill/>
              <a:ln w="7938" cap="flat">
                <a:solidFill>
                  <a:srgbClr val="D1EE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1232"/>
              <p:cNvSpPr>
                <a:spLocks/>
              </p:cNvSpPr>
              <p:nvPr/>
            </p:nvSpPr>
            <p:spPr bwMode="auto">
              <a:xfrm>
                <a:off x="3961" y="1691"/>
                <a:ext cx="18" cy="29"/>
              </a:xfrm>
              <a:custGeom>
                <a:avLst/>
                <a:gdLst>
                  <a:gd name="T0" fmla="*/ 39 w 7"/>
                  <a:gd name="T1" fmla="*/ 0 h 11"/>
                  <a:gd name="T2" fmla="*/ 46 w 7"/>
                  <a:gd name="T3" fmla="*/ 34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1">
                    <a:moveTo>
                      <a:pt x="6" y="0"/>
                    </a:moveTo>
                    <a:cubicBezTo>
                      <a:pt x="0" y="3"/>
                      <a:pt x="3" y="11"/>
                      <a:pt x="7" y="5"/>
                    </a:cubicBezTo>
                  </a:path>
                </a:pathLst>
              </a:custGeom>
              <a:noFill/>
              <a:ln w="7938" cap="flat">
                <a:solidFill>
                  <a:srgbClr val="D1EE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1233"/>
              <p:cNvSpPr>
                <a:spLocks/>
              </p:cNvSpPr>
              <p:nvPr/>
            </p:nvSpPr>
            <p:spPr bwMode="auto">
              <a:xfrm>
                <a:off x="3604" y="1717"/>
                <a:ext cx="5" cy="22"/>
              </a:xfrm>
              <a:custGeom>
                <a:avLst/>
                <a:gdLst>
                  <a:gd name="T0" fmla="*/ 0 w 2"/>
                  <a:gd name="T1" fmla="*/ 61 h 8"/>
                  <a:gd name="T2" fmla="*/ 13 w 2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cubicBezTo>
                      <a:pt x="0" y="5"/>
                      <a:pt x="0" y="3"/>
                      <a:pt x="2" y="0"/>
                    </a:cubicBezTo>
                  </a:path>
                </a:pathLst>
              </a:custGeom>
              <a:noFill/>
              <a:ln w="7938" cap="flat">
                <a:solidFill>
                  <a:srgbClr val="D1EE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2" name="Group 541"/>
            <p:cNvGrpSpPr/>
            <p:nvPr/>
          </p:nvGrpSpPr>
          <p:grpSpPr>
            <a:xfrm rot="13090702">
              <a:off x="6927023" y="2581299"/>
              <a:ext cx="191735" cy="326852"/>
              <a:chOff x="3011464" y="1483315"/>
              <a:chExt cx="191735" cy="326852"/>
            </a:xfrm>
          </p:grpSpPr>
          <p:sp>
            <p:nvSpPr>
              <p:cNvPr id="545" name="Freeform 1414"/>
              <p:cNvSpPr>
                <a:spLocks/>
              </p:cNvSpPr>
              <p:nvPr/>
            </p:nvSpPr>
            <p:spPr bwMode="auto">
              <a:xfrm rot="4365509">
                <a:off x="3050122" y="1444657"/>
                <a:ext cx="68687" cy="146003"/>
              </a:xfrm>
              <a:custGeom>
                <a:avLst/>
                <a:gdLst>
                  <a:gd name="T0" fmla="*/ 0 w 22"/>
                  <a:gd name="T1" fmla="*/ 311 h 44"/>
                  <a:gd name="T2" fmla="*/ 0 w 22"/>
                  <a:gd name="T3" fmla="*/ 141 h 44"/>
                  <a:gd name="T4" fmla="*/ 138 w 22"/>
                  <a:gd name="T5" fmla="*/ 0 h 44"/>
                  <a:gd name="T6" fmla="*/ 20 w 22"/>
                  <a:gd name="T7" fmla="*/ 157 h 44"/>
                  <a:gd name="T8" fmla="*/ 0 w 22"/>
                  <a:gd name="T9" fmla="*/ 3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44">
                    <a:moveTo>
                      <a:pt x="0" y="44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8"/>
                      <a:pt x="10" y="0"/>
                      <a:pt x="22" y="0"/>
                    </a:cubicBezTo>
                    <a:cubicBezTo>
                      <a:pt x="17" y="1"/>
                      <a:pt x="5" y="8"/>
                      <a:pt x="3" y="22"/>
                    </a:cubicBezTo>
                    <a:cubicBezTo>
                      <a:pt x="2" y="36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1415"/>
              <p:cNvSpPr>
                <a:spLocks/>
              </p:cNvSpPr>
              <p:nvPr/>
            </p:nvSpPr>
            <p:spPr bwMode="auto">
              <a:xfrm rot="4365509">
                <a:off x="3108322" y="1715290"/>
                <a:ext cx="96162" cy="93592"/>
              </a:xfrm>
              <a:custGeom>
                <a:avLst/>
                <a:gdLst>
                  <a:gd name="T0" fmla="*/ 166 w 31"/>
                  <a:gd name="T1" fmla="*/ 0 h 28"/>
                  <a:gd name="T2" fmla="*/ 166 w 31"/>
                  <a:gd name="T3" fmla="*/ 171 h 28"/>
                  <a:gd name="T4" fmla="*/ 0 w 31"/>
                  <a:gd name="T5" fmla="*/ 171 h 28"/>
                  <a:gd name="T6" fmla="*/ 191 w 31"/>
                  <a:gd name="T7" fmla="*/ 201 h 28"/>
                  <a:gd name="T8" fmla="*/ 166 w 31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8">
                    <a:moveTo>
                      <a:pt x="27" y="0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0" y="27"/>
                      <a:pt x="31" y="28"/>
                      <a:pt x="31" y="28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29" name="Picture 5">
            <a:extLst>
              <a:ext uri="{FF2B5EF4-FFF2-40B4-BE49-F238E27FC236}">
                <a16:creationId xmlns:a16="http://schemas.microsoft.com/office/drawing/2014/main" id="{41B1B75D-E7BF-4C7D-BA7A-BB29546D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9" y="1204844"/>
            <a:ext cx="240823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A83C8CD-5A95-43E8-B8C0-B9E8D4DFA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0" y="4057756"/>
            <a:ext cx="18954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24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06"/>
          <p:cNvGrpSpPr>
            <a:grpSpLocks noChangeAspect="1"/>
          </p:cNvGrpSpPr>
          <p:nvPr/>
        </p:nvGrpSpPr>
        <p:grpSpPr bwMode="auto">
          <a:xfrm rot="4137888">
            <a:off x="6236526" y="-4868483"/>
            <a:ext cx="11021047" cy="10809600"/>
            <a:chOff x="4349" y="1763"/>
            <a:chExt cx="834" cy="818"/>
          </a:xfrm>
        </p:grpSpPr>
        <p:sp>
          <p:nvSpPr>
            <p:cNvPr id="63" name="Freeform 107"/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566 w 478"/>
                <a:gd name="T1" fmla="*/ 206 h 444"/>
                <a:gd name="T2" fmla="*/ 107 w 478"/>
                <a:gd name="T3" fmla="*/ 927 h 444"/>
                <a:gd name="T4" fmla="*/ 169 w 478"/>
                <a:gd name="T5" fmla="*/ 1951 h 444"/>
                <a:gd name="T6" fmla="*/ 1629 w 478"/>
                <a:gd name="T7" fmla="*/ 2458 h 444"/>
                <a:gd name="T8" fmla="*/ 1940 w 478"/>
                <a:gd name="T9" fmla="*/ 451 h 444"/>
                <a:gd name="T10" fmla="*/ 1301 w 478"/>
                <a:gd name="T11" fmla="*/ 88 h 444"/>
                <a:gd name="T12" fmla="*/ 566 w 478"/>
                <a:gd name="T13" fmla="*/ 206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64" name="Freeform 108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65" name="Freeform 109"/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1084 h 269"/>
                <a:gd name="T2" fmla="*/ 553 w 339"/>
                <a:gd name="T3" fmla="*/ 1604 h 269"/>
                <a:gd name="T4" fmla="*/ 1207 w 339"/>
                <a:gd name="T5" fmla="*/ 1462 h 269"/>
                <a:gd name="T6" fmla="*/ 1374 w 339"/>
                <a:gd name="T7" fmla="*/ 0 h 269"/>
                <a:gd name="T8" fmla="*/ 1404 w 339"/>
                <a:gd name="T9" fmla="*/ 645 h 269"/>
                <a:gd name="T10" fmla="*/ 1234 w 339"/>
                <a:gd name="T11" fmla="*/ 903 h 269"/>
                <a:gd name="T12" fmla="*/ 1063 w 339"/>
                <a:gd name="T13" fmla="*/ 1173 h 269"/>
                <a:gd name="T14" fmla="*/ 583 w 339"/>
                <a:gd name="T15" fmla="*/ 1381 h 269"/>
                <a:gd name="T16" fmla="*/ 242 w 339"/>
                <a:gd name="T17" fmla="*/ 1228 h 269"/>
                <a:gd name="T18" fmla="*/ 41 w 339"/>
                <a:gd name="T19" fmla="*/ 1108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66" name="Freeform 110"/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587 w 172"/>
                <a:gd name="T1" fmla="*/ 24 h 160"/>
                <a:gd name="T2" fmla="*/ 221 w 172"/>
                <a:gd name="T3" fmla="*/ 295 h 160"/>
                <a:gd name="T4" fmla="*/ 28 w 172"/>
                <a:gd name="T5" fmla="*/ 1003 h 160"/>
                <a:gd name="T6" fmla="*/ 319 w 172"/>
                <a:gd name="T7" fmla="*/ 319 h 160"/>
                <a:gd name="T8" fmla="*/ 452 w 172"/>
                <a:gd name="T9" fmla="*/ 245 h 160"/>
                <a:gd name="T10" fmla="*/ 537 w 172"/>
                <a:gd name="T11" fmla="*/ 120 h 160"/>
                <a:gd name="T12" fmla="*/ 886 w 172"/>
                <a:gd name="T13" fmla="*/ 24 h 160"/>
                <a:gd name="T14" fmla="*/ 587 w 172"/>
                <a:gd name="T15" fmla="*/ 37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67" name="Freeform 111"/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1679 h 306"/>
                <a:gd name="T2" fmla="*/ 21 w 311"/>
                <a:gd name="T3" fmla="*/ 1685 h 306"/>
                <a:gd name="T4" fmla="*/ 1076 w 311"/>
                <a:gd name="T5" fmla="*/ 1522 h 306"/>
                <a:gd name="T6" fmla="*/ 1383 w 311"/>
                <a:gd name="T7" fmla="*/ 0 h 306"/>
                <a:gd name="T8" fmla="*/ 943 w 311"/>
                <a:gd name="T9" fmla="*/ 1522 h 306"/>
                <a:gd name="T10" fmla="*/ 0 w 311"/>
                <a:gd name="T11" fmla="*/ 1679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68" name="Freeform 112"/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432 w 84"/>
                <a:gd name="T1" fmla="*/ 0 h 289"/>
                <a:gd name="T2" fmla="*/ 185 w 84"/>
                <a:gd name="T3" fmla="*/ 519 h 289"/>
                <a:gd name="T4" fmla="*/ 402 w 84"/>
                <a:gd name="T5" fmla="*/ 1802 h 289"/>
                <a:gd name="T6" fmla="*/ 205 w 84"/>
                <a:gd name="T7" fmla="*/ 725 h 289"/>
                <a:gd name="T8" fmla="*/ 432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69" name="Freeform 113"/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857 w 167"/>
                <a:gd name="T1" fmla="*/ 0 h 152"/>
                <a:gd name="T2" fmla="*/ 0 w 167"/>
                <a:gd name="T3" fmla="*/ 951 h 152"/>
                <a:gd name="T4" fmla="*/ 85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70" name="Freeform 114"/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1076 h 187"/>
                <a:gd name="T2" fmla="*/ 587 w 211"/>
                <a:gd name="T3" fmla="*/ 1039 h 187"/>
                <a:gd name="T4" fmla="*/ 949 w 211"/>
                <a:gd name="T5" fmla="*/ 556 h 187"/>
                <a:gd name="T6" fmla="*/ 1054 w 211"/>
                <a:gd name="T7" fmla="*/ 0 h 187"/>
                <a:gd name="T8" fmla="*/ 800 w 211"/>
                <a:gd name="T9" fmla="*/ 710 h 187"/>
                <a:gd name="T10" fmla="*/ 319 w 211"/>
                <a:gd name="T11" fmla="*/ 1089 h 187"/>
                <a:gd name="T12" fmla="*/ 0 w 211"/>
                <a:gd name="T13" fmla="*/ 1076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71" name="Freeform 115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72" name="Freeform 116"/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571 w 479"/>
                <a:gd name="T1" fmla="*/ 207 h 443"/>
                <a:gd name="T2" fmla="*/ 114 w 479"/>
                <a:gd name="T3" fmla="*/ 922 h 443"/>
                <a:gd name="T4" fmla="*/ 176 w 479"/>
                <a:gd name="T5" fmla="*/ 1955 h 443"/>
                <a:gd name="T6" fmla="*/ 1637 w 479"/>
                <a:gd name="T7" fmla="*/ 2466 h 443"/>
                <a:gd name="T8" fmla="*/ 1946 w 479"/>
                <a:gd name="T9" fmla="*/ 446 h 443"/>
                <a:gd name="T10" fmla="*/ 1309 w 479"/>
                <a:gd name="T11" fmla="*/ 89 h 443"/>
                <a:gd name="T12" fmla="*/ 571 w 479"/>
                <a:gd name="T13" fmla="*/ 207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73" name="Oval 117"/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74" name="Oval 118"/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75" name="Oval 119"/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0574" y="0"/>
            <a:ext cx="12204000" cy="1162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6" name="Group 120"/>
          <p:cNvGrpSpPr>
            <a:grpSpLocks noChangeAspect="1"/>
          </p:cNvGrpSpPr>
          <p:nvPr/>
        </p:nvGrpSpPr>
        <p:grpSpPr bwMode="auto">
          <a:xfrm rot="9834336">
            <a:off x="-5768407" y="3032685"/>
            <a:ext cx="12336227" cy="12187200"/>
            <a:chOff x="4250" y="2903"/>
            <a:chExt cx="746" cy="737"/>
          </a:xfrm>
        </p:grpSpPr>
        <p:sp>
          <p:nvSpPr>
            <p:cNvPr id="49" name="Freeform 121"/>
            <p:cNvSpPr>
              <a:spLocks/>
            </p:cNvSpPr>
            <p:nvPr/>
          </p:nvSpPr>
          <p:spPr bwMode="auto">
            <a:xfrm>
              <a:off x="4250" y="2905"/>
              <a:ext cx="746" cy="735"/>
            </a:xfrm>
            <a:custGeom>
              <a:avLst/>
              <a:gdLst>
                <a:gd name="T0" fmla="*/ 594 w 432"/>
                <a:gd name="T1" fmla="*/ 259 h 400"/>
                <a:gd name="T2" fmla="*/ 93 w 432"/>
                <a:gd name="T3" fmla="*/ 1459 h 400"/>
                <a:gd name="T4" fmla="*/ 1219 w 432"/>
                <a:gd name="T5" fmla="*/ 2444 h 400"/>
                <a:gd name="T6" fmla="*/ 2003 w 432"/>
                <a:gd name="T7" fmla="*/ 2029 h 400"/>
                <a:gd name="T8" fmla="*/ 2210 w 432"/>
                <a:gd name="T9" fmla="*/ 1080 h 400"/>
                <a:gd name="T10" fmla="*/ 948 w 432"/>
                <a:gd name="T11" fmla="*/ 132 h 400"/>
                <a:gd name="T12" fmla="*/ 594 w 432"/>
                <a:gd name="T13" fmla="*/ 259 h 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2" h="400">
                  <a:moveTo>
                    <a:pt x="115" y="42"/>
                  </a:moveTo>
                  <a:cubicBezTo>
                    <a:pt x="45" y="72"/>
                    <a:pt x="0" y="168"/>
                    <a:pt x="18" y="235"/>
                  </a:cubicBezTo>
                  <a:cubicBezTo>
                    <a:pt x="41" y="322"/>
                    <a:pt x="153" y="386"/>
                    <a:pt x="237" y="394"/>
                  </a:cubicBezTo>
                  <a:cubicBezTo>
                    <a:pt x="302" y="400"/>
                    <a:pt x="351" y="383"/>
                    <a:pt x="389" y="327"/>
                  </a:cubicBezTo>
                  <a:cubicBezTo>
                    <a:pt x="419" y="282"/>
                    <a:pt x="432" y="228"/>
                    <a:pt x="429" y="174"/>
                  </a:cubicBezTo>
                  <a:cubicBezTo>
                    <a:pt x="421" y="55"/>
                    <a:pt x="289" y="0"/>
                    <a:pt x="184" y="21"/>
                  </a:cubicBezTo>
                  <a:cubicBezTo>
                    <a:pt x="158" y="26"/>
                    <a:pt x="139" y="32"/>
                    <a:pt x="115" y="42"/>
                  </a:cubicBezTo>
                </a:path>
              </a:pathLst>
            </a:custGeom>
            <a:solidFill>
              <a:srgbClr val="1B5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50" name="Freeform 122"/>
            <p:cNvSpPr>
              <a:spLocks/>
            </p:cNvSpPr>
            <p:nvPr/>
          </p:nvSpPr>
          <p:spPr bwMode="auto">
            <a:xfrm>
              <a:off x="4322" y="2984"/>
              <a:ext cx="625" cy="584"/>
            </a:xfrm>
            <a:custGeom>
              <a:avLst/>
              <a:gdLst>
                <a:gd name="T0" fmla="*/ 299 w 362"/>
                <a:gd name="T1" fmla="*/ 259 h 318"/>
                <a:gd name="T2" fmla="*/ 57 w 362"/>
                <a:gd name="T3" fmla="*/ 630 h 318"/>
                <a:gd name="T4" fmla="*/ 29 w 362"/>
                <a:gd name="T5" fmla="*/ 1080 h 318"/>
                <a:gd name="T6" fmla="*/ 218 w 362"/>
                <a:gd name="T7" fmla="*/ 1331 h 318"/>
                <a:gd name="T8" fmla="*/ 439 w 362"/>
                <a:gd name="T9" fmla="*/ 1488 h 318"/>
                <a:gd name="T10" fmla="*/ 587 w 362"/>
                <a:gd name="T11" fmla="*/ 1741 h 318"/>
                <a:gd name="T12" fmla="*/ 1183 w 362"/>
                <a:gd name="T13" fmla="*/ 1932 h 318"/>
                <a:gd name="T14" fmla="*/ 1777 w 362"/>
                <a:gd name="T15" fmla="*/ 979 h 318"/>
                <a:gd name="T16" fmla="*/ 1801 w 362"/>
                <a:gd name="T17" fmla="*/ 725 h 318"/>
                <a:gd name="T18" fmla="*/ 1699 w 362"/>
                <a:gd name="T19" fmla="*/ 472 h 318"/>
                <a:gd name="T20" fmla="*/ 1366 w 362"/>
                <a:gd name="T21" fmla="*/ 94 h 318"/>
                <a:gd name="T22" fmla="*/ 886 w 362"/>
                <a:gd name="T23" fmla="*/ 0 h 318"/>
                <a:gd name="T24" fmla="*/ 689 w 362"/>
                <a:gd name="T25" fmla="*/ 20 h 318"/>
                <a:gd name="T26" fmla="*/ 509 w 362"/>
                <a:gd name="T27" fmla="*/ 94 h 318"/>
                <a:gd name="T28" fmla="*/ 299 w 362"/>
                <a:gd name="T29" fmla="*/ 259 h 3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2" h="318">
                  <a:moveTo>
                    <a:pt x="58" y="42"/>
                  </a:moveTo>
                  <a:cubicBezTo>
                    <a:pt x="36" y="58"/>
                    <a:pt x="16" y="84"/>
                    <a:pt x="11" y="102"/>
                  </a:cubicBezTo>
                  <a:cubicBezTo>
                    <a:pt x="6" y="121"/>
                    <a:pt x="0" y="154"/>
                    <a:pt x="6" y="174"/>
                  </a:cubicBezTo>
                  <a:cubicBezTo>
                    <a:pt x="11" y="191"/>
                    <a:pt x="27" y="208"/>
                    <a:pt x="42" y="215"/>
                  </a:cubicBezTo>
                  <a:cubicBezTo>
                    <a:pt x="57" y="222"/>
                    <a:pt x="74" y="227"/>
                    <a:pt x="85" y="240"/>
                  </a:cubicBezTo>
                  <a:cubicBezTo>
                    <a:pt x="97" y="252"/>
                    <a:pt x="102" y="268"/>
                    <a:pt x="114" y="281"/>
                  </a:cubicBezTo>
                  <a:cubicBezTo>
                    <a:pt x="145" y="313"/>
                    <a:pt x="188" y="318"/>
                    <a:pt x="230" y="312"/>
                  </a:cubicBezTo>
                  <a:cubicBezTo>
                    <a:pt x="306" y="303"/>
                    <a:pt x="362" y="233"/>
                    <a:pt x="345" y="158"/>
                  </a:cubicBezTo>
                  <a:cubicBezTo>
                    <a:pt x="341" y="141"/>
                    <a:pt x="349" y="133"/>
                    <a:pt x="350" y="117"/>
                  </a:cubicBezTo>
                  <a:cubicBezTo>
                    <a:pt x="352" y="100"/>
                    <a:pt x="340" y="88"/>
                    <a:pt x="330" y="76"/>
                  </a:cubicBezTo>
                  <a:cubicBezTo>
                    <a:pt x="307" y="49"/>
                    <a:pt x="305" y="23"/>
                    <a:pt x="265" y="15"/>
                  </a:cubicBezTo>
                  <a:cubicBezTo>
                    <a:pt x="236" y="10"/>
                    <a:pt x="202" y="1"/>
                    <a:pt x="172" y="0"/>
                  </a:cubicBezTo>
                  <a:cubicBezTo>
                    <a:pt x="159" y="0"/>
                    <a:pt x="147" y="3"/>
                    <a:pt x="134" y="3"/>
                  </a:cubicBezTo>
                  <a:cubicBezTo>
                    <a:pt x="118" y="3"/>
                    <a:pt x="111" y="4"/>
                    <a:pt x="99" y="15"/>
                  </a:cubicBezTo>
                  <a:cubicBezTo>
                    <a:pt x="86" y="25"/>
                    <a:pt x="67" y="36"/>
                    <a:pt x="58" y="4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51" name="Freeform 123"/>
            <p:cNvSpPr>
              <a:spLocks/>
            </p:cNvSpPr>
            <p:nvPr/>
          </p:nvSpPr>
          <p:spPr bwMode="auto">
            <a:xfrm>
              <a:off x="4270" y="2951"/>
              <a:ext cx="513" cy="632"/>
            </a:xfrm>
            <a:custGeom>
              <a:avLst/>
              <a:gdLst>
                <a:gd name="T0" fmla="*/ 169 w 297"/>
                <a:gd name="T1" fmla="*/ 1319 h 344"/>
                <a:gd name="T2" fmla="*/ 632 w 297"/>
                <a:gd name="T3" fmla="*/ 209 h 344"/>
                <a:gd name="T4" fmla="*/ 957 w 297"/>
                <a:gd name="T5" fmla="*/ 88 h 344"/>
                <a:gd name="T6" fmla="*/ 1530 w 297"/>
                <a:gd name="T7" fmla="*/ 132 h 344"/>
                <a:gd name="T8" fmla="*/ 881 w 297"/>
                <a:gd name="T9" fmla="*/ 51 h 344"/>
                <a:gd name="T10" fmla="*/ 553 w 297"/>
                <a:gd name="T11" fmla="*/ 173 h 344"/>
                <a:gd name="T12" fmla="*/ 86 w 297"/>
                <a:gd name="T13" fmla="*/ 1282 h 344"/>
                <a:gd name="T14" fmla="*/ 871 w 297"/>
                <a:gd name="T15" fmla="*/ 2133 h 344"/>
                <a:gd name="T16" fmla="*/ 169 w 297"/>
                <a:gd name="T17" fmla="*/ 1319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7" h="344">
                  <a:moveTo>
                    <a:pt x="33" y="213"/>
                  </a:moveTo>
                  <a:cubicBezTo>
                    <a:pt x="16" y="150"/>
                    <a:pt x="57" y="62"/>
                    <a:pt x="123" y="34"/>
                  </a:cubicBezTo>
                  <a:cubicBezTo>
                    <a:pt x="144" y="24"/>
                    <a:pt x="162" y="19"/>
                    <a:pt x="186" y="14"/>
                  </a:cubicBezTo>
                  <a:cubicBezTo>
                    <a:pt x="222" y="7"/>
                    <a:pt x="261" y="9"/>
                    <a:pt x="297" y="21"/>
                  </a:cubicBezTo>
                  <a:cubicBezTo>
                    <a:pt x="257" y="4"/>
                    <a:pt x="212" y="0"/>
                    <a:pt x="171" y="8"/>
                  </a:cubicBezTo>
                  <a:cubicBezTo>
                    <a:pt x="146" y="13"/>
                    <a:pt x="129" y="19"/>
                    <a:pt x="107" y="28"/>
                  </a:cubicBezTo>
                  <a:cubicBezTo>
                    <a:pt x="41" y="56"/>
                    <a:pt x="0" y="145"/>
                    <a:pt x="17" y="207"/>
                  </a:cubicBezTo>
                  <a:cubicBezTo>
                    <a:pt x="34" y="271"/>
                    <a:pt x="102" y="322"/>
                    <a:pt x="169" y="344"/>
                  </a:cubicBezTo>
                  <a:cubicBezTo>
                    <a:pt x="108" y="319"/>
                    <a:pt x="48" y="272"/>
                    <a:pt x="33" y="213"/>
                  </a:cubicBezTo>
                </a:path>
              </a:pathLst>
            </a:custGeom>
            <a:solidFill>
              <a:srgbClr val="498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52" name="Freeform 124"/>
            <p:cNvSpPr>
              <a:spLocks/>
            </p:cNvSpPr>
            <p:nvPr/>
          </p:nvSpPr>
          <p:spPr bwMode="auto">
            <a:xfrm>
              <a:off x="4436" y="3014"/>
              <a:ext cx="541" cy="604"/>
            </a:xfrm>
            <a:custGeom>
              <a:avLst/>
              <a:gdLst>
                <a:gd name="T0" fmla="*/ 1601 w 313"/>
                <a:gd name="T1" fmla="*/ 731 h 329"/>
                <a:gd name="T2" fmla="*/ 1206 w 313"/>
                <a:gd name="T3" fmla="*/ 0 h 329"/>
                <a:gd name="T4" fmla="*/ 1509 w 313"/>
                <a:gd name="T5" fmla="*/ 657 h 329"/>
                <a:gd name="T6" fmla="*/ 1317 w 313"/>
                <a:gd name="T7" fmla="*/ 1540 h 329"/>
                <a:gd name="T8" fmla="*/ 589 w 313"/>
                <a:gd name="T9" fmla="*/ 1924 h 329"/>
                <a:gd name="T10" fmla="*/ 0 w 313"/>
                <a:gd name="T11" fmla="*/ 1678 h 329"/>
                <a:gd name="T12" fmla="*/ 676 w 313"/>
                <a:gd name="T13" fmla="*/ 1999 h 329"/>
                <a:gd name="T14" fmla="*/ 1403 w 313"/>
                <a:gd name="T15" fmla="*/ 1608 h 329"/>
                <a:gd name="T16" fmla="*/ 1601 w 313"/>
                <a:gd name="T17" fmla="*/ 73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3" h="329">
                  <a:moveTo>
                    <a:pt x="310" y="118"/>
                  </a:moveTo>
                  <a:cubicBezTo>
                    <a:pt x="306" y="64"/>
                    <a:pt x="275" y="24"/>
                    <a:pt x="234" y="0"/>
                  </a:cubicBezTo>
                  <a:cubicBezTo>
                    <a:pt x="266" y="25"/>
                    <a:pt x="289" y="60"/>
                    <a:pt x="292" y="106"/>
                  </a:cubicBezTo>
                  <a:cubicBezTo>
                    <a:pt x="295" y="157"/>
                    <a:pt x="283" y="207"/>
                    <a:pt x="255" y="249"/>
                  </a:cubicBezTo>
                  <a:cubicBezTo>
                    <a:pt x="220" y="301"/>
                    <a:pt x="174" y="317"/>
                    <a:pt x="114" y="311"/>
                  </a:cubicBezTo>
                  <a:cubicBezTo>
                    <a:pt x="78" y="308"/>
                    <a:pt x="36" y="294"/>
                    <a:pt x="0" y="271"/>
                  </a:cubicBezTo>
                  <a:cubicBezTo>
                    <a:pt x="40" y="300"/>
                    <a:pt x="89" y="319"/>
                    <a:pt x="131" y="323"/>
                  </a:cubicBezTo>
                  <a:cubicBezTo>
                    <a:pt x="192" y="329"/>
                    <a:pt x="237" y="312"/>
                    <a:pt x="272" y="260"/>
                  </a:cubicBezTo>
                  <a:cubicBezTo>
                    <a:pt x="300" y="218"/>
                    <a:pt x="313" y="168"/>
                    <a:pt x="310" y="118"/>
                  </a:cubicBezTo>
                </a:path>
              </a:pathLst>
            </a:custGeom>
            <a:solidFill>
              <a:srgbClr val="2B7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53" name="Freeform 125"/>
            <p:cNvSpPr>
              <a:spLocks/>
            </p:cNvSpPr>
            <p:nvPr/>
          </p:nvSpPr>
          <p:spPr bwMode="auto">
            <a:xfrm>
              <a:off x="4438" y="3072"/>
              <a:ext cx="469" cy="476"/>
            </a:xfrm>
            <a:custGeom>
              <a:avLst/>
              <a:gdLst>
                <a:gd name="T0" fmla="*/ 0 w 272"/>
                <a:gd name="T1" fmla="*/ 987 h 259"/>
                <a:gd name="T2" fmla="*/ 512 w 272"/>
                <a:gd name="T3" fmla="*/ 1513 h 259"/>
                <a:gd name="T4" fmla="*/ 1154 w 272"/>
                <a:gd name="T5" fmla="*/ 1402 h 259"/>
                <a:gd name="T6" fmla="*/ 1347 w 272"/>
                <a:gd name="T7" fmla="*/ 632 h 259"/>
                <a:gd name="T8" fmla="*/ 1338 w 272"/>
                <a:gd name="T9" fmla="*/ 290 h 259"/>
                <a:gd name="T10" fmla="*/ 1162 w 272"/>
                <a:gd name="T11" fmla="*/ 0 h 259"/>
                <a:gd name="T12" fmla="*/ 1210 w 272"/>
                <a:gd name="T13" fmla="*/ 287 h 259"/>
                <a:gd name="T14" fmla="*/ 1181 w 272"/>
                <a:gd name="T15" fmla="*/ 682 h 259"/>
                <a:gd name="T16" fmla="*/ 900 w 272"/>
                <a:gd name="T17" fmla="*/ 1246 h 259"/>
                <a:gd name="T18" fmla="*/ 666 w 272"/>
                <a:gd name="T19" fmla="*/ 1334 h 259"/>
                <a:gd name="T20" fmla="*/ 455 w 272"/>
                <a:gd name="T21" fmla="*/ 1097 h 259"/>
                <a:gd name="T22" fmla="*/ 9 w 272"/>
                <a:gd name="T23" fmla="*/ 987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2" h="259">
                  <a:moveTo>
                    <a:pt x="0" y="159"/>
                  </a:moveTo>
                  <a:cubicBezTo>
                    <a:pt x="47" y="166"/>
                    <a:pt x="53" y="231"/>
                    <a:pt x="100" y="244"/>
                  </a:cubicBezTo>
                  <a:cubicBezTo>
                    <a:pt x="149" y="257"/>
                    <a:pt x="185" y="259"/>
                    <a:pt x="225" y="226"/>
                  </a:cubicBezTo>
                  <a:cubicBezTo>
                    <a:pt x="263" y="194"/>
                    <a:pt x="262" y="146"/>
                    <a:pt x="263" y="102"/>
                  </a:cubicBezTo>
                  <a:cubicBezTo>
                    <a:pt x="263" y="81"/>
                    <a:pt x="272" y="68"/>
                    <a:pt x="261" y="47"/>
                  </a:cubicBezTo>
                  <a:cubicBezTo>
                    <a:pt x="253" y="31"/>
                    <a:pt x="236" y="15"/>
                    <a:pt x="227" y="0"/>
                  </a:cubicBezTo>
                  <a:cubicBezTo>
                    <a:pt x="227" y="15"/>
                    <a:pt x="235" y="30"/>
                    <a:pt x="236" y="46"/>
                  </a:cubicBezTo>
                  <a:cubicBezTo>
                    <a:pt x="238" y="68"/>
                    <a:pt x="235" y="89"/>
                    <a:pt x="230" y="110"/>
                  </a:cubicBezTo>
                  <a:cubicBezTo>
                    <a:pt x="219" y="153"/>
                    <a:pt x="225" y="184"/>
                    <a:pt x="176" y="201"/>
                  </a:cubicBezTo>
                  <a:cubicBezTo>
                    <a:pt x="163" y="205"/>
                    <a:pt x="144" y="217"/>
                    <a:pt x="130" y="215"/>
                  </a:cubicBezTo>
                  <a:cubicBezTo>
                    <a:pt x="111" y="213"/>
                    <a:pt x="103" y="189"/>
                    <a:pt x="89" y="177"/>
                  </a:cubicBezTo>
                  <a:cubicBezTo>
                    <a:pt x="65" y="158"/>
                    <a:pt x="24" y="164"/>
                    <a:pt x="2" y="159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auto">
            <a:xfrm>
              <a:off x="4346" y="3004"/>
              <a:ext cx="399" cy="271"/>
            </a:xfrm>
            <a:custGeom>
              <a:avLst/>
              <a:gdLst>
                <a:gd name="T0" fmla="*/ 29 w 231"/>
                <a:gd name="T1" fmla="*/ 922 h 147"/>
                <a:gd name="T2" fmla="*/ 484 w 231"/>
                <a:gd name="T3" fmla="*/ 105 h 147"/>
                <a:gd name="T4" fmla="*/ 871 w 231"/>
                <a:gd name="T5" fmla="*/ 37 h 147"/>
                <a:gd name="T6" fmla="*/ 1190 w 231"/>
                <a:gd name="T7" fmla="*/ 125 h 147"/>
                <a:gd name="T8" fmla="*/ 411 w 231"/>
                <a:gd name="T9" fmla="*/ 289 h 147"/>
                <a:gd name="T10" fmla="*/ 50 w 231"/>
                <a:gd name="T11" fmla="*/ 898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" h="147">
                  <a:moveTo>
                    <a:pt x="6" y="147"/>
                  </a:moveTo>
                  <a:cubicBezTo>
                    <a:pt x="0" y="86"/>
                    <a:pt x="33" y="48"/>
                    <a:pt x="94" y="17"/>
                  </a:cubicBezTo>
                  <a:cubicBezTo>
                    <a:pt x="126" y="0"/>
                    <a:pt x="133" y="5"/>
                    <a:pt x="169" y="6"/>
                  </a:cubicBezTo>
                  <a:cubicBezTo>
                    <a:pt x="195" y="8"/>
                    <a:pt x="210" y="9"/>
                    <a:pt x="231" y="20"/>
                  </a:cubicBezTo>
                  <a:cubicBezTo>
                    <a:pt x="179" y="2"/>
                    <a:pt x="126" y="24"/>
                    <a:pt x="80" y="46"/>
                  </a:cubicBezTo>
                  <a:cubicBezTo>
                    <a:pt x="48" y="62"/>
                    <a:pt x="6" y="98"/>
                    <a:pt x="10" y="143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55" name="Freeform 127"/>
            <p:cNvSpPr>
              <a:spLocks/>
            </p:cNvSpPr>
            <p:nvPr/>
          </p:nvSpPr>
          <p:spPr bwMode="auto">
            <a:xfrm>
              <a:off x="4531" y="3335"/>
              <a:ext cx="361" cy="232"/>
            </a:xfrm>
            <a:custGeom>
              <a:avLst/>
              <a:gdLst>
                <a:gd name="T0" fmla="*/ 582 w 209"/>
                <a:gd name="T1" fmla="*/ 569 h 126"/>
                <a:gd name="T2" fmla="*/ 1078 w 209"/>
                <a:gd name="T3" fmla="*/ 0 h 126"/>
                <a:gd name="T4" fmla="*/ 603 w 209"/>
                <a:gd name="T5" fmla="*/ 654 h 126"/>
                <a:gd name="T6" fmla="*/ 0 w 209"/>
                <a:gd name="T7" fmla="*/ 350 h 126"/>
                <a:gd name="T8" fmla="*/ 582 w 209"/>
                <a:gd name="T9" fmla="*/ 569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26">
                  <a:moveTo>
                    <a:pt x="113" y="91"/>
                  </a:moveTo>
                  <a:cubicBezTo>
                    <a:pt x="181" y="68"/>
                    <a:pt x="204" y="26"/>
                    <a:pt x="209" y="0"/>
                  </a:cubicBezTo>
                  <a:cubicBezTo>
                    <a:pt x="204" y="57"/>
                    <a:pt x="187" y="85"/>
                    <a:pt x="117" y="105"/>
                  </a:cubicBezTo>
                  <a:cubicBezTo>
                    <a:pt x="46" y="126"/>
                    <a:pt x="19" y="91"/>
                    <a:pt x="0" y="56"/>
                  </a:cubicBezTo>
                  <a:cubicBezTo>
                    <a:pt x="24" y="78"/>
                    <a:pt x="61" y="107"/>
                    <a:pt x="113" y="91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56" name="Freeform 128"/>
            <p:cNvSpPr>
              <a:spLocks/>
            </p:cNvSpPr>
            <p:nvPr/>
          </p:nvSpPr>
          <p:spPr bwMode="auto">
            <a:xfrm>
              <a:off x="4728" y="3282"/>
              <a:ext cx="238" cy="323"/>
            </a:xfrm>
            <a:custGeom>
              <a:avLst/>
              <a:gdLst>
                <a:gd name="T0" fmla="*/ 707 w 138"/>
                <a:gd name="T1" fmla="*/ 0 h 176"/>
                <a:gd name="T2" fmla="*/ 0 w 138"/>
                <a:gd name="T3" fmla="*/ 1088 h 176"/>
                <a:gd name="T4" fmla="*/ 707 w 138"/>
                <a:gd name="T5" fmla="*/ 0 h 1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" h="176">
                  <a:moveTo>
                    <a:pt x="138" y="0"/>
                  </a:moveTo>
                  <a:cubicBezTo>
                    <a:pt x="136" y="37"/>
                    <a:pt x="115" y="169"/>
                    <a:pt x="0" y="176"/>
                  </a:cubicBezTo>
                  <a:cubicBezTo>
                    <a:pt x="33" y="165"/>
                    <a:pt x="111" y="134"/>
                    <a:pt x="138" y="0"/>
                  </a:cubicBezTo>
                </a:path>
              </a:pathLst>
            </a:custGeom>
            <a:solidFill>
              <a:srgbClr val="12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57" name="Freeform 129"/>
            <p:cNvSpPr>
              <a:spLocks/>
            </p:cNvSpPr>
            <p:nvPr/>
          </p:nvSpPr>
          <p:spPr bwMode="auto">
            <a:xfrm>
              <a:off x="4250" y="2903"/>
              <a:ext cx="746" cy="737"/>
            </a:xfrm>
            <a:custGeom>
              <a:avLst/>
              <a:gdLst>
                <a:gd name="T0" fmla="*/ 594 w 432"/>
                <a:gd name="T1" fmla="*/ 261 h 401"/>
                <a:gd name="T2" fmla="*/ 93 w 432"/>
                <a:gd name="T3" fmla="*/ 1467 h 401"/>
                <a:gd name="T4" fmla="*/ 1219 w 432"/>
                <a:gd name="T5" fmla="*/ 2452 h 401"/>
                <a:gd name="T6" fmla="*/ 2003 w 432"/>
                <a:gd name="T7" fmla="*/ 2031 h 401"/>
                <a:gd name="T8" fmla="*/ 2210 w 432"/>
                <a:gd name="T9" fmla="*/ 1088 h 401"/>
                <a:gd name="T10" fmla="*/ 948 w 432"/>
                <a:gd name="T11" fmla="*/ 132 h 401"/>
                <a:gd name="T12" fmla="*/ 594 w 432"/>
                <a:gd name="T13" fmla="*/ 261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2" h="401">
                  <a:moveTo>
                    <a:pt x="115" y="42"/>
                  </a:moveTo>
                  <a:cubicBezTo>
                    <a:pt x="44" y="73"/>
                    <a:pt x="0" y="168"/>
                    <a:pt x="18" y="236"/>
                  </a:cubicBezTo>
                  <a:cubicBezTo>
                    <a:pt x="41" y="323"/>
                    <a:pt x="153" y="387"/>
                    <a:pt x="237" y="395"/>
                  </a:cubicBezTo>
                  <a:cubicBezTo>
                    <a:pt x="302" y="401"/>
                    <a:pt x="351" y="383"/>
                    <a:pt x="389" y="327"/>
                  </a:cubicBezTo>
                  <a:cubicBezTo>
                    <a:pt x="419" y="283"/>
                    <a:pt x="432" y="229"/>
                    <a:pt x="429" y="175"/>
                  </a:cubicBezTo>
                  <a:cubicBezTo>
                    <a:pt x="421" y="55"/>
                    <a:pt x="289" y="0"/>
                    <a:pt x="184" y="21"/>
                  </a:cubicBezTo>
                  <a:cubicBezTo>
                    <a:pt x="158" y="27"/>
                    <a:pt x="139" y="32"/>
                    <a:pt x="115" y="42"/>
                  </a:cubicBezTo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58" name="Freeform 130"/>
            <p:cNvSpPr>
              <a:spLocks/>
            </p:cNvSpPr>
            <p:nvPr/>
          </p:nvSpPr>
          <p:spPr bwMode="auto">
            <a:xfrm>
              <a:off x="4322" y="2984"/>
              <a:ext cx="625" cy="584"/>
            </a:xfrm>
            <a:custGeom>
              <a:avLst/>
              <a:gdLst>
                <a:gd name="T0" fmla="*/ 299 w 362"/>
                <a:gd name="T1" fmla="*/ 259 h 318"/>
                <a:gd name="T2" fmla="*/ 57 w 362"/>
                <a:gd name="T3" fmla="*/ 630 h 318"/>
                <a:gd name="T4" fmla="*/ 29 w 362"/>
                <a:gd name="T5" fmla="*/ 1080 h 318"/>
                <a:gd name="T6" fmla="*/ 218 w 362"/>
                <a:gd name="T7" fmla="*/ 1331 h 318"/>
                <a:gd name="T8" fmla="*/ 439 w 362"/>
                <a:gd name="T9" fmla="*/ 1488 h 318"/>
                <a:gd name="T10" fmla="*/ 587 w 362"/>
                <a:gd name="T11" fmla="*/ 1741 h 318"/>
                <a:gd name="T12" fmla="*/ 1183 w 362"/>
                <a:gd name="T13" fmla="*/ 1932 h 318"/>
                <a:gd name="T14" fmla="*/ 1777 w 362"/>
                <a:gd name="T15" fmla="*/ 979 h 318"/>
                <a:gd name="T16" fmla="*/ 1801 w 362"/>
                <a:gd name="T17" fmla="*/ 725 h 318"/>
                <a:gd name="T18" fmla="*/ 1699 w 362"/>
                <a:gd name="T19" fmla="*/ 472 h 318"/>
                <a:gd name="T20" fmla="*/ 1366 w 362"/>
                <a:gd name="T21" fmla="*/ 94 h 318"/>
                <a:gd name="T22" fmla="*/ 886 w 362"/>
                <a:gd name="T23" fmla="*/ 0 h 318"/>
                <a:gd name="T24" fmla="*/ 689 w 362"/>
                <a:gd name="T25" fmla="*/ 20 h 318"/>
                <a:gd name="T26" fmla="*/ 509 w 362"/>
                <a:gd name="T27" fmla="*/ 94 h 318"/>
                <a:gd name="T28" fmla="*/ 299 w 362"/>
                <a:gd name="T29" fmla="*/ 259 h 3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2" h="318">
                  <a:moveTo>
                    <a:pt x="58" y="42"/>
                  </a:moveTo>
                  <a:cubicBezTo>
                    <a:pt x="36" y="58"/>
                    <a:pt x="16" y="84"/>
                    <a:pt x="11" y="102"/>
                  </a:cubicBezTo>
                  <a:cubicBezTo>
                    <a:pt x="6" y="121"/>
                    <a:pt x="0" y="154"/>
                    <a:pt x="6" y="174"/>
                  </a:cubicBezTo>
                  <a:cubicBezTo>
                    <a:pt x="11" y="191"/>
                    <a:pt x="27" y="208"/>
                    <a:pt x="42" y="215"/>
                  </a:cubicBezTo>
                  <a:cubicBezTo>
                    <a:pt x="57" y="222"/>
                    <a:pt x="74" y="227"/>
                    <a:pt x="85" y="240"/>
                  </a:cubicBezTo>
                  <a:cubicBezTo>
                    <a:pt x="97" y="252"/>
                    <a:pt x="102" y="268"/>
                    <a:pt x="114" y="281"/>
                  </a:cubicBezTo>
                  <a:cubicBezTo>
                    <a:pt x="145" y="313"/>
                    <a:pt x="188" y="318"/>
                    <a:pt x="230" y="312"/>
                  </a:cubicBezTo>
                  <a:cubicBezTo>
                    <a:pt x="306" y="303"/>
                    <a:pt x="362" y="233"/>
                    <a:pt x="345" y="158"/>
                  </a:cubicBezTo>
                  <a:cubicBezTo>
                    <a:pt x="341" y="141"/>
                    <a:pt x="349" y="133"/>
                    <a:pt x="350" y="117"/>
                  </a:cubicBezTo>
                  <a:cubicBezTo>
                    <a:pt x="352" y="100"/>
                    <a:pt x="340" y="88"/>
                    <a:pt x="330" y="76"/>
                  </a:cubicBezTo>
                  <a:cubicBezTo>
                    <a:pt x="307" y="49"/>
                    <a:pt x="305" y="23"/>
                    <a:pt x="265" y="15"/>
                  </a:cubicBezTo>
                  <a:cubicBezTo>
                    <a:pt x="236" y="10"/>
                    <a:pt x="202" y="1"/>
                    <a:pt x="172" y="0"/>
                  </a:cubicBezTo>
                  <a:cubicBezTo>
                    <a:pt x="159" y="0"/>
                    <a:pt x="147" y="3"/>
                    <a:pt x="134" y="3"/>
                  </a:cubicBezTo>
                  <a:cubicBezTo>
                    <a:pt x="118" y="3"/>
                    <a:pt x="111" y="4"/>
                    <a:pt x="99" y="15"/>
                  </a:cubicBezTo>
                  <a:cubicBezTo>
                    <a:pt x="86" y="25"/>
                    <a:pt x="67" y="36"/>
                    <a:pt x="58" y="4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59" name="Oval 131"/>
            <p:cNvSpPr>
              <a:spLocks noChangeArrowheads="1"/>
            </p:cNvSpPr>
            <p:nvPr/>
          </p:nvSpPr>
          <p:spPr bwMode="auto">
            <a:xfrm>
              <a:off x="4434" y="3006"/>
              <a:ext cx="57" cy="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60" name="Oval 132"/>
            <p:cNvSpPr>
              <a:spLocks noChangeArrowheads="1"/>
            </p:cNvSpPr>
            <p:nvPr/>
          </p:nvSpPr>
          <p:spPr bwMode="auto">
            <a:xfrm>
              <a:off x="4491" y="3003"/>
              <a:ext cx="21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61" name="Oval 133"/>
            <p:cNvSpPr>
              <a:spLocks noChangeArrowheads="1"/>
            </p:cNvSpPr>
            <p:nvPr/>
          </p:nvSpPr>
          <p:spPr bwMode="auto">
            <a:xfrm>
              <a:off x="4415" y="3049"/>
              <a:ext cx="21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</p:grpSp>
      <p:sp>
        <p:nvSpPr>
          <p:cNvPr id="48" name="Freeform 18"/>
          <p:cNvSpPr>
            <a:spLocks/>
          </p:cNvSpPr>
          <p:nvPr/>
        </p:nvSpPr>
        <p:spPr bwMode="auto">
          <a:xfrm rot="8298595">
            <a:off x="5884847" y="4816667"/>
            <a:ext cx="2863820" cy="774191"/>
          </a:xfrm>
          <a:custGeom>
            <a:avLst/>
            <a:gdLst>
              <a:gd name="T0" fmla="*/ 2147483647 w 354"/>
              <a:gd name="T1" fmla="*/ 621693320 h 87"/>
              <a:gd name="T2" fmla="*/ 2147483647 w 354"/>
              <a:gd name="T3" fmla="*/ 14129735 h 87"/>
              <a:gd name="T4" fmla="*/ 2147483647 w 354"/>
              <a:gd name="T5" fmla="*/ 494529460 h 87"/>
              <a:gd name="T6" fmla="*/ 2147483647 w 354"/>
              <a:gd name="T7" fmla="*/ 494529460 h 87"/>
              <a:gd name="T8" fmla="*/ 2147483647 w 354"/>
              <a:gd name="T9" fmla="*/ 296716924 h 87"/>
              <a:gd name="T10" fmla="*/ 2147483647 w 354"/>
              <a:gd name="T11" fmla="*/ 0 h 87"/>
              <a:gd name="T12" fmla="*/ 2147483647 w 354"/>
              <a:gd name="T13" fmla="*/ 296716924 h 87"/>
              <a:gd name="T14" fmla="*/ 1967713569 w 354"/>
              <a:gd name="T15" fmla="*/ 494529460 h 87"/>
              <a:gd name="T16" fmla="*/ 1602278692 w 354"/>
              <a:gd name="T17" fmla="*/ 296716924 h 87"/>
              <a:gd name="T18" fmla="*/ 1068187044 w 354"/>
              <a:gd name="T19" fmla="*/ 0 h 87"/>
              <a:gd name="T20" fmla="*/ 534091648 w 354"/>
              <a:gd name="T21" fmla="*/ 296716924 h 87"/>
              <a:gd name="T22" fmla="*/ 168660520 w 354"/>
              <a:gd name="T23" fmla="*/ 494529460 h 87"/>
              <a:gd name="T24" fmla="*/ 168660520 w 354"/>
              <a:gd name="T25" fmla="*/ 748857179 h 87"/>
              <a:gd name="T26" fmla="*/ 702755917 w 354"/>
              <a:gd name="T27" fmla="*/ 452140254 h 87"/>
              <a:gd name="T28" fmla="*/ 1068187044 w 354"/>
              <a:gd name="T29" fmla="*/ 254327718 h 87"/>
              <a:gd name="T30" fmla="*/ 1419563129 w 354"/>
              <a:gd name="T31" fmla="*/ 452140254 h 87"/>
              <a:gd name="T32" fmla="*/ 1967713569 w 354"/>
              <a:gd name="T33" fmla="*/ 748857179 h 87"/>
              <a:gd name="T34" fmla="*/ 2147483647 w 354"/>
              <a:gd name="T35" fmla="*/ 452140254 h 87"/>
              <a:gd name="T36" fmla="*/ 2147483647 w 354"/>
              <a:gd name="T37" fmla="*/ 254327718 h 87"/>
              <a:gd name="T38" fmla="*/ 2147483647 w 354"/>
              <a:gd name="T39" fmla="*/ 452140254 h 87"/>
              <a:gd name="T40" fmla="*/ 2147483647 w 354"/>
              <a:gd name="T41" fmla="*/ 748857179 h 87"/>
              <a:gd name="T42" fmla="*/ 2147483647 w 354"/>
              <a:gd name="T43" fmla="*/ 748857179 h 87"/>
              <a:gd name="T44" fmla="*/ 2147483647 w 354"/>
              <a:gd name="T45" fmla="*/ 1229256904 h 87"/>
              <a:gd name="T46" fmla="*/ 2147483647 w 354"/>
              <a:gd name="T47" fmla="*/ 621693320 h 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54" h="87">
                <a:moveTo>
                  <a:pt x="354" y="44"/>
                </a:moveTo>
                <a:cubicBezTo>
                  <a:pt x="279" y="1"/>
                  <a:pt x="279" y="1"/>
                  <a:pt x="279" y="1"/>
                </a:cubicBezTo>
                <a:cubicBezTo>
                  <a:pt x="279" y="35"/>
                  <a:pt x="279" y="35"/>
                  <a:pt x="279" y="35"/>
                </a:cubicBezTo>
                <a:cubicBezTo>
                  <a:pt x="267" y="35"/>
                  <a:pt x="267" y="35"/>
                  <a:pt x="267" y="35"/>
                </a:cubicBezTo>
                <a:cubicBezTo>
                  <a:pt x="255" y="35"/>
                  <a:pt x="249" y="29"/>
                  <a:pt x="242" y="21"/>
                </a:cubicBezTo>
                <a:cubicBezTo>
                  <a:pt x="234" y="12"/>
                  <a:pt x="223" y="0"/>
                  <a:pt x="204" y="0"/>
                </a:cubicBezTo>
                <a:cubicBezTo>
                  <a:pt x="184" y="0"/>
                  <a:pt x="174" y="12"/>
                  <a:pt x="165" y="21"/>
                </a:cubicBezTo>
                <a:cubicBezTo>
                  <a:pt x="158" y="29"/>
                  <a:pt x="152" y="35"/>
                  <a:pt x="140" y="35"/>
                </a:cubicBezTo>
                <a:cubicBezTo>
                  <a:pt x="127" y="35"/>
                  <a:pt x="122" y="29"/>
                  <a:pt x="114" y="21"/>
                </a:cubicBezTo>
                <a:cubicBezTo>
                  <a:pt x="106" y="12"/>
                  <a:pt x="96" y="0"/>
                  <a:pt x="76" y="0"/>
                </a:cubicBezTo>
                <a:cubicBezTo>
                  <a:pt x="56" y="0"/>
                  <a:pt x="46" y="12"/>
                  <a:pt x="38" y="21"/>
                </a:cubicBezTo>
                <a:cubicBezTo>
                  <a:pt x="30" y="29"/>
                  <a:pt x="24" y="35"/>
                  <a:pt x="12" y="35"/>
                </a:cubicBezTo>
                <a:cubicBezTo>
                  <a:pt x="0" y="35"/>
                  <a:pt x="0" y="53"/>
                  <a:pt x="12" y="53"/>
                </a:cubicBezTo>
                <a:cubicBezTo>
                  <a:pt x="32" y="53"/>
                  <a:pt x="42" y="41"/>
                  <a:pt x="50" y="32"/>
                </a:cubicBezTo>
                <a:cubicBezTo>
                  <a:pt x="58" y="24"/>
                  <a:pt x="64" y="18"/>
                  <a:pt x="76" y="18"/>
                </a:cubicBezTo>
                <a:cubicBezTo>
                  <a:pt x="88" y="18"/>
                  <a:pt x="94" y="24"/>
                  <a:pt x="101" y="32"/>
                </a:cubicBezTo>
                <a:cubicBezTo>
                  <a:pt x="110" y="41"/>
                  <a:pt x="120" y="53"/>
                  <a:pt x="140" y="53"/>
                </a:cubicBezTo>
                <a:cubicBezTo>
                  <a:pt x="159" y="53"/>
                  <a:pt x="170" y="41"/>
                  <a:pt x="178" y="32"/>
                </a:cubicBezTo>
                <a:cubicBezTo>
                  <a:pt x="186" y="24"/>
                  <a:pt x="191" y="18"/>
                  <a:pt x="204" y="18"/>
                </a:cubicBezTo>
                <a:cubicBezTo>
                  <a:pt x="216" y="18"/>
                  <a:pt x="222" y="24"/>
                  <a:pt x="229" y="32"/>
                </a:cubicBezTo>
                <a:cubicBezTo>
                  <a:pt x="237" y="41"/>
                  <a:pt x="247" y="53"/>
                  <a:pt x="267" y="53"/>
                </a:cubicBezTo>
                <a:cubicBezTo>
                  <a:pt x="279" y="53"/>
                  <a:pt x="279" y="53"/>
                  <a:pt x="279" y="53"/>
                </a:cubicBezTo>
                <a:cubicBezTo>
                  <a:pt x="279" y="87"/>
                  <a:pt x="279" y="87"/>
                  <a:pt x="279" y="87"/>
                </a:cubicBezTo>
                <a:lnTo>
                  <a:pt x="354" y="44"/>
                </a:lnTo>
                <a:close/>
              </a:path>
            </a:pathLst>
          </a:custGeom>
          <a:solidFill>
            <a:srgbClr val="C1DFFD"/>
          </a:solidFill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herkenning</a:t>
            </a:r>
            <a:r>
              <a:rPr lang="en-US" dirty="0"/>
              <a:t> van </a:t>
            </a:r>
            <a:r>
              <a:rPr lang="en-US" dirty="0" err="1"/>
              <a:t>pathogenen</a:t>
            </a:r>
            <a:r>
              <a:rPr lang="en-US" dirty="0"/>
              <a:t> door T </a:t>
            </a:r>
            <a:r>
              <a:rPr lang="en-US" dirty="0" err="1"/>
              <a:t>cellen</a:t>
            </a:r>
            <a:br>
              <a:rPr lang="nl-NL" dirty="0"/>
            </a:br>
            <a:endParaRPr lang="en-GB" dirty="0"/>
          </a:p>
        </p:txBody>
      </p:sp>
      <p:sp>
        <p:nvSpPr>
          <p:cNvPr id="7" name="Ovaal 6"/>
          <p:cNvSpPr/>
          <p:nvPr/>
        </p:nvSpPr>
        <p:spPr bwMode="auto">
          <a:xfrm>
            <a:off x="7247470" y="4572002"/>
            <a:ext cx="1536700" cy="105621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457189" indent="-457189">
              <a:defRPr/>
            </a:pPr>
            <a:endParaRPr lang="nl-NL" sz="2400">
              <a:latin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844917" y="1393435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 </a:t>
            </a:r>
            <a:r>
              <a:rPr lang="en-US" sz="2400" b="1" dirty="0" err="1">
                <a:solidFill>
                  <a:schemeClr val="bg1"/>
                </a:solidFill>
              </a:rPr>
              <a:t>cel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7016" y="6398443"/>
            <a:ext cx="6017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antigeen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presenterende</a:t>
            </a:r>
            <a:r>
              <a:rPr lang="en-US" sz="2400" b="1" dirty="0">
                <a:solidFill>
                  <a:schemeClr val="bg1"/>
                </a:solidFill>
              </a:rPr>
              <a:t> (of </a:t>
            </a:r>
            <a:r>
              <a:rPr lang="en-US" sz="2400" b="1" dirty="0" err="1">
                <a:solidFill>
                  <a:schemeClr val="bg1"/>
                </a:solidFill>
              </a:rPr>
              <a:t>geïnfecteerde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  <a:r>
              <a:rPr lang="en-US" sz="2400" b="1" dirty="0" err="1">
                <a:solidFill>
                  <a:schemeClr val="bg1"/>
                </a:solidFill>
              </a:rPr>
              <a:t>cel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275493" y="4835342"/>
            <a:ext cx="1882054" cy="1323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cytokines</a:t>
            </a:r>
          </a:p>
          <a:p>
            <a:r>
              <a:rPr lang="en-US" sz="2667" dirty="0" err="1"/>
              <a:t>costimulatie</a:t>
            </a:r>
            <a:endParaRPr lang="en-US" sz="2667" dirty="0"/>
          </a:p>
          <a:p>
            <a:r>
              <a:rPr lang="en-US" sz="2667" dirty="0" err="1"/>
              <a:t>cel</a:t>
            </a:r>
            <a:r>
              <a:rPr lang="en-US" sz="2667" dirty="0"/>
              <a:t> lysis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2755">
            <a:off x="4916449" y="3271680"/>
            <a:ext cx="1242000" cy="31905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72755">
            <a:off x="6394257" y="2470169"/>
            <a:ext cx="1845000" cy="1890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2306">
            <a:off x="2795109" y="2849392"/>
            <a:ext cx="1620000" cy="2535000"/>
          </a:xfrm>
          <a:prstGeom prst="rect">
            <a:avLst/>
          </a:prstGeom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79821561-143A-45D4-999E-A924BE5A6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25" y="969937"/>
            <a:ext cx="18954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FB87F5A8-1ACE-4541-B0DF-1ADD5F7052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25500" y="3789363"/>
            <a:ext cx="29845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5952BB1-75D0-4286-BF9B-8F6037D20489}"/>
              </a:ext>
            </a:extLst>
          </p:cNvPr>
          <p:cNvSpPr>
            <a:spLocks/>
          </p:cNvSpPr>
          <p:nvPr/>
        </p:nvSpPr>
        <p:spPr bwMode="auto">
          <a:xfrm>
            <a:off x="1558925" y="5022851"/>
            <a:ext cx="809625" cy="735013"/>
          </a:xfrm>
          <a:custGeom>
            <a:avLst/>
            <a:gdLst>
              <a:gd name="T0" fmla="*/ 160 w 161"/>
              <a:gd name="T1" fmla="*/ 87 h 146"/>
              <a:gd name="T2" fmla="*/ 153 w 161"/>
              <a:gd name="T3" fmla="*/ 107 h 146"/>
              <a:gd name="T4" fmla="*/ 138 w 161"/>
              <a:gd name="T5" fmla="*/ 127 h 146"/>
              <a:gd name="T6" fmla="*/ 95 w 161"/>
              <a:gd name="T7" fmla="*/ 136 h 146"/>
              <a:gd name="T8" fmla="*/ 19 w 161"/>
              <a:gd name="T9" fmla="*/ 79 h 146"/>
              <a:gd name="T10" fmla="*/ 10 w 161"/>
              <a:gd name="T11" fmla="*/ 37 h 146"/>
              <a:gd name="T12" fmla="*/ 25 w 161"/>
              <a:gd name="T13" fmla="*/ 17 h 146"/>
              <a:gd name="T14" fmla="*/ 40 w 161"/>
              <a:gd name="T15" fmla="*/ 0 h 146"/>
              <a:gd name="T16" fmla="*/ 57 w 161"/>
              <a:gd name="T17" fmla="*/ 47 h 146"/>
              <a:gd name="T18" fmla="*/ 70 w 161"/>
              <a:gd name="T19" fmla="*/ 74 h 146"/>
              <a:gd name="T20" fmla="*/ 82 w 161"/>
              <a:gd name="T21" fmla="*/ 78 h 146"/>
              <a:gd name="T22" fmla="*/ 109 w 161"/>
              <a:gd name="T23" fmla="*/ 81 h 146"/>
              <a:gd name="T24" fmla="*/ 152 w 161"/>
              <a:gd name="T25" fmla="*/ 75 h 146"/>
              <a:gd name="T26" fmla="*/ 160 w 161"/>
              <a:gd name="T27" fmla="*/ 83 h 146"/>
              <a:gd name="T28" fmla="*/ 160 w 161"/>
              <a:gd name="T29" fmla="*/ 8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1" h="146">
                <a:moveTo>
                  <a:pt x="160" y="87"/>
                </a:moveTo>
                <a:cubicBezTo>
                  <a:pt x="161" y="94"/>
                  <a:pt x="158" y="100"/>
                  <a:pt x="153" y="107"/>
                </a:cubicBezTo>
                <a:cubicBezTo>
                  <a:pt x="138" y="127"/>
                  <a:pt x="138" y="127"/>
                  <a:pt x="138" y="127"/>
                </a:cubicBezTo>
                <a:cubicBezTo>
                  <a:pt x="128" y="142"/>
                  <a:pt x="110" y="146"/>
                  <a:pt x="95" y="136"/>
                </a:cubicBezTo>
                <a:cubicBezTo>
                  <a:pt x="19" y="79"/>
                  <a:pt x="19" y="79"/>
                  <a:pt x="19" y="79"/>
                </a:cubicBezTo>
                <a:cubicBezTo>
                  <a:pt x="4" y="69"/>
                  <a:pt x="0" y="52"/>
                  <a:pt x="10" y="37"/>
                </a:cubicBezTo>
                <a:cubicBezTo>
                  <a:pt x="25" y="17"/>
                  <a:pt x="25" y="17"/>
                  <a:pt x="25" y="17"/>
                </a:cubicBezTo>
                <a:cubicBezTo>
                  <a:pt x="30" y="10"/>
                  <a:pt x="33" y="2"/>
                  <a:pt x="40" y="0"/>
                </a:cubicBezTo>
                <a:cubicBezTo>
                  <a:pt x="55" y="9"/>
                  <a:pt x="63" y="25"/>
                  <a:pt x="57" y="47"/>
                </a:cubicBezTo>
                <a:cubicBezTo>
                  <a:pt x="65" y="56"/>
                  <a:pt x="68" y="61"/>
                  <a:pt x="70" y="74"/>
                </a:cubicBezTo>
                <a:cubicBezTo>
                  <a:pt x="82" y="78"/>
                  <a:pt x="82" y="78"/>
                  <a:pt x="82" y="78"/>
                </a:cubicBezTo>
                <a:cubicBezTo>
                  <a:pt x="92" y="76"/>
                  <a:pt x="97" y="75"/>
                  <a:pt x="109" y="81"/>
                </a:cubicBezTo>
                <a:cubicBezTo>
                  <a:pt x="118" y="71"/>
                  <a:pt x="139" y="69"/>
                  <a:pt x="152" y="75"/>
                </a:cubicBezTo>
                <a:cubicBezTo>
                  <a:pt x="156" y="77"/>
                  <a:pt x="158" y="80"/>
                  <a:pt x="160" y="83"/>
                </a:cubicBezTo>
                <a:cubicBezTo>
                  <a:pt x="160" y="84"/>
                  <a:pt x="161" y="86"/>
                  <a:pt x="160" y="87"/>
                </a:cubicBezTo>
                <a:close/>
              </a:path>
            </a:pathLst>
          </a:custGeom>
          <a:solidFill>
            <a:srgbClr val="67B67B"/>
          </a:solidFill>
          <a:ln w="20638" cap="flat">
            <a:solidFill>
              <a:srgbClr val="01010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0407DB5-7B4A-4C41-A6A9-C71C0E79DAC1}"/>
              </a:ext>
            </a:extLst>
          </p:cNvPr>
          <p:cNvSpPr>
            <a:spLocks/>
          </p:cNvSpPr>
          <p:nvPr/>
        </p:nvSpPr>
        <p:spPr bwMode="auto">
          <a:xfrm>
            <a:off x="1865313" y="4876801"/>
            <a:ext cx="749300" cy="280988"/>
          </a:xfrm>
          <a:custGeom>
            <a:avLst/>
            <a:gdLst>
              <a:gd name="T0" fmla="*/ 121 w 149"/>
              <a:gd name="T1" fmla="*/ 5 h 56"/>
              <a:gd name="T2" fmla="*/ 149 w 149"/>
              <a:gd name="T3" fmla="*/ 16 h 56"/>
              <a:gd name="T4" fmla="*/ 102 w 149"/>
              <a:gd name="T5" fmla="*/ 42 h 56"/>
              <a:gd name="T6" fmla="*/ 77 w 149"/>
              <a:gd name="T7" fmla="*/ 56 h 56"/>
              <a:gd name="T8" fmla="*/ 66 w 149"/>
              <a:gd name="T9" fmla="*/ 55 h 56"/>
              <a:gd name="T10" fmla="*/ 41 w 149"/>
              <a:gd name="T11" fmla="*/ 41 h 56"/>
              <a:gd name="T12" fmla="*/ 0 w 149"/>
              <a:gd name="T13" fmla="*/ 13 h 56"/>
              <a:gd name="T14" fmla="*/ 26 w 149"/>
              <a:gd name="T15" fmla="*/ 4 h 56"/>
              <a:gd name="T16" fmla="*/ 121 w 149"/>
              <a:gd name="T17" fmla="*/ 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56">
                <a:moveTo>
                  <a:pt x="121" y="5"/>
                </a:moveTo>
                <a:cubicBezTo>
                  <a:pt x="135" y="6"/>
                  <a:pt x="148" y="3"/>
                  <a:pt x="149" y="16"/>
                </a:cubicBezTo>
                <a:cubicBezTo>
                  <a:pt x="131" y="9"/>
                  <a:pt x="105" y="26"/>
                  <a:pt x="102" y="42"/>
                </a:cubicBezTo>
                <a:cubicBezTo>
                  <a:pt x="88" y="44"/>
                  <a:pt x="84" y="49"/>
                  <a:pt x="77" y="56"/>
                </a:cubicBezTo>
                <a:cubicBezTo>
                  <a:pt x="66" y="55"/>
                  <a:pt x="66" y="55"/>
                  <a:pt x="66" y="55"/>
                </a:cubicBezTo>
                <a:cubicBezTo>
                  <a:pt x="57" y="46"/>
                  <a:pt x="52" y="44"/>
                  <a:pt x="41" y="41"/>
                </a:cubicBezTo>
                <a:cubicBezTo>
                  <a:pt x="33" y="19"/>
                  <a:pt x="17" y="12"/>
                  <a:pt x="0" y="13"/>
                </a:cubicBezTo>
                <a:cubicBezTo>
                  <a:pt x="1" y="0"/>
                  <a:pt x="12" y="4"/>
                  <a:pt x="26" y="4"/>
                </a:cubicBezTo>
                <a:lnTo>
                  <a:pt x="121" y="5"/>
                </a:lnTo>
                <a:close/>
              </a:path>
            </a:pathLst>
          </a:custGeom>
          <a:solidFill>
            <a:srgbClr val="E62C71"/>
          </a:solidFill>
          <a:ln w="20638" cap="flat">
            <a:solidFill>
              <a:srgbClr val="01010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41A7E23D-13A1-4BD1-B570-BDAF3D97FCAB}"/>
              </a:ext>
            </a:extLst>
          </p:cNvPr>
          <p:cNvSpPr>
            <a:spLocks/>
          </p:cNvSpPr>
          <p:nvPr/>
        </p:nvSpPr>
        <p:spPr bwMode="auto">
          <a:xfrm>
            <a:off x="2789238" y="5581651"/>
            <a:ext cx="266700" cy="327025"/>
          </a:xfrm>
          <a:custGeom>
            <a:avLst/>
            <a:gdLst>
              <a:gd name="T0" fmla="*/ 19 w 53"/>
              <a:gd name="T1" fmla="*/ 65 h 65"/>
              <a:gd name="T2" fmla="*/ 7 w 53"/>
              <a:gd name="T3" fmla="*/ 31 h 65"/>
              <a:gd name="T4" fmla="*/ 11 w 53"/>
              <a:gd name="T5" fmla="*/ 30 h 65"/>
              <a:gd name="T6" fmla="*/ 3 w 53"/>
              <a:gd name="T7" fmla="*/ 0 h 65"/>
              <a:gd name="T8" fmla="*/ 19 w 53"/>
              <a:gd name="T9" fmla="*/ 2 h 65"/>
              <a:gd name="T10" fmla="*/ 51 w 53"/>
              <a:gd name="T11" fmla="*/ 37 h 65"/>
              <a:gd name="T12" fmla="*/ 19 w 53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65">
                <a:moveTo>
                  <a:pt x="19" y="65"/>
                </a:moveTo>
                <a:cubicBezTo>
                  <a:pt x="10" y="56"/>
                  <a:pt x="1" y="43"/>
                  <a:pt x="7" y="31"/>
                </a:cubicBezTo>
                <a:cubicBezTo>
                  <a:pt x="11" y="30"/>
                  <a:pt x="11" y="30"/>
                  <a:pt x="11" y="30"/>
                </a:cubicBezTo>
                <a:cubicBezTo>
                  <a:pt x="0" y="24"/>
                  <a:pt x="3" y="11"/>
                  <a:pt x="3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37" y="3"/>
                  <a:pt x="53" y="19"/>
                  <a:pt x="51" y="37"/>
                </a:cubicBezTo>
                <a:cubicBezTo>
                  <a:pt x="50" y="53"/>
                  <a:pt x="35" y="63"/>
                  <a:pt x="19" y="65"/>
                </a:cubicBezTo>
                <a:close/>
              </a:path>
            </a:pathLst>
          </a:custGeom>
          <a:solidFill>
            <a:srgbClr val="E62C71"/>
          </a:solidFill>
          <a:ln w="20638" cap="flat">
            <a:solidFill>
              <a:srgbClr val="01010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E8D623BC-42B7-4238-A8C6-C03B7C207847}"/>
              </a:ext>
            </a:extLst>
          </p:cNvPr>
          <p:cNvSpPr>
            <a:spLocks/>
          </p:cNvSpPr>
          <p:nvPr/>
        </p:nvSpPr>
        <p:spPr bwMode="auto">
          <a:xfrm>
            <a:off x="2422525" y="5570538"/>
            <a:ext cx="366713" cy="498475"/>
          </a:xfrm>
          <a:custGeom>
            <a:avLst/>
            <a:gdLst>
              <a:gd name="T0" fmla="*/ 2 w 73"/>
              <a:gd name="T1" fmla="*/ 62 h 99"/>
              <a:gd name="T2" fmla="*/ 6 w 73"/>
              <a:gd name="T3" fmla="*/ 34 h 99"/>
              <a:gd name="T4" fmla="*/ 38 w 73"/>
              <a:gd name="T5" fmla="*/ 2 h 99"/>
              <a:gd name="T6" fmla="*/ 46 w 73"/>
              <a:gd name="T7" fmla="*/ 5 h 99"/>
              <a:gd name="T8" fmla="*/ 57 w 73"/>
              <a:gd name="T9" fmla="*/ 3 h 99"/>
              <a:gd name="T10" fmla="*/ 65 w 73"/>
              <a:gd name="T11" fmla="*/ 34 h 99"/>
              <a:gd name="T12" fmla="*/ 61 w 73"/>
              <a:gd name="T13" fmla="*/ 35 h 99"/>
              <a:gd name="T14" fmla="*/ 73 w 73"/>
              <a:gd name="T15" fmla="*/ 69 h 99"/>
              <a:gd name="T16" fmla="*/ 70 w 73"/>
              <a:gd name="T17" fmla="*/ 73 h 99"/>
              <a:gd name="T18" fmla="*/ 66 w 73"/>
              <a:gd name="T19" fmla="*/ 73 h 99"/>
              <a:gd name="T20" fmla="*/ 30 w 73"/>
              <a:gd name="T21" fmla="*/ 98 h 99"/>
              <a:gd name="T22" fmla="*/ 2 w 73"/>
              <a:gd name="T23" fmla="*/ 6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" h="99">
                <a:moveTo>
                  <a:pt x="2" y="62"/>
                </a:moveTo>
                <a:cubicBezTo>
                  <a:pt x="6" y="34"/>
                  <a:pt x="6" y="34"/>
                  <a:pt x="6" y="34"/>
                </a:cubicBezTo>
                <a:cubicBezTo>
                  <a:pt x="7" y="15"/>
                  <a:pt x="19" y="0"/>
                  <a:pt x="38" y="2"/>
                </a:cubicBezTo>
                <a:cubicBezTo>
                  <a:pt x="39" y="2"/>
                  <a:pt x="44" y="5"/>
                  <a:pt x="46" y="5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15"/>
                  <a:pt x="55" y="28"/>
                  <a:pt x="65" y="34"/>
                </a:cubicBezTo>
                <a:cubicBezTo>
                  <a:pt x="61" y="35"/>
                  <a:pt x="61" y="35"/>
                  <a:pt x="61" y="35"/>
                </a:cubicBezTo>
                <a:cubicBezTo>
                  <a:pt x="56" y="47"/>
                  <a:pt x="65" y="59"/>
                  <a:pt x="73" y="69"/>
                </a:cubicBezTo>
                <a:cubicBezTo>
                  <a:pt x="71" y="69"/>
                  <a:pt x="72" y="73"/>
                  <a:pt x="70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3" y="90"/>
                  <a:pt x="47" y="99"/>
                  <a:pt x="30" y="98"/>
                </a:cubicBezTo>
                <a:cubicBezTo>
                  <a:pt x="12" y="96"/>
                  <a:pt x="0" y="80"/>
                  <a:pt x="2" y="62"/>
                </a:cubicBezTo>
                <a:close/>
              </a:path>
            </a:pathLst>
          </a:custGeom>
          <a:solidFill>
            <a:srgbClr val="67B67B"/>
          </a:solidFill>
          <a:ln w="20638" cap="flat">
            <a:solidFill>
              <a:srgbClr val="01010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FAE650EA-A376-4C2A-A591-6E7B9BE628D7}"/>
              </a:ext>
            </a:extLst>
          </p:cNvPr>
          <p:cNvSpPr>
            <a:spLocks/>
          </p:cNvSpPr>
          <p:nvPr/>
        </p:nvSpPr>
        <p:spPr bwMode="auto">
          <a:xfrm>
            <a:off x="3487738" y="5697538"/>
            <a:ext cx="322263" cy="382588"/>
          </a:xfrm>
          <a:custGeom>
            <a:avLst/>
            <a:gdLst>
              <a:gd name="T0" fmla="*/ 59 w 64"/>
              <a:gd name="T1" fmla="*/ 7 h 76"/>
              <a:gd name="T2" fmla="*/ 62 w 64"/>
              <a:gd name="T3" fmla="*/ 35 h 76"/>
              <a:gd name="T4" fmla="*/ 35 w 64"/>
              <a:gd name="T5" fmla="*/ 74 h 76"/>
              <a:gd name="T6" fmla="*/ 0 w 64"/>
              <a:gd name="T7" fmla="*/ 46 h 76"/>
              <a:gd name="T8" fmla="*/ 3 w 64"/>
              <a:gd name="T9" fmla="*/ 34 h 76"/>
              <a:gd name="T10" fmla="*/ 6 w 64"/>
              <a:gd name="T11" fmla="*/ 30 h 76"/>
              <a:gd name="T12" fmla="*/ 46 w 64"/>
              <a:gd name="T13" fmla="*/ 5 h 76"/>
              <a:gd name="T14" fmla="*/ 59 w 64"/>
              <a:gd name="T15" fmla="*/ 8 h 76"/>
              <a:gd name="T16" fmla="*/ 59 w 64"/>
              <a:gd name="T17" fmla="*/ 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6">
                <a:moveTo>
                  <a:pt x="59" y="7"/>
                </a:moveTo>
                <a:cubicBezTo>
                  <a:pt x="62" y="35"/>
                  <a:pt x="62" y="35"/>
                  <a:pt x="62" y="35"/>
                </a:cubicBezTo>
                <a:cubicBezTo>
                  <a:pt x="64" y="53"/>
                  <a:pt x="53" y="71"/>
                  <a:pt x="35" y="74"/>
                </a:cubicBezTo>
                <a:cubicBezTo>
                  <a:pt x="19" y="76"/>
                  <a:pt x="5" y="61"/>
                  <a:pt x="0" y="46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3"/>
                  <a:pt x="6" y="31"/>
                  <a:pt x="6" y="30"/>
                </a:cubicBezTo>
                <a:cubicBezTo>
                  <a:pt x="11" y="12"/>
                  <a:pt x="29" y="0"/>
                  <a:pt x="46" y="5"/>
                </a:cubicBezTo>
                <a:cubicBezTo>
                  <a:pt x="59" y="8"/>
                  <a:pt x="59" y="8"/>
                  <a:pt x="59" y="8"/>
                </a:cubicBezTo>
                <a:lnTo>
                  <a:pt x="59" y="7"/>
                </a:lnTo>
                <a:close/>
              </a:path>
            </a:pathLst>
          </a:custGeom>
          <a:solidFill>
            <a:srgbClr val="E62C71"/>
          </a:solidFill>
          <a:ln w="20638" cap="flat">
            <a:solidFill>
              <a:srgbClr val="01010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A93D91D4-105D-4FCA-8D57-61078E0094D6}"/>
              </a:ext>
            </a:extLst>
          </p:cNvPr>
          <p:cNvSpPr>
            <a:spLocks/>
          </p:cNvSpPr>
          <p:nvPr/>
        </p:nvSpPr>
        <p:spPr bwMode="auto">
          <a:xfrm>
            <a:off x="3192463" y="5491163"/>
            <a:ext cx="517525" cy="377825"/>
          </a:xfrm>
          <a:custGeom>
            <a:avLst/>
            <a:gdLst>
              <a:gd name="T0" fmla="*/ 2 w 103"/>
              <a:gd name="T1" fmla="*/ 46 h 75"/>
              <a:gd name="T2" fmla="*/ 33 w 103"/>
              <a:gd name="T3" fmla="*/ 7 h 75"/>
              <a:gd name="T4" fmla="*/ 60 w 103"/>
              <a:gd name="T5" fmla="*/ 3 h 75"/>
              <a:gd name="T6" fmla="*/ 68 w 103"/>
              <a:gd name="T7" fmla="*/ 2 h 75"/>
              <a:gd name="T8" fmla="*/ 103 w 103"/>
              <a:gd name="T9" fmla="*/ 34 h 75"/>
              <a:gd name="T10" fmla="*/ 91 w 103"/>
              <a:gd name="T11" fmla="*/ 31 h 75"/>
              <a:gd name="T12" fmla="*/ 51 w 103"/>
              <a:gd name="T13" fmla="*/ 56 h 75"/>
              <a:gd name="T14" fmla="*/ 47 w 103"/>
              <a:gd name="T15" fmla="*/ 60 h 75"/>
              <a:gd name="T16" fmla="*/ 45 w 103"/>
              <a:gd name="T17" fmla="*/ 72 h 75"/>
              <a:gd name="T18" fmla="*/ 41 w 103"/>
              <a:gd name="T19" fmla="*/ 73 h 75"/>
              <a:gd name="T20" fmla="*/ 2 w 103"/>
              <a:gd name="T21" fmla="*/ 4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" h="75">
                <a:moveTo>
                  <a:pt x="2" y="46"/>
                </a:moveTo>
                <a:cubicBezTo>
                  <a:pt x="0" y="28"/>
                  <a:pt x="15" y="9"/>
                  <a:pt x="33" y="7"/>
                </a:cubicBezTo>
                <a:cubicBezTo>
                  <a:pt x="60" y="3"/>
                  <a:pt x="60" y="3"/>
                  <a:pt x="60" y="3"/>
                </a:cubicBezTo>
                <a:cubicBezTo>
                  <a:pt x="61" y="3"/>
                  <a:pt x="66" y="3"/>
                  <a:pt x="68" y="2"/>
                </a:cubicBezTo>
                <a:cubicBezTo>
                  <a:pt x="86" y="0"/>
                  <a:pt x="101" y="15"/>
                  <a:pt x="103" y="34"/>
                </a:cubicBezTo>
                <a:cubicBezTo>
                  <a:pt x="91" y="31"/>
                  <a:pt x="91" y="31"/>
                  <a:pt x="91" y="31"/>
                </a:cubicBezTo>
                <a:cubicBezTo>
                  <a:pt x="73" y="26"/>
                  <a:pt x="55" y="38"/>
                  <a:pt x="51" y="56"/>
                </a:cubicBezTo>
                <a:cubicBezTo>
                  <a:pt x="50" y="58"/>
                  <a:pt x="47" y="59"/>
                  <a:pt x="47" y="60"/>
                </a:cubicBezTo>
                <a:cubicBezTo>
                  <a:pt x="45" y="72"/>
                  <a:pt x="45" y="72"/>
                  <a:pt x="45" y="72"/>
                </a:cubicBezTo>
                <a:cubicBezTo>
                  <a:pt x="44" y="71"/>
                  <a:pt x="41" y="74"/>
                  <a:pt x="41" y="73"/>
                </a:cubicBezTo>
                <a:cubicBezTo>
                  <a:pt x="23" y="75"/>
                  <a:pt x="4" y="64"/>
                  <a:pt x="2" y="46"/>
                </a:cubicBezTo>
                <a:close/>
              </a:path>
            </a:pathLst>
          </a:custGeom>
          <a:solidFill>
            <a:srgbClr val="67B67B"/>
          </a:solidFill>
          <a:ln w="20638" cap="flat">
            <a:solidFill>
              <a:srgbClr val="01010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6" name="Freeform 6">
            <a:extLst>
              <a:ext uri="{FF2B5EF4-FFF2-40B4-BE49-F238E27FC236}">
                <a16:creationId xmlns:a16="http://schemas.microsoft.com/office/drawing/2014/main" id="{19F8621C-C078-4E85-BE94-7DC3C912A45C}"/>
              </a:ext>
            </a:extLst>
          </p:cNvPr>
          <p:cNvSpPr>
            <a:spLocks noChangeAspect="1"/>
          </p:cNvSpPr>
          <p:nvPr/>
        </p:nvSpPr>
        <p:spPr bwMode="auto">
          <a:xfrm rot="2961057">
            <a:off x="6209766" y="3806832"/>
            <a:ext cx="909945" cy="341230"/>
          </a:xfrm>
          <a:custGeom>
            <a:avLst/>
            <a:gdLst>
              <a:gd name="T0" fmla="*/ 121 w 149"/>
              <a:gd name="T1" fmla="*/ 5 h 56"/>
              <a:gd name="T2" fmla="*/ 149 w 149"/>
              <a:gd name="T3" fmla="*/ 16 h 56"/>
              <a:gd name="T4" fmla="*/ 102 w 149"/>
              <a:gd name="T5" fmla="*/ 42 h 56"/>
              <a:gd name="T6" fmla="*/ 77 w 149"/>
              <a:gd name="T7" fmla="*/ 56 h 56"/>
              <a:gd name="T8" fmla="*/ 66 w 149"/>
              <a:gd name="T9" fmla="*/ 55 h 56"/>
              <a:gd name="T10" fmla="*/ 41 w 149"/>
              <a:gd name="T11" fmla="*/ 41 h 56"/>
              <a:gd name="T12" fmla="*/ 0 w 149"/>
              <a:gd name="T13" fmla="*/ 13 h 56"/>
              <a:gd name="T14" fmla="*/ 26 w 149"/>
              <a:gd name="T15" fmla="*/ 4 h 56"/>
              <a:gd name="T16" fmla="*/ 121 w 149"/>
              <a:gd name="T17" fmla="*/ 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56">
                <a:moveTo>
                  <a:pt x="121" y="5"/>
                </a:moveTo>
                <a:cubicBezTo>
                  <a:pt x="135" y="6"/>
                  <a:pt x="148" y="3"/>
                  <a:pt x="149" y="16"/>
                </a:cubicBezTo>
                <a:cubicBezTo>
                  <a:pt x="131" y="9"/>
                  <a:pt x="105" y="26"/>
                  <a:pt x="102" y="42"/>
                </a:cubicBezTo>
                <a:cubicBezTo>
                  <a:pt x="88" y="44"/>
                  <a:pt x="84" y="49"/>
                  <a:pt x="77" y="56"/>
                </a:cubicBezTo>
                <a:cubicBezTo>
                  <a:pt x="66" y="55"/>
                  <a:pt x="66" y="55"/>
                  <a:pt x="66" y="55"/>
                </a:cubicBezTo>
                <a:cubicBezTo>
                  <a:pt x="57" y="46"/>
                  <a:pt x="52" y="44"/>
                  <a:pt x="41" y="41"/>
                </a:cubicBezTo>
                <a:cubicBezTo>
                  <a:pt x="33" y="19"/>
                  <a:pt x="17" y="12"/>
                  <a:pt x="0" y="13"/>
                </a:cubicBezTo>
                <a:cubicBezTo>
                  <a:pt x="1" y="0"/>
                  <a:pt x="12" y="4"/>
                  <a:pt x="26" y="4"/>
                </a:cubicBezTo>
                <a:lnTo>
                  <a:pt x="121" y="5"/>
                </a:lnTo>
                <a:close/>
              </a:path>
            </a:pathLst>
          </a:custGeom>
          <a:solidFill>
            <a:srgbClr val="E62C71"/>
          </a:solidFill>
          <a:ln w="28575" cap="flat">
            <a:solidFill>
              <a:srgbClr val="01010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24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tremely High Mutation Rate of a Hammerhead Viroid | Science">
            <a:extLst>
              <a:ext uri="{FF2B5EF4-FFF2-40B4-BE49-F238E27FC236}">
                <a16:creationId xmlns:a16="http://schemas.microsoft.com/office/drawing/2014/main" id="{31B79455-99CD-4C02-9F3D-57A3053E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47176"/>
            <a:ext cx="5181600" cy="347167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7" name="Content Placeholder 2">
            <a:extLst>
              <a:ext uri="{FF2B5EF4-FFF2-40B4-BE49-F238E27FC236}">
                <a16:creationId xmlns:a16="http://schemas.microsoft.com/office/drawing/2014/main" id="{063CAB6A-BA27-2DD3-A0B4-EAFAB738B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3914775"/>
          </a:xfrm>
        </p:spPr>
        <p:txBody>
          <a:bodyPr/>
          <a:lstStyle/>
          <a:p>
            <a:r>
              <a:rPr lang="en-US" dirty="0" err="1"/>
              <a:t>Virussen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bacteria </a:t>
            </a:r>
            <a:r>
              <a:rPr lang="en-US" dirty="0" err="1"/>
              <a:t>muteren</a:t>
            </a:r>
            <a:r>
              <a:rPr lang="en-US" dirty="0"/>
              <a:t> </a:t>
            </a:r>
            <a:r>
              <a:rPr lang="en-US" dirty="0" err="1"/>
              <a:t>sneller</a:t>
            </a:r>
            <a:r>
              <a:rPr lang="en-US" dirty="0"/>
              <a:t> dan </a:t>
            </a:r>
            <a:r>
              <a:rPr lang="en-US" dirty="0" err="1"/>
              <a:t>mensen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immuunsysteem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daarop</a:t>
            </a:r>
            <a:r>
              <a:rPr lang="en-US" dirty="0"/>
              <a:t> </a:t>
            </a:r>
            <a:r>
              <a:rPr lang="en-US" dirty="0" err="1"/>
              <a:t>anticiperen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Het </a:t>
            </a:r>
            <a:r>
              <a:rPr lang="en-US" dirty="0" err="1"/>
              <a:t>adaptieve</a:t>
            </a:r>
            <a:r>
              <a:rPr lang="en-US" dirty="0"/>
              <a:t> </a:t>
            </a:r>
            <a:r>
              <a:rPr lang="en-US" dirty="0" err="1"/>
              <a:t>immuunsysteem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(T </a:t>
            </a:r>
            <a:r>
              <a:rPr lang="en-US" dirty="0" err="1"/>
              <a:t>cellen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 </a:t>
            </a:r>
            <a:r>
              <a:rPr lang="en-US" dirty="0" err="1"/>
              <a:t>cellen</a:t>
            </a:r>
            <a:r>
              <a:rPr lang="en-US" dirty="0"/>
              <a:t>/</a:t>
            </a:r>
            <a:r>
              <a:rPr lang="en-US" dirty="0" err="1"/>
              <a:t>antilichamen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HLA </a:t>
            </a:r>
            <a:r>
              <a:rPr lang="en-US" dirty="0" err="1"/>
              <a:t>varianten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A6130C-7089-4A78-AE76-C199AB1C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mutaties in verschillende organismen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92A15D5-8923-4CA8-B9DD-39A24F05D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663" y="6468646"/>
            <a:ext cx="4223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marL="457189" indent="-457189" algn="r" defTabSz="609585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b="1" dirty="0" err="1">
                <a:solidFill>
                  <a:schemeClr val="bg1"/>
                </a:solidFill>
                <a:latin typeface="+mn-lt"/>
              </a:rPr>
              <a:t>Gago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b="1" i="1" dirty="0">
                <a:solidFill>
                  <a:schemeClr val="bg1"/>
                </a:solidFill>
                <a:latin typeface="+mn-lt"/>
              </a:rPr>
              <a:t>et al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. Science. 2009</a:t>
            </a:r>
          </a:p>
        </p:txBody>
      </p:sp>
    </p:spTree>
    <p:extLst>
      <p:ext uri="{BB962C8B-B14F-4D97-AF65-F5344CB8AC3E}">
        <p14:creationId xmlns:p14="http://schemas.microsoft.com/office/powerpoint/2010/main" val="3082194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3879" cy="1325563"/>
          </a:xfrm>
        </p:spPr>
        <p:txBody>
          <a:bodyPr anchor="t">
            <a:normAutofit/>
          </a:bodyPr>
          <a:lstStyle/>
          <a:p>
            <a:r>
              <a:rPr lang="en-US" sz="4000" dirty="0"/>
              <a:t>HLA </a:t>
            </a:r>
            <a:r>
              <a:rPr lang="en-US" sz="4000" dirty="0" err="1"/>
              <a:t>varianten</a:t>
            </a:r>
            <a:r>
              <a:rPr lang="en-US" sz="4000" dirty="0"/>
              <a:t> </a:t>
            </a:r>
            <a:r>
              <a:rPr lang="en-US" sz="4000" dirty="0" err="1"/>
              <a:t>presenteren</a:t>
            </a:r>
            <a:r>
              <a:rPr lang="en-US" sz="4000" dirty="0"/>
              <a:t> </a:t>
            </a:r>
            <a:r>
              <a:rPr lang="en-US" sz="4000" dirty="0" err="1"/>
              <a:t>verschillende</a:t>
            </a:r>
            <a:r>
              <a:rPr lang="en-US" sz="4000" dirty="0"/>
              <a:t> </a:t>
            </a:r>
            <a:r>
              <a:rPr lang="en-US" sz="4000" dirty="0" err="1"/>
              <a:t>eiwitten</a:t>
            </a:r>
            <a:endParaRPr lang="nl-NL" sz="4000" dirty="0"/>
          </a:p>
        </p:txBody>
      </p:sp>
      <p:pic>
        <p:nvPicPr>
          <p:cNvPr id="12292" name="Picture 4" descr="https://www.researchgate.net/profile/Elizabeth_Mellins/publication/263739235/figure/fig2/AS:667619069804564@1536184198540/Identification-of-peptides-with-weakened-pocket-1-interactions-and-strengthened_W6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6826" y="2379223"/>
            <a:ext cx="7032027" cy="365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68663" y="6519446"/>
            <a:ext cx="4223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marL="457189" indent="-457189" algn="r" defTabSz="609585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Yin et al. J </a:t>
            </a:r>
            <a:r>
              <a:rPr lang="fr-FR" sz="1600" b="1" dirty="0" err="1">
                <a:solidFill>
                  <a:schemeClr val="bg1"/>
                </a:solidFill>
                <a:latin typeface="Arial" pitchFamily="34" charset="0"/>
              </a:rPr>
              <a:t>Biol</a:t>
            </a: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Arial" pitchFamily="34" charset="0"/>
              </a:rPr>
              <a:t>Chem</a:t>
            </a: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. 2014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13646" y="1398200"/>
            <a:ext cx="5059583" cy="993775"/>
            <a:chOff x="485573" y="1249708"/>
            <a:chExt cx="5981902" cy="1174932"/>
          </a:xfrm>
        </p:grpSpPr>
        <p:pic>
          <p:nvPicPr>
            <p:cNvPr id="12294" name="Picture 6" descr="https://www.researchgate.net/profile/Pandjassarame_Kangueane/publication/262097992/figure/fig2/AS:669347936735251@1536596392990/Virtual-Pockets-are-the-basic-functional-unit-of-HLA-molecules-a-This-illustration-shows_W64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5141" y="1249708"/>
              <a:ext cx="5222334" cy="117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hthoek 12"/>
            <p:cNvSpPr/>
            <p:nvPr/>
          </p:nvSpPr>
          <p:spPr>
            <a:xfrm>
              <a:off x="485573" y="1677914"/>
              <a:ext cx="1102468" cy="73922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sz="3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88576" y="4839642"/>
            <a:ext cx="1394804" cy="1289675"/>
            <a:chOff x="163499" y="5179956"/>
            <a:chExt cx="1649065" cy="1524771"/>
          </a:xfrm>
        </p:grpSpPr>
        <p:sp>
          <p:nvSpPr>
            <p:cNvPr id="6" name="Rectangle 5"/>
            <p:cNvSpPr/>
            <p:nvPr/>
          </p:nvSpPr>
          <p:spPr>
            <a:xfrm>
              <a:off x="619125" y="6038850"/>
              <a:ext cx="1057275" cy="665877"/>
            </a:xfrm>
            <a:prstGeom prst="rect">
              <a:avLst/>
            </a:prstGeom>
            <a:noFill/>
            <a:ln w="57150" cap="flat" cmpd="sng" algn="ctr">
              <a:solidFill>
                <a:srgbClr val="1191F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3499" y="5179956"/>
              <a:ext cx="1649065" cy="69137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solidFill>
                <a:srgbClr val="1191FA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1191FA"/>
                  </a:solidFill>
                </a:rPr>
                <a:t>Low IC50</a:t>
              </a:r>
            </a:p>
            <a:p>
              <a:pPr algn="r"/>
              <a:r>
                <a:rPr lang="en-US" sz="1600" dirty="0">
                  <a:solidFill>
                    <a:srgbClr val="1191FA"/>
                  </a:solidFill>
                </a:rPr>
                <a:t>Strong binding</a:t>
              </a:r>
              <a:endParaRPr lang="nl-NL" sz="1600" dirty="0">
                <a:solidFill>
                  <a:srgbClr val="1191FA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86138" y="4118686"/>
            <a:ext cx="1952953" cy="2028388"/>
            <a:chOff x="2000746" y="4092115"/>
            <a:chExt cx="2308961" cy="2398146"/>
          </a:xfrm>
        </p:grpSpPr>
        <p:sp>
          <p:nvSpPr>
            <p:cNvPr id="14" name="Rectangle 13"/>
            <p:cNvSpPr/>
            <p:nvPr/>
          </p:nvSpPr>
          <p:spPr>
            <a:xfrm>
              <a:off x="2000746" y="4407226"/>
              <a:ext cx="561975" cy="2083035"/>
            </a:xfrm>
            <a:prstGeom prst="rect">
              <a:avLst/>
            </a:prstGeom>
            <a:noFill/>
            <a:ln w="57150" cap="flat" cmpd="sng" algn="ctr">
              <a:solidFill>
                <a:srgbClr val="FC603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50853" y="4092115"/>
              <a:ext cx="1558854" cy="69137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solidFill>
                <a:srgbClr val="FC603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C6039"/>
                  </a:solidFill>
                </a:rPr>
                <a:t>High IC50</a:t>
              </a:r>
            </a:p>
            <a:p>
              <a:r>
                <a:rPr lang="en-US" sz="1600" dirty="0">
                  <a:solidFill>
                    <a:srgbClr val="FC6039"/>
                  </a:solidFill>
                </a:rPr>
                <a:t>Weak binding</a:t>
              </a:r>
              <a:endParaRPr lang="nl-NL" sz="1600" dirty="0">
                <a:solidFill>
                  <a:srgbClr val="FC6039"/>
                </a:solidFill>
              </a:endParaRPr>
            </a:p>
          </p:txBody>
        </p:sp>
      </p:grp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1C393BE2-DE85-46B5-AD28-23F1657D2160}"/>
              </a:ext>
            </a:extLst>
          </p:cNvPr>
          <p:cNvSpPr/>
          <p:nvPr/>
        </p:nvSpPr>
        <p:spPr>
          <a:xfrm>
            <a:off x="2133600" y="3550920"/>
            <a:ext cx="7833360" cy="2628900"/>
          </a:xfrm>
          <a:custGeom>
            <a:avLst/>
            <a:gdLst>
              <a:gd name="connsiteX0" fmla="*/ 15240 w 6469380"/>
              <a:gd name="connsiteY0" fmla="*/ 129540 h 2628900"/>
              <a:gd name="connsiteX1" fmla="*/ 0 w 6469380"/>
              <a:gd name="connsiteY1" fmla="*/ 411480 h 2628900"/>
              <a:gd name="connsiteX2" fmla="*/ 22860 w 6469380"/>
              <a:gd name="connsiteY2" fmla="*/ 2628900 h 2628900"/>
              <a:gd name="connsiteX3" fmla="*/ 6469380 w 6469380"/>
              <a:gd name="connsiteY3" fmla="*/ 2628900 h 2628900"/>
              <a:gd name="connsiteX4" fmla="*/ 6469380 w 6469380"/>
              <a:gd name="connsiteY4" fmla="*/ 495300 h 2628900"/>
              <a:gd name="connsiteX5" fmla="*/ 6050280 w 6469380"/>
              <a:gd name="connsiteY5" fmla="*/ 434340 h 2628900"/>
              <a:gd name="connsiteX6" fmla="*/ 5737860 w 6469380"/>
              <a:gd name="connsiteY6" fmla="*/ 182880 h 2628900"/>
              <a:gd name="connsiteX7" fmla="*/ 5356860 w 6469380"/>
              <a:gd name="connsiteY7" fmla="*/ 205740 h 2628900"/>
              <a:gd name="connsiteX8" fmla="*/ 4884420 w 6469380"/>
              <a:gd name="connsiteY8" fmla="*/ 68580 h 2628900"/>
              <a:gd name="connsiteX9" fmla="*/ 4503420 w 6469380"/>
              <a:gd name="connsiteY9" fmla="*/ 0 h 2628900"/>
              <a:gd name="connsiteX10" fmla="*/ 4213860 w 6469380"/>
              <a:gd name="connsiteY10" fmla="*/ 99060 h 2628900"/>
              <a:gd name="connsiteX11" fmla="*/ 3688080 w 6469380"/>
              <a:gd name="connsiteY11" fmla="*/ 91440 h 2628900"/>
              <a:gd name="connsiteX12" fmla="*/ 2788920 w 6469380"/>
              <a:gd name="connsiteY12" fmla="*/ 441960 h 2628900"/>
              <a:gd name="connsiteX13" fmla="*/ 2354580 w 6469380"/>
              <a:gd name="connsiteY13" fmla="*/ 297180 h 2628900"/>
              <a:gd name="connsiteX14" fmla="*/ 15240 w 6469380"/>
              <a:gd name="connsiteY14" fmla="*/ 129540 h 2628900"/>
              <a:gd name="connsiteX0" fmla="*/ 15240 w 7810500"/>
              <a:gd name="connsiteY0" fmla="*/ 129540 h 2628900"/>
              <a:gd name="connsiteX1" fmla="*/ 0 w 7810500"/>
              <a:gd name="connsiteY1" fmla="*/ 411480 h 2628900"/>
              <a:gd name="connsiteX2" fmla="*/ 22860 w 7810500"/>
              <a:gd name="connsiteY2" fmla="*/ 2628900 h 2628900"/>
              <a:gd name="connsiteX3" fmla="*/ 6469380 w 7810500"/>
              <a:gd name="connsiteY3" fmla="*/ 2628900 h 2628900"/>
              <a:gd name="connsiteX4" fmla="*/ 7810500 w 7810500"/>
              <a:gd name="connsiteY4" fmla="*/ 533400 h 2628900"/>
              <a:gd name="connsiteX5" fmla="*/ 6050280 w 7810500"/>
              <a:gd name="connsiteY5" fmla="*/ 434340 h 2628900"/>
              <a:gd name="connsiteX6" fmla="*/ 5737860 w 7810500"/>
              <a:gd name="connsiteY6" fmla="*/ 182880 h 2628900"/>
              <a:gd name="connsiteX7" fmla="*/ 5356860 w 7810500"/>
              <a:gd name="connsiteY7" fmla="*/ 205740 h 2628900"/>
              <a:gd name="connsiteX8" fmla="*/ 4884420 w 7810500"/>
              <a:gd name="connsiteY8" fmla="*/ 68580 h 2628900"/>
              <a:gd name="connsiteX9" fmla="*/ 4503420 w 7810500"/>
              <a:gd name="connsiteY9" fmla="*/ 0 h 2628900"/>
              <a:gd name="connsiteX10" fmla="*/ 4213860 w 7810500"/>
              <a:gd name="connsiteY10" fmla="*/ 99060 h 2628900"/>
              <a:gd name="connsiteX11" fmla="*/ 3688080 w 7810500"/>
              <a:gd name="connsiteY11" fmla="*/ 91440 h 2628900"/>
              <a:gd name="connsiteX12" fmla="*/ 2788920 w 7810500"/>
              <a:gd name="connsiteY12" fmla="*/ 441960 h 2628900"/>
              <a:gd name="connsiteX13" fmla="*/ 2354580 w 7810500"/>
              <a:gd name="connsiteY13" fmla="*/ 297180 h 2628900"/>
              <a:gd name="connsiteX14" fmla="*/ 15240 w 7810500"/>
              <a:gd name="connsiteY14" fmla="*/ 129540 h 2628900"/>
              <a:gd name="connsiteX0" fmla="*/ 15240 w 7833360"/>
              <a:gd name="connsiteY0" fmla="*/ 129540 h 2628900"/>
              <a:gd name="connsiteX1" fmla="*/ 0 w 7833360"/>
              <a:gd name="connsiteY1" fmla="*/ 411480 h 2628900"/>
              <a:gd name="connsiteX2" fmla="*/ 22860 w 7833360"/>
              <a:gd name="connsiteY2" fmla="*/ 2628900 h 2628900"/>
              <a:gd name="connsiteX3" fmla="*/ 7833360 w 7833360"/>
              <a:gd name="connsiteY3" fmla="*/ 2621280 h 2628900"/>
              <a:gd name="connsiteX4" fmla="*/ 7810500 w 7833360"/>
              <a:gd name="connsiteY4" fmla="*/ 533400 h 2628900"/>
              <a:gd name="connsiteX5" fmla="*/ 6050280 w 7833360"/>
              <a:gd name="connsiteY5" fmla="*/ 434340 h 2628900"/>
              <a:gd name="connsiteX6" fmla="*/ 5737860 w 7833360"/>
              <a:gd name="connsiteY6" fmla="*/ 182880 h 2628900"/>
              <a:gd name="connsiteX7" fmla="*/ 5356860 w 7833360"/>
              <a:gd name="connsiteY7" fmla="*/ 205740 h 2628900"/>
              <a:gd name="connsiteX8" fmla="*/ 4884420 w 7833360"/>
              <a:gd name="connsiteY8" fmla="*/ 68580 h 2628900"/>
              <a:gd name="connsiteX9" fmla="*/ 4503420 w 7833360"/>
              <a:gd name="connsiteY9" fmla="*/ 0 h 2628900"/>
              <a:gd name="connsiteX10" fmla="*/ 4213860 w 7833360"/>
              <a:gd name="connsiteY10" fmla="*/ 99060 h 2628900"/>
              <a:gd name="connsiteX11" fmla="*/ 3688080 w 7833360"/>
              <a:gd name="connsiteY11" fmla="*/ 91440 h 2628900"/>
              <a:gd name="connsiteX12" fmla="*/ 2788920 w 7833360"/>
              <a:gd name="connsiteY12" fmla="*/ 441960 h 2628900"/>
              <a:gd name="connsiteX13" fmla="*/ 2354580 w 7833360"/>
              <a:gd name="connsiteY13" fmla="*/ 297180 h 2628900"/>
              <a:gd name="connsiteX14" fmla="*/ 15240 w 7833360"/>
              <a:gd name="connsiteY14" fmla="*/ 12954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33360" h="2628900">
                <a:moveTo>
                  <a:pt x="15240" y="129540"/>
                </a:moveTo>
                <a:lnTo>
                  <a:pt x="0" y="411480"/>
                </a:lnTo>
                <a:lnTo>
                  <a:pt x="22860" y="2628900"/>
                </a:lnTo>
                <a:lnTo>
                  <a:pt x="7833360" y="2621280"/>
                </a:lnTo>
                <a:lnTo>
                  <a:pt x="7810500" y="533400"/>
                </a:lnTo>
                <a:lnTo>
                  <a:pt x="6050280" y="434340"/>
                </a:lnTo>
                <a:lnTo>
                  <a:pt x="5737860" y="182880"/>
                </a:lnTo>
                <a:lnTo>
                  <a:pt x="5356860" y="205740"/>
                </a:lnTo>
                <a:lnTo>
                  <a:pt x="4884420" y="68580"/>
                </a:lnTo>
                <a:lnTo>
                  <a:pt x="4503420" y="0"/>
                </a:lnTo>
                <a:lnTo>
                  <a:pt x="4213860" y="99060"/>
                </a:lnTo>
                <a:lnTo>
                  <a:pt x="3688080" y="91440"/>
                </a:lnTo>
                <a:lnTo>
                  <a:pt x="2788920" y="441960"/>
                </a:lnTo>
                <a:lnTo>
                  <a:pt x="2354580" y="297180"/>
                </a:lnTo>
                <a:lnTo>
                  <a:pt x="15240" y="1295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5F29D8F4-8255-4C31-AF68-CCEC01CA40D9}"/>
              </a:ext>
            </a:extLst>
          </p:cNvPr>
          <p:cNvSpPr/>
          <p:nvPr/>
        </p:nvSpPr>
        <p:spPr>
          <a:xfrm>
            <a:off x="1615440" y="2394853"/>
            <a:ext cx="8961120" cy="2160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72" y="3194545"/>
            <a:ext cx="5334744" cy="10383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72" y="1726335"/>
            <a:ext cx="5334744" cy="111458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0846" y="365125"/>
            <a:ext cx="11611477" cy="1325563"/>
          </a:xfrm>
        </p:spPr>
        <p:txBody>
          <a:bodyPr anchor="t">
            <a:normAutofit/>
          </a:bodyPr>
          <a:lstStyle/>
          <a:p>
            <a:r>
              <a:rPr lang="en-US" sz="4000" dirty="0"/>
              <a:t>HLA </a:t>
            </a:r>
            <a:r>
              <a:rPr lang="en-US" sz="4000" dirty="0" err="1"/>
              <a:t>varianten</a:t>
            </a:r>
            <a:r>
              <a:rPr lang="en-US" sz="4000" dirty="0"/>
              <a:t> </a:t>
            </a:r>
            <a:r>
              <a:rPr lang="en-US" sz="4000" dirty="0" err="1"/>
              <a:t>presenteren</a:t>
            </a:r>
            <a:r>
              <a:rPr lang="en-US" sz="4000" dirty="0"/>
              <a:t> </a:t>
            </a:r>
            <a:r>
              <a:rPr lang="en-US" sz="4000" dirty="0" err="1"/>
              <a:t>verschillende</a:t>
            </a:r>
            <a:r>
              <a:rPr lang="en-US" sz="4000" dirty="0"/>
              <a:t> </a:t>
            </a:r>
            <a:r>
              <a:rPr lang="en-US" sz="4000" dirty="0" err="1"/>
              <a:t>eiwitten</a:t>
            </a:r>
            <a:endParaRPr lang="nl-NL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3194545"/>
            <a:ext cx="3451225" cy="1914821"/>
          </a:xfrm>
          <a:prstGeom prst="rect">
            <a:avLst/>
          </a:prstGeom>
          <a:ln w="28575">
            <a:solidFill>
              <a:srgbClr val="00428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1116737"/>
            <a:ext cx="3451225" cy="1914821"/>
          </a:xfrm>
          <a:prstGeom prst="rect">
            <a:avLst/>
          </a:prstGeom>
          <a:ln w="28575">
            <a:solidFill>
              <a:srgbClr val="004285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9699625" y="3300334"/>
            <a:ext cx="263525" cy="1670050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9699625" y="1252840"/>
            <a:ext cx="263525" cy="1600200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4397" y="5213350"/>
            <a:ext cx="370784" cy="3707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3937" y="5236817"/>
            <a:ext cx="370784" cy="3707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6214" y="5236817"/>
            <a:ext cx="370784" cy="3707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397" y="5236817"/>
            <a:ext cx="370784" cy="3707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EBF4D8-AB64-4D9C-B128-DCFD33691569}"/>
              </a:ext>
            </a:extLst>
          </p:cNvPr>
          <p:cNvSpPr txBox="1"/>
          <p:nvPr/>
        </p:nvSpPr>
        <p:spPr>
          <a:xfrm>
            <a:off x="460847" y="1786309"/>
            <a:ext cx="1095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peptide 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C9FB2B-0C08-4409-B281-99D17A89D5D4}"/>
              </a:ext>
            </a:extLst>
          </p:cNvPr>
          <p:cNvSpPr txBox="1"/>
          <p:nvPr/>
        </p:nvSpPr>
        <p:spPr>
          <a:xfrm>
            <a:off x="460847" y="3244334"/>
            <a:ext cx="108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peptide 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24C07-0924-4597-BA74-FD4320FE4F97}"/>
              </a:ext>
            </a:extLst>
          </p:cNvPr>
          <p:cNvSpPr txBox="1"/>
          <p:nvPr/>
        </p:nvSpPr>
        <p:spPr>
          <a:xfrm>
            <a:off x="460847" y="2471584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DRB1*01:01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99E80E-4C47-4B54-87E4-E3D4B8D831C5}"/>
              </a:ext>
            </a:extLst>
          </p:cNvPr>
          <p:cNvSpPr txBox="1"/>
          <p:nvPr/>
        </p:nvSpPr>
        <p:spPr>
          <a:xfrm>
            <a:off x="460847" y="3863583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DRB1*03:01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E280AF-04E4-4777-AEA5-05E96F8D7439}"/>
              </a:ext>
            </a:extLst>
          </p:cNvPr>
          <p:cNvGrpSpPr/>
          <p:nvPr/>
        </p:nvGrpSpPr>
        <p:grpSpPr>
          <a:xfrm>
            <a:off x="460847" y="4822526"/>
            <a:ext cx="6703169" cy="1114581"/>
            <a:chOff x="460847" y="4822526"/>
            <a:chExt cx="6703169" cy="111458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272" y="4822526"/>
              <a:ext cx="5334744" cy="111458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C1D551-BEFA-4BDC-9BCF-58D8FD720BAF}"/>
                </a:ext>
              </a:extLst>
            </p:cNvPr>
            <p:cNvSpPr txBox="1"/>
            <p:nvPr/>
          </p:nvSpPr>
          <p:spPr>
            <a:xfrm>
              <a:off x="460847" y="4912516"/>
              <a:ext cx="1087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peptide 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8EE320-9DDB-4FCC-89C8-8332F83607CB}"/>
                </a:ext>
              </a:extLst>
            </p:cNvPr>
            <p:cNvSpPr txBox="1"/>
            <p:nvPr/>
          </p:nvSpPr>
          <p:spPr>
            <a:xfrm>
              <a:off x="460847" y="5567775"/>
              <a:ext cx="1340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DRB1*01:01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2CE2B7B-55E5-4D6B-ADE5-546DBF7C9001}"/>
              </a:ext>
            </a:extLst>
          </p:cNvPr>
          <p:cNvSpPr/>
          <p:nvPr/>
        </p:nvSpPr>
        <p:spPr>
          <a:xfrm>
            <a:off x="266700" y="1384300"/>
            <a:ext cx="7270750" cy="324228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8675" cy="1325563"/>
          </a:xfrm>
        </p:spPr>
        <p:txBody>
          <a:bodyPr anchor="t"/>
          <a:lstStyle/>
          <a:p>
            <a:r>
              <a:rPr lang="en-US" dirty="0"/>
              <a:t>Herpes Simplex Virus: </a:t>
            </a:r>
            <a:r>
              <a:rPr lang="en-US" dirty="0" err="1"/>
              <a:t>epitopen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affiniteiten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826875" y="6191250"/>
            <a:ext cx="365125" cy="249238"/>
          </a:xfrm>
          <a:prstGeom prst="rect">
            <a:avLst/>
          </a:prstGeom>
        </p:spPr>
        <p:txBody>
          <a:bodyPr/>
          <a:lstStyle/>
          <a:p>
            <a:fld id="{5A195573-6125-40C3-AA0C-3AC6CFB9F86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9125" y="1451892"/>
            <a:ext cx="11043207" cy="3255910"/>
            <a:chOff x="655320" y="1992912"/>
            <a:chExt cx="8263010" cy="2436214"/>
          </a:xfrm>
        </p:grpSpPr>
        <p:grpSp>
          <p:nvGrpSpPr>
            <p:cNvPr id="12" name="Group 11"/>
            <p:cNvGrpSpPr/>
            <p:nvPr/>
          </p:nvGrpSpPr>
          <p:grpSpPr>
            <a:xfrm>
              <a:off x="4523417" y="1992912"/>
              <a:ext cx="4394913" cy="2436214"/>
              <a:chOff x="6442700" y="1992912"/>
              <a:chExt cx="4394913" cy="243621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42700" y="3610308"/>
                <a:ext cx="4394913" cy="8188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69859" y="1992912"/>
                <a:ext cx="4367754" cy="85242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51753" y="2845335"/>
                <a:ext cx="4375089" cy="85242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55320" y="1992912"/>
              <a:ext cx="3916680" cy="2436214"/>
              <a:chOff x="655320" y="1992912"/>
              <a:chExt cx="3916680" cy="243621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5320" y="3610308"/>
                <a:ext cx="3898574" cy="81881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9956" y="1992912"/>
                <a:ext cx="3902044" cy="85242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0902" y="2845335"/>
                <a:ext cx="3902045" cy="852423"/>
              </a:xfrm>
              <a:prstGeom prst="rect">
                <a:avLst/>
              </a:prstGeom>
            </p:spPr>
          </p:pic>
        </p:grpSp>
      </p:grpSp>
      <p:cxnSp>
        <p:nvCxnSpPr>
          <p:cNvPr id="19" name="Straight Arrow Connector 18"/>
          <p:cNvCxnSpPr/>
          <p:nvPr/>
        </p:nvCxnSpPr>
        <p:spPr>
          <a:xfrm flipH="1">
            <a:off x="9352230" y="1558722"/>
            <a:ext cx="1462542" cy="324400"/>
          </a:xfrm>
          <a:prstGeom prst="straightConnector1">
            <a:avLst/>
          </a:prstGeom>
          <a:ln w="57150">
            <a:solidFill>
              <a:srgbClr val="FC60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9777744" y="2739011"/>
            <a:ext cx="1000731" cy="283343"/>
          </a:xfrm>
          <a:prstGeom prst="straightConnector1">
            <a:avLst/>
          </a:prstGeom>
          <a:ln w="57150">
            <a:solidFill>
              <a:srgbClr val="FC60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288856" y="3878243"/>
            <a:ext cx="1477520" cy="282399"/>
          </a:xfrm>
          <a:prstGeom prst="straightConnector1">
            <a:avLst/>
          </a:prstGeom>
          <a:ln w="57150">
            <a:solidFill>
              <a:srgbClr val="FC60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0790574" y="1304005"/>
            <a:ext cx="1016313" cy="3135429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6731" y="4973412"/>
            <a:ext cx="4280156" cy="1034479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198784" y="6519445"/>
            <a:ext cx="4993216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marL="457189" indent="-457189" algn="r" defTabSz="609585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https://www.iedb.org/ - </a:t>
            </a:r>
            <a:r>
              <a:rPr lang="fr-FR" sz="1600" b="1" dirty="0" err="1">
                <a:solidFill>
                  <a:schemeClr val="bg1"/>
                </a:solidFill>
                <a:latin typeface="Arial" pitchFamily="34" charset="0"/>
              </a:rPr>
              <a:t>accessed</a:t>
            </a: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 13-Sept-2022</a:t>
            </a:r>
          </a:p>
        </p:txBody>
      </p:sp>
    </p:spTree>
    <p:extLst>
      <p:ext uri="{BB962C8B-B14F-4D97-AF65-F5344CB8AC3E}">
        <p14:creationId xmlns:p14="http://schemas.microsoft.com/office/powerpoint/2010/main" val="10377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65125"/>
            <a:ext cx="11461750" cy="1325563"/>
          </a:xfrm>
        </p:spPr>
        <p:txBody>
          <a:bodyPr anchor="t"/>
          <a:lstStyle/>
          <a:p>
            <a:r>
              <a:rPr lang="en-US" dirty="0"/>
              <a:t>Herpes Simplex Virus: </a:t>
            </a:r>
            <a:r>
              <a:rPr lang="en-US" dirty="0" err="1"/>
              <a:t>aantallen</a:t>
            </a:r>
            <a:r>
              <a:rPr lang="en-US" dirty="0"/>
              <a:t> per HLA type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826875" y="6191250"/>
            <a:ext cx="365125" cy="249238"/>
          </a:xfrm>
          <a:prstGeom prst="rect">
            <a:avLst/>
          </a:prstGeom>
        </p:spPr>
        <p:txBody>
          <a:bodyPr/>
          <a:lstStyle/>
          <a:p>
            <a:fld id="{5A195573-6125-40C3-AA0C-3AC6CFB9F86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6" y="1323492"/>
            <a:ext cx="5358678" cy="4252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59" y="1323492"/>
            <a:ext cx="5358678" cy="425255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48551" y="1493371"/>
            <a:ext cx="1264026" cy="3973755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ounded Rectangle 11"/>
          <p:cNvSpPr/>
          <p:nvPr/>
        </p:nvSpPr>
        <p:spPr>
          <a:xfrm>
            <a:off x="6441139" y="1487245"/>
            <a:ext cx="1264026" cy="3973755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2" name="Group 21"/>
          <p:cNvGrpSpPr/>
          <p:nvPr/>
        </p:nvGrpSpPr>
        <p:grpSpPr>
          <a:xfrm>
            <a:off x="824751" y="5588297"/>
            <a:ext cx="4007223" cy="408279"/>
            <a:chOff x="824751" y="5588297"/>
            <a:chExt cx="4007223" cy="408279"/>
          </a:xfrm>
        </p:grpSpPr>
        <p:sp>
          <p:nvSpPr>
            <p:cNvPr id="15" name="Rounded Rectangle 14"/>
            <p:cNvSpPr/>
            <p:nvPr/>
          </p:nvSpPr>
          <p:spPr>
            <a:xfrm>
              <a:off x="3155574" y="5588297"/>
              <a:ext cx="1676400" cy="408279"/>
            </a:xfrm>
            <a:prstGeom prst="roundRect">
              <a:avLst/>
            </a:prstGeom>
            <a:solidFill>
              <a:srgbClr val="00428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25 records</a:t>
              </a:r>
              <a:endParaRPr lang="nl-NL" dirty="0"/>
            </a:p>
          </p:txBody>
        </p:sp>
        <p:cxnSp>
          <p:nvCxnSpPr>
            <p:cNvPr id="17" name="Straight Arrow Connector 16"/>
            <p:cNvCxnSpPr>
              <a:stCxn id="13" idx="3"/>
              <a:endCxn id="15" idx="1"/>
            </p:cNvCxnSpPr>
            <p:nvPr/>
          </p:nvCxnSpPr>
          <p:spPr>
            <a:xfrm>
              <a:off x="2501151" y="5792437"/>
              <a:ext cx="65442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824751" y="5588297"/>
              <a:ext cx="1676400" cy="40827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HLA-A*01:01</a:t>
              </a:r>
              <a:endParaRPr lang="nl-NL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7339" y="5578662"/>
            <a:ext cx="4007223" cy="408279"/>
            <a:chOff x="6517339" y="5578662"/>
            <a:chExt cx="4007223" cy="408279"/>
          </a:xfrm>
        </p:grpSpPr>
        <p:cxnSp>
          <p:nvCxnSpPr>
            <p:cNvPr id="18" name="Straight Arrow Connector 17"/>
            <p:cNvCxnSpPr>
              <a:stCxn id="14" idx="3"/>
              <a:endCxn id="19" idx="1"/>
            </p:cNvCxnSpPr>
            <p:nvPr/>
          </p:nvCxnSpPr>
          <p:spPr>
            <a:xfrm>
              <a:off x="8193739" y="5782802"/>
              <a:ext cx="65442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8848162" y="5578662"/>
              <a:ext cx="1676400" cy="408279"/>
            </a:xfrm>
            <a:prstGeom prst="roundRect">
              <a:avLst/>
            </a:prstGeom>
            <a:solidFill>
              <a:srgbClr val="00428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194 records</a:t>
              </a:r>
              <a:endParaRPr lang="nl-NL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517339" y="5578662"/>
              <a:ext cx="1676400" cy="40827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HLA-A*02:01</a:t>
              </a:r>
              <a:endParaRPr lang="nl-NL" dirty="0"/>
            </a:p>
          </p:txBody>
        </p:sp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198784" y="6519445"/>
            <a:ext cx="4993216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marL="457189" indent="-457189" algn="r" defTabSz="609585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https://www.iedb.org/ - </a:t>
            </a:r>
            <a:r>
              <a:rPr lang="fr-FR" sz="1600" b="1" dirty="0" err="1">
                <a:solidFill>
                  <a:schemeClr val="bg1"/>
                </a:solidFill>
                <a:latin typeface="Arial" pitchFamily="34" charset="0"/>
              </a:rPr>
              <a:t>accessed</a:t>
            </a: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 13-Sept-2022</a:t>
            </a:r>
          </a:p>
        </p:txBody>
      </p:sp>
    </p:spTree>
    <p:extLst>
      <p:ext uri="{BB962C8B-B14F-4D97-AF65-F5344CB8AC3E}">
        <p14:creationId xmlns:p14="http://schemas.microsoft.com/office/powerpoint/2010/main" val="955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nl-NL" dirty="0"/>
              <a:t>HLA is polymorf en polygeen</a:t>
            </a:r>
            <a:endParaRPr lang="en-GB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54579" y="1227667"/>
            <a:ext cx="5040000" cy="16829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solidFill>
                  <a:srgbClr val="FC6039"/>
                </a:solidFill>
              </a:rPr>
              <a:t>Polymorfisme</a:t>
            </a:r>
            <a:r>
              <a:rPr lang="nl-NL" dirty="0"/>
              <a:t>: een gen heeft </a:t>
            </a:r>
            <a:r>
              <a:rPr lang="nl-NL" b="1" dirty="0">
                <a:solidFill>
                  <a:srgbClr val="FC6039"/>
                </a:solidFill>
              </a:rPr>
              <a:t>meerdere varianten</a:t>
            </a:r>
            <a:endParaRPr lang="nl-NL" dirty="0"/>
          </a:p>
        </p:txBody>
      </p:sp>
      <p:grpSp>
        <p:nvGrpSpPr>
          <p:cNvPr id="391" name="Groep 390">
            <a:extLst>
              <a:ext uri="{FF2B5EF4-FFF2-40B4-BE49-F238E27FC236}">
                <a16:creationId xmlns:a16="http://schemas.microsoft.com/office/drawing/2014/main" id="{0945EEE8-5C1B-4627-B170-A7D39BE54E88}"/>
              </a:ext>
            </a:extLst>
          </p:cNvPr>
          <p:cNvGrpSpPr/>
          <p:nvPr/>
        </p:nvGrpSpPr>
        <p:grpSpPr>
          <a:xfrm>
            <a:off x="1564809" y="3905741"/>
            <a:ext cx="1910252" cy="2016636"/>
            <a:chOff x="3584859" y="1423168"/>
            <a:chExt cx="1910252" cy="2016636"/>
          </a:xfrm>
        </p:grpSpPr>
        <p:grpSp>
          <p:nvGrpSpPr>
            <p:cNvPr id="245" name="Groep 244">
              <a:extLst>
                <a:ext uri="{FF2B5EF4-FFF2-40B4-BE49-F238E27FC236}">
                  <a16:creationId xmlns:a16="http://schemas.microsoft.com/office/drawing/2014/main" id="{51FF5241-E349-42A3-BC1F-CA7240A57EFC}"/>
                </a:ext>
              </a:extLst>
            </p:cNvPr>
            <p:cNvGrpSpPr>
              <a:grpSpLocks noChangeAspect="1"/>
            </p:cNvGrpSpPr>
            <p:nvPr/>
          </p:nvGrpSpPr>
          <p:grpSpPr>
            <a:xfrm rot="-7200000" flipH="1">
              <a:off x="3821505" y="2398270"/>
              <a:ext cx="287902" cy="718570"/>
              <a:chOff x="7989467" y="-443316"/>
              <a:chExt cx="1213577" cy="3061020"/>
            </a:xfrm>
          </p:grpSpPr>
          <p:sp>
            <p:nvSpPr>
              <p:cNvPr id="246" name="Freeform 5">
                <a:extLst>
                  <a:ext uri="{FF2B5EF4-FFF2-40B4-BE49-F238E27FC236}">
                    <a16:creationId xmlns:a16="http://schemas.microsoft.com/office/drawing/2014/main" id="{072AFE78-2AFD-4A56-89C7-D094C7E1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Freeform 6">
                <a:extLst>
                  <a:ext uri="{FF2B5EF4-FFF2-40B4-BE49-F238E27FC236}">
                    <a16:creationId xmlns:a16="http://schemas.microsoft.com/office/drawing/2014/main" id="{9F938464-E33A-4426-B20D-01B455D26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Freeform 7">
                <a:extLst>
                  <a:ext uri="{FF2B5EF4-FFF2-40B4-BE49-F238E27FC236}">
                    <a16:creationId xmlns:a16="http://schemas.microsoft.com/office/drawing/2014/main" id="{B14C36BB-65EE-4FB1-8DE6-2E4A82130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Freeform 8">
                <a:extLst>
                  <a:ext uri="{FF2B5EF4-FFF2-40B4-BE49-F238E27FC236}">
                    <a16:creationId xmlns:a16="http://schemas.microsoft.com/office/drawing/2014/main" id="{16B45BEC-0908-438B-B72E-B6D7C9C78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Freeform 9">
                <a:extLst>
                  <a:ext uri="{FF2B5EF4-FFF2-40B4-BE49-F238E27FC236}">
                    <a16:creationId xmlns:a16="http://schemas.microsoft.com/office/drawing/2014/main" id="{82AE0598-ED6B-4ABF-81DD-DEE3A640E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Freeform 11">
                <a:extLst>
                  <a:ext uri="{FF2B5EF4-FFF2-40B4-BE49-F238E27FC236}">
                    <a16:creationId xmlns:a16="http://schemas.microsoft.com/office/drawing/2014/main" id="{7EBDCED0-0285-4927-B99E-24AF51994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52" name="Groep 251">
              <a:extLst>
                <a:ext uri="{FF2B5EF4-FFF2-40B4-BE49-F238E27FC236}">
                  <a16:creationId xmlns:a16="http://schemas.microsoft.com/office/drawing/2014/main" id="{576DDA26-1CA5-4EC9-B2B5-A38FE5010440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 flipH="1">
              <a:off x="4945613" y="2487809"/>
              <a:ext cx="287902" cy="718570"/>
              <a:chOff x="7989467" y="-443316"/>
              <a:chExt cx="1213577" cy="3061020"/>
            </a:xfrm>
          </p:grpSpPr>
          <p:sp>
            <p:nvSpPr>
              <p:cNvPr id="253" name="Freeform 5">
                <a:extLst>
                  <a:ext uri="{FF2B5EF4-FFF2-40B4-BE49-F238E27FC236}">
                    <a16:creationId xmlns:a16="http://schemas.microsoft.com/office/drawing/2014/main" id="{B0C7F87D-7A53-42AC-8F02-85C3F0AA4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Freeform 6">
                <a:extLst>
                  <a:ext uri="{FF2B5EF4-FFF2-40B4-BE49-F238E27FC236}">
                    <a16:creationId xmlns:a16="http://schemas.microsoft.com/office/drawing/2014/main" id="{C4B0C722-C432-49A8-929A-5CDD81895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Freeform 7">
                <a:extLst>
                  <a:ext uri="{FF2B5EF4-FFF2-40B4-BE49-F238E27FC236}">
                    <a16:creationId xmlns:a16="http://schemas.microsoft.com/office/drawing/2014/main" id="{CDDA9344-9351-4303-BBDB-8A0E28100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Freeform 8">
                <a:extLst>
                  <a:ext uri="{FF2B5EF4-FFF2-40B4-BE49-F238E27FC236}">
                    <a16:creationId xmlns:a16="http://schemas.microsoft.com/office/drawing/2014/main" id="{1B4BED94-2A4E-4793-A284-6D0D3A2AB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Freeform 9">
                <a:extLst>
                  <a:ext uri="{FF2B5EF4-FFF2-40B4-BE49-F238E27FC236}">
                    <a16:creationId xmlns:a16="http://schemas.microsoft.com/office/drawing/2014/main" id="{949284E6-8A59-44BC-BC0E-84BF15916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Freeform 11">
                <a:extLst>
                  <a:ext uri="{FF2B5EF4-FFF2-40B4-BE49-F238E27FC236}">
                    <a16:creationId xmlns:a16="http://schemas.microsoft.com/office/drawing/2014/main" id="{BB44D867-6D2A-48CE-9666-1FE500EA9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59" name="Groep 258">
              <a:extLst>
                <a:ext uri="{FF2B5EF4-FFF2-40B4-BE49-F238E27FC236}">
                  <a16:creationId xmlns:a16="http://schemas.microsoft.com/office/drawing/2014/main" id="{C39584E7-0B0F-4945-88EF-5E7C5018A7E5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401135" y="1423168"/>
              <a:ext cx="287902" cy="718570"/>
              <a:chOff x="7989467" y="-443316"/>
              <a:chExt cx="1213577" cy="3061020"/>
            </a:xfrm>
          </p:grpSpPr>
          <p:sp>
            <p:nvSpPr>
              <p:cNvPr id="260" name="Freeform 5">
                <a:extLst>
                  <a:ext uri="{FF2B5EF4-FFF2-40B4-BE49-F238E27FC236}">
                    <a16:creationId xmlns:a16="http://schemas.microsoft.com/office/drawing/2014/main" id="{67EC432B-26B2-4647-BDC1-9AC7DDEC2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Freeform 6">
                <a:extLst>
                  <a:ext uri="{FF2B5EF4-FFF2-40B4-BE49-F238E27FC236}">
                    <a16:creationId xmlns:a16="http://schemas.microsoft.com/office/drawing/2014/main" id="{2D0118BB-237A-4C5D-9A10-6DB524BC6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Freeform 7">
                <a:extLst>
                  <a:ext uri="{FF2B5EF4-FFF2-40B4-BE49-F238E27FC236}">
                    <a16:creationId xmlns:a16="http://schemas.microsoft.com/office/drawing/2014/main" id="{99367173-EA6D-4035-B079-70B42E5C9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Freeform 8">
                <a:extLst>
                  <a:ext uri="{FF2B5EF4-FFF2-40B4-BE49-F238E27FC236}">
                    <a16:creationId xmlns:a16="http://schemas.microsoft.com/office/drawing/2014/main" id="{AEAC0E90-3C7F-410A-8A2A-A03739AAF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Freeform 9">
                <a:extLst>
                  <a:ext uri="{FF2B5EF4-FFF2-40B4-BE49-F238E27FC236}">
                    <a16:creationId xmlns:a16="http://schemas.microsoft.com/office/drawing/2014/main" id="{2818F6E7-E078-411B-A8B9-486E8A036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Freeform 11">
                <a:extLst>
                  <a:ext uri="{FF2B5EF4-FFF2-40B4-BE49-F238E27FC236}">
                    <a16:creationId xmlns:a16="http://schemas.microsoft.com/office/drawing/2014/main" id="{E8C50ED4-4D52-4DC1-853C-0E6AE13F2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3521F215-40EB-4281-9D35-A4C08515AF89}"/>
                </a:ext>
              </a:extLst>
            </p:cNvPr>
            <p:cNvGrpSpPr>
              <a:grpSpLocks noChangeAspect="1"/>
            </p:cNvGrpSpPr>
            <p:nvPr/>
          </p:nvGrpSpPr>
          <p:grpSpPr>
            <a:xfrm rot="-3600000" flipH="1">
              <a:off x="3800193" y="1758583"/>
              <a:ext cx="287902" cy="718570"/>
              <a:chOff x="7989467" y="-443316"/>
              <a:chExt cx="1213577" cy="3061020"/>
            </a:xfrm>
          </p:grpSpPr>
          <p:sp>
            <p:nvSpPr>
              <p:cNvPr id="106" name="Freeform 5">
                <a:extLst>
                  <a:ext uri="{FF2B5EF4-FFF2-40B4-BE49-F238E27FC236}">
                    <a16:creationId xmlns:a16="http://schemas.microsoft.com/office/drawing/2014/main" id="{DE49769E-A210-40A6-9D37-456DC4D04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" name="Freeform 6">
                <a:extLst>
                  <a:ext uri="{FF2B5EF4-FFF2-40B4-BE49-F238E27FC236}">
                    <a16:creationId xmlns:a16="http://schemas.microsoft.com/office/drawing/2014/main" id="{454A2D27-2A87-432D-B29E-879A8298B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" name="Freeform 7">
                <a:extLst>
                  <a:ext uri="{FF2B5EF4-FFF2-40B4-BE49-F238E27FC236}">
                    <a16:creationId xmlns:a16="http://schemas.microsoft.com/office/drawing/2014/main" id="{5936F6BC-6838-4CD0-841C-6B3E747A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" name="Freeform 8">
                <a:extLst>
                  <a:ext uri="{FF2B5EF4-FFF2-40B4-BE49-F238E27FC236}">
                    <a16:creationId xmlns:a16="http://schemas.microsoft.com/office/drawing/2014/main" id="{AEA7E073-0EC7-48B7-9EE7-08A68875D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" name="Freeform 9">
                <a:extLst>
                  <a:ext uri="{FF2B5EF4-FFF2-40B4-BE49-F238E27FC236}">
                    <a16:creationId xmlns:a16="http://schemas.microsoft.com/office/drawing/2014/main" id="{9ACCAD6D-D118-4917-9938-6F3C39CBC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" name="Freeform 11">
                <a:extLst>
                  <a:ext uri="{FF2B5EF4-FFF2-40B4-BE49-F238E27FC236}">
                    <a16:creationId xmlns:a16="http://schemas.microsoft.com/office/drawing/2014/main" id="{E9549AF9-E5EA-499E-9C7B-3B24A1B46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4D33B00A-F1C5-4225-A659-E8B7F897D78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 flipH="1">
              <a:off x="4372113" y="2721234"/>
              <a:ext cx="287902" cy="718570"/>
              <a:chOff x="7989467" y="-443316"/>
              <a:chExt cx="1213577" cy="3061020"/>
            </a:xfrm>
          </p:grpSpPr>
          <p:sp>
            <p:nvSpPr>
              <p:cNvPr id="169" name="Freeform 5">
                <a:extLst>
                  <a:ext uri="{FF2B5EF4-FFF2-40B4-BE49-F238E27FC236}">
                    <a16:creationId xmlns:a16="http://schemas.microsoft.com/office/drawing/2014/main" id="{2749C7BE-C15D-4263-A338-ADE42F74E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Freeform 6">
                <a:extLst>
                  <a:ext uri="{FF2B5EF4-FFF2-40B4-BE49-F238E27FC236}">
                    <a16:creationId xmlns:a16="http://schemas.microsoft.com/office/drawing/2014/main" id="{43938163-C9BA-45BA-B5F0-FCEE31A15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8DD50200-9E89-4781-B665-D5C556578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Freeform 8">
                <a:extLst>
                  <a:ext uri="{FF2B5EF4-FFF2-40B4-BE49-F238E27FC236}">
                    <a16:creationId xmlns:a16="http://schemas.microsoft.com/office/drawing/2014/main" id="{55A32C49-2F8F-4003-9C65-B14428AD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id="{3ABD209E-482E-4441-B85F-9A3BF1A8F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Freeform 11">
                <a:extLst>
                  <a:ext uri="{FF2B5EF4-FFF2-40B4-BE49-F238E27FC236}">
                    <a16:creationId xmlns:a16="http://schemas.microsoft.com/office/drawing/2014/main" id="{8914A83D-FBCF-45A2-B518-E36E3D1A1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D26FBF26-0DBA-4E64-957C-94DD0F15D20B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 flipH="1">
              <a:off x="4991875" y="1795015"/>
              <a:ext cx="287902" cy="718570"/>
              <a:chOff x="7989467" y="-443316"/>
              <a:chExt cx="1213577" cy="3061020"/>
            </a:xfrm>
          </p:grpSpPr>
          <p:sp>
            <p:nvSpPr>
              <p:cNvPr id="176" name="Freeform 5">
                <a:extLst>
                  <a:ext uri="{FF2B5EF4-FFF2-40B4-BE49-F238E27FC236}">
                    <a16:creationId xmlns:a16="http://schemas.microsoft.com/office/drawing/2014/main" id="{CDFB11C9-2028-4C44-9BDF-4BF8BCF0B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Freeform 6">
                <a:extLst>
                  <a:ext uri="{FF2B5EF4-FFF2-40B4-BE49-F238E27FC236}">
                    <a16:creationId xmlns:a16="http://schemas.microsoft.com/office/drawing/2014/main" id="{001D0772-19AC-46DB-A0A2-96DD408D2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Freeform 7">
                <a:extLst>
                  <a:ext uri="{FF2B5EF4-FFF2-40B4-BE49-F238E27FC236}">
                    <a16:creationId xmlns:a16="http://schemas.microsoft.com/office/drawing/2014/main" id="{9C99FFB6-EC30-478F-B867-049D711A7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Freeform 8">
                <a:extLst>
                  <a:ext uri="{FF2B5EF4-FFF2-40B4-BE49-F238E27FC236}">
                    <a16:creationId xmlns:a16="http://schemas.microsoft.com/office/drawing/2014/main" id="{FB49C00C-15E3-4594-BC70-2FEA20F33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Freeform 9">
                <a:extLst>
                  <a:ext uri="{FF2B5EF4-FFF2-40B4-BE49-F238E27FC236}">
                    <a16:creationId xmlns:a16="http://schemas.microsoft.com/office/drawing/2014/main" id="{F6F47CC2-A38D-4294-82E8-39FBE0447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Freeform 11">
                <a:extLst>
                  <a:ext uri="{FF2B5EF4-FFF2-40B4-BE49-F238E27FC236}">
                    <a16:creationId xmlns:a16="http://schemas.microsoft.com/office/drawing/2014/main" id="{F701336E-D2C5-4DDF-9A48-3430AAA3C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78" name="Freeform 107">
              <a:extLst>
                <a:ext uri="{FF2B5EF4-FFF2-40B4-BE49-F238E27FC236}">
                  <a16:creationId xmlns:a16="http://schemas.microsoft.com/office/drawing/2014/main" id="{363BB696-95B2-472F-A6E3-42B1EAA41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427" y="1849236"/>
              <a:ext cx="1253657" cy="1243019"/>
            </a:xfrm>
            <a:custGeom>
              <a:avLst/>
              <a:gdLst>
                <a:gd name="T0" fmla="*/ 566 w 478"/>
                <a:gd name="T1" fmla="*/ 206 h 444"/>
                <a:gd name="T2" fmla="*/ 107 w 478"/>
                <a:gd name="T3" fmla="*/ 927 h 444"/>
                <a:gd name="T4" fmla="*/ 169 w 478"/>
                <a:gd name="T5" fmla="*/ 1951 h 444"/>
                <a:gd name="T6" fmla="*/ 1629 w 478"/>
                <a:gd name="T7" fmla="*/ 2458 h 444"/>
                <a:gd name="T8" fmla="*/ 1940 w 478"/>
                <a:gd name="T9" fmla="*/ 451 h 444"/>
                <a:gd name="T10" fmla="*/ 1301 w 478"/>
                <a:gd name="T11" fmla="*/ 88 h 444"/>
                <a:gd name="T12" fmla="*/ 566 w 478"/>
                <a:gd name="T13" fmla="*/ 206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79" name="Freeform 108">
              <a:extLst>
                <a:ext uri="{FF2B5EF4-FFF2-40B4-BE49-F238E27FC236}">
                  <a16:creationId xmlns:a16="http://schemas.microsoft.com/office/drawing/2014/main" id="{85A5E2AD-5A8E-4E03-88CB-3D00096B9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111" y="1938891"/>
              <a:ext cx="934544" cy="983170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0" name="Freeform 109">
              <a:extLst>
                <a:ext uri="{FF2B5EF4-FFF2-40B4-BE49-F238E27FC236}">
                  <a16:creationId xmlns:a16="http://schemas.microsoft.com/office/drawing/2014/main" id="{DF06E08A-CA52-43A1-890B-7C933A81E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091" y="2137957"/>
              <a:ext cx="890476" cy="753713"/>
            </a:xfrm>
            <a:custGeom>
              <a:avLst/>
              <a:gdLst>
                <a:gd name="T0" fmla="*/ 0 w 339"/>
                <a:gd name="T1" fmla="*/ 1084 h 269"/>
                <a:gd name="T2" fmla="*/ 553 w 339"/>
                <a:gd name="T3" fmla="*/ 1604 h 269"/>
                <a:gd name="T4" fmla="*/ 1207 w 339"/>
                <a:gd name="T5" fmla="*/ 1462 h 269"/>
                <a:gd name="T6" fmla="*/ 1374 w 339"/>
                <a:gd name="T7" fmla="*/ 0 h 269"/>
                <a:gd name="T8" fmla="*/ 1404 w 339"/>
                <a:gd name="T9" fmla="*/ 645 h 269"/>
                <a:gd name="T10" fmla="*/ 1234 w 339"/>
                <a:gd name="T11" fmla="*/ 903 h 269"/>
                <a:gd name="T12" fmla="*/ 1063 w 339"/>
                <a:gd name="T13" fmla="*/ 1173 h 269"/>
                <a:gd name="T14" fmla="*/ 583 w 339"/>
                <a:gd name="T15" fmla="*/ 1381 h 269"/>
                <a:gd name="T16" fmla="*/ 242 w 339"/>
                <a:gd name="T17" fmla="*/ 1228 h 269"/>
                <a:gd name="T18" fmla="*/ 41 w 339"/>
                <a:gd name="T19" fmla="*/ 1108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1" name="Freeform 110">
              <a:extLst>
                <a:ext uri="{FF2B5EF4-FFF2-40B4-BE49-F238E27FC236}">
                  <a16:creationId xmlns:a16="http://schemas.microsoft.com/office/drawing/2014/main" id="{9A05CE7D-3DE8-4FB5-872E-81C2573EB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297" y="1998155"/>
              <a:ext cx="451316" cy="448277"/>
            </a:xfrm>
            <a:custGeom>
              <a:avLst/>
              <a:gdLst>
                <a:gd name="T0" fmla="*/ 587 w 172"/>
                <a:gd name="T1" fmla="*/ 24 h 160"/>
                <a:gd name="T2" fmla="*/ 221 w 172"/>
                <a:gd name="T3" fmla="*/ 295 h 160"/>
                <a:gd name="T4" fmla="*/ 28 w 172"/>
                <a:gd name="T5" fmla="*/ 1003 h 160"/>
                <a:gd name="T6" fmla="*/ 319 w 172"/>
                <a:gd name="T7" fmla="*/ 319 h 160"/>
                <a:gd name="T8" fmla="*/ 452 w 172"/>
                <a:gd name="T9" fmla="*/ 245 h 160"/>
                <a:gd name="T10" fmla="*/ 537 w 172"/>
                <a:gd name="T11" fmla="*/ 120 h 160"/>
                <a:gd name="T12" fmla="*/ 886 w 172"/>
                <a:gd name="T13" fmla="*/ 24 h 160"/>
                <a:gd name="T14" fmla="*/ 587 w 172"/>
                <a:gd name="T15" fmla="*/ 37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2" name="Freeform 111">
              <a:extLst>
                <a:ext uri="{FF2B5EF4-FFF2-40B4-BE49-F238E27FC236}">
                  <a16:creationId xmlns:a16="http://schemas.microsoft.com/office/drawing/2014/main" id="{DF689DAE-17AB-40B2-8EC0-E28EAF08A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529" y="2194181"/>
              <a:ext cx="816017" cy="857045"/>
            </a:xfrm>
            <a:custGeom>
              <a:avLst/>
              <a:gdLst>
                <a:gd name="T0" fmla="*/ 0 w 311"/>
                <a:gd name="T1" fmla="*/ 1679 h 306"/>
                <a:gd name="T2" fmla="*/ 21 w 311"/>
                <a:gd name="T3" fmla="*/ 1685 h 306"/>
                <a:gd name="T4" fmla="*/ 1076 w 311"/>
                <a:gd name="T5" fmla="*/ 1522 h 306"/>
                <a:gd name="T6" fmla="*/ 1383 w 311"/>
                <a:gd name="T7" fmla="*/ 0 h 306"/>
                <a:gd name="T8" fmla="*/ 943 w 311"/>
                <a:gd name="T9" fmla="*/ 1522 h 306"/>
                <a:gd name="T10" fmla="*/ 0 w 311"/>
                <a:gd name="T11" fmla="*/ 1679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3" name="Freeform 112">
              <a:extLst>
                <a:ext uri="{FF2B5EF4-FFF2-40B4-BE49-F238E27FC236}">
                  <a16:creationId xmlns:a16="http://schemas.microsoft.com/office/drawing/2014/main" id="{69C63BF0-31A1-410D-AD01-CD4FCCEA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751" y="2020949"/>
              <a:ext cx="220340" cy="808418"/>
            </a:xfrm>
            <a:custGeom>
              <a:avLst/>
              <a:gdLst>
                <a:gd name="T0" fmla="*/ 432 w 84"/>
                <a:gd name="T1" fmla="*/ 0 h 289"/>
                <a:gd name="T2" fmla="*/ 185 w 84"/>
                <a:gd name="T3" fmla="*/ 519 h 289"/>
                <a:gd name="T4" fmla="*/ 402 w 84"/>
                <a:gd name="T5" fmla="*/ 1802 h 289"/>
                <a:gd name="T6" fmla="*/ 205 w 84"/>
                <a:gd name="T7" fmla="*/ 725 h 289"/>
                <a:gd name="T8" fmla="*/ 432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4" name="Freeform 113">
              <a:extLst>
                <a:ext uri="{FF2B5EF4-FFF2-40B4-BE49-F238E27FC236}">
                  <a16:creationId xmlns:a16="http://schemas.microsoft.com/office/drawing/2014/main" id="{45A08298-8EC0-4C1E-AABB-310A33008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250" y="2569518"/>
              <a:ext cx="437640" cy="425483"/>
            </a:xfrm>
            <a:custGeom>
              <a:avLst/>
              <a:gdLst>
                <a:gd name="T0" fmla="*/ 857 w 167"/>
                <a:gd name="T1" fmla="*/ 0 h 152"/>
                <a:gd name="T2" fmla="*/ 0 w 167"/>
                <a:gd name="T3" fmla="*/ 951 h 152"/>
                <a:gd name="T4" fmla="*/ 85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5" name="Freeform 114">
              <a:extLst>
                <a:ext uri="{FF2B5EF4-FFF2-40B4-BE49-F238E27FC236}">
                  <a16:creationId xmlns:a16="http://schemas.microsoft.com/office/drawing/2014/main" id="{AC74BC4C-BC4E-47FA-B928-F033565EB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979" y="2356777"/>
              <a:ext cx="553129" cy="522737"/>
            </a:xfrm>
            <a:custGeom>
              <a:avLst/>
              <a:gdLst>
                <a:gd name="T0" fmla="*/ 0 w 211"/>
                <a:gd name="T1" fmla="*/ 1076 h 187"/>
                <a:gd name="T2" fmla="*/ 587 w 211"/>
                <a:gd name="T3" fmla="*/ 1039 h 187"/>
                <a:gd name="T4" fmla="*/ 949 w 211"/>
                <a:gd name="T5" fmla="*/ 556 h 187"/>
                <a:gd name="T6" fmla="*/ 1054 w 211"/>
                <a:gd name="T7" fmla="*/ 0 h 187"/>
                <a:gd name="T8" fmla="*/ 800 w 211"/>
                <a:gd name="T9" fmla="*/ 710 h 187"/>
                <a:gd name="T10" fmla="*/ 319 w 211"/>
                <a:gd name="T11" fmla="*/ 1089 h 187"/>
                <a:gd name="T12" fmla="*/ 0 w 211"/>
                <a:gd name="T13" fmla="*/ 1076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6" name="Freeform 115">
              <a:extLst>
                <a:ext uri="{FF2B5EF4-FFF2-40B4-BE49-F238E27FC236}">
                  <a16:creationId xmlns:a16="http://schemas.microsoft.com/office/drawing/2014/main" id="{E8E8DE8B-260D-47A0-B58F-9643B9F86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111" y="1938891"/>
              <a:ext cx="934544" cy="983170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7" name="Freeform 116">
              <a:extLst>
                <a:ext uri="{FF2B5EF4-FFF2-40B4-BE49-F238E27FC236}">
                  <a16:creationId xmlns:a16="http://schemas.microsoft.com/office/drawing/2014/main" id="{6A6C4FAE-7ADC-4468-89FF-5C58CDECF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388" y="1849236"/>
              <a:ext cx="1256696" cy="1241499"/>
            </a:xfrm>
            <a:custGeom>
              <a:avLst/>
              <a:gdLst>
                <a:gd name="T0" fmla="*/ 571 w 479"/>
                <a:gd name="T1" fmla="*/ 207 h 443"/>
                <a:gd name="T2" fmla="*/ 114 w 479"/>
                <a:gd name="T3" fmla="*/ 922 h 443"/>
                <a:gd name="T4" fmla="*/ 176 w 479"/>
                <a:gd name="T5" fmla="*/ 1955 h 443"/>
                <a:gd name="T6" fmla="*/ 1637 w 479"/>
                <a:gd name="T7" fmla="*/ 2466 h 443"/>
                <a:gd name="T8" fmla="*/ 1946 w 479"/>
                <a:gd name="T9" fmla="*/ 446 h 443"/>
                <a:gd name="T10" fmla="*/ 1309 w 479"/>
                <a:gd name="T11" fmla="*/ 89 h 443"/>
                <a:gd name="T12" fmla="*/ 571 w 479"/>
                <a:gd name="T13" fmla="*/ 207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8" name="Oval 117">
              <a:extLst>
                <a:ext uri="{FF2B5EF4-FFF2-40B4-BE49-F238E27FC236}">
                  <a16:creationId xmlns:a16="http://schemas.microsoft.com/office/drawing/2014/main" id="{07E4B729-1641-4AAD-82E6-611FD56C9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746" y="1995116"/>
              <a:ext cx="89655" cy="926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89" name="Oval 118">
              <a:extLst>
                <a:ext uri="{FF2B5EF4-FFF2-40B4-BE49-F238E27FC236}">
                  <a16:creationId xmlns:a16="http://schemas.microsoft.com/office/drawing/2014/main" id="{817A2552-5B92-4D01-8907-8D124453E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362" y="1989038"/>
              <a:ext cx="33431" cy="3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90" name="Oval 119">
              <a:extLst>
                <a:ext uri="{FF2B5EF4-FFF2-40B4-BE49-F238E27FC236}">
                  <a16:creationId xmlns:a16="http://schemas.microsoft.com/office/drawing/2014/main" id="{CC194EC1-D803-4389-B79F-0EB1B45C4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913" y="2058938"/>
              <a:ext cx="30392" cy="3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</p:grpSp>
      <p:grpSp>
        <p:nvGrpSpPr>
          <p:cNvPr id="392" name="Groep 391">
            <a:extLst>
              <a:ext uri="{FF2B5EF4-FFF2-40B4-BE49-F238E27FC236}">
                <a16:creationId xmlns:a16="http://schemas.microsoft.com/office/drawing/2014/main" id="{D007A390-2BB6-49CB-A4DF-D37D5401BE1A}"/>
              </a:ext>
            </a:extLst>
          </p:cNvPr>
          <p:cNvGrpSpPr/>
          <p:nvPr/>
        </p:nvGrpSpPr>
        <p:grpSpPr>
          <a:xfrm>
            <a:off x="9006987" y="3899413"/>
            <a:ext cx="1908079" cy="2016636"/>
            <a:chOff x="55119" y="2197255"/>
            <a:chExt cx="1908079" cy="2016636"/>
          </a:xfrm>
        </p:grpSpPr>
        <p:grpSp>
          <p:nvGrpSpPr>
            <p:cNvPr id="203" name="Groep 202">
              <a:extLst>
                <a:ext uri="{FF2B5EF4-FFF2-40B4-BE49-F238E27FC236}">
                  <a16:creationId xmlns:a16="http://schemas.microsoft.com/office/drawing/2014/main" id="{C45C734E-54DD-4FD3-BC28-47D63CCB2A8C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 flipH="1">
              <a:off x="1413700" y="3261896"/>
              <a:ext cx="287902" cy="718570"/>
              <a:chOff x="7989467" y="-443316"/>
              <a:chExt cx="1213577" cy="3061020"/>
            </a:xfrm>
          </p:grpSpPr>
          <p:sp>
            <p:nvSpPr>
              <p:cNvPr id="204" name="Freeform 5">
                <a:extLst>
                  <a:ext uri="{FF2B5EF4-FFF2-40B4-BE49-F238E27FC236}">
                    <a16:creationId xmlns:a16="http://schemas.microsoft.com/office/drawing/2014/main" id="{44CE9F2B-668A-43DB-AB0C-36013A5B7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Freeform 6">
                <a:extLst>
                  <a:ext uri="{FF2B5EF4-FFF2-40B4-BE49-F238E27FC236}">
                    <a16:creationId xmlns:a16="http://schemas.microsoft.com/office/drawing/2014/main" id="{B253EF94-07BF-46D0-AB2B-58346D388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Freeform 7">
                <a:extLst>
                  <a:ext uri="{FF2B5EF4-FFF2-40B4-BE49-F238E27FC236}">
                    <a16:creationId xmlns:a16="http://schemas.microsoft.com/office/drawing/2014/main" id="{6D2FA9CB-4B01-469D-87E2-2D3AAAFFA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Freeform 8">
                <a:extLst>
                  <a:ext uri="{FF2B5EF4-FFF2-40B4-BE49-F238E27FC236}">
                    <a16:creationId xmlns:a16="http://schemas.microsoft.com/office/drawing/2014/main" id="{1FF9F723-2BBE-43C4-ACD8-12E690E28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Freeform 9">
                <a:extLst>
                  <a:ext uri="{FF2B5EF4-FFF2-40B4-BE49-F238E27FC236}">
                    <a16:creationId xmlns:a16="http://schemas.microsoft.com/office/drawing/2014/main" id="{3471B830-1A1E-4CDB-B4FD-D4206FAF6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Freeform 11">
                <a:extLst>
                  <a:ext uri="{FF2B5EF4-FFF2-40B4-BE49-F238E27FC236}">
                    <a16:creationId xmlns:a16="http://schemas.microsoft.com/office/drawing/2014/main" id="{7A64E85C-3ACE-419B-BD00-499E8054C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10" name="Groep 209">
              <a:extLst>
                <a:ext uri="{FF2B5EF4-FFF2-40B4-BE49-F238E27FC236}">
                  <a16:creationId xmlns:a16="http://schemas.microsoft.com/office/drawing/2014/main" id="{D07D4811-ACBC-48D0-9782-4D64AC8796E1}"/>
                </a:ext>
              </a:extLst>
            </p:cNvPr>
            <p:cNvGrpSpPr>
              <a:grpSpLocks noChangeAspect="1"/>
            </p:cNvGrpSpPr>
            <p:nvPr/>
          </p:nvGrpSpPr>
          <p:grpSpPr>
            <a:xfrm rot="-3600000" flipH="1">
              <a:off x="270453" y="2532690"/>
              <a:ext cx="287902" cy="718570"/>
              <a:chOff x="7989467" y="-443316"/>
              <a:chExt cx="1213577" cy="3061020"/>
            </a:xfrm>
          </p:grpSpPr>
          <p:sp>
            <p:nvSpPr>
              <p:cNvPr id="211" name="Freeform 5">
                <a:extLst>
                  <a:ext uri="{FF2B5EF4-FFF2-40B4-BE49-F238E27FC236}">
                    <a16:creationId xmlns:a16="http://schemas.microsoft.com/office/drawing/2014/main" id="{A66EE026-916E-4606-8134-EDC8E7E3C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Freeform 6">
                <a:extLst>
                  <a:ext uri="{FF2B5EF4-FFF2-40B4-BE49-F238E27FC236}">
                    <a16:creationId xmlns:a16="http://schemas.microsoft.com/office/drawing/2014/main" id="{57E038FF-691B-440A-9CEF-981671C4D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Freeform 7">
                <a:extLst>
                  <a:ext uri="{FF2B5EF4-FFF2-40B4-BE49-F238E27FC236}">
                    <a16:creationId xmlns:a16="http://schemas.microsoft.com/office/drawing/2014/main" id="{1B677A01-2BE1-4BCC-962D-20DF251D5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Freeform 8">
                <a:extLst>
                  <a:ext uri="{FF2B5EF4-FFF2-40B4-BE49-F238E27FC236}">
                    <a16:creationId xmlns:a16="http://schemas.microsoft.com/office/drawing/2014/main" id="{6FA7AC69-E330-4186-A088-D6F49504E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Freeform 9">
                <a:extLst>
                  <a:ext uri="{FF2B5EF4-FFF2-40B4-BE49-F238E27FC236}">
                    <a16:creationId xmlns:a16="http://schemas.microsoft.com/office/drawing/2014/main" id="{A6E5797B-1FCB-479B-B02E-A28D954C2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Freeform 11">
                <a:extLst>
                  <a:ext uri="{FF2B5EF4-FFF2-40B4-BE49-F238E27FC236}">
                    <a16:creationId xmlns:a16="http://schemas.microsoft.com/office/drawing/2014/main" id="{FD24F6AA-A8D9-43F4-9620-21B041E15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328" name="Groep 327">
              <a:extLst>
                <a:ext uri="{FF2B5EF4-FFF2-40B4-BE49-F238E27FC236}">
                  <a16:creationId xmlns:a16="http://schemas.microsoft.com/office/drawing/2014/main" id="{386E770D-6349-433F-B8FD-8EAA7979F65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 flipH="1">
              <a:off x="840200" y="3495321"/>
              <a:ext cx="287902" cy="718570"/>
              <a:chOff x="7989467" y="-443316"/>
              <a:chExt cx="1213577" cy="3061020"/>
            </a:xfrm>
          </p:grpSpPr>
          <p:sp>
            <p:nvSpPr>
              <p:cNvPr id="329" name="Freeform 5">
                <a:extLst>
                  <a:ext uri="{FF2B5EF4-FFF2-40B4-BE49-F238E27FC236}">
                    <a16:creationId xmlns:a16="http://schemas.microsoft.com/office/drawing/2014/main" id="{D2070C29-02E4-46B9-9ADA-0A93346AB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" name="Freeform 6">
                <a:extLst>
                  <a:ext uri="{FF2B5EF4-FFF2-40B4-BE49-F238E27FC236}">
                    <a16:creationId xmlns:a16="http://schemas.microsoft.com/office/drawing/2014/main" id="{32E1228C-4DDF-47A3-8338-D0EE9670F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" name="Freeform 7">
                <a:extLst>
                  <a:ext uri="{FF2B5EF4-FFF2-40B4-BE49-F238E27FC236}">
                    <a16:creationId xmlns:a16="http://schemas.microsoft.com/office/drawing/2014/main" id="{8A6FCF8F-D0CB-4A9B-9614-628F80291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332" name="Freeform 8">
                <a:extLst>
                  <a:ext uri="{FF2B5EF4-FFF2-40B4-BE49-F238E27FC236}">
                    <a16:creationId xmlns:a16="http://schemas.microsoft.com/office/drawing/2014/main" id="{8AA8387C-12C7-4797-B942-8811562C3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" name="Freeform 9">
                <a:extLst>
                  <a:ext uri="{FF2B5EF4-FFF2-40B4-BE49-F238E27FC236}">
                    <a16:creationId xmlns:a16="http://schemas.microsoft.com/office/drawing/2014/main" id="{E6730CF7-B128-4C69-8F71-A752E2B1C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" name="Freeform 11">
                <a:extLst>
                  <a:ext uri="{FF2B5EF4-FFF2-40B4-BE49-F238E27FC236}">
                    <a16:creationId xmlns:a16="http://schemas.microsoft.com/office/drawing/2014/main" id="{E8CD077D-9DFB-4B0A-8C52-DA532A172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91B8A4ED-65C6-4039-9DC9-CDDE6AAEA8DA}"/>
                </a:ext>
              </a:extLst>
            </p:cNvPr>
            <p:cNvGrpSpPr>
              <a:grpSpLocks noChangeAspect="1"/>
            </p:cNvGrpSpPr>
            <p:nvPr/>
          </p:nvGrpSpPr>
          <p:grpSpPr>
            <a:xfrm rot="-7200000" flipH="1">
              <a:off x="306545" y="3167897"/>
              <a:ext cx="287902" cy="718570"/>
              <a:chOff x="7989467" y="-443316"/>
              <a:chExt cx="1213577" cy="3061020"/>
            </a:xfrm>
          </p:grpSpPr>
          <p:sp>
            <p:nvSpPr>
              <p:cNvPr id="350" name="Freeform 5">
                <a:extLst>
                  <a:ext uri="{FF2B5EF4-FFF2-40B4-BE49-F238E27FC236}">
                    <a16:creationId xmlns:a16="http://schemas.microsoft.com/office/drawing/2014/main" id="{80B16950-4FCE-409A-B0F3-244279E10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" name="Freeform 6">
                <a:extLst>
                  <a:ext uri="{FF2B5EF4-FFF2-40B4-BE49-F238E27FC236}">
                    <a16:creationId xmlns:a16="http://schemas.microsoft.com/office/drawing/2014/main" id="{46BB83AC-6F00-41AF-B722-5D8A5F2AA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" name="Freeform 7">
                <a:extLst>
                  <a:ext uri="{FF2B5EF4-FFF2-40B4-BE49-F238E27FC236}">
                    <a16:creationId xmlns:a16="http://schemas.microsoft.com/office/drawing/2014/main" id="{35E3CD6B-EF0A-4672-8FE5-6B04DA61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" name="Freeform 8">
                <a:extLst>
                  <a:ext uri="{FF2B5EF4-FFF2-40B4-BE49-F238E27FC236}">
                    <a16:creationId xmlns:a16="http://schemas.microsoft.com/office/drawing/2014/main" id="{8129A608-F363-478B-8702-AA282ECD5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" name="Freeform 9">
                <a:extLst>
                  <a:ext uri="{FF2B5EF4-FFF2-40B4-BE49-F238E27FC236}">
                    <a16:creationId xmlns:a16="http://schemas.microsoft.com/office/drawing/2014/main" id="{94520C3F-9C3A-4EDE-9061-49AACA5DC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" name="Freeform 11">
                <a:extLst>
                  <a:ext uri="{FF2B5EF4-FFF2-40B4-BE49-F238E27FC236}">
                    <a16:creationId xmlns:a16="http://schemas.microsoft.com/office/drawing/2014/main" id="{E7ADAC47-55C7-4989-AF83-2AAF81D5C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A4D068F8-FC96-4894-B12A-6C751B0CDB37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869222" y="2197255"/>
              <a:ext cx="287902" cy="718570"/>
              <a:chOff x="7989467" y="-443316"/>
              <a:chExt cx="1213577" cy="3061020"/>
            </a:xfrm>
          </p:grpSpPr>
          <p:sp>
            <p:nvSpPr>
              <p:cNvPr id="357" name="Freeform 5">
                <a:extLst>
                  <a:ext uri="{FF2B5EF4-FFF2-40B4-BE49-F238E27FC236}">
                    <a16:creationId xmlns:a16="http://schemas.microsoft.com/office/drawing/2014/main" id="{B1CF16E0-F82E-4FF1-B0A1-67BF8D026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" name="Freeform 6">
                <a:extLst>
                  <a:ext uri="{FF2B5EF4-FFF2-40B4-BE49-F238E27FC236}">
                    <a16:creationId xmlns:a16="http://schemas.microsoft.com/office/drawing/2014/main" id="{1BBBAA76-E605-4242-957E-804F6E49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" name="Freeform 7">
                <a:extLst>
                  <a:ext uri="{FF2B5EF4-FFF2-40B4-BE49-F238E27FC236}">
                    <a16:creationId xmlns:a16="http://schemas.microsoft.com/office/drawing/2014/main" id="{E67F896C-7F8E-4DBD-9010-E5A0CC8B9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360" name="Freeform 8">
                <a:extLst>
                  <a:ext uri="{FF2B5EF4-FFF2-40B4-BE49-F238E27FC236}">
                    <a16:creationId xmlns:a16="http://schemas.microsoft.com/office/drawing/2014/main" id="{C204A851-E6F8-4A24-8446-597C5E110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" name="Freeform 9">
                <a:extLst>
                  <a:ext uri="{FF2B5EF4-FFF2-40B4-BE49-F238E27FC236}">
                    <a16:creationId xmlns:a16="http://schemas.microsoft.com/office/drawing/2014/main" id="{C1932240-5407-4B3F-BEB9-95762ACFC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" name="Freeform 11">
                <a:extLst>
                  <a:ext uri="{FF2B5EF4-FFF2-40B4-BE49-F238E27FC236}">
                    <a16:creationId xmlns:a16="http://schemas.microsoft.com/office/drawing/2014/main" id="{30328774-5155-427D-BFE4-D97372176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B8CB3848-CD92-474C-9096-A598C6063F1E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 flipH="1">
              <a:off x="1459962" y="2569102"/>
              <a:ext cx="287902" cy="718570"/>
              <a:chOff x="7989467" y="-443316"/>
              <a:chExt cx="1213577" cy="3061020"/>
            </a:xfrm>
          </p:grpSpPr>
          <p:sp>
            <p:nvSpPr>
              <p:cNvPr id="364" name="Freeform 5">
                <a:extLst>
                  <a:ext uri="{FF2B5EF4-FFF2-40B4-BE49-F238E27FC236}">
                    <a16:creationId xmlns:a16="http://schemas.microsoft.com/office/drawing/2014/main" id="{9F22F240-4291-4023-ABD5-A5B57F78B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" name="Freeform 6">
                <a:extLst>
                  <a:ext uri="{FF2B5EF4-FFF2-40B4-BE49-F238E27FC236}">
                    <a16:creationId xmlns:a16="http://schemas.microsoft.com/office/drawing/2014/main" id="{78831FD7-A6FE-4663-95AA-A6F93AF1D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" name="Freeform 7">
                <a:extLst>
                  <a:ext uri="{FF2B5EF4-FFF2-40B4-BE49-F238E27FC236}">
                    <a16:creationId xmlns:a16="http://schemas.microsoft.com/office/drawing/2014/main" id="{89E0C063-AF88-4A1C-A8C7-3E5E05623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" name="Freeform 8">
                <a:extLst>
                  <a:ext uri="{FF2B5EF4-FFF2-40B4-BE49-F238E27FC236}">
                    <a16:creationId xmlns:a16="http://schemas.microsoft.com/office/drawing/2014/main" id="{74D450DA-8573-4C1B-A43E-EB2B4A00D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8" name="Freeform 9">
                <a:extLst>
                  <a:ext uri="{FF2B5EF4-FFF2-40B4-BE49-F238E27FC236}">
                    <a16:creationId xmlns:a16="http://schemas.microsoft.com/office/drawing/2014/main" id="{506ED123-FF06-4F0C-8757-CB8021DFD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9" name="Freeform 11">
                <a:extLst>
                  <a:ext uri="{FF2B5EF4-FFF2-40B4-BE49-F238E27FC236}">
                    <a16:creationId xmlns:a16="http://schemas.microsoft.com/office/drawing/2014/main" id="{9FDB46D3-5649-422E-B8D8-448213D84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370" name="Freeform 107">
              <a:extLst>
                <a:ext uri="{FF2B5EF4-FFF2-40B4-BE49-F238E27FC236}">
                  <a16:creationId xmlns:a16="http://schemas.microsoft.com/office/drawing/2014/main" id="{294B14B7-B91F-4BC2-8A19-78B4BF11A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14" y="2623323"/>
              <a:ext cx="1253657" cy="1243019"/>
            </a:xfrm>
            <a:custGeom>
              <a:avLst/>
              <a:gdLst>
                <a:gd name="T0" fmla="*/ 566 w 478"/>
                <a:gd name="T1" fmla="*/ 206 h 444"/>
                <a:gd name="T2" fmla="*/ 107 w 478"/>
                <a:gd name="T3" fmla="*/ 927 h 444"/>
                <a:gd name="T4" fmla="*/ 169 w 478"/>
                <a:gd name="T5" fmla="*/ 1951 h 444"/>
                <a:gd name="T6" fmla="*/ 1629 w 478"/>
                <a:gd name="T7" fmla="*/ 2458 h 444"/>
                <a:gd name="T8" fmla="*/ 1940 w 478"/>
                <a:gd name="T9" fmla="*/ 451 h 444"/>
                <a:gd name="T10" fmla="*/ 1301 w 478"/>
                <a:gd name="T11" fmla="*/ 88 h 444"/>
                <a:gd name="T12" fmla="*/ 566 w 478"/>
                <a:gd name="T13" fmla="*/ 206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1" name="Freeform 108">
              <a:extLst>
                <a:ext uri="{FF2B5EF4-FFF2-40B4-BE49-F238E27FC236}">
                  <a16:creationId xmlns:a16="http://schemas.microsoft.com/office/drawing/2014/main" id="{77658CFE-99E9-4B1D-8C84-0E5E545E5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98" y="2712978"/>
              <a:ext cx="934544" cy="983170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2" name="Freeform 109">
              <a:extLst>
                <a:ext uri="{FF2B5EF4-FFF2-40B4-BE49-F238E27FC236}">
                  <a16:creationId xmlns:a16="http://schemas.microsoft.com/office/drawing/2014/main" id="{79422812-7C9E-43C6-B71F-A3D41D64E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78" y="2912044"/>
              <a:ext cx="890476" cy="753713"/>
            </a:xfrm>
            <a:custGeom>
              <a:avLst/>
              <a:gdLst>
                <a:gd name="T0" fmla="*/ 0 w 339"/>
                <a:gd name="T1" fmla="*/ 1084 h 269"/>
                <a:gd name="T2" fmla="*/ 553 w 339"/>
                <a:gd name="T3" fmla="*/ 1604 h 269"/>
                <a:gd name="T4" fmla="*/ 1207 w 339"/>
                <a:gd name="T5" fmla="*/ 1462 h 269"/>
                <a:gd name="T6" fmla="*/ 1374 w 339"/>
                <a:gd name="T7" fmla="*/ 0 h 269"/>
                <a:gd name="T8" fmla="*/ 1404 w 339"/>
                <a:gd name="T9" fmla="*/ 645 h 269"/>
                <a:gd name="T10" fmla="*/ 1234 w 339"/>
                <a:gd name="T11" fmla="*/ 903 h 269"/>
                <a:gd name="T12" fmla="*/ 1063 w 339"/>
                <a:gd name="T13" fmla="*/ 1173 h 269"/>
                <a:gd name="T14" fmla="*/ 583 w 339"/>
                <a:gd name="T15" fmla="*/ 1381 h 269"/>
                <a:gd name="T16" fmla="*/ 242 w 339"/>
                <a:gd name="T17" fmla="*/ 1228 h 269"/>
                <a:gd name="T18" fmla="*/ 41 w 339"/>
                <a:gd name="T19" fmla="*/ 1108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3" name="Freeform 110">
              <a:extLst>
                <a:ext uri="{FF2B5EF4-FFF2-40B4-BE49-F238E27FC236}">
                  <a16:creationId xmlns:a16="http://schemas.microsoft.com/office/drawing/2014/main" id="{904002B4-6033-4A4E-ACC0-9D6FC3A04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84" y="2772242"/>
              <a:ext cx="451316" cy="448277"/>
            </a:xfrm>
            <a:custGeom>
              <a:avLst/>
              <a:gdLst>
                <a:gd name="T0" fmla="*/ 587 w 172"/>
                <a:gd name="T1" fmla="*/ 24 h 160"/>
                <a:gd name="T2" fmla="*/ 221 w 172"/>
                <a:gd name="T3" fmla="*/ 295 h 160"/>
                <a:gd name="T4" fmla="*/ 28 w 172"/>
                <a:gd name="T5" fmla="*/ 1003 h 160"/>
                <a:gd name="T6" fmla="*/ 319 w 172"/>
                <a:gd name="T7" fmla="*/ 319 h 160"/>
                <a:gd name="T8" fmla="*/ 452 w 172"/>
                <a:gd name="T9" fmla="*/ 245 h 160"/>
                <a:gd name="T10" fmla="*/ 537 w 172"/>
                <a:gd name="T11" fmla="*/ 120 h 160"/>
                <a:gd name="T12" fmla="*/ 886 w 172"/>
                <a:gd name="T13" fmla="*/ 24 h 160"/>
                <a:gd name="T14" fmla="*/ 587 w 172"/>
                <a:gd name="T15" fmla="*/ 37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4" name="Freeform 111">
              <a:extLst>
                <a:ext uri="{FF2B5EF4-FFF2-40B4-BE49-F238E27FC236}">
                  <a16:creationId xmlns:a16="http://schemas.microsoft.com/office/drawing/2014/main" id="{BB768BAB-D4C4-4B22-BD94-688D2EEE6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16" y="2968268"/>
              <a:ext cx="816017" cy="857045"/>
            </a:xfrm>
            <a:custGeom>
              <a:avLst/>
              <a:gdLst>
                <a:gd name="T0" fmla="*/ 0 w 311"/>
                <a:gd name="T1" fmla="*/ 1679 h 306"/>
                <a:gd name="T2" fmla="*/ 21 w 311"/>
                <a:gd name="T3" fmla="*/ 1685 h 306"/>
                <a:gd name="T4" fmla="*/ 1076 w 311"/>
                <a:gd name="T5" fmla="*/ 1522 h 306"/>
                <a:gd name="T6" fmla="*/ 1383 w 311"/>
                <a:gd name="T7" fmla="*/ 0 h 306"/>
                <a:gd name="T8" fmla="*/ 943 w 311"/>
                <a:gd name="T9" fmla="*/ 1522 h 306"/>
                <a:gd name="T10" fmla="*/ 0 w 311"/>
                <a:gd name="T11" fmla="*/ 1679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5" name="Freeform 112">
              <a:extLst>
                <a:ext uri="{FF2B5EF4-FFF2-40B4-BE49-F238E27FC236}">
                  <a16:creationId xmlns:a16="http://schemas.microsoft.com/office/drawing/2014/main" id="{00EC3370-ED0F-4826-916D-B3C4E2B0E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38" y="2795036"/>
              <a:ext cx="220340" cy="808418"/>
            </a:xfrm>
            <a:custGeom>
              <a:avLst/>
              <a:gdLst>
                <a:gd name="T0" fmla="*/ 432 w 84"/>
                <a:gd name="T1" fmla="*/ 0 h 289"/>
                <a:gd name="T2" fmla="*/ 185 w 84"/>
                <a:gd name="T3" fmla="*/ 519 h 289"/>
                <a:gd name="T4" fmla="*/ 402 w 84"/>
                <a:gd name="T5" fmla="*/ 1802 h 289"/>
                <a:gd name="T6" fmla="*/ 205 w 84"/>
                <a:gd name="T7" fmla="*/ 725 h 289"/>
                <a:gd name="T8" fmla="*/ 432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6" name="Freeform 113">
              <a:extLst>
                <a:ext uri="{FF2B5EF4-FFF2-40B4-BE49-F238E27FC236}">
                  <a16:creationId xmlns:a16="http://schemas.microsoft.com/office/drawing/2014/main" id="{CE230874-F7B7-4BB9-AFA9-42EC3787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337" y="3343605"/>
              <a:ext cx="437640" cy="425483"/>
            </a:xfrm>
            <a:custGeom>
              <a:avLst/>
              <a:gdLst>
                <a:gd name="T0" fmla="*/ 857 w 167"/>
                <a:gd name="T1" fmla="*/ 0 h 152"/>
                <a:gd name="T2" fmla="*/ 0 w 167"/>
                <a:gd name="T3" fmla="*/ 951 h 152"/>
                <a:gd name="T4" fmla="*/ 85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7" name="Freeform 114">
              <a:extLst>
                <a:ext uri="{FF2B5EF4-FFF2-40B4-BE49-F238E27FC236}">
                  <a16:creationId xmlns:a16="http://schemas.microsoft.com/office/drawing/2014/main" id="{C752050F-E3C5-4B82-B9B6-7326E091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66" y="3130864"/>
              <a:ext cx="553129" cy="522737"/>
            </a:xfrm>
            <a:custGeom>
              <a:avLst/>
              <a:gdLst>
                <a:gd name="T0" fmla="*/ 0 w 211"/>
                <a:gd name="T1" fmla="*/ 1076 h 187"/>
                <a:gd name="T2" fmla="*/ 587 w 211"/>
                <a:gd name="T3" fmla="*/ 1039 h 187"/>
                <a:gd name="T4" fmla="*/ 949 w 211"/>
                <a:gd name="T5" fmla="*/ 556 h 187"/>
                <a:gd name="T6" fmla="*/ 1054 w 211"/>
                <a:gd name="T7" fmla="*/ 0 h 187"/>
                <a:gd name="T8" fmla="*/ 800 w 211"/>
                <a:gd name="T9" fmla="*/ 710 h 187"/>
                <a:gd name="T10" fmla="*/ 319 w 211"/>
                <a:gd name="T11" fmla="*/ 1089 h 187"/>
                <a:gd name="T12" fmla="*/ 0 w 211"/>
                <a:gd name="T13" fmla="*/ 1076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8" name="Freeform 115">
              <a:extLst>
                <a:ext uri="{FF2B5EF4-FFF2-40B4-BE49-F238E27FC236}">
                  <a16:creationId xmlns:a16="http://schemas.microsoft.com/office/drawing/2014/main" id="{D4C8D4DE-5B38-43AE-9688-867D1A3E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98" y="2712978"/>
              <a:ext cx="934544" cy="983170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9" name="Freeform 116">
              <a:extLst>
                <a:ext uri="{FF2B5EF4-FFF2-40B4-BE49-F238E27FC236}">
                  <a16:creationId xmlns:a16="http://schemas.microsoft.com/office/drawing/2014/main" id="{D57FBCE9-04F3-4F3C-A94F-345A3C90B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75" y="2623323"/>
              <a:ext cx="1256696" cy="1241499"/>
            </a:xfrm>
            <a:custGeom>
              <a:avLst/>
              <a:gdLst>
                <a:gd name="T0" fmla="*/ 571 w 479"/>
                <a:gd name="T1" fmla="*/ 207 h 443"/>
                <a:gd name="T2" fmla="*/ 114 w 479"/>
                <a:gd name="T3" fmla="*/ 922 h 443"/>
                <a:gd name="T4" fmla="*/ 176 w 479"/>
                <a:gd name="T5" fmla="*/ 1955 h 443"/>
                <a:gd name="T6" fmla="*/ 1637 w 479"/>
                <a:gd name="T7" fmla="*/ 2466 h 443"/>
                <a:gd name="T8" fmla="*/ 1946 w 479"/>
                <a:gd name="T9" fmla="*/ 446 h 443"/>
                <a:gd name="T10" fmla="*/ 1309 w 479"/>
                <a:gd name="T11" fmla="*/ 89 h 443"/>
                <a:gd name="T12" fmla="*/ 571 w 479"/>
                <a:gd name="T13" fmla="*/ 207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80" name="Oval 117">
              <a:extLst>
                <a:ext uri="{FF2B5EF4-FFF2-40B4-BE49-F238E27FC236}">
                  <a16:creationId xmlns:a16="http://schemas.microsoft.com/office/drawing/2014/main" id="{7B7352DE-4F3B-4CE9-9277-70B49CB52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33" y="2769203"/>
              <a:ext cx="89655" cy="926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381" name="Oval 118">
              <a:extLst>
                <a:ext uri="{FF2B5EF4-FFF2-40B4-BE49-F238E27FC236}">
                  <a16:creationId xmlns:a16="http://schemas.microsoft.com/office/drawing/2014/main" id="{DEBC15A1-450C-4C0A-AFC1-097777E67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449" y="2763125"/>
              <a:ext cx="33431" cy="3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382" name="Oval 119">
              <a:extLst>
                <a:ext uri="{FF2B5EF4-FFF2-40B4-BE49-F238E27FC236}">
                  <a16:creationId xmlns:a16="http://schemas.microsoft.com/office/drawing/2014/main" id="{1C3614E4-6461-4479-8D7F-8776C47CF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000" y="2833025"/>
              <a:ext cx="30392" cy="3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</p:grpSp>
      <p:grpSp>
        <p:nvGrpSpPr>
          <p:cNvPr id="413" name="Groep 412">
            <a:extLst>
              <a:ext uri="{FF2B5EF4-FFF2-40B4-BE49-F238E27FC236}">
                <a16:creationId xmlns:a16="http://schemas.microsoft.com/office/drawing/2014/main" id="{3DEB6CE1-0A8C-4E6D-8735-2BF24C1AF885}"/>
              </a:ext>
            </a:extLst>
          </p:cNvPr>
          <p:cNvGrpSpPr/>
          <p:nvPr/>
        </p:nvGrpSpPr>
        <p:grpSpPr>
          <a:xfrm>
            <a:off x="799940" y="2465905"/>
            <a:ext cx="3439990" cy="952758"/>
            <a:chOff x="799940" y="2427805"/>
            <a:chExt cx="3439990" cy="952758"/>
          </a:xfrm>
        </p:grpSpPr>
        <p:cxnSp>
          <p:nvCxnSpPr>
            <p:cNvPr id="396" name="Rechte verbindingslijn 395">
              <a:extLst>
                <a:ext uri="{FF2B5EF4-FFF2-40B4-BE49-F238E27FC236}">
                  <a16:creationId xmlns:a16="http://schemas.microsoft.com/office/drawing/2014/main" id="{C2617D2F-F7E8-497E-A6E0-82ADC3FA0780}"/>
                </a:ext>
              </a:extLst>
            </p:cNvPr>
            <p:cNvCxnSpPr>
              <a:cxnSpLocks/>
            </p:cNvCxnSpPr>
            <p:nvPr/>
          </p:nvCxnSpPr>
          <p:spPr>
            <a:xfrm>
              <a:off x="799940" y="2618557"/>
              <a:ext cx="34399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93" name="Rechthoek 392">
              <a:extLst>
                <a:ext uri="{FF2B5EF4-FFF2-40B4-BE49-F238E27FC236}">
                  <a16:creationId xmlns:a16="http://schemas.microsoft.com/office/drawing/2014/main" id="{2B8BA0D4-3E18-414E-B8AC-1E91C6839523}"/>
                </a:ext>
              </a:extLst>
            </p:cNvPr>
            <p:cNvSpPr/>
            <p:nvPr/>
          </p:nvSpPr>
          <p:spPr>
            <a:xfrm>
              <a:off x="2038097" y="2427805"/>
              <a:ext cx="963676" cy="381505"/>
            </a:xfrm>
            <a:prstGeom prst="rect">
              <a:avLst/>
            </a:prstGeom>
            <a:ln w="381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97" name="Rechte verbindingslijn 396">
              <a:extLst>
                <a:ext uri="{FF2B5EF4-FFF2-40B4-BE49-F238E27FC236}">
                  <a16:creationId xmlns:a16="http://schemas.microsoft.com/office/drawing/2014/main" id="{751988C2-1AC7-4F2C-A072-780AEEBA74E1}"/>
                </a:ext>
              </a:extLst>
            </p:cNvPr>
            <p:cNvCxnSpPr>
              <a:cxnSpLocks/>
            </p:cNvCxnSpPr>
            <p:nvPr/>
          </p:nvCxnSpPr>
          <p:spPr>
            <a:xfrm>
              <a:off x="799940" y="3189810"/>
              <a:ext cx="34399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94" name="Rechthoek 393">
              <a:extLst>
                <a:ext uri="{FF2B5EF4-FFF2-40B4-BE49-F238E27FC236}">
                  <a16:creationId xmlns:a16="http://schemas.microsoft.com/office/drawing/2014/main" id="{54D6DAB8-4A9A-482F-B4BD-5699D15704B4}"/>
                </a:ext>
              </a:extLst>
            </p:cNvPr>
            <p:cNvSpPr/>
            <p:nvPr/>
          </p:nvSpPr>
          <p:spPr>
            <a:xfrm>
              <a:off x="2038097" y="2999058"/>
              <a:ext cx="963676" cy="381505"/>
            </a:xfrm>
            <a:prstGeom prst="rect">
              <a:avLst/>
            </a:prstGeom>
            <a:ln w="381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12" name="Groep 411">
            <a:extLst>
              <a:ext uri="{FF2B5EF4-FFF2-40B4-BE49-F238E27FC236}">
                <a16:creationId xmlns:a16="http://schemas.microsoft.com/office/drawing/2014/main" id="{827AB563-4387-47FC-8FC1-11181EF11B4D}"/>
              </a:ext>
            </a:extLst>
          </p:cNvPr>
          <p:cNvGrpSpPr/>
          <p:nvPr/>
        </p:nvGrpSpPr>
        <p:grpSpPr>
          <a:xfrm>
            <a:off x="8241031" y="2445758"/>
            <a:ext cx="3439990" cy="964276"/>
            <a:chOff x="4519931" y="2407658"/>
            <a:chExt cx="3439990" cy="964276"/>
          </a:xfrm>
        </p:grpSpPr>
        <p:cxnSp>
          <p:nvCxnSpPr>
            <p:cNvPr id="402" name="Rechte verbindingslijn 401">
              <a:extLst>
                <a:ext uri="{FF2B5EF4-FFF2-40B4-BE49-F238E27FC236}">
                  <a16:creationId xmlns:a16="http://schemas.microsoft.com/office/drawing/2014/main" id="{23537D0E-8C5A-4E28-858A-6501F2DEFDF3}"/>
                </a:ext>
              </a:extLst>
            </p:cNvPr>
            <p:cNvCxnSpPr>
              <a:cxnSpLocks/>
            </p:cNvCxnSpPr>
            <p:nvPr/>
          </p:nvCxnSpPr>
          <p:spPr>
            <a:xfrm>
              <a:off x="4519931" y="2604724"/>
              <a:ext cx="34399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4" name="Rechte verbindingslijn 403">
              <a:extLst>
                <a:ext uri="{FF2B5EF4-FFF2-40B4-BE49-F238E27FC236}">
                  <a16:creationId xmlns:a16="http://schemas.microsoft.com/office/drawing/2014/main" id="{3F645D4D-FDBB-4570-9E99-87BB894DDE6A}"/>
                </a:ext>
              </a:extLst>
            </p:cNvPr>
            <p:cNvCxnSpPr>
              <a:cxnSpLocks/>
            </p:cNvCxnSpPr>
            <p:nvPr/>
          </p:nvCxnSpPr>
          <p:spPr>
            <a:xfrm>
              <a:off x="4519931" y="3175977"/>
              <a:ext cx="34399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08" name="Groep 407">
              <a:extLst>
                <a:ext uri="{FF2B5EF4-FFF2-40B4-BE49-F238E27FC236}">
                  <a16:creationId xmlns:a16="http://schemas.microsoft.com/office/drawing/2014/main" id="{C7C82A27-6C1D-43CF-8372-D9399204A724}"/>
                </a:ext>
              </a:extLst>
            </p:cNvPr>
            <p:cNvGrpSpPr/>
            <p:nvPr/>
          </p:nvGrpSpPr>
          <p:grpSpPr>
            <a:xfrm>
              <a:off x="4690003" y="2407658"/>
              <a:ext cx="3099846" cy="964276"/>
              <a:chOff x="5758088" y="2402454"/>
              <a:chExt cx="3099846" cy="964276"/>
            </a:xfrm>
          </p:grpSpPr>
          <p:sp>
            <p:nvSpPr>
              <p:cNvPr id="403" name="Rechthoek 402">
                <a:extLst>
                  <a:ext uri="{FF2B5EF4-FFF2-40B4-BE49-F238E27FC236}">
                    <a16:creationId xmlns:a16="http://schemas.microsoft.com/office/drawing/2014/main" id="{11106C3C-AE4B-49FE-BB2D-0D5DE2C3D403}"/>
                  </a:ext>
                </a:extLst>
              </p:cNvPr>
              <p:cNvSpPr/>
              <p:nvPr/>
            </p:nvSpPr>
            <p:spPr>
              <a:xfrm>
                <a:off x="5758088" y="2413972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5" name="Rechthoek 404">
                <a:extLst>
                  <a:ext uri="{FF2B5EF4-FFF2-40B4-BE49-F238E27FC236}">
                    <a16:creationId xmlns:a16="http://schemas.microsoft.com/office/drawing/2014/main" id="{12F71D1C-674C-483E-9AE6-AA4411B99FC2}"/>
                  </a:ext>
                </a:extLst>
              </p:cNvPr>
              <p:cNvSpPr/>
              <p:nvPr/>
            </p:nvSpPr>
            <p:spPr>
              <a:xfrm>
                <a:off x="5758088" y="2985225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6" name="Rechthoek 405">
                <a:extLst>
                  <a:ext uri="{FF2B5EF4-FFF2-40B4-BE49-F238E27FC236}">
                    <a16:creationId xmlns:a16="http://schemas.microsoft.com/office/drawing/2014/main" id="{E18944AA-4F57-4C5A-BB0D-07C21DBBFE7C}"/>
                  </a:ext>
                </a:extLst>
              </p:cNvPr>
              <p:cNvSpPr/>
              <p:nvPr/>
            </p:nvSpPr>
            <p:spPr>
              <a:xfrm>
                <a:off x="6826762" y="2413972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7" name="Rechthoek 406">
                <a:extLst>
                  <a:ext uri="{FF2B5EF4-FFF2-40B4-BE49-F238E27FC236}">
                    <a16:creationId xmlns:a16="http://schemas.microsoft.com/office/drawing/2014/main" id="{792D0FE1-B656-4761-89D1-EC7E005292FB}"/>
                  </a:ext>
                </a:extLst>
              </p:cNvPr>
              <p:cNvSpPr/>
              <p:nvPr/>
            </p:nvSpPr>
            <p:spPr>
              <a:xfrm>
                <a:off x="6826762" y="2985225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9" name="Rechthoek 408">
                <a:extLst>
                  <a:ext uri="{FF2B5EF4-FFF2-40B4-BE49-F238E27FC236}">
                    <a16:creationId xmlns:a16="http://schemas.microsoft.com/office/drawing/2014/main" id="{483252DC-057F-4C0A-BFBA-045BE94C60A1}"/>
                  </a:ext>
                </a:extLst>
              </p:cNvPr>
              <p:cNvSpPr/>
              <p:nvPr/>
            </p:nvSpPr>
            <p:spPr>
              <a:xfrm>
                <a:off x="7894258" y="2402454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0" name="Rechthoek 409">
                <a:extLst>
                  <a:ext uri="{FF2B5EF4-FFF2-40B4-BE49-F238E27FC236}">
                    <a16:creationId xmlns:a16="http://schemas.microsoft.com/office/drawing/2014/main" id="{739E65A5-C9F0-42C5-BA0D-3B47228F73BE}"/>
                  </a:ext>
                </a:extLst>
              </p:cNvPr>
              <p:cNvSpPr/>
              <p:nvPr/>
            </p:nvSpPr>
            <p:spPr>
              <a:xfrm>
                <a:off x="7894258" y="2973707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411" name="Rectangle 6">
            <a:extLst>
              <a:ext uri="{FF2B5EF4-FFF2-40B4-BE49-F238E27FC236}">
                <a16:creationId xmlns:a16="http://schemas.microsoft.com/office/drawing/2014/main" id="{15798901-D94D-4457-8DBC-93B5AD88D9B4}"/>
              </a:ext>
            </a:extLst>
          </p:cNvPr>
          <p:cNvSpPr txBox="1">
            <a:spLocks noChangeArrowheads="1"/>
          </p:cNvSpPr>
          <p:nvPr/>
        </p:nvSpPr>
        <p:spPr>
          <a:xfrm>
            <a:off x="7794584" y="1227667"/>
            <a:ext cx="5040000" cy="17260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solidFill>
                  <a:srgbClr val="FC6039"/>
                </a:solidFill>
              </a:rPr>
              <a:t>Polygeen</a:t>
            </a:r>
            <a:r>
              <a:rPr lang="nl-NL" dirty="0"/>
              <a:t>: </a:t>
            </a:r>
            <a:r>
              <a:rPr lang="nl-NL" b="1" dirty="0">
                <a:solidFill>
                  <a:srgbClr val="FC6039"/>
                </a:solidFill>
              </a:rPr>
              <a:t>meerdere </a:t>
            </a:r>
            <a:r>
              <a:rPr lang="nl-NL" b="1" dirty="0" err="1">
                <a:solidFill>
                  <a:srgbClr val="FC6039"/>
                </a:solidFill>
              </a:rPr>
              <a:t>copiën</a:t>
            </a:r>
            <a:r>
              <a:rPr lang="nl-NL" dirty="0"/>
              <a:t> op het genoom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0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nl-NL" dirty="0"/>
              <a:t>HLA is polymorf en polygeen</a:t>
            </a:r>
            <a:endParaRPr lang="en-GB" dirty="0"/>
          </a:p>
        </p:txBody>
      </p:sp>
      <p:grpSp>
        <p:nvGrpSpPr>
          <p:cNvPr id="391" name="Groep 390">
            <a:extLst>
              <a:ext uri="{FF2B5EF4-FFF2-40B4-BE49-F238E27FC236}">
                <a16:creationId xmlns:a16="http://schemas.microsoft.com/office/drawing/2014/main" id="{0945EEE8-5C1B-4627-B170-A7D39BE54E88}"/>
              </a:ext>
            </a:extLst>
          </p:cNvPr>
          <p:cNvGrpSpPr/>
          <p:nvPr/>
        </p:nvGrpSpPr>
        <p:grpSpPr>
          <a:xfrm>
            <a:off x="1564809" y="3905741"/>
            <a:ext cx="1910252" cy="2016636"/>
            <a:chOff x="3584859" y="1423168"/>
            <a:chExt cx="1910252" cy="2016636"/>
          </a:xfrm>
        </p:grpSpPr>
        <p:grpSp>
          <p:nvGrpSpPr>
            <p:cNvPr id="245" name="Groep 244">
              <a:extLst>
                <a:ext uri="{FF2B5EF4-FFF2-40B4-BE49-F238E27FC236}">
                  <a16:creationId xmlns:a16="http://schemas.microsoft.com/office/drawing/2014/main" id="{51FF5241-E349-42A3-BC1F-CA7240A57EFC}"/>
                </a:ext>
              </a:extLst>
            </p:cNvPr>
            <p:cNvGrpSpPr>
              <a:grpSpLocks noChangeAspect="1"/>
            </p:cNvGrpSpPr>
            <p:nvPr/>
          </p:nvGrpSpPr>
          <p:grpSpPr>
            <a:xfrm rot="-7200000" flipH="1">
              <a:off x="3821505" y="2398270"/>
              <a:ext cx="287902" cy="718570"/>
              <a:chOff x="7989467" y="-443316"/>
              <a:chExt cx="1213577" cy="3061020"/>
            </a:xfrm>
          </p:grpSpPr>
          <p:sp>
            <p:nvSpPr>
              <p:cNvPr id="246" name="Freeform 5">
                <a:extLst>
                  <a:ext uri="{FF2B5EF4-FFF2-40B4-BE49-F238E27FC236}">
                    <a16:creationId xmlns:a16="http://schemas.microsoft.com/office/drawing/2014/main" id="{072AFE78-2AFD-4A56-89C7-D094C7E1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Freeform 6">
                <a:extLst>
                  <a:ext uri="{FF2B5EF4-FFF2-40B4-BE49-F238E27FC236}">
                    <a16:creationId xmlns:a16="http://schemas.microsoft.com/office/drawing/2014/main" id="{9F938464-E33A-4426-B20D-01B455D26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Freeform 7">
                <a:extLst>
                  <a:ext uri="{FF2B5EF4-FFF2-40B4-BE49-F238E27FC236}">
                    <a16:creationId xmlns:a16="http://schemas.microsoft.com/office/drawing/2014/main" id="{B14C36BB-65EE-4FB1-8DE6-2E4A82130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Freeform 8">
                <a:extLst>
                  <a:ext uri="{FF2B5EF4-FFF2-40B4-BE49-F238E27FC236}">
                    <a16:creationId xmlns:a16="http://schemas.microsoft.com/office/drawing/2014/main" id="{16B45BEC-0908-438B-B72E-B6D7C9C78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Freeform 9">
                <a:extLst>
                  <a:ext uri="{FF2B5EF4-FFF2-40B4-BE49-F238E27FC236}">
                    <a16:creationId xmlns:a16="http://schemas.microsoft.com/office/drawing/2014/main" id="{82AE0598-ED6B-4ABF-81DD-DEE3A640E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Freeform 11">
                <a:extLst>
                  <a:ext uri="{FF2B5EF4-FFF2-40B4-BE49-F238E27FC236}">
                    <a16:creationId xmlns:a16="http://schemas.microsoft.com/office/drawing/2014/main" id="{7EBDCED0-0285-4927-B99E-24AF51994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52" name="Groep 251">
              <a:extLst>
                <a:ext uri="{FF2B5EF4-FFF2-40B4-BE49-F238E27FC236}">
                  <a16:creationId xmlns:a16="http://schemas.microsoft.com/office/drawing/2014/main" id="{576DDA26-1CA5-4EC9-B2B5-A38FE5010440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 flipH="1">
              <a:off x="4945613" y="2487809"/>
              <a:ext cx="287902" cy="718570"/>
              <a:chOff x="7989467" y="-443316"/>
              <a:chExt cx="1213577" cy="3061020"/>
            </a:xfrm>
          </p:grpSpPr>
          <p:sp>
            <p:nvSpPr>
              <p:cNvPr id="253" name="Freeform 5">
                <a:extLst>
                  <a:ext uri="{FF2B5EF4-FFF2-40B4-BE49-F238E27FC236}">
                    <a16:creationId xmlns:a16="http://schemas.microsoft.com/office/drawing/2014/main" id="{B0C7F87D-7A53-42AC-8F02-85C3F0AA4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Freeform 6">
                <a:extLst>
                  <a:ext uri="{FF2B5EF4-FFF2-40B4-BE49-F238E27FC236}">
                    <a16:creationId xmlns:a16="http://schemas.microsoft.com/office/drawing/2014/main" id="{C4B0C722-C432-49A8-929A-5CDD81895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Freeform 7">
                <a:extLst>
                  <a:ext uri="{FF2B5EF4-FFF2-40B4-BE49-F238E27FC236}">
                    <a16:creationId xmlns:a16="http://schemas.microsoft.com/office/drawing/2014/main" id="{CDDA9344-9351-4303-BBDB-8A0E28100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Freeform 8">
                <a:extLst>
                  <a:ext uri="{FF2B5EF4-FFF2-40B4-BE49-F238E27FC236}">
                    <a16:creationId xmlns:a16="http://schemas.microsoft.com/office/drawing/2014/main" id="{1B4BED94-2A4E-4793-A284-6D0D3A2AB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Freeform 9">
                <a:extLst>
                  <a:ext uri="{FF2B5EF4-FFF2-40B4-BE49-F238E27FC236}">
                    <a16:creationId xmlns:a16="http://schemas.microsoft.com/office/drawing/2014/main" id="{949284E6-8A59-44BC-BC0E-84BF15916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Freeform 11">
                <a:extLst>
                  <a:ext uri="{FF2B5EF4-FFF2-40B4-BE49-F238E27FC236}">
                    <a16:creationId xmlns:a16="http://schemas.microsoft.com/office/drawing/2014/main" id="{BB44D867-6D2A-48CE-9666-1FE500EA9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59" name="Groep 258">
              <a:extLst>
                <a:ext uri="{FF2B5EF4-FFF2-40B4-BE49-F238E27FC236}">
                  <a16:creationId xmlns:a16="http://schemas.microsoft.com/office/drawing/2014/main" id="{C39584E7-0B0F-4945-88EF-5E7C5018A7E5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401135" y="1423168"/>
              <a:ext cx="287902" cy="718570"/>
              <a:chOff x="7989467" y="-443316"/>
              <a:chExt cx="1213577" cy="3061020"/>
            </a:xfrm>
          </p:grpSpPr>
          <p:sp>
            <p:nvSpPr>
              <p:cNvPr id="260" name="Freeform 5">
                <a:extLst>
                  <a:ext uri="{FF2B5EF4-FFF2-40B4-BE49-F238E27FC236}">
                    <a16:creationId xmlns:a16="http://schemas.microsoft.com/office/drawing/2014/main" id="{67EC432B-26B2-4647-BDC1-9AC7DDEC2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Freeform 6">
                <a:extLst>
                  <a:ext uri="{FF2B5EF4-FFF2-40B4-BE49-F238E27FC236}">
                    <a16:creationId xmlns:a16="http://schemas.microsoft.com/office/drawing/2014/main" id="{2D0118BB-237A-4C5D-9A10-6DB524BC6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Freeform 7">
                <a:extLst>
                  <a:ext uri="{FF2B5EF4-FFF2-40B4-BE49-F238E27FC236}">
                    <a16:creationId xmlns:a16="http://schemas.microsoft.com/office/drawing/2014/main" id="{99367173-EA6D-4035-B079-70B42E5C9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Freeform 8">
                <a:extLst>
                  <a:ext uri="{FF2B5EF4-FFF2-40B4-BE49-F238E27FC236}">
                    <a16:creationId xmlns:a16="http://schemas.microsoft.com/office/drawing/2014/main" id="{AEAC0E90-3C7F-410A-8A2A-A03739AAF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Freeform 9">
                <a:extLst>
                  <a:ext uri="{FF2B5EF4-FFF2-40B4-BE49-F238E27FC236}">
                    <a16:creationId xmlns:a16="http://schemas.microsoft.com/office/drawing/2014/main" id="{2818F6E7-E078-411B-A8B9-486E8A036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Freeform 11">
                <a:extLst>
                  <a:ext uri="{FF2B5EF4-FFF2-40B4-BE49-F238E27FC236}">
                    <a16:creationId xmlns:a16="http://schemas.microsoft.com/office/drawing/2014/main" id="{E8C50ED4-4D52-4DC1-853C-0E6AE13F2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3521F215-40EB-4281-9D35-A4C08515AF89}"/>
                </a:ext>
              </a:extLst>
            </p:cNvPr>
            <p:cNvGrpSpPr>
              <a:grpSpLocks noChangeAspect="1"/>
            </p:cNvGrpSpPr>
            <p:nvPr/>
          </p:nvGrpSpPr>
          <p:grpSpPr>
            <a:xfrm rot="-3600000" flipH="1">
              <a:off x="3800193" y="1758583"/>
              <a:ext cx="287902" cy="718570"/>
              <a:chOff x="7989467" y="-443316"/>
              <a:chExt cx="1213577" cy="3061020"/>
            </a:xfrm>
          </p:grpSpPr>
          <p:sp>
            <p:nvSpPr>
              <p:cNvPr id="106" name="Freeform 5">
                <a:extLst>
                  <a:ext uri="{FF2B5EF4-FFF2-40B4-BE49-F238E27FC236}">
                    <a16:creationId xmlns:a16="http://schemas.microsoft.com/office/drawing/2014/main" id="{DE49769E-A210-40A6-9D37-456DC4D04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" name="Freeform 6">
                <a:extLst>
                  <a:ext uri="{FF2B5EF4-FFF2-40B4-BE49-F238E27FC236}">
                    <a16:creationId xmlns:a16="http://schemas.microsoft.com/office/drawing/2014/main" id="{454A2D27-2A87-432D-B29E-879A8298B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" name="Freeform 7">
                <a:extLst>
                  <a:ext uri="{FF2B5EF4-FFF2-40B4-BE49-F238E27FC236}">
                    <a16:creationId xmlns:a16="http://schemas.microsoft.com/office/drawing/2014/main" id="{5936F6BC-6838-4CD0-841C-6B3E747A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" name="Freeform 8">
                <a:extLst>
                  <a:ext uri="{FF2B5EF4-FFF2-40B4-BE49-F238E27FC236}">
                    <a16:creationId xmlns:a16="http://schemas.microsoft.com/office/drawing/2014/main" id="{AEA7E073-0EC7-48B7-9EE7-08A68875D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" name="Freeform 9">
                <a:extLst>
                  <a:ext uri="{FF2B5EF4-FFF2-40B4-BE49-F238E27FC236}">
                    <a16:creationId xmlns:a16="http://schemas.microsoft.com/office/drawing/2014/main" id="{9ACCAD6D-D118-4917-9938-6F3C39CBC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" name="Freeform 11">
                <a:extLst>
                  <a:ext uri="{FF2B5EF4-FFF2-40B4-BE49-F238E27FC236}">
                    <a16:creationId xmlns:a16="http://schemas.microsoft.com/office/drawing/2014/main" id="{E9549AF9-E5EA-499E-9C7B-3B24A1B46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4D33B00A-F1C5-4225-A659-E8B7F897D78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 flipH="1">
              <a:off x="4372113" y="2721234"/>
              <a:ext cx="287902" cy="718570"/>
              <a:chOff x="7989467" y="-443316"/>
              <a:chExt cx="1213577" cy="3061020"/>
            </a:xfrm>
          </p:grpSpPr>
          <p:sp>
            <p:nvSpPr>
              <p:cNvPr id="169" name="Freeform 5">
                <a:extLst>
                  <a:ext uri="{FF2B5EF4-FFF2-40B4-BE49-F238E27FC236}">
                    <a16:creationId xmlns:a16="http://schemas.microsoft.com/office/drawing/2014/main" id="{2749C7BE-C15D-4263-A338-ADE42F74E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Freeform 6">
                <a:extLst>
                  <a:ext uri="{FF2B5EF4-FFF2-40B4-BE49-F238E27FC236}">
                    <a16:creationId xmlns:a16="http://schemas.microsoft.com/office/drawing/2014/main" id="{43938163-C9BA-45BA-B5F0-FCEE31A15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8DD50200-9E89-4781-B665-D5C556578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Freeform 8">
                <a:extLst>
                  <a:ext uri="{FF2B5EF4-FFF2-40B4-BE49-F238E27FC236}">
                    <a16:creationId xmlns:a16="http://schemas.microsoft.com/office/drawing/2014/main" id="{55A32C49-2F8F-4003-9C65-B14428AD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id="{3ABD209E-482E-4441-B85F-9A3BF1A8F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Freeform 11">
                <a:extLst>
                  <a:ext uri="{FF2B5EF4-FFF2-40B4-BE49-F238E27FC236}">
                    <a16:creationId xmlns:a16="http://schemas.microsoft.com/office/drawing/2014/main" id="{8914A83D-FBCF-45A2-B518-E36E3D1A1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D26FBF26-0DBA-4E64-957C-94DD0F15D20B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 flipH="1">
              <a:off x="4991875" y="1795015"/>
              <a:ext cx="287902" cy="718570"/>
              <a:chOff x="7989467" y="-443316"/>
              <a:chExt cx="1213577" cy="3061020"/>
            </a:xfrm>
          </p:grpSpPr>
          <p:sp>
            <p:nvSpPr>
              <p:cNvPr id="176" name="Freeform 5">
                <a:extLst>
                  <a:ext uri="{FF2B5EF4-FFF2-40B4-BE49-F238E27FC236}">
                    <a16:creationId xmlns:a16="http://schemas.microsoft.com/office/drawing/2014/main" id="{CDFB11C9-2028-4C44-9BDF-4BF8BCF0B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Freeform 6">
                <a:extLst>
                  <a:ext uri="{FF2B5EF4-FFF2-40B4-BE49-F238E27FC236}">
                    <a16:creationId xmlns:a16="http://schemas.microsoft.com/office/drawing/2014/main" id="{001D0772-19AC-46DB-A0A2-96DD408D2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Freeform 7">
                <a:extLst>
                  <a:ext uri="{FF2B5EF4-FFF2-40B4-BE49-F238E27FC236}">
                    <a16:creationId xmlns:a16="http://schemas.microsoft.com/office/drawing/2014/main" id="{9C99FFB6-EC30-478F-B867-049D711A7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Freeform 8">
                <a:extLst>
                  <a:ext uri="{FF2B5EF4-FFF2-40B4-BE49-F238E27FC236}">
                    <a16:creationId xmlns:a16="http://schemas.microsoft.com/office/drawing/2014/main" id="{FB49C00C-15E3-4594-BC70-2FEA20F33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Freeform 9">
                <a:extLst>
                  <a:ext uri="{FF2B5EF4-FFF2-40B4-BE49-F238E27FC236}">
                    <a16:creationId xmlns:a16="http://schemas.microsoft.com/office/drawing/2014/main" id="{F6F47CC2-A38D-4294-82E8-39FBE0447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Freeform 11">
                <a:extLst>
                  <a:ext uri="{FF2B5EF4-FFF2-40B4-BE49-F238E27FC236}">
                    <a16:creationId xmlns:a16="http://schemas.microsoft.com/office/drawing/2014/main" id="{F701336E-D2C5-4DDF-9A48-3430AAA3C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78" name="Freeform 107">
              <a:extLst>
                <a:ext uri="{FF2B5EF4-FFF2-40B4-BE49-F238E27FC236}">
                  <a16:creationId xmlns:a16="http://schemas.microsoft.com/office/drawing/2014/main" id="{363BB696-95B2-472F-A6E3-42B1EAA41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427" y="1849236"/>
              <a:ext cx="1253657" cy="1243019"/>
            </a:xfrm>
            <a:custGeom>
              <a:avLst/>
              <a:gdLst>
                <a:gd name="T0" fmla="*/ 566 w 478"/>
                <a:gd name="T1" fmla="*/ 206 h 444"/>
                <a:gd name="T2" fmla="*/ 107 w 478"/>
                <a:gd name="T3" fmla="*/ 927 h 444"/>
                <a:gd name="T4" fmla="*/ 169 w 478"/>
                <a:gd name="T5" fmla="*/ 1951 h 444"/>
                <a:gd name="T6" fmla="*/ 1629 w 478"/>
                <a:gd name="T7" fmla="*/ 2458 h 444"/>
                <a:gd name="T8" fmla="*/ 1940 w 478"/>
                <a:gd name="T9" fmla="*/ 451 h 444"/>
                <a:gd name="T10" fmla="*/ 1301 w 478"/>
                <a:gd name="T11" fmla="*/ 88 h 444"/>
                <a:gd name="T12" fmla="*/ 566 w 478"/>
                <a:gd name="T13" fmla="*/ 206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79" name="Freeform 108">
              <a:extLst>
                <a:ext uri="{FF2B5EF4-FFF2-40B4-BE49-F238E27FC236}">
                  <a16:creationId xmlns:a16="http://schemas.microsoft.com/office/drawing/2014/main" id="{85A5E2AD-5A8E-4E03-88CB-3D00096B9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111" y="1938891"/>
              <a:ext cx="934544" cy="983170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0" name="Freeform 109">
              <a:extLst>
                <a:ext uri="{FF2B5EF4-FFF2-40B4-BE49-F238E27FC236}">
                  <a16:creationId xmlns:a16="http://schemas.microsoft.com/office/drawing/2014/main" id="{DF06E08A-CA52-43A1-890B-7C933A81E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091" y="2137957"/>
              <a:ext cx="890476" cy="753713"/>
            </a:xfrm>
            <a:custGeom>
              <a:avLst/>
              <a:gdLst>
                <a:gd name="T0" fmla="*/ 0 w 339"/>
                <a:gd name="T1" fmla="*/ 1084 h 269"/>
                <a:gd name="T2" fmla="*/ 553 w 339"/>
                <a:gd name="T3" fmla="*/ 1604 h 269"/>
                <a:gd name="T4" fmla="*/ 1207 w 339"/>
                <a:gd name="T5" fmla="*/ 1462 h 269"/>
                <a:gd name="T6" fmla="*/ 1374 w 339"/>
                <a:gd name="T7" fmla="*/ 0 h 269"/>
                <a:gd name="T8" fmla="*/ 1404 w 339"/>
                <a:gd name="T9" fmla="*/ 645 h 269"/>
                <a:gd name="T10" fmla="*/ 1234 w 339"/>
                <a:gd name="T11" fmla="*/ 903 h 269"/>
                <a:gd name="T12" fmla="*/ 1063 w 339"/>
                <a:gd name="T13" fmla="*/ 1173 h 269"/>
                <a:gd name="T14" fmla="*/ 583 w 339"/>
                <a:gd name="T15" fmla="*/ 1381 h 269"/>
                <a:gd name="T16" fmla="*/ 242 w 339"/>
                <a:gd name="T17" fmla="*/ 1228 h 269"/>
                <a:gd name="T18" fmla="*/ 41 w 339"/>
                <a:gd name="T19" fmla="*/ 1108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1" name="Freeform 110">
              <a:extLst>
                <a:ext uri="{FF2B5EF4-FFF2-40B4-BE49-F238E27FC236}">
                  <a16:creationId xmlns:a16="http://schemas.microsoft.com/office/drawing/2014/main" id="{9A05CE7D-3DE8-4FB5-872E-81C2573EB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297" y="1998155"/>
              <a:ext cx="451316" cy="448277"/>
            </a:xfrm>
            <a:custGeom>
              <a:avLst/>
              <a:gdLst>
                <a:gd name="T0" fmla="*/ 587 w 172"/>
                <a:gd name="T1" fmla="*/ 24 h 160"/>
                <a:gd name="T2" fmla="*/ 221 w 172"/>
                <a:gd name="T3" fmla="*/ 295 h 160"/>
                <a:gd name="T4" fmla="*/ 28 w 172"/>
                <a:gd name="T5" fmla="*/ 1003 h 160"/>
                <a:gd name="T6" fmla="*/ 319 w 172"/>
                <a:gd name="T7" fmla="*/ 319 h 160"/>
                <a:gd name="T8" fmla="*/ 452 w 172"/>
                <a:gd name="T9" fmla="*/ 245 h 160"/>
                <a:gd name="T10" fmla="*/ 537 w 172"/>
                <a:gd name="T11" fmla="*/ 120 h 160"/>
                <a:gd name="T12" fmla="*/ 886 w 172"/>
                <a:gd name="T13" fmla="*/ 24 h 160"/>
                <a:gd name="T14" fmla="*/ 587 w 172"/>
                <a:gd name="T15" fmla="*/ 37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2" name="Freeform 111">
              <a:extLst>
                <a:ext uri="{FF2B5EF4-FFF2-40B4-BE49-F238E27FC236}">
                  <a16:creationId xmlns:a16="http://schemas.microsoft.com/office/drawing/2014/main" id="{DF689DAE-17AB-40B2-8EC0-E28EAF08A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529" y="2194181"/>
              <a:ext cx="816017" cy="857045"/>
            </a:xfrm>
            <a:custGeom>
              <a:avLst/>
              <a:gdLst>
                <a:gd name="T0" fmla="*/ 0 w 311"/>
                <a:gd name="T1" fmla="*/ 1679 h 306"/>
                <a:gd name="T2" fmla="*/ 21 w 311"/>
                <a:gd name="T3" fmla="*/ 1685 h 306"/>
                <a:gd name="T4" fmla="*/ 1076 w 311"/>
                <a:gd name="T5" fmla="*/ 1522 h 306"/>
                <a:gd name="T6" fmla="*/ 1383 w 311"/>
                <a:gd name="T7" fmla="*/ 0 h 306"/>
                <a:gd name="T8" fmla="*/ 943 w 311"/>
                <a:gd name="T9" fmla="*/ 1522 h 306"/>
                <a:gd name="T10" fmla="*/ 0 w 311"/>
                <a:gd name="T11" fmla="*/ 1679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3" name="Freeform 112">
              <a:extLst>
                <a:ext uri="{FF2B5EF4-FFF2-40B4-BE49-F238E27FC236}">
                  <a16:creationId xmlns:a16="http://schemas.microsoft.com/office/drawing/2014/main" id="{69C63BF0-31A1-410D-AD01-CD4FCCEA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751" y="2020949"/>
              <a:ext cx="220340" cy="808418"/>
            </a:xfrm>
            <a:custGeom>
              <a:avLst/>
              <a:gdLst>
                <a:gd name="T0" fmla="*/ 432 w 84"/>
                <a:gd name="T1" fmla="*/ 0 h 289"/>
                <a:gd name="T2" fmla="*/ 185 w 84"/>
                <a:gd name="T3" fmla="*/ 519 h 289"/>
                <a:gd name="T4" fmla="*/ 402 w 84"/>
                <a:gd name="T5" fmla="*/ 1802 h 289"/>
                <a:gd name="T6" fmla="*/ 205 w 84"/>
                <a:gd name="T7" fmla="*/ 725 h 289"/>
                <a:gd name="T8" fmla="*/ 432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4" name="Freeform 113">
              <a:extLst>
                <a:ext uri="{FF2B5EF4-FFF2-40B4-BE49-F238E27FC236}">
                  <a16:creationId xmlns:a16="http://schemas.microsoft.com/office/drawing/2014/main" id="{45A08298-8EC0-4C1E-AABB-310A33008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250" y="2569518"/>
              <a:ext cx="437640" cy="425483"/>
            </a:xfrm>
            <a:custGeom>
              <a:avLst/>
              <a:gdLst>
                <a:gd name="T0" fmla="*/ 857 w 167"/>
                <a:gd name="T1" fmla="*/ 0 h 152"/>
                <a:gd name="T2" fmla="*/ 0 w 167"/>
                <a:gd name="T3" fmla="*/ 951 h 152"/>
                <a:gd name="T4" fmla="*/ 85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5" name="Freeform 114">
              <a:extLst>
                <a:ext uri="{FF2B5EF4-FFF2-40B4-BE49-F238E27FC236}">
                  <a16:creationId xmlns:a16="http://schemas.microsoft.com/office/drawing/2014/main" id="{AC74BC4C-BC4E-47FA-B928-F033565EB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979" y="2356777"/>
              <a:ext cx="553129" cy="522737"/>
            </a:xfrm>
            <a:custGeom>
              <a:avLst/>
              <a:gdLst>
                <a:gd name="T0" fmla="*/ 0 w 211"/>
                <a:gd name="T1" fmla="*/ 1076 h 187"/>
                <a:gd name="T2" fmla="*/ 587 w 211"/>
                <a:gd name="T3" fmla="*/ 1039 h 187"/>
                <a:gd name="T4" fmla="*/ 949 w 211"/>
                <a:gd name="T5" fmla="*/ 556 h 187"/>
                <a:gd name="T6" fmla="*/ 1054 w 211"/>
                <a:gd name="T7" fmla="*/ 0 h 187"/>
                <a:gd name="T8" fmla="*/ 800 w 211"/>
                <a:gd name="T9" fmla="*/ 710 h 187"/>
                <a:gd name="T10" fmla="*/ 319 w 211"/>
                <a:gd name="T11" fmla="*/ 1089 h 187"/>
                <a:gd name="T12" fmla="*/ 0 w 211"/>
                <a:gd name="T13" fmla="*/ 1076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6" name="Freeform 115">
              <a:extLst>
                <a:ext uri="{FF2B5EF4-FFF2-40B4-BE49-F238E27FC236}">
                  <a16:creationId xmlns:a16="http://schemas.microsoft.com/office/drawing/2014/main" id="{E8E8DE8B-260D-47A0-B58F-9643B9F86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111" y="1938891"/>
              <a:ext cx="934544" cy="983170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7" name="Freeform 116">
              <a:extLst>
                <a:ext uri="{FF2B5EF4-FFF2-40B4-BE49-F238E27FC236}">
                  <a16:creationId xmlns:a16="http://schemas.microsoft.com/office/drawing/2014/main" id="{6A6C4FAE-7ADC-4468-89FF-5C58CDECF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388" y="1849236"/>
              <a:ext cx="1256696" cy="1241499"/>
            </a:xfrm>
            <a:custGeom>
              <a:avLst/>
              <a:gdLst>
                <a:gd name="T0" fmla="*/ 571 w 479"/>
                <a:gd name="T1" fmla="*/ 207 h 443"/>
                <a:gd name="T2" fmla="*/ 114 w 479"/>
                <a:gd name="T3" fmla="*/ 922 h 443"/>
                <a:gd name="T4" fmla="*/ 176 w 479"/>
                <a:gd name="T5" fmla="*/ 1955 h 443"/>
                <a:gd name="T6" fmla="*/ 1637 w 479"/>
                <a:gd name="T7" fmla="*/ 2466 h 443"/>
                <a:gd name="T8" fmla="*/ 1946 w 479"/>
                <a:gd name="T9" fmla="*/ 446 h 443"/>
                <a:gd name="T10" fmla="*/ 1309 w 479"/>
                <a:gd name="T11" fmla="*/ 89 h 443"/>
                <a:gd name="T12" fmla="*/ 571 w 479"/>
                <a:gd name="T13" fmla="*/ 207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88" name="Oval 117">
              <a:extLst>
                <a:ext uri="{FF2B5EF4-FFF2-40B4-BE49-F238E27FC236}">
                  <a16:creationId xmlns:a16="http://schemas.microsoft.com/office/drawing/2014/main" id="{07E4B729-1641-4AAD-82E6-611FD56C9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746" y="1995116"/>
              <a:ext cx="89655" cy="926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89" name="Oval 118">
              <a:extLst>
                <a:ext uri="{FF2B5EF4-FFF2-40B4-BE49-F238E27FC236}">
                  <a16:creationId xmlns:a16="http://schemas.microsoft.com/office/drawing/2014/main" id="{817A2552-5B92-4D01-8907-8D124453E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362" y="1989038"/>
              <a:ext cx="33431" cy="3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90" name="Oval 119">
              <a:extLst>
                <a:ext uri="{FF2B5EF4-FFF2-40B4-BE49-F238E27FC236}">
                  <a16:creationId xmlns:a16="http://schemas.microsoft.com/office/drawing/2014/main" id="{CC194EC1-D803-4389-B79F-0EB1B45C4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913" y="2058938"/>
              <a:ext cx="30392" cy="3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</p:grpSp>
      <p:grpSp>
        <p:nvGrpSpPr>
          <p:cNvPr id="392" name="Groep 391">
            <a:extLst>
              <a:ext uri="{FF2B5EF4-FFF2-40B4-BE49-F238E27FC236}">
                <a16:creationId xmlns:a16="http://schemas.microsoft.com/office/drawing/2014/main" id="{D007A390-2BB6-49CB-A4DF-D37D5401BE1A}"/>
              </a:ext>
            </a:extLst>
          </p:cNvPr>
          <p:cNvGrpSpPr/>
          <p:nvPr/>
        </p:nvGrpSpPr>
        <p:grpSpPr>
          <a:xfrm>
            <a:off x="9006987" y="3899413"/>
            <a:ext cx="1908079" cy="2016636"/>
            <a:chOff x="55119" y="2197255"/>
            <a:chExt cx="1908079" cy="2016636"/>
          </a:xfrm>
        </p:grpSpPr>
        <p:grpSp>
          <p:nvGrpSpPr>
            <p:cNvPr id="203" name="Groep 202">
              <a:extLst>
                <a:ext uri="{FF2B5EF4-FFF2-40B4-BE49-F238E27FC236}">
                  <a16:creationId xmlns:a16="http://schemas.microsoft.com/office/drawing/2014/main" id="{C45C734E-54DD-4FD3-BC28-47D63CCB2A8C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 flipH="1">
              <a:off x="1413700" y="3261896"/>
              <a:ext cx="287902" cy="718570"/>
              <a:chOff x="7989467" y="-443316"/>
              <a:chExt cx="1213577" cy="3061020"/>
            </a:xfrm>
          </p:grpSpPr>
          <p:sp>
            <p:nvSpPr>
              <p:cNvPr id="204" name="Freeform 5">
                <a:extLst>
                  <a:ext uri="{FF2B5EF4-FFF2-40B4-BE49-F238E27FC236}">
                    <a16:creationId xmlns:a16="http://schemas.microsoft.com/office/drawing/2014/main" id="{44CE9F2B-668A-43DB-AB0C-36013A5B7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Freeform 6">
                <a:extLst>
                  <a:ext uri="{FF2B5EF4-FFF2-40B4-BE49-F238E27FC236}">
                    <a16:creationId xmlns:a16="http://schemas.microsoft.com/office/drawing/2014/main" id="{B253EF94-07BF-46D0-AB2B-58346D388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Freeform 7">
                <a:extLst>
                  <a:ext uri="{FF2B5EF4-FFF2-40B4-BE49-F238E27FC236}">
                    <a16:creationId xmlns:a16="http://schemas.microsoft.com/office/drawing/2014/main" id="{6D2FA9CB-4B01-469D-87E2-2D3AAAFFA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Freeform 8">
                <a:extLst>
                  <a:ext uri="{FF2B5EF4-FFF2-40B4-BE49-F238E27FC236}">
                    <a16:creationId xmlns:a16="http://schemas.microsoft.com/office/drawing/2014/main" id="{1FF9F723-2BBE-43C4-ACD8-12E690E28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Freeform 9">
                <a:extLst>
                  <a:ext uri="{FF2B5EF4-FFF2-40B4-BE49-F238E27FC236}">
                    <a16:creationId xmlns:a16="http://schemas.microsoft.com/office/drawing/2014/main" id="{3471B830-1A1E-4CDB-B4FD-D4206FAF6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Freeform 11">
                <a:extLst>
                  <a:ext uri="{FF2B5EF4-FFF2-40B4-BE49-F238E27FC236}">
                    <a16:creationId xmlns:a16="http://schemas.microsoft.com/office/drawing/2014/main" id="{7A64E85C-3ACE-419B-BD00-499E8054C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10" name="Groep 209">
              <a:extLst>
                <a:ext uri="{FF2B5EF4-FFF2-40B4-BE49-F238E27FC236}">
                  <a16:creationId xmlns:a16="http://schemas.microsoft.com/office/drawing/2014/main" id="{D07D4811-ACBC-48D0-9782-4D64AC8796E1}"/>
                </a:ext>
              </a:extLst>
            </p:cNvPr>
            <p:cNvGrpSpPr>
              <a:grpSpLocks noChangeAspect="1"/>
            </p:cNvGrpSpPr>
            <p:nvPr/>
          </p:nvGrpSpPr>
          <p:grpSpPr>
            <a:xfrm rot="-3600000" flipH="1">
              <a:off x="270453" y="2532690"/>
              <a:ext cx="287902" cy="718570"/>
              <a:chOff x="7989467" y="-443316"/>
              <a:chExt cx="1213577" cy="3061020"/>
            </a:xfrm>
          </p:grpSpPr>
          <p:sp>
            <p:nvSpPr>
              <p:cNvPr id="211" name="Freeform 5">
                <a:extLst>
                  <a:ext uri="{FF2B5EF4-FFF2-40B4-BE49-F238E27FC236}">
                    <a16:creationId xmlns:a16="http://schemas.microsoft.com/office/drawing/2014/main" id="{A66EE026-916E-4606-8134-EDC8E7E3C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Freeform 6">
                <a:extLst>
                  <a:ext uri="{FF2B5EF4-FFF2-40B4-BE49-F238E27FC236}">
                    <a16:creationId xmlns:a16="http://schemas.microsoft.com/office/drawing/2014/main" id="{57E038FF-691B-440A-9CEF-981671C4D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Freeform 7">
                <a:extLst>
                  <a:ext uri="{FF2B5EF4-FFF2-40B4-BE49-F238E27FC236}">
                    <a16:creationId xmlns:a16="http://schemas.microsoft.com/office/drawing/2014/main" id="{1B677A01-2BE1-4BCC-962D-20DF251D5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Freeform 8">
                <a:extLst>
                  <a:ext uri="{FF2B5EF4-FFF2-40B4-BE49-F238E27FC236}">
                    <a16:creationId xmlns:a16="http://schemas.microsoft.com/office/drawing/2014/main" id="{6FA7AC69-E330-4186-A088-D6F49504E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Freeform 9">
                <a:extLst>
                  <a:ext uri="{FF2B5EF4-FFF2-40B4-BE49-F238E27FC236}">
                    <a16:creationId xmlns:a16="http://schemas.microsoft.com/office/drawing/2014/main" id="{A6E5797B-1FCB-479B-B02E-A28D954C2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Freeform 11">
                <a:extLst>
                  <a:ext uri="{FF2B5EF4-FFF2-40B4-BE49-F238E27FC236}">
                    <a16:creationId xmlns:a16="http://schemas.microsoft.com/office/drawing/2014/main" id="{FD24F6AA-A8D9-43F4-9620-21B041E15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328" name="Groep 327">
              <a:extLst>
                <a:ext uri="{FF2B5EF4-FFF2-40B4-BE49-F238E27FC236}">
                  <a16:creationId xmlns:a16="http://schemas.microsoft.com/office/drawing/2014/main" id="{386E770D-6349-433F-B8FD-8EAA7979F65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 flipH="1">
              <a:off x="840200" y="3495321"/>
              <a:ext cx="287902" cy="718570"/>
              <a:chOff x="7989467" y="-443316"/>
              <a:chExt cx="1213577" cy="3061020"/>
            </a:xfrm>
          </p:grpSpPr>
          <p:sp>
            <p:nvSpPr>
              <p:cNvPr id="329" name="Freeform 5">
                <a:extLst>
                  <a:ext uri="{FF2B5EF4-FFF2-40B4-BE49-F238E27FC236}">
                    <a16:creationId xmlns:a16="http://schemas.microsoft.com/office/drawing/2014/main" id="{D2070C29-02E4-46B9-9ADA-0A93346AB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" name="Freeform 6">
                <a:extLst>
                  <a:ext uri="{FF2B5EF4-FFF2-40B4-BE49-F238E27FC236}">
                    <a16:creationId xmlns:a16="http://schemas.microsoft.com/office/drawing/2014/main" id="{32E1228C-4DDF-47A3-8338-D0EE9670F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" name="Freeform 7">
                <a:extLst>
                  <a:ext uri="{FF2B5EF4-FFF2-40B4-BE49-F238E27FC236}">
                    <a16:creationId xmlns:a16="http://schemas.microsoft.com/office/drawing/2014/main" id="{8A6FCF8F-D0CB-4A9B-9614-628F80291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332" name="Freeform 8">
                <a:extLst>
                  <a:ext uri="{FF2B5EF4-FFF2-40B4-BE49-F238E27FC236}">
                    <a16:creationId xmlns:a16="http://schemas.microsoft.com/office/drawing/2014/main" id="{8AA8387C-12C7-4797-B942-8811562C3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" name="Freeform 9">
                <a:extLst>
                  <a:ext uri="{FF2B5EF4-FFF2-40B4-BE49-F238E27FC236}">
                    <a16:creationId xmlns:a16="http://schemas.microsoft.com/office/drawing/2014/main" id="{E6730CF7-B128-4C69-8F71-A752E2B1C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" name="Freeform 11">
                <a:extLst>
                  <a:ext uri="{FF2B5EF4-FFF2-40B4-BE49-F238E27FC236}">
                    <a16:creationId xmlns:a16="http://schemas.microsoft.com/office/drawing/2014/main" id="{E8CD077D-9DFB-4B0A-8C52-DA532A172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91B8A4ED-65C6-4039-9DC9-CDDE6AAEA8DA}"/>
                </a:ext>
              </a:extLst>
            </p:cNvPr>
            <p:cNvGrpSpPr>
              <a:grpSpLocks noChangeAspect="1"/>
            </p:cNvGrpSpPr>
            <p:nvPr/>
          </p:nvGrpSpPr>
          <p:grpSpPr>
            <a:xfrm rot="-7200000" flipH="1">
              <a:off x="306545" y="3167897"/>
              <a:ext cx="287902" cy="718570"/>
              <a:chOff x="7989467" y="-443316"/>
              <a:chExt cx="1213577" cy="3061020"/>
            </a:xfrm>
          </p:grpSpPr>
          <p:sp>
            <p:nvSpPr>
              <p:cNvPr id="350" name="Freeform 5">
                <a:extLst>
                  <a:ext uri="{FF2B5EF4-FFF2-40B4-BE49-F238E27FC236}">
                    <a16:creationId xmlns:a16="http://schemas.microsoft.com/office/drawing/2014/main" id="{80B16950-4FCE-409A-B0F3-244279E10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" name="Freeform 6">
                <a:extLst>
                  <a:ext uri="{FF2B5EF4-FFF2-40B4-BE49-F238E27FC236}">
                    <a16:creationId xmlns:a16="http://schemas.microsoft.com/office/drawing/2014/main" id="{46BB83AC-6F00-41AF-B722-5D8A5F2AA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" name="Freeform 7">
                <a:extLst>
                  <a:ext uri="{FF2B5EF4-FFF2-40B4-BE49-F238E27FC236}">
                    <a16:creationId xmlns:a16="http://schemas.microsoft.com/office/drawing/2014/main" id="{35E3CD6B-EF0A-4672-8FE5-6B04DA61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" name="Freeform 8">
                <a:extLst>
                  <a:ext uri="{FF2B5EF4-FFF2-40B4-BE49-F238E27FC236}">
                    <a16:creationId xmlns:a16="http://schemas.microsoft.com/office/drawing/2014/main" id="{8129A608-F363-478B-8702-AA282ECD5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" name="Freeform 9">
                <a:extLst>
                  <a:ext uri="{FF2B5EF4-FFF2-40B4-BE49-F238E27FC236}">
                    <a16:creationId xmlns:a16="http://schemas.microsoft.com/office/drawing/2014/main" id="{94520C3F-9C3A-4EDE-9061-49AACA5DC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" name="Freeform 11">
                <a:extLst>
                  <a:ext uri="{FF2B5EF4-FFF2-40B4-BE49-F238E27FC236}">
                    <a16:creationId xmlns:a16="http://schemas.microsoft.com/office/drawing/2014/main" id="{E7ADAC47-55C7-4989-AF83-2AAF81D5C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A4D068F8-FC96-4894-B12A-6C751B0CDB37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869222" y="2197255"/>
              <a:ext cx="287902" cy="718570"/>
              <a:chOff x="7989467" y="-443316"/>
              <a:chExt cx="1213577" cy="3061020"/>
            </a:xfrm>
          </p:grpSpPr>
          <p:sp>
            <p:nvSpPr>
              <p:cNvPr id="357" name="Freeform 5">
                <a:extLst>
                  <a:ext uri="{FF2B5EF4-FFF2-40B4-BE49-F238E27FC236}">
                    <a16:creationId xmlns:a16="http://schemas.microsoft.com/office/drawing/2014/main" id="{B1CF16E0-F82E-4FF1-B0A1-67BF8D026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" name="Freeform 6">
                <a:extLst>
                  <a:ext uri="{FF2B5EF4-FFF2-40B4-BE49-F238E27FC236}">
                    <a16:creationId xmlns:a16="http://schemas.microsoft.com/office/drawing/2014/main" id="{1BBBAA76-E605-4242-957E-804F6E49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" name="Freeform 7">
                <a:extLst>
                  <a:ext uri="{FF2B5EF4-FFF2-40B4-BE49-F238E27FC236}">
                    <a16:creationId xmlns:a16="http://schemas.microsoft.com/office/drawing/2014/main" id="{E67F896C-7F8E-4DBD-9010-E5A0CC8B9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360" name="Freeform 8">
                <a:extLst>
                  <a:ext uri="{FF2B5EF4-FFF2-40B4-BE49-F238E27FC236}">
                    <a16:creationId xmlns:a16="http://schemas.microsoft.com/office/drawing/2014/main" id="{C204A851-E6F8-4A24-8446-597C5E110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" name="Freeform 9">
                <a:extLst>
                  <a:ext uri="{FF2B5EF4-FFF2-40B4-BE49-F238E27FC236}">
                    <a16:creationId xmlns:a16="http://schemas.microsoft.com/office/drawing/2014/main" id="{C1932240-5407-4B3F-BEB9-95762ACFC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" name="Freeform 11">
                <a:extLst>
                  <a:ext uri="{FF2B5EF4-FFF2-40B4-BE49-F238E27FC236}">
                    <a16:creationId xmlns:a16="http://schemas.microsoft.com/office/drawing/2014/main" id="{30328774-5155-427D-BFE4-D97372176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B8CB3848-CD92-474C-9096-A598C6063F1E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 flipH="1">
              <a:off x="1459962" y="2569102"/>
              <a:ext cx="287902" cy="718570"/>
              <a:chOff x="7989467" y="-443316"/>
              <a:chExt cx="1213577" cy="3061020"/>
            </a:xfrm>
          </p:grpSpPr>
          <p:sp>
            <p:nvSpPr>
              <p:cNvPr id="364" name="Freeform 5">
                <a:extLst>
                  <a:ext uri="{FF2B5EF4-FFF2-40B4-BE49-F238E27FC236}">
                    <a16:creationId xmlns:a16="http://schemas.microsoft.com/office/drawing/2014/main" id="{9F22F240-4291-4023-ABD5-A5B57F78B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" name="Freeform 6">
                <a:extLst>
                  <a:ext uri="{FF2B5EF4-FFF2-40B4-BE49-F238E27FC236}">
                    <a16:creationId xmlns:a16="http://schemas.microsoft.com/office/drawing/2014/main" id="{78831FD7-A6FE-4663-95AA-A6F93AF1D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" name="Freeform 7">
                <a:extLst>
                  <a:ext uri="{FF2B5EF4-FFF2-40B4-BE49-F238E27FC236}">
                    <a16:creationId xmlns:a16="http://schemas.microsoft.com/office/drawing/2014/main" id="{89E0C063-AF88-4A1C-A8C7-3E5E05623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" name="Freeform 8">
                <a:extLst>
                  <a:ext uri="{FF2B5EF4-FFF2-40B4-BE49-F238E27FC236}">
                    <a16:creationId xmlns:a16="http://schemas.microsoft.com/office/drawing/2014/main" id="{74D450DA-8573-4C1B-A43E-EB2B4A00D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8" name="Freeform 9">
                <a:extLst>
                  <a:ext uri="{FF2B5EF4-FFF2-40B4-BE49-F238E27FC236}">
                    <a16:creationId xmlns:a16="http://schemas.microsoft.com/office/drawing/2014/main" id="{506ED123-FF06-4F0C-8757-CB8021DFD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9" name="Freeform 11">
                <a:extLst>
                  <a:ext uri="{FF2B5EF4-FFF2-40B4-BE49-F238E27FC236}">
                    <a16:creationId xmlns:a16="http://schemas.microsoft.com/office/drawing/2014/main" id="{9FDB46D3-5649-422E-B8D8-448213D84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370" name="Freeform 107">
              <a:extLst>
                <a:ext uri="{FF2B5EF4-FFF2-40B4-BE49-F238E27FC236}">
                  <a16:creationId xmlns:a16="http://schemas.microsoft.com/office/drawing/2014/main" id="{294B14B7-B91F-4BC2-8A19-78B4BF11A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14" y="2623323"/>
              <a:ext cx="1253657" cy="1243019"/>
            </a:xfrm>
            <a:custGeom>
              <a:avLst/>
              <a:gdLst>
                <a:gd name="T0" fmla="*/ 566 w 478"/>
                <a:gd name="T1" fmla="*/ 206 h 444"/>
                <a:gd name="T2" fmla="*/ 107 w 478"/>
                <a:gd name="T3" fmla="*/ 927 h 444"/>
                <a:gd name="T4" fmla="*/ 169 w 478"/>
                <a:gd name="T5" fmla="*/ 1951 h 444"/>
                <a:gd name="T6" fmla="*/ 1629 w 478"/>
                <a:gd name="T7" fmla="*/ 2458 h 444"/>
                <a:gd name="T8" fmla="*/ 1940 w 478"/>
                <a:gd name="T9" fmla="*/ 451 h 444"/>
                <a:gd name="T10" fmla="*/ 1301 w 478"/>
                <a:gd name="T11" fmla="*/ 88 h 444"/>
                <a:gd name="T12" fmla="*/ 566 w 478"/>
                <a:gd name="T13" fmla="*/ 206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1" name="Freeform 108">
              <a:extLst>
                <a:ext uri="{FF2B5EF4-FFF2-40B4-BE49-F238E27FC236}">
                  <a16:creationId xmlns:a16="http://schemas.microsoft.com/office/drawing/2014/main" id="{77658CFE-99E9-4B1D-8C84-0E5E545E5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98" y="2712978"/>
              <a:ext cx="934544" cy="983170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2" name="Freeform 109">
              <a:extLst>
                <a:ext uri="{FF2B5EF4-FFF2-40B4-BE49-F238E27FC236}">
                  <a16:creationId xmlns:a16="http://schemas.microsoft.com/office/drawing/2014/main" id="{79422812-7C9E-43C6-B71F-A3D41D64E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78" y="2912044"/>
              <a:ext cx="890476" cy="753713"/>
            </a:xfrm>
            <a:custGeom>
              <a:avLst/>
              <a:gdLst>
                <a:gd name="T0" fmla="*/ 0 w 339"/>
                <a:gd name="T1" fmla="*/ 1084 h 269"/>
                <a:gd name="T2" fmla="*/ 553 w 339"/>
                <a:gd name="T3" fmla="*/ 1604 h 269"/>
                <a:gd name="T4" fmla="*/ 1207 w 339"/>
                <a:gd name="T5" fmla="*/ 1462 h 269"/>
                <a:gd name="T6" fmla="*/ 1374 w 339"/>
                <a:gd name="T7" fmla="*/ 0 h 269"/>
                <a:gd name="T8" fmla="*/ 1404 w 339"/>
                <a:gd name="T9" fmla="*/ 645 h 269"/>
                <a:gd name="T10" fmla="*/ 1234 w 339"/>
                <a:gd name="T11" fmla="*/ 903 h 269"/>
                <a:gd name="T12" fmla="*/ 1063 w 339"/>
                <a:gd name="T13" fmla="*/ 1173 h 269"/>
                <a:gd name="T14" fmla="*/ 583 w 339"/>
                <a:gd name="T15" fmla="*/ 1381 h 269"/>
                <a:gd name="T16" fmla="*/ 242 w 339"/>
                <a:gd name="T17" fmla="*/ 1228 h 269"/>
                <a:gd name="T18" fmla="*/ 41 w 339"/>
                <a:gd name="T19" fmla="*/ 1108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3" name="Freeform 110">
              <a:extLst>
                <a:ext uri="{FF2B5EF4-FFF2-40B4-BE49-F238E27FC236}">
                  <a16:creationId xmlns:a16="http://schemas.microsoft.com/office/drawing/2014/main" id="{904002B4-6033-4A4E-ACC0-9D6FC3A04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84" y="2772242"/>
              <a:ext cx="451316" cy="448277"/>
            </a:xfrm>
            <a:custGeom>
              <a:avLst/>
              <a:gdLst>
                <a:gd name="T0" fmla="*/ 587 w 172"/>
                <a:gd name="T1" fmla="*/ 24 h 160"/>
                <a:gd name="T2" fmla="*/ 221 w 172"/>
                <a:gd name="T3" fmla="*/ 295 h 160"/>
                <a:gd name="T4" fmla="*/ 28 w 172"/>
                <a:gd name="T5" fmla="*/ 1003 h 160"/>
                <a:gd name="T6" fmla="*/ 319 w 172"/>
                <a:gd name="T7" fmla="*/ 319 h 160"/>
                <a:gd name="T8" fmla="*/ 452 w 172"/>
                <a:gd name="T9" fmla="*/ 245 h 160"/>
                <a:gd name="T10" fmla="*/ 537 w 172"/>
                <a:gd name="T11" fmla="*/ 120 h 160"/>
                <a:gd name="T12" fmla="*/ 886 w 172"/>
                <a:gd name="T13" fmla="*/ 24 h 160"/>
                <a:gd name="T14" fmla="*/ 587 w 172"/>
                <a:gd name="T15" fmla="*/ 37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4" name="Freeform 111">
              <a:extLst>
                <a:ext uri="{FF2B5EF4-FFF2-40B4-BE49-F238E27FC236}">
                  <a16:creationId xmlns:a16="http://schemas.microsoft.com/office/drawing/2014/main" id="{BB768BAB-D4C4-4B22-BD94-688D2EEE6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16" y="2968268"/>
              <a:ext cx="816017" cy="857045"/>
            </a:xfrm>
            <a:custGeom>
              <a:avLst/>
              <a:gdLst>
                <a:gd name="T0" fmla="*/ 0 w 311"/>
                <a:gd name="T1" fmla="*/ 1679 h 306"/>
                <a:gd name="T2" fmla="*/ 21 w 311"/>
                <a:gd name="T3" fmla="*/ 1685 h 306"/>
                <a:gd name="T4" fmla="*/ 1076 w 311"/>
                <a:gd name="T5" fmla="*/ 1522 h 306"/>
                <a:gd name="T6" fmla="*/ 1383 w 311"/>
                <a:gd name="T7" fmla="*/ 0 h 306"/>
                <a:gd name="T8" fmla="*/ 943 w 311"/>
                <a:gd name="T9" fmla="*/ 1522 h 306"/>
                <a:gd name="T10" fmla="*/ 0 w 311"/>
                <a:gd name="T11" fmla="*/ 1679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5" name="Freeform 112">
              <a:extLst>
                <a:ext uri="{FF2B5EF4-FFF2-40B4-BE49-F238E27FC236}">
                  <a16:creationId xmlns:a16="http://schemas.microsoft.com/office/drawing/2014/main" id="{00EC3370-ED0F-4826-916D-B3C4E2B0E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38" y="2795036"/>
              <a:ext cx="220340" cy="808418"/>
            </a:xfrm>
            <a:custGeom>
              <a:avLst/>
              <a:gdLst>
                <a:gd name="T0" fmla="*/ 432 w 84"/>
                <a:gd name="T1" fmla="*/ 0 h 289"/>
                <a:gd name="T2" fmla="*/ 185 w 84"/>
                <a:gd name="T3" fmla="*/ 519 h 289"/>
                <a:gd name="T4" fmla="*/ 402 w 84"/>
                <a:gd name="T5" fmla="*/ 1802 h 289"/>
                <a:gd name="T6" fmla="*/ 205 w 84"/>
                <a:gd name="T7" fmla="*/ 725 h 289"/>
                <a:gd name="T8" fmla="*/ 432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6" name="Freeform 113">
              <a:extLst>
                <a:ext uri="{FF2B5EF4-FFF2-40B4-BE49-F238E27FC236}">
                  <a16:creationId xmlns:a16="http://schemas.microsoft.com/office/drawing/2014/main" id="{CE230874-F7B7-4BB9-AFA9-42EC3787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337" y="3343605"/>
              <a:ext cx="437640" cy="425483"/>
            </a:xfrm>
            <a:custGeom>
              <a:avLst/>
              <a:gdLst>
                <a:gd name="T0" fmla="*/ 857 w 167"/>
                <a:gd name="T1" fmla="*/ 0 h 152"/>
                <a:gd name="T2" fmla="*/ 0 w 167"/>
                <a:gd name="T3" fmla="*/ 951 h 152"/>
                <a:gd name="T4" fmla="*/ 85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7" name="Freeform 114">
              <a:extLst>
                <a:ext uri="{FF2B5EF4-FFF2-40B4-BE49-F238E27FC236}">
                  <a16:creationId xmlns:a16="http://schemas.microsoft.com/office/drawing/2014/main" id="{C752050F-E3C5-4B82-B9B6-7326E091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66" y="3130864"/>
              <a:ext cx="553129" cy="522737"/>
            </a:xfrm>
            <a:custGeom>
              <a:avLst/>
              <a:gdLst>
                <a:gd name="T0" fmla="*/ 0 w 211"/>
                <a:gd name="T1" fmla="*/ 1076 h 187"/>
                <a:gd name="T2" fmla="*/ 587 w 211"/>
                <a:gd name="T3" fmla="*/ 1039 h 187"/>
                <a:gd name="T4" fmla="*/ 949 w 211"/>
                <a:gd name="T5" fmla="*/ 556 h 187"/>
                <a:gd name="T6" fmla="*/ 1054 w 211"/>
                <a:gd name="T7" fmla="*/ 0 h 187"/>
                <a:gd name="T8" fmla="*/ 800 w 211"/>
                <a:gd name="T9" fmla="*/ 710 h 187"/>
                <a:gd name="T10" fmla="*/ 319 w 211"/>
                <a:gd name="T11" fmla="*/ 1089 h 187"/>
                <a:gd name="T12" fmla="*/ 0 w 211"/>
                <a:gd name="T13" fmla="*/ 1076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8" name="Freeform 115">
              <a:extLst>
                <a:ext uri="{FF2B5EF4-FFF2-40B4-BE49-F238E27FC236}">
                  <a16:creationId xmlns:a16="http://schemas.microsoft.com/office/drawing/2014/main" id="{D4C8D4DE-5B38-43AE-9688-867D1A3E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98" y="2712978"/>
              <a:ext cx="934544" cy="983170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9" name="Freeform 116">
              <a:extLst>
                <a:ext uri="{FF2B5EF4-FFF2-40B4-BE49-F238E27FC236}">
                  <a16:creationId xmlns:a16="http://schemas.microsoft.com/office/drawing/2014/main" id="{D57FBCE9-04F3-4F3C-A94F-345A3C90B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75" y="2623323"/>
              <a:ext cx="1256696" cy="1241499"/>
            </a:xfrm>
            <a:custGeom>
              <a:avLst/>
              <a:gdLst>
                <a:gd name="T0" fmla="*/ 571 w 479"/>
                <a:gd name="T1" fmla="*/ 207 h 443"/>
                <a:gd name="T2" fmla="*/ 114 w 479"/>
                <a:gd name="T3" fmla="*/ 922 h 443"/>
                <a:gd name="T4" fmla="*/ 176 w 479"/>
                <a:gd name="T5" fmla="*/ 1955 h 443"/>
                <a:gd name="T6" fmla="*/ 1637 w 479"/>
                <a:gd name="T7" fmla="*/ 2466 h 443"/>
                <a:gd name="T8" fmla="*/ 1946 w 479"/>
                <a:gd name="T9" fmla="*/ 446 h 443"/>
                <a:gd name="T10" fmla="*/ 1309 w 479"/>
                <a:gd name="T11" fmla="*/ 89 h 443"/>
                <a:gd name="T12" fmla="*/ 571 w 479"/>
                <a:gd name="T13" fmla="*/ 207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80" name="Oval 117">
              <a:extLst>
                <a:ext uri="{FF2B5EF4-FFF2-40B4-BE49-F238E27FC236}">
                  <a16:creationId xmlns:a16="http://schemas.microsoft.com/office/drawing/2014/main" id="{7B7352DE-4F3B-4CE9-9277-70B49CB52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33" y="2769203"/>
              <a:ext cx="89655" cy="926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381" name="Oval 118">
              <a:extLst>
                <a:ext uri="{FF2B5EF4-FFF2-40B4-BE49-F238E27FC236}">
                  <a16:creationId xmlns:a16="http://schemas.microsoft.com/office/drawing/2014/main" id="{DEBC15A1-450C-4C0A-AFC1-097777E67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449" y="2763125"/>
              <a:ext cx="33431" cy="3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382" name="Oval 119">
              <a:extLst>
                <a:ext uri="{FF2B5EF4-FFF2-40B4-BE49-F238E27FC236}">
                  <a16:creationId xmlns:a16="http://schemas.microsoft.com/office/drawing/2014/main" id="{1C3614E4-6461-4479-8D7F-8776C47CF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000" y="2833025"/>
              <a:ext cx="30392" cy="3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</p:grpSp>
      <p:grpSp>
        <p:nvGrpSpPr>
          <p:cNvPr id="413" name="Groep 412">
            <a:extLst>
              <a:ext uri="{FF2B5EF4-FFF2-40B4-BE49-F238E27FC236}">
                <a16:creationId xmlns:a16="http://schemas.microsoft.com/office/drawing/2014/main" id="{3DEB6CE1-0A8C-4E6D-8735-2BF24C1AF885}"/>
              </a:ext>
            </a:extLst>
          </p:cNvPr>
          <p:cNvGrpSpPr/>
          <p:nvPr/>
        </p:nvGrpSpPr>
        <p:grpSpPr>
          <a:xfrm>
            <a:off x="799940" y="2465905"/>
            <a:ext cx="3439990" cy="952758"/>
            <a:chOff x="799940" y="2427805"/>
            <a:chExt cx="3439990" cy="952758"/>
          </a:xfrm>
        </p:grpSpPr>
        <p:cxnSp>
          <p:nvCxnSpPr>
            <p:cNvPr id="396" name="Rechte verbindingslijn 395">
              <a:extLst>
                <a:ext uri="{FF2B5EF4-FFF2-40B4-BE49-F238E27FC236}">
                  <a16:creationId xmlns:a16="http://schemas.microsoft.com/office/drawing/2014/main" id="{C2617D2F-F7E8-497E-A6E0-82ADC3FA0780}"/>
                </a:ext>
              </a:extLst>
            </p:cNvPr>
            <p:cNvCxnSpPr>
              <a:cxnSpLocks/>
            </p:cNvCxnSpPr>
            <p:nvPr/>
          </p:nvCxnSpPr>
          <p:spPr>
            <a:xfrm>
              <a:off x="799940" y="2618557"/>
              <a:ext cx="34399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93" name="Rechthoek 392">
              <a:extLst>
                <a:ext uri="{FF2B5EF4-FFF2-40B4-BE49-F238E27FC236}">
                  <a16:creationId xmlns:a16="http://schemas.microsoft.com/office/drawing/2014/main" id="{2B8BA0D4-3E18-414E-B8AC-1E91C6839523}"/>
                </a:ext>
              </a:extLst>
            </p:cNvPr>
            <p:cNvSpPr/>
            <p:nvPr/>
          </p:nvSpPr>
          <p:spPr>
            <a:xfrm>
              <a:off x="2038097" y="2427805"/>
              <a:ext cx="963676" cy="381505"/>
            </a:xfrm>
            <a:prstGeom prst="rect">
              <a:avLst/>
            </a:prstGeom>
            <a:ln w="381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97" name="Rechte verbindingslijn 396">
              <a:extLst>
                <a:ext uri="{FF2B5EF4-FFF2-40B4-BE49-F238E27FC236}">
                  <a16:creationId xmlns:a16="http://schemas.microsoft.com/office/drawing/2014/main" id="{751988C2-1AC7-4F2C-A072-780AEEBA74E1}"/>
                </a:ext>
              </a:extLst>
            </p:cNvPr>
            <p:cNvCxnSpPr>
              <a:cxnSpLocks/>
            </p:cNvCxnSpPr>
            <p:nvPr/>
          </p:nvCxnSpPr>
          <p:spPr>
            <a:xfrm>
              <a:off x="799940" y="3189810"/>
              <a:ext cx="34399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94" name="Rechthoek 393">
              <a:extLst>
                <a:ext uri="{FF2B5EF4-FFF2-40B4-BE49-F238E27FC236}">
                  <a16:creationId xmlns:a16="http://schemas.microsoft.com/office/drawing/2014/main" id="{54D6DAB8-4A9A-482F-B4BD-5699D15704B4}"/>
                </a:ext>
              </a:extLst>
            </p:cNvPr>
            <p:cNvSpPr/>
            <p:nvPr/>
          </p:nvSpPr>
          <p:spPr>
            <a:xfrm>
              <a:off x="2038097" y="2999058"/>
              <a:ext cx="963676" cy="381505"/>
            </a:xfrm>
            <a:prstGeom prst="rect">
              <a:avLst/>
            </a:prstGeom>
            <a:ln w="381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12" name="Groep 411">
            <a:extLst>
              <a:ext uri="{FF2B5EF4-FFF2-40B4-BE49-F238E27FC236}">
                <a16:creationId xmlns:a16="http://schemas.microsoft.com/office/drawing/2014/main" id="{827AB563-4387-47FC-8FC1-11181EF11B4D}"/>
              </a:ext>
            </a:extLst>
          </p:cNvPr>
          <p:cNvGrpSpPr/>
          <p:nvPr/>
        </p:nvGrpSpPr>
        <p:grpSpPr>
          <a:xfrm>
            <a:off x="8241031" y="2445758"/>
            <a:ext cx="3439990" cy="964276"/>
            <a:chOff x="4519931" y="2407658"/>
            <a:chExt cx="3439990" cy="964276"/>
          </a:xfrm>
        </p:grpSpPr>
        <p:cxnSp>
          <p:nvCxnSpPr>
            <p:cNvPr id="402" name="Rechte verbindingslijn 401">
              <a:extLst>
                <a:ext uri="{FF2B5EF4-FFF2-40B4-BE49-F238E27FC236}">
                  <a16:creationId xmlns:a16="http://schemas.microsoft.com/office/drawing/2014/main" id="{23537D0E-8C5A-4E28-858A-6501F2DEFDF3}"/>
                </a:ext>
              </a:extLst>
            </p:cNvPr>
            <p:cNvCxnSpPr>
              <a:cxnSpLocks/>
            </p:cNvCxnSpPr>
            <p:nvPr/>
          </p:nvCxnSpPr>
          <p:spPr>
            <a:xfrm>
              <a:off x="4519931" y="2604724"/>
              <a:ext cx="34399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4" name="Rechte verbindingslijn 403">
              <a:extLst>
                <a:ext uri="{FF2B5EF4-FFF2-40B4-BE49-F238E27FC236}">
                  <a16:creationId xmlns:a16="http://schemas.microsoft.com/office/drawing/2014/main" id="{3F645D4D-FDBB-4570-9E99-87BB894DDE6A}"/>
                </a:ext>
              </a:extLst>
            </p:cNvPr>
            <p:cNvCxnSpPr>
              <a:cxnSpLocks/>
            </p:cNvCxnSpPr>
            <p:nvPr/>
          </p:nvCxnSpPr>
          <p:spPr>
            <a:xfrm>
              <a:off x="4519931" y="3175977"/>
              <a:ext cx="34399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08" name="Groep 407">
              <a:extLst>
                <a:ext uri="{FF2B5EF4-FFF2-40B4-BE49-F238E27FC236}">
                  <a16:creationId xmlns:a16="http://schemas.microsoft.com/office/drawing/2014/main" id="{C7C82A27-6C1D-43CF-8372-D9399204A724}"/>
                </a:ext>
              </a:extLst>
            </p:cNvPr>
            <p:cNvGrpSpPr/>
            <p:nvPr/>
          </p:nvGrpSpPr>
          <p:grpSpPr>
            <a:xfrm>
              <a:off x="4690003" y="2407658"/>
              <a:ext cx="3099846" cy="964276"/>
              <a:chOff x="5758088" y="2402454"/>
              <a:chExt cx="3099846" cy="964276"/>
            </a:xfrm>
          </p:grpSpPr>
          <p:sp>
            <p:nvSpPr>
              <p:cNvPr id="403" name="Rechthoek 402">
                <a:extLst>
                  <a:ext uri="{FF2B5EF4-FFF2-40B4-BE49-F238E27FC236}">
                    <a16:creationId xmlns:a16="http://schemas.microsoft.com/office/drawing/2014/main" id="{11106C3C-AE4B-49FE-BB2D-0D5DE2C3D403}"/>
                  </a:ext>
                </a:extLst>
              </p:cNvPr>
              <p:cNvSpPr/>
              <p:nvPr/>
            </p:nvSpPr>
            <p:spPr>
              <a:xfrm>
                <a:off x="5758088" y="2413972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5" name="Rechthoek 404">
                <a:extLst>
                  <a:ext uri="{FF2B5EF4-FFF2-40B4-BE49-F238E27FC236}">
                    <a16:creationId xmlns:a16="http://schemas.microsoft.com/office/drawing/2014/main" id="{12F71D1C-674C-483E-9AE6-AA4411B99FC2}"/>
                  </a:ext>
                </a:extLst>
              </p:cNvPr>
              <p:cNvSpPr/>
              <p:nvPr/>
            </p:nvSpPr>
            <p:spPr>
              <a:xfrm>
                <a:off x="5758088" y="2985225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6" name="Rechthoek 405">
                <a:extLst>
                  <a:ext uri="{FF2B5EF4-FFF2-40B4-BE49-F238E27FC236}">
                    <a16:creationId xmlns:a16="http://schemas.microsoft.com/office/drawing/2014/main" id="{E18944AA-4F57-4C5A-BB0D-07C21DBBFE7C}"/>
                  </a:ext>
                </a:extLst>
              </p:cNvPr>
              <p:cNvSpPr/>
              <p:nvPr/>
            </p:nvSpPr>
            <p:spPr>
              <a:xfrm>
                <a:off x="6826762" y="2413972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7" name="Rechthoek 406">
                <a:extLst>
                  <a:ext uri="{FF2B5EF4-FFF2-40B4-BE49-F238E27FC236}">
                    <a16:creationId xmlns:a16="http://schemas.microsoft.com/office/drawing/2014/main" id="{792D0FE1-B656-4761-89D1-EC7E005292FB}"/>
                  </a:ext>
                </a:extLst>
              </p:cNvPr>
              <p:cNvSpPr/>
              <p:nvPr/>
            </p:nvSpPr>
            <p:spPr>
              <a:xfrm>
                <a:off x="6826762" y="2985225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9" name="Rechthoek 408">
                <a:extLst>
                  <a:ext uri="{FF2B5EF4-FFF2-40B4-BE49-F238E27FC236}">
                    <a16:creationId xmlns:a16="http://schemas.microsoft.com/office/drawing/2014/main" id="{483252DC-057F-4C0A-BFBA-045BE94C60A1}"/>
                  </a:ext>
                </a:extLst>
              </p:cNvPr>
              <p:cNvSpPr/>
              <p:nvPr/>
            </p:nvSpPr>
            <p:spPr>
              <a:xfrm>
                <a:off x="7894258" y="2402454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0" name="Rechthoek 409">
                <a:extLst>
                  <a:ext uri="{FF2B5EF4-FFF2-40B4-BE49-F238E27FC236}">
                    <a16:creationId xmlns:a16="http://schemas.microsoft.com/office/drawing/2014/main" id="{739E65A5-C9F0-42C5-BA0D-3B47228F73BE}"/>
                  </a:ext>
                </a:extLst>
              </p:cNvPr>
              <p:cNvSpPr/>
              <p:nvPr/>
            </p:nvSpPr>
            <p:spPr>
              <a:xfrm>
                <a:off x="7894258" y="2973707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95" name="Groep 194">
            <a:extLst>
              <a:ext uri="{FF2B5EF4-FFF2-40B4-BE49-F238E27FC236}">
                <a16:creationId xmlns:a16="http://schemas.microsoft.com/office/drawing/2014/main" id="{4A952582-16B8-42F5-9776-9703F8518690}"/>
              </a:ext>
            </a:extLst>
          </p:cNvPr>
          <p:cNvGrpSpPr/>
          <p:nvPr/>
        </p:nvGrpSpPr>
        <p:grpSpPr>
          <a:xfrm>
            <a:off x="5274361" y="3914359"/>
            <a:ext cx="1908079" cy="2016636"/>
            <a:chOff x="3051577" y="3814915"/>
            <a:chExt cx="1908079" cy="2016636"/>
          </a:xfrm>
        </p:grpSpPr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639532F3-2350-42C2-964B-5A27ABCD7A27}"/>
                </a:ext>
              </a:extLst>
            </p:cNvPr>
            <p:cNvGrpSpPr>
              <a:grpSpLocks noChangeAspect="1"/>
            </p:cNvGrpSpPr>
            <p:nvPr/>
          </p:nvGrpSpPr>
          <p:grpSpPr>
            <a:xfrm rot="-3600000" flipH="1">
              <a:off x="3266911" y="4150350"/>
              <a:ext cx="287902" cy="718570"/>
              <a:chOff x="7989467" y="-443316"/>
              <a:chExt cx="1213577" cy="3061020"/>
            </a:xfrm>
          </p:grpSpPr>
          <p:sp>
            <p:nvSpPr>
              <p:cNvPr id="294" name="Freeform 5">
                <a:extLst>
                  <a:ext uri="{FF2B5EF4-FFF2-40B4-BE49-F238E27FC236}">
                    <a16:creationId xmlns:a16="http://schemas.microsoft.com/office/drawing/2014/main" id="{BF8A0253-C73F-49EB-9943-F883DE487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Freeform 6">
                <a:extLst>
                  <a:ext uri="{FF2B5EF4-FFF2-40B4-BE49-F238E27FC236}">
                    <a16:creationId xmlns:a16="http://schemas.microsoft.com/office/drawing/2014/main" id="{1F5F804A-9542-4709-A610-3EBD3D2CC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Freeform 7">
                <a:extLst>
                  <a:ext uri="{FF2B5EF4-FFF2-40B4-BE49-F238E27FC236}">
                    <a16:creationId xmlns:a16="http://schemas.microsoft.com/office/drawing/2014/main" id="{C76A2D1B-46D2-4D02-BC50-1219D97A9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Freeform 8">
                <a:extLst>
                  <a:ext uri="{FF2B5EF4-FFF2-40B4-BE49-F238E27FC236}">
                    <a16:creationId xmlns:a16="http://schemas.microsoft.com/office/drawing/2014/main" id="{394CF1E3-02BF-4C00-B4E3-2231678E7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Freeform 9">
                <a:extLst>
                  <a:ext uri="{FF2B5EF4-FFF2-40B4-BE49-F238E27FC236}">
                    <a16:creationId xmlns:a16="http://schemas.microsoft.com/office/drawing/2014/main" id="{9749553B-0E6A-4212-9808-6BBEF195D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" name="Freeform 11">
                <a:extLst>
                  <a:ext uri="{FF2B5EF4-FFF2-40B4-BE49-F238E27FC236}">
                    <a16:creationId xmlns:a16="http://schemas.microsoft.com/office/drawing/2014/main" id="{981863B3-D9A4-43EA-94D8-10D48C97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97" name="Groep 196">
              <a:extLst>
                <a:ext uri="{FF2B5EF4-FFF2-40B4-BE49-F238E27FC236}">
                  <a16:creationId xmlns:a16="http://schemas.microsoft.com/office/drawing/2014/main" id="{962186C4-09BC-4FD6-898D-0B689A53934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 flipH="1">
              <a:off x="3836658" y="5112981"/>
              <a:ext cx="287902" cy="718570"/>
              <a:chOff x="7989467" y="-443316"/>
              <a:chExt cx="1213577" cy="3061020"/>
            </a:xfrm>
          </p:grpSpPr>
          <p:sp>
            <p:nvSpPr>
              <p:cNvPr id="288" name="Freeform 5">
                <a:extLst>
                  <a:ext uri="{FF2B5EF4-FFF2-40B4-BE49-F238E27FC236}">
                    <a16:creationId xmlns:a16="http://schemas.microsoft.com/office/drawing/2014/main" id="{89A30F47-0D3A-43CC-9FDA-2784D31D3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Freeform 6">
                <a:extLst>
                  <a:ext uri="{FF2B5EF4-FFF2-40B4-BE49-F238E27FC236}">
                    <a16:creationId xmlns:a16="http://schemas.microsoft.com/office/drawing/2014/main" id="{4D2BE490-7CA5-4130-9216-E2583F8E7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Freeform 7">
                <a:extLst>
                  <a:ext uri="{FF2B5EF4-FFF2-40B4-BE49-F238E27FC236}">
                    <a16:creationId xmlns:a16="http://schemas.microsoft.com/office/drawing/2014/main" id="{479327BF-C3D1-4BB1-AF56-D78FE1702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Freeform 8">
                <a:extLst>
                  <a:ext uri="{FF2B5EF4-FFF2-40B4-BE49-F238E27FC236}">
                    <a16:creationId xmlns:a16="http://schemas.microsoft.com/office/drawing/2014/main" id="{82818547-7446-42D1-B56E-9132D221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Freeform 9">
                <a:extLst>
                  <a:ext uri="{FF2B5EF4-FFF2-40B4-BE49-F238E27FC236}">
                    <a16:creationId xmlns:a16="http://schemas.microsoft.com/office/drawing/2014/main" id="{45C62C23-9A7E-42C4-BDE4-10BE42AA4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Freeform 11">
                <a:extLst>
                  <a:ext uri="{FF2B5EF4-FFF2-40B4-BE49-F238E27FC236}">
                    <a16:creationId xmlns:a16="http://schemas.microsoft.com/office/drawing/2014/main" id="{74774D59-6A6D-483F-84AC-C66CA09FC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98" name="Groep 197">
              <a:extLst>
                <a:ext uri="{FF2B5EF4-FFF2-40B4-BE49-F238E27FC236}">
                  <a16:creationId xmlns:a16="http://schemas.microsoft.com/office/drawing/2014/main" id="{074A5397-EA60-4F36-B59C-87AFD93A4B7A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 flipH="1">
              <a:off x="4410158" y="4879556"/>
              <a:ext cx="287902" cy="718570"/>
              <a:chOff x="7989467" y="-443316"/>
              <a:chExt cx="1213577" cy="3061020"/>
            </a:xfrm>
          </p:grpSpPr>
          <p:sp>
            <p:nvSpPr>
              <p:cNvPr id="282" name="Freeform 5">
                <a:extLst>
                  <a:ext uri="{FF2B5EF4-FFF2-40B4-BE49-F238E27FC236}">
                    <a16:creationId xmlns:a16="http://schemas.microsoft.com/office/drawing/2014/main" id="{849AF75F-B2AC-48E9-85F8-A6AF5BECE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Freeform 6">
                <a:extLst>
                  <a:ext uri="{FF2B5EF4-FFF2-40B4-BE49-F238E27FC236}">
                    <a16:creationId xmlns:a16="http://schemas.microsoft.com/office/drawing/2014/main" id="{A9B68477-E07F-4B7C-AAEF-4A888D02D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Freeform 7">
                <a:extLst>
                  <a:ext uri="{FF2B5EF4-FFF2-40B4-BE49-F238E27FC236}">
                    <a16:creationId xmlns:a16="http://schemas.microsoft.com/office/drawing/2014/main" id="{61D8DB9F-F43E-42FE-AFE0-86F4966AB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Freeform 8">
                <a:extLst>
                  <a:ext uri="{FF2B5EF4-FFF2-40B4-BE49-F238E27FC236}">
                    <a16:creationId xmlns:a16="http://schemas.microsoft.com/office/drawing/2014/main" id="{C3AD4BB1-4413-449D-9F34-DD83CBD9F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Freeform 9">
                <a:extLst>
                  <a:ext uri="{FF2B5EF4-FFF2-40B4-BE49-F238E27FC236}">
                    <a16:creationId xmlns:a16="http://schemas.microsoft.com/office/drawing/2014/main" id="{DE9380B4-305C-4B3A-AA3E-27CE7508F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Freeform 11">
                <a:extLst>
                  <a:ext uri="{FF2B5EF4-FFF2-40B4-BE49-F238E27FC236}">
                    <a16:creationId xmlns:a16="http://schemas.microsoft.com/office/drawing/2014/main" id="{46E89444-12E8-404E-B875-A421399E7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99" name="Groep 198">
              <a:extLst>
                <a:ext uri="{FF2B5EF4-FFF2-40B4-BE49-F238E27FC236}">
                  <a16:creationId xmlns:a16="http://schemas.microsoft.com/office/drawing/2014/main" id="{020810C2-4FF2-49EB-8A07-BF33658A7EA0}"/>
                </a:ext>
              </a:extLst>
            </p:cNvPr>
            <p:cNvGrpSpPr>
              <a:grpSpLocks noChangeAspect="1"/>
            </p:cNvGrpSpPr>
            <p:nvPr/>
          </p:nvGrpSpPr>
          <p:grpSpPr>
            <a:xfrm rot="-7200000" flipH="1">
              <a:off x="3303003" y="4785557"/>
              <a:ext cx="287902" cy="718570"/>
              <a:chOff x="7989467" y="-443316"/>
              <a:chExt cx="1213577" cy="3061020"/>
            </a:xfrm>
          </p:grpSpPr>
          <p:sp>
            <p:nvSpPr>
              <p:cNvPr id="276" name="Freeform 5">
                <a:extLst>
                  <a:ext uri="{FF2B5EF4-FFF2-40B4-BE49-F238E27FC236}">
                    <a16:creationId xmlns:a16="http://schemas.microsoft.com/office/drawing/2014/main" id="{75CAFB8F-9621-45F9-BA0A-79F89251C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Freeform 6">
                <a:extLst>
                  <a:ext uri="{FF2B5EF4-FFF2-40B4-BE49-F238E27FC236}">
                    <a16:creationId xmlns:a16="http://schemas.microsoft.com/office/drawing/2014/main" id="{86B77512-27A1-4407-A0C9-6BE4A3A4D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Freeform 7">
                <a:extLst>
                  <a:ext uri="{FF2B5EF4-FFF2-40B4-BE49-F238E27FC236}">
                    <a16:creationId xmlns:a16="http://schemas.microsoft.com/office/drawing/2014/main" id="{E3B61041-5E1C-44C9-B2F1-FA82B79A3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Freeform 8">
                <a:extLst>
                  <a:ext uri="{FF2B5EF4-FFF2-40B4-BE49-F238E27FC236}">
                    <a16:creationId xmlns:a16="http://schemas.microsoft.com/office/drawing/2014/main" id="{56A2122B-31D8-4221-9688-D8D0C68F0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Freeform 9">
                <a:extLst>
                  <a:ext uri="{FF2B5EF4-FFF2-40B4-BE49-F238E27FC236}">
                    <a16:creationId xmlns:a16="http://schemas.microsoft.com/office/drawing/2014/main" id="{1D2A6983-ADEF-40E3-A8CD-6CF431847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Freeform 11">
                <a:extLst>
                  <a:ext uri="{FF2B5EF4-FFF2-40B4-BE49-F238E27FC236}">
                    <a16:creationId xmlns:a16="http://schemas.microsoft.com/office/drawing/2014/main" id="{0CA1C39D-E0AA-44AE-A7A1-E71CA6584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00" name="Groep 199">
              <a:extLst>
                <a:ext uri="{FF2B5EF4-FFF2-40B4-BE49-F238E27FC236}">
                  <a16:creationId xmlns:a16="http://schemas.microsoft.com/office/drawing/2014/main" id="{3186AFCB-CA33-4410-8F84-D0CC3EBBCCFE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3865680" y="3814915"/>
              <a:ext cx="287902" cy="718570"/>
              <a:chOff x="7989467" y="-443316"/>
              <a:chExt cx="1213577" cy="3061020"/>
            </a:xfrm>
          </p:grpSpPr>
          <p:sp>
            <p:nvSpPr>
              <p:cNvPr id="270" name="Freeform 5">
                <a:extLst>
                  <a:ext uri="{FF2B5EF4-FFF2-40B4-BE49-F238E27FC236}">
                    <a16:creationId xmlns:a16="http://schemas.microsoft.com/office/drawing/2014/main" id="{0B07B46A-4208-47F2-AA63-1D1D69354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Freeform 6">
                <a:extLst>
                  <a:ext uri="{FF2B5EF4-FFF2-40B4-BE49-F238E27FC236}">
                    <a16:creationId xmlns:a16="http://schemas.microsoft.com/office/drawing/2014/main" id="{7E7EC53A-8C8E-4ABF-8953-33696DE66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Freeform 7">
                <a:extLst>
                  <a:ext uri="{FF2B5EF4-FFF2-40B4-BE49-F238E27FC236}">
                    <a16:creationId xmlns:a16="http://schemas.microsoft.com/office/drawing/2014/main" id="{53722CD5-3584-4F68-8E5F-E187B90E8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73" name="Freeform 8">
                <a:extLst>
                  <a:ext uri="{FF2B5EF4-FFF2-40B4-BE49-F238E27FC236}">
                    <a16:creationId xmlns:a16="http://schemas.microsoft.com/office/drawing/2014/main" id="{750E0F50-CAE8-4275-875D-FCEA74196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Freeform 9">
                <a:extLst>
                  <a:ext uri="{FF2B5EF4-FFF2-40B4-BE49-F238E27FC236}">
                    <a16:creationId xmlns:a16="http://schemas.microsoft.com/office/drawing/2014/main" id="{56A71DC7-BFF2-4F55-95A7-78F962892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Freeform 11">
                <a:extLst>
                  <a:ext uri="{FF2B5EF4-FFF2-40B4-BE49-F238E27FC236}">
                    <a16:creationId xmlns:a16="http://schemas.microsoft.com/office/drawing/2014/main" id="{65FB3AB4-DA12-4583-993C-0A5C20D12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01" name="Groep 200">
              <a:extLst>
                <a:ext uri="{FF2B5EF4-FFF2-40B4-BE49-F238E27FC236}">
                  <a16:creationId xmlns:a16="http://schemas.microsoft.com/office/drawing/2014/main" id="{45E0D93D-5E8A-4ACF-8D6E-F306A402D8BA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 flipH="1">
              <a:off x="4456420" y="4186762"/>
              <a:ext cx="287902" cy="718570"/>
              <a:chOff x="7989467" y="-443316"/>
              <a:chExt cx="1213577" cy="3061020"/>
            </a:xfrm>
          </p:grpSpPr>
          <p:sp>
            <p:nvSpPr>
              <p:cNvPr id="243" name="Freeform 5">
                <a:extLst>
                  <a:ext uri="{FF2B5EF4-FFF2-40B4-BE49-F238E27FC236}">
                    <a16:creationId xmlns:a16="http://schemas.microsoft.com/office/drawing/2014/main" id="{D48CEF3F-2C60-480A-831B-C66ED55A3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742" y="1087194"/>
                <a:ext cx="227391" cy="1530510"/>
              </a:xfrm>
              <a:custGeom>
                <a:avLst/>
                <a:gdLst>
                  <a:gd name="T0" fmla="*/ 99 w 151"/>
                  <a:gd name="T1" fmla="*/ 0 h 1021"/>
                  <a:gd name="T2" fmla="*/ 11 w 151"/>
                  <a:gd name="T3" fmla="*/ 412 h 1021"/>
                  <a:gd name="T4" fmla="*/ 141 w 151"/>
                  <a:gd name="T5" fmla="*/ 828 h 1021"/>
                  <a:gd name="T6" fmla="*/ 151 w 151"/>
                  <a:gd name="T7" fmla="*/ 10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021">
                    <a:moveTo>
                      <a:pt x="99" y="0"/>
                    </a:moveTo>
                    <a:cubicBezTo>
                      <a:pt x="99" y="0"/>
                      <a:pt x="21" y="271"/>
                      <a:pt x="11" y="412"/>
                    </a:cubicBezTo>
                    <a:cubicBezTo>
                      <a:pt x="0" y="552"/>
                      <a:pt x="130" y="635"/>
                      <a:pt x="141" y="828"/>
                    </a:cubicBezTo>
                    <a:cubicBezTo>
                      <a:pt x="151" y="1021"/>
                      <a:pt x="151" y="1021"/>
                      <a:pt x="151" y="1021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Freeform 6">
                <a:extLst>
                  <a:ext uri="{FF2B5EF4-FFF2-40B4-BE49-F238E27FC236}">
                    <a16:creationId xmlns:a16="http://schemas.microsoft.com/office/drawing/2014/main" id="{04A70310-4521-4A4D-A0DF-F9229E884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1844" y="1066841"/>
                <a:ext cx="234806" cy="1530510"/>
              </a:xfrm>
              <a:custGeom>
                <a:avLst/>
                <a:gdLst>
                  <a:gd name="T0" fmla="*/ 63 w 156"/>
                  <a:gd name="T1" fmla="*/ 1021 h 1021"/>
                  <a:gd name="T2" fmla="*/ 147 w 156"/>
                  <a:gd name="T3" fmla="*/ 608 h 1021"/>
                  <a:gd name="T4" fmla="*/ 13 w 156"/>
                  <a:gd name="T5" fmla="*/ 193 h 1021"/>
                  <a:gd name="T6" fmla="*/ 0 w 156"/>
                  <a:gd name="T7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21">
                    <a:moveTo>
                      <a:pt x="63" y="1021"/>
                    </a:moveTo>
                    <a:cubicBezTo>
                      <a:pt x="63" y="1021"/>
                      <a:pt x="138" y="749"/>
                      <a:pt x="147" y="608"/>
                    </a:cubicBezTo>
                    <a:cubicBezTo>
                      <a:pt x="156" y="468"/>
                      <a:pt x="25" y="386"/>
                      <a:pt x="13" y="19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Freeform 7">
                <a:extLst>
                  <a:ext uri="{FF2B5EF4-FFF2-40B4-BE49-F238E27FC236}">
                    <a16:creationId xmlns:a16="http://schemas.microsoft.com/office/drawing/2014/main" id="{4F6DE538-1AF0-4E8B-A12E-48CCD0EBE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7" y="-439246"/>
                <a:ext cx="577129" cy="545448"/>
              </a:xfrm>
              <a:custGeom>
                <a:avLst/>
                <a:gdLst>
                  <a:gd name="T0" fmla="*/ 125 w 383"/>
                  <a:gd name="T1" fmla="*/ 0 h 364"/>
                  <a:gd name="T2" fmla="*/ 0 w 383"/>
                  <a:gd name="T3" fmla="*/ 124 h 364"/>
                  <a:gd name="T4" fmla="*/ 0 w 383"/>
                  <a:gd name="T5" fmla="*/ 239 h 364"/>
                  <a:gd name="T6" fmla="*/ 125 w 383"/>
                  <a:gd name="T7" fmla="*/ 364 h 364"/>
                  <a:gd name="T8" fmla="*/ 143 w 383"/>
                  <a:gd name="T9" fmla="*/ 362 h 364"/>
                  <a:gd name="T10" fmla="*/ 144 w 383"/>
                  <a:gd name="T11" fmla="*/ 362 h 364"/>
                  <a:gd name="T12" fmla="*/ 258 w 383"/>
                  <a:gd name="T13" fmla="*/ 362 h 364"/>
                  <a:gd name="T14" fmla="*/ 383 w 383"/>
                  <a:gd name="T15" fmla="*/ 237 h 364"/>
                  <a:gd name="T16" fmla="*/ 258 w 383"/>
                  <a:gd name="T17" fmla="*/ 112 h 364"/>
                  <a:gd name="T18" fmla="*/ 249 w 383"/>
                  <a:gd name="T19" fmla="*/ 112 h 364"/>
                  <a:gd name="T20" fmla="*/ 125 w 383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4">
                    <a:moveTo>
                      <a:pt x="125" y="0"/>
                    </a:moveTo>
                    <a:cubicBezTo>
                      <a:pt x="56" y="0"/>
                      <a:pt x="0" y="55"/>
                      <a:pt x="0" y="124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08"/>
                      <a:pt x="56" y="364"/>
                      <a:pt x="125" y="364"/>
                    </a:cubicBezTo>
                    <a:cubicBezTo>
                      <a:pt x="131" y="364"/>
                      <a:pt x="137" y="363"/>
                      <a:pt x="143" y="362"/>
                    </a:cubicBezTo>
                    <a:cubicBezTo>
                      <a:pt x="143" y="362"/>
                      <a:pt x="144" y="362"/>
                      <a:pt x="144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327" y="362"/>
                      <a:pt x="383" y="306"/>
                      <a:pt x="383" y="237"/>
                    </a:cubicBezTo>
                    <a:cubicBezTo>
                      <a:pt x="383" y="167"/>
                      <a:pt x="327" y="112"/>
                      <a:pt x="258" y="112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2" y="48"/>
                      <a:pt x="190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Freeform 8">
                <a:extLst>
                  <a:ext uri="{FF2B5EF4-FFF2-40B4-BE49-F238E27FC236}">
                    <a16:creationId xmlns:a16="http://schemas.microsoft.com/office/drawing/2014/main" id="{65B0430B-B4FC-4D77-B080-BE8253B1A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533" y="-443316"/>
                <a:ext cx="576511" cy="549518"/>
              </a:xfrm>
              <a:custGeom>
                <a:avLst/>
                <a:gdLst>
                  <a:gd name="T0" fmla="*/ 258 w 383"/>
                  <a:gd name="T1" fmla="*/ 0 h 365"/>
                  <a:gd name="T2" fmla="*/ 383 w 383"/>
                  <a:gd name="T3" fmla="*/ 125 h 365"/>
                  <a:gd name="T4" fmla="*/ 383 w 383"/>
                  <a:gd name="T5" fmla="*/ 240 h 365"/>
                  <a:gd name="T6" fmla="*/ 258 w 383"/>
                  <a:gd name="T7" fmla="*/ 365 h 365"/>
                  <a:gd name="T8" fmla="*/ 240 w 383"/>
                  <a:gd name="T9" fmla="*/ 363 h 365"/>
                  <a:gd name="T10" fmla="*/ 239 w 383"/>
                  <a:gd name="T11" fmla="*/ 363 h 365"/>
                  <a:gd name="T12" fmla="*/ 125 w 383"/>
                  <a:gd name="T13" fmla="*/ 363 h 365"/>
                  <a:gd name="T14" fmla="*/ 0 w 383"/>
                  <a:gd name="T15" fmla="*/ 237 h 365"/>
                  <a:gd name="T16" fmla="*/ 125 w 383"/>
                  <a:gd name="T17" fmla="*/ 113 h 365"/>
                  <a:gd name="T18" fmla="*/ 134 w 383"/>
                  <a:gd name="T19" fmla="*/ 113 h 365"/>
                  <a:gd name="T20" fmla="*/ 258 w 383"/>
                  <a:gd name="T2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365">
                    <a:moveTo>
                      <a:pt x="258" y="0"/>
                    </a:moveTo>
                    <a:cubicBezTo>
                      <a:pt x="327" y="0"/>
                      <a:pt x="383" y="56"/>
                      <a:pt x="383" y="125"/>
                    </a:cubicBezTo>
                    <a:cubicBezTo>
                      <a:pt x="383" y="240"/>
                      <a:pt x="383" y="240"/>
                      <a:pt x="383" y="240"/>
                    </a:cubicBezTo>
                    <a:cubicBezTo>
                      <a:pt x="383" y="309"/>
                      <a:pt x="327" y="365"/>
                      <a:pt x="258" y="365"/>
                    </a:cubicBezTo>
                    <a:cubicBezTo>
                      <a:pt x="252" y="365"/>
                      <a:pt x="246" y="364"/>
                      <a:pt x="240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125" y="363"/>
                      <a:pt x="125" y="363"/>
                      <a:pt x="125" y="363"/>
                    </a:cubicBezTo>
                    <a:cubicBezTo>
                      <a:pt x="56" y="363"/>
                      <a:pt x="0" y="307"/>
                      <a:pt x="0" y="237"/>
                    </a:cubicBezTo>
                    <a:cubicBezTo>
                      <a:pt x="0" y="168"/>
                      <a:pt x="56" y="113"/>
                      <a:pt x="125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0" y="49"/>
                      <a:pt x="193" y="0"/>
                      <a:pt x="258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Freeform 9">
                <a:extLst>
                  <a:ext uri="{FF2B5EF4-FFF2-40B4-BE49-F238E27FC236}">
                    <a16:creationId xmlns:a16="http://schemas.microsoft.com/office/drawing/2014/main" id="{5EC125D7-498E-4232-B5EE-F3ABDC5E0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339" y="195753"/>
                <a:ext cx="517809" cy="907723"/>
              </a:xfrm>
              <a:custGeom>
                <a:avLst/>
                <a:gdLst>
                  <a:gd name="T0" fmla="*/ 125 w 344"/>
                  <a:gd name="T1" fmla="*/ 0 h 605"/>
                  <a:gd name="T2" fmla="*/ 218 w 344"/>
                  <a:gd name="T3" fmla="*/ 0 h 605"/>
                  <a:gd name="T4" fmla="*/ 344 w 344"/>
                  <a:gd name="T5" fmla="*/ 126 h 605"/>
                  <a:gd name="T6" fmla="*/ 344 w 344"/>
                  <a:gd name="T7" fmla="*/ 479 h 605"/>
                  <a:gd name="T8" fmla="*/ 218 w 344"/>
                  <a:gd name="T9" fmla="*/ 605 h 605"/>
                  <a:gd name="T10" fmla="*/ 125 w 344"/>
                  <a:gd name="T11" fmla="*/ 605 h 605"/>
                  <a:gd name="T12" fmla="*/ 0 w 344"/>
                  <a:gd name="T13" fmla="*/ 479 h 605"/>
                  <a:gd name="T14" fmla="*/ 0 w 344"/>
                  <a:gd name="T15" fmla="*/ 126 h 605"/>
                  <a:gd name="T16" fmla="*/ 125 w 344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5">
                    <a:moveTo>
                      <a:pt x="125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5"/>
                      <a:pt x="218" y="605"/>
                    </a:cubicBezTo>
                    <a:cubicBezTo>
                      <a:pt x="125" y="605"/>
                      <a:pt x="125" y="605"/>
                      <a:pt x="125" y="605"/>
                    </a:cubicBezTo>
                    <a:cubicBezTo>
                      <a:pt x="56" y="605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5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Freeform 11">
                <a:extLst>
                  <a:ext uri="{FF2B5EF4-FFF2-40B4-BE49-F238E27FC236}">
                    <a16:creationId xmlns:a16="http://schemas.microsoft.com/office/drawing/2014/main" id="{2779E53C-7DE7-49A2-9DA0-867815C2B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939" y="175400"/>
                <a:ext cx="517809" cy="903652"/>
              </a:xfrm>
              <a:custGeom>
                <a:avLst/>
                <a:gdLst>
                  <a:gd name="T0" fmla="*/ 126 w 344"/>
                  <a:gd name="T1" fmla="*/ 0 h 604"/>
                  <a:gd name="T2" fmla="*/ 219 w 344"/>
                  <a:gd name="T3" fmla="*/ 0 h 604"/>
                  <a:gd name="T4" fmla="*/ 344 w 344"/>
                  <a:gd name="T5" fmla="*/ 126 h 604"/>
                  <a:gd name="T6" fmla="*/ 344 w 344"/>
                  <a:gd name="T7" fmla="*/ 479 h 604"/>
                  <a:gd name="T8" fmla="*/ 219 w 344"/>
                  <a:gd name="T9" fmla="*/ 604 h 604"/>
                  <a:gd name="T10" fmla="*/ 126 w 344"/>
                  <a:gd name="T11" fmla="*/ 604 h 604"/>
                  <a:gd name="T12" fmla="*/ 0 w 344"/>
                  <a:gd name="T13" fmla="*/ 479 h 604"/>
                  <a:gd name="T14" fmla="*/ 0 w 344"/>
                  <a:gd name="T15" fmla="*/ 126 h 604"/>
                  <a:gd name="T16" fmla="*/ 126 w 344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" h="604">
                    <a:moveTo>
                      <a:pt x="126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88" y="0"/>
                      <a:pt x="344" y="56"/>
                      <a:pt x="344" y="126"/>
                    </a:cubicBezTo>
                    <a:cubicBezTo>
                      <a:pt x="344" y="479"/>
                      <a:pt x="344" y="479"/>
                      <a:pt x="344" y="479"/>
                    </a:cubicBezTo>
                    <a:cubicBezTo>
                      <a:pt x="344" y="549"/>
                      <a:pt x="288" y="604"/>
                      <a:pt x="219" y="604"/>
                    </a:cubicBezTo>
                    <a:cubicBezTo>
                      <a:pt x="126" y="604"/>
                      <a:pt x="126" y="604"/>
                      <a:pt x="126" y="604"/>
                    </a:cubicBezTo>
                    <a:cubicBezTo>
                      <a:pt x="56" y="604"/>
                      <a:pt x="0" y="549"/>
                      <a:pt x="0" y="47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56"/>
                      <a:pt x="56" y="0"/>
                      <a:pt x="126" y="0"/>
                    </a:cubicBezTo>
                    <a:close/>
                  </a:path>
                </a:pathLst>
              </a:custGeom>
              <a:ln w="38100"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02" name="Freeform 107">
              <a:extLst>
                <a:ext uri="{FF2B5EF4-FFF2-40B4-BE49-F238E27FC236}">
                  <a16:creationId xmlns:a16="http://schemas.microsoft.com/office/drawing/2014/main" id="{84E90023-357D-4308-84CA-06CE8DE0C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972" y="4240983"/>
              <a:ext cx="1253657" cy="1243019"/>
            </a:xfrm>
            <a:custGeom>
              <a:avLst/>
              <a:gdLst>
                <a:gd name="T0" fmla="*/ 566 w 478"/>
                <a:gd name="T1" fmla="*/ 206 h 444"/>
                <a:gd name="T2" fmla="*/ 107 w 478"/>
                <a:gd name="T3" fmla="*/ 927 h 444"/>
                <a:gd name="T4" fmla="*/ 169 w 478"/>
                <a:gd name="T5" fmla="*/ 1951 h 444"/>
                <a:gd name="T6" fmla="*/ 1629 w 478"/>
                <a:gd name="T7" fmla="*/ 2458 h 444"/>
                <a:gd name="T8" fmla="*/ 1940 w 478"/>
                <a:gd name="T9" fmla="*/ 451 h 444"/>
                <a:gd name="T10" fmla="*/ 1301 w 478"/>
                <a:gd name="T11" fmla="*/ 88 h 444"/>
                <a:gd name="T12" fmla="*/ 566 w 478"/>
                <a:gd name="T13" fmla="*/ 206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217" name="Freeform 108">
              <a:extLst>
                <a:ext uri="{FF2B5EF4-FFF2-40B4-BE49-F238E27FC236}">
                  <a16:creationId xmlns:a16="http://schemas.microsoft.com/office/drawing/2014/main" id="{23EAB663-EC79-4AE1-B044-A1AC2D9C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656" y="4330638"/>
              <a:ext cx="934544" cy="983170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218" name="Freeform 109">
              <a:extLst>
                <a:ext uri="{FF2B5EF4-FFF2-40B4-BE49-F238E27FC236}">
                  <a16:creationId xmlns:a16="http://schemas.microsoft.com/office/drawing/2014/main" id="{2FA6FC69-B6A3-4443-835D-79DF4836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636" y="4529704"/>
              <a:ext cx="890476" cy="753713"/>
            </a:xfrm>
            <a:custGeom>
              <a:avLst/>
              <a:gdLst>
                <a:gd name="T0" fmla="*/ 0 w 339"/>
                <a:gd name="T1" fmla="*/ 1084 h 269"/>
                <a:gd name="T2" fmla="*/ 553 w 339"/>
                <a:gd name="T3" fmla="*/ 1604 h 269"/>
                <a:gd name="T4" fmla="*/ 1207 w 339"/>
                <a:gd name="T5" fmla="*/ 1462 h 269"/>
                <a:gd name="T6" fmla="*/ 1374 w 339"/>
                <a:gd name="T7" fmla="*/ 0 h 269"/>
                <a:gd name="T8" fmla="*/ 1404 w 339"/>
                <a:gd name="T9" fmla="*/ 645 h 269"/>
                <a:gd name="T10" fmla="*/ 1234 w 339"/>
                <a:gd name="T11" fmla="*/ 903 h 269"/>
                <a:gd name="T12" fmla="*/ 1063 w 339"/>
                <a:gd name="T13" fmla="*/ 1173 h 269"/>
                <a:gd name="T14" fmla="*/ 583 w 339"/>
                <a:gd name="T15" fmla="*/ 1381 h 269"/>
                <a:gd name="T16" fmla="*/ 242 w 339"/>
                <a:gd name="T17" fmla="*/ 1228 h 269"/>
                <a:gd name="T18" fmla="*/ 41 w 339"/>
                <a:gd name="T19" fmla="*/ 1108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219" name="Freeform 110">
              <a:extLst>
                <a:ext uri="{FF2B5EF4-FFF2-40B4-BE49-F238E27FC236}">
                  <a16:creationId xmlns:a16="http://schemas.microsoft.com/office/drawing/2014/main" id="{8EAB0959-6922-4913-BC64-B0C43015E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842" y="4389902"/>
              <a:ext cx="451316" cy="448277"/>
            </a:xfrm>
            <a:custGeom>
              <a:avLst/>
              <a:gdLst>
                <a:gd name="T0" fmla="*/ 587 w 172"/>
                <a:gd name="T1" fmla="*/ 24 h 160"/>
                <a:gd name="T2" fmla="*/ 221 w 172"/>
                <a:gd name="T3" fmla="*/ 295 h 160"/>
                <a:gd name="T4" fmla="*/ 28 w 172"/>
                <a:gd name="T5" fmla="*/ 1003 h 160"/>
                <a:gd name="T6" fmla="*/ 319 w 172"/>
                <a:gd name="T7" fmla="*/ 319 h 160"/>
                <a:gd name="T8" fmla="*/ 452 w 172"/>
                <a:gd name="T9" fmla="*/ 245 h 160"/>
                <a:gd name="T10" fmla="*/ 537 w 172"/>
                <a:gd name="T11" fmla="*/ 120 h 160"/>
                <a:gd name="T12" fmla="*/ 886 w 172"/>
                <a:gd name="T13" fmla="*/ 24 h 160"/>
                <a:gd name="T14" fmla="*/ 587 w 172"/>
                <a:gd name="T15" fmla="*/ 37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220" name="Freeform 111">
              <a:extLst>
                <a:ext uri="{FF2B5EF4-FFF2-40B4-BE49-F238E27FC236}">
                  <a16:creationId xmlns:a16="http://schemas.microsoft.com/office/drawing/2014/main" id="{BFF535CA-D42A-421C-B55A-F22016121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074" y="4585928"/>
              <a:ext cx="816017" cy="857045"/>
            </a:xfrm>
            <a:custGeom>
              <a:avLst/>
              <a:gdLst>
                <a:gd name="T0" fmla="*/ 0 w 311"/>
                <a:gd name="T1" fmla="*/ 1679 h 306"/>
                <a:gd name="T2" fmla="*/ 21 w 311"/>
                <a:gd name="T3" fmla="*/ 1685 h 306"/>
                <a:gd name="T4" fmla="*/ 1076 w 311"/>
                <a:gd name="T5" fmla="*/ 1522 h 306"/>
                <a:gd name="T6" fmla="*/ 1383 w 311"/>
                <a:gd name="T7" fmla="*/ 0 h 306"/>
                <a:gd name="T8" fmla="*/ 943 w 311"/>
                <a:gd name="T9" fmla="*/ 1522 h 306"/>
                <a:gd name="T10" fmla="*/ 0 w 311"/>
                <a:gd name="T11" fmla="*/ 1679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221" name="Freeform 112">
              <a:extLst>
                <a:ext uri="{FF2B5EF4-FFF2-40B4-BE49-F238E27FC236}">
                  <a16:creationId xmlns:a16="http://schemas.microsoft.com/office/drawing/2014/main" id="{61B49442-96D1-4055-8B7D-496296B8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296" y="4412696"/>
              <a:ext cx="220340" cy="808418"/>
            </a:xfrm>
            <a:custGeom>
              <a:avLst/>
              <a:gdLst>
                <a:gd name="T0" fmla="*/ 432 w 84"/>
                <a:gd name="T1" fmla="*/ 0 h 289"/>
                <a:gd name="T2" fmla="*/ 185 w 84"/>
                <a:gd name="T3" fmla="*/ 519 h 289"/>
                <a:gd name="T4" fmla="*/ 402 w 84"/>
                <a:gd name="T5" fmla="*/ 1802 h 289"/>
                <a:gd name="T6" fmla="*/ 205 w 84"/>
                <a:gd name="T7" fmla="*/ 725 h 289"/>
                <a:gd name="T8" fmla="*/ 432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222" name="Freeform 113">
              <a:extLst>
                <a:ext uri="{FF2B5EF4-FFF2-40B4-BE49-F238E27FC236}">
                  <a16:creationId xmlns:a16="http://schemas.microsoft.com/office/drawing/2014/main" id="{F1FFA266-EAD7-4137-84D8-50E04B833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795" y="4961265"/>
              <a:ext cx="437640" cy="425483"/>
            </a:xfrm>
            <a:custGeom>
              <a:avLst/>
              <a:gdLst>
                <a:gd name="T0" fmla="*/ 857 w 167"/>
                <a:gd name="T1" fmla="*/ 0 h 152"/>
                <a:gd name="T2" fmla="*/ 0 w 167"/>
                <a:gd name="T3" fmla="*/ 951 h 152"/>
                <a:gd name="T4" fmla="*/ 85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223" name="Freeform 114">
              <a:extLst>
                <a:ext uri="{FF2B5EF4-FFF2-40B4-BE49-F238E27FC236}">
                  <a16:creationId xmlns:a16="http://schemas.microsoft.com/office/drawing/2014/main" id="{079C2B90-B6FC-4A25-B743-42276AEC5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524" y="4748524"/>
              <a:ext cx="553129" cy="522737"/>
            </a:xfrm>
            <a:custGeom>
              <a:avLst/>
              <a:gdLst>
                <a:gd name="T0" fmla="*/ 0 w 211"/>
                <a:gd name="T1" fmla="*/ 1076 h 187"/>
                <a:gd name="T2" fmla="*/ 587 w 211"/>
                <a:gd name="T3" fmla="*/ 1039 h 187"/>
                <a:gd name="T4" fmla="*/ 949 w 211"/>
                <a:gd name="T5" fmla="*/ 556 h 187"/>
                <a:gd name="T6" fmla="*/ 1054 w 211"/>
                <a:gd name="T7" fmla="*/ 0 h 187"/>
                <a:gd name="T8" fmla="*/ 800 w 211"/>
                <a:gd name="T9" fmla="*/ 710 h 187"/>
                <a:gd name="T10" fmla="*/ 319 w 211"/>
                <a:gd name="T11" fmla="*/ 1089 h 187"/>
                <a:gd name="T12" fmla="*/ 0 w 211"/>
                <a:gd name="T13" fmla="*/ 1076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238" name="Freeform 115">
              <a:extLst>
                <a:ext uri="{FF2B5EF4-FFF2-40B4-BE49-F238E27FC236}">
                  <a16:creationId xmlns:a16="http://schemas.microsoft.com/office/drawing/2014/main" id="{EBBD5F39-8601-4653-95BD-94DBEF937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656" y="4330638"/>
              <a:ext cx="934544" cy="983170"/>
            </a:xfrm>
            <a:custGeom>
              <a:avLst/>
              <a:gdLst>
                <a:gd name="T0" fmla="*/ 423 w 356"/>
                <a:gd name="T1" fmla="*/ 201 h 351"/>
                <a:gd name="T2" fmla="*/ 62 w 356"/>
                <a:gd name="T3" fmla="*/ 922 h 351"/>
                <a:gd name="T4" fmla="*/ 389 w 356"/>
                <a:gd name="T5" fmla="*/ 1974 h 351"/>
                <a:gd name="T6" fmla="*/ 1107 w 356"/>
                <a:gd name="T7" fmla="*/ 2136 h 351"/>
                <a:gd name="T8" fmla="*/ 1629 w 356"/>
                <a:gd name="T9" fmla="*/ 1596 h 351"/>
                <a:gd name="T10" fmla="*/ 1748 w 356"/>
                <a:gd name="T11" fmla="*/ 750 h 351"/>
                <a:gd name="T12" fmla="*/ 1316 w 356"/>
                <a:gd name="T13" fmla="*/ 149 h 351"/>
                <a:gd name="T14" fmla="*/ 423 w 356"/>
                <a:gd name="T15" fmla="*/ 201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239" name="Freeform 116">
              <a:extLst>
                <a:ext uri="{FF2B5EF4-FFF2-40B4-BE49-F238E27FC236}">
                  <a16:creationId xmlns:a16="http://schemas.microsoft.com/office/drawing/2014/main" id="{44E9B655-04B4-49A7-A4B2-D1EA8ECF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933" y="4240983"/>
              <a:ext cx="1256696" cy="1241499"/>
            </a:xfrm>
            <a:custGeom>
              <a:avLst/>
              <a:gdLst>
                <a:gd name="T0" fmla="*/ 571 w 479"/>
                <a:gd name="T1" fmla="*/ 207 h 443"/>
                <a:gd name="T2" fmla="*/ 114 w 479"/>
                <a:gd name="T3" fmla="*/ 922 h 443"/>
                <a:gd name="T4" fmla="*/ 176 w 479"/>
                <a:gd name="T5" fmla="*/ 1955 h 443"/>
                <a:gd name="T6" fmla="*/ 1637 w 479"/>
                <a:gd name="T7" fmla="*/ 2466 h 443"/>
                <a:gd name="T8" fmla="*/ 1946 w 479"/>
                <a:gd name="T9" fmla="*/ 446 h 443"/>
                <a:gd name="T10" fmla="*/ 1309 w 479"/>
                <a:gd name="T11" fmla="*/ 89 h 443"/>
                <a:gd name="T12" fmla="*/ 571 w 479"/>
                <a:gd name="T13" fmla="*/ 207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240" name="Oval 117">
              <a:extLst>
                <a:ext uri="{FF2B5EF4-FFF2-40B4-BE49-F238E27FC236}">
                  <a16:creationId xmlns:a16="http://schemas.microsoft.com/office/drawing/2014/main" id="{F2D925F2-D1F9-430F-8AF8-D5C77285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291" y="4386863"/>
              <a:ext cx="89655" cy="926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241" name="Oval 118">
              <a:extLst>
                <a:ext uri="{FF2B5EF4-FFF2-40B4-BE49-F238E27FC236}">
                  <a16:creationId xmlns:a16="http://schemas.microsoft.com/office/drawing/2014/main" id="{5D2E2EEE-8E3A-42C9-AC6F-0C753943B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907" y="4380785"/>
              <a:ext cx="33431" cy="3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242" name="Oval 119">
              <a:extLst>
                <a:ext uri="{FF2B5EF4-FFF2-40B4-BE49-F238E27FC236}">
                  <a16:creationId xmlns:a16="http://schemas.microsoft.com/office/drawing/2014/main" id="{50E6A4A4-C87D-4C73-9E9F-006FF2AD0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458" y="4450685"/>
              <a:ext cx="30392" cy="334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565A32E4-95EA-493A-93BB-548F8CB8001D}"/>
              </a:ext>
            </a:extLst>
          </p:cNvPr>
          <p:cNvSpPr/>
          <p:nvPr/>
        </p:nvSpPr>
        <p:spPr>
          <a:xfrm>
            <a:off x="419101" y="2032000"/>
            <a:ext cx="3952242" cy="4064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01" name="Groep 300">
            <a:extLst>
              <a:ext uri="{FF2B5EF4-FFF2-40B4-BE49-F238E27FC236}">
                <a16:creationId xmlns:a16="http://schemas.microsoft.com/office/drawing/2014/main" id="{EA377ABE-7239-4E33-895E-A8E3D60719ED}"/>
              </a:ext>
            </a:extLst>
          </p:cNvPr>
          <p:cNvGrpSpPr/>
          <p:nvPr/>
        </p:nvGrpSpPr>
        <p:grpSpPr>
          <a:xfrm>
            <a:off x="4541084" y="2445758"/>
            <a:ext cx="3439990" cy="964276"/>
            <a:chOff x="4519931" y="2407658"/>
            <a:chExt cx="3439990" cy="964276"/>
          </a:xfrm>
        </p:grpSpPr>
        <p:cxnSp>
          <p:nvCxnSpPr>
            <p:cNvPr id="302" name="Rechte verbindingslijn 301">
              <a:extLst>
                <a:ext uri="{FF2B5EF4-FFF2-40B4-BE49-F238E27FC236}">
                  <a16:creationId xmlns:a16="http://schemas.microsoft.com/office/drawing/2014/main" id="{830EF9F9-C28A-479C-A667-B6483A498B6D}"/>
                </a:ext>
              </a:extLst>
            </p:cNvPr>
            <p:cNvCxnSpPr>
              <a:cxnSpLocks/>
            </p:cNvCxnSpPr>
            <p:nvPr/>
          </p:nvCxnSpPr>
          <p:spPr>
            <a:xfrm>
              <a:off x="4519931" y="2604724"/>
              <a:ext cx="34399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3" name="Rechte verbindingslijn 302">
              <a:extLst>
                <a:ext uri="{FF2B5EF4-FFF2-40B4-BE49-F238E27FC236}">
                  <a16:creationId xmlns:a16="http://schemas.microsoft.com/office/drawing/2014/main" id="{99A4A3F4-CA5F-463C-BD80-04F39B9176AC}"/>
                </a:ext>
              </a:extLst>
            </p:cNvPr>
            <p:cNvCxnSpPr>
              <a:cxnSpLocks/>
            </p:cNvCxnSpPr>
            <p:nvPr/>
          </p:nvCxnSpPr>
          <p:spPr>
            <a:xfrm>
              <a:off x="4519931" y="3175977"/>
              <a:ext cx="34399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04" name="Groep 303">
              <a:extLst>
                <a:ext uri="{FF2B5EF4-FFF2-40B4-BE49-F238E27FC236}">
                  <a16:creationId xmlns:a16="http://schemas.microsoft.com/office/drawing/2014/main" id="{9CEEE039-0ED3-48AF-AB5E-7073CD4A0F1F}"/>
                </a:ext>
              </a:extLst>
            </p:cNvPr>
            <p:cNvGrpSpPr/>
            <p:nvPr/>
          </p:nvGrpSpPr>
          <p:grpSpPr>
            <a:xfrm>
              <a:off x="4690003" y="2407658"/>
              <a:ext cx="3099846" cy="964276"/>
              <a:chOff x="5758088" y="2402454"/>
              <a:chExt cx="3099846" cy="964276"/>
            </a:xfrm>
          </p:grpSpPr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543649F3-25B4-4264-BDA1-A5ED19B4EDA4}"/>
                  </a:ext>
                </a:extLst>
              </p:cNvPr>
              <p:cNvSpPr/>
              <p:nvPr/>
            </p:nvSpPr>
            <p:spPr>
              <a:xfrm>
                <a:off x="5758088" y="2413972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1D2688CA-7723-40FD-855F-B06240828C36}"/>
                  </a:ext>
                </a:extLst>
              </p:cNvPr>
              <p:cNvSpPr/>
              <p:nvPr/>
            </p:nvSpPr>
            <p:spPr>
              <a:xfrm>
                <a:off x="5758088" y="2985225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7" name="Rechthoek 306">
                <a:extLst>
                  <a:ext uri="{FF2B5EF4-FFF2-40B4-BE49-F238E27FC236}">
                    <a16:creationId xmlns:a16="http://schemas.microsoft.com/office/drawing/2014/main" id="{9EC558B7-D65F-4ECB-9D80-EEF68DA1DBD3}"/>
                  </a:ext>
                </a:extLst>
              </p:cNvPr>
              <p:cNvSpPr/>
              <p:nvPr/>
            </p:nvSpPr>
            <p:spPr>
              <a:xfrm>
                <a:off x="6826762" y="2413972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8" name="Rechthoek 307">
                <a:extLst>
                  <a:ext uri="{FF2B5EF4-FFF2-40B4-BE49-F238E27FC236}">
                    <a16:creationId xmlns:a16="http://schemas.microsoft.com/office/drawing/2014/main" id="{81F6E1F5-9786-46A8-8ADA-5F8BB6BDC774}"/>
                  </a:ext>
                </a:extLst>
              </p:cNvPr>
              <p:cNvSpPr/>
              <p:nvPr/>
            </p:nvSpPr>
            <p:spPr>
              <a:xfrm>
                <a:off x="6826762" y="2985225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4429F51B-499F-4398-BD09-57ABC9CA4A62}"/>
                  </a:ext>
                </a:extLst>
              </p:cNvPr>
              <p:cNvSpPr/>
              <p:nvPr/>
            </p:nvSpPr>
            <p:spPr>
              <a:xfrm>
                <a:off x="7894258" y="2402454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0" name="Rechthoek 309">
                <a:extLst>
                  <a:ext uri="{FF2B5EF4-FFF2-40B4-BE49-F238E27FC236}">
                    <a16:creationId xmlns:a16="http://schemas.microsoft.com/office/drawing/2014/main" id="{7050615E-9E52-43F9-871D-77F216CA2AA2}"/>
                  </a:ext>
                </a:extLst>
              </p:cNvPr>
              <p:cNvSpPr/>
              <p:nvPr/>
            </p:nvSpPr>
            <p:spPr>
              <a:xfrm>
                <a:off x="7894258" y="2973707"/>
                <a:ext cx="963676" cy="381505"/>
              </a:xfrm>
              <a:prstGeom prst="rect">
                <a:avLst/>
              </a:prstGeom>
              <a:ln w="381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300" name="Rechthoek 299">
            <a:extLst>
              <a:ext uri="{FF2B5EF4-FFF2-40B4-BE49-F238E27FC236}">
                <a16:creationId xmlns:a16="http://schemas.microsoft.com/office/drawing/2014/main" id="{E671B6AA-18AA-444A-A755-8D833D37DA13}"/>
              </a:ext>
            </a:extLst>
          </p:cNvPr>
          <p:cNvSpPr/>
          <p:nvPr/>
        </p:nvSpPr>
        <p:spPr>
          <a:xfrm>
            <a:off x="8077963" y="2032000"/>
            <a:ext cx="3924610" cy="4064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3340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NL" dirty="0"/>
              <a:t>chromosoom 6 bevat meerdere HLA genen</a:t>
            </a:r>
            <a:endParaRPr lang="en-US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198784" y="6479770"/>
            <a:ext cx="4993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Figure</a:t>
            </a: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Arial" pitchFamily="34" charset="0"/>
              </a:rPr>
              <a:t>adapted</a:t>
            </a: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Arial" pitchFamily="34" charset="0"/>
              </a:rPr>
              <a:t>from</a:t>
            </a: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 https://sciscogenetics.com </a:t>
            </a:r>
          </a:p>
        </p:txBody>
      </p:sp>
      <p:pic>
        <p:nvPicPr>
          <p:cNvPr id="17" name="Picture 2" descr="M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8" y="1252626"/>
            <a:ext cx="11724891" cy="403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hoek 17"/>
          <p:cNvSpPr/>
          <p:nvPr/>
        </p:nvSpPr>
        <p:spPr>
          <a:xfrm>
            <a:off x="1250264" y="2818914"/>
            <a:ext cx="248499" cy="1925871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9" name="Rechthoek 18"/>
          <p:cNvSpPr/>
          <p:nvPr/>
        </p:nvSpPr>
        <p:spPr>
          <a:xfrm>
            <a:off x="2571711" y="2818914"/>
            <a:ext cx="495703" cy="1925871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0" name="Rechthoek 19"/>
          <p:cNvSpPr/>
          <p:nvPr/>
        </p:nvSpPr>
        <p:spPr>
          <a:xfrm>
            <a:off x="8630177" y="2780086"/>
            <a:ext cx="247851" cy="1925871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1" name="Rechthoek 20"/>
          <p:cNvSpPr/>
          <p:nvPr/>
        </p:nvSpPr>
        <p:spPr>
          <a:xfrm>
            <a:off x="8878029" y="2780085"/>
            <a:ext cx="537122" cy="1925871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2" name="Rechthoek 20"/>
          <p:cNvSpPr/>
          <p:nvPr/>
        </p:nvSpPr>
        <p:spPr>
          <a:xfrm>
            <a:off x="10873212" y="2780084"/>
            <a:ext cx="516731" cy="1925871"/>
          </a:xfrm>
          <a:prstGeom prst="rect">
            <a:avLst/>
          </a:prstGeom>
          <a:noFill/>
          <a:ln w="15875">
            <a:solidFill>
              <a:srgbClr val="FC60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4534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C012-30A7-45FF-EA38-E0CF09CA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2" y="365125"/>
            <a:ext cx="11865428" cy="1325563"/>
          </a:xfrm>
        </p:spPr>
        <p:txBody>
          <a:bodyPr/>
          <a:lstStyle/>
          <a:p>
            <a:pPr algn="ctr"/>
            <a:r>
              <a:rPr lang="en-US" dirty="0" err="1">
                <a:ea typeface="+mn-lt"/>
                <a:cs typeface="+mn-lt"/>
              </a:rPr>
              <a:t>meer</a:t>
            </a:r>
            <a:r>
              <a:rPr lang="en-US" dirty="0">
                <a:ea typeface="+mn-lt"/>
                <a:cs typeface="+mn-lt"/>
              </a:rPr>
              <a:t> HLA </a:t>
            </a:r>
            <a:r>
              <a:rPr lang="en-US" dirty="0" err="1">
                <a:ea typeface="+mn-lt"/>
                <a:cs typeface="+mn-lt"/>
              </a:rPr>
              <a:t>overeenkomsten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leiden</a:t>
            </a:r>
            <a:r>
              <a:rPr lang="en-US" dirty="0">
                <a:ea typeface="+mn-lt"/>
                <a:cs typeface="+mn-lt"/>
              </a:rPr>
              <a:t> tot </a:t>
            </a: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langere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tijd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tussen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trouwen</a:t>
            </a:r>
            <a:r>
              <a:rPr lang="en-US" dirty="0">
                <a:ea typeface="+mn-lt"/>
                <a:cs typeface="+mn-lt"/>
              </a:rPr>
              <a:t> tot </a:t>
            </a:r>
            <a:r>
              <a:rPr lang="en-US" dirty="0" err="1">
                <a:ea typeface="+mn-lt"/>
                <a:cs typeface="+mn-lt"/>
              </a:rPr>
              <a:t>geboorte</a:t>
            </a: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05E33-4987-F4F7-084F-813587C97FC8}"/>
              </a:ext>
            </a:extLst>
          </p:cNvPr>
          <p:cNvSpPr txBox="1"/>
          <p:nvPr/>
        </p:nvSpPr>
        <p:spPr>
          <a:xfrm>
            <a:off x="8311443" y="6378221"/>
            <a:ext cx="3878086" cy="3760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Ober </a:t>
            </a:r>
            <a:r>
              <a:rPr lang="en-US" b="1" i="1" dirty="0">
                <a:solidFill>
                  <a:srgbClr val="FFFFFF"/>
                </a:solidFill>
                <a:ea typeface="+mn-lt"/>
                <a:cs typeface="+mn-lt"/>
              </a:rPr>
              <a:t>et al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. Am J Hum Genet; 1983</a:t>
            </a:r>
          </a:p>
        </p:txBody>
      </p:sp>
      <p:pic>
        <p:nvPicPr>
          <p:cNvPr id="4" name="Picture 5" descr="Table&#10;&#10;Description automatically generated">
            <a:extLst>
              <a:ext uri="{FF2B5EF4-FFF2-40B4-BE49-F238E27FC236}">
                <a16:creationId xmlns:a16="http://schemas.microsoft.com/office/drawing/2014/main" id="{884D7983-4909-BE63-B671-304708970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7" t="3828" r="8220" b="14115"/>
          <a:stretch/>
        </p:blipFill>
        <p:spPr>
          <a:xfrm>
            <a:off x="587828" y="1887539"/>
            <a:ext cx="10363209" cy="410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5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NL" dirty="0"/>
              <a:t>HLA zeer polymorf</a:t>
            </a:r>
          </a:p>
        </p:txBody>
      </p:sp>
      <p:pic>
        <p:nvPicPr>
          <p:cNvPr id="6" name="Picture 2" descr="http://hla.alleles.org/inc/images/graph_hir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7" y="830351"/>
            <a:ext cx="10485968" cy="53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98784" y="6479770"/>
            <a:ext cx="4993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Bron: 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IMGT-HLA</a:t>
            </a: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Arial" pitchFamily="34" charset="0"/>
              </a:rPr>
              <a:t>database</a:t>
            </a: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 2022</a:t>
            </a:r>
          </a:p>
        </p:txBody>
      </p:sp>
      <p:sp>
        <p:nvSpPr>
          <p:cNvPr id="9" name="Tekstvak 4"/>
          <p:cNvSpPr txBox="1"/>
          <p:nvPr/>
        </p:nvSpPr>
        <p:spPr>
          <a:xfrm>
            <a:off x="1542552" y="2104711"/>
            <a:ext cx="6040872" cy="1569660"/>
          </a:xfrm>
          <a:prstGeom prst="rect">
            <a:avLst/>
          </a:prstGeom>
          <a:solidFill>
            <a:srgbClr val="FFFFFF">
              <a:alpha val="89804"/>
            </a:srgbClr>
          </a:solidFill>
          <a:ln w="539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185EA4"/>
                </a:solidFill>
              </a:rPr>
              <a:t>Januari 2022:</a:t>
            </a:r>
          </a:p>
          <a:p>
            <a:pPr algn="ctr"/>
            <a:r>
              <a:rPr lang="nl-NL" sz="3200" b="1" dirty="0">
                <a:solidFill>
                  <a:srgbClr val="185EA4"/>
                </a:solidFill>
              </a:rPr>
              <a:t>23 002 HLA klasse I varianten</a:t>
            </a:r>
          </a:p>
          <a:p>
            <a:pPr algn="ctr"/>
            <a:r>
              <a:rPr lang="nl-NL" sz="3200" b="1" dirty="0">
                <a:solidFill>
                  <a:srgbClr val="185EA4"/>
                </a:solidFill>
              </a:rPr>
              <a:t>8 673 klasse II varianten</a:t>
            </a:r>
          </a:p>
        </p:txBody>
      </p:sp>
      <p:sp>
        <p:nvSpPr>
          <p:cNvPr id="10" name="Tekstvak 4"/>
          <p:cNvSpPr txBox="1"/>
          <p:nvPr/>
        </p:nvSpPr>
        <p:spPr>
          <a:xfrm>
            <a:off x="1542557" y="3705149"/>
            <a:ext cx="6040867" cy="1077218"/>
          </a:xfrm>
          <a:prstGeom prst="rect">
            <a:avLst/>
          </a:prstGeom>
          <a:solidFill>
            <a:srgbClr val="FFFFFF">
              <a:alpha val="89804"/>
            </a:srgbClr>
          </a:solidFill>
          <a:ln w="539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185EA4"/>
                </a:solidFill>
              </a:rPr>
              <a:t>13 457 HLA klasse I eiwitvarianten</a:t>
            </a:r>
          </a:p>
          <a:p>
            <a:pPr algn="ctr"/>
            <a:r>
              <a:rPr lang="nl-NL" sz="3200" b="1" dirty="0">
                <a:solidFill>
                  <a:srgbClr val="185EA4"/>
                </a:solidFill>
              </a:rPr>
              <a:t>5 207 klasse II eiwitvarianten</a:t>
            </a:r>
          </a:p>
        </p:txBody>
      </p:sp>
    </p:spTree>
    <p:extLst>
      <p:ext uri="{BB962C8B-B14F-4D97-AF65-F5344CB8AC3E}">
        <p14:creationId xmlns:p14="http://schemas.microsoft.com/office/powerpoint/2010/main" val="41010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0"/>
            <a:ext cx="6397625" cy="2487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581" y="2317750"/>
            <a:ext cx="7419419" cy="38447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22950" y="2644602"/>
            <a:ext cx="1571625" cy="30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6022976" y="2968795"/>
            <a:ext cx="1371599" cy="30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689475" y="3609331"/>
            <a:ext cx="348615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6356350" y="3294232"/>
            <a:ext cx="150495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2486471" y="2317750"/>
            <a:ext cx="1881605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protective</a:t>
            </a:r>
            <a:endParaRPr lang="nl-NL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3404" y="2977679"/>
            <a:ext cx="4134672" cy="10772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increased likelihood of developing symptoms</a:t>
            </a:r>
            <a:endParaRPr lang="nl-NL" sz="3200" dirty="0"/>
          </a:p>
        </p:txBody>
      </p:sp>
      <p:sp>
        <p:nvSpPr>
          <p:cNvPr id="14" name="Rectangle 13"/>
          <p:cNvSpPr/>
          <p:nvPr/>
        </p:nvSpPr>
        <p:spPr>
          <a:xfrm>
            <a:off x="9461500" y="3273595"/>
            <a:ext cx="22860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14F1B0B-BCD0-4030-BE86-FB46D121D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663" y="6519446"/>
            <a:ext cx="4223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marL="457189" indent="-457189" algn="r" defTabSz="609585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  <a:latin typeface="Arial" pitchFamily="34" charset="0"/>
              </a:rPr>
              <a:t>Langton et al. HLA. 2021</a:t>
            </a:r>
          </a:p>
        </p:txBody>
      </p:sp>
    </p:spTree>
    <p:extLst>
      <p:ext uri="{BB962C8B-B14F-4D97-AF65-F5344CB8AC3E}">
        <p14:creationId xmlns:p14="http://schemas.microsoft.com/office/powerpoint/2010/main" val="35375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86C3-25EF-42B8-AA65-9D368853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stamceltransplantatie is een succesvolle levensreddende behandeling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987EEB-2096-4600-A907-A96A3390B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Een stamceltransplantatie kan een levensreddende behandeling zijn bij enkele ernstige aandoeningen</a:t>
            </a:r>
          </a:p>
          <a:p>
            <a:r>
              <a:rPr lang="nl-NL" dirty="0"/>
              <a:t>Voorbeelden van ziektes:</a:t>
            </a:r>
          </a:p>
          <a:p>
            <a:pPr lvl="1"/>
            <a:r>
              <a:rPr lang="nl-NL" dirty="0" err="1"/>
              <a:t>Leukemiën</a:t>
            </a:r>
            <a:endParaRPr lang="nl-NL" dirty="0"/>
          </a:p>
          <a:p>
            <a:pPr lvl="1"/>
            <a:r>
              <a:rPr lang="nl-NL" dirty="0"/>
              <a:t>Lymfeklierkanker</a:t>
            </a:r>
          </a:p>
          <a:p>
            <a:pPr lvl="1"/>
            <a:r>
              <a:rPr lang="nl-NL" dirty="0"/>
              <a:t>Multiple Myeloom</a:t>
            </a:r>
          </a:p>
          <a:p>
            <a:r>
              <a:rPr lang="nl-NL" dirty="0"/>
              <a:t>Stringente behandeling met chemo- en/of radiotherapie</a:t>
            </a:r>
          </a:p>
          <a:p>
            <a:r>
              <a:rPr lang="nl-NL" dirty="0"/>
              <a:t>Herstel van het bloedvormende systeem door transplantatie</a:t>
            </a:r>
          </a:p>
          <a:p>
            <a:r>
              <a:rPr lang="nl-NL" dirty="0"/>
              <a:t>Ook toepasbaar voor niet maligne ziektes als bv aplastische </a:t>
            </a:r>
            <a:r>
              <a:rPr lang="nl-NL" dirty="0" err="1"/>
              <a:t>anaemie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9932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 anchor="t"/>
          <a:lstStyle/>
          <a:p>
            <a:r>
              <a:rPr lang="nl-NL" dirty="0"/>
              <a:t>stamceltransplantatie </a:t>
            </a:r>
            <a:r>
              <a:rPr lang="en-US" dirty="0" err="1"/>
              <a:t>creeert</a:t>
            </a:r>
            <a:r>
              <a:rPr lang="en-US" dirty="0"/>
              <a:t> </a:t>
            </a:r>
            <a:r>
              <a:rPr lang="en-US" dirty="0" err="1"/>
              <a:t>winnaars</a:t>
            </a:r>
            <a:r>
              <a:rPr lang="nl-NL" dirty="0"/>
              <a:t>….</a:t>
            </a:r>
            <a:endParaRPr lang="en-GB" dirty="0"/>
          </a:p>
        </p:txBody>
      </p:sp>
      <p:pic>
        <p:nvPicPr>
          <p:cNvPr id="2050" name="Picture 2" descr="\\ds\la\Data\laami\Users\espierin\Presentations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52" y="1028700"/>
            <a:ext cx="4874656" cy="29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ds\la\Data\laami\Users\espierin\Presentations\surviv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28700"/>
            <a:ext cx="34036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ds\la\Data\laami\Users\espierin\Presentations\kaft_boek_gro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20" y="1028700"/>
            <a:ext cx="2802963" cy="44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B7C6A1B5-0EFE-40D7-A076-761B3D5E26E6}"/>
              </a:ext>
            </a:extLst>
          </p:cNvPr>
          <p:cNvSpPr txBox="1">
            <a:spLocks/>
          </p:cNvSpPr>
          <p:nvPr/>
        </p:nvSpPr>
        <p:spPr>
          <a:xfrm>
            <a:off x="909145" y="5488086"/>
            <a:ext cx="10515600" cy="634944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8AB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chemeClr val="bg2"/>
                </a:solidFill>
              </a:rPr>
              <a:t>Maar iedere medaille heeft een keerzijde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048885-1079570-1669">
            <a:extLst>
              <a:ext uri="{FF2B5EF4-FFF2-40B4-BE49-F238E27FC236}">
                <a16:creationId xmlns:a16="http://schemas.microsoft.com/office/drawing/2014/main" id="{7E11DFEA-AD23-4475-A405-6D255297F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6320" y="1027907"/>
            <a:ext cx="2802963" cy="443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\\ds\la\Data\laami\Users\espierin\Presentations\0365-0596-abd-88-05-0799-gf01.jpg">
            <a:extLst>
              <a:ext uri="{FF2B5EF4-FFF2-40B4-BE49-F238E27FC236}">
                <a16:creationId xmlns:a16="http://schemas.microsoft.com/office/drawing/2014/main" id="{1071667B-87AE-4B25-B06D-7F4B76C74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300" y="1027906"/>
            <a:ext cx="34036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ds\la\Data\laami\Users\espierin\Presentations\graft-versus-host-disease-7.jpg">
            <a:extLst>
              <a:ext uri="{FF2B5EF4-FFF2-40B4-BE49-F238E27FC236}">
                <a16:creationId xmlns:a16="http://schemas.microsoft.com/office/drawing/2014/main" id="{262B83FA-CD96-47A0-B779-2E39FF43E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1752" y="1027907"/>
            <a:ext cx="4874656" cy="29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41300" y="365125"/>
            <a:ext cx="11950700" cy="1325563"/>
          </a:xfrm>
        </p:spPr>
        <p:txBody>
          <a:bodyPr anchor="t"/>
          <a:lstStyle/>
          <a:p>
            <a:r>
              <a:rPr lang="nl-NL" dirty="0"/>
              <a:t>Graft-versus-host ziekte</a:t>
            </a:r>
            <a:endParaRPr lang="en-GB" dirty="0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B7C6A1B5-0EFE-40D7-A076-761B3D5E26E6}"/>
              </a:ext>
            </a:extLst>
          </p:cNvPr>
          <p:cNvSpPr txBox="1">
            <a:spLocks/>
          </p:cNvSpPr>
          <p:nvPr/>
        </p:nvSpPr>
        <p:spPr>
          <a:xfrm>
            <a:off x="909145" y="5488086"/>
            <a:ext cx="10515600" cy="634944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8AB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nl-NL" dirty="0" err="1">
                <a:solidFill>
                  <a:schemeClr val="bg2"/>
                </a:solidFill>
              </a:rPr>
              <a:t>Immuuncellen</a:t>
            </a:r>
            <a:r>
              <a:rPr lang="nl-NL" dirty="0">
                <a:solidFill>
                  <a:schemeClr val="bg2"/>
                </a:solidFill>
              </a:rPr>
              <a:t> van de donor (graft) vallen </a:t>
            </a:r>
          </a:p>
          <a:p>
            <a:pPr algn="ctr"/>
            <a:r>
              <a:rPr lang="nl-NL" dirty="0">
                <a:solidFill>
                  <a:schemeClr val="bg2"/>
                </a:solidFill>
              </a:rPr>
              <a:t>het gehele lichaam van de ontvanger (host) aan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71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56442" y="43487"/>
            <a:ext cx="10515600" cy="1325563"/>
          </a:xfrm>
        </p:spPr>
        <p:txBody>
          <a:bodyPr anchor="t">
            <a:normAutofit fontScale="90000"/>
          </a:bodyPr>
          <a:lstStyle/>
          <a:p>
            <a:r>
              <a:rPr lang="en-GB" dirty="0" err="1"/>
              <a:t>stamceltransplantatie</a:t>
            </a:r>
            <a:r>
              <a:rPr lang="en-GB" dirty="0"/>
              <a:t> </a:t>
            </a:r>
            <a:r>
              <a:rPr lang="en-GB" dirty="0" err="1"/>
              <a:t>leidt</a:t>
            </a:r>
            <a:r>
              <a:rPr lang="en-GB" dirty="0"/>
              <a:t> tot de </a:t>
            </a:r>
            <a:r>
              <a:rPr lang="en-GB" dirty="0" err="1"/>
              <a:t>dood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~30% </a:t>
            </a:r>
            <a:br>
              <a:rPr lang="en-GB" dirty="0"/>
            </a:br>
            <a:r>
              <a:rPr lang="en-GB" dirty="0"/>
              <a:t>van de </a:t>
            </a:r>
            <a:r>
              <a:rPr lang="en-GB" dirty="0" err="1"/>
              <a:t>ontvangers</a:t>
            </a:r>
            <a:endParaRPr lang="en-GB" dirty="0"/>
          </a:p>
        </p:txBody>
      </p:sp>
      <p:pic>
        <p:nvPicPr>
          <p:cNvPr id="3075" name="Picture 3" descr="Y:\Presentations\JCO-2011-Horan-JCO.2010.32.5001.e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r="51545"/>
          <a:stretch/>
        </p:blipFill>
        <p:spPr bwMode="auto">
          <a:xfrm>
            <a:off x="3482538" y="1369050"/>
            <a:ext cx="5463407" cy="41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539798" y="5560769"/>
            <a:ext cx="6021988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/>
              <a:t>Transplantation-related mortality by 3-year periods. </a:t>
            </a:r>
          </a:p>
          <a:p>
            <a:r>
              <a:rPr lang="en-GB" sz="1867" dirty="0"/>
              <a:t>Recipients of unrelated donors in first complete remission.</a:t>
            </a:r>
            <a:endParaRPr lang="en-US" sz="1867" dirty="0"/>
          </a:p>
        </p:txBody>
      </p:sp>
      <p:sp>
        <p:nvSpPr>
          <p:cNvPr id="8" name="Tekstvak 7"/>
          <p:cNvSpPr txBox="1"/>
          <p:nvPr/>
        </p:nvSpPr>
        <p:spPr>
          <a:xfrm>
            <a:off x="9849649" y="6510410"/>
            <a:ext cx="200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Horan </a:t>
            </a:r>
            <a:r>
              <a:rPr lang="en-US" sz="1600" b="1" i="1" dirty="0">
                <a:solidFill>
                  <a:schemeClr val="bg2"/>
                </a:solidFill>
              </a:rPr>
              <a:t>et al</a:t>
            </a:r>
            <a:r>
              <a:rPr lang="en-US" sz="1600" b="1" dirty="0">
                <a:solidFill>
                  <a:schemeClr val="bg2"/>
                </a:solidFill>
              </a:rPr>
              <a:t>. JCO 2011</a:t>
            </a:r>
          </a:p>
        </p:txBody>
      </p:sp>
    </p:spTree>
    <p:extLst>
      <p:ext uri="{BB962C8B-B14F-4D97-AF65-F5344CB8AC3E}">
        <p14:creationId xmlns:p14="http://schemas.microsoft.com/office/powerpoint/2010/main" val="2208145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733" dirty="0">
                <a:solidFill>
                  <a:schemeClr val="tx1"/>
                </a:solidFill>
                <a:latin typeface="Segoe UI"/>
              </a:rPr>
              <a:t>HLA regio erft in &gt;90% van de gevallen Mendeliaans over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198784" y="6479770"/>
            <a:ext cx="49932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bg1"/>
                </a:solidFill>
                <a:latin typeface="Arial" pitchFamily="34" charset="0"/>
              </a:rPr>
              <a:t>Figure </a:t>
            </a:r>
            <a:r>
              <a:rPr lang="fr-FR" sz="1600" dirty="0" err="1">
                <a:solidFill>
                  <a:schemeClr val="bg1"/>
                </a:solidFill>
                <a:latin typeface="Arial" pitchFamily="34" charset="0"/>
              </a:rPr>
              <a:t>adapted</a:t>
            </a:r>
            <a:r>
              <a:rPr lang="fr-FR" sz="16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 pitchFamily="34" charset="0"/>
              </a:rPr>
              <a:t>from</a:t>
            </a:r>
            <a:r>
              <a:rPr lang="fr-FR" sz="1600" dirty="0">
                <a:solidFill>
                  <a:schemeClr val="bg1"/>
                </a:solidFill>
                <a:latin typeface="Arial" pitchFamily="34" charset="0"/>
              </a:rPr>
              <a:t> https://sciscogenetics.com </a:t>
            </a:r>
          </a:p>
        </p:txBody>
      </p:sp>
      <p:pic>
        <p:nvPicPr>
          <p:cNvPr id="17" name="Picture 2" descr="M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8" y="1615235"/>
            <a:ext cx="11724891" cy="403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95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5EFC671-DFEA-CB44-9F64-000391F2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75" y="365125"/>
            <a:ext cx="11714480" cy="1325563"/>
          </a:xfrm>
        </p:spPr>
        <p:txBody>
          <a:bodyPr anchor="t">
            <a:normAutofit/>
          </a:bodyPr>
          <a:lstStyle/>
          <a:p>
            <a:r>
              <a:rPr lang="en-US" dirty="0" err="1"/>
              <a:t>Optie</a:t>
            </a:r>
            <a:r>
              <a:rPr lang="en-US" dirty="0"/>
              <a:t> 1: Sibling donor </a:t>
            </a:r>
            <a:r>
              <a:rPr lang="en-US" dirty="0" err="1"/>
              <a:t>stamceltransplantatie</a:t>
            </a:r>
            <a:endParaRPr lang="en-GB" dirty="0"/>
          </a:p>
        </p:txBody>
      </p:sp>
      <p:grpSp>
        <p:nvGrpSpPr>
          <p:cNvPr id="72" name="Group 71"/>
          <p:cNvGrpSpPr/>
          <p:nvPr/>
        </p:nvGrpSpPr>
        <p:grpSpPr>
          <a:xfrm>
            <a:off x="2774546" y="1814219"/>
            <a:ext cx="2303778" cy="1186437"/>
            <a:chOff x="2299466" y="1463343"/>
            <a:chExt cx="1261223" cy="649525"/>
          </a:xfrm>
        </p:grpSpPr>
        <p:sp>
          <p:nvSpPr>
            <p:cNvPr id="13" name="TextBox 12"/>
            <p:cNvSpPr txBox="1"/>
            <p:nvPr/>
          </p:nvSpPr>
          <p:spPr>
            <a:xfrm>
              <a:off x="2299466" y="1489850"/>
              <a:ext cx="615708" cy="612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79988" lvl="1" algn="r">
                <a:lnSpc>
                  <a:spcPts val="2000"/>
                </a:lnSpc>
              </a:pPr>
              <a:r>
                <a:rPr lang="en-US" sz="2133" dirty="0"/>
                <a:t>A2</a:t>
              </a:r>
            </a:p>
            <a:p>
              <a:pPr indent="-129597" algn="r">
                <a:lnSpc>
                  <a:spcPts val="2000"/>
                </a:lnSpc>
              </a:pPr>
              <a:r>
                <a:rPr lang="en-US" sz="2133" dirty="0"/>
                <a:t>B62</a:t>
              </a:r>
            </a:p>
            <a:p>
              <a:pPr marL="479988" lvl="1" algn="r">
                <a:lnSpc>
                  <a:spcPts val="2000"/>
                </a:lnSpc>
              </a:pPr>
              <a:endParaRPr lang="en-US" sz="2133" dirty="0"/>
            </a:p>
            <a:p>
              <a:pPr marL="479988" lvl="1" algn="r">
                <a:lnSpc>
                  <a:spcPts val="2000"/>
                </a:lnSpc>
              </a:pPr>
              <a:r>
                <a:rPr lang="en-US" sz="2133" dirty="0"/>
                <a:t>DR1</a:t>
              </a:r>
              <a:endParaRPr lang="nl-NL" sz="2133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10360" y="1483822"/>
              <a:ext cx="350329" cy="612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129597">
                <a:lnSpc>
                  <a:spcPts val="2000"/>
                </a:lnSpc>
              </a:pPr>
              <a:r>
                <a:rPr lang="en-US" sz="2133" dirty="0"/>
                <a:t>A3</a:t>
              </a:r>
            </a:p>
            <a:p>
              <a:pPr indent="-129597">
                <a:lnSpc>
                  <a:spcPts val="2000"/>
                </a:lnSpc>
              </a:pPr>
              <a:r>
                <a:rPr lang="en-US" sz="2133" dirty="0"/>
                <a:t>B8</a:t>
              </a:r>
            </a:p>
            <a:p>
              <a:pPr indent="-129597">
                <a:lnSpc>
                  <a:spcPts val="2000"/>
                </a:lnSpc>
              </a:pPr>
              <a:endParaRPr lang="en-US" sz="2133" dirty="0"/>
            </a:p>
            <a:p>
              <a:pPr indent="-129597">
                <a:lnSpc>
                  <a:spcPts val="2000"/>
                </a:lnSpc>
              </a:pPr>
              <a:r>
                <a:rPr lang="en-US" sz="2133" dirty="0"/>
                <a:t>DR8</a:t>
              </a:r>
              <a:endParaRPr lang="nl-NL" sz="2133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76598" y="1463343"/>
              <a:ext cx="165652" cy="6495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67900" y="1463343"/>
              <a:ext cx="165652" cy="649525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77380" y="1967365"/>
            <a:ext cx="618279" cy="1018047"/>
            <a:chOff x="3399369" y="1475523"/>
            <a:chExt cx="463709" cy="763535"/>
          </a:xfrm>
        </p:grpSpPr>
        <p:sp>
          <p:nvSpPr>
            <p:cNvPr id="5" name="Rectangle 4"/>
            <p:cNvSpPr/>
            <p:nvPr/>
          </p:nvSpPr>
          <p:spPr>
            <a:xfrm>
              <a:off x="3517755" y="1739794"/>
              <a:ext cx="226938" cy="499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99369" y="1770853"/>
              <a:ext cx="86993" cy="2140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6085" y="1770853"/>
              <a:ext cx="86993" cy="2140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3531182" y="1475523"/>
              <a:ext cx="200084" cy="2000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636382" y="1967365"/>
            <a:ext cx="411765" cy="1018047"/>
            <a:chOff x="5243621" y="1475523"/>
            <a:chExt cx="308824" cy="763535"/>
          </a:xfrm>
        </p:grpSpPr>
        <p:sp>
          <p:nvSpPr>
            <p:cNvPr id="11" name="Oval 10"/>
            <p:cNvSpPr/>
            <p:nvPr/>
          </p:nvSpPr>
          <p:spPr>
            <a:xfrm>
              <a:off x="5297991" y="1475523"/>
              <a:ext cx="200084" cy="200084"/>
            </a:xfrm>
            <a:prstGeom prst="ellipse">
              <a:avLst/>
            </a:prstGeom>
            <a:solidFill>
              <a:srgbClr val="D69795"/>
            </a:solidFill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5243621" y="1734499"/>
              <a:ext cx="308824" cy="504559"/>
            </a:xfrm>
            <a:prstGeom prst="triangle">
              <a:avLst/>
            </a:prstGeom>
            <a:solidFill>
              <a:srgbClr val="D69795"/>
            </a:solidFill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</p:grpSp>
      <p:sp>
        <p:nvSpPr>
          <p:cNvPr id="51" name="Right Bracket 50"/>
          <p:cNvSpPr/>
          <p:nvPr/>
        </p:nvSpPr>
        <p:spPr>
          <a:xfrm rot="16200000">
            <a:off x="6608040" y="2227638"/>
            <a:ext cx="196360" cy="3263804"/>
          </a:xfrm>
          <a:prstGeom prst="rightBracket">
            <a:avLst/>
          </a:prstGeom>
          <a:ln w="38100">
            <a:solidFill>
              <a:srgbClr val="3A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cxnSp>
        <p:nvCxnSpPr>
          <p:cNvPr id="55" name="Straight Connector 54"/>
          <p:cNvCxnSpPr>
            <a:stCxn id="49" idx="2"/>
            <a:endCxn id="51" idx="2"/>
          </p:cNvCxnSpPr>
          <p:nvPr/>
        </p:nvCxnSpPr>
        <p:spPr>
          <a:xfrm flipH="1">
            <a:off x="6706221" y="3514565"/>
            <a:ext cx="5796" cy="246795"/>
          </a:xfrm>
          <a:prstGeom prst="line">
            <a:avLst/>
          </a:prstGeom>
          <a:ln w="28575">
            <a:solidFill>
              <a:srgbClr val="3A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822926" y="4138886"/>
            <a:ext cx="482087" cy="559001"/>
            <a:chOff x="2523327" y="2647550"/>
            <a:chExt cx="263922" cy="306030"/>
          </a:xfrm>
          <a:solidFill>
            <a:srgbClr val="D69795"/>
          </a:solidFill>
        </p:grpSpPr>
        <p:sp>
          <p:nvSpPr>
            <p:cNvPr id="25" name="Oval 24"/>
            <p:cNvSpPr/>
            <p:nvPr/>
          </p:nvSpPr>
          <p:spPr>
            <a:xfrm>
              <a:off x="2570361" y="2758027"/>
              <a:ext cx="181422" cy="173437"/>
            </a:xfrm>
            <a:prstGeom prst="ellipse">
              <a:avLst/>
            </a:prstGeom>
            <a:grpFill/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26" name="Oval 25"/>
            <p:cNvSpPr/>
            <p:nvPr/>
          </p:nvSpPr>
          <p:spPr>
            <a:xfrm>
              <a:off x="2594260" y="2647550"/>
              <a:ext cx="133623" cy="127742"/>
            </a:xfrm>
            <a:prstGeom prst="ellipse">
              <a:avLst/>
            </a:prstGeom>
            <a:grpFill/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27" name="Oval 26"/>
            <p:cNvSpPr/>
            <p:nvPr/>
          </p:nvSpPr>
          <p:spPr>
            <a:xfrm>
              <a:off x="2716316" y="2759695"/>
              <a:ext cx="70933" cy="67811"/>
            </a:xfrm>
            <a:prstGeom prst="ellipse">
              <a:avLst/>
            </a:prstGeom>
            <a:grpFill/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28" name="Oval 27"/>
            <p:cNvSpPr/>
            <p:nvPr/>
          </p:nvSpPr>
          <p:spPr>
            <a:xfrm>
              <a:off x="2523327" y="2762877"/>
              <a:ext cx="70933" cy="67811"/>
            </a:xfrm>
            <a:prstGeom prst="ellipse">
              <a:avLst/>
            </a:prstGeom>
            <a:grpFill/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29" name="Oval 28"/>
            <p:cNvSpPr/>
            <p:nvPr/>
          </p:nvSpPr>
          <p:spPr>
            <a:xfrm>
              <a:off x="2570361" y="2885769"/>
              <a:ext cx="70933" cy="67811"/>
            </a:xfrm>
            <a:prstGeom prst="ellipse">
              <a:avLst/>
            </a:prstGeom>
            <a:grpFill/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30" name="Oval 29"/>
            <p:cNvSpPr/>
            <p:nvPr/>
          </p:nvSpPr>
          <p:spPr>
            <a:xfrm>
              <a:off x="2692416" y="2885769"/>
              <a:ext cx="70933" cy="67811"/>
            </a:xfrm>
            <a:prstGeom prst="ellipse">
              <a:avLst/>
            </a:prstGeom>
            <a:grpFill/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165560" y="4859295"/>
            <a:ext cx="1805441" cy="1188032"/>
            <a:chOff x="2640508" y="3644470"/>
            <a:chExt cx="1354082" cy="891024"/>
          </a:xfrm>
        </p:grpSpPr>
        <p:grpSp>
          <p:nvGrpSpPr>
            <p:cNvPr id="66" name="Group 65"/>
            <p:cNvGrpSpPr/>
            <p:nvPr/>
          </p:nvGrpSpPr>
          <p:grpSpPr>
            <a:xfrm>
              <a:off x="3069804" y="3644470"/>
              <a:ext cx="489016" cy="891024"/>
              <a:chOff x="2834594" y="4111202"/>
              <a:chExt cx="356954" cy="650398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2834594" y="4111202"/>
                <a:ext cx="165652" cy="650398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5896" y="4111202"/>
                <a:ext cx="165652" cy="650398"/>
              </a:xfrm>
              <a:prstGeom prst="rect">
                <a:avLst/>
              </a:prstGeom>
              <a:solidFill>
                <a:srgbClr val="D69795"/>
              </a:solidFill>
              <a:ln>
                <a:solidFill>
                  <a:srgbClr val="894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dirty="0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2640508" y="3655713"/>
              <a:ext cx="479987" cy="838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129597" algn="r">
                <a:lnSpc>
                  <a:spcPts val="2000"/>
                </a:lnSpc>
              </a:pPr>
              <a:r>
                <a:rPr lang="en-US" sz="2133" dirty="0"/>
                <a:t>A3</a:t>
              </a:r>
            </a:p>
            <a:p>
              <a:pPr indent="-129597" algn="r">
                <a:lnSpc>
                  <a:spcPts val="2000"/>
                </a:lnSpc>
              </a:pPr>
              <a:r>
                <a:rPr lang="en-US" sz="2133" dirty="0"/>
                <a:t>B8</a:t>
              </a:r>
            </a:p>
            <a:p>
              <a:pPr indent="-129597" algn="r">
                <a:lnSpc>
                  <a:spcPts val="2000"/>
                </a:lnSpc>
              </a:pPr>
              <a:endParaRPr lang="en-US" sz="2133" dirty="0"/>
            </a:p>
            <a:p>
              <a:pPr indent="-129597" algn="r">
                <a:lnSpc>
                  <a:spcPts val="2000"/>
                </a:lnSpc>
              </a:pPr>
              <a:r>
                <a:rPr lang="en-US" sz="2133" dirty="0"/>
                <a:t>DR8</a:t>
              </a:r>
              <a:endParaRPr lang="nl-NL" sz="2133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514651" y="3655713"/>
              <a:ext cx="479939" cy="838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129597">
                <a:lnSpc>
                  <a:spcPts val="2000"/>
                </a:lnSpc>
              </a:pPr>
              <a:r>
                <a:rPr lang="en-US" sz="2133" dirty="0"/>
                <a:t>A1</a:t>
              </a:r>
            </a:p>
            <a:p>
              <a:pPr indent="-129597">
                <a:lnSpc>
                  <a:spcPts val="2000"/>
                </a:lnSpc>
              </a:pPr>
              <a:r>
                <a:rPr lang="en-US" sz="2133" dirty="0"/>
                <a:t>B7</a:t>
              </a:r>
            </a:p>
            <a:p>
              <a:pPr indent="-129597">
                <a:lnSpc>
                  <a:spcPts val="2000"/>
                </a:lnSpc>
              </a:pPr>
              <a:endParaRPr lang="en-US" sz="2133" dirty="0"/>
            </a:p>
            <a:p>
              <a:pPr indent="-129597">
                <a:lnSpc>
                  <a:spcPts val="2000"/>
                </a:lnSpc>
              </a:pPr>
              <a:r>
                <a:rPr lang="en-US" sz="2133" dirty="0"/>
                <a:t>DR7</a:t>
              </a:r>
              <a:endParaRPr lang="nl-NL" sz="2133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25604" y="4138886"/>
            <a:ext cx="482087" cy="559001"/>
            <a:chOff x="2523327" y="2647550"/>
            <a:chExt cx="263922" cy="306030"/>
          </a:xfrm>
        </p:grpSpPr>
        <p:sp>
          <p:nvSpPr>
            <p:cNvPr id="17" name="Oval 16"/>
            <p:cNvSpPr/>
            <p:nvPr/>
          </p:nvSpPr>
          <p:spPr>
            <a:xfrm>
              <a:off x="2570361" y="2758027"/>
              <a:ext cx="181422" cy="173437"/>
            </a:xfrm>
            <a:prstGeom prst="ellipse">
              <a:avLst/>
            </a:prstGeom>
            <a:pattFill prst="smGrid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18" name="Oval 17"/>
            <p:cNvSpPr/>
            <p:nvPr/>
          </p:nvSpPr>
          <p:spPr>
            <a:xfrm>
              <a:off x="2594260" y="2647550"/>
              <a:ext cx="133623" cy="127742"/>
            </a:xfrm>
            <a:prstGeom prst="ellipse">
              <a:avLst/>
            </a:prstGeom>
            <a:pattFill prst="smGrid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19" name="Oval 18"/>
            <p:cNvSpPr/>
            <p:nvPr/>
          </p:nvSpPr>
          <p:spPr>
            <a:xfrm>
              <a:off x="2716316" y="2759695"/>
              <a:ext cx="70933" cy="67811"/>
            </a:xfrm>
            <a:prstGeom prst="ellipse">
              <a:avLst/>
            </a:prstGeom>
            <a:pattFill prst="smGrid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20" name="Oval 19"/>
            <p:cNvSpPr/>
            <p:nvPr/>
          </p:nvSpPr>
          <p:spPr>
            <a:xfrm>
              <a:off x="2523327" y="2762877"/>
              <a:ext cx="70933" cy="67811"/>
            </a:xfrm>
            <a:prstGeom prst="ellipse">
              <a:avLst/>
            </a:prstGeom>
            <a:pattFill prst="smGrid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21" name="Oval 20"/>
            <p:cNvSpPr/>
            <p:nvPr/>
          </p:nvSpPr>
          <p:spPr>
            <a:xfrm>
              <a:off x="2570361" y="2885769"/>
              <a:ext cx="70933" cy="67811"/>
            </a:xfrm>
            <a:prstGeom prst="ellipse">
              <a:avLst/>
            </a:prstGeom>
            <a:pattFill prst="smGrid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22" name="Oval 21"/>
            <p:cNvSpPr/>
            <p:nvPr/>
          </p:nvSpPr>
          <p:spPr>
            <a:xfrm>
              <a:off x="2692416" y="2885769"/>
              <a:ext cx="70933" cy="67811"/>
            </a:xfrm>
            <a:prstGeom prst="ellipse">
              <a:avLst/>
            </a:prstGeom>
            <a:pattFill prst="smGrid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95805" y="4859295"/>
            <a:ext cx="2268680" cy="1188032"/>
            <a:chOff x="413188" y="3644470"/>
            <a:chExt cx="1701511" cy="891024"/>
          </a:xfrm>
        </p:grpSpPr>
        <p:grpSp>
          <p:nvGrpSpPr>
            <p:cNvPr id="67" name="Group 66"/>
            <p:cNvGrpSpPr/>
            <p:nvPr/>
          </p:nvGrpSpPr>
          <p:grpSpPr>
            <a:xfrm>
              <a:off x="1196812" y="3644470"/>
              <a:ext cx="489016" cy="891024"/>
              <a:chOff x="2834594" y="3072776"/>
              <a:chExt cx="356954" cy="65039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2834594" y="3072776"/>
                <a:ext cx="165652" cy="6503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25896" y="3072776"/>
                <a:ext cx="165652" cy="650398"/>
              </a:xfrm>
              <a:prstGeom prst="rect">
                <a:avLst/>
              </a:prstGeom>
              <a:solidFill>
                <a:srgbClr val="D69795"/>
              </a:solidFill>
              <a:ln>
                <a:solidFill>
                  <a:srgbClr val="894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13188" y="3655713"/>
              <a:ext cx="1701511" cy="838692"/>
              <a:chOff x="413188" y="3655713"/>
              <a:chExt cx="1701511" cy="83869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413188" y="3655713"/>
                <a:ext cx="843500" cy="838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79988" lvl="1" algn="r">
                  <a:lnSpc>
                    <a:spcPts val="2000"/>
                  </a:lnSpc>
                </a:pPr>
                <a:r>
                  <a:rPr lang="en-US" sz="2133" dirty="0"/>
                  <a:t>A2</a:t>
                </a:r>
              </a:p>
              <a:p>
                <a:pPr indent="-129597" algn="r">
                  <a:lnSpc>
                    <a:spcPts val="2000"/>
                  </a:lnSpc>
                </a:pPr>
                <a:r>
                  <a:rPr lang="en-US" sz="2133" dirty="0"/>
                  <a:t>B62</a:t>
                </a:r>
              </a:p>
              <a:p>
                <a:pPr marL="479988" lvl="1" algn="r">
                  <a:lnSpc>
                    <a:spcPts val="2000"/>
                  </a:lnSpc>
                </a:pPr>
                <a:endParaRPr lang="en-US" sz="2133" dirty="0"/>
              </a:p>
              <a:p>
                <a:pPr marL="479988" lvl="1" algn="r">
                  <a:lnSpc>
                    <a:spcPts val="2000"/>
                  </a:lnSpc>
                </a:pPr>
                <a:r>
                  <a:rPr lang="en-US" sz="2133" dirty="0"/>
                  <a:t>DR1</a:t>
                </a:r>
                <a:endParaRPr lang="nl-NL" sz="2133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634760" y="3655713"/>
                <a:ext cx="479939" cy="838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129597">
                  <a:lnSpc>
                    <a:spcPts val="2000"/>
                  </a:lnSpc>
                </a:pPr>
                <a:r>
                  <a:rPr lang="en-US" sz="2133" dirty="0"/>
                  <a:t>A1</a:t>
                </a:r>
              </a:p>
              <a:p>
                <a:pPr indent="-129597">
                  <a:lnSpc>
                    <a:spcPts val="2000"/>
                  </a:lnSpc>
                </a:pPr>
                <a:r>
                  <a:rPr lang="en-US" sz="2133" dirty="0"/>
                  <a:t>B7</a:t>
                </a:r>
              </a:p>
              <a:p>
                <a:pPr indent="-129597">
                  <a:lnSpc>
                    <a:spcPts val="2000"/>
                  </a:lnSpc>
                </a:pPr>
                <a:endParaRPr lang="en-US" sz="2133" dirty="0"/>
              </a:p>
              <a:p>
                <a:pPr indent="-129597">
                  <a:lnSpc>
                    <a:spcPts val="2000"/>
                  </a:lnSpc>
                </a:pPr>
                <a:r>
                  <a:rPr lang="en-US" sz="2133" dirty="0"/>
                  <a:t>DR7</a:t>
                </a:r>
                <a:endParaRPr lang="nl-NL" sz="2133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8094470" y="4119957"/>
            <a:ext cx="482087" cy="559001"/>
            <a:chOff x="2523327" y="2647550"/>
            <a:chExt cx="263922" cy="306030"/>
          </a:xfrm>
          <a:solidFill>
            <a:srgbClr val="D69795"/>
          </a:solidFill>
        </p:grpSpPr>
        <p:sp>
          <p:nvSpPr>
            <p:cNvPr id="39" name="Oval 38"/>
            <p:cNvSpPr/>
            <p:nvPr/>
          </p:nvSpPr>
          <p:spPr>
            <a:xfrm>
              <a:off x="2570361" y="2758027"/>
              <a:ext cx="181422" cy="173437"/>
            </a:xfrm>
            <a:prstGeom prst="ellipse">
              <a:avLst/>
            </a:prstGeom>
            <a:grpFill/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40" name="Oval 39"/>
            <p:cNvSpPr/>
            <p:nvPr/>
          </p:nvSpPr>
          <p:spPr>
            <a:xfrm>
              <a:off x="2594260" y="2647550"/>
              <a:ext cx="133623" cy="127742"/>
            </a:xfrm>
            <a:prstGeom prst="ellipse">
              <a:avLst/>
            </a:prstGeom>
            <a:grpFill/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41" name="Oval 40"/>
            <p:cNvSpPr/>
            <p:nvPr/>
          </p:nvSpPr>
          <p:spPr>
            <a:xfrm>
              <a:off x="2716316" y="2759695"/>
              <a:ext cx="70933" cy="67811"/>
            </a:xfrm>
            <a:prstGeom prst="ellipse">
              <a:avLst/>
            </a:prstGeom>
            <a:grpFill/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42" name="Oval 41"/>
            <p:cNvSpPr/>
            <p:nvPr/>
          </p:nvSpPr>
          <p:spPr>
            <a:xfrm>
              <a:off x="2523327" y="2762877"/>
              <a:ext cx="70933" cy="67811"/>
            </a:xfrm>
            <a:prstGeom prst="ellipse">
              <a:avLst/>
            </a:prstGeom>
            <a:grpFill/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43" name="Oval 42"/>
            <p:cNvSpPr/>
            <p:nvPr/>
          </p:nvSpPr>
          <p:spPr>
            <a:xfrm>
              <a:off x="2570361" y="2885769"/>
              <a:ext cx="70933" cy="67811"/>
            </a:xfrm>
            <a:prstGeom prst="ellipse">
              <a:avLst/>
            </a:prstGeom>
            <a:grpFill/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44" name="Oval 43"/>
            <p:cNvSpPr/>
            <p:nvPr/>
          </p:nvSpPr>
          <p:spPr>
            <a:xfrm>
              <a:off x="2692416" y="2885769"/>
              <a:ext cx="70933" cy="67811"/>
            </a:xfrm>
            <a:prstGeom prst="ellipse">
              <a:avLst/>
            </a:prstGeom>
            <a:grpFill/>
            <a:ln>
              <a:solidFill>
                <a:srgbClr val="894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951636" y="4859295"/>
            <a:ext cx="2294413" cy="1188032"/>
            <a:chOff x="4730064" y="3644470"/>
            <a:chExt cx="1720811" cy="891024"/>
          </a:xfrm>
        </p:grpSpPr>
        <p:sp>
          <p:nvSpPr>
            <p:cNvPr id="83" name="TextBox 82"/>
            <p:cNvSpPr txBox="1"/>
            <p:nvPr/>
          </p:nvSpPr>
          <p:spPr>
            <a:xfrm>
              <a:off x="4730064" y="3655713"/>
              <a:ext cx="843500" cy="838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79988" lvl="1" algn="r">
                <a:lnSpc>
                  <a:spcPts val="2000"/>
                </a:lnSpc>
              </a:pPr>
              <a:r>
                <a:rPr lang="en-US" sz="2133" dirty="0"/>
                <a:t>A2</a:t>
              </a:r>
            </a:p>
            <a:p>
              <a:pPr indent="-129597" algn="r">
                <a:lnSpc>
                  <a:spcPts val="2000"/>
                </a:lnSpc>
              </a:pPr>
              <a:r>
                <a:rPr lang="en-US" sz="2133" dirty="0"/>
                <a:t>B62</a:t>
              </a:r>
            </a:p>
            <a:p>
              <a:pPr marL="479988" lvl="1" algn="r">
                <a:lnSpc>
                  <a:spcPts val="2000"/>
                </a:lnSpc>
              </a:pPr>
              <a:endParaRPr lang="en-US" sz="2133" dirty="0"/>
            </a:p>
            <a:p>
              <a:pPr marL="479988" lvl="1" algn="r">
                <a:lnSpc>
                  <a:spcPts val="2000"/>
                </a:lnSpc>
              </a:pPr>
              <a:r>
                <a:rPr lang="en-US" sz="2133" dirty="0"/>
                <a:t>DR1</a:t>
              </a:r>
              <a:endParaRPr lang="nl-NL" sz="2133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5523462" y="3644470"/>
              <a:ext cx="927413" cy="891024"/>
              <a:chOff x="5523462" y="3644470"/>
              <a:chExt cx="927413" cy="89102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5523462" y="3644470"/>
                <a:ext cx="489016" cy="891024"/>
                <a:chOff x="2834594" y="3072776"/>
                <a:chExt cx="356954" cy="650398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2834594" y="3072776"/>
                  <a:ext cx="165652" cy="6503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3025896" y="3072776"/>
                  <a:ext cx="165652" cy="650398"/>
                </a:xfrm>
                <a:prstGeom prst="rect">
                  <a:avLst/>
                </a:prstGeom>
                <a:solidFill>
                  <a:srgbClr val="D69795"/>
                </a:solidFill>
                <a:ln>
                  <a:solidFill>
                    <a:srgbClr val="894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5970936" y="3655713"/>
                <a:ext cx="479939" cy="83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129597">
                  <a:lnSpc>
                    <a:spcPts val="2000"/>
                  </a:lnSpc>
                </a:pPr>
                <a:r>
                  <a:rPr lang="en-US" sz="2133" dirty="0"/>
                  <a:t>A1</a:t>
                </a:r>
              </a:p>
              <a:p>
                <a:pPr indent="-129597">
                  <a:lnSpc>
                    <a:spcPts val="2000"/>
                  </a:lnSpc>
                </a:pPr>
                <a:r>
                  <a:rPr lang="en-US" sz="2133" dirty="0"/>
                  <a:t>B7</a:t>
                </a:r>
              </a:p>
              <a:p>
                <a:pPr indent="-129597">
                  <a:lnSpc>
                    <a:spcPts val="2000"/>
                  </a:lnSpc>
                </a:pPr>
                <a:endParaRPr lang="en-US" sz="2133" dirty="0"/>
              </a:p>
              <a:p>
                <a:pPr indent="-129597">
                  <a:lnSpc>
                    <a:spcPts val="2000"/>
                  </a:lnSpc>
                </a:pPr>
                <a:r>
                  <a:rPr lang="en-US" sz="2133" dirty="0"/>
                  <a:t>DR7</a:t>
                </a:r>
                <a:endParaRPr lang="nl-NL" sz="2133" dirty="0"/>
              </a:p>
            </p:txBody>
          </p:sp>
        </p:grpSp>
      </p:grpSp>
      <p:sp>
        <p:nvSpPr>
          <p:cNvPr id="32" name="Oval 31"/>
          <p:cNvSpPr/>
          <p:nvPr/>
        </p:nvSpPr>
        <p:spPr>
          <a:xfrm>
            <a:off x="10695098" y="4315502"/>
            <a:ext cx="331391" cy="316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3" name="Oval 32"/>
          <p:cNvSpPr/>
          <p:nvPr/>
        </p:nvSpPr>
        <p:spPr>
          <a:xfrm>
            <a:off x="10738753" y="4113701"/>
            <a:ext cx="244079" cy="233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4" name="Oval 33"/>
          <p:cNvSpPr/>
          <p:nvPr/>
        </p:nvSpPr>
        <p:spPr>
          <a:xfrm>
            <a:off x="10961703" y="4318549"/>
            <a:ext cx="129568" cy="12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5" name="Oval 34"/>
          <p:cNvSpPr/>
          <p:nvPr/>
        </p:nvSpPr>
        <p:spPr>
          <a:xfrm>
            <a:off x="10609184" y="4324361"/>
            <a:ext cx="129568" cy="12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6" name="Oval 35"/>
          <p:cNvSpPr/>
          <p:nvPr/>
        </p:nvSpPr>
        <p:spPr>
          <a:xfrm>
            <a:off x="10695098" y="4548838"/>
            <a:ext cx="129568" cy="12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7" name="Oval 36"/>
          <p:cNvSpPr/>
          <p:nvPr/>
        </p:nvSpPr>
        <p:spPr>
          <a:xfrm>
            <a:off x="10918047" y="4548838"/>
            <a:ext cx="129568" cy="12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grpSp>
        <p:nvGrpSpPr>
          <p:cNvPr id="80" name="Group 79"/>
          <p:cNvGrpSpPr/>
          <p:nvPr/>
        </p:nvGrpSpPr>
        <p:grpSpPr>
          <a:xfrm>
            <a:off x="9451626" y="4859290"/>
            <a:ext cx="2312719" cy="1188037"/>
            <a:chOff x="6605056" y="3644467"/>
            <a:chExt cx="1734540" cy="891028"/>
          </a:xfrm>
        </p:grpSpPr>
        <p:grpSp>
          <p:nvGrpSpPr>
            <p:cNvPr id="54" name="Group 53"/>
            <p:cNvGrpSpPr/>
            <p:nvPr/>
          </p:nvGrpSpPr>
          <p:grpSpPr>
            <a:xfrm>
              <a:off x="7409498" y="3644467"/>
              <a:ext cx="489016" cy="891028"/>
              <a:chOff x="7409498" y="3644467"/>
              <a:chExt cx="489016" cy="89102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409498" y="3644467"/>
                <a:ext cx="226938" cy="8910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671576" y="3644467"/>
                <a:ext cx="226938" cy="891028"/>
              </a:xfrm>
              <a:prstGeom prst="rect">
                <a:avLst/>
              </a:prstGeom>
              <a:pattFill prst="wdDnDiag">
                <a:fgClr>
                  <a:srgbClr val="D69795"/>
                </a:fgClr>
                <a:bgClr>
                  <a:schemeClr val="bg1"/>
                </a:bgClr>
              </a:pattFill>
              <a:ln>
                <a:solidFill>
                  <a:srgbClr val="894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6605056" y="3655713"/>
              <a:ext cx="843500" cy="838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79988" lvl="1" algn="r">
                <a:lnSpc>
                  <a:spcPts val="2000"/>
                </a:lnSpc>
              </a:pPr>
              <a:r>
                <a:rPr lang="en-US" sz="2133" dirty="0"/>
                <a:t>A2</a:t>
              </a:r>
            </a:p>
            <a:p>
              <a:pPr indent="-129597" algn="r">
                <a:lnSpc>
                  <a:spcPts val="2000"/>
                </a:lnSpc>
              </a:pPr>
              <a:r>
                <a:rPr lang="en-US" sz="2133" dirty="0"/>
                <a:t>B62</a:t>
              </a:r>
            </a:p>
            <a:p>
              <a:pPr marL="479988" lvl="1" algn="r">
                <a:lnSpc>
                  <a:spcPts val="2000"/>
                </a:lnSpc>
              </a:pPr>
              <a:endParaRPr lang="en-US" sz="2133" dirty="0"/>
            </a:p>
            <a:p>
              <a:pPr marL="479988" lvl="1" algn="r">
                <a:lnSpc>
                  <a:spcPts val="2000"/>
                </a:lnSpc>
              </a:pPr>
              <a:r>
                <a:rPr lang="en-US" sz="2133" dirty="0"/>
                <a:t>DR1</a:t>
              </a:r>
              <a:endParaRPr lang="nl-NL" sz="2133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859657" y="3655713"/>
              <a:ext cx="479939" cy="838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129597">
                <a:lnSpc>
                  <a:spcPts val="2000"/>
                </a:lnSpc>
              </a:pPr>
              <a:r>
                <a:rPr lang="en-US" sz="2133" dirty="0"/>
                <a:t>A11</a:t>
              </a:r>
            </a:p>
            <a:p>
              <a:pPr indent="-129597">
                <a:lnSpc>
                  <a:spcPts val="2000"/>
                </a:lnSpc>
              </a:pPr>
              <a:r>
                <a:rPr lang="en-US" sz="2133" dirty="0"/>
                <a:t>B18</a:t>
              </a:r>
            </a:p>
            <a:p>
              <a:pPr indent="-129597">
                <a:lnSpc>
                  <a:spcPts val="2000"/>
                </a:lnSpc>
              </a:pPr>
              <a:endParaRPr lang="en-US" sz="2133" dirty="0"/>
            </a:p>
            <a:p>
              <a:pPr indent="-129597">
                <a:lnSpc>
                  <a:spcPts val="2000"/>
                </a:lnSpc>
              </a:pPr>
              <a:r>
                <a:rPr lang="en-US" sz="2133" dirty="0"/>
                <a:t>DR4</a:t>
              </a:r>
              <a:endParaRPr lang="nl-NL" sz="2133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693699" y="1090816"/>
            <a:ext cx="10167927" cy="3646539"/>
            <a:chOff x="786614" y="818112"/>
            <a:chExt cx="7625940" cy="2734904"/>
          </a:xfrm>
        </p:grpSpPr>
        <p:sp>
          <p:nvSpPr>
            <p:cNvPr id="2" name="TextBox 1"/>
            <p:cNvSpPr txBox="1"/>
            <p:nvPr/>
          </p:nvSpPr>
          <p:spPr>
            <a:xfrm>
              <a:off x="786614" y="900991"/>
              <a:ext cx="1275830" cy="3462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Haplotype 1</a:t>
              </a:r>
              <a:endParaRPr lang="nl-NL" sz="24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136724" y="818112"/>
              <a:ext cx="1275830" cy="346249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Haplotype 2</a:t>
              </a:r>
              <a:endParaRPr lang="nl-NL" sz="2400" dirty="0"/>
            </a:p>
          </p:txBody>
        </p:sp>
        <p:cxnSp>
          <p:nvCxnSpPr>
            <p:cNvPr id="68" name="Straight Arrow Connector 67"/>
            <p:cNvCxnSpPr>
              <a:stCxn id="2" idx="2"/>
            </p:cNvCxnSpPr>
            <p:nvPr/>
          </p:nvCxnSpPr>
          <p:spPr>
            <a:xfrm flipH="1">
              <a:off x="1196811" y="1290476"/>
              <a:ext cx="1" cy="2218742"/>
            </a:xfrm>
            <a:prstGeom prst="straightConnector1">
              <a:avLst/>
            </a:prstGeom>
            <a:ln w="762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6329018" y="984325"/>
              <a:ext cx="747254" cy="257686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89" idx="2"/>
            </p:cNvCxnSpPr>
            <p:nvPr/>
          </p:nvCxnSpPr>
          <p:spPr>
            <a:xfrm flipH="1">
              <a:off x="1622102" y="1279777"/>
              <a:ext cx="6365176" cy="2273239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2178857" y="1048945"/>
              <a:ext cx="261891" cy="230832"/>
            </a:xfrm>
            <a:prstGeom prst="straightConnector1">
              <a:avLst/>
            </a:prstGeom>
            <a:ln w="762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7339793" y="4028145"/>
            <a:ext cx="2018359" cy="2121195"/>
          </a:xfrm>
          <a:prstGeom prst="round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0" name="Right Bracket 49"/>
          <p:cNvSpPr/>
          <p:nvPr/>
        </p:nvSpPr>
        <p:spPr>
          <a:xfrm rot="16200000">
            <a:off x="6604372" y="-267985"/>
            <a:ext cx="215291" cy="8273981"/>
          </a:xfrm>
          <a:prstGeom prst="rightBracket">
            <a:avLst/>
          </a:prstGeom>
          <a:ln w="38100">
            <a:solidFill>
              <a:srgbClr val="3A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49" name="Right Bracket 48"/>
          <p:cNvSpPr/>
          <p:nvPr/>
        </p:nvSpPr>
        <p:spPr>
          <a:xfrm rot="5400000">
            <a:off x="6658574" y="2264740"/>
            <a:ext cx="106888" cy="2392763"/>
          </a:xfrm>
          <a:prstGeom prst="rightBracket">
            <a:avLst/>
          </a:prstGeom>
          <a:ln w="38100">
            <a:solidFill>
              <a:srgbClr val="3A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grpSp>
        <p:nvGrpSpPr>
          <p:cNvPr id="53" name="Group 52"/>
          <p:cNvGrpSpPr/>
          <p:nvPr/>
        </p:nvGrpSpPr>
        <p:grpSpPr>
          <a:xfrm>
            <a:off x="7773893" y="1813553"/>
            <a:ext cx="2387811" cy="1187999"/>
            <a:chOff x="5346757" y="1360164"/>
            <a:chExt cx="1790859" cy="890999"/>
          </a:xfrm>
        </p:grpSpPr>
        <p:sp>
          <p:nvSpPr>
            <p:cNvPr id="14" name="TextBox 13"/>
            <p:cNvSpPr txBox="1"/>
            <p:nvPr/>
          </p:nvSpPr>
          <p:spPr>
            <a:xfrm>
              <a:off x="5346757" y="1363686"/>
              <a:ext cx="907236" cy="83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79988" lvl="1" algn="r">
                <a:lnSpc>
                  <a:spcPts val="2000"/>
                </a:lnSpc>
              </a:pPr>
              <a:r>
                <a:rPr lang="en-US" sz="2133" dirty="0"/>
                <a:t>A1</a:t>
              </a:r>
            </a:p>
            <a:p>
              <a:pPr marL="479988" lvl="1" algn="r">
                <a:lnSpc>
                  <a:spcPts val="2000"/>
                </a:lnSpc>
              </a:pPr>
              <a:r>
                <a:rPr lang="en-US" sz="2133" dirty="0"/>
                <a:t>B7</a:t>
              </a:r>
            </a:p>
            <a:p>
              <a:pPr marL="479988" lvl="1" algn="r">
                <a:lnSpc>
                  <a:spcPts val="2000"/>
                </a:lnSpc>
              </a:pPr>
              <a:endParaRPr lang="en-US" sz="2133" dirty="0"/>
            </a:p>
            <a:p>
              <a:pPr marL="479988" lvl="1" algn="r">
                <a:lnSpc>
                  <a:spcPts val="2000"/>
                </a:lnSpc>
              </a:pPr>
              <a:r>
                <a:rPr lang="en-US" sz="2133" dirty="0"/>
                <a:t>DR7</a:t>
              </a:r>
              <a:endParaRPr lang="nl-NL" sz="2133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7677" y="1363686"/>
              <a:ext cx="479939" cy="838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129597">
                <a:lnSpc>
                  <a:spcPts val="2000"/>
                </a:lnSpc>
              </a:pPr>
              <a:r>
                <a:rPr lang="en-US" sz="2133" dirty="0"/>
                <a:t>A11</a:t>
              </a:r>
            </a:p>
            <a:p>
              <a:pPr indent="-129597">
                <a:lnSpc>
                  <a:spcPts val="2000"/>
                </a:lnSpc>
              </a:pPr>
              <a:r>
                <a:rPr lang="en-US" sz="2133" dirty="0"/>
                <a:t>B18</a:t>
              </a:r>
            </a:p>
            <a:p>
              <a:pPr indent="-129597">
                <a:lnSpc>
                  <a:spcPts val="2000"/>
                </a:lnSpc>
              </a:pPr>
              <a:endParaRPr lang="en-US" sz="2133" dirty="0"/>
            </a:p>
            <a:p>
              <a:pPr indent="-129597">
                <a:lnSpc>
                  <a:spcPts val="2000"/>
                </a:lnSpc>
              </a:pPr>
              <a:r>
                <a:rPr lang="en-US" sz="2133" dirty="0"/>
                <a:t>DR4</a:t>
              </a:r>
              <a:endParaRPr lang="nl-NL" sz="2133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215548" y="1360164"/>
              <a:ext cx="489016" cy="890999"/>
              <a:chOff x="5169799" y="1463343"/>
              <a:chExt cx="356954" cy="65038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169799" y="1463343"/>
                <a:ext cx="165652" cy="649889"/>
              </a:xfrm>
              <a:prstGeom prst="rect">
                <a:avLst/>
              </a:prstGeom>
              <a:solidFill>
                <a:srgbClr val="D69795"/>
              </a:solidFill>
              <a:ln>
                <a:solidFill>
                  <a:srgbClr val="894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361101" y="1463343"/>
                <a:ext cx="165652" cy="650380"/>
              </a:xfrm>
              <a:prstGeom prst="rect">
                <a:avLst/>
              </a:prstGeom>
              <a:pattFill prst="wdDnDiag">
                <a:fgClr>
                  <a:srgbClr val="D69795"/>
                </a:fgClr>
                <a:bgClr>
                  <a:schemeClr val="bg1"/>
                </a:bgClr>
              </a:pattFill>
              <a:ln>
                <a:solidFill>
                  <a:srgbClr val="894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38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430" y="26165"/>
            <a:ext cx="11813140" cy="1325563"/>
          </a:xfrm>
        </p:spPr>
        <p:txBody>
          <a:bodyPr anchor="t"/>
          <a:lstStyle/>
          <a:p>
            <a:r>
              <a:rPr lang="en-US" dirty="0"/>
              <a:t>HLA </a:t>
            </a:r>
            <a:r>
              <a:rPr lang="en-US" dirty="0" err="1"/>
              <a:t>familie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– </a:t>
            </a:r>
            <a:r>
              <a:rPr lang="en-US" dirty="0" err="1"/>
              <a:t>voorbeeld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30" y="914401"/>
            <a:ext cx="8108997" cy="587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409" t="36000" r="50990" b="46439"/>
          <a:stretch/>
        </p:blipFill>
        <p:spPr>
          <a:xfrm>
            <a:off x="6396690" y="4503364"/>
            <a:ext cx="2828537" cy="2306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4472" t="35868" r="15626" b="50569"/>
          <a:stretch/>
        </p:blipFill>
        <p:spPr>
          <a:xfrm>
            <a:off x="9875264" y="1786267"/>
            <a:ext cx="1795312" cy="17816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7229" t="35868" r="2869" b="50569"/>
          <a:stretch/>
        </p:blipFill>
        <p:spPr>
          <a:xfrm>
            <a:off x="9875264" y="3801600"/>
            <a:ext cx="1795312" cy="17816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101" r="67011" b="71413"/>
          <a:stretch/>
        </p:blipFill>
        <p:spPr>
          <a:xfrm>
            <a:off x="189430" y="4503365"/>
            <a:ext cx="5980975" cy="2297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Rectangle 11"/>
          <p:cNvSpPr/>
          <p:nvPr/>
        </p:nvSpPr>
        <p:spPr>
          <a:xfrm>
            <a:off x="1573161" y="1435510"/>
            <a:ext cx="1317523" cy="1465007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8" name="Rectangle 17"/>
          <p:cNvSpPr/>
          <p:nvPr/>
        </p:nvSpPr>
        <p:spPr>
          <a:xfrm>
            <a:off x="2890684" y="2923029"/>
            <a:ext cx="3352800" cy="1465007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9" name="Bent Arrow 18"/>
          <p:cNvSpPr/>
          <p:nvPr/>
        </p:nvSpPr>
        <p:spPr>
          <a:xfrm rot="10800000" flipH="1">
            <a:off x="5159508" y="4459435"/>
            <a:ext cx="1174289" cy="1129432"/>
          </a:xfrm>
          <a:prstGeom prst="bentArrow">
            <a:avLst>
              <a:gd name="adj1" fmla="val 39092"/>
              <a:gd name="adj2" fmla="val 39797"/>
              <a:gd name="adj3" fmla="val 25000"/>
              <a:gd name="adj4" fmla="val 4375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3483" y="2923029"/>
            <a:ext cx="2054943" cy="1465007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1" name="Right Arrow 20"/>
          <p:cNvSpPr/>
          <p:nvPr/>
        </p:nvSpPr>
        <p:spPr>
          <a:xfrm>
            <a:off x="8390399" y="3207171"/>
            <a:ext cx="1324975" cy="99762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2" name="Right Arrow 21"/>
          <p:cNvSpPr/>
          <p:nvPr/>
        </p:nvSpPr>
        <p:spPr>
          <a:xfrm rot="5400000">
            <a:off x="1359589" y="3186183"/>
            <a:ext cx="1406075" cy="997629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grpSp>
        <p:nvGrpSpPr>
          <p:cNvPr id="61" name="Group 60"/>
          <p:cNvGrpSpPr/>
          <p:nvPr/>
        </p:nvGrpSpPr>
        <p:grpSpPr>
          <a:xfrm>
            <a:off x="9875259" y="3858626"/>
            <a:ext cx="1799797" cy="1325375"/>
            <a:chOff x="7406444" y="2893969"/>
            <a:chExt cx="1349848" cy="994031"/>
          </a:xfrm>
        </p:grpSpPr>
        <p:sp>
          <p:nvSpPr>
            <p:cNvPr id="26" name="Rectangle 25"/>
            <p:cNvSpPr/>
            <p:nvPr/>
          </p:nvSpPr>
          <p:spPr>
            <a:xfrm>
              <a:off x="7406448" y="2893969"/>
              <a:ext cx="1346484" cy="11853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06447" y="3255223"/>
              <a:ext cx="1346484" cy="11853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06446" y="3594877"/>
              <a:ext cx="1346484" cy="11853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06444" y="3769464"/>
              <a:ext cx="1346484" cy="11853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06448" y="3078621"/>
              <a:ext cx="1346484" cy="11853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09808" y="3432250"/>
              <a:ext cx="1346484" cy="11853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870774" y="1852726"/>
            <a:ext cx="1799797" cy="1325375"/>
            <a:chOff x="7403080" y="1389544"/>
            <a:chExt cx="1349848" cy="994031"/>
          </a:xfrm>
        </p:grpSpPr>
        <p:sp>
          <p:nvSpPr>
            <p:cNvPr id="32" name="Rectangle 31"/>
            <p:cNvSpPr/>
            <p:nvPr/>
          </p:nvSpPr>
          <p:spPr>
            <a:xfrm>
              <a:off x="7403084" y="1389544"/>
              <a:ext cx="1346484" cy="11853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403083" y="1750798"/>
              <a:ext cx="1346484" cy="11853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03082" y="2090452"/>
              <a:ext cx="1346484" cy="11853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03080" y="2265039"/>
              <a:ext cx="1346484" cy="11853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03084" y="1574196"/>
              <a:ext cx="1346484" cy="11853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06444" y="1927825"/>
              <a:ext cx="1346484" cy="11853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96689" y="4570328"/>
            <a:ext cx="1819320" cy="1740757"/>
            <a:chOff x="7540838" y="1541944"/>
            <a:chExt cx="1364490" cy="1305568"/>
          </a:xfrm>
        </p:grpSpPr>
        <p:sp>
          <p:nvSpPr>
            <p:cNvPr id="38" name="Rectangle 37"/>
            <p:cNvSpPr/>
            <p:nvPr/>
          </p:nvSpPr>
          <p:spPr>
            <a:xfrm>
              <a:off x="7555484" y="1541944"/>
              <a:ext cx="1346484" cy="11853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55483" y="1881598"/>
              <a:ext cx="1346484" cy="11853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540838" y="2544838"/>
              <a:ext cx="1346484" cy="11853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55484" y="1712196"/>
              <a:ext cx="1346484" cy="11853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58844" y="2043391"/>
              <a:ext cx="1346484" cy="11853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540838" y="2728976"/>
              <a:ext cx="1346484" cy="11853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436363" y="4550326"/>
            <a:ext cx="1819320" cy="1740757"/>
            <a:chOff x="7540838" y="1541944"/>
            <a:chExt cx="1364490" cy="1305568"/>
          </a:xfrm>
        </p:grpSpPr>
        <p:sp>
          <p:nvSpPr>
            <p:cNvPr id="50" name="Rectangle 49"/>
            <p:cNvSpPr/>
            <p:nvPr/>
          </p:nvSpPr>
          <p:spPr>
            <a:xfrm>
              <a:off x="7555484" y="1541944"/>
              <a:ext cx="1346484" cy="11853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555483" y="1881598"/>
              <a:ext cx="1346484" cy="11853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540838" y="2544838"/>
              <a:ext cx="1346484" cy="11853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555484" y="1712196"/>
              <a:ext cx="1346484" cy="11853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558844" y="2043391"/>
              <a:ext cx="1346484" cy="11853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540838" y="2728976"/>
              <a:ext cx="1346484" cy="11853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</p:grpSp>
    </p:spTree>
    <p:extLst>
      <p:ext uri="{BB962C8B-B14F-4D97-AF65-F5344CB8AC3E}">
        <p14:creationId xmlns:p14="http://schemas.microsoft.com/office/powerpoint/2010/main" val="30839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582400" cy="1325563"/>
          </a:xfrm>
        </p:spPr>
        <p:txBody>
          <a:bodyPr/>
          <a:lstStyle/>
          <a:p>
            <a:r>
              <a:rPr lang="nl-NL" dirty="0"/>
              <a:t>Optie 2: </a:t>
            </a:r>
            <a:r>
              <a:rPr lang="nl-NL" dirty="0" err="1"/>
              <a:t>Ongerelateerde</a:t>
            </a:r>
            <a:r>
              <a:rPr lang="nl-NL" dirty="0"/>
              <a:t> (mis)</a:t>
            </a:r>
            <a:r>
              <a:rPr lang="nl-NL" dirty="0" err="1"/>
              <a:t>matched</a:t>
            </a:r>
            <a:r>
              <a:rPr lang="nl-NL" dirty="0"/>
              <a:t> donor</a:t>
            </a:r>
          </a:p>
        </p:txBody>
      </p:sp>
      <p:cxnSp>
        <p:nvCxnSpPr>
          <p:cNvPr id="5" name="Rechte verbindingslijn 4"/>
          <p:cNvCxnSpPr/>
          <p:nvPr/>
        </p:nvCxnSpPr>
        <p:spPr>
          <a:xfrm flipH="1">
            <a:off x="2799936" y="2321917"/>
            <a:ext cx="31061" cy="26170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H="1">
            <a:off x="3127386" y="2321916"/>
            <a:ext cx="31061" cy="26170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al 6"/>
          <p:cNvSpPr/>
          <p:nvPr/>
        </p:nvSpPr>
        <p:spPr>
          <a:xfrm>
            <a:off x="2722279" y="2593706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Ovaal 7"/>
          <p:cNvSpPr/>
          <p:nvPr/>
        </p:nvSpPr>
        <p:spPr>
          <a:xfrm>
            <a:off x="2715807" y="3015637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9" name="Ovaal 8"/>
          <p:cNvSpPr/>
          <p:nvPr/>
        </p:nvSpPr>
        <p:spPr>
          <a:xfrm>
            <a:off x="2715807" y="3460865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0" name="Ovaal 9"/>
          <p:cNvSpPr/>
          <p:nvPr/>
        </p:nvSpPr>
        <p:spPr>
          <a:xfrm>
            <a:off x="2709335" y="3882795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1" name="Ovaal 10"/>
          <p:cNvSpPr/>
          <p:nvPr/>
        </p:nvSpPr>
        <p:spPr>
          <a:xfrm>
            <a:off x="2709335" y="4312491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2" name="Ovaal 11"/>
          <p:cNvSpPr/>
          <p:nvPr/>
        </p:nvSpPr>
        <p:spPr>
          <a:xfrm>
            <a:off x="3056200" y="2593706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3049728" y="3015637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3049728" y="3460865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3043256" y="3882795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3043256" y="4312491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 flipH="1">
            <a:off x="3826290" y="2351686"/>
            <a:ext cx="31061" cy="26170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4153739" y="2351685"/>
            <a:ext cx="31061" cy="26170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al 18"/>
          <p:cNvSpPr/>
          <p:nvPr/>
        </p:nvSpPr>
        <p:spPr>
          <a:xfrm>
            <a:off x="3748632" y="2623475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0" name="Ovaal 19"/>
          <p:cNvSpPr/>
          <p:nvPr/>
        </p:nvSpPr>
        <p:spPr>
          <a:xfrm>
            <a:off x="3742160" y="3045406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1" name="Ovaal 20"/>
          <p:cNvSpPr/>
          <p:nvPr/>
        </p:nvSpPr>
        <p:spPr>
          <a:xfrm>
            <a:off x="3742160" y="3490634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2" name="Ovaal 21"/>
          <p:cNvSpPr/>
          <p:nvPr/>
        </p:nvSpPr>
        <p:spPr>
          <a:xfrm>
            <a:off x="3735688" y="3912565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3" name="Ovaal 22"/>
          <p:cNvSpPr/>
          <p:nvPr/>
        </p:nvSpPr>
        <p:spPr>
          <a:xfrm>
            <a:off x="3735688" y="4342261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4" name="Ovaal 23"/>
          <p:cNvSpPr/>
          <p:nvPr/>
        </p:nvSpPr>
        <p:spPr>
          <a:xfrm>
            <a:off x="4082554" y="2623475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25" name="Ovaal 24"/>
          <p:cNvSpPr/>
          <p:nvPr/>
        </p:nvSpPr>
        <p:spPr>
          <a:xfrm>
            <a:off x="4076082" y="3045406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4076082" y="3490634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27" name="Ovaal 26"/>
          <p:cNvSpPr/>
          <p:nvPr/>
        </p:nvSpPr>
        <p:spPr>
          <a:xfrm>
            <a:off x="4069610" y="3912565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28" name="Ovaal 27"/>
          <p:cNvSpPr/>
          <p:nvPr/>
        </p:nvSpPr>
        <p:spPr>
          <a:xfrm>
            <a:off x="4069610" y="4342261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2483890" y="1843712"/>
            <a:ext cx="1069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Patient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567241" y="1839572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Donor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 flipH="1">
            <a:off x="7266454" y="2298620"/>
            <a:ext cx="31061" cy="26170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 flipH="1">
            <a:off x="7593903" y="2298619"/>
            <a:ext cx="31061" cy="26170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al 32"/>
          <p:cNvSpPr/>
          <p:nvPr/>
        </p:nvSpPr>
        <p:spPr>
          <a:xfrm>
            <a:off x="7188796" y="2570409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4" name="Ovaal 33"/>
          <p:cNvSpPr/>
          <p:nvPr/>
        </p:nvSpPr>
        <p:spPr>
          <a:xfrm>
            <a:off x="7182324" y="2992339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5" name="Ovaal 34"/>
          <p:cNvSpPr/>
          <p:nvPr/>
        </p:nvSpPr>
        <p:spPr>
          <a:xfrm>
            <a:off x="7182324" y="3437567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6" name="Ovaal 35"/>
          <p:cNvSpPr/>
          <p:nvPr/>
        </p:nvSpPr>
        <p:spPr>
          <a:xfrm>
            <a:off x="7175852" y="3859498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7" name="Ovaal 36"/>
          <p:cNvSpPr/>
          <p:nvPr/>
        </p:nvSpPr>
        <p:spPr>
          <a:xfrm>
            <a:off x="7175852" y="4289194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8" name="Ovaal 37"/>
          <p:cNvSpPr/>
          <p:nvPr/>
        </p:nvSpPr>
        <p:spPr>
          <a:xfrm>
            <a:off x="7522718" y="2570409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39" name="Ovaal 38"/>
          <p:cNvSpPr/>
          <p:nvPr/>
        </p:nvSpPr>
        <p:spPr>
          <a:xfrm>
            <a:off x="7516246" y="2992339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40" name="Ovaal 39"/>
          <p:cNvSpPr/>
          <p:nvPr/>
        </p:nvSpPr>
        <p:spPr>
          <a:xfrm>
            <a:off x="7516246" y="3437567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41" name="Ovaal 40"/>
          <p:cNvSpPr/>
          <p:nvPr/>
        </p:nvSpPr>
        <p:spPr>
          <a:xfrm>
            <a:off x="7509774" y="3859498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42" name="Ovaal 41"/>
          <p:cNvSpPr/>
          <p:nvPr/>
        </p:nvSpPr>
        <p:spPr>
          <a:xfrm>
            <a:off x="7509774" y="4289194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cxnSp>
        <p:nvCxnSpPr>
          <p:cNvPr id="43" name="Rechte verbindingslijn 42"/>
          <p:cNvCxnSpPr/>
          <p:nvPr/>
        </p:nvCxnSpPr>
        <p:spPr>
          <a:xfrm flipH="1">
            <a:off x="8292807" y="2328389"/>
            <a:ext cx="31061" cy="26170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 flipH="1">
            <a:off x="8620256" y="2328388"/>
            <a:ext cx="31061" cy="26170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al 44"/>
          <p:cNvSpPr/>
          <p:nvPr/>
        </p:nvSpPr>
        <p:spPr>
          <a:xfrm>
            <a:off x="8215150" y="2600178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46" name="Ovaal 45"/>
          <p:cNvSpPr/>
          <p:nvPr/>
        </p:nvSpPr>
        <p:spPr>
          <a:xfrm>
            <a:off x="8208678" y="3022109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47" name="Ovaal 46"/>
          <p:cNvSpPr/>
          <p:nvPr/>
        </p:nvSpPr>
        <p:spPr>
          <a:xfrm>
            <a:off x="8208678" y="3467337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48" name="Ovaal 47"/>
          <p:cNvSpPr/>
          <p:nvPr/>
        </p:nvSpPr>
        <p:spPr>
          <a:xfrm>
            <a:off x="8202206" y="3889267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49" name="Ovaal 48"/>
          <p:cNvSpPr/>
          <p:nvPr/>
        </p:nvSpPr>
        <p:spPr>
          <a:xfrm>
            <a:off x="8202206" y="4318963"/>
            <a:ext cx="217437" cy="248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0" name="Ovaal 49"/>
          <p:cNvSpPr/>
          <p:nvPr/>
        </p:nvSpPr>
        <p:spPr>
          <a:xfrm>
            <a:off x="8549071" y="2600178"/>
            <a:ext cx="217437" cy="248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51" name="Ovaal 50"/>
          <p:cNvSpPr/>
          <p:nvPr/>
        </p:nvSpPr>
        <p:spPr>
          <a:xfrm>
            <a:off x="8542599" y="3022109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52" name="Ovaal 51"/>
          <p:cNvSpPr/>
          <p:nvPr/>
        </p:nvSpPr>
        <p:spPr>
          <a:xfrm>
            <a:off x="8542599" y="3467337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53" name="Ovaal 52"/>
          <p:cNvSpPr/>
          <p:nvPr/>
        </p:nvSpPr>
        <p:spPr>
          <a:xfrm>
            <a:off x="8536127" y="3889267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54" name="Ovaal 53"/>
          <p:cNvSpPr/>
          <p:nvPr/>
        </p:nvSpPr>
        <p:spPr>
          <a:xfrm>
            <a:off x="8536127" y="4318963"/>
            <a:ext cx="217437" cy="248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6950407" y="1820414"/>
            <a:ext cx="1069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Patient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8033758" y="1816274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Donor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1840149" y="2498724"/>
            <a:ext cx="87075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133" dirty="0"/>
              <a:t>HLA-A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1849767" y="2894973"/>
            <a:ext cx="86113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133" dirty="0"/>
              <a:t>HLA-B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1852973" y="3359411"/>
            <a:ext cx="85792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133" dirty="0"/>
              <a:t>HLA-C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1394514" y="3787813"/>
            <a:ext cx="131638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133" dirty="0"/>
              <a:t>HLA-DRB1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1359248" y="4217208"/>
            <a:ext cx="13516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133" dirty="0"/>
              <a:t>HLA-DQB1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6225923" y="2888803"/>
            <a:ext cx="86113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133" dirty="0"/>
              <a:t>HLA-B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6229129" y="3353240"/>
            <a:ext cx="85792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133" dirty="0"/>
              <a:t>HLA-C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5770670" y="3781643"/>
            <a:ext cx="131638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133" dirty="0"/>
              <a:t>HLA-DRB1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5735404" y="4211037"/>
            <a:ext cx="13516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133" dirty="0"/>
              <a:t>HLA-DQB1</a:t>
            </a:r>
          </a:p>
        </p:txBody>
      </p:sp>
      <p:sp>
        <p:nvSpPr>
          <p:cNvPr id="66" name="Tekstvak 65"/>
          <p:cNvSpPr txBox="1"/>
          <p:nvPr/>
        </p:nvSpPr>
        <p:spPr>
          <a:xfrm>
            <a:off x="6216305" y="2443568"/>
            <a:ext cx="87075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133" dirty="0"/>
              <a:t>HLA-A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2244021" y="5062455"/>
            <a:ext cx="245490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133" dirty="0"/>
              <a:t>10/10 transplantatie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6776361" y="5056964"/>
            <a:ext cx="231704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133" dirty="0"/>
              <a:t>9/10 transplantatie</a:t>
            </a:r>
          </a:p>
        </p:txBody>
      </p:sp>
      <p:sp>
        <p:nvSpPr>
          <p:cNvPr id="69" name="Rechthoek 68"/>
          <p:cNvSpPr/>
          <p:nvPr/>
        </p:nvSpPr>
        <p:spPr>
          <a:xfrm>
            <a:off x="95212" y="5631326"/>
            <a:ext cx="11429382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buNone/>
            </a:pPr>
            <a:r>
              <a:rPr lang="en-GB" sz="2400" dirty="0"/>
              <a:t>HLA-matching </a:t>
            </a:r>
            <a:r>
              <a:rPr lang="en-GB" sz="2400" dirty="0" err="1"/>
              <a:t>voor</a:t>
            </a:r>
            <a:r>
              <a:rPr lang="en-GB" sz="2400" dirty="0"/>
              <a:t> </a:t>
            </a:r>
            <a:r>
              <a:rPr lang="en-GB" sz="2400" dirty="0" err="1"/>
              <a:t>stamceltransplantatie</a:t>
            </a:r>
            <a:r>
              <a:rPr lang="en-GB" sz="2400" dirty="0"/>
              <a:t> </a:t>
            </a:r>
            <a:r>
              <a:rPr lang="en-GB" sz="2400" dirty="0" err="1"/>
              <a:t>betreft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2"/>
                </a:solidFill>
              </a:rPr>
              <a:t>HLA-A, -B, -C, -DRB1, -DQB1 </a:t>
            </a:r>
          </a:p>
        </p:txBody>
      </p:sp>
    </p:spTree>
    <p:extLst>
      <p:ext uri="{BB962C8B-B14F-4D97-AF65-F5344CB8AC3E}">
        <p14:creationId xmlns:p14="http://schemas.microsoft.com/office/powerpoint/2010/main" val="420556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19718089-188F-17D2-6B07-F7BEDBE5D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6" t="29121" r="-192" b="62703"/>
          <a:stretch/>
        </p:blipFill>
        <p:spPr>
          <a:xfrm>
            <a:off x="904374" y="3188369"/>
            <a:ext cx="10483582" cy="4551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500C21-D2E6-462F-A859-45F53785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ea typeface="Calibri"/>
                <a:cs typeface="Calibri"/>
              </a:rPr>
              <a:t>snuffelen aan je partner: </a:t>
            </a:r>
            <a:r>
              <a:rPr lang="nl-NL" b="0" dirty="0" err="1">
                <a:ea typeface="+mn-lt"/>
                <a:cs typeface="+mn-lt"/>
              </a:rPr>
              <a:t>sweaty</a:t>
            </a:r>
            <a:r>
              <a:rPr lang="nl-NL" b="0" dirty="0">
                <a:ea typeface="+mn-lt"/>
                <a:cs typeface="+mn-lt"/>
              </a:rPr>
              <a:t> </a:t>
            </a:r>
            <a:r>
              <a:rPr lang="nl-NL" b="0" dirty="0" err="1">
                <a:ea typeface="+mn-lt"/>
                <a:cs typeface="+mn-lt"/>
              </a:rPr>
              <a:t>t-shirt</a:t>
            </a:r>
            <a:r>
              <a:rPr lang="nl-NL" b="0" dirty="0">
                <a:ea typeface="+mn-lt"/>
                <a:cs typeface="+mn-lt"/>
              </a:rPr>
              <a:t> </a:t>
            </a:r>
            <a:r>
              <a:rPr lang="nl-NL" b="0" dirty="0" err="1">
                <a:ea typeface="+mn-lt"/>
                <a:cs typeface="+mn-lt"/>
              </a:rPr>
              <a:t>study</a:t>
            </a:r>
            <a:endParaRPr lang="nl-NL" dirty="0" err="1">
              <a:cs typeface="Calibri"/>
            </a:endParaRPr>
          </a:p>
        </p:txBody>
      </p:sp>
      <p:pic>
        <p:nvPicPr>
          <p:cNvPr id="6" name="Picture 6" descr="Text, letter&#10;&#10;Description automatically generated">
            <a:extLst>
              <a:ext uri="{FF2B5EF4-FFF2-40B4-BE49-F238E27FC236}">
                <a16:creationId xmlns:a16="http://schemas.microsoft.com/office/drawing/2014/main" id="{90B29CEE-37CF-6DBA-92B3-27573A178DA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/>
          <a:srcRect l="95" t="5442" r="629" b="38776"/>
          <a:stretch/>
        </p:blipFill>
        <p:spPr>
          <a:xfrm>
            <a:off x="914400" y="1479550"/>
            <a:ext cx="10439400" cy="1641475"/>
          </a:xfr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B1D8946-2B90-EFAE-D4F7-52BD6DCEE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96" r="-192" b="-360"/>
          <a:stretch/>
        </p:blipFill>
        <p:spPr>
          <a:xfrm>
            <a:off x="904374" y="3713536"/>
            <a:ext cx="10473547" cy="24474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88D983-8EF8-22D7-F3CA-AC70DDA186E0}"/>
              </a:ext>
            </a:extLst>
          </p:cNvPr>
          <p:cNvSpPr/>
          <p:nvPr/>
        </p:nvSpPr>
        <p:spPr>
          <a:xfrm>
            <a:off x="5882235" y="3716031"/>
            <a:ext cx="4812308" cy="240631"/>
          </a:xfrm>
          <a:prstGeom prst="rect">
            <a:avLst/>
          </a:prstGeom>
          <a:solidFill>
            <a:srgbClr val="008AB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C510E-40D9-0DD3-56B3-EDEA886BA902}"/>
              </a:ext>
            </a:extLst>
          </p:cNvPr>
          <p:cNvSpPr/>
          <p:nvPr/>
        </p:nvSpPr>
        <p:spPr>
          <a:xfrm>
            <a:off x="982493" y="3978224"/>
            <a:ext cx="2102975" cy="240631"/>
          </a:xfrm>
          <a:prstGeom prst="rect">
            <a:avLst/>
          </a:prstGeom>
          <a:solidFill>
            <a:srgbClr val="008AB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D994A1-2B0F-140E-A2CE-25AAFB2581BC}"/>
              </a:ext>
            </a:extLst>
          </p:cNvPr>
          <p:cNvSpPr txBox="1"/>
          <p:nvPr/>
        </p:nvSpPr>
        <p:spPr>
          <a:xfrm>
            <a:off x="8311443" y="6378221"/>
            <a:ext cx="3878086" cy="3760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http://www.coherer.org/pub/mhc.pdf</a:t>
            </a:r>
            <a:endParaRPr lang="en-US" b="1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249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10/10 </a:t>
            </a:r>
            <a:r>
              <a:rPr lang="nl-NL" dirty="0" err="1"/>
              <a:t>matched</a:t>
            </a:r>
            <a:r>
              <a:rPr lang="nl-NL" dirty="0"/>
              <a:t> is beter dan een mismatch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1483952" y="1346200"/>
            <a:ext cx="8541596" cy="4762500"/>
            <a:chOff x="1570038" y="1411125"/>
            <a:chExt cx="6053072" cy="3374985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49" b="5315"/>
            <a:stretch/>
          </p:blipFill>
          <p:spPr bwMode="auto">
            <a:xfrm>
              <a:off x="1570038" y="1411125"/>
              <a:ext cx="6053072" cy="3374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4596574" y="3670948"/>
              <a:ext cx="2789237" cy="439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2400" dirty="0"/>
            </a:p>
          </p:txBody>
        </p:sp>
        <p:sp>
          <p:nvSpPr>
            <p:cNvPr id="6" name="Tekstvak 2"/>
            <p:cNvSpPr txBox="1">
              <a:spLocks noChangeArrowheads="1"/>
            </p:cNvSpPr>
            <p:nvPr/>
          </p:nvSpPr>
          <p:spPr bwMode="auto">
            <a:xfrm>
              <a:off x="4556124" y="3802711"/>
              <a:ext cx="272935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nl-NL" altLang="nl-NL" sz="1867" dirty="0"/>
                <a:t>HR: 1.36; 95%-CI: 1.07-1.73; p=0.01</a:t>
              </a:r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83113" y="6491816"/>
            <a:ext cx="49932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 err="1">
                <a:solidFill>
                  <a:schemeClr val="bg1"/>
                </a:solidFill>
                <a:latin typeface="Arial" pitchFamily="34" charset="0"/>
              </a:rPr>
              <a:t>Geneugelijk</a:t>
            </a:r>
            <a:r>
              <a:rPr lang="fr-FR" sz="16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</a:rPr>
              <a:t>et al</a:t>
            </a:r>
            <a:r>
              <a:rPr lang="fr-FR" sz="1600" dirty="0">
                <a:solidFill>
                  <a:schemeClr val="bg1"/>
                </a:solidFill>
                <a:latin typeface="Arial" pitchFamily="34" charset="0"/>
              </a:rPr>
              <a:t>. Front. </a:t>
            </a:r>
            <a:r>
              <a:rPr lang="fr-FR" sz="1600" dirty="0" err="1">
                <a:solidFill>
                  <a:schemeClr val="bg1"/>
                </a:solidFill>
                <a:latin typeface="Arial" pitchFamily="34" charset="0"/>
              </a:rPr>
              <a:t>Immunol</a:t>
            </a:r>
            <a:r>
              <a:rPr lang="fr-FR" sz="1600" dirty="0">
                <a:solidFill>
                  <a:schemeClr val="bg1"/>
                </a:solidFill>
                <a:latin typeface="Arial" pitchFamily="34" charset="0"/>
              </a:rPr>
              <a:t>. 2019 </a:t>
            </a:r>
          </a:p>
        </p:txBody>
      </p:sp>
    </p:spTree>
    <p:extLst>
      <p:ext uri="{BB962C8B-B14F-4D97-AF65-F5344CB8AC3E}">
        <p14:creationId xmlns:p14="http://schemas.microsoft.com/office/powerpoint/2010/main" val="1064344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1B36A-E30C-46ED-BECC-E7DFEC15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NL" dirty="0"/>
              <a:t>sneller transplanteren is beter dan wachten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6A30A-C35B-4F62-9B54-2CBE036F0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" t="23333" r="7916"/>
          <a:stretch/>
        </p:blipFill>
        <p:spPr>
          <a:xfrm>
            <a:off x="1802492" y="885374"/>
            <a:ext cx="8516610" cy="55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55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NL" sz="3600" dirty="0"/>
              <a:t>is er een </a:t>
            </a:r>
            <a:r>
              <a:rPr lang="nl-NL" sz="3600" dirty="0" err="1"/>
              <a:t>matched-unrelated</a:t>
            </a:r>
            <a:r>
              <a:rPr lang="nl-NL" sz="3600" dirty="0"/>
              <a:t> donor (MUD)?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1090" b="12196"/>
          <a:stretch/>
        </p:blipFill>
        <p:spPr>
          <a:xfrm>
            <a:off x="838200" y="932026"/>
            <a:ext cx="10218682" cy="4993948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408329" y="6511925"/>
            <a:ext cx="37213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bg1"/>
                </a:solidFill>
                <a:latin typeface="Arial" pitchFamily="34" charset="0"/>
              </a:rPr>
              <a:t>https://wmda.info/ - 10-Jun-2021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2679887" y="1996473"/>
            <a:ext cx="2242305" cy="128363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7" name="Rectangle 6"/>
          <p:cNvSpPr/>
          <p:nvPr/>
        </p:nvSpPr>
        <p:spPr>
          <a:xfrm>
            <a:off x="2679887" y="4254196"/>
            <a:ext cx="1657357" cy="174953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5068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034" y="365125"/>
            <a:ext cx="11613932" cy="1325563"/>
          </a:xfrm>
        </p:spPr>
        <p:txBody>
          <a:bodyPr anchor="t"/>
          <a:lstStyle/>
          <a:p>
            <a:r>
              <a:rPr lang="en-US" dirty="0" err="1"/>
              <a:t>zijn</a:t>
            </a:r>
            <a:r>
              <a:rPr lang="en-US" dirty="0"/>
              <a:t> er 10/10 matched </a:t>
            </a:r>
            <a:r>
              <a:rPr lang="en-US" dirty="0" err="1"/>
              <a:t>donoren</a:t>
            </a:r>
            <a:r>
              <a:rPr lang="en-US" dirty="0"/>
              <a:t> </a:t>
            </a:r>
            <a:r>
              <a:rPr lang="en-US" dirty="0" err="1"/>
              <a:t>beschikbaar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253120"/>
            <a:ext cx="8623738" cy="4923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4372" y="1253118"/>
            <a:ext cx="7559566" cy="147431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Rectangle 7"/>
          <p:cNvSpPr/>
          <p:nvPr/>
        </p:nvSpPr>
        <p:spPr>
          <a:xfrm>
            <a:off x="1617000" y="3397791"/>
            <a:ext cx="736603" cy="26068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9" name="Rectangle 8"/>
          <p:cNvSpPr/>
          <p:nvPr/>
        </p:nvSpPr>
        <p:spPr>
          <a:xfrm>
            <a:off x="1616999" y="3658472"/>
            <a:ext cx="736603" cy="393700"/>
          </a:xfrm>
          <a:prstGeom prst="rect">
            <a:avLst/>
          </a:prstGeom>
          <a:noFill/>
          <a:ln w="38100">
            <a:solidFill>
              <a:srgbClr val="FC60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0" name="Rectangle 9"/>
          <p:cNvSpPr/>
          <p:nvPr/>
        </p:nvSpPr>
        <p:spPr>
          <a:xfrm>
            <a:off x="1600200" y="5121923"/>
            <a:ext cx="736603" cy="26068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1" name="Rectangle 10"/>
          <p:cNvSpPr/>
          <p:nvPr/>
        </p:nvSpPr>
        <p:spPr>
          <a:xfrm>
            <a:off x="1600199" y="5382604"/>
            <a:ext cx="736603" cy="393700"/>
          </a:xfrm>
          <a:prstGeom prst="rect">
            <a:avLst/>
          </a:prstGeom>
          <a:noFill/>
          <a:ln w="38100">
            <a:solidFill>
              <a:srgbClr val="FC60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9256CD4-2B6C-49C9-826C-F5795E9B5D45}"/>
              </a:ext>
            </a:extLst>
          </p:cNvPr>
          <p:cNvSpPr/>
          <p:nvPr/>
        </p:nvSpPr>
        <p:spPr>
          <a:xfrm>
            <a:off x="2128345" y="3049204"/>
            <a:ext cx="1639614" cy="104935"/>
          </a:xfrm>
          <a:prstGeom prst="rect">
            <a:avLst/>
          </a:prstGeom>
          <a:solidFill>
            <a:srgbClr val="F2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92369FC-2443-4F7A-A22A-0D4D65E866B3}"/>
              </a:ext>
            </a:extLst>
          </p:cNvPr>
          <p:cNvSpPr/>
          <p:nvPr/>
        </p:nvSpPr>
        <p:spPr>
          <a:xfrm>
            <a:off x="2128345" y="4763934"/>
            <a:ext cx="1639614" cy="131709"/>
          </a:xfrm>
          <a:prstGeom prst="rect">
            <a:avLst/>
          </a:prstGeom>
          <a:solidFill>
            <a:srgbClr val="F2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1527507" y="2804418"/>
            <a:ext cx="11430000" cy="3310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4372" y="2796150"/>
            <a:ext cx="8966200" cy="16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zijn</a:t>
            </a:r>
            <a:r>
              <a:rPr lang="en-US" dirty="0"/>
              <a:t> er 9/10 matched </a:t>
            </a:r>
            <a:r>
              <a:rPr lang="en-US" dirty="0" err="1"/>
              <a:t>donoren</a:t>
            </a:r>
            <a:r>
              <a:rPr lang="en-US" dirty="0"/>
              <a:t> </a:t>
            </a:r>
            <a:r>
              <a:rPr lang="en-US" dirty="0" err="1"/>
              <a:t>beschikbaar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8061"/>
            <a:ext cx="9893300" cy="5529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1312" y="1422400"/>
            <a:ext cx="4364486" cy="115986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Rectangle 7"/>
          <p:cNvSpPr/>
          <p:nvPr/>
        </p:nvSpPr>
        <p:spPr>
          <a:xfrm>
            <a:off x="1681312" y="3697004"/>
            <a:ext cx="4364486" cy="98313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7" name="Rectangle 16"/>
          <p:cNvSpPr/>
          <p:nvPr/>
        </p:nvSpPr>
        <p:spPr>
          <a:xfrm>
            <a:off x="1681312" y="3697004"/>
            <a:ext cx="896788" cy="983133"/>
          </a:xfrm>
          <a:prstGeom prst="rect">
            <a:avLst/>
          </a:prstGeom>
          <a:noFill/>
          <a:ln w="57150">
            <a:solidFill>
              <a:srgbClr val="FC60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9" name="Rectangle 8"/>
          <p:cNvSpPr/>
          <p:nvPr/>
        </p:nvSpPr>
        <p:spPr>
          <a:xfrm>
            <a:off x="1681312" y="5610172"/>
            <a:ext cx="4364486" cy="98426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8" name="Rectangle 17"/>
          <p:cNvSpPr/>
          <p:nvPr/>
        </p:nvSpPr>
        <p:spPr>
          <a:xfrm>
            <a:off x="1681312" y="5618137"/>
            <a:ext cx="896788" cy="976302"/>
          </a:xfrm>
          <a:prstGeom prst="rect">
            <a:avLst/>
          </a:prstGeom>
          <a:noFill/>
          <a:ln w="57150">
            <a:solidFill>
              <a:srgbClr val="FC60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0" name="Rectangle 9"/>
          <p:cNvSpPr/>
          <p:nvPr/>
        </p:nvSpPr>
        <p:spPr>
          <a:xfrm>
            <a:off x="457200" y="5618136"/>
            <a:ext cx="896788" cy="632057"/>
          </a:xfrm>
          <a:prstGeom prst="rect">
            <a:avLst/>
          </a:prstGeom>
          <a:noFill/>
          <a:ln w="57150">
            <a:solidFill>
              <a:srgbClr val="FC60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1" name="Rectangle 10"/>
          <p:cNvSpPr/>
          <p:nvPr/>
        </p:nvSpPr>
        <p:spPr>
          <a:xfrm>
            <a:off x="373399" y="3697004"/>
            <a:ext cx="896788" cy="632057"/>
          </a:xfrm>
          <a:prstGeom prst="rect">
            <a:avLst/>
          </a:prstGeom>
          <a:noFill/>
          <a:ln w="57150">
            <a:solidFill>
              <a:srgbClr val="FC60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F8108D6-E152-4A06-8FF0-19B09656FEC2}"/>
              </a:ext>
            </a:extLst>
          </p:cNvPr>
          <p:cNvSpPr/>
          <p:nvPr/>
        </p:nvSpPr>
        <p:spPr>
          <a:xfrm>
            <a:off x="1158766" y="3229667"/>
            <a:ext cx="1828801" cy="146906"/>
          </a:xfrm>
          <a:prstGeom prst="rect">
            <a:avLst/>
          </a:prstGeom>
          <a:solidFill>
            <a:srgbClr val="F2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52F1FB-9AEB-4024-B50F-9AB446F6A562}"/>
              </a:ext>
            </a:extLst>
          </p:cNvPr>
          <p:cNvSpPr/>
          <p:nvPr/>
        </p:nvSpPr>
        <p:spPr>
          <a:xfrm>
            <a:off x="1058917" y="5185643"/>
            <a:ext cx="1828801" cy="146906"/>
          </a:xfrm>
          <a:prstGeom prst="rect">
            <a:avLst/>
          </a:prstGeom>
          <a:solidFill>
            <a:srgbClr val="F2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971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Non-HLA factoren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CMV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Geslacht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Leeftijd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Registry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Donor factoren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nl-NL" sz="2400" dirty="0">
                <a:sym typeface="Wingdings" panose="05000000000000000000" pitchFamily="2" charset="2"/>
              </a:rPr>
              <a:t>Gewicht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Beschikbaarheid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Reishistorie en risicogedrag</a:t>
            </a:r>
            <a:endParaRPr lang="en-US" sz="2400" dirty="0"/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Covid-19 </a:t>
            </a:r>
            <a:r>
              <a:rPr lang="en-US" sz="2400" dirty="0" err="1"/>
              <a:t>infectie</a:t>
            </a:r>
            <a:r>
              <a:rPr lang="en-US" sz="2400" dirty="0"/>
              <a:t>/</a:t>
            </a:r>
            <a:r>
              <a:rPr lang="en-US" sz="2400" dirty="0" err="1"/>
              <a:t>vaccinatie</a:t>
            </a:r>
            <a:r>
              <a:rPr lang="en-US" sz="2400" dirty="0"/>
              <a:t>?</a:t>
            </a:r>
            <a:endParaRPr lang="nl-NL" sz="2400" dirty="0"/>
          </a:p>
          <a:p>
            <a:endParaRPr lang="nl-NL" sz="2667" dirty="0"/>
          </a:p>
        </p:txBody>
      </p:sp>
    </p:spTree>
    <p:extLst>
      <p:ext uri="{BB962C8B-B14F-4D97-AF65-F5344CB8AC3E}">
        <p14:creationId xmlns:p14="http://schemas.microsoft.com/office/powerpoint/2010/main" val="528165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3003" y="4812908"/>
            <a:ext cx="5576047" cy="1200329"/>
          </a:xfrm>
          <a:prstGeom prst="rect">
            <a:avLst/>
          </a:prstGeom>
          <a:solidFill>
            <a:srgbClr val="F392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/>
              <a:t>Alternatieven</a:t>
            </a:r>
            <a:r>
              <a:rPr lang="en-US" sz="3600" b="1" dirty="0"/>
              <a:t> </a:t>
            </a:r>
            <a:r>
              <a:rPr lang="en-US" sz="3600" b="1" dirty="0" err="1"/>
              <a:t>voor</a:t>
            </a:r>
            <a:r>
              <a:rPr lang="en-US" sz="3600" b="1" dirty="0"/>
              <a:t> </a:t>
            </a:r>
            <a:r>
              <a:rPr lang="en-US" sz="3600" b="1" dirty="0" err="1"/>
              <a:t>deze</a:t>
            </a:r>
            <a:endParaRPr lang="en-US" sz="3600" b="1" dirty="0"/>
          </a:p>
          <a:p>
            <a:r>
              <a:rPr lang="en-US" sz="3600" b="1" dirty="0" err="1"/>
              <a:t>patiënten</a:t>
            </a:r>
            <a:r>
              <a:rPr lang="en-US" sz="3600" b="1" dirty="0"/>
              <a:t>?</a:t>
            </a:r>
            <a:endParaRPr lang="nl-NL" sz="3600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3269" y="365125"/>
            <a:ext cx="11645462" cy="1325563"/>
          </a:xfrm>
        </p:spPr>
        <p:txBody>
          <a:bodyPr anchor="t"/>
          <a:lstStyle/>
          <a:p>
            <a:r>
              <a:rPr lang="nl-NL" dirty="0"/>
              <a:t>kans op een match is afhankelijk van etniciteit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8538" y="1225361"/>
            <a:ext cx="3743631" cy="460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9827164" y="6510410"/>
            <a:ext cx="2282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van </a:t>
            </a:r>
            <a:r>
              <a:rPr lang="en-US" sz="1600" b="1" dirty="0" err="1">
                <a:solidFill>
                  <a:schemeClr val="bg1"/>
                </a:solidFill>
              </a:rPr>
              <a:t>Walraven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i="1" dirty="0">
                <a:solidFill>
                  <a:schemeClr val="bg1"/>
                </a:solidFill>
              </a:rPr>
              <a:t>et al</a:t>
            </a:r>
            <a:r>
              <a:rPr lang="en-US" sz="1600" b="1" dirty="0">
                <a:solidFill>
                  <a:schemeClr val="bg1"/>
                </a:solidFill>
              </a:rPr>
              <a:t>. 2017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6617" y="1489472"/>
            <a:ext cx="1043979" cy="71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03" y="1225360"/>
            <a:ext cx="5576047" cy="3436239"/>
          </a:xfrm>
          <a:prstGeom prst="rect">
            <a:avLst/>
          </a:prstGeom>
          <a:ln w="38100">
            <a:solidFill>
              <a:srgbClr val="677886"/>
            </a:solidFill>
          </a:ln>
        </p:spPr>
      </p:pic>
      <p:cxnSp>
        <p:nvCxnSpPr>
          <p:cNvPr id="10" name="Straight Arrow Connector 9"/>
          <p:cNvCxnSpPr>
            <a:cxnSpLocks/>
            <a:endCxn id="8" idx="3"/>
          </p:cNvCxnSpPr>
          <p:nvPr/>
        </p:nvCxnSpPr>
        <p:spPr>
          <a:xfrm flipH="1" flipV="1">
            <a:off x="3739179" y="2207536"/>
            <a:ext cx="2133824" cy="3160992"/>
          </a:xfrm>
          <a:prstGeom prst="straightConnector1">
            <a:avLst/>
          </a:prstGeom>
          <a:ln w="76200">
            <a:solidFill>
              <a:srgbClr val="67788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24765" y="1385662"/>
            <a:ext cx="882813" cy="403061"/>
          </a:xfrm>
          <a:prstGeom prst="rect">
            <a:avLst/>
          </a:prstGeom>
          <a:solidFill>
            <a:srgbClr val="F1D9D3"/>
          </a:solidFill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10%</a:t>
            </a:r>
            <a:endParaRPr lang="nl-NL" b="1" dirty="0"/>
          </a:p>
        </p:txBody>
      </p:sp>
      <p:cxnSp>
        <p:nvCxnSpPr>
          <p:cNvPr id="12" name="Straight Arrow Connector 11"/>
          <p:cNvCxnSpPr>
            <a:cxnSpLocks/>
            <a:stCxn id="3" idx="1"/>
          </p:cNvCxnSpPr>
          <p:nvPr/>
        </p:nvCxnSpPr>
        <p:spPr>
          <a:xfrm flipH="1" flipV="1">
            <a:off x="2507578" y="1690688"/>
            <a:ext cx="3365425" cy="3722385"/>
          </a:xfrm>
          <a:prstGeom prst="straightConnector1">
            <a:avLst/>
          </a:prstGeom>
          <a:ln w="76200">
            <a:solidFill>
              <a:srgbClr val="67788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44471" y="1381241"/>
            <a:ext cx="894708" cy="1652589"/>
          </a:xfrm>
          <a:prstGeom prst="rect">
            <a:avLst/>
          </a:prstGeom>
          <a:solidFill>
            <a:srgbClr val="F1D9D3"/>
          </a:solidFill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40%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717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2410C-0195-4EDF-9DBB-A65BB8D4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3" y="365125"/>
            <a:ext cx="11794134" cy="1325563"/>
          </a:xfrm>
        </p:spPr>
        <p:txBody>
          <a:bodyPr anchor="t"/>
          <a:lstStyle/>
          <a:p>
            <a:r>
              <a:rPr lang="nl-NL" dirty="0"/>
              <a:t>mismatching helpt, ook in stamceltransplantaties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D420B-E6EB-40C5-91B0-175069E45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4" t="22176" r="36666" b="13843"/>
          <a:stretch/>
        </p:blipFill>
        <p:spPr>
          <a:xfrm>
            <a:off x="3780334" y="2817340"/>
            <a:ext cx="3132734" cy="292521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5468D71-2877-4F1D-AF19-3A5FF3F02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" t="22177" r="36666" b="4490"/>
          <a:stretch/>
        </p:blipFill>
        <p:spPr>
          <a:xfrm>
            <a:off x="198933" y="2817340"/>
            <a:ext cx="3708441" cy="335278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31C7011-C771-4AAD-B3CC-6564EADBA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7" t="21851" r="3888" b="14166"/>
          <a:stretch/>
        </p:blipFill>
        <p:spPr>
          <a:xfrm>
            <a:off x="6845300" y="2779148"/>
            <a:ext cx="5147767" cy="292530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0EA8065-41F0-44DD-99E3-D2489B916D55}"/>
              </a:ext>
            </a:extLst>
          </p:cNvPr>
          <p:cNvSpPr txBox="1"/>
          <p:nvPr/>
        </p:nvSpPr>
        <p:spPr>
          <a:xfrm>
            <a:off x="1459631" y="2345373"/>
            <a:ext cx="1703480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3200" b="1" dirty="0"/>
              <a:t>autoloog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20EF0D8-7075-4559-B4A3-0ECC1158F906}"/>
              </a:ext>
            </a:extLst>
          </p:cNvPr>
          <p:cNvSpPr txBox="1"/>
          <p:nvPr/>
        </p:nvSpPr>
        <p:spPr>
          <a:xfrm>
            <a:off x="4431481" y="1852930"/>
            <a:ext cx="1872051" cy="107721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3200" b="1" dirty="0"/>
              <a:t>identieke</a:t>
            </a:r>
          </a:p>
          <a:p>
            <a:pPr algn="ctr"/>
            <a:r>
              <a:rPr lang="nl-NL" sz="3200" b="1" dirty="0"/>
              <a:t>broer/zus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03A8469-95E1-490A-84B6-9F317F8F12C8}"/>
              </a:ext>
            </a:extLst>
          </p:cNvPr>
          <p:cNvSpPr txBox="1"/>
          <p:nvPr/>
        </p:nvSpPr>
        <p:spPr>
          <a:xfrm>
            <a:off x="6970462" y="1360488"/>
            <a:ext cx="2880532" cy="156966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nl-NL" sz="3200" b="1" dirty="0" err="1"/>
              <a:t>gematche</a:t>
            </a:r>
            <a:r>
              <a:rPr lang="nl-NL" sz="3200" b="1" dirty="0"/>
              <a:t> </a:t>
            </a:r>
          </a:p>
          <a:p>
            <a:pPr algn="ctr"/>
            <a:r>
              <a:rPr lang="nl-NL" sz="3200" b="1" dirty="0" err="1"/>
              <a:t>ongerelateerde</a:t>
            </a:r>
            <a:r>
              <a:rPr lang="nl-NL" sz="3200" b="1" dirty="0"/>
              <a:t> </a:t>
            </a:r>
          </a:p>
          <a:p>
            <a:pPr algn="ctr"/>
            <a:r>
              <a:rPr lang="nl-NL" sz="3200" b="1" dirty="0"/>
              <a:t>donor</a:t>
            </a:r>
          </a:p>
        </p:txBody>
      </p:sp>
    </p:spTree>
    <p:extLst>
      <p:ext uri="{BB962C8B-B14F-4D97-AF65-F5344CB8AC3E}">
        <p14:creationId xmlns:p14="http://schemas.microsoft.com/office/powerpoint/2010/main" val="3465048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96000" y="985517"/>
            <a:ext cx="5798400" cy="515870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115" name="Text Box 14"/>
          <p:cNvSpPr txBox="1">
            <a:spLocks noChangeArrowheads="1"/>
          </p:cNvSpPr>
          <p:nvPr/>
        </p:nvSpPr>
        <p:spPr bwMode="auto">
          <a:xfrm>
            <a:off x="3498333" y="5836447"/>
            <a:ext cx="22749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altLang="nl-NL" sz="1400" kern="0" dirty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Horowitz </a:t>
            </a:r>
            <a:r>
              <a:rPr lang="en-US" altLang="nl-NL" sz="1400" i="1" kern="0" dirty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et al.</a:t>
            </a:r>
            <a:r>
              <a:rPr lang="en-US" altLang="nl-NL" sz="1400" kern="0" dirty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1990 Blood</a:t>
            </a:r>
            <a:endParaRPr lang="nl-NL" altLang="nl-NL" sz="1400" kern="0" dirty="0">
              <a:solidFill>
                <a:schemeClr val="tx2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7" name="Text Box 16"/>
          <p:cNvSpPr txBox="1">
            <a:spLocks noChangeArrowheads="1"/>
          </p:cNvSpPr>
          <p:nvPr/>
        </p:nvSpPr>
        <p:spPr bwMode="auto">
          <a:xfrm>
            <a:off x="967411" y="1657717"/>
            <a:ext cx="915635" cy="29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altLang="nl-NL" sz="1333" b="1" kern="0" dirty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no GvHD</a:t>
            </a:r>
            <a:endParaRPr lang="nl-NL" altLang="nl-NL" sz="1333" b="1" kern="0" dirty="0">
              <a:solidFill>
                <a:schemeClr val="tx2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9" name="Text Box 18"/>
          <p:cNvSpPr txBox="1">
            <a:spLocks noChangeArrowheads="1"/>
          </p:cNvSpPr>
          <p:nvPr/>
        </p:nvSpPr>
        <p:spPr bwMode="auto">
          <a:xfrm>
            <a:off x="1253280" y="2360286"/>
            <a:ext cx="630301" cy="29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altLang="nl-NL" sz="1333" b="1" kern="0" dirty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acute</a:t>
            </a:r>
            <a:endParaRPr lang="nl-NL" altLang="nl-NL" sz="1333" b="1" kern="0" dirty="0">
              <a:solidFill>
                <a:schemeClr val="tx2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1" name="Text Box 20"/>
          <p:cNvSpPr txBox="1">
            <a:spLocks noChangeArrowheads="1"/>
          </p:cNvSpPr>
          <p:nvPr/>
        </p:nvSpPr>
        <p:spPr bwMode="auto">
          <a:xfrm>
            <a:off x="1082025" y="3062856"/>
            <a:ext cx="801823" cy="29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altLang="nl-NL" sz="1333" b="1" kern="0" dirty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chronic</a:t>
            </a:r>
            <a:endParaRPr lang="nl-NL" altLang="nl-NL" sz="1333" b="1" kern="0" dirty="0">
              <a:solidFill>
                <a:schemeClr val="tx2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905304" y="1198960"/>
            <a:ext cx="3856703" cy="3534538"/>
            <a:chOff x="2029232" y="899220"/>
            <a:chExt cx="2299564" cy="2107473"/>
          </a:xfrm>
        </p:grpSpPr>
        <p:sp>
          <p:nvSpPr>
            <p:cNvPr id="104" name="Rectangle 3"/>
            <p:cNvSpPr>
              <a:spLocks noChangeArrowheads="1"/>
            </p:cNvSpPr>
            <p:nvPr/>
          </p:nvSpPr>
          <p:spPr bwMode="auto">
            <a:xfrm>
              <a:off x="2059394" y="899220"/>
              <a:ext cx="2221707" cy="1885950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</a:extLst>
          </p:spPr>
          <p:txBody>
            <a:bodyPr/>
            <a:lstStyle/>
            <a:p>
              <a:pPr algn="ctr" defTabSz="1219170">
                <a:spcBef>
                  <a:spcPct val="50000"/>
                </a:spcBef>
                <a:defRPr/>
              </a:pPr>
              <a:endParaRPr lang="nl-NL" sz="1333" ker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05" name="Rectangle 4"/>
            <p:cNvSpPr>
              <a:spLocks noChangeArrowheads="1"/>
            </p:cNvSpPr>
            <p:nvPr/>
          </p:nvSpPr>
          <p:spPr bwMode="auto">
            <a:xfrm>
              <a:off x="2059394" y="899220"/>
              <a:ext cx="2221707" cy="1885950"/>
            </a:xfrm>
            <a:prstGeom prst="rect">
              <a:avLst/>
            </a:prstGeom>
            <a:noFill/>
            <a:ln w="7938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1219170">
                <a:spcBef>
                  <a:spcPct val="50000"/>
                </a:spcBef>
                <a:defRPr/>
              </a:pPr>
              <a:endParaRPr lang="nl-NL" sz="1333" ker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>
              <a:off x="2059394" y="2785170"/>
              <a:ext cx="2221707" cy="794"/>
            </a:xfrm>
            <a:prstGeom prst="line">
              <a:avLst/>
            </a:prstGeom>
            <a:noFill/>
            <a:ln w="7938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1219170">
                <a:spcBef>
                  <a:spcPct val="50000"/>
                </a:spcBef>
                <a:defRPr/>
              </a:pPr>
              <a:endParaRPr lang="nl-NL" sz="1333" ker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07" name="Line 6"/>
            <p:cNvSpPr>
              <a:spLocks noChangeShapeType="1"/>
            </p:cNvSpPr>
            <p:nvPr/>
          </p:nvSpPr>
          <p:spPr bwMode="auto">
            <a:xfrm flipV="1">
              <a:off x="2059394" y="2785170"/>
              <a:ext cx="794" cy="34925"/>
            </a:xfrm>
            <a:prstGeom prst="line">
              <a:avLst/>
            </a:prstGeom>
            <a:noFill/>
            <a:ln w="7938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1219170">
                <a:spcBef>
                  <a:spcPct val="50000"/>
                </a:spcBef>
                <a:defRPr/>
              </a:pPr>
              <a:endParaRPr lang="nl-NL" sz="1333" ker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08" name="Line 7"/>
            <p:cNvSpPr>
              <a:spLocks noChangeShapeType="1"/>
            </p:cNvSpPr>
            <p:nvPr/>
          </p:nvSpPr>
          <p:spPr bwMode="auto">
            <a:xfrm flipV="1">
              <a:off x="2798376" y="2785170"/>
              <a:ext cx="794" cy="34925"/>
            </a:xfrm>
            <a:prstGeom prst="line">
              <a:avLst/>
            </a:prstGeom>
            <a:noFill/>
            <a:ln w="7938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1219170">
                <a:spcBef>
                  <a:spcPct val="50000"/>
                </a:spcBef>
                <a:defRPr/>
              </a:pPr>
              <a:endParaRPr lang="nl-NL" sz="1333" ker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09" name="Line 8"/>
            <p:cNvSpPr>
              <a:spLocks noChangeShapeType="1"/>
            </p:cNvSpPr>
            <p:nvPr/>
          </p:nvSpPr>
          <p:spPr bwMode="auto">
            <a:xfrm flipV="1">
              <a:off x="3542119" y="2785170"/>
              <a:ext cx="794" cy="34925"/>
            </a:xfrm>
            <a:prstGeom prst="line">
              <a:avLst/>
            </a:prstGeom>
            <a:noFill/>
            <a:ln w="7938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1219170">
                <a:spcBef>
                  <a:spcPct val="50000"/>
                </a:spcBef>
                <a:defRPr/>
              </a:pPr>
              <a:endParaRPr lang="nl-NL" sz="1333" ker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0" name="Line 9"/>
            <p:cNvSpPr>
              <a:spLocks noChangeShapeType="1"/>
            </p:cNvSpPr>
            <p:nvPr/>
          </p:nvSpPr>
          <p:spPr bwMode="auto">
            <a:xfrm flipV="1">
              <a:off x="4281101" y="2785170"/>
              <a:ext cx="794" cy="34925"/>
            </a:xfrm>
            <a:prstGeom prst="line">
              <a:avLst/>
            </a:prstGeom>
            <a:noFill/>
            <a:ln w="7938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1219170">
                <a:spcBef>
                  <a:spcPct val="50000"/>
                </a:spcBef>
                <a:defRPr/>
              </a:pPr>
              <a:endParaRPr lang="nl-NL" sz="1333" ker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1" name="Rectangle 10"/>
            <p:cNvSpPr>
              <a:spLocks noChangeArrowheads="1"/>
            </p:cNvSpPr>
            <p:nvPr/>
          </p:nvSpPr>
          <p:spPr bwMode="auto">
            <a:xfrm>
              <a:off x="2029232" y="2884389"/>
              <a:ext cx="56392" cy="12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GB" altLang="nl-NL" sz="1333" b="1" kern="0">
                  <a:solidFill>
                    <a:schemeClr val="tx2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0</a:t>
              </a:r>
              <a:endParaRPr lang="en-GB" altLang="nl-NL" sz="1333" kern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2" name="Rectangle 11"/>
            <p:cNvSpPr>
              <a:spLocks noChangeArrowheads="1"/>
            </p:cNvSpPr>
            <p:nvPr/>
          </p:nvSpPr>
          <p:spPr bwMode="auto">
            <a:xfrm>
              <a:off x="2734082" y="2884389"/>
              <a:ext cx="112783" cy="12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GB" altLang="nl-NL" sz="1333" b="1" kern="0">
                  <a:solidFill>
                    <a:schemeClr val="tx2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10</a:t>
              </a:r>
              <a:endParaRPr lang="en-GB" altLang="nl-NL" sz="1333" kern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3" name="Rectangle 12"/>
            <p:cNvSpPr>
              <a:spLocks noChangeArrowheads="1"/>
            </p:cNvSpPr>
            <p:nvPr/>
          </p:nvSpPr>
          <p:spPr bwMode="auto">
            <a:xfrm>
              <a:off x="3477032" y="2884389"/>
              <a:ext cx="112783" cy="12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GB" altLang="nl-NL" sz="1333" b="1" kern="0">
                  <a:solidFill>
                    <a:schemeClr val="tx2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20</a:t>
              </a:r>
              <a:endParaRPr lang="en-GB" altLang="nl-NL" sz="1333" kern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4" name="Rectangle 13"/>
            <p:cNvSpPr>
              <a:spLocks noChangeArrowheads="1"/>
            </p:cNvSpPr>
            <p:nvPr/>
          </p:nvSpPr>
          <p:spPr bwMode="auto">
            <a:xfrm>
              <a:off x="4216013" y="2884389"/>
              <a:ext cx="112783" cy="12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GB" altLang="nl-NL" sz="1333" b="1" kern="0">
                  <a:solidFill>
                    <a:schemeClr val="tx2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30</a:t>
              </a:r>
              <a:endParaRPr lang="en-GB" altLang="nl-NL" sz="1333" kern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6" name="Rectangle 15"/>
            <p:cNvSpPr>
              <a:spLocks noChangeArrowheads="1"/>
            </p:cNvSpPr>
            <p:nvPr/>
          </p:nvSpPr>
          <p:spPr bwMode="auto">
            <a:xfrm>
              <a:off x="2059394" y="1116708"/>
              <a:ext cx="1851819" cy="289719"/>
            </a:xfrm>
            <a:prstGeom prst="rect">
              <a:avLst/>
            </a:prstGeom>
            <a:solidFill>
              <a:schemeClr val="accent4"/>
            </a:solidFill>
            <a:ln w="7938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1219170">
                <a:spcBef>
                  <a:spcPct val="50000"/>
                </a:spcBef>
                <a:defRPr/>
              </a:pPr>
              <a:endParaRPr lang="nl-NL" sz="1333" ker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>
              <a:off x="2059394" y="1535808"/>
              <a:ext cx="1631157" cy="289719"/>
            </a:xfrm>
            <a:prstGeom prst="rect">
              <a:avLst/>
            </a:prstGeom>
            <a:solidFill>
              <a:schemeClr val="accent4"/>
            </a:solidFill>
            <a:ln w="7938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1219170">
                <a:spcBef>
                  <a:spcPct val="50000"/>
                </a:spcBef>
                <a:defRPr/>
              </a:pPr>
              <a:endParaRPr lang="nl-NL" sz="1333" ker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20" name="Rectangle 19"/>
            <p:cNvSpPr>
              <a:spLocks noChangeArrowheads="1"/>
            </p:cNvSpPr>
            <p:nvPr/>
          </p:nvSpPr>
          <p:spPr bwMode="auto">
            <a:xfrm>
              <a:off x="2059394" y="1955701"/>
              <a:ext cx="738982" cy="292894"/>
            </a:xfrm>
            <a:prstGeom prst="rect">
              <a:avLst/>
            </a:prstGeom>
            <a:solidFill>
              <a:schemeClr val="accent4"/>
            </a:solidFill>
            <a:ln w="7938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1219170">
                <a:spcBef>
                  <a:spcPct val="50000"/>
                </a:spcBef>
                <a:defRPr/>
              </a:pPr>
              <a:endParaRPr lang="nl-NL" sz="1333" ker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22" name="Rectangle 21"/>
            <p:cNvSpPr>
              <a:spLocks noChangeArrowheads="1"/>
            </p:cNvSpPr>
            <p:nvPr/>
          </p:nvSpPr>
          <p:spPr bwMode="auto">
            <a:xfrm>
              <a:off x="2059394" y="2378770"/>
              <a:ext cx="518319" cy="289719"/>
            </a:xfrm>
            <a:prstGeom prst="rect">
              <a:avLst/>
            </a:prstGeom>
            <a:solidFill>
              <a:schemeClr val="accent4"/>
            </a:solidFill>
            <a:ln w="7938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1219170">
                <a:spcBef>
                  <a:spcPct val="50000"/>
                </a:spcBef>
                <a:defRPr/>
              </a:pPr>
              <a:endParaRPr lang="nl-NL" sz="1333" ker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123" name="Text Box 22"/>
          <p:cNvSpPr txBox="1">
            <a:spLocks noChangeArrowheads="1"/>
          </p:cNvSpPr>
          <p:nvPr/>
        </p:nvSpPr>
        <p:spPr bwMode="auto">
          <a:xfrm>
            <a:off x="238579" y="3765425"/>
            <a:ext cx="1646605" cy="29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altLang="nl-NL" sz="1333" b="1" kern="0" dirty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acute and chronic</a:t>
            </a:r>
            <a:endParaRPr lang="nl-NL" altLang="nl-NL" sz="1333" b="1" kern="0" dirty="0">
              <a:solidFill>
                <a:schemeClr val="tx2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4" name="Text Box 23"/>
          <p:cNvSpPr txBox="1">
            <a:spLocks noChangeArrowheads="1"/>
          </p:cNvSpPr>
          <p:nvPr/>
        </p:nvSpPr>
        <p:spPr bwMode="auto">
          <a:xfrm>
            <a:off x="2996451" y="4866688"/>
            <a:ext cx="1645001" cy="29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altLang="nl-NL" sz="1333" kern="0" dirty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relapse percentage</a:t>
            </a:r>
            <a:endParaRPr lang="en-GB" altLang="nl-NL" sz="1333" kern="0" dirty="0">
              <a:solidFill>
                <a:schemeClr val="tx2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582400" cy="1325563"/>
          </a:xfrm>
        </p:spPr>
        <p:txBody>
          <a:bodyPr anchor="t"/>
          <a:lstStyle/>
          <a:p>
            <a:r>
              <a:rPr lang="nl-NL" dirty="0"/>
              <a:t>mismatching helpt, ook in stamceltransplantaties</a:t>
            </a:r>
          </a:p>
        </p:txBody>
      </p:sp>
      <p:sp>
        <p:nvSpPr>
          <p:cNvPr id="8" name="Tijdelijke aanduiding voor inhoud 1"/>
          <p:cNvSpPr txBox="1">
            <a:spLocks/>
          </p:cNvSpPr>
          <p:nvPr/>
        </p:nvSpPr>
        <p:spPr>
          <a:xfrm>
            <a:off x="304800" y="1086928"/>
            <a:ext cx="11365776" cy="56989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u="sng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GB" sz="2667" dirty="0"/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6296807" y="1092603"/>
            <a:ext cx="1373717" cy="4944533"/>
            <a:chOff x="288" y="717"/>
            <a:chExt cx="649" cy="2336"/>
          </a:xfrm>
        </p:grpSpPr>
        <p:sp>
          <p:nvSpPr>
            <p:cNvPr id="10" name="Freeform 55"/>
            <p:cNvSpPr>
              <a:spLocks/>
            </p:cNvSpPr>
            <p:nvPr/>
          </p:nvSpPr>
          <p:spPr bwMode="auto">
            <a:xfrm>
              <a:off x="288" y="717"/>
              <a:ext cx="649" cy="2336"/>
            </a:xfrm>
            <a:custGeom>
              <a:avLst/>
              <a:gdLst>
                <a:gd name="T0" fmla="*/ 427 w 787"/>
                <a:gd name="T1" fmla="*/ 727 h 2851"/>
                <a:gd name="T2" fmla="*/ 408 w 787"/>
                <a:gd name="T3" fmla="*/ 497 h 2851"/>
                <a:gd name="T4" fmla="*/ 379 w 787"/>
                <a:gd name="T5" fmla="*/ 290 h 2851"/>
                <a:gd name="T6" fmla="*/ 324 w 787"/>
                <a:gd name="T7" fmla="*/ 263 h 2851"/>
                <a:gd name="T8" fmla="*/ 266 w 787"/>
                <a:gd name="T9" fmla="*/ 193 h 2851"/>
                <a:gd name="T10" fmla="*/ 279 w 787"/>
                <a:gd name="T11" fmla="*/ 163 h 2851"/>
                <a:gd name="T12" fmla="*/ 298 w 787"/>
                <a:gd name="T13" fmla="*/ 159 h 2851"/>
                <a:gd name="T14" fmla="*/ 313 w 787"/>
                <a:gd name="T15" fmla="*/ 143 h 2851"/>
                <a:gd name="T16" fmla="*/ 313 w 787"/>
                <a:gd name="T17" fmla="*/ 119 h 2851"/>
                <a:gd name="T18" fmla="*/ 310 w 787"/>
                <a:gd name="T19" fmla="*/ 102 h 2851"/>
                <a:gd name="T20" fmla="*/ 308 w 787"/>
                <a:gd name="T21" fmla="*/ 88 h 2851"/>
                <a:gd name="T22" fmla="*/ 265 w 787"/>
                <a:gd name="T23" fmla="*/ 12 h 2851"/>
                <a:gd name="T24" fmla="*/ 190 w 787"/>
                <a:gd name="T25" fmla="*/ 12 h 2851"/>
                <a:gd name="T26" fmla="*/ 131 w 787"/>
                <a:gd name="T27" fmla="*/ 66 h 2851"/>
                <a:gd name="T28" fmla="*/ 133 w 787"/>
                <a:gd name="T29" fmla="*/ 98 h 2851"/>
                <a:gd name="T30" fmla="*/ 126 w 787"/>
                <a:gd name="T31" fmla="*/ 131 h 2851"/>
                <a:gd name="T32" fmla="*/ 153 w 787"/>
                <a:gd name="T33" fmla="*/ 159 h 2851"/>
                <a:gd name="T34" fmla="*/ 168 w 787"/>
                <a:gd name="T35" fmla="*/ 178 h 2851"/>
                <a:gd name="T36" fmla="*/ 118 w 787"/>
                <a:gd name="T37" fmla="*/ 263 h 2851"/>
                <a:gd name="T38" fmla="*/ 62 w 787"/>
                <a:gd name="T39" fmla="*/ 290 h 2851"/>
                <a:gd name="T40" fmla="*/ 33 w 787"/>
                <a:gd name="T41" fmla="*/ 497 h 2851"/>
                <a:gd name="T42" fmla="*/ 14 w 787"/>
                <a:gd name="T43" fmla="*/ 727 h 2851"/>
                <a:gd name="T44" fmla="*/ 6 w 787"/>
                <a:gd name="T45" fmla="*/ 864 h 2851"/>
                <a:gd name="T46" fmla="*/ 42 w 787"/>
                <a:gd name="T47" fmla="*/ 905 h 2851"/>
                <a:gd name="T48" fmla="*/ 61 w 787"/>
                <a:gd name="T49" fmla="*/ 896 h 2851"/>
                <a:gd name="T50" fmla="*/ 58 w 787"/>
                <a:gd name="T51" fmla="*/ 858 h 2851"/>
                <a:gd name="T52" fmla="*/ 69 w 787"/>
                <a:gd name="T53" fmla="*/ 669 h 2851"/>
                <a:gd name="T54" fmla="*/ 99 w 787"/>
                <a:gd name="T55" fmla="*/ 482 h 2851"/>
                <a:gd name="T56" fmla="*/ 79 w 787"/>
                <a:gd name="T57" fmla="*/ 712 h 2851"/>
                <a:gd name="T58" fmla="*/ 118 w 787"/>
                <a:gd name="T59" fmla="*/ 1083 h 2851"/>
                <a:gd name="T60" fmla="*/ 155 w 787"/>
                <a:gd name="T61" fmla="*/ 1427 h 2851"/>
                <a:gd name="T62" fmla="*/ 131 w 787"/>
                <a:gd name="T63" fmla="*/ 1536 h 2851"/>
                <a:gd name="T64" fmla="*/ 158 w 787"/>
                <a:gd name="T65" fmla="*/ 1563 h 2851"/>
                <a:gd name="T66" fmla="*/ 215 w 787"/>
                <a:gd name="T67" fmla="*/ 1536 h 2851"/>
                <a:gd name="T68" fmla="*/ 214 w 787"/>
                <a:gd name="T69" fmla="*/ 1472 h 2851"/>
                <a:gd name="T70" fmla="*/ 214 w 787"/>
                <a:gd name="T71" fmla="*/ 1191 h 2851"/>
                <a:gd name="T72" fmla="*/ 212 w 787"/>
                <a:gd name="T73" fmla="*/ 931 h 2851"/>
                <a:gd name="T74" fmla="*/ 219 w 787"/>
                <a:gd name="T75" fmla="*/ 841 h 2851"/>
                <a:gd name="T76" fmla="*/ 228 w 787"/>
                <a:gd name="T77" fmla="*/ 841 h 2851"/>
                <a:gd name="T78" fmla="*/ 231 w 787"/>
                <a:gd name="T79" fmla="*/ 1121 h 2851"/>
                <a:gd name="T80" fmla="*/ 230 w 787"/>
                <a:gd name="T81" fmla="*/ 1445 h 2851"/>
                <a:gd name="T82" fmla="*/ 223 w 787"/>
                <a:gd name="T83" fmla="*/ 1515 h 2851"/>
                <a:gd name="T84" fmla="*/ 264 w 787"/>
                <a:gd name="T85" fmla="*/ 1563 h 2851"/>
                <a:gd name="T86" fmla="*/ 310 w 787"/>
                <a:gd name="T87" fmla="*/ 1549 h 2851"/>
                <a:gd name="T88" fmla="*/ 283 w 787"/>
                <a:gd name="T89" fmla="*/ 1475 h 2851"/>
                <a:gd name="T90" fmla="*/ 315 w 787"/>
                <a:gd name="T91" fmla="*/ 1150 h 2851"/>
                <a:gd name="T92" fmla="*/ 374 w 787"/>
                <a:gd name="T93" fmla="*/ 840 h 2851"/>
                <a:gd name="T94" fmla="*/ 337 w 787"/>
                <a:gd name="T95" fmla="*/ 563 h 2851"/>
                <a:gd name="T96" fmla="*/ 360 w 787"/>
                <a:gd name="T97" fmla="*/ 562 h 2851"/>
                <a:gd name="T98" fmla="*/ 388 w 787"/>
                <a:gd name="T99" fmla="*/ 818 h 2851"/>
                <a:gd name="T100" fmla="*/ 382 w 787"/>
                <a:gd name="T101" fmla="*/ 891 h 2851"/>
                <a:gd name="T102" fmla="*/ 382 w 787"/>
                <a:gd name="T103" fmla="*/ 910 h 2851"/>
                <a:gd name="T104" fmla="*/ 432 w 787"/>
                <a:gd name="T105" fmla="*/ 875 h 28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7" h="2851">
                  <a:moveTo>
                    <a:pt x="784" y="1548"/>
                  </a:moveTo>
                  <a:cubicBezTo>
                    <a:pt x="781" y="1542"/>
                    <a:pt x="776" y="1498"/>
                    <a:pt x="769" y="1473"/>
                  </a:cubicBezTo>
                  <a:cubicBezTo>
                    <a:pt x="764" y="1452"/>
                    <a:pt x="758" y="1362"/>
                    <a:pt x="762" y="1321"/>
                  </a:cubicBezTo>
                  <a:cubicBezTo>
                    <a:pt x="764" y="1289"/>
                    <a:pt x="762" y="1238"/>
                    <a:pt x="763" y="1216"/>
                  </a:cubicBezTo>
                  <a:cubicBezTo>
                    <a:pt x="764" y="1093"/>
                    <a:pt x="744" y="1031"/>
                    <a:pt x="740" y="1008"/>
                  </a:cubicBezTo>
                  <a:cubicBezTo>
                    <a:pt x="735" y="985"/>
                    <a:pt x="728" y="953"/>
                    <a:pt x="728" y="904"/>
                  </a:cubicBezTo>
                  <a:cubicBezTo>
                    <a:pt x="728" y="855"/>
                    <a:pt x="731" y="787"/>
                    <a:pt x="727" y="739"/>
                  </a:cubicBezTo>
                  <a:cubicBezTo>
                    <a:pt x="725" y="712"/>
                    <a:pt x="720" y="670"/>
                    <a:pt x="714" y="634"/>
                  </a:cubicBezTo>
                  <a:cubicBezTo>
                    <a:pt x="709" y="598"/>
                    <a:pt x="693" y="543"/>
                    <a:pt x="677" y="527"/>
                  </a:cubicBezTo>
                  <a:cubicBezTo>
                    <a:pt x="662" y="510"/>
                    <a:pt x="640" y="495"/>
                    <a:pt x="618" y="487"/>
                  </a:cubicBezTo>
                  <a:cubicBezTo>
                    <a:pt x="612" y="486"/>
                    <a:pt x="605" y="482"/>
                    <a:pt x="600" y="481"/>
                  </a:cubicBezTo>
                  <a:cubicBezTo>
                    <a:pt x="591" y="479"/>
                    <a:pt x="585" y="480"/>
                    <a:pt x="577" y="479"/>
                  </a:cubicBezTo>
                  <a:cubicBezTo>
                    <a:pt x="560" y="476"/>
                    <a:pt x="546" y="474"/>
                    <a:pt x="533" y="470"/>
                  </a:cubicBezTo>
                  <a:cubicBezTo>
                    <a:pt x="504" y="460"/>
                    <a:pt x="475" y="457"/>
                    <a:pt x="475" y="351"/>
                  </a:cubicBezTo>
                  <a:cubicBezTo>
                    <a:pt x="475" y="351"/>
                    <a:pt x="475" y="351"/>
                    <a:pt x="475" y="351"/>
                  </a:cubicBezTo>
                  <a:cubicBezTo>
                    <a:pt x="483" y="341"/>
                    <a:pt x="486" y="331"/>
                    <a:pt x="489" y="323"/>
                  </a:cubicBezTo>
                  <a:cubicBezTo>
                    <a:pt x="491" y="318"/>
                    <a:pt x="493" y="307"/>
                    <a:pt x="496" y="297"/>
                  </a:cubicBezTo>
                  <a:cubicBezTo>
                    <a:pt x="497" y="297"/>
                    <a:pt x="497" y="297"/>
                    <a:pt x="497" y="297"/>
                  </a:cubicBezTo>
                  <a:cubicBezTo>
                    <a:pt x="501" y="296"/>
                    <a:pt x="504" y="293"/>
                    <a:pt x="508" y="293"/>
                  </a:cubicBezTo>
                  <a:cubicBezTo>
                    <a:pt x="513" y="292"/>
                    <a:pt x="517" y="294"/>
                    <a:pt x="523" y="293"/>
                  </a:cubicBezTo>
                  <a:cubicBezTo>
                    <a:pt x="526" y="292"/>
                    <a:pt x="528" y="290"/>
                    <a:pt x="531" y="289"/>
                  </a:cubicBezTo>
                  <a:cubicBezTo>
                    <a:pt x="536" y="287"/>
                    <a:pt x="552" y="287"/>
                    <a:pt x="556" y="282"/>
                  </a:cubicBezTo>
                  <a:cubicBezTo>
                    <a:pt x="557" y="282"/>
                    <a:pt x="557" y="282"/>
                    <a:pt x="557" y="282"/>
                  </a:cubicBezTo>
                  <a:cubicBezTo>
                    <a:pt x="561" y="275"/>
                    <a:pt x="558" y="264"/>
                    <a:pt x="557" y="259"/>
                  </a:cubicBezTo>
                  <a:cubicBezTo>
                    <a:pt x="554" y="250"/>
                    <a:pt x="556" y="240"/>
                    <a:pt x="555" y="230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8" y="226"/>
                    <a:pt x="559" y="224"/>
                    <a:pt x="557" y="216"/>
                  </a:cubicBezTo>
                  <a:cubicBezTo>
                    <a:pt x="557" y="214"/>
                    <a:pt x="556" y="213"/>
                    <a:pt x="556" y="211"/>
                  </a:cubicBezTo>
                  <a:cubicBezTo>
                    <a:pt x="556" y="207"/>
                    <a:pt x="556" y="203"/>
                    <a:pt x="555" y="199"/>
                  </a:cubicBezTo>
                  <a:cubicBezTo>
                    <a:pt x="555" y="194"/>
                    <a:pt x="554" y="191"/>
                    <a:pt x="553" y="187"/>
                  </a:cubicBezTo>
                  <a:cubicBezTo>
                    <a:pt x="557" y="187"/>
                    <a:pt x="560" y="186"/>
                    <a:pt x="562" y="185"/>
                  </a:cubicBezTo>
                  <a:cubicBezTo>
                    <a:pt x="561" y="178"/>
                    <a:pt x="554" y="173"/>
                    <a:pt x="552" y="167"/>
                  </a:cubicBezTo>
                  <a:cubicBezTo>
                    <a:pt x="550" y="161"/>
                    <a:pt x="549" y="159"/>
                    <a:pt x="549" y="159"/>
                  </a:cubicBezTo>
                  <a:cubicBezTo>
                    <a:pt x="549" y="158"/>
                    <a:pt x="549" y="157"/>
                    <a:pt x="549" y="157"/>
                  </a:cubicBezTo>
                  <a:cubicBezTo>
                    <a:pt x="548" y="132"/>
                    <a:pt x="531" y="97"/>
                    <a:pt x="520" y="74"/>
                  </a:cubicBezTo>
                  <a:cubicBezTo>
                    <a:pt x="509" y="52"/>
                    <a:pt x="493" y="34"/>
                    <a:pt x="472" y="22"/>
                  </a:cubicBezTo>
                  <a:cubicBezTo>
                    <a:pt x="459" y="14"/>
                    <a:pt x="445" y="9"/>
                    <a:pt x="431" y="6"/>
                  </a:cubicBezTo>
                  <a:cubicBezTo>
                    <a:pt x="423" y="4"/>
                    <a:pt x="389" y="0"/>
                    <a:pt x="370" y="4"/>
                  </a:cubicBezTo>
                  <a:cubicBezTo>
                    <a:pt x="351" y="9"/>
                    <a:pt x="343" y="17"/>
                    <a:pt x="339" y="22"/>
                  </a:cubicBezTo>
                  <a:cubicBezTo>
                    <a:pt x="339" y="22"/>
                    <a:pt x="331" y="25"/>
                    <a:pt x="315" y="29"/>
                  </a:cubicBezTo>
                  <a:cubicBezTo>
                    <a:pt x="298" y="37"/>
                    <a:pt x="282" y="49"/>
                    <a:pt x="272" y="66"/>
                  </a:cubicBezTo>
                  <a:cubicBezTo>
                    <a:pt x="262" y="83"/>
                    <a:pt x="258" y="117"/>
                    <a:pt x="234" y="120"/>
                  </a:cubicBezTo>
                  <a:cubicBezTo>
                    <a:pt x="237" y="124"/>
                    <a:pt x="245" y="125"/>
                    <a:pt x="251" y="123"/>
                  </a:cubicBezTo>
                  <a:cubicBezTo>
                    <a:pt x="248" y="138"/>
                    <a:pt x="243" y="154"/>
                    <a:pt x="232" y="164"/>
                  </a:cubicBezTo>
                  <a:cubicBezTo>
                    <a:pt x="237" y="168"/>
                    <a:pt x="236" y="173"/>
                    <a:pt x="236" y="178"/>
                  </a:cubicBezTo>
                  <a:cubicBezTo>
                    <a:pt x="235" y="181"/>
                    <a:pt x="232" y="183"/>
                    <a:pt x="232" y="185"/>
                  </a:cubicBezTo>
                  <a:cubicBezTo>
                    <a:pt x="232" y="187"/>
                    <a:pt x="235" y="187"/>
                    <a:pt x="235" y="189"/>
                  </a:cubicBezTo>
                  <a:cubicBezTo>
                    <a:pt x="237" y="204"/>
                    <a:pt x="235" y="226"/>
                    <a:pt x="225" y="238"/>
                  </a:cubicBezTo>
                  <a:cubicBezTo>
                    <a:pt x="237" y="251"/>
                    <a:pt x="223" y="271"/>
                    <a:pt x="244" y="276"/>
                  </a:cubicBezTo>
                  <a:cubicBezTo>
                    <a:pt x="251" y="278"/>
                    <a:pt x="258" y="278"/>
                    <a:pt x="264" y="281"/>
                  </a:cubicBezTo>
                  <a:cubicBezTo>
                    <a:pt x="268" y="283"/>
                    <a:pt x="270" y="287"/>
                    <a:pt x="274" y="289"/>
                  </a:cubicBezTo>
                  <a:cubicBezTo>
                    <a:pt x="279" y="292"/>
                    <a:pt x="284" y="293"/>
                    <a:pt x="289" y="292"/>
                  </a:cubicBezTo>
                  <a:cubicBezTo>
                    <a:pt x="290" y="292"/>
                    <a:pt x="290" y="292"/>
                    <a:pt x="290" y="292"/>
                  </a:cubicBezTo>
                  <a:cubicBezTo>
                    <a:pt x="293" y="304"/>
                    <a:pt x="296" y="317"/>
                    <a:pt x="299" y="323"/>
                  </a:cubicBezTo>
                  <a:cubicBezTo>
                    <a:pt x="301" y="331"/>
                    <a:pt x="305" y="341"/>
                    <a:pt x="312" y="351"/>
                  </a:cubicBezTo>
                  <a:cubicBezTo>
                    <a:pt x="312" y="457"/>
                    <a:pt x="284" y="460"/>
                    <a:pt x="255" y="470"/>
                  </a:cubicBezTo>
                  <a:cubicBezTo>
                    <a:pt x="241" y="474"/>
                    <a:pt x="227" y="476"/>
                    <a:pt x="211" y="479"/>
                  </a:cubicBezTo>
                  <a:cubicBezTo>
                    <a:pt x="203" y="480"/>
                    <a:pt x="197" y="479"/>
                    <a:pt x="188" y="481"/>
                  </a:cubicBezTo>
                  <a:cubicBezTo>
                    <a:pt x="182" y="482"/>
                    <a:pt x="175" y="486"/>
                    <a:pt x="170" y="487"/>
                  </a:cubicBezTo>
                  <a:cubicBezTo>
                    <a:pt x="147" y="495"/>
                    <a:pt x="126" y="510"/>
                    <a:pt x="110" y="527"/>
                  </a:cubicBezTo>
                  <a:cubicBezTo>
                    <a:pt x="95" y="543"/>
                    <a:pt x="79" y="598"/>
                    <a:pt x="73" y="634"/>
                  </a:cubicBezTo>
                  <a:cubicBezTo>
                    <a:pt x="68" y="670"/>
                    <a:pt x="63" y="712"/>
                    <a:pt x="60" y="739"/>
                  </a:cubicBezTo>
                  <a:cubicBezTo>
                    <a:pt x="57" y="787"/>
                    <a:pt x="59" y="855"/>
                    <a:pt x="59" y="904"/>
                  </a:cubicBezTo>
                  <a:cubicBezTo>
                    <a:pt x="59" y="953"/>
                    <a:pt x="53" y="985"/>
                    <a:pt x="48" y="1008"/>
                  </a:cubicBezTo>
                  <a:cubicBezTo>
                    <a:pt x="43" y="1031"/>
                    <a:pt x="24" y="1093"/>
                    <a:pt x="25" y="1216"/>
                  </a:cubicBezTo>
                  <a:cubicBezTo>
                    <a:pt x="25" y="1238"/>
                    <a:pt x="24" y="1289"/>
                    <a:pt x="26" y="1321"/>
                  </a:cubicBezTo>
                  <a:cubicBezTo>
                    <a:pt x="30" y="1362"/>
                    <a:pt x="24" y="1452"/>
                    <a:pt x="19" y="1473"/>
                  </a:cubicBezTo>
                  <a:cubicBezTo>
                    <a:pt x="12" y="1498"/>
                    <a:pt x="6" y="1542"/>
                    <a:pt x="3" y="1548"/>
                  </a:cubicBezTo>
                  <a:cubicBezTo>
                    <a:pt x="0" y="1555"/>
                    <a:pt x="6" y="1563"/>
                    <a:pt x="10" y="1569"/>
                  </a:cubicBezTo>
                  <a:cubicBezTo>
                    <a:pt x="13" y="1576"/>
                    <a:pt x="12" y="1582"/>
                    <a:pt x="16" y="1591"/>
                  </a:cubicBezTo>
                  <a:cubicBezTo>
                    <a:pt x="19" y="1598"/>
                    <a:pt x="29" y="1613"/>
                    <a:pt x="34" y="1621"/>
                  </a:cubicBezTo>
                  <a:cubicBezTo>
                    <a:pt x="39" y="1630"/>
                    <a:pt x="59" y="1640"/>
                    <a:pt x="75" y="1645"/>
                  </a:cubicBezTo>
                  <a:cubicBezTo>
                    <a:pt x="86" y="1649"/>
                    <a:pt x="106" y="1660"/>
                    <a:pt x="108" y="1655"/>
                  </a:cubicBezTo>
                  <a:cubicBezTo>
                    <a:pt x="111" y="1644"/>
                    <a:pt x="104" y="1637"/>
                    <a:pt x="96" y="1633"/>
                  </a:cubicBezTo>
                  <a:cubicBezTo>
                    <a:pt x="91" y="1630"/>
                    <a:pt x="106" y="1639"/>
                    <a:pt x="109" y="1629"/>
                  </a:cubicBezTo>
                  <a:cubicBezTo>
                    <a:pt x="110" y="1626"/>
                    <a:pt x="110" y="1625"/>
                    <a:pt x="107" y="1620"/>
                  </a:cubicBezTo>
                  <a:cubicBezTo>
                    <a:pt x="109" y="1614"/>
                    <a:pt x="108" y="1614"/>
                    <a:pt x="104" y="1608"/>
                  </a:cubicBezTo>
                  <a:cubicBezTo>
                    <a:pt x="111" y="1606"/>
                    <a:pt x="106" y="1575"/>
                    <a:pt x="103" y="1560"/>
                  </a:cubicBezTo>
                  <a:cubicBezTo>
                    <a:pt x="104" y="1548"/>
                    <a:pt x="105" y="1512"/>
                    <a:pt x="96" y="1487"/>
                  </a:cubicBezTo>
                  <a:cubicBezTo>
                    <a:pt x="91" y="1471"/>
                    <a:pt x="88" y="1456"/>
                    <a:pt x="88" y="1447"/>
                  </a:cubicBezTo>
                  <a:cubicBezTo>
                    <a:pt x="84" y="1424"/>
                    <a:pt x="110" y="1263"/>
                    <a:pt x="124" y="1217"/>
                  </a:cubicBezTo>
                  <a:cubicBezTo>
                    <a:pt x="153" y="1121"/>
                    <a:pt x="144" y="1038"/>
                    <a:pt x="147" y="1021"/>
                  </a:cubicBezTo>
                  <a:cubicBezTo>
                    <a:pt x="150" y="1004"/>
                    <a:pt x="169" y="915"/>
                    <a:pt x="175" y="875"/>
                  </a:cubicBezTo>
                  <a:cubicBezTo>
                    <a:pt x="176" y="876"/>
                    <a:pt x="176" y="876"/>
                    <a:pt x="176" y="876"/>
                  </a:cubicBezTo>
                  <a:cubicBezTo>
                    <a:pt x="179" y="925"/>
                    <a:pt x="184" y="998"/>
                    <a:pt x="185" y="1023"/>
                  </a:cubicBezTo>
                  <a:cubicBezTo>
                    <a:pt x="187" y="1057"/>
                    <a:pt x="209" y="1115"/>
                    <a:pt x="194" y="1143"/>
                  </a:cubicBezTo>
                  <a:cubicBezTo>
                    <a:pt x="179" y="1171"/>
                    <a:pt x="154" y="1217"/>
                    <a:pt x="141" y="1294"/>
                  </a:cubicBezTo>
                  <a:cubicBezTo>
                    <a:pt x="129" y="1354"/>
                    <a:pt x="110" y="1417"/>
                    <a:pt x="122" y="1527"/>
                  </a:cubicBezTo>
                  <a:cubicBezTo>
                    <a:pt x="130" y="1604"/>
                    <a:pt x="128" y="1655"/>
                    <a:pt x="148" y="1741"/>
                  </a:cubicBezTo>
                  <a:cubicBezTo>
                    <a:pt x="165" y="1818"/>
                    <a:pt x="200" y="1912"/>
                    <a:pt x="210" y="1969"/>
                  </a:cubicBezTo>
                  <a:cubicBezTo>
                    <a:pt x="220" y="2025"/>
                    <a:pt x="224" y="2054"/>
                    <a:pt x="227" y="2091"/>
                  </a:cubicBezTo>
                  <a:cubicBezTo>
                    <a:pt x="229" y="2128"/>
                    <a:pt x="204" y="2303"/>
                    <a:pt x="232" y="2404"/>
                  </a:cubicBezTo>
                  <a:cubicBezTo>
                    <a:pt x="259" y="2505"/>
                    <a:pt x="271" y="2569"/>
                    <a:pt x="276" y="2594"/>
                  </a:cubicBezTo>
                  <a:cubicBezTo>
                    <a:pt x="288" y="2648"/>
                    <a:pt x="277" y="2654"/>
                    <a:pt x="282" y="2681"/>
                  </a:cubicBezTo>
                  <a:cubicBezTo>
                    <a:pt x="287" y="2708"/>
                    <a:pt x="288" y="2705"/>
                    <a:pt x="274" y="2731"/>
                  </a:cubicBezTo>
                  <a:cubicBezTo>
                    <a:pt x="261" y="2748"/>
                    <a:pt x="241" y="2785"/>
                    <a:pt x="234" y="2793"/>
                  </a:cubicBezTo>
                  <a:cubicBezTo>
                    <a:pt x="228" y="2802"/>
                    <a:pt x="231" y="2810"/>
                    <a:pt x="234" y="2815"/>
                  </a:cubicBezTo>
                  <a:cubicBezTo>
                    <a:pt x="229" y="2828"/>
                    <a:pt x="244" y="2835"/>
                    <a:pt x="249" y="2835"/>
                  </a:cubicBezTo>
                  <a:cubicBezTo>
                    <a:pt x="247" y="2850"/>
                    <a:pt x="275" y="2848"/>
                    <a:pt x="281" y="2842"/>
                  </a:cubicBezTo>
                  <a:cubicBezTo>
                    <a:pt x="289" y="2850"/>
                    <a:pt x="310" y="2850"/>
                    <a:pt x="318" y="2840"/>
                  </a:cubicBezTo>
                  <a:cubicBezTo>
                    <a:pt x="331" y="2851"/>
                    <a:pt x="354" y="2851"/>
                    <a:pt x="369" y="2837"/>
                  </a:cubicBezTo>
                  <a:cubicBezTo>
                    <a:pt x="384" y="2822"/>
                    <a:pt x="385" y="2807"/>
                    <a:pt x="384" y="2792"/>
                  </a:cubicBezTo>
                  <a:cubicBezTo>
                    <a:pt x="382" y="2778"/>
                    <a:pt x="385" y="2773"/>
                    <a:pt x="389" y="2755"/>
                  </a:cubicBezTo>
                  <a:cubicBezTo>
                    <a:pt x="392" y="2736"/>
                    <a:pt x="394" y="2722"/>
                    <a:pt x="388" y="2709"/>
                  </a:cubicBezTo>
                  <a:cubicBezTo>
                    <a:pt x="381" y="2696"/>
                    <a:pt x="381" y="2690"/>
                    <a:pt x="381" y="2677"/>
                  </a:cubicBezTo>
                  <a:cubicBezTo>
                    <a:pt x="381" y="2664"/>
                    <a:pt x="385" y="2644"/>
                    <a:pt x="377" y="2628"/>
                  </a:cubicBezTo>
                  <a:cubicBezTo>
                    <a:pt x="369" y="2611"/>
                    <a:pt x="359" y="2572"/>
                    <a:pt x="361" y="2529"/>
                  </a:cubicBezTo>
                  <a:cubicBezTo>
                    <a:pt x="362" y="2486"/>
                    <a:pt x="394" y="2247"/>
                    <a:pt x="381" y="2165"/>
                  </a:cubicBezTo>
                  <a:cubicBezTo>
                    <a:pt x="367" y="2083"/>
                    <a:pt x="372" y="2066"/>
                    <a:pt x="376" y="2038"/>
                  </a:cubicBezTo>
                  <a:cubicBezTo>
                    <a:pt x="379" y="2010"/>
                    <a:pt x="387" y="1965"/>
                    <a:pt x="380" y="1906"/>
                  </a:cubicBezTo>
                  <a:cubicBezTo>
                    <a:pt x="377" y="1883"/>
                    <a:pt x="378" y="1788"/>
                    <a:pt x="378" y="1691"/>
                  </a:cubicBezTo>
                  <a:cubicBezTo>
                    <a:pt x="379" y="1629"/>
                    <a:pt x="396" y="1546"/>
                    <a:pt x="379" y="1530"/>
                  </a:cubicBezTo>
                  <a:cubicBezTo>
                    <a:pt x="380" y="1529"/>
                    <a:pt x="380" y="1529"/>
                    <a:pt x="380" y="1529"/>
                  </a:cubicBezTo>
                  <a:cubicBezTo>
                    <a:pt x="384" y="1530"/>
                    <a:pt x="388" y="1531"/>
                    <a:pt x="392" y="1531"/>
                  </a:cubicBezTo>
                  <a:cubicBezTo>
                    <a:pt x="393" y="1531"/>
                    <a:pt x="393" y="1531"/>
                    <a:pt x="393" y="1531"/>
                  </a:cubicBezTo>
                  <a:cubicBezTo>
                    <a:pt x="398" y="1531"/>
                    <a:pt x="404" y="1530"/>
                    <a:pt x="409" y="1528"/>
                  </a:cubicBezTo>
                  <a:cubicBezTo>
                    <a:pt x="408" y="1530"/>
                    <a:pt x="408" y="1530"/>
                    <a:pt x="408" y="1530"/>
                  </a:cubicBezTo>
                  <a:cubicBezTo>
                    <a:pt x="392" y="1546"/>
                    <a:pt x="409" y="1629"/>
                    <a:pt x="409" y="1691"/>
                  </a:cubicBezTo>
                  <a:cubicBezTo>
                    <a:pt x="410" y="1788"/>
                    <a:pt x="411" y="1883"/>
                    <a:pt x="408" y="1906"/>
                  </a:cubicBezTo>
                  <a:cubicBezTo>
                    <a:pt x="401" y="1965"/>
                    <a:pt x="409" y="2010"/>
                    <a:pt x="412" y="2038"/>
                  </a:cubicBezTo>
                  <a:cubicBezTo>
                    <a:pt x="415" y="2066"/>
                    <a:pt x="420" y="2083"/>
                    <a:pt x="407" y="2165"/>
                  </a:cubicBezTo>
                  <a:cubicBezTo>
                    <a:pt x="394" y="2247"/>
                    <a:pt x="425" y="2486"/>
                    <a:pt x="427" y="2529"/>
                  </a:cubicBezTo>
                  <a:cubicBezTo>
                    <a:pt x="429" y="2572"/>
                    <a:pt x="419" y="2611"/>
                    <a:pt x="410" y="2628"/>
                  </a:cubicBezTo>
                  <a:cubicBezTo>
                    <a:pt x="402" y="2644"/>
                    <a:pt x="407" y="2664"/>
                    <a:pt x="407" y="2677"/>
                  </a:cubicBezTo>
                  <a:cubicBezTo>
                    <a:pt x="407" y="2690"/>
                    <a:pt x="407" y="2696"/>
                    <a:pt x="400" y="2709"/>
                  </a:cubicBezTo>
                  <a:cubicBezTo>
                    <a:pt x="393" y="2722"/>
                    <a:pt x="396" y="2736"/>
                    <a:pt x="399" y="2755"/>
                  </a:cubicBezTo>
                  <a:cubicBezTo>
                    <a:pt x="402" y="2773"/>
                    <a:pt x="405" y="2778"/>
                    <a:pt x="404" y="2792"/>
                  </a:cubicBezTo>
                  <a:cubicBezTo>
                    <a:pt x="402" y="2807"/>
                    <a:pt x="404" y="2822"/>
                    <a:pt x="419" y="2837"/>
                  </a:cubicBezTo>
                  <a:cubicBezTo>
                    <a:pt x="433" y="2851"/>
                    <a:pt x="456" y="2851"/>
                    <a:pt x="470" y="2840"/>
                  </a:cubicBezTo>
                  <a:cubicBezTo>
                    <a:pt x="478" y="2850"/>
                    <a:pt x="499" y="2850"/>
                    <a:pt x="506" y="2842"/>
                  </a:cubicBezTo>
                  <a:cubicBezTo>
                    <a:pt x="513" y="2848"/>
                    <a:pt x="540" y="2850"/>
                    <a:pt x="539" y="2835"/>
                  </a:cubicBezTo>
                  <a:cubicBezTo>
                    <a:pt x="544" y="2835"/>
                    <a:pt x="558" y="2828"/>
                    <a:pt x="553" y="2815"/>
                  </a:cubicBezTo>
                  <a:cubicBezTo>
                    <a:pt x="557" y="2810"/>
                    <a:pt x="560" y="2802"/>
                    <a:pt x="553" y="2793"/>
                  </a:cubicBezTo>
                  <a:cubicBezTo>
                    <a:pt x="547" y="2785"/>
                    <a:pt x="526" y="2748"/>
                    <a:pt x="514" y="2731"/>
                  </a:cubicBezTo>
                  <a:cubicBezTo>
                    <a:pt x="500" y="2705"/>
                    <a:pt x="501" y="2708"/>
                    <a:pt x="505" y="2681"/>
                  </a:cubicBezTo>
                  <a:cubicBezTo>
                    <a:pt x="510" y="2654"/>
                    <a:pt x="500" y="2648"/>
                    <a:pt x="512" y="2594"/>
                  </a:cubicBezTo>
                  <a:cubicBezTo>
                    <a:pt x="517" y="2569"/>
                    <a:pt x="529" y="2505"/>
                    <a:pt x="556" y="2404"/>
                  </a:cubicBezTo>
                  <a:cubicBezTo>
                    <a:pt x="583" y="2303"/>
                    <a:pt x="559" y="2128"/>
                    <a:pt x="561" y="2091"/>
                  </a:cubicBezTo>
                  <a:cubicBezTo>
                    <a:pt x="563" y="2054"/>
                    <a:pt x="568" y="2025"/>
                    <a:pt x="578" y="1969"/>
                  </a:cubicBezTo>
                  <a:cubicBezTo>
                    <a:pt x="587" y="1912"/>
                    <a:pt x="623" y="1818"/>
                    <a:pt x="640" y="1741"/>
                  </a:cubicBezTo>
                  <a:cubicBezTo>
                    <a:pt x="660" y="1655"/>
                    <a:pt x="658" y="1604"/>
                    <a:pt x="666" y="1527"/>
                  </a:cubicBezTo>
                  <a:cubicBezTo>
                    <a:pt x="677" y="1417"/>
                    <a:pt x="658" y="1354"/>
                    <a:pt x="646" y="1294"/>
                  </a:cubicBezTo>
                  <a:cubicBezTo>
                    <a:pt x="633" y="1217"/>
                    <a:pt x="608" y="1171"/>
                    <a:pt x="594" y="1143"/>
                  </a:cubicBezTo>
                  <a:cubicBezTo>
                    <a:pt x="579" y="1115"/>
                    <a:pt x="601" y="1057"/>
                    <a:pt x="602" y="1023"/>
                  </a:cubicBezTo>
                  <a:cubicBezTo>
                    <a:pt x="604" y="997"/>
                    <a:pt x="609" y="922"/>
                    <a:pt x="612" y="874"/>
                  </a:cubicBezTo>
                  <a:cubicBezTo>
                    <a:pt x="612" y="874"/>
                    <a:pt x="612" y="874"/>
                    <a:pt x="612" y="874"/>
                  </a:cubicBezTo>
                  <a:cubicBezTo>
                    <a:pt x="618" y="914"/>
                    <a:pt x="638" y="1004"/>
                    <a:pt x="641" y="1021"/>
                  </a:cubicBezTo>
                  <a:cubicBezTo>
                    <a:pt x="644" y="1038"/>
                    <a:pt x="635" y="1121"/>
                    <a:pt x="663" y="1217"/>
                  </a:cubicBezTo>
                  <a:cubicBezTo>
                    <a:pt x="678" y="1263"/>
                    <a:pt x="704" y="1424"/>
                    <a:pt x="699" y="1447"/>
                  </a:cubicBezTo>
                  <a:cubicBezTo>
                    <a:pt x="700" y="1456"/>
                    <a:pt x="697" y="1471"/>
                    <a:pt x="691" y="1487"/>
                  </a:cubicBezTo>
                  <a:cubicBezTo>
                    <a:pt x="683" y="1512"/>
                    <a:pt x="684" y="1548"/>
                    <a:pt x="685" y="1560"/>
                  </a:cubicBezTo>
                  <a:cubicBezTo>
                    <a:pt x="682" y="1575"/>
                    <a:pt x="676" y="1606"/>
                    <a:pt x="684" y="1608"/>
                  </a:cubicBezTo>
                  <a:cubicBezTo>
                    <a:pt x="680" y="1614"/>
                    <a:pt x="678" y="1614"/>
                    <a:pt x="680" y="1620"/>
                  </a:cubicBezTo>
                  <a:cubicBezTo>
                    <a:pt x="678" y="1625"/>
                    <a:pt x="678" y="1626"/>
                    <a:pt x="679" y="1629"/>
                  </a:cubicBezTo>
                  <a:cubicBezTo>
                    <a:pt x="682" y="1639"/>
                    <a:pt x="696" y="1630"/>
                    <a:pt x="691" y="1633"/>
                  </a:cubicBezTo>
                  <a:cubicBezTo>
                    <a:pt x="683" y="1637"/>
                    <a:pt x="676" y="1644"/>
                    <a:pt x="680" y="1655"/>
                  </a:cubicBezTo>
                  <a:cubicBezTo>
                    <a:pt x="682" y="1660"/>
                    <a:pt x="702" y="1649"/>
                    <a:pt x="713" y="1645"/>
                  </a:cubicBezTo>
                  <a:cubicBezTo>
                    <a:pt x="729" y="1640"/>
                    <a:pt x="748" y="1630"/>
                    <a:pt x="753" y="1621"/>
                  </a:cubicBezTo>
                  <a:cubicBezTo>
                    <a:pt x="758" y="1613"/>
                    <a:pt x="768" y="1598"/>
                    <a:pt x="771" y="1591"/>
                  </a:cubicBezTo>
                  <a:cubicBezTo>
                    <a:pt x="776" y="1582"/>
                    <a:pt x="775" y="1576"/>
                    <a:pt x="778" y="1569"/>
                  </a:cubicBezTo>
                  <a:cubicBezTo>
                    <a:pt x="781" y="1563"/>
                    <a:pt x="787" y="1555"/>
                    <a:pt x="784" y="1548"/>
                  </a:cubicBezTo>
                  <a:close/>
                </a:path>
              </a:pathLst>
            </a:custGeom>
            <a:solidFill>
              <a:srgbClr val="B1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11" name="Freeform 56"/>
            <p:cNvSpPr>
              <a:spLocks/>
            </p:cNvSpPr>
            <p:nvPr/>
          </p:nvSpPr>
          <p:spPr bwMode="auto">
            <a:xfrm>
              <a:off x="288" y="717"/>
              <a:ext cx="649" cy="2336"/>
            </a:xfrm>
            <a:custGeom>
              <a:avLst/>
              <a:gdLst>
                <a:gd name="T0" fmla="*/ 427 w 787"/>
                <a:gd name="T1" fmla="*/ 727 h 2851"/>
                <a:gd name="T2" fmla="*/ 408 w 787"/>
                <a:gd name="T3" fmla="*/ 497 h 2851"/>
                <a:gd name="T4" fmla="*/ 379 w 787"/>
                <a:gd name="T5" fmla="*/ 290 h 2851"/>
                <a:gd name="T6" fmla="*/ 324 w 787"/>
                <a:gd name="T7" fmla="*/ 263 h 2851"/>
                <a:gd name="T8" fmla="*/ 266 w 787"/>
                <a:gd name="T9" fmla="*/ 193 h 2851"/>
                <a:gd name="T10" fmla="*/ 279 w 787"/>
                <a:gd name="T11" fmla="*/ 163 h 2851"/>
                <a:gd name="T12" fmla="*/ 298 w 787"/>
                <a:gd name="T13" fmla="*/ 159 h 2851"/>
                <a:gd name="T14" fmla="*/ 313 w 787"/>
                <a:gd name="T15" fmla="*/ 143 h 2851"/>
                <a:gd name="T16" fmla="*/ 313 w 787"/>
                <a:gd name="T17" fmla="*/ 119 h 2851"/>
                <a:gd name="T18" fmla="*/ 310 w 787"/>
                <a:gd name="T19" fmla="*/ 102 h 2851"/>
                <a:gd name="T20" fmla="*/ 308 w 787"/>
                <a:gd name="T21" fmla="*/ 88 h 2851"/>
                <a:gd name="T22" fmla="*/ 265 w 787"/>
                <a:gd name="T23" fmla="*/ 12 h 2851"/>
                <a:gd name="T24" fmla="*/ 190 w 787"/>
                <a:gd name="T25" fmla="*/ 12 h 2851"/>
                <a:gd name="T26" fmla="*/ 131 w 787"/>
                <a:gd name="T27" fmla="*/ 66 h 2851"/>
                <a:gd name="T28" fmla="*/ 133 w 787"/>
                <a:gd name="T29" fmla="*/ 98 h 2851"/>
                <a:gd name="T30" fmla="*/ 126 w 787"/>
                <a:gd name="T31" fmla="*/ 131 h 2851"/>
                <a:gd name="T32" fmla="*/ 153 w 787"/>
                <a:gd name="T33" fmla="*/ 159 h 2851"/>
                <a:gd name="T34" fmla="*/ 168 w 787"/>
                <a:gd name="T35" fmla="*/ 178 h 2851"/>
                <a:gd name="T36" fmla="*/ 118 w 787"/>
                <a:gd name="T37" fmla="*/ 263 h 2851"/>
                <a:gd name="T38" fmla="*/ 62 w 787"/>
                <a:gd name="T39" fmla="*/ 290 h 2851"/>
                <a:gd name="T40" fmla="*/ 33 w 787"/>
                <a:gd name="T41" fmla="*/ 497 h 2851"/>
                <a:gd name="T42" fmla="*/ 14 w 787"/>
                <a:gd name="T43" fmla="*/ 727 h 2851"/>
                <a:gd name="T44" fmla="*/ 6 w 787"/>
                <a:gd name="T45" fmla="*/ 864 h 2851"/>
                <a:gd name="T46" fmla="*/ 42 w 787"/>
                <a:gd name="T47" fmla="*/ 905 h 2851"/>
                <a:gd name="T48" fmla="*/ 61 w 787"/>
                <a:gd name="T49" fmla="*/ 896 h 2851"/>
                <a:gd name="T50" fmla="*/ 58 w 787"/>
                <a:gd name="T51" fmla="*/ 858 h 2851"/>
                <a:gd name="T52" fmla="*/ 69 w 787"/>
                <a:gd name="T53" fmla="*/ 669 h 2851"/>
                <a:gd name="T54" fmla="*/ 99 w 787"/>
                <a:gd name="T55" fmla="*/ 482 h 2851"/>
                <a:gd name="T56" fmla="*/ 79 w 787"/>
                <a:gd name="T57" fmla="*/ 712 h 2851"/>
                <a:gd name="T58" fmla="*/ 118 w 787"/>
                <a:gd name="T59" fmla="*/ 1083 h 2851"/>
                <a:gd name="T60" fmla="*/ 155 w 787"/>
                <a:gd name="T61" fmla="*/ 1427 h 2851"/>
                <a:gd name="T62" fmla="*/ 131 w 787"/>
                <a:gd name="T63" fmla="*/ 1536 h 2851"/>
                <a:gd name="T64" fmla="*/ 158 w 787"/>
                <a:gd name="T65" fmla="*/ 1563 h 2851"/>
                <a:gd name="T66" fmla="*/ 215 w 787"/>
                <a:gd name="T67" fmla="*/ 1536 h 2851"/>
                <a:gd name="T68" fmla="*/ 214 w 787"/>
                <a:gd name="T69" fmla="*/ 1472 h 2851"/>
                <a:gd name="T70" fmla="*/ 214 w 787"/>
                <a:gd name="T71" fmla="*/ 1191 h 2851"/>
                <a:gd name="T72" fmla="*/ 212 w 787"/>
                <a:gd name="T73" fmla="*/ 931 h 2851"/>
                <a:gd name="T74" fmla="*/ 219 w 787"/>
                <a:gd name="T75" fmla="*/ 841 h 2851"/>
                <a:gd name="T76" fmla="*/ 228 w 787"/>
                <a:gd name="T77" fmla="*/ 841 h 2851"/>
                <a:gd name="T78" fmla="*/ 231 w 787"/>
                <a:gd name="T79" fmla="*/ 1121 h 2851"/>
                <a:gd name="T80" fmla="*/ 230 w 787"/>
                <a:gd name="T81" fmla="*/ 1445 h 2851"/>
                <a:gd name="T82" fmla="*/ 223 w 787"/>
                <a:gd name="T83" fmla="*/ 1515 h 2851"/>
                <a:gd name="T84" fmla="*/ 264 w 787"/>
                <a:gd name="T85" fmla="*/ 1563 h 2851"/>
                <a:gd name="T86" fmla="*/ 310 w 787"/>
                <a:gd name="T87" fmla="*/ 1549 h 2851"/>
                <a:gd name="T88" fmla="*/ 283 w 787"/>
                <a:gd name="T89" fmla="*/ 1475 h 2851"/>
                <a:gd name="T90" fmla="*/ 315 w 787"/>
                <a:gd name="T91" fmla="*/ 1150 h 2851"/>
                <a:gd name="T92" fmla="*/ 374 w 787"/>
                <a:gd name="T93" fmla="*/ 840 h 2851"/>
                <a:gd name="T94" fmla="*/ 337 w 787"/>
                <a:gd name="T95" fmla="*/ 563 h 2851"/>
                <a:gd name="T96" fmla="*/ 360 w 787"/>
                <a:gd name="T97" fmla="*/ 562 h 2851"/>
                <a:gd name="T98" fmla="*/ 388 w 787"/>
                <a:gd name="T99" fmla="*/ 818 h 2851"/>
                <a:gd name="T100" fmla="*/ 382 w 787"/>
                <a:gd name="T101" fmla="*/ 891 h 2851"/>
                <a:gd name="T102" fmla="*/ 382 w 787"/>
                <a:gd name="T103" fmla="*/ 910 h 2851"/>
                <a:gd name="T104" fmla="*/ 432 w 787"/>
                <a:gd name="T105" fmla="*/ 875 h 28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7" h="2851">
                  <a:moveTo>
                    <a:pt x="784" y="1548"/>
                  </a:moveTo>
                  <a:cubicBezTo>
                    <a:pt x="781" y="1542"/>
                    <a:pt x="776" y="1498"/>
                    <a:pt x="769" y="1473"/>
                  </a:cubicBezTo>
                  <a:cubicBezTo>
                    <a:pt x="764" y="1452"/>
                    <a:pt x="758" y="1362"/>
                    <a:pt x="762" y="1321"/>
                  </a:cubicBezTo>
                  <a:cubicBezTo>
                    <a:pt x="764" y="1289"/>
                    <a:pt x="762" y="1238"/>
                    <a:pt x="763" y="1216"/>
                  </a:cubicBezTo>
                  <a:cubicBezTo>
                    <a:pt x="764" y="1093"/>
                    <a:pt x="744" y="1031"/>
                    <a:pt x="740" y="1008"/>
                  </a:cubicBezTo>
                  <a:cubicBezTo>
                    <a:pt x="735" y="985"/>
                    <a:pt x="728" y="953"/>
                    <a:pt x="728" y="904"/>
                  </a:cubicBezTo>
                  <a:cubicBezTo>
                    <a:pt x="728" y="855"/>
                    <a:pt x="731" y="787"/>
                    <a:pt x="727" y="739"/>
                  </a:cubicBezTo>
                  <a:cubicBezTo>
                    <a:pt x="725" y="712"/>
                    <a:pt x="720" y="670"/>
                    <a:pt x="714" y="634"/>
                  </a:cubicBezTo>
                  <a:cubicBezTo>
                    <a:pt x="709" y="598"/>
                    <a:pt x="693" y="543"/>
                    <a:pt x="677" y="527"/>
                  </a:cubicBezTo>
                  <a:cubicBezTo>
                    <a:pt x="662" y="510"/>
                    <a:pt x="640" y="495"/>
                    <a:pt x="618" y="487"/>
                  </a:cubicBezTo>
                  <a:cubicBezTo>
                    <a:pt x="612" y="486"/>
                    <a:pt x="605" y="482"/>
                    <a:pt x="600" y="481"/>
                  </a:cubicBezTo>
                  <a:cubicBezTo>
                    <a:pt x="591" y="479"/>
                    <a:pt x="585" y="480"/>
                    <a:pt x="577" y="479"/>
                  </a:cubicBezTo>
                  <a:cubicBezTo>
                    <a:pt x="560" y="476"/>
                    <a:pt x="546" y="474"/>
                    <a:pt x="533" y="470"/>
                  </a:cubicBezTo>
                  <a:cubicBezTo>
                    <a:pt x="504" y="460"/>
                    <a:pt x="475" y="457"/>
                    <a:pt x="475" y="351"/>
                  </a:cubicBezTo>
                  <a:cubicBezTo>
                    <a:pt x="475" y="351"/>
                    <a:pt x="475" y="351"/>
                    <a:pt x="475" y="351"/>
                  </a:cubicBezTo>
                  <a:cubicBezTo>
                    <a:pt x="483" y="341"/>
                    <a:pt x="486" y="331"/>
                    <a:pt x="489" y="323"/>
                  </a:cubicBezTo>
                  <a:cubicBezTo>
                    <a:pt x="491" y="318"/>
                    <a:pt x="493" y="307"/>
                    <a:pt x="496" y="297"/>
                  </a:cubicBezTo>
                  <a:cubicBezTo>
                    <a:pt x="497" y="297"/>
                    <a:pt x="497" y="297"/>
                    <a:pt x="497" y="297"/>
                  </a:cubicBezTo>
                  <a:cubicBezTo>
                    <a:pt x="501" y="296"/>
                    <a:pt x="504" y="293"/>
                    <a:pt x="508" y="293"/>
                  </a:cubicBezTo>
                  <a:cubicBezTo>
                    <a:pt x="513" y="292"/>
                    <a:pt x="517" y="294"/>
                    <a:pt x="523" y="293"/>
                  </a:cubicBezTo>
                  <a:cubicBezTo>
                    <a:pt x="526" y="292"/>
                    <a:pt x="528" y="290"/>
                    <a:pt x="531" y="289"/>
                  </a:cubicBezTo>
                  <a:cubicBezTo>
                    <a:pt x="536" y="287"/>
                    <a:pt x="552" y="287"/>
                    <a:pt x="556" y="282"/>
                  </a:cubicBezTo>
                  <a:cubicBezTo>
                    <a:pt x="557" y="282"/>
                    <a:pt x="557" y="282"/>
                    <a:pt x="557" y="282"/>
                  </a:cubicBezTo>
                  <a:cubicBezTo>
                    <a:pt x="561" y="275"/>
                    <a:pt x="558" y="264"/>
                    <a:pt x="557" y="259"/>
                  </a:cubicBezTo>
                  <a:cubicBezTo>
                    <a:pt x="554" y="250"/>
                    <a:pt x="556" y="240"/>
                    <a:pt x="555" y="230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8" y="226"/>
                    <a:pt x="559" y="224"/>
                    <a:pt x="557" y="216"/>
                  </a:cubicBezTo>
                  <a:cubicBezTo>
                    <a:pt x="557" y="214"/>
                    <a:pt x="556" y="213"/>
                    <a:pt x="556" y="211"/>
                  </a:cubicBezTo>
                  <a:cubicBezTo>
                    <a:pt x="556" y="207"/>
                    <a:pt x="556" y="203"/>
                    <a:pt x="555" y="199"/>
                  </a:cubicBezTo>
                  <a:cubicBezTo>
                    <a:pt x="555" y="194"/>
                    <a:pt x="554" y="191"/>
                    <a:pt x="553" y="187"/>
                  </a:cubicBezTo>
                  <a:cubicBezTo>
                    <a:pt x="557" y="187"/>
                    <a:pt x="560" y="186"/>
                    <a:pt x="562" y="185"/>
                  </a:cubicBezTo>
                  <a:cubicBezTo>
                    <a:pt x="561" y="178"/>
                    <a:pt x="554" y="173"/>
                    <a:pt x="552" y="167"/>
                  </a:cubicBezTo>
                  <a:cubicBezTo>
                    <a:pt x="550" y="161"/>
                    <a:pt x="549" y="159"/>
                    <a:pt x="549" y="159"/>
                  </a:cubicBezTo>
                  <a:cubicBezTo>
                    <a:pt x="549" y="158"/>
                    <a:pt x="549" y="157"/>
                    <a:pt x="549" y="157"/>
                  </a:cubicBezTo>
                  <a:cubicBezTo>
                    <a:pt x="548" y="132"/>
                    <a:pt x="531" y="97"/>
                    <a:pt x="520" y="74"/>
                  </a:cubicBezTo>
                  <a:cubicBezTo>
                    <a:pt x="509" y="52"/>
                    <a:pt x="493" y="34"/>
                    <a:pt x="472" y="22"/>
                  </a:cubicBezTo>
                  <a:cubicBezTo>
                    <a:pt x="459" y="14"/>
                    <a:pt x="445" y="9"/>
                    <a:pt x="431" y="6"/>
                  </a:cubicBezTo>
                  <a:cubicBezTo>
                    <a:pt x="423" y="4"/>
                    <a:pt x="389" y="0"/>
                    <a:pt x="370" y="4"/>
                  </a:cubicBezTo>
                  <a:cubicBezTo>
                    <a:pt x="351" y="9"/>
                    <a:pt x="343" y="17"/>
                    <a:pt x="339" y="22"/>
                  </a:cubicBezTo>
                  <a:cubicBezTo>
                    <a:pt x="339" y="22"/>
                    <a:pt x="331" y="25"/>
                    <a:pt x="315" y="29"/>
                  </a:cubicBezTo>
                  <a:cubicBezTo>
                    <a:pt x="298" y="37"/>
                    <a:pt x="282" y="49"/>
                    <a:pt x="272" y="66"/>
                  </a:cubicBezTo>
                  <a:cubicBezTo>
                    <a:pt x="262" y="83"/>
                    <a:pt x="258" y="117"/>
                    <a:pt x="234" y="120"/>
                  </a:cubicBezTo>
                  <a:cubicBezTo>
                    <a:pt x="237" y="124"/>
                    <a:pt x="245" y="125"/>
                    <a:pt x="251" y="123"/>
                  </a:cubicBezTo>
                  <a:cubicBezTo>
                    <a:pt x="248" y="138"/>
                    <a:pt x="243" y="154"/>
                    <a:pt x="232" y="164"/>
                  </a:cubicBezTo>
                  <a:cubicBezTo>
                    <a:pt x="237" y="168"/>
                    <a:pt x="236" y="173"/>
                    <a:pt x="236" y="178"/>
                  </a:cubicBezTo>
                  <a:cubicBezTo>
                    <a:pt x="235" y="181"/>
                    <a:pt x="232" y="183"/>
                    <a:pt x="232" y="185"/>
                  </a:cubicBezTo>
                  <a:cubicBezTo>
                    <a:pt x="232" y="187"/>
                    <a:pt x="235" y="187"/>
                    <a:pt x="235" y="189"/>
                  </a:cubicBezTo>
                  <a:cubicBezTo>
                    <a:pt x="237" y="204"/>
                    <a:pt x="235" y="226"/>
                    <a:pt x="225" y="238"/>
                  </a:cubicBezTo>
                  <a:cubicBezTo>
                    <a:pt x="237" y="251"/>
                    <a:pt x="223" y="271"/>
                    <a:pt x="244" y="276"/>
                  </a:cubicBezTo>
                  <a:cubicBezTo>
                    <a:pt x="251" y="278"/>
                    <a:pt x="258" y="278"/>
                    <a:pt x="264" y="281"/>
                  </a:cubicBezTo>
                  <a:cubicBezTo>
                    <a:pt x="268" y="283"/>
                    <a:pt x="270" y="287"/>
                    <a:pt x="274" y="289"/>
                  </a:cubicBezTo>
                  <a:cubicBezTo>
                    <a:pt x="279" y="292"/>
                    <a:pt x="284" y="293"/>
                    <a:pt x="289" y="292"/>
                  </a:cubicBezTo>
                  <a:cubicBezTo>
                    <a:pt x="290" y="292"/>
                    <a:pt x="290" y="292"/>
                    <a:pt x="290" y="292"/>
                  </a:cubicBezTo>
                  <a:cubicBezTo>
                    <a:pt x="293" y="304"/>
                    <a:pt x="296" y="317"/>
                    <a:pt x="299" y="323"/>
                  </a:cubicBezTo>
                  <a:cubicBezTo>
                    <a:pt x="301" y="331"/>
                    <a:pt x="305" y="341"/>
                    <a:pt x="312" y="351"/>
                  </a:cubicBezTo>
                  <a:cubicBezTo>
                    <a:pt x="312" y="457"/>
                    <a:pt x="284" y="460"/>
                    <a:pt x="255" y="470"/>
                  </a:cubicBezTo>
                  <a:cubicBezTo>
                    <a:pt x="241" y="474"/>
                    <a:pt x="227" y="476"/>
                    <a:pt x="211" y="479"/>
                  </a:cubicBezTo>
                  <a:cubicBezTo>
                    <a:pt x="203" y="480"/>
                    <a:pt x="197" y="479"/>
                    <a:pt x="188" y="481"/>
                  </a:cubicBezTo>
                  <a:cubicBezTo>
                    <a:pt x="182" y="482"/>
                    <a:pt x="175" y="486"/>
                    <a:pt x="170" y="487"/>
                  </a:cubicBezTo>
                  <a:cubicBezTo>
                    <a:pt x="147" y="495"/>
                    <a:pt x="126" y="510"/>
                    <a:pt x="110" y="527"/>
                  </a:cubicBezTo>
                  <a:cubicBezTo>
                    <a:pt x="95" y="543"/>
                    <a:pt x="79" y="598"/>
                    <a:pt x="73" y="634"/>
                  </a:cubicBezTo>
                  <a:cubicBezTo>
                    <a:pt x="68" y="670"/>
                    <a:pt x="63" y="712"/>
                    <a:pt x="60" y="739"/>
                  </a:cubicBezTo>
                  <a:cubicBezTo>
                    <a:pt x="57" y="787"/>
                    <a:pt x="59" y="855"/>
                    <a:pt x="59" y="904"/>
                  </a:cubicBezTo>
                  <a:cubicBezTo>
                    <a:pt x="59" y="953"/>
                    <a:pt x="53" y="985"/>
                    <a:pt x="48" y="1008"/>
                  </a:cubicBezTo>
                  <a:cubicBezTo>
                    <a:pt x="43" y="1031"/>
                    <a:pt x="24" y="1093"/>
                    <a:pt x="25" y="1216"/>
                  </a:cubicBezTo>
                  <a:cubicBezTo>
                    <a:pt x="25" y="1238"/>
                    <a:pt x="24" y="1289"/>
                    <a:pt x="26" y="1321"/>
                  </a:cubicBezTo>
                  <a:cubicBezTo>
                    <a:pt x="30" y="1362"/>
                    <a:pt x="24" y="1452"/>
                    <a:pt x="19" y="1473"/>
                  </a:cubicBezTo>
                  <a:cubicBezTo>
                    <a:pt x="12" y="1498"/>
                    <a:pt x="6" y="1542"/>
                    <a:pt x="3" y="1548"/>
                  </a:cubicBezTo>
                  <a:cubicBezTo>
                    <a:pt x="0" y="1555"/>
                    <a:pt x="6" y="1563"/>
                    <a:pt x="10" y="1569"/>
                  </a:cubicBezTo>
                  <a:cubicBezTo>
                    <a:pt x="13" y="1576"/>
                    <a:pt x="12" y="1582"/>
                    <a:pt x="16" y="1591"/>
                  </a:cubicBezTo>
                  <a:cubicBezTo>
                    <a:pt x="19" y="1598"/>
                    <a:pt x="29" y="1613"/>
                    <a:pt x="34" y="1621"/>
                  </a:cubicBezTo>
                  <a:cubicBezTo>
                    <a:pt x="39" y="1630"/>
                    <a:pt x="59" y="1640"/>
                    <a:pt x="75" y="1645"/>
                  </a:cubicBezTo>
                  <a:cubicBezTo>
                    <a:pt x="86" y="1649"/>
                    <a:pt x="106" y="1660"/>
                    <a:pt x="108" y="1655"/>
                  </a:cubicBezTo>
                  <a:cubicBezTo>
                    <a:pt x="111" y="1644"/>
                    <a:pt x="104" y="1637"/>
                    <a:pt x="96" y="1633"/>
                  </a:cubicBezTo>
                  <a:cubicBezTo>
                    <a:pt x="91" y="1630"/>
                    <a:pt x="106" y="1639"/>
                    <a:pt x="109" y="1629"/>
                  </a:cubicBezTo>
                  <a:cubicBezTo>
                    <a:pt x="110" y="1626"/>
                    <a:pt x="110" y="1625"/>
                    <a:pt x="107" y="1620"/>
                  </a:cubicBezTo>
                  <a:cubicBezTo>
                    <a:pt x="109" y="1614"/>
                    <a:pt x="108" y="1614"/>
                    <a:pt x="104" y="1608"/>
                  </a:cubicBezTo>
                  <a:cubicBezTo>
                    <a:pt x="111" y="1606"/>
                    <a:pt x="106" y="1575"/>
                    <a:pt x="103" y="1560"/>
                  </a:cubicBezTo>
                  <a:cubicBezTo>
                    <a:pt x="104" y="1548"/>
                    <a:pt x="105" y="1512"/>
                    <a:pt x="96" y="1487"/>
                  </a:cubicBezTo>
                  <a:cubicBezTo>
                    <a:pt x="91" y="1471"/>
                    <a:pt x="88" y="1456"/>
                    <a:pt x="88" y="1447"/>
                  </a:cubicBezTo>
                  <a:cubicBezTo>
                    <a:pt x="84" y="1424"/>
                    <a:pt x="110" y="1263"/>
                    <a:pt x="124" y="1217"/>
                  </a:cubicBezTo>
                  <a:cubicBezTo>
                    <a:pt x="153" y="1121"/>
                    <a:pt x="144" y="1038"/>
                    <a:pt x="147" y="1021"/>
                  </a:cubicBezTo>
                  <a:cubicBezTo>
                    <a:pt x="150" y="1004"/>
                    <a:pt x="169" y="915"/>
                    <a:pt x="175" y="875"/>
                  </a:cubicBezTo>
                  <a:cubicBezTo>
                    <a:pt x="176" y="876"/>
                    <a:pt x="176" y="876"/>
                    <a:pt x="176" y="876"/>
                  </a:cubicBezTo>
                  <a:cubicBezTo>
                    <a:pt x="179" y="925"/>
                    <a:pt x="184" y="998"/>
                    <a:pt x="185" y="1023"/>
                  </a:cubicBezTo>
                  <a:cubicBezTo>
                    <a:pt x="187" y="1057"/>
                    <a:pt x="209" y="1115"/>
                    <a:pt x="194" y="1143"/>
                  </a:cubicBezTo>
                  <a:cubicBezTo>
                    <a:pt x="179" y="1171"/>
                    <a:pt x="154" y="1217"/>
                    <a:pt x="141" y="1294"/>
                  </a:cubicBezTo>
                  <a:cubicBezTo>
                    <a:pt x="129" y="1354"/>
                    <a:pt x="110" y="1417"/>
                    <a:pt x="122" y="1527"/>
                  </a:cubicBezTo>
                  <a:cubicBezTo>
                    <a:pt x="130" y="1604"/>
                    <a:pt x="128" y="1655"/>
                    <a:pt x="148" y="1741"/>
                  </a:cubicBezTo>
                  <a:cubicBezTo>
                    <a:pt x="165" y="1818"/>
                    <a:pt x="200" y="1912"/>
                    <a:pt x="210" y="1969"/>
                  </a:cubicBezTo>
                  <a:cubicBezTo>
                    <a:pt x="220" y="2025"/>
                    <a:pt x="224" y="2054"/>
                    <a:pt x="227" y="2091"/>
                  </a:cubicBezTo>
                  <a:cubicBezTo>
                    <a:pt x="229" y="2128"/>
                    <a:pt x="204" y="2303"/>
                    <a:pt x="232" y="2404"/>
                  </a:cubicBezTo>
                  <a:cubicBezTo>
                    <a:pt x="259" y="2505"/>
                    <a:pt x="271" y="2569"/>
                    <a:pt x="276" y="2594"/>
                  </a:cubicBezTo>
                  <a:cubicBezTo>
                    <a:pt x="288" y="2648"/>
                    <a:pt x="277" y="2654"/>
                    <a:pt x="282" y="2681"/>
                  </a:cubicBezTo>
                  <a:cubicBezTo>
                    <a:pt x="287" y="2708"/>
                    <a:pt x="288" y="2705"/>
                    <a:pt x="274" y="2731"/>
                  </a:cubicBezTo>
                  <a:cubicBezTo>
                    <a:pt x="261" y="2748"/>
                    <a:pt x="241" y="2785"/>
                    <a:pt x="234" y="2793"/>
                  </a:cubicBezTo>
                  <a:cubicBezTo>
                    <a:pt x="228" y="2802"/>
                    <a:pt x="231" y="2810"/>
                    <a:pt x="234" y="2815"/>
                  </a:cubicBezTo>
                  <a:cubicBezTo>
                    <a:pt x="229" y="2828"/>
                    <a:pt x="244" y="2835"/>
                    <a:pt x="249" y="2835"/>
                  </a:cubicBezTo>
                  <a:cubicBezTo>
                    <a:pt x="247" y="2850"/>
                    <a:pt x="275" y="2848"/>
                    <a:pt x="281" y="2842"/>
                  </a:cubicBezTo>
                  <a:cubicBezTo>
                    <a:pt x="289" y="2850"/>
                    <a:pt x="310" y="2850"/>
                    <a:pt x="318" y="2840"/>
                  </a:cubicBezTo>
                  <a:cubicBezTo>
                    <a:pt x="331" y="2851"/>
                    <a:pt x="354" y="2851"/>
                    <a:pt x="369" y="2837"/>
                  </a:cubicBezTo>
                  <a:cubicBezTo>
                    <a:pt x="384" y="2822"/>
                    <a:pt x="385" y="2807"/>
                    <a:pt x="384" y="2792"/>
                  </a:cubicBezTo>
                  <a:cubicBezTo>
                    <a:pt x="382" y="2778"/>
                    <a:pt x="385" y="2773"/>
                    <a:pt x="389" y="2755"/>
                  </a:cubicBezTo>
                  <a:cubicBezTo>
                    <a:pt x="392" y="2736"/>
                    <a:pt x="394" y="2722"/>
                    <a:pt x="388" y="2709"/>
                  </a:cubicBezTo>
                  <a:cubicBezTo>
                    <a:pt x="381" y="2696"/>
                    <a:pt x="381" y="2690"/>
                    <a:pt x="381" y="2677"/>
                  </a:cubicBezTo>
                  <a:cubicBezTo>
                    <a:pt x="381" y="2664"/>
                    <a:pt x="385" y="2644"/>
                    <a:pt x="377" y="2628"/>
                  </a:cubicBezTo>
                  <a:cubicBezTo>
                    <a:pt x="369" y="2611"/>
                    <a:pt x="359" y="2572"/>
                    <a:pt x="361" y="2529"/>
                  </a:cubicBezTo>
                  <a:cubicBezTo>
                    <a:pt x="362" y="2486"/>
                    <a:pt x="394" y="2247"/>
                    <a:pt x="381" y="2165"/>
                  </a:cubicBezTo>
                  <a:cubicBezTo>
                    <a:pt x="367" y="2083"/>
                    <a:pt x="372" y="2066"/>
                    <a:pt x="376" y="2038"/>
                  </a:cubicBezTo>
                  <a:cubicBezTo>
                    <a:pt x="379" y="2010"/>
                    <a:pt x="387" y="1965"/>
                    <a:pt x="380" y="1906"/>
                  </a:cubicBezTo>
                  <a:cubicBezTo>
                    <a:pt x="377" y="1883"/>
                    <a:pt x="378" y="1788"/>
                    <a:pt x="378" y="1691"/>
                  </a:cubicBezTo>
                  <a:cubicBezTo>
                    <a:pt x="379" y="1629"/>
                    <a:pt x="396" y="1546"/>
                    <a:pt x="379" y="1530"/>
                  </a:cubicBezTo>
                  <a:cubicBezTo>
                    <a:pt x="380" y="1529"/>
                    <a:pt x="380" y="1529"/>
                    <a:pt x="380" y="1529"/>
                  </a:cubicBezTo>
                  <a:cubicBezTo>
                    <a:pt x="384" y="1530"/>
                    <a:pt x="388" y="1531"/>
                    <a:pt x="392" y="1531"/>
                  </a:cubicBezTo>
                  <a:cubicBezTo>
                    <a:pt x="393" y="1531"/>
                    <a:pt x="393" y="1531"/>
                    <a:pt x="393" y="1531"/>
                  </a:cubicBezTo>
                  <a:cubicBezTo>
                    <a:pt x="398" y="1531"/>
                    <a:pt x="404" y="1530"/>
                    <a:pt x="409" y="1528"/>
                  </a:cubicBezTo>
                  <a:cubicBezTo>
                    <a:pt x="408" y="1530"/>
                    <a:pt x="408" y="1530"/>
                    <a:pt x="408" y="1530"/>
                  </a:cubicBezTo>
                  <a:cubicBezTo>
                    <a:pt x="392" y="1546"/>
                    <a:pt x="409" y="1629"/>
                    <a:pt x="409" y="1691"/>
                  </a:cubicBezTo>
                  <a:cubicBezTo>
                    <a:pt x="410" y="1788"/>
                    <a:pt x="411" y="1883"/>
                    <a:pt x="408" y="1906"/>
                  </a:cubicBezTo>
                  <a:cubicBezTo>
                    <a:pt x="401" y="1965"/>
                    <a:pt x="409" y="2010"/>
                    <a:pt x="412" y="2038"/>
                  </a:cubicBezTo>
                  <a:cubicBezTo>
                    <a:pt x="415" y="2066"/>
                    <a:pt x="420" y="2083"/>
                    <a:pt x="407" y="2165"/>
                  </a:cubicBezTo>
                  <a:cubicBezTo>
                    <a:pt x="394" y="2247"/>
                    <a:pt x="425" y="2486"/>
                    <a:pt x="427" y="2529"/>
                  </a:cubicBezTo>
                  <a:cubicBezTo>
                    <a:pt x="429" y="2572"/>
                    <a:pt x="419" y="2611"/>
                    <a:pt x="410" y="2628"/>
                  </a:cubicBezTo>
                  <a:cubicBezTo>
                    <a:pt x="402" y="2644"/>
                    <a:pt x="407" y="2664"/>
                    <a:pt x="407" y="2677"/>
                  </a:cubicBezTo>
                  <a:cubicBezTo>
                    <a:pt x="407" y="2690"/>
                    <a:pt x="407" y="2696"/>
                    <a:pt x="400" y="2709"/>
                  </a:cubicBezTo>
                  <a:cubicBezTo>
                    <a:pt x="393" y="2722"/>
                    <a:pt x="396" y="2736"/>
                    <a:pt x="399" y="2755"/>
                  </a:cubicBezTo>
                  <a:cubicBezTo>
                    <a:pt x="402" y="2773"/>
                    <a:pt x="405" y="2778"/>
                    <a:pt x="404" y="2792"/>
                  </a:cubicBezTo>
                  <a:cubicBezTo>
                    <a:pt x="402" y="2807"/>
                    <a:pt x="404" y="2822"/>
                    <a:pt x="419" y="2837"/>
                  </a:cubicBezTo>
                  <a:cubicBezTo>
                    <a:pt x="433" y="2851"/>
                    <a:pt x="456" y="2851"/>
                    <a:pt x="470" y="2840"/>
                  </a:cubicBezTo>
                  <a:cubicBezTo>
                    <a:pt x="478" y="2850"/>
                    <a:pt x="499" y="2850"/>
                    <a:pt x="506" y="2842"/>
                  </a:cubicBezTo>
                  <a:cubicBezTo>
                    <a:pt x="513" y="2848"/>
                    <a:pt x="540" y="2850"/>
                    <a:pt x="539" y="2835"/>
                  </a:cubicBezTo>
                  <a:cubicBezTo>
                    <a:pt x="544" y="2835"/>
                    <a:pt x="558" y="2828"/>
                    <a:pt x="553" y="2815"/>
                  </a:cubicBezTo>
                  <a:cubicBezTo>
                    <a:pt x="557" y="2810"/>
                    <a:pt x="560" y="2802"/>
                    <a:pt x="553" y="2793"/>
                  </a:cubicBezTo>
                  <a:cubicBezTo>
                    <a:pt x="547" y="2785"/>
                    <a:pt x="526" y="2748"/>
                    <a:pt x="514" y="2731"/>
                  </a:cubicBezTo>
                  <a:cubicBezTo>
                    <a:pt x="500" y="2705"/>
                    <a:pt x="501" y="2708"/>
                    <a:pt x="505" y="2681"/>
                  </a:cubicBezTo>
                  <a:cubicBezTo>
                    <a:pt x="510" y="2654"/>
                    <a:pt x="500" y="2648"/>
                    <a:pt x="512" y="2594"/>
                  </a:cubicBezTo>
                  <a:cubicBezTo>
                    <a:pt x="517" y="2569"/>
                    <a:pt x="529" y="2505"/>
                    <a:pt x="556" y="2404"/>
                  </a:cubicBezTo>
                  <a:cubicBezTo>
                    <a:pt x="583" y="2303"/>
                    <a:pt x="559" y="2128"/>
                    <a:pt x="561" y="2091"/>
                  </a:cubicBezTo>
                  <a:cubicBezTo>
                    <a:pt x="563" y="2054"/>
                    <a:pt x="568" y="2025"/>
                    <a:pt x="578" y="1969"/>
                  </a:cubicBezTo>
                  <a:cubicBezTo>
                    <a:pt x="587" y="1912"/>
                    <a:pt x="623" y="1818"/>
                    <a:pt x="640" y="1741"/>
                  </a:cubicBezTo>
                  <a:cubicBezTo>
                    <a:pt x="660" y="1655"/>
                    <a:pt x="658" y="1604"/>
                    <a:pt x="666" y="1527"/>
                  </a:cubicBezTo>
                  <a:cubicBezTo>
                    <a:pt x="677" y="1417"/>
                    <a:pt x="658" y="1354"/>
                    <a:pt x="646" y="1294"/>
                  </a:cubicBezTo>
                  <a:cubicBezTo>
                    <a:pt x="633" y="1217"/>
                    <a:pt x="608" y="1171"/>
                    <a:pt x="594" y="1143"/>
                  </a:cubicBezTo>
                  <a:cubicBezTo>
                    <a:pt x="579" y="1115"/>
                    <a:pt x="601" y="1057"/>
                    <a:pt x="602" y="1023"/>
                  </a:cubicBezTo>
                  <a:cubicBezTo>
                    <a:pt x="604" y="997"/>
                    <a:pt x="609" y="922"/>
                    <a:pt x="612" y="874"/>
                  </a:cubicBezTo>
                  <a:cubicBezTo>
                    <a:pt x="612" y="874"/>
                    <a:pt x="612" y="874"/>
                    <a:pt x="612" y="874"/>
                  </a:cubicBezTo>
                  <a:cubicBezTo>
                    <a:pt x="618" y="914"/>
                    <a:pt x="638" y="1004"/>
                    <a:pt x="641" y="1021"/>
                  </a:cubicBezTo>
                  <a:cubicBezTo>
                    <a:pt x="644" y="1038"/>
                    <a:pt x="635" y="1121"/>
                    <a:pt x="663" y="1217"/>
                  </a:cubicBezTo>
                  <a:cubicBezTo>
                    <a:pt x="678" y="1263"/>
                    <a:pt x="704" y="1424"/>
                    <a:pt x="699" y="1447"/>
                  </a:cubicBezTo>
                  <a:cubicBezTo>
                    <a:pt x="700" y="1456"/>
                    <a:pt x="697" y="1471"/>
                    <a:pt x="691" y="1487"/>
                  </a:cubicBezTo>
                  <a:cubicBezTo>
                    <a:pt x="683" y="1512"/>
                    <a:pt x="684" y="1548"/>
                    <a:pt x="685" y="1560"/>
                  </a:cubicBezTo>
                  <a:cubicBezTo>
                    <a:pt x="682" y="1575"/>
                    <a:pt x="676" y="1606"/>
                    <a:pt x="684" y="1608"/>
                  </a:cubicBezTo>
                  <a:cubicBezTo>
                    <a:pt x="680" y="1614"/>
                    <a:pt x="678" y="1614"/>
                    <a:pt x="680" y="1620"/>
                  </a:cubicBezTo>
                  <a:cubicBezTo>
                    <a:pt x="678" y="1625"/>
                    <a:pt x="678" y="1626"/>
                    <a:pt x="679" y="1629"/>
                  </a:cubicBezTo>
                  <a:cubicBezTo>
                    <a:pt x="682" y="1639"/>
                    <a:pt x="696" y="1630"/>
                    <a:pt x="691" y="1633"/>
                  </a:cubicBezTo>
                  <a:cubicBezTo>
                    <a:pt x="683" y="1637"/>
                    <a:pt x="676" y="1644"/>
                    <a:pt x="680" y="1655"/>
                  </a:cubicBezTo>
                  <a:cubicBezTo>
                    <a:pt x="682" y="1660"/>
                    <a:pt x="702" y="1649"/>
                    <a:pt x="713" y="1645"/>
                  </a:cubicBezTo>
                  <a:cubicBezTo>
                    <a:pt x="729" y="1640"/>
                    <a:pt x="748" y="1630"/>
                    <a:pt x="753" y="1621"/>
                  </a:cubicBezTo>
                  <a:cubicBezTo>
                    <a:pt x="758" y="1613"/>
                    <a:pt x="768" y="1598"/>
                    <a:pt x="771" y="1591"/>
                  </a:cubicBezTo>
                  <a:cubicBezTo>
                    <a:pt x="776" y="1582"/>
                    <a:pt x="775" y="1576"/>
                    <a:pt x="778" y="1569"/>
                  </a:cubicBezTo>
                  <a:cubicBezTo>
                    <a:pt x="781" y="1563"/>
                    <a:pt x="787" y="1555"/>
                    <a:pt x="784" y="1548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</p:grpSp>
      <p:grpSp>
        <p:nvGrpSpPr>
          <p:cNvPr id="33" name="Group 17"/>
          <p:cNvGrpSpPr>
            <a:grpSpLocks/>
          </p:cNvGrpSpPr>
          <p:nvPr/>
        </p:nvGrpSpPr>
        <p:grpSpPr bwMode="auto">
          <a:xfrm>
            <a:off x="10309287" y="2850632"/>
            <a:ext cx="1428749" cy="1477621"/>
            <a:chOff x="357" y="1587"/>
            <a:chExt cx="912" cy="1024"/>
          </a:xfrm>
        </p:grpSpPr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357" y="1587"/>
              <a:ext cx="912" cy="1024"/>
            </a:xfrm>
            <a:custGeom>
              <a:avLst/>
              <a:gdLst>
                <a:gd name="T0" fmla="*/ 2321 w 365"/>
                <a:gd name="T1" fmla="*/ 397 h 384"/>
                <a:gd name="T2" fmla="*/ 250 w 365"/>
                <a:gd name="T3" fmla="*/ 4531 h 384"/>
                <a:gd name="T4" fmla="*/ 3541 w 365"/>
                <a:gd name="T5" fmla="*/ 6827 h 384"/>
                <a:gd name="T6" fmla="*/ 5619 w 365"/>
                <a:gd name="T7" fmla="*/ 3379 h 384"/>
                <a:gd name="T8" fmla="*/ 2321 w 365"/>
                <a:gd name="T9" fmla="*/ 39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" h="384">
                  <a:moveTo>
                    <a:pt x="149" y="21"/>
                  </a:moveTo>
                  <a:cubicBezTo>
                    <a:pt x="32" y="42"/>
                    <a:pt x="0" y="145"/>
                    <a:pt x="16" y="239"/>
                  </a:cubicBezTo>
                  <a:cubicBezTo>
                    <a:pt x="32" y="332"/>
                    <a:pt x="142" y="384"/>
                    <a:pt x="227" y="360"/>
                  </a:cubicBezTo>
                  <a:cubicBezTo>
                    <a:pt x="311" y="337"/>
                    <a:pt x="365" y="250"/>
                    <a:pt x="360" y="178"/>
                  </a:cubicBezTo>
                  <a:cubicBezTo>
                    <a:pt x="355" y="105"/>
                    <a:pt x="266" y="0"/>
                    <a:pt x="149" y="21"/>
                  </a:cubicBezTo>
                  <a:close/>
                </a:path>
              </a:pathLst>
            </a:custGeom>
            <a:solidFill>
              <a:srgbClr val="6BC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612" y="1685"/>
              <a:ext cx="640" cy="872"/>
            </a:xfrm>
            <a:custGeom>
              <a:avLst/>
              <a:gdLst>
                <a:gd name="T0" fmla="*/ 3938 w 256"/>
                <a:gd name="T1" fmla="*/ 2696 h 327"/>
                <a:gd name="T2" fmla="*/ 2145 w 256"/>
                <a:gd name="T3" fmla="*/ 0 h 327"/>
                <a:gd name="T4" fmla="*/ 3625 w 256"/>
                <a:gd name="T5" fmla="*/ 2709 h 327"/>
                <a:gd name="T6" fmla="*/ 1645 w 256"/>
                <a:gd name="T7" fmla="*/ 5824 h 327"/>
                <a:gd name="T8" fmla="*/ 0 w 256"/>
                <a:gd name="T9" fmla="*/ 5688 h 327"/>
                <a:gd name="T10" fmla="*/ 1958 w 256"/>
                <a:gd name="T11" fmla="*/ 5995 h 327"/>
                <a:gd name="T12" fmla="*/ 3938 w 256"/>
                <a:gd name="T13" fmla="*/ 2696 h 3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327">
                  <a:moveTo>
                    <a:pt x="252" y="142"/>
                  </a:moveTo>
                  <a:cubicBezTo>
                    <a:pt x="249" y="92"/>
                    <a:pt x="204" y="26"/>
                    <a:pt x="137" y="0"/>
                  </a:cubicBezTo>
                  <a:cubicBezTo>
                    <a:pt x="193" y="30"/>
                    <a:pt x="229" y="98"/>
                    <a:pt x="232" y="143"/>
                  </a:cubicBezTo>
                  <a:cubicBezTo>
                    <a:pt x="237" y="212"/>
                    <a:pt x="186" y="284"/>
                    <a:pt x="105" y="307"/>
                  </a:cubicBezTo>
                  <a:cubicBezTo>
                    <a:pt x="72" y="316"/>
                    <a:pt x="34" y="313"/>
                    <a:pt x="0" y="300"/>
                  </a:cubicBezTo>
                  <a:cubicBezTo>
                    <a:pt x="38" y="320"/>
                    <a:pt x="84" y="327"/>
                    <a:pt x="125" y="316"/>
                  </a:cubicBezTo>
                  <a:cubicBezTo>
                    <a:pt x="205" y="293"/>
                    <a:pt x="256" y="211"/>
                    <a:pt x="252" y="142"/>
                  </a:cubicBezTo>
                  <a:close/>
                </a:path>
              </a:pathLst>
            </a:custGeom>
            <a:solidFill>
              <a:srgbClr val="00A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924" y="1824"/>
              <a:ext cx="328" cy="704"/>
            </a:xfrm>
            <a:custGeom>
              <a:avLst/>
              <a:gdLst>
                <a:gd name="T0" fmla="*/ 0 w 131"/>
                <a:gd name="T1" fmla="*/ 5005 h 264"/>
                <a:gd name="T2" fmla="*/ 1993 w 131"/>
                <a:gd name="T3" fmla="*/ 1707 h 264"/>
                <a:gd name="T4" fmla="*/ 1335 w 131"/>
                <a:gd name="T5" fmla="*/ 0 h 264"/>
                <a:gd name="T6" fmla="*/ 1743 w 131"/>
                <a:gd name="T7" fmla="*/ 2696 h 264"/>
                <a:gd name="T8" fmla="*/ 0 w 131"/>
                <a:gd name="T9" fmla="*/ 500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" h="264">
                  <a:moveTo>
                    <a:pt x="0" y="264"/>
                  </a:moveTo>
                  <a:cubicBezTo>
                    <a:pt x="80" y="241"/>
                    <a:pt x="131" y="159"/>
                    <a:pt x="127" y="90"/>
                  </a:cubicBezTo>
                  <a:cubicBezTo>
                    <a:pt x="125" y="61"/>
                    <a:pt x="110" y="28"/>
                    <a:pt x="85" y="0"/>
                  </a:cubicBezTo>
                  <a:cubicBezTo>
                    <a:pt x="106" y="29"/>
                    <a:pt x="131" y="78"/>
                    <a:pt x="111" y="142"/>
                  </a:cubicBezTo>
                  <a:cubicBezTo>
                    <a:pt x="91" y="206"/>
                    <a:pt x="43" y="240"/>
                    <a:pt x="0" y="264"/>
                  </a:cubicBez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49" y="1648"/>
              <a:ext cx="755" cy="907"/>
            </a:xfrm>
            <a:custGeom>
              <a:avLst/>
              <a:gdLst>
                <a:gd name="T0" fmla="*/ 1533 w 302"/>
                <a:gd name="T1" fmla="*/ 662 h 340"/>
                <a:gd name="T2" fmla="*/ 188 w 302"/>
                <a:gd name="T3" fmla="*/ 3972 h 340"/>
                <a:gd name="T4" fmla="*/ 3188 w 302"/>
                <a:gd name="T5" fmla="*/ 5565 h 340"/>
                <a:gd name="T6" fmla="*/ 4208 w 302"/>
                <a:gd name="T7" fmla="*/ 2185 h 340"/>
                <a:gd name="T8" fmla="*/ 1533 w 302"/>
                <a:gd name="T9" fmla="*/ 662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340">
                  <a:moveTo>
                    <a:pt x="98" y="35"/>
                  </a:moveTo>
                  <a:cubicBezTo>
                    <a:pt x="9" y="70"/>
                    <a:pt x="0" y="148"/>
                    <a:pt x="12" y="209"/>
                  </a:cubicBezTo>
                  <a:cubicBezTo>
                    <a:pt x="25" y="275"/>
                    <a:pt x="105" y="340"/>
                    <a:pt x="204" y="293"/>
                  </a:cubicBezTo>
                  <a:cubicBezTo>
                    <a:pt x="302" y="246"/>
                    <a:pt x="295" y="159"/>
                    <a:pt x="269" y="115"/>
                  </a:cubicBezTo>
                  <a:cubicBezTo>
                    <a:pt x="243" y="70"/>
                    <a:pt x="187" y="0"/>
                    <a:pt x="98" y="35"/>
                  </a:cubicBezTo>
                  <a:close/>
                </a:path>
              </a:pathLst>
            </a:custGeom>
            <a:solidFill>
              <a:srgbClr val="D07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514" y="1755"/>
              <a:ext cx="608" cy="664"/>
            </a:xfrm>
            <a:custGeom>
              <a:avLst/>
              <a:gdLst>
                <a:gd name="T0" fmla="*/ 563 w 243"/>
                <a:gd name="T1" fmla="*/ 1173 h 249"/>
                <a:gd name="T2" fmla="*/ 113 w 243"/>
                <a:gd name="T3" fmla="*/ 2936 h 249"/>
                <a:gd name="T4" fmla="*/ 2304 w 243"/>
                <a:gd name="T5" fmla="*/ 4629 h 249"/>
                <a:gd name="T6" fmla="*/ 3538 w 243"/>
                <a:gd name="T7" fmla="*/ 2163 h 249"/>
                <a:gd name="T8" fmla="*/ 3022 w 243"/>
                <a:gd name="T9" fmla="*/ 363 h 249"/>
                <a:gd name="T10" fmla="*/ 1301 w 243"/>
                <a:gd name="T11" fmla="*/ 547 h 249"/>
                <a:gd name="T12" fmla="*/ 1284 w 243"/>
                <a:gd name="T13" fmla="*/ 1421 h 249"/>
                <a:gd name="T14" fmla="*/ 1867 w 243"/>
                <a:gd name="T15" fmla="*/ 376 h 249"/>
                <a:gd name="T16" fmla="*/ 458 w 243"/>
                <a:gd name="T17" fmla="*/ 1443 h 249"/>
                <a:gd name="T18" fmla="*/ 395 w 243"/>
                <a:gd name="T19" fmla="*/ 2995 h 249"/>
                <a:gd name="T20" fmla="*/ 1284 w 243"/>
                <a:gd name="T21" fmla="*/ 1024 h 249"/>
                <a:gd name="T22" fmla="*/ 1409 w 243"/>
                <a:gd name="T23" fmla="*/ 1309 h 249"/>
                <a:gd name="T24" fmla="*/ 1741 w 243"/>
                <a:gd name="T25" fmla="*/ 589 h 249"/>
                <a:gd name="T26" fmla="*/ 2117 w 243"/>
                <a:gd name="T27" fmla="*/ 1331 h 249"/>
                <a:gd name="T28" fmla="*/ 2972 w 243"/>
                <a:gd name="T29" fmla="*/ 1229 h 249"/>
                <a:gd name="T30" fmla="*/ 2067 w 243"/>
                <a:gd name="T31" fmla="*/ 320 h 249"/>
                <a:gd name="T32" fmla="*/ 2492 w 243"/>
                <a:gd name="T33" fmla="*/ 1229 h 249"/>
                <a:gd name="T34" fmla="*/ 520 w 243"/>
                <a:gd name="T35" fmla="*/ 1992 h 249"/>
                <a:gd name="T36" fmla="*/ 1439 w 243"/>
                <a:gd name="T37" fmla="*/ 2275 h 249"/>
                <a:gd name="T38" fmla="*/ 520 w 243"/>
                <a:gd name="T39" fmla="*/ 1992 h 249"/>
                <a:gd name="T40" fmla="*/ 1679 w 243"/>
                <a:gd name="T41" fmla="*/ 1821 h 249"/>
                <a:gd name="T42" fmla="*/ 1847 w 243"/>
                <a:gd name="T43" fmla="*/ 1571 h 249"/>
                <a:gd name="T44" fmla="*/ 2117 w 243"/>
                <a:gd name="T45" fmla="*/ 1571 h 249"/>
                <a:gd name="T46" fmla="*/ 2317 w 243"/>
                <a:gd name="T47" fmla="*/ 1501 h 249"/>
                <a:gd name="T48" fmla="*/ 738 w 243"/>
                <a:gd name="T49" fmla="*/ 3720 h 249"/>
                <a:gd name="T50" fmla="*/ 1534 w 243"/>
                <a:gd name="T51" fmla="*/ 3491 h 249"/>
                <a:gd name="T52" fmla="*/ 833 w 243"/>
                <a:gd name="T53" fmla="*/ 3277 h 249"/>
                <a:gd name="T54" fmla="*/ 688 w 243"/>
                <a:gd name="T55" fmla="*/ 2616 h 249"/>
                <a:gd name="T56" fmla="*/ 1629 w 243"/>
                <a:gd name="T57" fmla="*/ 2048 h 249"/>
                <a:gd name="T58" fmla="*/ 2429 w 243"/>
                <a:gd name="T59" fmla="*/ 1763 h 249"/>
                <a:gd name="T60" fmla="*/ 2617 w 243"/>
                <a:gd name="T61" fmla="*/ 1971 h 249"/>
                <a:gd name="T62" fmla="*/ 2897 w 243"/>
                <a:gd name="T63" fmla="*/ 1400 h 249"/>
                <a:gd name="T64" fmla="*/ 2535 w 243"/>
                <a:gd name="T65" fmla="*/ 1629 h 249"/>
                <a:gd name="T66" fmla="*/ 2209 w 243"/>
                <a:gd name="T67" fmla="*/ 2219 h 249"/>
                <a:gd name="T68" fmla="*/ 2004 w 243"/>
                <a:gd name="T69" fmla="*/ 2389 h 249"/>
                <a:gd name="T70" fmla="*/ 2835 w 243"/>
                <a:gd name="T71" fmla="*/ 2141 h 249"/>
                <a:gd name="T72" fmla="*/ 1629 w 243"/>
                <a:gd name="T73" fmla="*/ 2923 h 249"/>
                <a:gd name="T74" fmla="*/ 1629 w 243"/>
                <a:gd name="T75" fmla="*/ 2923 h 249"/>
                <a:gd name="T76" fmla="*/ 2334 w 243"/>
                <a:gd name="T77" fmla="*/ 2709 h 249"/>
                <a:gd name="T78" fmla="*/ 2022 w 243"/>
                <a:gd name="T79" fmla="*/ 3448 h 249"/>
                <a:gd name="T80" fmla="*/ 1897 w 243"/>
                <a:gd name="T81" fmla="*/ 2787 h 249"/>
                <a:gd name="T82" fmla="*/ 2755 w 243"/>
                <a:gd name="T83" fmla="*/ 2867 h 249"/>
                <a:gd name="T84" fmla="*/ 2930 w 243"/>
                <a:gd name="T85" fmla="*/ 2867 h 249"/>
                <a:gd name="T86" fmla="*/ 1376 w 243"/>
                <a:gd name="T87" fmla="*/ 3960 h 249"/>
                <a:gd name="T88" fmla="*/ 1659 w 243"/>
                <a:gd name="T89" fmla="*/ 3869 h 249"/>
                <a:gd name="T90" fmla="*/ 1566 w 243"/>
                <a:gd name="T91" fmla="*/ 4267 h 249"/>
                <a:gd name="T92" fmla="*/ 1972 w 243"/>
                <a:gd name="T93" fmla="*/ 3619 h 249"/>
                <a:gd name="T94" fmla="*/ 1691 w 243"/>
                <a:gd name="T95" fmla="*/ 3563 h 249"/>
                <a:gd name="T96" fmla="*/ 2680 w 243"/>
                <a:gd name="T97" fmla="*/ 3699 h 249"/>
                <a:gd name="T98" fmla="*/ 2630 w 243"/>
                <a:gd name="T99" fmla="*/ 3832 h 249"/>
                <a:gd name="T100" fmla="*/ 2992 w 243"/>
                <a:gd name="T101" fmla="*/ 3435 h 249"/>
                <a:gd name="T102" fmla="*/ 2755 w 243"/>
                <a:gd name="T103" fmla="*/ 3981 h 249"/>
                <a:gd name="T104" fmla="*/ 3055 w 243"/>
                <a:gd name="T105" fmla="*/ 3277 h 249"/>
                <a:gd name="T106" fmla="*/ 3338 w 243"/>
                <a:gd name="T107" fmla="*/ 2581 h 249"/>
                <a:gd name="T108" fmla="*/ 3505 w 243"/>
                <a:gd name="T109" fmla="*/ 2355 h 249"/>
                <a:gd name="T110" fmla="*/ 3150 w 243"/>
                <a:gd name="T111" fmla="*/ 2808 h 249"/>
                <a:gd name="T112" fmla="*/ 3130 w 243"/>
                <a:gd name="T113" fmla="*/ 1651 h 249"/>
                <a:gd name="T114" fmla="*/ 3118 w 243"/>
                <a:gd name="T115" fmla="*/ 1821 h 2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3" h="249">
                  <a:moveTo>
                    <a:pt x="124" y="6"/>
                  </a:moveTo>
                  <a:cubicBezTo>
                    <a:pt x="121" y="7"/>
                    <a:pt x="117" y="8"/>
                    <a:pt x="115" y="9"/>
                  </a:cubicBezTo>
                  <a:cubicBezTo>
                    <a:pt x="102" y="7"/>
                    <a:pt x="91" y="13"/>
                    <a:pt x="78" y="20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57" y="32"/>
                    <a:pt x="36" y="43"/>
                    <a:pt x="36" y="62"/>
                  </a:cubicBezTo>
                  <a:cubicBezTo>
                    <a:pt x="36" y="63"/>
                    <a:pt x="36" y="64"/>
                    <a:pt x="36" y="65"/>
                  </a:cubicBezTo>
                  <a:cubicBezTo>
                    <a:pt x="36" y="66"/>
                    <a:pt x="36" y="67"/>
                    <a:pt x="37" y="69"/>
                  </a:cubicBezTo>
                  <a:cubicBezTo>
                    <a:pt x="34" y="68"/>
                    <a:pt x="32" y="67"/>
                    <a:pt x="29" y="67"/>
                  </a:cubicBezTo>
                  <a:cubicBezTo>
                    <a:pt x="6" y="65"/>
                    <a:pt x="2" y="97"/>
                    <a:pt x="1" y="110"/>
                  </a:cubicBezTo>
                  <a:cubicBezTo>
                    <a:pt x="0" y="115"/>
                    <a:pt x="0" y="121"/>
                    <a:pt x="0" y="127"/>
                  </a:cubicBezTo>
                  <a:cubicBezTo>
                    <a:pt x="0" y="137"/>
                    <a:pt x="1" y="147"/>
                    <a:pt x="7" y="155"/>
                  </a:cubicBezTo>
                  <a:cubicBezTo>
                    <a:pt x="12" y="162"/>
                    <a:pt x="18" y="165"/>
                    <a:pt x="25" y="168"/>
                  </a:cubicBezTo>
                  <a:cubicBezTo>
                    <a:pt x="27" y="182"/>
                    <a:pt x="31" y="196"/>
                    <a:pt x="41" y="204"/>
                  </a:cubicBezTo>
                  <a:cubicBezTo>
                    <a:pt x="46" y="208"/>
                    <a:pt x="50" y="210"/>
                    <a:pt x="55" y="212"/>
                  </a:cubicBezTo>
                  <a:cubicBezTo>
                    <a:pt x="56" y="219"/>
                    <a:pt x="59" y="226"/>
                    <a:pt x="65" y="232"/>
                  </a:cubicBezTo>
                  <a:cubicBezTo>
                    <a:pt x="76" y="243"/>
                    <a:pt x="92" y="246"/>
                    <a:pt x="107" y="245"/>
                  </a:cubicBezTo>
                  <a:cubicBezTo>
                    <a:pt x="117" y="249"/>
                    <a:pt x="130" y="249"/>
                    <a:pt x="147" y="244"/>
                  </a:cubicBezTo>
                  <a:cubicBezTo>
                    <a:pt x="164" y="239"/>
                    <a:pt x="209" y="225"/>
                    <a:pt x="218" y="193"/>
                  </a:cubicBezTo>
                  <a:cubicBezTo>
                    <a:pt x="219" y="192"/>
                    <a:pt x="220" y="192"/>
                    <a:pt x="221" y="191"/>
                  </a:cubicBezTo>
                  <a:cubicBezTo>
                    <a:pt x="230" y="187"/>
                    <a:pt x="237" y="178"/>
                    <a:pt x="241" y="166"/>
                  </a:cubicBezTo>
                  <a:cubicBezTo>
                    <a:pt x="242" y="160"/>
                    <a:pt x="243" y="154"/>
                    <a:pt x="243" y="149"/>
                  </a:cubicBezTo>
                  <a:cubicBezTo>
                    <a:pt x="243" y="140"/>
                    <a:pt x="241" y="132"/>
                    <a:pt x="238" y="126"/>
                  </a:cubicBezTo>
                  <a:cubicBezTo>
                    <a:pt x="235" y="122"/>
                    <a:pt x="231" y="118"/>
                    <a:pt x="226" y="114"/>
                  </a:cubicBezTo>
                  <a:cubicBezTo>
                    <a:pt x="228" y="109"/>
                    <a:pt x="229" y="103"/>
                    <a:pt x="229" y="97"/>
                  </a:cubicBezTo>
                  <a:cubicBezTo>
                    <a:pt x="229" y="86"/>
                    <a:pt x="225" y="77"/>
                    <a:pt x="211" y="70"/>
                  </a:cubicBezTo>
                  <a:cubicBezTo>
                    <a:pt x="208" y="68"/>
                    <a:pt x="204" y="68"/>
                    <a:pt x="200" y="67"/>
                  </a:cubicBezTo>
                  <a:cubicBezTo>
                    <a:pt x="203" y="62"/>
                    <a:pt x="206" y="57"/>
                    <a:pt x="207" y="51"/>
                  </a:cubicBezTo>
                  <a:cubicBezTo>
                    <a:pt x="207" y="50"/>
                    <a:pt x="207" y="48"/>
                    <a:pt x="207" y="47"/>
                  </a:cubicBezTo>
                  <a:cubicBezTo>
                    <a:pt x="207" y="36"/>
                    <a:pt x="202" y="26"/>
                    <a:pt x="193" y="19"/>
                  </a:cubicBezTo>
                  <a:cubicBezTo>
                    <a:pt x="174" y="3"/>
                    <a:pt x="142" y="0"/>
                    <a:pt x="124" y="6"/>
                  </a:cubicBezTo>
                  <a:close/>
                  <a:moveTo>
                    <a:pt x="45" y="64"/>
                  </a:moveTo>
                  <a:cubicBezTo>
                    <a:pt x="45" y="63"/>
                    <a:pt x="45" y="63"/>
                    <a:pt x="45" y="62"/>
                  </a:cubicBezTo>
                  <a:cubicBezTo>
                    <a:pt x="45" y="49"/>
                    <a:pt x="62" y="40"/>
                    <a:pt x="75" y="3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90" y="24"/>
                    <a:pt x="97" y="21"/>
                    <a:pt x="103" y="19"/>
                  </a:cubicBezTo>
                  <a:cubicBezTo>
                    <a:pt x="102" y="20"/>
                    <a:pt x="102" y="22"/>
                    <a:pt x="102" y="23"/>
                  </a:cubicBezTo>
                  <a:cubicBezTo>
                    <a:pt x="92" y="26"/>
                    <a:pt x="84" y="30"/>
                    <a:pt x="79" y="35"/>
                  </a:cubicBezTo>
                  <a:cubicBezTo>
                    <a:pt x="75" y="41"/>
                    <a:pt x="72" y="46"/>
                    <a:pt x="72" y="52"/>
                  </a:cubicBezTo>
                  <a:cubicBezTo>
                    <a:pt x="72" y="53"/>
                    <a:pt x="72" y="54"/>
                    <a:pt x="72" y="55"/>
                  </a:cubicBezTo>
                  <a:cubicBezTo>
                    <a:pt x="73" y="62"/>
                    <a:pt x="77" y="69"/>
                    <a:pt x="82" y="75"/>
                  </a:cubicBezTo>
                  <a:cubicBezTo>
                    <a:pt x="81" y="75"/>
                    <a:pt x="80" y="76"/>
                    <a:pt x="79" y="77"/>
                  </a:cubicBezTo>
                  <a:cubicBezTo>
                    <a:pt x="75" y="72"/>
                    <a:pt x="71" y="67"/>
                    <a:pt x="64" y="64"/>
                  </a:cubicBezTo>
                  <a:cubicBezTo>
                    <a:pt x="57" y="62"/>
                    <a:pt x="51" y="63"/>
                    <a:pt x="46" y="65"/>
                  </a:cubicBezTo>
                  <a:cubicBezTo>
                    <a:pt x="45" y="65"/>
                    <a:pt x="45" y="64"/>
                    <a:pt x="45" y="64"/>
                  </a:cubicBezTo>
                  <a:close/>
                  <a:moveTo>
                    <a:pt x="115" y="19"/>
                  </a:moveTo>
                  <a:cubicBezTo>
                    <a:pt x="116" y="19"/>
                    <a:pt x="118" y="20"/>
                    <a:pt x="119" y="20"/>
                  </a:cubicBezTo>
                  <a:cubicBezTo>
                    <a:pt x="117" y="20"/>
                    <a:pt x="115" y="21"/>
                    <a:pt x="113" y="21"/>
                  </a:cubicBezTo>
                  <a:cubicBezTo>
                    <a:pt x="113" y="20"/>
                    <a:pt x="114" y="20"/>
                    <a:pt x="115" y="19"/>
                  </a:cubicBezTo>
                  <a:close/>
                  <a:moveTo>
                    <a:pt x="14" y="150"/>
                  </a:moveTo>
                  <a:cubicBezTo>
                    <a:pt x="10" y="143"/>
                    <a:pt x="9" y="135"/>
                    <a:pt x="9" y="127"/>
                  </a:cubicBezTo>
                  <a:cubicBezTo>
                    <a:pt x="9" y="121"/>
                    <a:pt x="9" y="116"/>
                    <a:pt x="10" y="111"/>
                  </a:cubicBezTo>
                  <a:cubicBezTo>
                    <a:pt x="13" y="87"/>
                    <a:pt x="19" y="75"/>
                    <a:pt x="29" y="76"/>
                  </a:cubicBezTo>
                  <a:cubicBezTo>
                    <a:pt x="30" y="76"/>
                    <a:pt x="31" y="77"/>
                    <a:pt x="33" y="77"/>
                  </a:cubicBezTo>
                  <a:cubicBezTo>
                    <a:pt x="32" y="79"/>
                    <a:pt x="31" y="80"/>
                    <a:pt x="30" y="81"/>
                  </a:cubicBezTo>
                  <a:cubicBezTo>
                    <a:pt x="25" y="89"/>
                    <a:pt x="23" y="97"/>
                    <a:pt x="23" y="105"/>
                  </a:cubicBezTo>
                  <a:cubicBezTo>
                    <a:pt x="23" y="115"/>
                    <a:pt x="27" y="125"/>
                    <a:pt x="32" y="134"/>
                  </a:cubicBezTo>
                  <a:cubicBezTo>
                    <a:pt x="29" y="138"/>
                    <a:pt x="26" y="143"/>
                    <a:pt x="25" y="150"/>
                  </a:cubicBezTo>
                  <a:cubicBezTo>
                    <a:pt x="25" y="152"/>
                    <a:pt x="25" y="155"/>
                    <a:pt x="25" y="158"/>
                  </a:cubicBezTo>
                  <a:cubicBezTo>
                    <a:pt x="21" y="156"/>
                    <a:pt x="17" y="153"/>
                    <a:pt x="14" y="150"/>
                  </a:cubicBezTo>
                  <a:close/>
                  <a:moveTo>
                    <a:pt x="60" y="73"/>
                  </a:moveTo>
                  <a:cubicBezTo>
                    <a:pt x="64" y="75"/>
                    <a:pt x="67" y="77"/>
                    <a:pt x="70" y="80"/>
                  </a:cubicBezTo>
                  <a:cubicBezTo>
                    <a:pt x="62" y="80"/>
                    <a:pt x="55" y="78"/>
                    <a:pt x="50" y="74"/>
                  </a:cubicBezTo>
                  <a:cubicBezTo>
                    <a:pt x="54" y="72"/>
                    <a:pt x="57" y="72"/>
                    <a:pt x="60" y="73"/>
                  </a:cubicBezTo>
                  <a:close/>
                  <a:moveTo>
                    <a:pt x="82" y="54"/>
                  </a:moveTo>
                  <a:cubicBezTo>
                    <a:pt x="82" y="54"/>
                    <a:pt x="82" y="53"/>
                    <a:pt x="82" y="53"/>
                  </a:cubicBezTo>
                  <a:cubicBezTo>
                    <a:pt x="82" y="49"/>
                    <a:pt x="83" y="45"/>
                    <a:pt x="86" y="41"/>
                  </a:cubicBezTo>
                  <a:cubicBezTo>
                    <a:pt x="89" y="38"/>
                    <a:pt x="95" y="35"/>
                    <a:pt x="102" y="33"/>
                  </a:cubicBezTo>
                  <a:cubicBezTo>
                    <a:pt x="102" y="34"/>
                    <a:pt x="102" y="35"/>
                    <a:pt x="102" y="36"/>
                  </a:cubicBezTo>
                  <a:cubicBezTo>
                    <a:pt x="105" y="52"/>
                    <a:pt x="111" y="62"/>
                    <a:pt x="119" y="70"/>
                  </a:cubicBezTo>
                  <a:cubicBezTo>
                    <a:pt x="110" y="65"/>
                    <a:pt x="100" y="64"/>
                    <a:pt x="90" y="69"/>
                  </a:cubicBezTo>
                  <a:cubicBezTo>
                    <a:pt x="86" y="65"/>
                    <a:pt x="82" y="59"/>
                    <a:pt x="82" y="54"/>
                  </a:cubicBezTo>
                  <a:close/>
                  <a:moveTo>
                    <a:pt x="128" y="32"/>
                  </a:moveTo>
                  <a:cubicBezTo>
                    <a:pt x="132" y="34"/>
                    <a:pt x="134" y="38"/>
                    <a:pt x="134" y="42"/>
                  </a:cubicBezTo>
                  <a:cubicBezTo>
                    <a:pt x="134" y="48"/>
                    <a:pt x="131" y="56"/>
                    <a:pt x="127" y="65"/>
                  </a:cubicBezTo>
                  <a:cubicBezTo>
                    <a:pt x="119" y="58"/>
                    <a:pt x="114" y="48"/>
                    <a:pt x="112" y="35"/>
                  </a:cubicBezTo>
                  <a:cubicBezTo>
                    <a:pt x="111" y="33"/>
                    <a:pt x="111" y="32"/>
                    <a:pt x="111" y="31"/>
                  </a:cubicBezTo>
                  <a:cubicBezTo>
                    <a:pt x="118" y="29"/>
                    <a:pt x="124" y="29"/>
                    <a:pt x="128" y="32"/>
                  </a:cubicBezTo>
                  <a:close/>
                  <a:moveTo>
                    <a:pt x="143" y="49"/>
                  </a:moveTo>
                  <a:cubicBezTo>
                    <a:pt x="143" y="51"/>
                    <a:pt x="144" y="53"/>
                    <a:pt x="144" y="56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4" y="61"/>
                    <a:pt x="143" y="65"/>
                    <a:pt x="142" y="68"/>
                  </a:cubicBezTo>
                  <a:cubicBezTo>
                    <a:pt x="140" y="69"/>
                    <a:pt x="137" y="69"/>
                    <a:pt x="135" y="70"/>
                  </a:cubicBezTo>
                  <a:cubicBezTo>
                    <a:pt x="138" y="63"/>
                    <a:pt x="141" y="56"/>
                    <a:pt x="143" y="49"/>
                  </a:cubicBezTo>
                  <a:close/>
                  <a:moveTo>
                    <a:pt x="187" y="26"/>
                  </a:moveTo>
                  <a:cubicBezTo>
                    <a:pt x="194" y="32"/>
                    <a:pt x="198" y="39"/>
                    <a:pt x="198" y="47"/>
                  </a:cubicBezTo>
                  <a:cubicBezTo>
                    <a:pt x="198" y="48"/>
                    <a:pt x="198" y="49"/>
                    <a:pt x="198" y="50"/>
                  </a:cubicBezTo>
                  <a:cubicBezTo>
                    <a:pt x="197" y="54"/>
                    <a:pt x="194" y="59"/>
                    <a:pt x="191" y="63"/>
                  </a:cubicBezTo>
                  <a:cubicBezTo>
                    <a:pt x="191" y="64"/>
                    <a:pt x="191" y="64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85" y="59"/>
                    <a:pt x="179" y="54"/>
                    <a:pt x="172" y="52"/>
                  </a:cubicBezTo>
                  <a:cubicBezTo>
                    <a:pt x="165" y="50"/>
                    <a:pt x="158" y="52"/>
                    <a:pt x="153" y="58"/>
                  </a:cubicBezTo>
                  <a:cubicBezTo>
                    <a:pt x="153" y="58"/>
                    <a:pt x="153" y="57"/>
                    <a:pt x="153" y="57"/>
                  </a:cubicBezTo>
                  <a:cubicBezTo>
                    <a:pt x="153" y="57"/>
                    <a:pt x="153" y="56"/>
                    <a:pt x="153" y="55"/>
                  </a:cubicBezTo>
                  <a:cubicBezTo>
                    <a:pt x="153" y="40"/>
                    <a:pt x="146" y="27"/>
                    <a:pt x="132" y="17"/>
                  </a:cubicBezTo>
                  <a:cubicBezTo>
                    <a:pt x="131" y="16"/>
                    <a:pt x="129" y="15"/>
                    <a:pt x="128" y="14"/>
                  </a:cubicBezTo>
                  <a:cubicBezTo>
                    <a:pt x="144" y="10"/>
                    <a:pt x="171" y="13"/>
                    <a:pt x="187" y="26"/>
                  </a:cubicBezTo>
                  <a:close/>
                  <a:moveTo>
                    <a:pt x="159" y="64"/>
                  </a:moveTo>
                  <a:cubicBezTo>
                    <a:pt x="160" y="63"/>
                    <a:pt x="163" y="60"/>
                    <a:pt x="170" y="61"/>
                  </a:cubicBezTo>
                  <a:cubicBezTo>
                    <a:pt x="171" y="62"/>
                    <a:pt x="173" y="63"/>
                    <a:pt x="174" y="64"/>
                  </a:cubicBezTo>
                  <a:cubicBezTo>
                    <a:pt x="169" y="64"/>
                    <a:pt x="164" y="64"/>
                    <a:pt x="159" y="65"/>
                  </a:cubicBezTo>
                  <a:cubicBezTo>
                    <a:pt x="159" y="65"/>
                    <a:pt x="159" y="65"/>
                    <a:pt x="159" y="64"/>
                  </a:cubicBezTo>
                  <a:close/>
                  <a:moveTo>
                    <a:pt x="109" y="76"/>
                  </a:moveTo>
                  <a:cubicBezTo>
                    <a:pt x="105" y="77"/>
                    <a:pt x="102" y="77"/>
                    <a:pt x="99" y="78"/>
                  </a:cubicBezTo>
                  <a:cubicBezTo>
                    <a:pt x="98" y="78"/>
                    <a:pt x="98" y="77"/>
                    <a:pt x="97" y="77"/>
                  </a:cubicBezTo>
                  <a:cubicBezTo>
                    <a:pt x="101" y="75"/>
                    <a:pt x="105" y="75"/>
                    <a:pt x="109" y="76"/>
                  </a:cubicBezTo>
                  <a:close/>
                  <a:moveTo>
                    <a:pt x="33" y="105"/>
                  </a:moveTo>
                  <a:cubicBezTo>
                    <a:pt x="33" y="98"/>
                    <a:pt x="34" y="92"/>
                    <a:pt x="38" y="86"/>
                  </a:cubicBezTo>
                  <a:cubicBezTo>
                    <a:pt x="39" y="85"/>
                    <a:pt x="40" y="83"/>
                    <a:pt x="41" y="82"/>
                  </a:cubicBezTo>
                  <a:cubicBezTo>
                    <a:pt x="44" y="84"/>
                    <a:pt x="47" y="86"/>
                    <a:pt x="49" y="88"/>
                  </a:cubicBezTo>
                  <a:cubicBezTo>
                    <a:pt x="55" y="92"/>
                    <a:pt x="61" y="96"/>
                    <a:pt x="67" y="98"/>
                  </a:cubicBezTo>
                  <a:cubicBezTo>
                    <a:pt x="68" y="106"/>
                    <a:pt x="75" y="110"/>
                    <a:pt x="84" y="115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101" y="126"/>
                    <a:pt x="107" y="133"/>
                    <a:pt x="110" y="141"/>
                  </a:cubicBezTo>
                  <a:cubicBezTo>
                    <a:pt x="107" y="142"/>
                    <a:pt x="104" y="144"/>
                    <a:pt x="101" y="145"/>
                  </a:cubicBezTo>
                  <a:cubicBezTo>
                    <a:pt x="90" y="149"/>
                    <a:pt x="81" y="153"/>
                    <a:pt x="73" y="154"/>
                  </a:cubicBezTo>
                  <a:cubicBezTo>
                    <a:pt x="69" y="147"/>
                    <a:pt x="65" y="140"/>
                    <a:pt x="61" y="136"/>
                  </a:cubicBezTo>
                  <a:cubicBezTo>
                    <a:pt x="53" y="130"/>
                    <a:pt x="46" y="127"/>
                    <a:pt x="40" y="129"/>
                  </a:cubicBezTo>
                  <a:cubicBezTo>
                    <a:pt x="35" y="120"/>
                    <a:pt x="33" y="112"/>
                    <a:pt x="33" y="105"/>
                  </a:cubicBezTo>
                  <a:close/>
                  <a:moveTo>
                    <a:pt x="78" y="92"/>
                  </a:move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8" y="92"/>
                    <a:pt x="78" y="92"/>
                  </a:cubicBezTo>
                  <a:close/>
                  <a:moveTo>
                    <a:pt x="96" y="88"/>
                  </a:moveTo>
                  <a:cubicBezTo>
                    <a:pt x="100" y="91"/>
                    <a:pt x="104" y="94"/>
                    <a:pt x="107" y="96"/>
                  </a:cubicBezTo>
                  <a:cubicBezTo>
                    <a:pt x="108" y="97"/>
                    <a:pt x="109" y="97"/>
                    <a:pt x="109" y="98"/>
                  </a:cubicBezTo>
                  <a:cubicBezTo>
                    <a:pt x="108" y="98"/>
                    <a:pt x="107" y="98"/>
                    <a:pt x="106" y="98"/>
                  </a:cubicBezTo>
                  <a:cubicBezTo>
                    <a:pt x="101" y="97"/>
                    <a:pt x="97" y="96"/>
                    <a:pt x="93" y="95"/>
                  </a:cubicBezTo>
                  <a:cubicBezTo>
                    <a:pt x="91" y="93"/>
                    <a:pt x="89" y="91"/>
                    <a:pt x="87" y="89"/>
                  </a:cubicBezTo>
                  <a:cubicBezTo>
                    <a:pt x="90" y="89"/>
                    <a:pt x="93" y="88"/>
                    <a:pt x="96" y="88"/>
                  </a:cubicBezTo>
                  <a:close/>
                  <a:moveTo>
                    <a:pt x="118" y="83"/>
                  </a:moveTo>
                  <a:cubicBezTo>
                    <a:pt x="117" y="86"/>
                    <a:pt x="117" y="88"/>
                    <a:pt x="116" y="91"/>
                  </a:cubicBezTo>
                  <a:cubicBezTo>
                    <a:pt x="115" y="90"/>
                    <a:pt x="114" y="89"/>
                    <a:pt x="113" y="89"/>
                  </a:cubicBezTo>
                  <a:cubicBezTo>
                    <a:pt x="111" y="88"/>
                    <a:pt x="110" y="87"/>
                    <a:pt x="108" y="86"/>
                  </a:cubicBezTo>
                  <a:cubicBezTo>
                    <a:pt x="112" y="85"/>
                    <a:pt x="115" y="84"/>
                    <a:pt x="118" y="83"/>
                  </a:cubicBezTo>
                  <a:close/>
                  <a:moveTo>
                    <a:pt x="131" y="80"/>
                  </a:moveTo>
                  <a:cubicBezTo>
                    <a:pt x="133" y="81"/>
                    <a:pt x="134" y="82"/>
                    <a:pt x="135" y="83"/>
                  </a:cubicBezTo>
                  <a:cubicBezTo>
                    <a:pt x="133" y="86"/>
                    <a:pt x="129" y="90"/>
                    <a:pt x="125" y="92"/>
                  </a:cubicBezTo>
                  <a:cubicBezTo>
                    <a:pt x="126" y="89"/>
                    <a:pt x="128" y="85"/>
                    <a:pt x="129" y="81"/>
                  </a:cubicBezTo>
                  <a:cubicBezTo>
                    <a:pt x="130" y="81"/>
                    <a:pt x="131" y="80"/>
                    <a:pt x="131" y="80"/>
                  </a:cubicBezTo>
                  <a:close/>
                  <a:moveTo>
                    <a:pt x="149" y="77"/>
                  </a:moveTo>
                  <a:cubicBezTo>
                    <a:pt x="150" y="78"/>
                    <a:pt x="150" y="79"/>
                    <a:pt x="150" y="80"/>
                  </a:cubicBezTo>
                  <a:cubicBezTo>
                    <a:pt x="149" y="80"/>
                    <a:pt x="149" y="80"/>
                    <a:pt x="148" y="79"/>
                  </a:cubicBezTo>
                  <a:cubicBezTo>
                    <a:pt x="149" y="78"/>
                    <a:pt x="149" y="78"/>
                    <a:pt x="149" y="77"/>
                  </a:cubicBezTo>
                  <a:close/>
                  <a:moveTo>
                    <a:pt x="47" y="196"/>
                  </a:moveTo>
                  <a:cubicBezTo>
                    <a:pt x="41" y="192"/>
                    <a:pt x="37" y="182"/>
                    <a:pt x="35" y="172"/>
                  </a:cubicBezTo>
                  <a:cubicBezTo>
                    <a:pt x="39" y="174"/>
                    <a:pt x="43" y="176"/>
                    <a:pt x="46" y="179"/>
                  </a:cubicBezTo>
                  <a:cubicBezTo>
                    <a:pt x="51" y="185"/>
                    <a:pt x="52" y="193"/>
                    <a:pt x="53" y="201"/>
                  </a:cubicBezTo>
                  <a:cubicBezTo>
                    <a:pt x="51" y="200"/>
                    <a:pt x="49" y="198"/>
                    <a:pt x="47" y="196"/>
                  </a:cubicBezTo>
                  <a:close/>
                  <a:moveTo>
                    <a:pt x="34" y="160"/>
                  </a:moveTo>
                  <a:cubicBezTo>
                    <a:pt x="34" y="157"/>
                    <a:pt x="34" y="154"/>
                    <a:pt x="35" y="151"/>
                  </a:cubicBezTo>
                  <a:cubicBezTo>
                    <a:pt x="35" y="148"/>
                    <a:pt x="36" y="146"/>
                    <a:pt x="37" y="144"/>
                  </a:cubicBezTo>
                  <a:cubicBezTo>
                    <a:pt x="46" y="158"/>
                    <a:pt x="56" y="163"/>
                    <a:pt x="67" y="164"/>
                  </a:cubicBezTo>
                  <a:cubicBezTo>
                    <a:pt x="73" y="174"/>
                    <a:pt x="80" y="184"/>
                    <a:pt x="90" y="185"/>
                  </a:cubicBezTo>
                  <a:cubicBezTo>
                    <a:pt x="92" y="186"/>
                    <a:pt x="95" y="185"/>
                    <a:pt x="98" y="184"/>
                  </a:cubicBezTo>
                  <a:cubicBezTo>
                    <a:pt x="95" y="187"/>
                    <a:pt x="93" y="189"/>
                    <a:pt x="91" y="193"/>
                  </a:cubicBezTo>
                  <a:cubicBezTo>
                    <a:pt x="89" y="194"/>
                    <a:pt x="88" y="194"/>
                    <a:pt x="86" y="195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0" y="202"/>
                    <a:pt x="66" y="203"/>
                    <a:pt x="63" y="203"/>
                  </a:cubicBezTo>
                  <a:cubicBezTo>
                    <a:pt x="63" y="202"/>
                    <a:pt x="62" y="201"/>
                    <a:pt x="62" y="200"/>
                  </a:cubicBezTo>
                  <a:cubicBezTo>
                    <a:pt x="61" y="191"/>
                    <a:pt x="60" y="181"/>
                    <a:pt x="53" y="173"/>
                  </a:cubicBezTo>
                  <a:cubicBezTo>
                    <a:pt x="48" y="167"/>
                    <a:pt x="41" y="164"/>
                    <a:pt x="34" y="161"/>
                  </a:cubicBezTo>
                  <a:cubicBezTo>
                    <a:pt x="34" y="161"/>
                    <a:pt x="34" y="161"/>
                    <a:pt x="34" y="160"/>
                  </a:cubicBezTo>
                  <a:close/>
                  <a:moveTo>
                    <a:pt x="44" y="138"/>
                  </a:moveTo>
                  <a:cubicBezTo>
                    <a:pt x="47" y="139"/>
                    <a:pt x="51" y="140"/>
                    <a:pt x="54" y="144"/>
                  </a:cubicBezTo>
                  <a:cubicBezTo>
                    <a:pt x="57" y="146"/>
                    <a:pt x="59" y="149"/>
                    <a:pt x="62" y="153"/>
                  </a:cubicBezTo>
                  <a:cubicBezTo>
                    <a:pt x="55" y="152"/>
                    <a:pt x="50" y="147"/>
                    <a:pt x="44" y="138"/>
                  </a:cubicBezTo>
                  <a:close/>
                  <a:moveTo>
                    <a:pt x="97" y="112"/>
                  </a:moveTo>
                  <a:cubicBezTo>
                    <a:pt x="88" y="107"/>
                    <a:pt x="88" y="107"/>
                    <a:pt x="88" y="107"/>
                  </a:cubicBezTo>
                  <a:cubicBezTo>
                    <a:pt x="85" y="105"/>
                    <a:pt x="83" y="104"/>
                    <a:pt x="80" y="102"/>
                  </a:cubicBezTo>
                  <a:cubicBezTo>
                    <a:pt x="83" y="103"/>
                    <a:pt x="86" y="103"/>
                    <a:pt x="86" y="103"/>
                  </a:cubicBezTo>
                  <a:cubicBezTo>
                    <a:pt x="87" y="103"/>
                    <a:pt x="88" y="104"/>
                    <a:pt x="89" y="104"/>
                  </a:cubicBezTo>
                  <a:cubicBezTo>
                    <a:pt x="93" y="106"/>
                    <a:pt x="98" y="108"/>
                    <a:pt x="104" y="108"/>
                  </a:cubicBezTo>
                  <a:cubicBezTo>
                    <a:pt x="112" y="110"/>
                    <a:pt x="117" y="115"/>
                    <a:pt x="119" y="123"/>
                  </a:cubicBezTo>
                  <a:cubicBezTo>
                    <a:pt x="119" y="124"/>
                    <a:pt x="119" y="125"/>
                    <a:pt x="119" y="126"/>
                  </a:cubicBezTo>
                  <a:cubicBezTo>
                    <a:pt x="119" y="129"/>
                    <a:pt x="118" y="132"/>
                    <a:pt x="117" y="135"/>
                  </a:cubicBezTo>
                  <a:cubicBezTo>
                    <a:pt x="113" y="126"/>
                    <a:pt x="106" y="118"/>
                    <a:pt x="97" y="112"/>
                  </a:cubicBezTo>
                  <a:close/>
                  <a:moveTo>
                    <a:pt x="144" y="87"/>
                  </a:moveTo>
                  <a:cubicBezTo>
                    <a:pt x="147" y="89"/>
                    <a:pt x="151" y="91"/>
                    <a:pt x="155" y="93"/>
                  </a:cubicBezTo>
                  <a:cubicBezTo>
                    <a:pt x="156" y="97"/>
                    <a:pt x="158" y="101"/>
                    <a:pt x="158" y="104"/>
                  </a:cubicBezTo>
                  <a:cubicBezTo>
                    <a:pt x="158" y="105"/>
                    <a:pt x="157" y="106"/>
                    <a:pt x="157" y="106"/>
                  </a:cubicBezTo>
                  <a:cubicBezTo>
                    <a:pt x="157" y="106"/>
                    <a:pt x="154" y="108"/>
                    <a:pt x="144" y="107"/>
                  </a:cubicBezTo>
                  <a:cubicBezTo>
                    <a:pt x="140" y="105"/>
                    <a:pt x="135" y="102"/>
                    <a:pt x="131" y="100"/>
                  </a:cubicBezTo>
                  <a:cubicBezTo>
                    <a:pt x="136" y="96"/>
                    <a:pt x="140" y="92"/>
                    <a:pt x="144" y="87"/>
                  </a:cubicBezTo>
                  <a:close/>
                  <a:moveTo>
                    <a:pt x="167" y="104"/>
                  </a:moveTo>
                  <a:cubicBezTo>
                    <a:pt x="167" y="102"/>
                    <a:pt x="166" y="101"/>
                    <a:pt x="166" y="99"/>
                  </a:cubicBezTo>
                  <a:cubicBezTo>
                    <a:pt x="169" y="101"/>
                    <a:pt x="172" y="103"/>
                    <a:pt x="174" y="105"/>
                  </a:cubicBezTo>
                  <a:cubicBezTo>
                    <a:pt x="172" y="106"/>
                    <a:pt x="169" y="107"/>
                    <a:pt x="166" y="109"/>
                  </a:cubicBezTo>
                  <a:cubicBezTo>
                    <a:pt x="167" y="107"/>
                    <a:pt x="167" y="106"/>
                    <a:pt x="167" y="104"/>
                  </a:cubicBezTo>
                  <a:close/>
                  <a:moveTo>
                    <a:pt x="185" y="73"/>
                  </a:moveTo>
                  <a:cubicBezTo>
                    <a:pt x="185" y="74"/>
                    <a:pt x="185" y="74"/>
                    <a:pt x="185" y="74"/>
                  </a:cubicBezTo>
                  <a:cubicBezTo>
                    <a:pt x="184" y="77"/>
                    <a:pt x="183" y="80"/>
                    <a:pt x="183" y="84"/>
                  </a:cubicBezTo>
                  <a:cubicBezTo>
                    <a:pt x="183" y="86"/>
                    <a:pt x="183" y="89"/>
                    <a:pt x="184" y="91"/>
                  </a:cubicBezTo>
                  <a:cubicBezTo>
                    <a:pt x="185" y="93"/>
                    <a:pt x="186" y="95"/>
                    <a:pt x="188" y="97"/>
                  </a:cubicBezTo>
                  <a:cubicBezTo>
                    <a:pt x="186" y="99"/>
                    <a:pt x="185" y="100"/>
                    <a:pt x="183" y="101"/>
                  </a:cubicBezTo>
                  <a:cubicBezTo>
                    <a:pt x="179" y="96"/>
                    <a:pt x="173" y="91"/>
                    <a:pt x="165" y="88"/>
                  </a:cubicBezTo>
                  <a:cubicBezTo>
                    <a:pt x="165" y="88"/>
                    <a:pt x="163" y="87"/>
                    <a:pt x="162" y="86"/>
                  </a:cubicBezTo>
                  <a:cubicBezTo>
                    <a:pt x="161" y="82"/>
                    <a:pt x="159" y="78"/>
                    <a:pt x="159" y="75"/>
                  </a:cubicBezTo>
                  <a:cubicBezTo>
                    <a:pt x="168" y="73"/>
                    <a:pt x="176" y="73"/>
                    <a:pt x="185" y="73"/>
                  </a:cubicBezTo>
                  <a:close/>
                  <a:moveTo>
                    <a:pt x="128" y="126"/>
                  </a:moveTo>
                  <a:cubicBezTo>
                    <a:pt x="128" y="125"/>
                    <a:pt x="128" y="123"/>
                    <a:pt x="128" y="122"/>
                  </a:cubicBezTo>
                  <a:cubicBezTo>
                    <a:pt x="127" y="117"/>
                    <a:pt x="125" y="114"/>
                    <a:pt x="123" y="111"/>
                  </a:cubicBezTo>
                  <a:cubicBezTo>
                    <a:pt x="127" y="114"/>
                    <a:pt x="133" y="116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4" y="118"/>
                    <a:pt x="147" y="120"/>
                    <a:pt x="150" y="122"/>
                  </a:cubicBezTo>
                  <a:cubicBezTo>
                    <a:pt x="149" y="126"/>
                    <a:pt x="148" y="129"/>
                    <a:pt x="148" y="134"/>
                  </a:cubicBezTo>
                  <a:cubicBezTo>
                    <a:pt x="141" y="134"/>
                    <a:pt x="134" y="134"/>
                    <a:pt x="129" y="135"/>
                  </a:cubicBezTo>
                  <a:cubicBezTo>
                    <a:pt x="128" y="135"/>
                    <a:pt x="127" y="136"/>
                    <a:pt x="127" y="136"/>
                  </a:cubicBezTo>
                  <a:cubicBezTo>
                    <a:pt x="128" y="133"/>
                    <a:pt x="128" y="130"/>
                    <a:pt x="128" y="126"/>
                  </a:cubicBezTo>
                  <a:close/>
                  <a:moveTo>
                    <a:pt x="158" y="128"/>
                  </a:moveTo>
                  <a:cubicBezTo>
                    <a:pt x="161" y="130"/>
                    <a:pt x="164" y="133"/>
                    <a:pt x="166" y="135"/>
                  </a:cubicBezTo>
                  <a:cubicBezTo>
                    <a:pt x="163" y="135"/>
                    <a:pt x="160" y="134"/>
                    <a:pt x="157" y="134"/>
                  </a:cubicBezTo>
                  <a:cubicBezTo>
                    <a:pt x="157" y="132"/>
                    <a:pt x="157" y="130"/>
                    <a:pt x="158" y="128"/>
                  </a:cubicBezTo>
                  <a:close/>
                  <a:moveTo>
                    <a:pt x="178" y="114"/>
                  </a:moveTo>
                  <a:cubicBezTo>
                    <a:pt x="178" y="114"/>
                    <a:pt x="180" y="113"/>
                    <a:pt x="181" y="113"/>
                  </a:cubicBezTo>
                  <a:cubicBezTo>
                    <a:pt x="186" y="121"/>
                    <a:pt x="188" y="130"/>
                    <a:pt x="188" y="140"/>
                  </a:cubicBezTo>
                  <a:cubicBezTo>
                    <a:pt x="188" y="140"/>
                    <a:pt x="188" y="141"/>
                    <a:pt x="188" y="141"/>
                  </a:cubicBezTo>
                  <a:cubicBezTo>
                    <a:pt x="186" y="140"/>
                    <a:pt x="183" y="139"/>
                    <a:pt x="181" y="139"/>
                  </a:cubicBezTo>
                  <a:cubicBezTo>
                    <a:pt x="177" y="132"/>
                    <a:pt x="171" y="126"/>
                    <a:pt x="164" y="121"/>
                  </a:cubicBezTo>
                  <a:cubicBezTo>
                    <a:pt x="168" y="118"/>
                    <a:pt x="173" y="116"/>
                    <a:pt x="178" y="114"/>
                  </a:cubicBezTo>
                  <a:close/>
                  <a:moveTo>
                    <a:pt x="104" y="154"/>
                  </a:moveTo>
                  <a:cubicBezTo>
                    <a:pt x="105" y="153"/>
                    <a:pt x="107" y="153"/>
                    <a:pt x="108" y="152"/>
                  </a:cubicBezTo>
                  <a:cubicBezTo>
                    <a:pt x="106" y="157"/>
                    <a:pt x="104" y="162"/>
                    <a:pt x="104" y="167"/>
                  </a:cubicBezTo>
                  <a:cubicBezTo>
                    <a:pt x="104" y="168"/>
                    <a:pt x="104" y="168"/>
                    <a:pt x="104" y="169"/>
                  </a:cubicBezTo>
                  <a:cubicBezTo>
                    <a:pt x="99" y="174"/>
                    <a:pt x="94" y="176"/>
                    <a:pt x="91" y="176"/>
                  </a:cubicBezTo>
                  <a:cubicBezTo>
                    <a:pt x="86" y="175"/>
                    <a:pt x="82" y="169"/>
                    <a:pt x="78" y="163"/>
                  </a:cubicBezTo>
                  <a:cubicBezTo>
                    <a:pt x="87" y="161"/>
                    <a:pt x="96" y="157"/>
                    <a:pt x="104" y="154"/>
                  </a:cubicBezTo>
                  <a:close/>
                  <a:moveTo>
                    <a:pt x="107" y="179"/>
                  </a:moveTo>
                  <a:cubicBezTo>
                    <a:pt x="107" y="179"/>
                    <a:pt x="107" y="179"/>
                    <a:pt x="107" y="179"/>
                  </a:cubicBezTo>
                  <a:cubicBezTo>
                    <a:pt x="107" y="179"/>
                    <a:pt x="106" y="179"/>
                    <a:pt x="106" y="179"/>
                  </a:cubicBezTo>
                  <a:cubicBezTo>
                    <a:pt x="106" y="179"/>
                    <a:pt x="107" y="179"/>
                    <a:pt x="107" y="179"/>
                  </a:cubicBezTo>
                  <a:close/>
                  <a:moveTo>
                    <a:pt x="131" y="144"/>
                  </a:moveTo>
                  <a:cubicBezTo>
                    <a:pt x="136" y="143"/>
                    <a:pt x="142" y="143"/>
                    <a:pt x="149" y="143"/>
                  </a:cubicBezTo>
                  <a:cubicBezTo>
                    <a:pt x="150" y="147"/>
                    <a:pt x="153" y="150"/>
                    <a:pt x="155" y="152"/>
                  </a:cubicBezTo>
                  <a:cubicBezTo>
                    <a:pt x="157" y="154"/>
                    <a:pt x="159" y="155"/>
                    <a:pt x="161" y="158"/>
                  </a:cubicBezTo>
                  <a:cubicBezTo>
                    <a:pt x="164" y="162"/>
                    <a:pt x="165" y="167"/>
                    <a:pt x="165" y="171"/>
                  </a:cubicBezTo>
                  <a:cubicBezTo>
                    <a:pt x="165" y="172"/>
                    <a:pt x="165" y="173"/>
                    <a:pt x="165" y="174"/>
                  </a:cubicBezTo>
                  <a:cubicBezTo>
                    <a:pt x="156" y="180"/>
                    <a:pt x="143" y="183"/>
                    <a:pt x="132" y="183"/>
                  </a:cubicBezTo>
                  <a:cubicBezTo>
                    <a:pt x="131" y="183"/>
                    <a:pt x="130" y="182"/>
                    <a:pt x="129" y="182"/>
                  </a:cubicBezTo>
                  <a:cubicBezTo>
                    <a:pt x="126" y="181"/>
                    <a:pt x="122" y="180"/>
                    <a:pt x="119" y="179"/>
                  </a:cubicBezTo>
                  <a:cubicBezTo>
                    <a:pt x="118" y="178"/>
                    <a:pt x="116" y="176"/>
                    <a:pt x="115" y="175"/>
                  </a:cubicBezTo>
                  <a:cubicBezTo>
                    <a:pt x="114" y="174"/>
                    <a:pt x="114" y="172"/>
                    <a:pt x="114" y="171"/>
                  </a:cubicBezTo>
                  <a:cubicBezTo>
                    <a:pt x="119" y="165"/>
                    <a:pt x="121" y="158"/>
                    <a:pt x="121" y="150"/>
                  </a:cubicBezTo>
                  <a:cubicBezTo>
                    <a:pt x="121" y="150"/>
                    <a:pt x="121" y="148"/>
                    <a:pt x="121" y="147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4" y="146"/>
                    <a:pt x="128" y="145"/>
                    <a:pt x="131" y="144"/>
                  </a:cubicBezTo>
                  <a:close/>
                  <a:moveTo>
                    <a:pt x="169" y="153"/>
                  </a:moveTo>
                  <a:cubicBezTo>
                    <a:pt x="166" y="149"/>
                    <a:pt x="164" y="147"/>
                    <a:pt x="162" y="145"/>
                  </a:cubicBezTo>
                  <a:cubicBezTo>
                    <a:pt x="161" y="144"/>
                    <a:pt x="161" y="144"/>
                    <a:pt x="160" y="144"/>
                  </a:cubicBezTo>
                  <a:cubicBezTo>
                    <a:pt x="165" y="144"/>
                    <a:pt x="170" y="145"/>
                    <a:pt x="175" y="147"/>
                  </a:cubicBezTo>
                  <a:cubicBezTo>
                    <a:pt x="175" y="148"/>
                    <a:pt x="176" y="150"/>
                    <a:pt x="176" y="151"/>
                  </a:cubicBezTo>
                  <a:cubicBezTo>
                    <a:pt x="177" y="152"/>
                    <a:pt x="177" y="154"/>
                    <a:pt x="177" y="155"/>
                  </a:cubicBezTo>
                  <a:cubicBezTo>
                    <a:pt x="177" y="158"/>
                    <a:pt x="175" y="161"/>
                    <a:pt x="174" y="165"/>
                  </a:cubicBezTo>
                  <a:cubicBezTo>
                    <a:pt x="173" y="161"/>
                    <a:pt x="171" y="157"/>
                    <a:pt x="169" y="153"/>
                  </a:cubicBezTo>
                  <a:close/>
                  <a:moveTo>
                    <a:pt x="186" y="155"/>
                  </a:moveTo>
                  <a:cubicBezTo>
                    <a:pt x="186" y="153"/>
                    <a:pt x="186" y="152"/>
                    <a:pt x="186" y="150"/>
                  </a:cubicBezTo>
                  <a:cubicBezTo>
                    <a:pt x="186" y="150"/>
                    <a:pt x="187" y="151"/>
                    <a:pt x="187" y="151"/>
                  </a:cubicBezTo>
                  <a:cubicBezTo>
                    <a:pt x="187" y="157"/>
                    <a:pt x="185" y="163"/>
                    <a:pt x="184" y="170"/>
                  </a:cubicBezTo>
                  <a:cubicBezTo>
                    <a:pt x="183" y="169"/>
                    <a:pt x="182" y="170"/>
                    <a:pt x="181" y="170"/>
                  </a:cubicBezTo>
                  <a:cubicBezTo>
                    <a:pt x="184" y="165"/>
                    <a:pt x="186" y="160"/>
                    <a:pt x="186" y="155"/>
                  </a:cubicBezTo>
                  <a:close/>
                  <a:moveTo>
                    <a:pt x="79" y="208"/>
                  </a:moveTo>
                  <a:cubicBezTo>
                    <a:pt x="79" y="208"/>
                    <a:pt x="87" y="204"/>
                    <a:pt x="88" y="204"/>
                  </a:cubicBezTo>
                  <a:cubicBezTo>
                    <a:pt x="88" y="206"/>
                    <a:pt x="88" y="207"/>
                    <a:pt x="88" y="209"/>
                  </a:cubicBezTo>
                  <a:cubicBezTo>
                    <a:pt x="88" y="216"/>
                    <a:pt x="89" y="223"/>
                    <a:pt x="92" y="228"/>
                  </a:cubicBezTo>
                  <a:cubicBezTo>
                    <a:pt x="93" y="231"/>
                    <a:pt x="94" y="233"/>
                    <a:pt x="96" y="235"/>
                  </a:cubicBezTo>
                  <a:cubicBezTo>
                    <a:pt x="87" y="235"/>
                    <a:pt x="78" y="232"/>
                    <a:pt x="72" y="226"/>
                  </a:cubicBezTo>
                  <a:cubicBezTo>
                    <a:pt x="68" y="222"/>
                    <a:pt x="66" y="217"/>
                    <a:pt x="64" y="212"/>
                  </a:cubicBezTo>
                  <a:cubicBezTo>
                    <a:pt x="69" y="212"/>
                    <a:pt x="74" y="210"/>
                    <a:pt x="79" y="208"/>
                  </a:cubicBezTo>
                  <a:close/>
                  <a:moveTo>
                    <a:pt x="106" y="204"/>
                  </a:moveTo>
                  <a:cubicBezTo>
                    <a:pt x="108" y="207"/>
                    <a:pt x="112" y="209"/>
                    <a:pt x="118" y="212"/>
                  </a:cubicBezTo>
                  <a:cubicBezTo>
                    <a:pt x="129" y="217"/>
                    <a:pt x="142" y="215"/>
                    <a:pt x="153" y="207"/>
                  </a:cubicBezTo>
                  <a:cubicBezTo>
                    <a:pt x="154" y="207"/>
                    <a:pt x="154" y="207"/>
                    <a:pt x="154" y="207"/>
                  </a:cubicBezTo>
                  <a:cubicBezTo>
                    <a:pt x="148" y="218"/>
                    <a:pt x="141" y="226"/>
                    <a:pt x="127" y="231"/>
                  </a:cubicBezTo>
                  <a:cubicBezTo>
                    <a:pt x="122" y="233"/>
                    <a:pt x="115" y="234"/>
                    <a:pt x="109" y="235"/>
                  </a:cubicBezTo>
                  <a:cubicBezTo>
                    <a:pt x="105" y="233"/>
                    <a:pt x="102" y="229"/>
                    <a:pt x="100" y="225"/>
                  </a:cubicBezTo>
                  <a:cubicBezTo>
                    <a:pt x="98" y="220"/>
                    <a:pt x="97" y="215"/>
                    <a:pt x="97" y="209"/>
                  </a:cubicBezTo>
                  <a:cubicBezTo>
                    <a:pt x="97" y="207"/>
                    <a:pt x="98" y="204"/>
                    <a:pt x="98" y="201"/>
                  </a:cubicBezTo>
                  <a:cubicBezTo>
                    <a:pt x="101" y="201"/>
                    <a:pt x="103" y="202"/>
                    <a:pt x="106" y="204"/>
                  </a:cubicBezTo>
                  <a:close/>
                  <a:moveTo>
                    <a:pt x="108" y="188"/>
                  </a:moveTo>
                  <a:cubicBezTo>
                    <a:pt x="110" y="187"/>
                    <a:pt x="113" y="187"/>
                    <a:pt x="116" y="188"/>
                  </a:cubicBezTo>
                  <a:cubicBezTo>
                    <a:pt x="119" y="189"/>
                    <a:pt x="122" y="190"/>
                    <a:pt x="126" y="191"/>
                  </a:cubicBezTo>
                  <a:cubicBezTo>
                    <a:pt x="130" y="193"/>
                    <a:pt x="135" y="196"/>
                    <a:pt x="139" y="199"/>
                  </a:cubicBezTo>
                  <a:cubicBezTo>
                    <a:pt x="141" y="200"/>
                    <a:pt x="142" y="201"/>
                    <a:pt x="144" y="202"/>
                  </a:cubicBezTo>
                  <a:cubicBezTo>
                    <a:pt x="137" y="205"/>
                    <a:pt x="129" y="207"/>
                    <a:pt x="122" y="204"/>
                  </a:cubicBezTo>
                  <a:cubicBezTo>
                    <a:pt x="117" y="201"/>
                    <a:pt x="114" y="199"/>
                    <a:pt x="111" y="197"/>
                  </a:cubicBezTo>
                  <a:cubicBezTo>
                    <a:pt x="108" y="195"/>
                    <a:pt x="105" y="193"/>
                    <a:pt x="102" y="193"/>
                  </a:cubicBezTo>
                  <a:cubicBezTo>
                    <a:pt x="104" y="191"/>
                    <a:pt x="106" y="189"/>
                    <a:pt x="108" y="188"/>
                  </a:cubicBezTo>
                  <a:close/>
                  <a:moveTo>
                    <a:pt x="160" y="187"/>
                  </a:moveTo>
                  <a:cubicBezTo>
                    <a:pt x="159" y="189"/>
                    <a:pt x="158" y="190"/>
                    <a:pt x="157" y="192"/>
                  </a:cubicBezTo>
                  <a:cubicBezTo>
                    <a:pt x="155" y="193"/>
                    <a:pt x="154" y="195"/>
                    <a:pt x="153" y="196"/>
                  </a:cubicBezTo>
                  <a:cubicBezTo>
                    <a:pt x="150" y="194"/>
                    <a:pt x="147" y="193"/>
                    <a:pt x="144" y="191"/>
                  </a:cubicBezTo>
                  <a:cubicBezTo>
                    <a:pt x="150" y="190"/>
                    <a:pt x="155" y="189"/>
                    <a:pt x="160" y="187"/>
                  </a:cubicBezTo>
                  <a:close/>
                  <a:moveTo>
                    <a:pt x="171" y="195"/>
                  </a:moveTo>
                  <a:cubicBezTo>
                    <a:pt x="174" y="186"/>
                    <a:pt x="177" y="180"/>
                    <a:pt x="181" y="179"/>
                  </a:cubicBezTo>
                  <a:cubicBezTo>
                    <a:pt x="181" y="179"/>
                    <a:pt x="182" y="179"/>
                    <a:pt x="182" y="179"/>
                  </a:cubicBezTo>
                  <a:cubicBezTo>
                    <a:pt x="182" y="179"/>
                    <a:pt x="182" y="180"/>
                    <a:pt x="181" y="181"/>
                  </a:cubicBezTo>
                  <a:cubicBezTo>
                    <a:pt x="180" y="188"/>
                    <a:pt x="180" y="188"/>
                    <a:pt x="180" y="188"/>
                  </a:cubicBezTo>
                  <a:cubicBezTo>
                    <a:pt x="179" y="195"/>
                    <a:pt x="178" y="199"/>
                    <a:pt x="173" y="201"/>
                  </a:cubicBezTo>
                  <a:cubicBezTo>
                    <a:pt x="171" y="202"/>
                    <a:pt x="169" y="202"/>
                    <a:pt x="168" y="202"/>
                  </a:cubicBezTo>
                  <a:cubicBezTo>
                    <a:pt x="169" y="199"/>
                    <a:pt x="170" y="197"/>
                    <a:pt x="171" y="195"/>
                  </a:cubicBezTo>
                  <a:close/>
                  <a:moveTo>
                    <a:pt x="176" y="210"/>
                  </a:moveTo>
                  <a:cubicBezTo>
                    <a:pt x="187" y="205"/>
                    <a:pt x="188" y="197"/>
                    <a:pt x="189" y="190"/>
                  </a:cubicBezTo>
                  <a:cubicBezTo>
                    <a:pt x="190" y="183"/>
                    <a:pt x="190" y="183"/>
                    <a:pt x="190" y="183"/>
                  </a:cubicBezTo>
                  <a:cubicBezTo>
                    <a:pt x="191" y="182"/>
                    <a:pt x="191" y="182"/>
                    <a:pt x="191" y="181"/>
                  </a:cubicBezTo>
                  <a:cubicBezTo>
                    <a:pt x="191" y="181"/>
                    <a:pt x="191" y="181"/>
                    <a:pt x="191" y="181"/>
                  </a:cubicBezTo>
                  <a:cubicBezTo>
                    <a:pt x="195" y="183"/>
                    <a:pt x="197" y="186"/>
                    <a:pt x="198" y="188"/>
                  </a:cubicBezTo>
                  <a:cubicBezTo>
                    <a:pt x="201" y="191"/>
                    <a:pt x="203" y="194"/>
                    <a:pt x="207" y="194"/>
                  </a:cubicBezTo>
                  <a:cubicBezTo>
                    <a:pt x="200" y="211"/>
                    <a:pt x="180" y="224"/>
                    <a:pt x="145" y="235"/>
                  </a:cubicBezTo>
                  <a:cubicBezTo>
                    <a:pt x="141" y="236"/>
                    <a:pt x="139" y="237"/>
                    <a:pt x="136" y="237"/>
                  </a:cubicBezTo>
                  <a:cubicBezTo>
                    <a:pt x="150" y="231"/>
                    <a:pt x="157" y="221"/>
                    <a:pt x="163" y="210"/>
                  </a:cubicBezTo>
                  <a:cubicBezTo>
                    <a:pt x="168" y="211"/>
                    <a:pt x="172" y="211"/>
                    <a:pt x="176" y="210"/>
                  </a:cubicBezTo>
                  <a:close/>
                  <a:moveTo>
                    <a:pt x="196" y="156"/>
                  </a:moveTo>
                  <a:cubicBezTo>
                    <a:pt x="203" y="161"/>
                    <a:pt x="208" y="167"/>
                    <a:pt x="209" y="175"/>
                  </a:cubicBezTo>
                  <a:cubicBezTo>
                    <a:pt x="210" y="177"/>
                    <a:pt x="210" y="179"/>
                    <a:pt x="210" y="182"/>
                  </a:cubicBezTo>
                  <a:cubicBezTo>
                    <a:pt x="210" y="183"/>
                    <a:pt x="210" y="184"/>
                    <a:pt x="210" y="185"/>
                  </a:cubicBezTo>
                  <a:cubicBezTo>
                    <a:pt x="208" y="185"/>
                    <a:pt x="207" y="184"/>
                    <a:pt x="206" y="182"/>
                  </a:cubicBezTo>
                  <a:cubicBezTo>
                    <a:pt x="204" y="180"/>
                    <a:pt x="201" y="176"/>
                    <a:pt x="195" y="173"/>
                  </a:cubicBezTo>
                  <a:cubicBezTo>
                    <a:pt x="195" y="173"/>
                    <a:pt x="194" y="172"/>
                    <a:pt x="193" y="172"/>
                  </a:cubicBezTo>
                  <a:cubicBezTo>
                    <a:pt x="194" y="167"/>
                    <a:pt x="195" y="161"/>
                    <a:pt x="196" y="156"/>
                  </a:cubicBezTo>
                  <a:close/>
                  <a:moveTo>
                    <a:pt x="194" y="104"/>
                  </a:moveTo>
                  <a:cubicBezTo>
                    <a:pt x="198" y="108"/>
                    <a:pt x="204" y="111"/>
                    <a:pt x="209" y="114"/>
                  </a:cubicBezTo>
                  <a:cubicBezTo>
                    <a:pt x="211" y="116"/>
                    <a:pt x="214" y="117"/>
                    <a:pt x="216" y="118"/>
                  </a:cubicBezTo>
                  <a:cubicBezTo>
                    <a:pt x="214" y="124"/>
                    <a:pt x="213" y="130"/>
                    <a:pt x="213" y="136"/>
                  </a:cubicBezTo>
                  <a:cubicBezTo>
                    <a:pt x="213" y="142"/>
                    <a:pt x="215" y="149"/>
                    <a:pt x="219" y="155"/>
                  </a:cubicBezTo>
                  <a:cubicBezTo>
                    <a:pt x="221" y="157"/>
                    <a:pt x="223" y="157"/>
                    <a:pt x="226" y="156"/>
                  </a:cubicBezTo>
                  <a:cubicBezTo>
                    <a:pt x="227" y="155"/>
                    <a:pt x="227" y="154"/>
                    <a:pt x="227" y="152"/>
                  </a:cubicBezTo>
                  <a:cubicBezTo>
                    <a:pt x="227" y="151"/>
                    <a:pt x="227" y="150"/>
                    <a:pt x="227" y="149"/>
                  </a:cubicBezTo>
                  <a:cubicBezTo>
                    <a:pt x="224" y="145"/>
                    <a:pt x="223" y="141"/>
                    <a:pt x="223" y="136"/>
                  </a:cubicBezTo>
                  <a:cubicBezTo>
                    <a:pt x="223" y="132"/>
                    <a:pt x="223" y="128"/>
                    <a:pt x="224" y="124"/>
                  </a:cubicBezTo>
                  <a:cubicBezTo>
                    <a:pt x="226" y="126"/>
                    <a:pt x="228" y="129"/>
                    <a:pt x="230" y="131"/>
                  </a:cubicBezTo>
                  <a:cubicBezTo>
                    <a:pt x="232" y="136"/>
                    <a:pt x="234" y="142"/>
                    <a:pt x="234" y="149"/>
                  </a:cubicBezTo>
                  <a:cubicBezTo>
                    <a:pt x="234" y="153"/>
                    <a:pt x="233" y="158"/>
                    <a:pt x="232" y="163"/>
                  </a:cubicBezTo>
                  <a:cubicBezTo>
                    <a:pt x="229" y="171"/>
                    <a:pt x="225" y="178"/>
                    <a:pt x="219" y="181"/>
                  </a:cubicBezTo>
                  <a:cubicBezTo>
                    <a:pt x="219" y="179"/>
                    <a:pt x="219" y="176"/>
                    <a:pt x="219" y="173"/>
                  </a:cubicBezTo>
                  <a:cubicBezTo>
                    <a:pt x="217" y="163"/>
                    <a:pt x="211" y="154"/>
                    <a:pt x="201" y="148"/>
                  </a:cubicBezTo>
                  <a:cubicBezTo>
                    <a:pt x="200" y="147"/>
                    <a:pt x="198" y="146"/>
                    <a:pt x="197" y="146"/>
                  </a:cubicBezTo>
                  <a:cubicBezTo>
                    <a:pt x="197" y="144"/>
                    <a:pt x="197" y="142"/>
                    <a:pt x="197" y="141"/>
                  </a:cubicBezTo>
                  <a:cubicBezTo>
                    <a:pt x="197" y="129"/>
                    <a:pt x="195" y="118"/>
                    <a:pt x="189" y="108"/>
                  </a:cubicBezTo>
                  <a:cubicBezTo>
                    <a:pt x="191" y="107"/>
                    <a:pt x="193" y="106"/>
                    <a:pt x="194" y="104"/>
                  </a:cubicBezTo>
                  <a:close/>
                  <a:moveTo>
                    <a:pt x="200" y="89"/>
                  </a:moveTo>
                  <a:cubicBezTo>
                    <a:pt x="200" y="88"/>
                    <a:pt x="200" y="87"/>
                    <a:pt x="200" y="87"/>
                  </a:cubicBezTo>
                  <a:cubicBezTo>
                    <a:pt x="200" y="83"/>
                    <a:pt x="199" y="79"/>
                    <a:pt x="197" y="75"/>
                  </a:cubicBezTo>
                  <a:cubicBezTo>
                    <a:pt x="201" y="76"/>
                    <a:pt x="204" y="77"/>
                    <a:pt x="207" y="79"/>
                  </a:cubicBezTo>
                  <a:cubicBezTo>
                    <a:pt x="217" y="83"/>
                    <a:pt x="220" y="89"/>
                    <a:pt x="220" y="96"/>
                  </a:cubicBezTo>
                  <a:cubicBezTo>
                    <a:pt x="220" y="100"/>
                    <a:pt x="219" y="104"/>
                    <a:pt x="218" y="109"/>
                  </a:cubicBezTo>
                  <a:cubicBezTo>
                    <a:pt x="217" y="108"/>
                    <a:pt x="215" y="107"/>
                    <a:pt x="214" y="106"/>
                  </a:cubicBezTo>
                  <a:cubicBezTo>
                    <a:pt x="209" y="103"/>
                    <a:pt x="203" y="100"/>
                    <a:pt x="199" y="96"/>
                  </a:cubicBezTo>
                  <a:cubicBezTo>
                    <a:pt x="200" y="94"/>
                    <a:pt x="200" y="91"/>
                    <a:pt x="200" y="89"/>
                  </a:cubicBezTo>
                  <a:close/>
                </a:path>
              </a:pathLst>
            </a:custGeom>
            <a:solidFill>
              <a:srgbClr val="E3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474" y="1725"/>
              <a:ext cx="688" cy="752"/>
            </a:xfrm>
            <a:custGeom>
              <a:avLst/>
              <a:gdLst>
                <a:gd name="T0" fmla="*/ 3680 w 275"/>
                <a:gd name="T1" fmla="*/ 1387 h 282"/>
                <a:gd name="T2" fmla="*/ 3367 w 275"/>
                <a:gd name="T3" fmla="*/ 1571 h 282"/>
                <a:gd name="T4" fmla="*/ 3380 w 275"/>
                <a:gd name="T5" fmla="*/ 832 h 282"/>
                <a:gd name="T6" fmla="*/ 2334 w 275"/>
                <a:gd name="T7" fmla="*/ 149 h 282"/>
                <a:gd name="T8" fmla="*/ 1689 w 275"/>
                <a:gd name="T9" fmla="*/ 0 h 282"/>
                <a:gd name="T10" fmla="*/ 1564 w 275"/>
                <a:gd name="T11" fmla="*/ 115 h 282"/>
                <a:gd name="T12" fmla="*/ 2409 w 275"/>
                <a:gd name="T13" fmla="*/ 307 h 282"/>
                <a:gd name="T14" fmla="*/ 3272 w 275"/>
                <a:gd name="T15" fmla="*/ 1728 h 282"/>
                <a:gd name="T16" fmla="*/ 3838 w 275"/>
                <a:gd name="T17" fmla="*/ 1763 h 282"/>
                <a:gd name="T18" fmla="*/ 4005 w 275"/>
                <a:gd name="T19" fmla="*/ 2637 h 282"/>
                <a:gd name="T20" fmla="*/ 3900 w 275"/>
                <a:gd name="T21" fmla="*/ 3149 h 282"/>
                <a:gd name="T22" fmla="*/ 3588 w 275"/>
                <a:gd name="T23" fmla="*/ 3491 h 282"/>
                <a:gd name="T24" fmla="*/ 3022 w 275"/>
                <a:gd name="T25" fmla="*/ 3925 h 282"/>
                <a:gd name="T26" fmla="*/ 2429 w 275"/>
                <a:gd name="T27" fmla="*/ 2581 h 282"/>
                <a:gd name="T28" fmla="*/ 2379 w 275"/>
                <a:gd name="T29" fmla="*/ 4493 h 282"/>
                <a:gd name="T30" fmla="*/ 1521 w 275"/>
                <a:gd name="T31" fmla="*/ 3605 h 282"/>
                <a:gd name="T32" fmla="*/ 1376 w 275"/>
                <a:gd name="T33" fmla="*/ 2125 h 282"/>
                <a:gd name="T34" fmla="*/ 751 w 275"/>
                <a:gd name="T35" fmla="*/ 2675 h 282"/>
                <a:gd name="T36" fmla="*/ 363 w 275"/>
                <a:gd name="T37" fmla="*/ 3037 h 282"/>
                <a:gd name="T38" fmla="*/ 801 w 275"/>
                <a:gd name="T39" fmla="*/ 2296 h 282"/>
                <a:gd name="T40" fmla="*/ 113 w 275"/>
                <a:gd name="T41" fmla="*/ 1933 h 282"/>
                <a:gd name="T42" fmla="*/ 688 w 275"/>
                <a:gd name="T43" fmla="*/ 1459 h 282"/>
                <a:gd name="T44" fmla="*/ 1208 w 275"/>
                <a:gd name="T45" fmla="*/ 661 h 282"/>
                <a:gd name="T46" fmla="*/ 1096 w 275"/>
                <a:gd name="T47" fmla="*/ 776 h 282"/>
                <a:gd name="T48" fmla="*/ 783 w 275"/>
                <a:gd name="T49" fmla="*/ 1331 h 282"/>
                <a:gd name="T50" fmla="*/ 395 w 275"/>
                <a:gd name="T51" fmla="*/ 2163 h 282"/>
                <a:gd name="T52" fmla="*/ 438 w 275"/>
                <a:gd name="T53" fmla="*/ 2581 h 282"/>
                <a:gd name="T54" fmla="*/ 220 w 275"/>
                <a:gd name="T55" fmla="*/ 3149 h 282"/>
                <a:gd name="T56" fmla="*/ 20 w 275"/>
                <a:gd name="T57" fmla="*/ 3357 h 282"/>
                <a:gd name="T58" fmla="*/ 270 w 275"/>
                <a:gd name="T59" fmla="*/ 3357 h 282"/>
                <a:gd name="T60" fmla="*/ 645 w 275"/>
                <a:gd name="T61" fmla="*/ 4472 h 282"/>
                <a:gd name="T62" fmla="*/ 896 w 275"/>
                <a:gd name="T63" fmla="*/ 4493 h 282"/>
                <a:gd name="T64" fmla="*/ 1376 w 275"/>
                <a:gd name="T65" fmla="*/ 4459 h 282"/>
                <a:gd name="T66" fmla="*/ 1959 w 275"/>
                <a:gd name="T67" fmla="*/ 5213 h 282"/>
                <a:gd name="T68" fmla="*/ 2692 w 275"/>
                <a:gd name="T69" fmla="*/ 4117 h 282"/>
                <a:gd name="T70" fmla="*/ 3130 w 275"/>
                <a:gd name="T71" fmla="*/ 4949 h 282"/>
                <a:gd name="T72" fmla="*/ 2930 w 275"/>
                <a:gd name="T73" fmla="*/ 4075 h 282"/>
                <a:gd name="T74" fmla="*/ 3618 w 275"/>
                <a:gd name="T75" fmla="*/ 3661 h 282"/>
                <a:gd name="T76" fmla="*/ 3788 w 275"/>
                <a:gd name="T77" fmla="*/ 3869 h 282"/>
                <a:gd name="T78" fmla="*/ 3913 w 275"/>
                <a:gd name="T79" fmla="*/ 3755 h 282"/>
                <a:gd name="T80" fmla="*/ 4025 w 275"/>
                <a:gd name="T81" fmla="*/ 3299 h 282"/>
                <a:gd name="T82" fmla="*/ 4306 w 275"/>
                <a:gd name="T83" fmla="*/ 2901 h 282"/>
                <a:gd name="T84" fmla="*/ 4118 w 275"/>
                <a:gd name="T85" fmla="*/ 2275 h 282"/>
                <a:gd name="T86" fmla="*/ 4288 w 275"/>
                <a:gd name="T87" fmla="*/ 2525 h 282"/>
                <a:gd name="T88" fmla="*/ 4038 w 275"/>
                <a:gd name="T89" fmla="*/ 1592 h 282"/>
                <a:gd name="T90" fmla="*/ 1051 w 275"/>
                <a:gd name="T91" fmla="*/ 3733 h 282"/>
                <a:gd name="T92" fmla="*/ 363 w 275"/>
                <a:gd name="T93" fmla="*/ 3640 h 282"/>
                <a:gd name="T94" fmla="*/ 971 w 275"/>
                <a:gd name="T95" fmla="*/ 3243 h 282"/>
                <a:gd name="T96" fmla="*/ 1376 w 275"/>
                <a:gd name="T97" fmla="*/ 4152 h 282"/>
                <a:gd name="T98" fmla="*/ 1208 w 275"/>
                <a:gd name="T99" fmla="*/ 3699 h 282"/>
                <a:gd name="T100" fmla="*/ 1021 w 275"/>
                <a:gd name="T101" fmla="*/ 2637 h 282"/>
                <a:gd name="T102" fmla="*/ 1113 w 275"/>
                <a:gd name="T103" fmla="*/ 2445 h 282"/>
                <a:gd name="T104" fmla="*/ 1376 w 275"/>
                <a:gd name="T105" fmla="*/ 3563 h 282"/>
                <a:gd name="T106" fmla="*/ 1376 w 275"/>
                <a:gd name="T107" fmla="*/ 4152 h 282"/>
                <a:gd name="T108" fmla="*/ 1959 w 275"/>
                <a:gd name="T109" fmla="*/ 5005 h 282"/>
                <a:gd name="T110" fmla="*/ 2442 w 275"/>
                <a:gd name="T111" fmla="*/ 4984 h 282"/>
                <a:gd name="T112" fmla="*/ 2567 w 275"/>
                <a:gd name="T113" fmla="*/ 4003 h 282"/>
                <a:gd name="T114" fmla="*/ 2334 w 275"/>
                <a:gd name="T115" fmla="*/ 3016 h 282"/>
                <a:gd name="T116" fmla="*/ 2722 w 275"/>
                <a:gd name="T117" fmla="*/ 3299 h 2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5" h="282">
                  <a:moveTo>
                    <a:pt x="236" y="66"/>
                  </a:moveTo>
                  <a:cubicBezTo>
                    <a:pt x="235" y="67"/>
                    <a:pt x="234" y="68"/>
                    <a:pt x="234" y="70"/>
                  </a:cubicBezTo>
                  <a:cubicBezTo>
                    <a:pt x="234" y="71"/>
                    <a:pt x="235" y="72"/>
                    <a:pt x="235" y="73"/>
                  </a:cubicBezTo>
                  <a:cubicBezTo>
                    <a:pt x="236" y="74"/>
                    <a:pt x="237" y="75"/>
                    <a:pt x="238" y="76"/>
                  </a:cubicBezTo>
                  <a:cubicBezTo>
                    <a:pt x="234" y="75"/>
                    <a:pt x="229" y="77"/>
                    <a:pt x="224" y="79"/>
                  </a:cubicBezTo>
                  <a:cubicBezTo>
                    <a:pt x="222" y="80"/>
                    <a:pt x="219" y="82"/>
                    <a:pt x="215" y="83"/>
                  </a:cubicBezTo>
                  <a:cubicBezTo>
                    <a:pt x="213" y="80"/>
                    <a:pt x="212" y="76"/>
                    <a:pt x="212" y="73"/>
                  </a:cubicBezTo>
                  <a:cubicBezTo>
                    <a:pt x="212" y="69"/>
                    <a:pt x="213" y="64"/>
                    <a:pt x="214" y="59"/>
                  </a:cubicBezTo>
                  <a:cubicBezTo>
                    <a:pt x="215" y="54"/>
                    <a:pt x="216" y="49"/>
                    <a:pt x="216" y="44"/>
                  </a:cubicBezTo>
                  <a:cubicBezTo>
                    <a:pt x="216" y="38"/>
                    <a:pt x="215" y="32"/>
                    <a:pt x="211" y="27"/>
                  </a:cubicBezTo>
                  <a:cubicBezTo>
                    <a:pt x="199" y="17"/>
                    <a:pt x="186" y="9"/>
                    <a:pt x="172" y="3"/>
                  </a:cubicBezTo>
                  <a:cubicBezTo>
                    <a:pt x="164" y="3"/>
                    <a:pt x="156" y="4"/>
                    <a:pt x="149" y="8"/>
                  </a:cubicBezTo>
                  <a:cubicBezTo>
                    <a:pt x="145" y="11"/>
                    <a:pt x="143" y="13"/>
                    <a:pt x="142" y="15"/>
                  </a:cubicBezTo>
                  <a:cubicBezTo>
                    <a:pt x="140" y="17"/>
                    <a:pt x="140" y="18"/>
                    <a:pt x="137" y="18"/>
                  </a:cubicBezTo>
                  <a:cubicBezTo>
                    <a:pt x="128" y="19"/>
                    <a:pt x="115" y="7"/>
                    <a:pt x="108" y="0"/>
                  </a:cubicBezTo>
                  <a:cubicBezTo>
                    <a:pt x="104" y="1"/>
                    <a:pt x="101" y="2"/>
                    <a:pt x="98" y="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9" y="14"/>
                    <a:pt x="124" y="28"/>
                    <a:pt x="138" y="27"/>
                  </a:cubicBezTo>
                  <a:cubicBezTo>
                    <a:pt x="145" y="27"/>
                    <a:pt x="147" y="24"/>
                    <a:pt x="150" y="20"/>
                  </a:cubicBezTo>
                  <a:cubicBezTo>
                    <a:pt x="151" y="19"/>
                    <a:pt x="152" y="18"/>
                    <a:pt x="154" y="16"/>
                  </a:cubicBezTo>
                  <a:cubicBezTo>
                    <a:pt x="170" y="7"/>
                    <a:pt x="190" y="17"/>
                    <a:pt x="201" y="29"/>
                  </a:cubicBezTo>
                  <a:cubicBezTo>
                    <a:pt x="209" y="37"/>
                    <a:pt x="207" y="47"/>
                    <a:pt x="205" y="57"/>
                  </a:cubicBezTo>
                  <a:cubicBezTo>
                    <a:pt x="203" y="68"/>
                    <a:pt x="200" y="80"/>
                    <a:pt x="209" y="91"/>
                  </a:cubicBezTo>
                  <a:cubicBezTo>
                    <a:pt x="210" y="92"/>
                    <a:pt x="212" y="93"/>
                    <a:pt x="214" y="93"/>
                  </a:cubicBezTo>
                  <a:cubicBezTo>
                    <a:pt x="220" y="92"/>
                    <a:pt x="225" y="89"/>
                    <a:pt x="228" y="88"/>
                  </a:cubicBezTo>
                  <a:cubicBezTo>
                    <a:pt x="236" y="84"/>
                    <a:pt x="238" y="83"/>
                    <a:pt x="245" y="93"/>
                  </a:cubicBezTo>
                  <a:cubicBezTo>
                    <a:pt x="249" y="99"/>
                    <a:pt x="251" y="108"/>
                    <a:pt x="253" y="116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6" y="129"/>
                    <a:pt x="256" y="134"/>
                    <a:pt x="256" y="139"/>
                  </a:cubicBezTo>
                  <a:cubicBezTo>
                    <a:pt x="256" y="147"/>
                    <a:pt x="255" y="153"/>
                    <a:pt x="252" y="162"/>
                  </a:cubicBezTo>
                  <a:cubicBezTo>
                    <a:pt x="251" y="163"/>
                    <a:pt x="251" y="165"/>
                    <a:pt x="250" y="166"/>
                  </a:cubicBezTo>
                  <a:cubicBezTo>
                    <a:pt x="249" y="166"/>
                    <a:pt x="249" y="166"/>
                    <a:pt x="249" y="166"/>
                  </a:cubicBezTo>
                  <a:cubicBezTo>
                    <a:pt x="236" y="170"/>
                    <a:pt x="231" y="174"/>
                    <a:pt x="229" y="180"/>
                  </a:cubicBezTo>
                  <a:cubicBezTo>
                    <a:pt x="229" y="181"/>
                    <a:pt x="229" y="181"/>
                    <a:pt x="229" y="182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2" y="186"/>
                    <a:pt x="216" y="191"/>
                    <a:pt x="210" y="196"/>
                  </a:cubicBezTo>
                  <a:cubicBezTo>
                    <a:pt x="205" y="202"/>
                    <a:pt x="197" y="209"/>
                    <a:pt x="193" y="207"/>
                  </a:cubicBezTo>
                  <a:cubicBezTo>
                    <a:pt x="186" y="205"/>
                    <a:pt x="185" y="184"/>
                    <a:pt x="184" y="173"/>
                  </a:cubicBezTo>
                  <a:cubicBezTo>
                    <a:pt x="183" y="168"/>
                    <a:pt x="183" y="163"/>
                    <a:pt x="182" y="161"/>
                  </a:cubicBezTo>
                  <a:cubicBezTo>
                    <a:pt x="179" y="146"/>
                    <a:pt x="166" y="135"/>
                    <a:pt x="155" y="136"/>
                  </a:cubicBezTo>
                  <a:cubicBezTo>
                    <a:pt x="151" y="136"/>
                    <a:pt x="141" y="139"/>
                    <a:pt x="139" y="158"/>
                  </a:cubicBezTo>
                  <a:cubicBezTo>
                    <a:pt x="138" y="170"/>
                    <a:pt x="143" y="182"/>
                    <a:pt x="148" y="193"/>
                  </a:cubicBezTo>
                  <a:cubicBezTo>
                    <a:pt x="155" y="208"/>
                    <a:pt x="161" y="223"/>
                    <a:pt x="152" y="237"/>
                  </a:cubicBezTo>
                  <a:cubicBezTo>
                    <a:pt x="146" y="245"/>
                    <a:pt x="128" y="256"/>
                    <a:pt x="114" y="256"/>
                  </a:cubicBezTo>
                  <a:cubicBezTo>
                    <a:pt x="101" y="242"/>
                    <a:pt x="96" y="223"/>
                    <a:pt x="96" y="205"/>
                  </a:cubicBezTo>
                  <a:cubicBezTo>
                    <a:pt x="96" y="200"/>
                    <a:pt x="97" y="195"/>
                    <a:pt x="97" y="190"/>
                  </a:cubicBezTo>
                  <a:cubicBezTo>
                    <a:pt x="97" y="189"/>
                    <a:pt x="97" y="189"/>
                    <a:pt x="97" y="189"/>
                  </a:cubicBezTo>
                  <a:cubicBezTo>
                    <a:pt x="99" y="174"/>
                    <a:pt x="100" y="162"/>
                    <a:pt x="100" y="152"/>
                  </a:cubicBezTo>
                  <a:cubicBezTo>
                    <a:pt x="100" y="122"/>
                    <a:pt x="93" y="114"/>
                    <a:pt x="88" y="112"/>
                  </a:cubicBezTo>
                  <a:cubicBezTo>
                    <a:pt x="77" y="107"/>
                    <a:pt x="66" y="120"/>
                    <a:pt x="63" y="124"/>
                  </a:cubicBezTo>
                  <a:cubicBezTo>
                    <a:pt x="60" y="127"/>
                    <a:pt x="58" y="130"/>
                    <a:pt x="57" y="134"/>
                  </a:cubicBezTo>
                  <a:cubicBezTo>
                    <a:pt x="54" y="136"/>
                    <a:pt x="51" y="139"/>
                    <a:pt x="48" y="141"/>
                  </a:cubicBezTo>
                  <a:cubicBezTo>
                    <a:pt x="41" y="148"/>
                    <a:pt x="33" y="155"/>
                    <a:pt x="26" y="163"/>
                  </a:cubicBezTo>
                  <a:cubicBezTo>
                    <a:pt x="26" y="162"/>
                    <a:pt x="25" y="162"/>
                    <a:pt x="25" y="162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2" y="160"/>
                    <a:pt x="21" y="159"/>
                    <a:pt x="20" y="159"/>
                  </a:cubicBezTo>
                  <a:cubicBezTo>
                    <a:pt x="21" y="153"/>
                    <a:pt x="27" y="149"/>
                    <a:pt x="34" y="144"/>
                  </a:cubicBezTo>
                  <a:cubicBezTo>
                    <a:pt x="42" y="138"/>
                    <a:pt x="51" y="131"/>
                    <a:pt x="51" y="121"/>
                  </a:cubicBezTo>
                  <a:cubicBezTo>
                    <a:pt x="51" y="119"/>
                    <a:pt x="51" y="117"/>
                    <a:pt x="50" y="114"/>
                  </a:cubicBezTo>
                  <a:cubicBezTo>
                    <a:pt x="44" y="102"/>
                    <a:pt x="33" y="104"/>
                    <a:pt x="24" y="105"/>
                  </a:cubicBezTo>
                  <a:cubicBezTo>
                    <a:pt x="14" y="107"/>
                    <a:pt x="10" y="107"/>
                    <a:pt x="7" y="102"/>
                  </a:cubicBezTo>
                  <a:cubicBezTo>
                    <a:pt x="5" y="98"/>
                    <a:pt x="6" y="92"/>
                    <a:pt x="8" y="85"/>
                  </a:cubicBezTo>
                  <a:cubicBezTo>
                    <a:pt x="11" y="76"/>
                    <a:pt x="16" y="68"/>
                    <a:pt x="20" y="66"/>
                  </a:cubicBezTo>
                  <a:cubicBezTo>
                    <a:pt x="25" y="64"/>
                    <a:pt x="35" y="71"/>
                    <a:pt x="44" y="77"/>
                  </a:cubicBezTo>
                  <a:cubicBezTo>
                    <a:pt x="55" y="85"/>
                    <a:pt x="67" y="93"/>
                    <a:pt x="78" y="91"/>
                  </a:cubicBezTo>
                  <a:cubicBezTo>
                    <a:pt x="83" y="90"/>
                    <a:pt x="88" y="86"/>
                    <a:pt x="92" y="80"/>
                  </a:cubicBezTo>
                  <a:cubicBezTo>
                    <a:pt x="102" y="61"/>
                    <a:pt x="89" y="47"/>
                    <a:pt x="77" y="35"/>
                  </a:cubicBezTo>
                  <a:cubicBezTo>
                    <a:pt x="72" y="29"/>
                    <a:pt x="67" y="24"/>
                    <a:pt x="64" y="18"/>
                  </a:cubicBezTo>
                  <a:cubicBezTo>
                    <a:pt x="61" y="20"/>
                    <a:pt x="59" y="21"/>
                    <a:pt x="56" y="23"/>
                  </a:cubicBezTo>
                  <a:cubicBezTo>
                    <a:pt x="60" y="29"/>
                    <a:pt x="65" y="35"/>
                    <a:pt x="70" y="41"/>
                  </a:cubicBezTo>
                  <a:cubicBezTo>
                    <a:pt x="83" y="54"/>
                    <a:pt x="90" y="63"/>
                    <a:pt x="83" y="75"/>
                  </a:cubicBezTo>
                  <a:cubicBezTo>
                    <a:pt x="81" y="79"/>
                    <a:pt x="79" y="81"/>
                    <a:pt x="76" y="82"/>
                  </a:cubicBezTo>
                  <a:cubicBezTo>
                    <a:pt x="69" y="83"/>
                    <a:pt x="59" y="77"/>
                    <a:pt x="50" y="70"/>
                  </a:cubicBezTo>
                  <a:cubicBezTo>
                    <a:pt x="40" y="63"/>
                    <a:pt x="31" y="56"/>
                    <a:pt x="22" y="56"/>
                  </a:cubicBezTo>
                  <a:cubicBezTo>
                    <a:pt x="10" y="73"/>
                    <a:pt x="4" y="90"/>
                    <a:pt x="0" y="108"/>
                  </a:cubicBezTo>
                  <a:cubicBezTo>
                    <a:pt x="7" y="117"/>
                    <a:pt x="17" y="116"/>
                    <a:pt x="25" y="114"/>
                  </a:cubicBezTo>
                  <a:cubicBezTo>
                    <a:pt x="35" y="113"/>
                    <a:pt x="39" y="113"/>
                    <a:pt x="41" y="118"/>
                  </a:cubicBezTo>
                  <a:cubicBezTo>
                    <a:pt x="42" y="119"/>
                    <a:pt x="42" y="120"/>
                    <a:pt x="42" y="121"/>
                  </a:cubicBezTo>
                  <a:cubicBezTo>
                    <a:pt x="42" y="126"/>
                    <a:pt x="37" y="130"/>
                    <a:pt x="28" y="136"/>
                  </a:cubicBezTo>
                  <a:cubicBezTo>
                    <a:pt x="20" y="143"/>
                    <a:pt x="10" y="150"/>
                    <a:pt x="10" y="161"/>
                  </a:cubicBezTo>
                  <a:cubicBezTo>
                    <a:pt x="10" y="161"/>
                    <a:pt x="10" y="161"/>
                    <a:pt x="10" y="162"/>
                  </a:cubicBezTo>
                  <a:cubicBezTo>
                    <a:pt x="10" y="164"/>
                    <a:pt x="12" y="166"/>
                    <a:pt x="14" y="166"/>
                  </a:cubicBezTo>
                  <a:cubicBezTo>
                    <a:pt x="14" y="166"/>
                    <a:pt x="15" y="166"/>
                    <a:pt x="15" y="167"/>
                  </a:cubicBezTo>
                  <a:cubicBezTo>
                    <a:pt x="14" y="168"/>
                    <a:pt x="12" y="169"/>
                    <a:pt x="12" y="169"/>
                  </a:cubicBezTo>
                  <a:cubicBezTo>
                    <a:pt x="8" y="171"/>
                    <a:pt x="5" y="174"/>
                    <a:pt x="1" y="177"/>
                  </a:cubicBezTo>
                  <a:cubicBezTo>
                    <a:pt x="1" y="178"/>
                    <a:pt x="2" y="179"/>
                    <a:pt x="2" y="180"/>
                  </a:cubicBezTo>
                  <a:cubicBezTo>
                    <a:pt x="2" y="182"/>
                    <a:pt x="3" y="185"/>
                    <a:pt x="4" y="188"/>
                  </a:cubicBezTo>
                  <a:cubicBezTo>
                    <a:pt x="7" y="184"/>
                    <a:pt x="12" y="180"/>
                    <a:pt x="17" y="177"/>
                  </a:cubicBezTo>
                  <a:cubicBezTo>
                    <a:pt x="15" y="182"/>
                    <a:pt x="14" y="187"/>
                    <a:pt x="14" y="192"/>
                  </a:cubicBezTo>
                  <a:cubicBezTo>
                    <a:pt x="14" y="199"/>
                    <a:pt x="16" y="207"/>
                    <a:pt x="21" y="215"/>
                  </a:cubicBezTo>
                  <a:cubicBezTo>
                    <a:pt x="28" y="226"/>
                    <a:pt x="33" y="233"/>
                    <a:pt x="41" y="236"/>
                  </a:cubicBezTo>
                  <a:cubicBezTo>
                    <a:pt x="38" y="238"/>
                    <a:pt x="36" y="238"/>
                    <a:pt x="33" y="239"/>
                  </a:cubicBezTo>
                  <a:cubicBezTo>
                    <a:pt x="35" y="242"/>
                    <a:pt x="38" y="244"/>
                    <a:pt x="41" y="247"/>
                  </a:cubicBezTo>
                  <a:cubicBezTo>
                    <a:pt x="47" y="244"/>
                    <a:pt x="52" y="241"/>
                    <a:pt x="57" y="237"/>
                  </a:cubicBezTo>
                  <a:cubicBezTo>
                    <a:pt x="60" y="236"/>
                    <a:pt x="63" y="235"/>
                    <a:pt x="67" y="233"/>
                  </a:cubicBezTo>
                  <a:cubicBezTo>
                    <a:pt x="82" y="227"/>
                    <a:pt x="85" y="228"/>
                    <a:pt x="86" y="228"/>
                  </a:cubicBezTo>
                  <a:cubicBezTo>
                    <a:pt x="87" y="229"/>
                    <a:pt x="88" y="233"/>
                    <a:pt x="88" y="235"/>
                  </a:cubicBezTo>
                  <a:cubicBezTo>
                    <a:pt x="89" y="243"/>
                    <a:pt x="90" y="254"/>
                    <a:pt x="101" y="262"/>
                  </a:cubicBezTo>
                  <a:cubicBezTo>
                    <a:pt x="104" y="263"/>
                    <a:pt x="107" y="264"/>
                    <a:pt x="110" y="265"/>
                  </a:cubicBezTo>
                  <a:cubicBezTo>
                    <a:pt x="114" y="268"/>
                    <a:pt x="119" y="272"/>
                    <a:pt x="125" y="275"/>
                  </a:cubicBezTo>
                  <a:cubicBezTo>
                    <a:pt x="136" y="280"/>
                    <a:pt x="152" y="282"/>
                    <a:pt x="163" y="270"/>
                  </a:cubicBezTo>
                  <a:cubicBezTo>
                    <a:pt x="171" y="261"/>
                    <a:pt x="170" y="249"/>
                    <a:pt x="169" y="238"/>
                  </a:cubicBezTo>
                  <a:cubicBezTo>
                    <a:pt x="168" y="229"/>
                    <a:pt x="167" y="221"/>
                    <a:pt x="172" y="217"/>
                  </a:cubicBezTo>
                  <a:cubicBezTo>
                    <a:pt x="172" y="216"/>
                    <a:pt x="174" y="215"/>
                    <a:pt x="175" y="215"/>
                  </a:cubicBezTo>
                  <a:cubicBezTo>
                    <a:pt x="178" y="216"/>
                    <a:pt x="183" y="227"/>
                    <a:pt x="186" y="235"/>
                  </a:cubicBezTo>
                  <a:cubicBezTo>
                    <a:pt x="190" y="244"/>
                    <a:pt x="194" y="253"/>
                    <a:pt x="200" y="261"/>
                  </a:cubicBezTo>
                  <a:cubicBezTo>
                    <a:pt x="203" y="259"/>
                    <a:pt x="205" y="258"/>
                    <a:pt x="208" y="256"/>
                  </a:cubicBezTo>
                  <a:cubicBezTo>
                    <a:pt x="203" y="250"/>
                    <a:pt x="199" y="240"/>
                    <a:pt x="195" y="231"/>
                  </a:cubicBezTo>
                  <a:cubicBezTo>
                    <a:pt x="192" y="225"/>
                    <a:pt x="190" y="219"/>
                    <a:pt x="187" y="215"/>
                  </a:cubicBezTo>
                  <a:cubicBezTo>
                    <a:pt x="188" y="215"/>
                    <a:pt x="189" y="216"/>
                    <a:pt x="190" y="216"/>
                  </a:cubicBezTo>
                  <a:cubicBezTo>
                    <a:pt x="199" y="219"/>
                    <a:pt x="208" y="211"/>
                    <a:pt x="217" y="203"/>
                  </a:cubicBezTo>
                  <a:cubicBezTo>
                    <a:pt x="222" y="199"/>
                    <a:pt x="227" y="194"/>
                    <a:pt x="231" y="193"/>
                  </a:cubicBezTo>
                  <a:cubicBezTo>
                    <a:pt x="231" y="193"/>
                    <a:pt x="232" y="193"/>
                    <a:pt x="233" y="192"/>
                  </a:cubicBezTo>
                  <a:cubicBezTo>
                    <a:pt x="234" y="195"/>
                    <a:pt x="237" y="197"/>
                    <a:pt x="239" y="200"/>
                  </a:cubicBezTo>
                  <a:cubicBezTo>
                    <a:pt x="242" y="204"/>
                    <a:pt x="242" y="204"/>
                    <a:pt x="242" y="204"/>
                  </a:cubicBezTo>
                  <a:cubicBezTo>
                    <a:pt x="246" y="209"/>
                    <a:pt x="249" y="214"/>
                    <a:pt x="251" y="220"/>
                  </a:cubicBezTo>
                  <a:cubicBezTo>
                    <a:pt x="253" y="217"/>
                    <a:pt x="256" y="214"/>
                    <a:pt x="258" y="211"/>
                  </a:cubicBezTo>
                  <a:cubicBezTo>
                    <a:pt x="255" y="206"/>
                    <a:pt x="253" y="202"/>
                    <a:pt x="250" y="198"/>
                  </a:cubicBezTo>
                  <a:cubicBezTo>
                    <a:pt x="246" y="194"/>
                    <a:pt x="246" y="194"/>
                    <a:pt x="246" y="194"/>
                  </a:cubicBezTo>
                  <a:cubicBezTo>
                    <a:pt x="245" y="192"/>
                    <a:pt x="243" y="191"/>
                    <a:pt x="242" y="189"/>
                  </a:cubicBezTo>
                  <a:cubicBezTo>
                    <a:pt x="249" y="186"/>
                    <a:pt x="253" y="183"/>
                    <a:pt x="257" y="174"/>
                  </a:cubicBezTo>
                  <a:cubicBezTo>
                    <a:pt x="257" y="173"/>
                    <a:pt x="258" y="173"/>
                    <a:pt x="258" y="173"/>
                  </a:cubicBezTo>
                  <a:cubicBezTo>
                    <a:pt x="264" y="171"/>
                    <a:pt x="269" y="170"/>
                    <a:pt x="274" y="167"/>
                  </a:cubicBezTo>
                  <a:cubicBezTo>
                    <a:pt x="275" y="162"/>
                    <a:pt x="275" y="157"/>
                    <a:pt x="275" y="153"/>
                  </a:cubicBezTo>
                  <a:cubicBezTo>
                    <a:pt x="273" y="157"/>
                    <a:pt x="269" y="160"/>
                    <a:pt x="261" y="162"/>
                  </a:cubicBezTo>
                  <a:cubicBezTo>
                    <a:pt x="264" y="154"/>
                    <a:pt x="266" y="147"/>
                    <a:pt x="266" y="139"/>
                  </a:cubicBezTo>
                  <a:cubicBezTo>
                    <a:pt x="266" y="133"/>
                    <a:pt x="265" y="127"/>
                    <a:pt x="263" y="120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1" y="109"/>
                    <a:pt x="260" y="105"/>
                    <a:pt x="259" y="100"/>
                  </a:cubicBezTo>
                  <a:cubicBezTo>
                    <a:pt x="266" y="110"/>
                    <a:pt x="271" y="121"/>
                    <a:pt x="274" y="133"/>
                  </a:cubicBezTo>
                  <a:cubicBezTo>
                    <a:pt x="275" y="133"/>
                    <a:pt x="275" y="134"/>
                    <a:pt x="275" y="134"/>
                  </a:cubicBezTo>
                  <a:cubicBezTo>
                    <a:pt x="273" y="116"/>
                    <a:pt x="267" y="99"/>
                    <a:pt x="259" y="86"/>
                  </a:cubicBezTo>
                  <a:cubicBezTo>
                    <a:pt x="259" y="85"/>
                    <a:pt x="258" y="85"/>
                    <a:pt x="258" y="84"/>
                  </a:cubicBezTo>
                  <a:cubicBezTo>
                    <a:pt x="253" y="78"/>
                    <a:pt x="248" y="72"/>
                    <a:pt x="242" y="66"/>
                  </a:cubicBezTo>
                  <a:cubicBezTo>
                    <a:pt x="240" y="64"/>
                    <a:pt x="237" y="64"/>
                    <a:pt x="236" y="66"/>
                  </a:cubicBezTo>
                  <a:close/>
                  <a:moveTo>
                    <a:pt x="67" y="197"/>
                  </a:moveTo>
                  <a:cubicBezTo>
                    <a:pt x="66" y="208"/>
                    <a:pt x="61" y="220"/>
                    <a:pt x="53" y="228"/>
                  </a:cubicBezTo>
                  <a:cubicBezTo>
                    <a:pt x="43" y="230"/>
                    <a:pt x="38" y="225"/>
                    <a:pt x="29" y="210"/>
                  </a:cubicBezTo>
                  <a:cubicBezTo>
                    <a:pt x="25" y="203"/>
                    <a:pt x="23" y="198"/>
                    <a:pt x="23" y="192"/>
                  </a:cubicBezTo>
                  <a:cubicBezTo>
                    <a:pt x="23" y="175"/>
                    <a:pt x="38" y="162"/>
                    <a:pt x="54" y="148"/>
                  </a:cubicBezTo>
                  <a:cubicBezTo>
                    <a:pt x="55" y="148"/>
                    <a:pt x="55" y="148"/>
                    <a:pt x="56" y="147"/>
                  </a:cubicBezTo>
                  <a:cubicBezTo>
                    <a:pt x="56" y="155"/>
                    <a:pt x="59" y="164"/>
                    <a:pt x="62" y="171"/>
                  </a:cubicBezTo>
                  <a:cubicBezTo>
                    <a:pt x="65" y="180"/>
                    <a:pt x="67" y="188"/>
                    <a:pt x="67" y="195"/>
                  </a:cubicBezTo>
                  <a:cubicBezTo>
                    <a:pt x="67" y="196"/>
                    <a:pt x="67" y="197"/>
                    <a:pt x="67" y="197"/>
                  </a:cubicBezTo>
                  <a:close/>
                  <a:moveTo>
                    <a:pt x="88" y="219"/>
                  </a:moveTo>
                  <a:cubicBezTo>
                    <a:pt x="84" y="218"/>
                    <a:pt x="78" y="219"/>
                    <a:pt x="68" y="223"/>
                  </a:cubicBezTo>
                  <a:cubicBezTo>
                    <a:pt x="73" y="215"/>
                    <a:pt x="76" y="206"/>
                    <a:pt x="77" y="198"/>
                  </a:cubicBezTo>
                  <a:cubicBezTo>
                    <a:pt x="77" y="197"/>
                    <a:pt x="77" y="196"/>
                    <a:pt x="77" y="195"/>
                  </a:cubicBezTo>
                  <a:cubicBezTo>
                    <a:pt x="77" y="187"/>
                    <a:pt x="74" y="177"/>
                    <a:pt x="70" y="168"/>
                  </a:cubicBezTo>
                  <a:cubicBezTo>
                    <a:pt x="67" y="160"/>
                    <a:pt x="65" y="151"/>
                    <a:pt x="65" y="144"/>
                  </a:cubicBezTo>
                  <a:cubicBezTo>
                    <a:pt x="65" y="142"/>
                    <a:pt x="65" y="140"/>
                    <a:pt x="65" y="139"/>
                  </a:cubicBezTo>
                  <a:cubicBezTo>
                    <a:pt x="67" y="137"/>
                    <a:pt x="69" y="135"/>
                    <a:pt x="71" y="134"/>
                  </a:cubicBezTo>
                  <a:cubicBezTo>
                    <a:pt x="71" y="133"/>
                    <a:pt x="72" y="132"/>
                    <a:pt x="72" y="130"/>
                  </a:cubicBezTo>
                  <a:cubicBezTo>
                    <a:pt x="72" y="130"/>
                    <a:pt x="71" y="129"/>
                    <a:pt x="71" y="129"/>
                  </a:cubicBezTo>
                  <a:cubicBezTo>
                    <a:pt x="78" y="122"/>
                    <a:pt x="82" y="120"/>
                    <a:pt x="84" y="121"/>
                  </a:cubicBezTo>
                  <a:cubicBezTo>
                    <a:pt x="85" y="121"/>
                    <a:pt x="90" y="125"/>
                    <a:pt x="90" y="152"/>
                  </a:cubicBezTo>
                  <a:cubicBezTo>
                    <a:pt x="90" y="161"/>
                    <a:pt x="90" y="173"/>
                    <a:pt x="88" y="188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7" y="194"/>
                    <a:pt x="87" y="199"/>
                    <a:pt x="87" y="205"/>
                  </a:cubicBezTo>
                  <a:cubicBezTo>
                    <a:pt x="87" y="210"/>
                    <a:pt x="87" y="214"/>
                    <a:pt x="88" y="219"/>
                  </a:cubicBezTo>
                  <a:close/>
                  <a:moveTo>
                    <a:pt x="156" y="263"/>
                  </a:moveTo>
                  <a:cubicBezTo>
                    <a:pt x="149" y="271"/>
                    <a:pt x="137" y="270"/>
                    <a:pt x="129" y="266"/>
                  </a:cubicBezTo>
                  <a:cubicBezTo>
                    <a:pt x="127" y="265"/>
                    <a:pt x="126" y="265"/>
                    <a:pt x="125" y="264"/>
                  </a:cubicBezTo>
                  <a:cubicBezTo>
                    <a:pt x="139" y="260"/>
                    <a:pt x="154" y="251"/>
                    <a:pt x="160" y="242"/>
                  </a:cubicBezTo>
                  <a:cubicBezTo>
                    <a:pt x="160" y="245"/>
                    <a:pt x="160" y="247"/>
                    <a:pt x="160" y="249"/>
                  </a:cubicBezTo>
                  <a:cubicBezTo>
                    <a:pt x="160" y="255"/>
                    <a:pt x="159" y="260"/>
                    <a:pt x="156" y="263"/>
                  </a:cubicBezTo>
                  <a:close/>
                  <a:moveTo>
                    <a:pt x="177" y="206"/>
                  </a:moveTo>
                  <a:cubicBezTo>
                    <a:pt x="173" y="205"/>
                    <a:pt x="169" y="207"/>
                    <a:pt x="166" y="210"/>
                  </a:cubicBezTo>
                  <a:cubicBezTo>
                    <a:pt x="165" y="210"/>
                    <a:pt x="165" y="211"/>
                    <a:pt x="164" y="211"/>
                  </a:cubicBezTo>
                  <a:cubicBezTo>
                    <a:pt x="163" y="204"/>
                    <a:pt x="160" y="196"/>
                    <a:pt x="157" y="190"/>
                  </a:cubicBezTo>
                  <a:cubicBezTo>
                    <a:pt x="153" y="180"/>
                    <a:pt x="148" y="170"/>
                    <a:pt x="148" y="161"/>
                  </a:cubicBezTo>
                  <a:cubicBezTo>
                    <a:pt x="148" y="161"/>
                    <a:pt x="149" y="160"/>
                    <a:pt x="149" y="159"/>
                  </a:cubicBezTo>
                  <a:cubicBezTo>
                    <a:pt x="149" y="155"/>
                    <a:pt x="150" y="146"/>
                    <a:pt x="156" y="145"/>
                  </a:cubicBezTo>
                  <a:cubicBezTo>
                    <a:pt x="162" y="145"/>
                    <a:pt x="170" y="152"/>
                    <a:pt x="173" y="163"/>
                  </a:cubicBezTo>
                  <a:cubicBezTo>
                    <a:pt x="174" y="165"/>
                    <a:pt x="174" y="169"/>
                    <a:pt x="174" y="174"/>
                  </a:cubicBezTo>
                  <a:cubicBezTo>
                    <a:pt x="175" y="186"/>
                    <a:pt x="177" y="200"/>
                    <a:pt x="182" y="209"/>
                  </a:cubicBezTo>
                  <a:cubicBezTo>
                    <a:pt x="180" y="208"/>
                    <a:pt x="179" y="207"/>
                    <a:pt x="177" y="206"/>
                  </a:cubicBezTo>
                  <a:close/>
                </a:path>
              </a:pathLst>
            </a:custGeom>
            <a:solidFill>
              <a:srgbClr val="DA9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9" y="1645"/>
              <a:ext cx="563" cy="843"/>
            </a:xfrm>
            <a:custGeom>
              <a:avLst/>
              <a:gdLst>
                <a:gd name="T0" fmla="*/ 470 w 225"/>
                <a:gd name="T1" fmla="*/ 4234 h 316"/>
                <a:gd name="T2" fmla="*/ 2460 w 225"/>
                <a:gd name="T3" fmla="*/ 205 h 316"/>
                <a:gd name="T4" fmla="*/ 3526 w 225"/>
                <a:gd name="T5" fmla="*/ 227 h 316"/>
                <a:gd name="T6" fmla="*/ 2255 w 225"/>
                <a:gd name="T7" fmla="*/ 93 h 316"/>
                <a:gd name="T8" fmla="*/ 250 w 225"/>
                <a:gd name="T9" fmla="*/ 4063 h 316"/>
                <a:gd name="T10" fmla="*/ 1491 w 225"/>
                <a:gd name="T11" fmla="*/ 6000 h 316"/>
                <a:gd name="T12" fmla="*/ 470 w 225"/>
                <a:gd name="T13" fmla="*/ 4234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316">
                  <a:moveTo>
                    <a:pt x="30" y="223"/>
                  </a:moveTo>
                  <a:cubicBezTo>
                    <a:pt x="15" y="133"/>
                    <a:pt x="45" y="32"/>
                    <a:pt x="157" y="11"/>
                  </a:cubicBezTo>
                  <a:cubicBezTo>
                    <a:pt x="196" y="4"/>
                    <a:pt x="213" y="9"/>
                    <a:pt x="225" y="12"/>
                  </a:cubicBezTo>
                  <a:cubicBezTo>
                    <a:pt x="201" y="3"/>
                    <a:pt x="173" y="0"/>
                    <a:pt x="144" y="5"/>
                  </a:cubicBezTo>
                  <a:cubicBezTo>
                    <a:pt x="32" y="26"/>
                    <a:pt x="0" y="124"/>
                    <a:pt x="16" y="214"/>
                  </a:cubicBezTo>
                  <a:cubicBezTo>
                    <a:pt x="24" y="260"/>
                    <a:pt x="56" y="296"/>
                    <a:pt x="95" y="316"/>
                  </a:cubicBezTo>
                  <a:cubicBezTo>
                    <a:pt x="63" y="295"/>
                    <a:pt x="37" y="263"/>
                    <a:pt x="30" y="223"/>
                  </a:cubicBezTo>
                  <a:close/>
                </a:path>
              </a:pathLst>
            </a:custGeom>
            <a:solidFill>
              <a:srgbClr val="DD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464" y="1696"/>
              <a:ext cx="563" cy="669"/>
            </a:xfrm>
            <a:custGeom>
              <a:avLst/>
              <a:gdLst>
                <a:gd name="T0" fmla="*/ 313 w 225"/>
                <a:gd name="T1" fmla="*/ 3707 h 251"/>
                <a:gd name="T2" fmla="*/ 1596 w 225"/>
                <a:gd name="T3" fmla="*/ 605 h 251"/>
                <a:gd name="T4" fmla="*/ 3526 w 225"/>
                <a:gd name="T5" fmla="*/ 1058 h 251"/>
                <a:gd name="T6" fmla="*/ 1471 w 225"/>
                <a:gd name="T7" fmla="*/ 434 h 251"/>
                <a:gd name="T8" fmla="*/ 175 w 225"/>
                <a:gd name="T9" fmla="*/ 3558 h 251"/>
                <a:gd name="T10" fmla="*/ 751 w 225"/>
                <a:gd name="T11" fmla="*/ 4752 h 251"/>
                <a:gd name="T12" fmla="*/ 313 w 225"/>
                <a:gd name="T13" fmla="*/ 3707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251">
                  <a:moveTo>
                    <a:pt x="20" y="196"/>
                  </a:moveTo>
                  <a:cubicBezTo>
                    <a:pt x="9" y="139"/>
                    <a:pt x="18" y="65"/>
                    <a:pt x="102" y="32"/>
                  </a:cubicBezTo>
                  <a:cubicBezTo>
                    <a:pt x="155" y="11"/>
                    <a:pt x="196" y="29"/>
                    <a:pt x="225" y="56"/>
                  </a:cubicBezTo>
                  <a:cubicBezTo>
                    <a:pt x="195" y="25"/>
                    <a:pt x="152" y="0"/>
                    <a:pt x="94" y="23"/>
                  </a:cubicBezTo>
                  <a:cubicBezTo>
                    <a:pt x="9" y="57"/>
                    <a:pt x="0" y="130"/>
                    <a:pt x="11" y="188"/>
                  </a:cubicBezTo>
                  <a:cubicBezTo>
                    <a:pt x="16" y="211"/>
                    <a:pt x="29" y="233"/>
                    <a:pt x="48" y="251"/>
                  </a:cubicBezTo>
                  <a:cubicBezTo>
                    <a:pt x="34" y="235"/>
                    <a:pt x="24" y="216"/>
                    <a:pt x="20" y="196"/>
                  </a:cubicBezTo>
                  <a:close/>
                </a:path>
              </a:pathLst>
            </a:custGeom>
            <a:solidFill>
              <a:srgbClr val="F3E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739" y="1845"/>
              <a:ext cx="448" cy="611"/>
            </a:xfrm>
            <a:custGeom>
              <a:avLst/>
              <a:gdLst>
                <a:gd name="T0" fmla="*/ 2338 w 179"/>
                <a:gd name="T1" fmla="*/ 832 h 229"/>
                <a:gd name="T2" fmla="*/ 1817 w 179"/>
                <a:gd name="T3" fmla="*/ 0 h 229"/>
                <a:gd name="T4" fmla="*/ 2210 w 179"/>
                <a:gd name="T5" fmla="*/ 832 h 229"/>
                <a:gd name="T6" fmla="*/ 1179 w 179"/>
                <a:gd name="T7" fmla="*/ 3973 h 229"/>
                <a:gd name="T8" fmla="*/ 0 w 179"/>
                <a:gd name="T9" fmla="*/ 4237 h 229"/>
                <a:gd name="T10" fmla="*/ 1367 w 179"/>
                <a:gd name="T11" fmla="*/ 4008 h 229"/>
                <a:gd name="T12" fmla="*/ 2338 w 179"/>
                <a:gd name="T13" fmla="*/ 832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229">
                  <a:moveTo>
                    <a:pt x="149" y="44"/>
                  </a:moveTo>
                  <a:cubicBezTo>
                    <a:pt x="141" y="30"/>
                    <a:pt x="130" y="14"/>
                    <a:pt x="116" y="0"/>
                  </a:cubicBezTo>
                  <a:cubicBezTo>
                    <a:pt x="123" y="10"/>
                    <a:pt x="124" y="14"/>
                    <a:pt x="141" y="44"/>
                  </a:cubicBezTo>
                  <a:cubicBezTo>
                    <a:pt x="165" y="86"/>
                    <a:pt x="167" y="165"/>
                    <a:pt x="75" y="209"/>
                  </a:cubicBezTo>
                  <a:cubicBezTo>
                    <a:pt x="48" y="222"/>
                    <a:pt x="23" y="226"/>
                    <a:pt x="0" y="223"/>
                  </a:cubicBezTo>
                  <a:cubicBezTo>
                    <a:pt x="26" y="229"/>
                    <a:pt x="55" y="226"/>
                    <a:pt x="87" y="211"/>
                  </a:cubicBezTo>
                  <a:cubicBezTo>
                    <a:pt x="179" y="167"/>
                    <a:pt x="173" y="86"/>
                    <a:pt x="149" y="44"/>
                  </a:cubicBezTo>
                  <a:close/>
                </a:path>
              </a:pathLst>
            </a:custGeom>
            <a:solidFill>
              <a:srgbClr val="BC3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357" y="1587"/>
              <a:ext cx="912" cy="1024"/>
            </a:xfrm>
            <a:custGeom>
              <a:avLst/>
              <a:gdLst>
                <a:gd name="T0" fmla="*/ 2321 w 365"/>
                <a:gd name="T1" fmla="*/ 397 h 384"/>
                <a:gd name="T2" fmla="*/ 250 w 365"/>
                <a:gd name="T3" fmla="*/ 4531 h 384"/>
                <a:gd name="T4" fmla="*/ 3541 w 365"/>
                <a:gd name="T5" fmla="*/ 6827 h 384"/>
                <a:gd name="T6" fmla="*/ 5619 w 365"/>
                <a:gd name="T7" fmla="*/ 3379 h 384"/>
                <a:gd name="T8" fmla="*/ 2321 w 365"/>
                <a:gd name="T9" fmla="*/ 39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" h="384">
                  <a:moveTo>
                    <a:pt x="149" y="21"/>
                  </a:moveTo>
                  <a:cubicBezTo>
                    <a:pt x="32" y="42"/>
                    <a:pt x="0" y="145"/>
                    <a:pt x="16" y="239"/>
                  </a:cubicBezTo>
                  <a:cubicBezTo>
                    <a:pt x="32" y="332"/>
                    <a:pt x="142" y="384"/>
                    <a:pt x="227" y="360"/>
                  </a:cubicBezTo>
                  <a:cubicBezTo>
                    <a:pt x="311" y="337"/>
                    <a:pt x="365" y="250"/>
                    <a:pt x="360" y="178"/>
                  </a:cubicBezTo>
                  <a:cubicBezTo>
                    <a:pt x="355" y="105"/>
                    <a:pt x="266" y="0"/>
                    <a:pt x="149" y="21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449" y="1648"/>
              <a:ext cx="755" cy="907"/>
            </a:xfrm>
            <a:custGeom>
              <a:avLst/>
              <a:gdLst>
                <a:gd name="T0" fmla="*/ 1533 w 302"/>
                <a:gd name="T1" fmla="*/ 662 h 340"/>
                <a:gd name="T2" fmla="*/ 188 w 302"/>
                <a:gd name="T3" fmla="*/ 3972 h 340"/>
                <a:gd name="T4" fmla="*/ 3188 w 302"/>
                <a:gd name="T5" fmla="*/ 5565 h 340"/>
                <a:gd name="T6" fmla="*/ 4208 w 302"/>
                <a:gd name="T7" fmla="*/ 2185 h 340"/>
                <a:gd name="T8" fmla="*/ 1533 w 302"/>
                <a:gd name="T9" fmla="*/ 662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340">
                  <a:moveTo>
                    <a:pt x="98" y="35"/>
                  </a:moveTo>
                  <a:cubicBezTo>
                    <a:pt x="9" y="70"/>
                    <a:pt x="0" y="148"/>
                    <a:pt x="12" y="209"/>
                  </a:cubicBezTo>
                  <a:cubicBezTo>
                    <a:pt x="25" y="275"/>
                    <a:pt x="105" y="340"/>
                    <a:pt x="204" y="293"/>
                  </a:cubicBezTo>
                  <a:cubicBezTo>
                    <a:pt x="302" y="246"/>
                    <a:pt x="295" y="159"/>
                    <a:pt x="269" y="115"/>
                  </a:cubicBezTo>
                  <a:cubicBezTo>
                    <a:pt x="243" y="70"/>
                    <a:pt x="187" y="0"/>
                    <a:pt x="98" y="35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nl-NL" sz="2400"/>
            </a:p>
          </p:txBody>
        </p:sp>
        <p:sp>
          <p:nvSpPr>
            <p:cNvPr id="45" name="Oval 29"/>
            <p:cNvSpPr>
              <a:spLocks noChangeArrowheads="1"/>
            </p:cNvSpPr>
            <p:nvPr/>
          </p:nvSpPr>
          <p:spPr bwMode="auto">
            <a:xfrm>
              <a:off x="592" y="1739"/>
              <a:ext cx="77" cy="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46" name="Oval 30"/>
            <p:cNvSpPr>
              <a:spLocks noChangeArrowheads="1"/>
            </p:cNvSpPr>
            <p:nvPr/>
          </p:nvSpPr>
          <p:spPr bwMode="auto">
            <a:xfrm>
              <a:off x="669" y="1733"/>
              <a:ext cx="28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  <p:sp>
          <p:nvSpPr>
            <p:cNvPr id="47" name="Oval 31"/>
            <p:cNvSpPr>
              <a:spLocks noChangeArrowheads="1"/>
            </p:cNvSpPr>
            <p:nvPr/>
          </p:nvSpPr>
          <p:spPr bwMode="auto">
            <a:xfrm>
              <a:off x="567" y="1795"/>
              <a:ext cx="27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endParaRPr lang="nl-NL" altLang="nl-NL" sz="2400">
                <a:solidFill>
                  <a:srgbClr val="0070C0"/>
                </a:solidFill>
              </a:endParaRPr>
            </a:p>
          </p:txBody>
        </p:sp>
      </p:grpSp>
      <p:sp>
        <p:nvSpPr>
          <p:cNvPr id="48" name="PIJL-RECHTS 47"/>
          <p:cNvSpPr/>
          <p:nvPr/>
        </p:nvSpPr>
        <p:spPr>
          <a:xfrm rot="10800000">
            <a:off x="8232408" y="2927755"/>
            <a:ext cx="1351192" cy="48066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49" name="Tekstvak 48"/>
          <p:cNvSpPr txBox="1"/>
          <p:nvPr/>
        </p:nvSpPr>
        <p:spPr>
          <a:xfrm>
            <a:off x="7712868" y="2390337"/>
            <a:ext cx="29514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133" dirty="0"/>
              <a:t>graft-versus-host </a:t>
            </a:r>
            <a:r>
              <a:rPr lang="nl-NL" sz="2133" dirty="0" err="1"/>
              <a:t>disease</a:t>
            </a:r>
            <a:endParaRPr lang="nl-NL" sz="2133" dirty="0"/>
          </a:p>
        </p:txBody>
      </p:sp>
      <p:sp>
        <p:nvSpPr>
          <p:cNvPr id="50" name="PIJL-RECHTS 49"/>
          <p:cNvSpPr/>
          <p:nvPr/>
        </p:nvSpPr>
        <p:spPr>
          <a:xfrm>
            <a:off x="8375563" y="3657883"/>
            <a:ext cx="1351192" cy="48066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1" name="Tekstvak 50"/>
          <p:cNvSpPr txBox="1"/>
          <p:nvPr/>
        </p:nvSpPr>
        <p:spPr>
          <a:xfrm>
            <a:off x="8025829" y="4247448"/>
            <a:ext cx="2063385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133" dirty="0" err="1"/>
              <a:t>rejection</a:t>
            </a:r>
            <a:endParaRPr lang="nl-NL" sz="2133" dirty="0"/>
          </a:p>
          <a:p>
            <a:pPr algn="ctr"/>
            <a:r>
              <a:rPr lang="en-US" sz="2133" dirty="0"/>
              <a:t>host-versus-graft</a:t>
            </a:r>
            <a:endParaRPr lang="nl-NL" sz="2133" dirty="0"/>
          </a:p>
        </p:txBody>
      </p:sp>
      <p:sp>
        <p:nvSpPr>
          <p:cNvPr id="53" name="Tekstvak 52"/>
          <p:cNvSpPr txBox="1"/>
          <p:nvPr/>
        </p:nvSpPr>
        <p:spPr>
          <a:xfrm>
            <a:off x="8761067" y="985517"/>
            <a:ext cx="841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/>
              <a:t>HSCT</a:t>
            </a:r>
          </a:p>
        </p:txBody>
      </p:sp>
      <p:sp>
        <p:nvSpPr>
          <p:cNvPr id="54" name="Rechthoek 53"/>
          <p:cNvSpPr/>
          <p:nvPr/>
        </p:nvSpPr>
        <p:spPr>
          <a:xfrm>
            <a:off x="6162632" y="985517"/>
            <a:ext cx="5780803" cy="5158708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6" name="Tekstvak 48"/>
          <p:cNvSpPr txBox="1"/>
          <p:nvPr/>
        </p:nvSpPr>
        <p:spPr>
          <a:xfrm>
            <a:off x="7704894" y="2013192"/>
            <a:ext cx="328333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133" dirty="0"/>
              <a:t>graft-versus-</a:t>
            </a:r>
            <a:r>
              <a:rPr lang="nl-NL" sz="2133" dirty="0" err="1"/>
              <a:t>leukemia</a:t>
            </a:r>
            <a:r>
              <a:rPr lang="nl-NL" sz="2133" dirty="0"/>
              <a:t> effect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08494" y="3316824"/>
            <a:ext cx="66890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host</a:t>
            </a:r>
            <a:endParaRPr lang="nl-NL" sz="2133" dirty="0"/>
          </a:p>
        </p:txBody>
      </p:sp>
      <p:sp>
        <p:nvSpPr>
          <p:cNvPr id="58" name="TextBox 57"/>
          <p:cNvSpPr txBox="1"/>
          <p:nvPr/>
        </p:nvSpPr>
        <p:spPr>
          <a:xfrm>
            <a:off x="9631474" y="3308283"/>
            <a:ext cx="70647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graft</a:t>
            </a:r>
            <a:endParaRPr lang="nl-NL" sz="2133" dirty="0"/>
          </a:p>
        </p:txBody>
      </p:sp>
      <p:sp>
        <p:nvSpPr>
          <p:cNvPr id="55" name="Rechthoek 53">
            <a:extLst>
              <a:ext uri="{FF2B5EF4-FFF2-40B4-BE49-F238E27FC236}">
                <a16:creationId xmlns:a16="http://schemas.microsoft.com/office/drawing/2014/main" id="{796FD586-2E03-441A-B49A-9CAD1F5AA139}"/>
              </a:ext>
            </a:extLst>
          </p:cNvPr>
          <p:cNvSpPr/>
          <p:nvPr/>
        </p:nvSpPr>
        <p:spPr>
          <a:xfrm>
            <a:off x="6162632" y="985517"/>
            <a:ext cx="5780803" cy="51587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0689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samenvatting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Diverse studies laten zien dat een </a:t>
            </a:r>
            <a:r>
              <a:rPr lang="nl-NL" b="1" dirty="0">
                <a:solidFill>
                  <a:schemeClr val="accent2"/>
                </a:solidFill>
              </a:rPr>
              <a:t>mismatch</a:t>
            </a:r>
            <a:r>
              <a:rPr lang="nl-NL" dirty="0"/>
              <a:t> in HLA een </a:t>
            </a:r>
            <a:r>
              <a:rPr lang="nl-NL" b="1" dirty="0">
                <a:solidFill>
                  <a:schemeClr val="accent2"/>
                </a:solidFill>
              </a:rPr>
              <a:t>goede match in een relatie</a:t>
            </a:r>
            <a:r>
              <a:rPr lang="nl-NL" dirty="0"/>
              <a:t> op kan leveren</a:t>
            </a:r>
            <a:endParaRPr lang="nl-NL" b="1" dirty="0">
              <a:solidFill>
                <a:srgbClr val="F39200"/>
              </a:solidFill>
            </a:endParaRPr>
          </a:p>
          <a:p>
            <a:r>
              <a:rPr lang="nl-NL" dirty="0"/>
              <a:t>Dit levert een </a:t>
            </a:r>
            <a:r>
              <a:rPr lang="nl-NL" b="1" dirty="0">
                <a:solidFill>
                  <a:schemeClr val="accent2"/>
                </a:solidFill>
              </a:rPr>
              <a:t>evolutionair voordeel</a:t>
            </a:r>
            <a:r>
              <a:rPr lang="nl-NL" dirty="0"/>
              <a:t> op als het gaat om de afweer tegen pathogenen</a:t>
            </a:r>
          </a:p>
          <a:p>
            <a:r>
              <a:rPr lang="nl-NL" dirty="0"/>
              <a:t>De grote HLA diversiteit kan </a:t>
            </a:r>
            <a:r>
              <a:rPr lang="nl-NL" b="1" dirty="0">
                <a:solidFill>
                  <a:schemeClr val="accent2"/>
                </a:solidFill>
              </a:rPr>
              <a:t>problemen</a:t>
            </a:r>
            <a:r>
              <a:rPr lang="nl-NL" dirty="0"/>
              <a:t> opleveren bij het vinden van een </a:t>
            </a:r>
            <a:r>
              <a:rPr lang="nl-NL" b="1" dirty="0">
                <a:solidFill>
                  <a:schemeClr val="accent2"/>
                </a:solidFill>
              </a:rPr>
              <a:t>geschikte stamceldonor</a:t>
            </a:r>
          </a:p>
          <a:p>
            <a:endParaRPr lang="nl-NL" dirty="0"/>
          </a:p>
          <a:p>
            <a:r>
              <a:rPr lang="nl-NL" dirty="0"/>
              <a:t>Daarom zijn er grote “databanken” met donoren nodig om zo </a:t>
            </a:r>
            <a:r>
              <a:rPr lang="nl-NL" b="1" dirty="0">
                <a:solidFill>
                  <a:schemeClr val="accent2"/>
                </a:solidFill>
              </a:rPr>
              <a:t>snel</a:t>
            </a:r>
            <a:r>
              <a:rPr lang="nl-NL" dirty="0"/>
              <a:t> mogelijk de </a:t>
            </a:r>
            <a:r>
              <a:rPr lang="nl-NL" b="1" dirty="0">
                <a:solidFill>
                  <a:schemeClr val="accent2"/>
                </a:solidFill>
              </a:rPr>
              <a:t>beste</a:t>
            </a:r>
            <a:r>
              <a:rPr lang="nl-NL" dirty="0"/>
              <a:t> donor voor een patiënt te vinden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793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4F387-769B-4425-BFCF-E30E951E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"/>
              </a:rPr>
              <a:t>studieopzet </a:t>
            </a:r>
            <a:r>
              <a:rPr lang="nl-NL" b="0" dirty="0">
                <a:cs typeface="Calibri"/>
              </a:rPr>
              <a:t>– Wedekind </a:t>
            </a:r>
            <a:r>
              <a:rPr lang="nl-NL" b="0" i="1" dirty="0">
                <a:cs typeface="Calibri"/>
              </a:rPr>
              <a:t>et al</a:t>
            </a:r>
            <a:r>
              <a:rPr lang="nl-NL" b="0" dirty="0">
                <a:cs typeface="Calibri"/>
              </a:rPr>
              <a:t>. 1995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0B561C-03B2-4476-8973-B5EFDD4FB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>
                <a:cs typeface="Calibri"/>
              </a:rPr>
              <a:t>49 vrouwelijke studenten, anticonceptie gebruik bekend</a:t>
            </a:r>
          </a:p>
          <a:p>
            <a:r>
              <a:rPr lang="nl-NL" dirty="0">
                <a:cs typeface="Calibri"/>
              </a:rPr>
              <a:t>44 mannelijke studenten, geen parfum, geen geparfumeerde wasmiddelen of geur beïnvloedende voeding</a:t>
            </a:r>
          </a:p>
          <a:p>
            <a:r>
              <a:rPr lang="nl-NL" dirty="0">
                <a:cs typeface="Calibri"/>
              </a:rPr>
              <a:t>Getypeerd voor HLA-A, -B, -DRB1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Mannen droegen een 100% katoenen T-shirt gedurende 2 dagen</a:t>
            </a:r>
          </a:p>
          <a:p>
            <a:r>
              <a:rPr lang="nl-NL" dirty="0">
                <a:cs typeface="Calibri"/>
              </a:rPr>
              <a:t>Vrouwen scoorden daarna ieder 6 T-shirts op geur; 3 met soortgelijk HLA en 3 met ongelijk HLA, random en blind</a:t>
            </a:r>
          </a:p>
          <a:p>
            <a:r>
              <a:rPr lang="nl-NL" dirty="0">
                <a:cs typeface="Calibri"/>
              </a:rPr>
              <a:t>Intensiteit en aangenaamheid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C0F92-EC5B-FB44-EC83-A5548E876AAC}"/>
              </a:ext>
            </a:extLst>
          </p:cNvPr>
          <p:cNvSpPr txBox="1"/>
          <p:nvPr/>
        </p:nvSpPr>
        <p:spPr>
          <a:xfrm>
            <a:off x="8311443" y="6378221"/>
            <a:ext cx="3878086" cy="3760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http://www.coherer.org/pub/mhc.pdf</a:t>
            </a:r>
            <a:endParaRPr lang="en-US" b="1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486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789268A-9009-4E62-80E2-C7E0D6E896EE}"/>
              </a:ext>
            </a:extLst>
          </p:cNvPr>
          <p:cNvSpPr/>
          <p:nvPr/>
        </p:nvSpPr>
        <p:spPr>
          <a:xfrm>
            <a:off x="-152400" y="-177800"/>
            <a:ext cx="12458700" cy="73025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20F6A1-5A81-4098-B20C-54BFE7C7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E7D3CC1-408E-4B47-BA99-CB70D3389B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95573-6125-40C3-AA0C-3AC6CFB9F86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Onlinemedia 3" title="Wat is stamceldonatie?">
            <a:hlinkClick r:id="" action="ppaction://media"/>
            <a:extLst>
              <a:ext uri="{FF2B5EF4-FFF2-40B4-BE49-F238E27FC236}">
                <a16:creationId xmlns:a16="http://schemas.microsoft.com/office/drawing/2014/main" id="{6988C737-7628-4423-A1D5-F2EEA3A7F8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99082C2-02A1-4D65-BCB4-7709608206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000" y="1598399"/>
            <a:ext cx="6261490" cy="4429526"/>
          </a:xfrm>
        </p:spPr>
      </p:pic>
      <p:sp>
        <p:nvSpPr>
          <p:cNvPr id="4101" name="Title 3">
            <a:extLst>
              <a:ext uri="{FF2B5EF4-FFF2-40B4-BE49-F238E27FC236}">
                <a16:creationId xmlns:a16="http://schemas.microsoft.com/office/drawing/2014/main" id="{F90DA893-8ABF-3D93-AD3E-74364BE7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Placemats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youtube</a:t>
            </a:r>
            <a:r>
              <a:rPr lang="en-US" dirty="0"/>
              <a:t> link</a:t>
            </a:r>
          </a:p>
        </p:txBody>
      </p:sp>
      <p:pic>
        <p:nvPicPr>
          <p:cNvPr id="4099" name="Afbeelding 1">
            <a:extLst>
              <a:ext uri="{FF2B5EF4-FFF2-40B4-BE49-F238E27FC236}">
                <a16:creationId xmlns:a16="http://schemas.microsoft.com/office/drawing/2014/main" id="{0741ED4C-2946-4F92-9C7B-1C87CFCB2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0400" y="1598400"/>
            <a:ext cx="4597400" cy="442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8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0AAE-41E7-3AC1-A503-64799729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5"/>
            <a:ext cx="11821885" cy="1325563"/>
          </a:xfrm>
        </p:spPr>
        <p:txBody>
          <a:bodyPr/>
          <a:lstStyle/>
          <a:p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betere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intensere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geursensatie</a:t>
            </a:r>
            <a:r>
              <a:rPr lang="en-US" dirty="0">
                <a:cs typeface="Calibri"/>
              </a:rPr>
              <a:t> 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ongelijk</a:t>
            </a:r>
            <a:r>
              <a:rPr lang="en-US" dirty="0">
                <a:cs typeface="Calibri"/>
              </a:rPr>
              <a:t> HLA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8C61B1F-D5E7-483F-9033-7356F9DE6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744" y="1808969"/>
            <a:ext cx="4078940" cy="42583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E8FE46-FAD3-C958-0686-04B73C5A8F67}"/>
              </a:ext>
            </a:extLst>
          </p:cNvPr>
          <p:cNvSpPr/>
          <p:nvPr/>
        </p:nvSpPr>
        <p:spPr>
          <a:xfrm>
            <a:off x="4406260" y="2120313"/>
            <a:ext cx="1871884" cy="1719807"/>
          </a:xfrm>
          <a:prstGeom prst="rect">
            <a:avLst/>
          </a:prstGeom>
          <a:solidFill>
            <a:srgbClr val="008AB9">
              <a:alpha val="20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11403-B66F-FE5D-36C4-6F087FEBEFBB}"/>
              </a:ext>
            </a:extLst>
          </p:cNvPr>
          <p:cNvSpPr txBox="1"/>
          <p:nvPr/>
        </p:nvSpPr>
        <p:spPr>
          <a:xfrm>
            <a:off x="195943" y="2079811"/>
            <a:ext cx="2699655" cy="1477328"/>
          </a:xfrm>
          <a:prstGeom prst="rect">
            <a:avLst/>
          </a:prstGeom>
          <a:noFill/>
          <a:ln w="28575"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Mannen met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ander</a:t>
            </a:r>
            <a:r>
              <a:rPr lang="en-US" dirty="0">
                <a:cs typeface="Calibri"/>
              </a:rPr>
              <a:t> HLA </a:t>
            </a:r>
            <a:r>
              <a:rPr lang="en-US" dirty="0" err="1">
                <a:cs typeface="Calibri"/>
              </a:rPr>
              <a:t>scoren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hoger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vrouwen</a:t>
            </a:r>
            <a:r>
              <a:rPr lang="en-US" dirty="0">
                <a:cs typeface="Calibri"/>
              </a:rPr>
              <a:t> dan </a:t>
            </a:r>
            <a:r>
              <a:rPr lang="en-US" dirty="0" err="1">
                <a:cs typeface="Calibri"/>
              </a:rPr>
              <a:t>mannen</a:t>
            </a:r>
            <a:r>
              <a:rPr lang="en-US" dirty="0">
                <a:cs typeface="Calibri"/>
              </a:rPr>
              <a:t> met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gelijksoortige</a:t>
            </a:r>
            <a:r>
              <a:rPr lang="en-US" dirty="0">
                <a:cs typeface="Calibri"/>
              </a:rPr>
              <a:t> HLA </a:t>
            </a:r>
            <a:r>
              <a:rPr lang="en-US" dirty="0" err="1">
                <a:cs typeface="Calibri"/>
              </a:rPr>
              <a:t>typering</a:t>
            </a:r>
            <a:endParaRPr lang="en-US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4F717-97BD-F3B7-18D9-7249676049BC}"/>
              </a:ext>
            </a:extLst>
          </p:cNvPr>
          <p:cNvSpPr txBox="1"/>
          <p:nvPr/>
        </p:nvSpPr>
        <p:spPr>
          <a:xfrm>
            <a:off x="195943" y="4061011"/>
            <a:ext cx="2699655" cy="1754326"/>
          </a:xfrm>
          <a:prstGeom prst="rect">
            <a:avLst/>
          </a:prstGeom>
          <a:noFill/>
          <a:ln w="28575">
            <a:solidFill>
              <a:srgbClr val="008AB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Vergelijkbare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verschillen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waargenomen</a:t>
            </a:r>
            <a:r>
              <a:rPr lang="en-US" dirty="0">
                <a:cs typeface="Calibri"/>
              </a:rPr>
              <a:t> met </a:t>
            </a:r>
            <a:r>
              <a:rPr lang="en-US" dirty="0" err="1">
                <a:cs typeface="Calibri"/>
              </a:rPr>
              <a:t>betrekking</a:t>
            </a:r>
            <a:r>
              <a:rPr lang="en-US" dirty="0">
                <a:cs typeface="Calibri"/>
              </a:rPr>
              <a:t> tot de </a:t>
            </a:r>
            <a:r>
              <a:rPr lang="en-US" dirty="0" err="1">
                <a:cs typeface="Calibri"/>
              </a:rPr>
              <a:t>intensiteit</a:t>
            </a:r>
            <a:r>
              <a:rPr lang="en-US" dirty="0">
                <a:cs typeface="Calibri"/>
              </a:rPr>
              <a:t> van de </a:t>
            </a:r>
            <a:r>
              <a:rPr lang="en-US" dirty="0" err="1">
                <a:cs typeface="Calibri"/>
              </a:rPr>
              <a:t>geur</a:t>
            </a:r>
            <a:r>
              <a:rPr lang="en-US" dirty="0">
                <a:cs typeface="Calibri"/>
              </a:rPr>
              <a:t>, maar </a:t>
            </a:r>
            <a:r>
              <a:rPr lang="en-US" dirty="0" err="1">
                <a:cs typeface="Calibri"/>
              </a:rPr>
              <a:t>niet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statistisch</a:t>
            </a:r>
            <a:r>
              <a:rPr lang="en-US" dirty="0">
                <a:cs typeface="Calibri"/>
              </a:rPr>
              <a:t> significant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49106F-0112-BA5D-9083-F84DD61C134B}"/>
              </a:ext>
            </a:extLst>
          </p:cNvPr>
          <p:cNvSpPr txBox="1"/>
          <p:nvPr/>
        </p:nvSpPr>
        <p:spPr>
          <a:xfrm>
            <a:off x="9344425" y="3334869"/>
            <a:ext cx="2357717" cy="120032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Indien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vrouwen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anticonceptie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gebruiken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vervallen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verschillen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E7D4AE-3029-9E91-2AD4-17CEF88DFC6F}"/>
              </a:ext>
            </a:extLst>
          </p:cNvPr>
          <p:cNvSpPr/>
          <p:nvPr/>
        </p:nvSpPr>
        <p:spPr>
          <a:xfrm>
            <a:off x="6333671" y="2120313"/>
            <a:ext cx="1737414" cy="1719807"/>
          </a:xfrm>
          <a:prstGeom prst="rect">
            <a:avLst/>
          </a:prstGeom>
          <a:solidFill>
            <a:srgbClr val="ED7D31">
              <a:alpha val="20000"/>
            </a:srgbClr>
          </a:solidFill>
          <a:ln w="28575"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F9009D-08AC-C62F-7F74-59DD05F104ED}"/>
              </a:ext>
            </a:extLst>
          </p:cNvPr>
          <p:cNvSpPr/>
          <p:nvPr/>
        </p:nvSpPr>
        <p:spPr>
          <a:xfrm>
            <a:off x="4406260" y="3940148"/>
            <a:ext cx="1871884" cy="1827383"/>
          </a:xfrm>
          <a:prstGeom prst="rect">
            <a:avLst/>
          </a:prstGeom>
          <a:solidFill>
            <a:srgbClr val="008AB9">
              <a:alpha val="20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F2FB22-ACD2-8DFA-007D-0B9CB8199028}"/>
              </a:ext>
            </a:extLst>
          </p:cNvPr>
          <p:cNvSpPr/>
          <p:nvPr/>
        </p:nvSpPr>
        <p:spPr>
          <a:xfrm>
            <a:off x="6333671" y="3940148"/>
            <a:ext cx="1737414" cy="1827383"/>
          </a:xfrm>
          <a:prstGeom prst="rect">
            <a:avLst/>
          </a:prstGeom>
          <a:solidFill>
            <a:srgbClr val="ED7D31">
              <a:alpha val="20000"/>
            </a:srgbClr>
          </a:solidFill>
          <a:ln w="28575"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CE89CD-2D0E-2A35-D2A5-3DBDEF562593}"/>
              </a:ext>
            </a:extLst>
          </p:cNvPr>
          <p:cNvSpPr txBox="1"/>
          <p:nvPr/>
        </p:nvSpPr>
        <p:spPr>
          <a:xfrm>
            <a:off x="8311443" y="6378221"/>
            <a:ext cx="3878086" cy="3760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http://www.coherer.org/pub/mhc.pdf</a:t>
            </a:r>
            <a:endParaRPr lang="en-US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FE77564-C4B2-8917-B3CC-DDC64A3895CA}"/>
              </a:ext>
            </a:extLst>
          </p:cNvPr>
          <p:cNvSpPr/>
          <p:nvPr/>
        </p:nvSpPr>
        <p:spPr>
          <a:xfrm>
            <a:off x="8227692" y="3670778"/>
            <a:ext cx="977152" cy="484094"/>
          </a:xfrm>
          <a:prstGeom prst="rightArrow">
            <a:avLst/>
          </a:prstGeom>
          <a:solidFill>
            <a:srgbClr val="ED7D31">
              <a:alpha val="20000"/>
            </a:srgbClr>
          </a:solidFill>
          <a:ln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2D50A3C-3FF1-0927-5C38-AD13B5439F2B}"/>
              </a:ext>
            </a:extLst>
          </p:cNvPr>
          <p:cNvSpPr/>
          <p:nvPr/>
        </p:nvSpPr>
        <p:spPr>
          <a:xfrm flipH="1">
            <a:off x="3064021" y="2765342"/>
            <a:ext cx="977152" cy="484094"/>
          </a:xfrm>
          <a:prstGeom prst="rightArrow">
            <a:avLst/>
          </a:prstGeom>
          <a:solidFill>
            <a:srgbClr val="008AB9">
              <a:alpha val="20000"/>
            </a:srgbClr>
          </a:solidFill>
          <a:ln>
            <a:solidFill>
              <a:srgbClr val="008A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505BF5B-0A62-DA04-A480-9FB2B4C1A608}"/>
              </a:ext>
            </a:extLst>
          </p:cNvPr>
          <p:cNvSpPr/>
          <p:nvPr/>
        </p:nvSpPr>
        <p:spPr>
          <a:xfrm flipH="1">
            <a:off x="3064021" y="4692113"/>
            <a:ext cx="977152" cy="484094"/>
          </a:xfrm>
          <a:prstGeom prst="rightArrow">
            <a:avLst/>
          </a:prstGeom>
          <a:solidFill>
            <a:srgbClr val="008AB9">
              <a:alpha val="20000"/>
            </a:srgbClr>
          </a:solidFill>
          <a:ln>
            <a:solidFill>
              <a:srgbClr val="008A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5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48FD-F459-F5B0-1E08-E45B36DC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Smell and human attraction">
            <a:hlinkClick r:id="" action="ppaction://media"/>
            <a:extLst>
              <a:ext uri="{FF2B5EF4-FFF2-40B4-BE49-F238E27FC236}">
                <a16:creationId xmlns:a16="http://schemas.microsoft.com/office/drawing/2014/main" id="{41B60422-92BC-757A-66E6-449E4E7F6AB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97" y="-1132976"/>
            <a:ext cx="12220675" cy="9144454"/>
          </a:xfrm>
        </p:spPr>
      </p:pic>
    </p:spTree>
    <p:extLst>
      <p:ext uri="{BB962C8B-B14F-4D97-AF65-F5344CB8AC3E}">
        <p14:creationId xmlns:p14="http://schemas.microsoft.com/office/powerpoint/2010/main" val="230370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506C4-C337-4234-B8D2-70F871C0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NL" dirty="0"/>
              <a:t>…en ze leefden nog lang en gelukkig…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B35605-B31C-4439-AB4D-0503A7C8E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01" b="42445"/>
          <a:stretch/>
        </p:blipFill>
        <p:spPr>
          <a:xfrm>
            <a:off x="9425834" y="981517"/>
            <a:ext cx="2171806" cy="3947160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0A9A1089-256C-4282-8FDC-F680CC82B007}"/>
              </a:ext>
            </a:extLst>
          </p:cNvPr>
          <p:cNvGrpSpPr/>
          <p:nvPr/>
        </p:nvGrpSpPr>
        <p:grpSpPr>
          <a:xfrm>
            <a:off x="5109263" y="1370171"/>
            <a:ext cx="3682392" cy="4831507"/>
            <a:chOff x="4457805" y="1828800"/>
            <a:chExt cx="3223260" cy="4229100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EAC53A0-3D4B-417C-8E70-8D0D4028F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23" t="48000" r="37003"/>
            <a:stretch/>
          </p:blipFill>
          <p:spPr>
            <a:xfrm>
              <a:off x="4510935" y="2491740"/>
              <a:ext cx="3170130" cy="3566160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F3507F0-E20E-4107-850D-9E63C171A5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98" t="-1" r="37003" b="90334"/>
            <a:stretch/>
          </p:blipFill>
          <p:spPr>
            <a:xfrm>
              <a:off x="4457805" y="1828800"/>
              <a:ext cx="3223260" cy="662940"/>
            </a:xfrm>
            <a:prstGeom prst="rect">
              <a:avLst/>
            </a:prstGeom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66BE57BC-522C-4EA0-8A32-9DDA1D7CA0F0}"/>
              </a:ext>
            </a:extLst>
          </p:cNvPr>
          <p:cNvGrpSpPr/>
          <p:nvPr/>
        </p:nvGrpSpPr>
        <p:grpSpPr>
          <a:xfrm>
            <a:off x="1082040" y="1359456"/>
            <a:ext cx="3682394" cy="4840212"/>
            <a:chOff x="899159" y="1828800"/>
            <a:chExt cx="3223262" cy="4236720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1473DD62-3525-41AE-BDEC-AE7EDDD5F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98" t="9555" r="37003" b="53445"/>
            <a:stretch/>
          </p:blipFill>
          <p:spPr>
            <a:xfrm>
              <a:off x="899160" y="2415540"/>
              <a:ext cx="3223260" cy="2537460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A709384C-D986-4482-80E6-5AA3AB57E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98" t="-1" r="37003" b="90334"/>
            <a:stretch/>
          </p:blipFill>
          <p:spPr>
            <a:xfrm>
              <a:off x="899159" y="1828800"/>
              <a:ext cx="3223260" cy="662940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4DEBEF11-4486-4564-B68D-D9346C26D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23" t="82000" r="37003"/>
            <a:stretch/>
          </p:blipFill>
          <p:spPr>
            <a:xfrm>
              <a:off x="952291" y="4831080"/>
              <a:ext cx="3170130" cy="1234440"/>
            </a:xfrm>
            <a:prstGeom prst="rect">
              <a:avLst/>
            </a:prstGeom>
          </p:spPr>
        </p:pic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497AC653-CCB8-4DB8-BCB5-8AB455664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663" y="6405146"/>
            <a:ext cx="4223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marL="457189" indent="-457189" algn="r" defTabSz="609585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b="1" dirty="0" err="1">
                <a:solidFill>
                  <a:schemeClr val="bg1"/>
                </a:solidFill>
                <a:latin typeface="+mn-lt"/>
              </a:rPr>
              <a:t>Kromer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b="1" i="1" dirty="0">
                <a:solidFill>
                  <a:schemeClr val="bg1"/>
                </a:solidFill>
                <a:latin typeface="+mn-lt"/>
              </a:rPr>
              <a:t>et al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Sci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Rep. 2016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D7E3D23-6413-4261-BADE-C6FA2612789B}"/>
              </a:ext>
            </a:extLst>
          </p:cNvPr>
          <p:cNvSpPr txBox="1"/>
          <p:nvPr/>
        </p:nvSpPr>
        <p:spPr>
          <a:xfrm>
            <a:off x="1506199" y="1148691"/>
            <a:ext cx="686406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100" b="1" dirty="0"/>
              <a:t>♀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CC49FE3-294C-4CC1-997D-582E250D264D}"/>
              </a:ext>
            </a:extLst>
          </p:cNvPr>
          <p:cNvSpPr txBox="1"/>
          <p:nvPr/>
        </p:nvSpPr>
        <p:spPr>
          <a:xfrm>
            <a:off x="5554031" y="1133302"/>
            <a:ext cx="825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b="1" dirty="0"/>
              <a:t>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7581CF-4635-40A5-98C4-F123814386B7}"/>
              </a:ext>
            </a:extLst>
          </p:cNvPr>
          <p:cNvSpPr/>
          <p:nvPr/>
        </p:nvSpPr>
        <p:spPr>
          <a:xfrm>
            <a:off x="5109263" y="1133302"/>
            <a:ext cx="4223337" cy="5003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8DA438-47A2-44B2-B148-0B5EC13FF1DA}"/>
              </a:ext>
            </a:extLst>
          </p:cNvPr>
          <p:cNvSpPr/>
          <p:nvPr/>
        </p:nvSpPr>
        <p:spPr>
          <a:xfrm>
            <a:off x="663542" y="1127124"/>
            <a:ext cx="4223337" cy="500388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AB89D251-F18A-9DFD-3C5A-B76613075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" y="0"/>
            <a:ext cx="12188982" cy="58046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79235DB-AFF7-821A-3B47-072E5925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15358"/>
            <a:ext cx="3932237" cy="642042"/>
          </a:xfrm>
        </p:spPr>
        <p:txBody>
          <a:bodyPr/>
          <a:lstStyle/>
          <a:p>
            <a:r>
              <a:rPr lang="en-US" dirty="0">
                <a:cs typeface="Calibri"/>
              </a:rPr>
              <a:t>Patrick van Veen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40CBD3-3FD3-5821-30FD-F3FC9867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8751"/>
            <a:ext cx="6172200" cy="3600369"/>
          </a:xfrm>
          <a:solidFill>
            <a:srgbClr val="000000">
              <a:alpha val="65000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cs typeface="Calibri"/>
              </a:rPr>
              <a:t>Protocol: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sz="2000" b="1" dirty="0">
                <a:solidFill>
                  <a:schemeClr val="bg1"/>
                </a:solidFill>
                <a:cs typeface="Calibri"/>
              </a:rPr>
              <a:t>Neem van alle </a:t>
            </a:r>
            <a:r>
              <a:rPr lang="en-US" sz="2000" b="1" dirty="0" err="1">
                <a:solidFill>
                  <a:schemeClr val="bg1"/>
                </a:solidFill>
                <a:cs typeface="Calibri"/>
              </a:rPr>
              <a:t>kandidaten</a:t>
            </a:r>
            <a:r>
              <a:rPr lang="en-US" sz="2000" b="1" dirty="0">
                <a:solidFill>
                  <a:schemeClr val="bg1"/>
                </a:solidFill>
                <a:cs typeface="Calibri"/>
              </a:rPr>
              <a:t> wangslijmvlies </a:t>
            </a:r>
            <a:r>
              <a:rPr lang="en-US" sz="2000" b="1" dirty="0" err="1">
                <a:solidFill>
                  <a:schemeClr val="bg1"/>
                </a:solidFill>
                <a:cs typeface="Calibri"/>
              </a:rPr>
              <a:t>af</a:t>
            </a:r>
            <a:r>
              <a:rPr lang="en-US" sz="2000" b="1" dirty="0">
                <a:solidFill>
                  <a:schemeClr val="bg1"/>
                </a:solidFill>
                <a:cs typeface="Calibri"/>
              </a:rPr>
              <a:t> via </a:t>
            </a:r>
            <a:r>
              <a:rPr lang="en-US" sz="2000" b="1" dirty="0" err="1">
                <a:solidFill>
                  <a:schemeClr val="bg1"/>
                </a:solidFill>
                <a:cs typeface="Calibri"/>
              </a:rPr>
              <a:t>een</a:t>
            </a:r>
            <a:r>
              <a:rPr lang="en-US" sz="20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Calibri"/>
              </a:rPr>
              <a:t>wattenstaafje</a:t>
            </a:r>
            <a:endParaRPr lang="en-US" sz="2000" b="1" dirty="0">
              <a:solidFill>
                <a:schemeClr val="bg1"/>
              </a:solidFill>
              <a:cs typeface="Calibri"/>
            </a:endParaRPr>
          </a:p>
          <a:p>
            <a:r>
              <a:rPr lang="en-US" sz="2000" b="1" dirty="0" err="1">
                <a:solidFill>
                  <a:schemeClr val="bg1"/>
                </a:solidFill>
                <a:cs typeface="Calibri"/>
              </a:rPr>
              <a:t>Isoleer</a:t>
            </a:r>
            <a:r>
              <a:rPr lang="en-US" sz="2000" b="1" dirty="0">
                <a:solidFill>
                  <a:schemeClr val="bg1"/>
                </a:solidFill>
                <a:cs typeface="Calibri"/>
              </a:rPr>
              <a:t> DNA</a:t>
            </a:r>
          </a:p>
          <a:p>
            <a:r>
              <a:rPr lang="en-US" sz="2000" b="1" dirty="0" err="1">
                <a:solidFill>
                  <a:schemeClr val="bg1"/>
                </a:solidFill>
                <a:cs typeface="Calibri"/>
              </a:rPr>
              <a:t>Typeer</a:t>
            </a:r>
            <a:r>
              <a:rPr lang="en-US" sz="2000" b="1" dirty="0">
                <a:solidFill>
                  <a:schemeClr val="bg1"/>
                </a:solidFill>
                <a:cs typeface="Calibri"/>
              </a:rPr>
              <a:t> de kandidaten </a:t>
            </a:r>
            <a:r>
              <a:rPr lang="en-US" sz="2000" b="1" dirty="0" err="1">
                <a:solidFill>
                  <a:schemeClr val="bg1"/>
                </a:solidFill>
                <a:cs typeface="Calibri"/>
              </a:rPr>
              <a:t>voor</a:t>
            </a:r>
            <a:r>
              <a:rPr lang="en-US" sz="2000" b="1" dirty="0">
                <a:solidFill>
                  <a:schemeClr val="bg1"/>
                </a:solidFill>
                <a:cs typeface="Calibri"/>
              </a:rPr>
              <a:t> HLA</a:t>
            </a:r>
          </a:p>
          <a:p>
            <a:r>
              <a:rPr lang="en-US" sz="2000" b="1" dirty="0">
                <a:solidFill>
                  <a:schemeClr val="bg1"/>
                </a:solidFill>
                <a:cs typeface="Calibri"/>
              </a:rPr>
              <a:t>Matching van </a:t>
            </a:r>
            <a:r>
              <a:rPr lang="en-US" sz="2000" b="1" dirty="0" err="1">
                <a:solidFill>
                  <a:schemeClr val="bg1"/>
                </a:solidFill>
                <a:cs typeface="Calibri"/>
              </a:rPr>
              <a:t>koppels</a:t>
            </a:r>
            <a:r>
              <a:rPr lang="en-US" sz="2000" b="1" dirty="0">
                <a:solidFill>
                  <a:schemeClr val="bg1"/>
                </a:solidFill>
                <a:cs typeface="Calibri"/>
              </a:rPr>
              <a:t> met </a:t>
            </a:r>
            <a:r>
              <a:rPr lang="en-US" sz="2000" b="1" dirty="0" err="1">
                <a:solidFill>
                  <a:schemeClr val="bg1"/>
                </a:solidFill>
                <a:cs typeface="Calibri"/>
              </a:rPr>
              <a:t>deze</a:t>
            </a:r>
            <a:r>
              <a:rPr lang="en-US" sz="20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Calibri"/>
              </a:rPr>
              <a:t>gegevens</a:t>
            </a:r>
            <a:endParaRPr lang="en-US" sz="2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1A915-04C7-40D3-FB5B-0A44C80AF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rgbClr val="000000">
              <a:alpha val="65000"/>
            </a:srgb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"Het team van experts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onderwerpt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de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kandidaten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aan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diverse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fysieke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en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psychologische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tests. Van Veen meet de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kandidaten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op,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neemt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DNA-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materiaal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af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en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doet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een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uitgebreide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attractiviteitstest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. Met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deze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kennis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hoopt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hij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kandidaten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te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matchen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die direct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een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fysieke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klik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met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elkaar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a typeface="+mn-lt"/>
                <a:cs typeface="+mn-lt"/>
              </a:rPr>
              <a:t>hebben</a:t>
            </a:r>
            <a:r>
              <a:rPr lang="en-US" sz="2000" b="1" i="1" dirty="0">
                <a:solidFill>
                  <a:schemeClr val="bg1"/>
                </a:solidFill>
                <a:ea typeface="+mn-lt"/>
                <a:cs typeface="+mn-lt"/>
              </a:rPr>
              <a:t>."</a:t>
            </a:r>
          </a:p>
          <a:p>
            <a:endParaRPr lang="en-US" sz="2000" b="1" i="1" dirty="0">
              <a:solidFill>
                <a:schemeClr val="bg1"/>
              </a:solidFill>
              <a:cs typeface="Calibri"/>
            </a:endParaRPr>
          </a:p>
          <a:p>
            <a:pPr algn="r"/>
            <a:r>
              <a:rPr lang="en-US" sz="2000" b="1" i="1" dirty="0">
                <a:solidFill>
                  <a:schemeClr val="bg1"/>
                </a:solidFill>
                <a:cs typeface="Calibri"/>
              </a:rPr>
              <a:t>METRO 27 </a:t>
            </a:r>
            <a:r>
              <a:rPr lang="en-US" sz="2000" b="1" i="1" dirty="0" err="1">
                <a:solidFill>
                  <a:schemeClr val="bg1"/>
                </a:solidFill>
                <a:cs typeface="Calibri"/>
              </a:rPr>
              <a:t>februari</a:t>
            </a:r>
            <a:r>
              <a:rPr lang="en-US" sz="2000" b="1" i="1" dirty="0">
                <a:solidFill>
                  <a:schemeClr val="bg1"/>
                </a:solidFill>
                <a:cs typeface="Calibri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20818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58FF-5E9D-FC1E-F7A6-DBBFE8F2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hoe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waarom</a:t>
            </a:r>
            <a:r>
              <a:rPr lang="en-US" dirty="0">
                <a:cs typeface="Calibri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28C64-2F1D-F71E-6E82-34917B5AE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Hoe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waarom</a:t>
            </a:r>
            <a:r>
              <a:rPr lang="en-US" dirty="0">
                <a:ea typeface="+mn-lt"/>
                <a:cs typeface="+mn-lt"/>
              </a:rPr>
              <a:t> is de </a:t>
            </a:r>
            <a:r>
              <a:rPr lang="en-US" dirty="0" err="1">
                <a:ea typeface="+mn-lt"/>
                <a:cs typeface="+mn-lt"/>
              </a:rPr>
              <a:t>mens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geëvolueerd</a:t>
            </a:r>
            <a:r>
              <a:rPr lang="en-US" dirty="0">
                <a:ea typeface="+mn-lt"/>
                <a:cs typeface="+mn-lt"/>
              </a:rPr>
              <a:t> om </a:t>
            </a:r>
            <a:r>
              <a:rPr lang="en-US" dirty="0" err="1">
                <a:ea typeface="+mn-lt"/>
                <a:cs typeface="+mn-lt"/>
              </a:rPr>
              <a:t>aangetrokken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worden</a:t>
            </a:r>
            <a:r>
              <a:rPr lang="en-US" dirty="0">
                <a:ea typeface="+mn-lt"/>
                <a:cs typeface="+mn-lt"/>
              </a:rPr>
              <a:t> tot 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ander</a:t>
            </a:r>
            <a:r>
              <a:rPr lang="en-US" dirty="0">
                <a:ea typeface="+mn-lt"/>
                <a:cs typeface="+mn-lt"/>
              </a:rPr>
              <a:t> op basis van HLA?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hogere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aantrekkingskracht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tussen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mensen</a:t>
            </a:r>
            <a:r>
              <a:rPr lang="en-US" dirty="0">
                <a:ea typeface="+mn-lt"/>
                <a:cs typeface="+mn-lt"/>
              </a:rPr>
              <a:t> met 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verschillend</a:t>
            </a:r>
            <a:r>
              <a:rPr lang="en-US" dirty="0">
                <a:ea typeface="+mn-lt"/>
                <a:cs typeface="+mn-lt"/>
              </a:rPr>
              <a:t> HLA </a:t>
            </a:r>
            <a:r>
              <a:rPr lang="en-US" dirty="0" err="1">
                <a:ea typeface="+mn-lt"/>
                <a:cs typeface="+mn-lt"/>
              </a:rPr>
              <a:t>zou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kunnen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helpen</a:t>
            </a:r>
            <a:r>
              <a:rPr lang="en-US" dirty="0">
                <a:ea typeface="+mn-lt"/>
                <a:cs typeface="+mn-lt"/>
              </a:rPr>
              <a:t> om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inteelt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te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voorkomen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ook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kans</a:t>
            </a:r>
            <a:r>
              <a:rPr lang="en-US" dirty="0">
                <a:ea typeface="+mn-lt"/>
                <a:cs typeface="+mn-lt"/>
              </a:rPr>
              <a:t> op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aangeboren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afwijkingen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verkleinen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dirty="0">
                <a:ea typeface="+mn-lt"/>
                <a:cs typeface="+mn-lt"/>
              </a:rPr>
              <a:t>Het </a:t>
            </a:r>
            <a:r>
              <a:rPr lang="en-US" dirty="0" err="1">
                <a:ea typeface="+mn-lt"/>
                <a:cs typeface="+mn-lt"/>
              </a:rPr>
              <a:t>zou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kunnen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bijdragen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betere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immunologische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verdediging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populatie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tegen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pathogenen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4416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Matchis">
      <a:dk1>
        <a:srgbClr val="008AB9"/>
      </a:dk1>
      <a:lt1>
        <a:srgbClr val="FFFFFF"/>
      </a:lt1>
      <a:dk2>
        <a:srgbClr val="008AB9"/>
      </a:dk2>
      <a:lt2>
        <a:srgbClr val="FFFFFF"/>
      </a:lt2>
      <a:accent1>
        <a:srgbClr val="008AB9"/>
      </a:accent1>
      <a:accent2>
        <a:srgbClr val="F39200"/>
      </a:accent2>
      <a:accent3>
        <a:srgbClr val="677886"/>
      </a:accent3>
      <a:accent4>
        <a:srgbClr val="B21317"/>
      </a:accent4>
      <a:accent5>
        <a:srgbClr val="417B41"/>
      </a:accent5>
      <a:accent6>
        <a:srgbClr val="2C3360"/>
      </a:accent6>
      <a:hlink>
        <a:srgbClr val="F39200"/>
      </a:hlink>
      <a:folHlink>
        <a:srgbClr val="F3920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4C33F566-A460-4BCB-9E31-68A65597442D}" vid="{CE489200-AB46-4D00-AFBE-3E579518CC9F}"/>
    </a:ext>
  </a:extLst>
</a:theme>
</file>

<file path=ppt/theme/theme2.xml><?xml version="1.0" encoding="utf-8"?>
<a:theme xmlns:a="http://schemas.openxmlformats.org/drawingml/2006/main" name="UMC PowerPoint ENG">
  <a:themeElements>
    <a:clrScheme name="UMC + WKZ">
      <a:dk1>
        <a:srgbClr val="004285"/>
      </a:dk1>
      <a:lt1>
        <a:sysClr val="window" lastClr="FFFFFF"/>
      </a:lt1>
      <a:dk2>
        <a:srgbClr val="1191FA"/>
      </a:dk2>
      <a:lt2>
        <a:srgbClr val="FC6039"/>
      </a:lt2>
      <a:accent1>
        <a:srgbClr val="1191FA"/>
      </a:accent1>
      <a:accent2>
        <a:srgbClr val="FC6039"/>
      </a:accent2>
      <a:accent3>
        <a:srgbClr val="C2E4FF"/>
      </a:accent3>
      <a:accent4>
        <a:srgbClr val="F1D9D3"/>
      </a:accent4>
      <a:accent5>
        <a:srgbClr val="004285"/>
      </a:accent5>
      <a:accent6>
        <a:srgbClr val="D6E6D6"/>
      </a:accent6>
      <a:hlink>
        <a:srgbClr val="1A21D5"/>
      </a:hlink>
      <a:folHlink>
        <a:srgbClr val="1A21D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chtblauw 1">
      <a:srgbClr val="1191FA"/>
    </a:custClr>
    <a:custClr name="Oranje">
      <a:srgbClr val="FC6039"/>
    </a:custClr>
    <a:custClr name="Lichtblauw 2">
      <a:srgbClr val="C2E4FF"/>
    </a:custClr>
    <a:custClr name="Lichtoranje">
      <a:srgbClr val="F1D9D3"/>
    </a:custClr>
    <a:custClr name="Donkerblauw">
      <a:srgbClr val="004285"/>
    </a:custClr>
    <a:custClr name="Lichtgroen">
      <a:srgbClr val="D6E6D6"/>
    </a:custClr>
  </a:custClrLst>
  <a:extLst>
    <a:ext uri="{05A4C25C-085E-4340-85A3-A5531E510DB2}">
      <thm15:themeFamily xmlns:thm15="http://schemas.microsoft.com/office/thememl/2012/main" name="UMC_PowerPoint_ENG_Template.potx" id="{8BD2C18E-2DE2-44CC-8A08-3D413E8572D4}" vid="{10FCD471-8DA0-4AAB-B603-FFEA83A4AC4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Matchis_Powerpoint_Feb2018_NL</Template>
  <TotalTime>0</TotalTime>
  <Words>1108</Words>
  <Application>Microsoft Office PowerPoint</Application>
  <PresentationFormat>Widescreen</PresentationFormat>
  <Paragraphs>275</Paragraphs>
  <Slides>41</Slides>
  <Notes>27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Open Sans</vt:lpstr>
      <vt:lpstr>Segoe UI</vt:lpstr>
      <vt:lpstr>Kantoorthema</vt:lpstr>
      <vt:lpstr>UMC PowerPoint ENG</vt:lpstr>
      <vt:lpstr>Vergeet Tinder, neem HLA  De perfecte (mis)match</vt:lpstr>
      <vt:lpstr>meer HLA overeenkomsten leiden tot  langere tijd tussen trouwen tot geboorte</vt:lpstr>
      <vt:lpstr>snuffelen aan je partner: sweaty t-shirt study</vt:lpstr>
      <vt:lpstr>studieopzet – Wedekind et al. 1995</vt:lpstr>
      <vt:lpstr>een betere en intensere geursensatie  bij ongelijk HLA</vt:lpstr>
      <vt:lpstr>PowerPoint Presentation</vt:lpstr>
      <vt:lpstr>…en ze leefden nog lang en gelukkig…</vt:lpstr>
      <vt:lpstr>Patrick van Veen</vt:lpstr>
      <vt:lpstr>hoe en waarom?</vt:lpstr>
      <vt:lpstr>adaptieve (verworven) immuunresponsen</vt:lpstr>
      <vt:lpstr>herkenning van pathogenen door T cellen </vt:lpstr>
      <vt:lpstr>mutaties in verschillende organismen</vt:lpstr>
      <vt:lpstr>HLA varianten presenteren verschillende eiwitten</vt:lpstr>
      <vt:lpstr>HLA varianten presenteren verschillende eiwitten</vt:lpstr>
      <vt:lpstr>Herpes Simplex Virus: epitopen en affiniteiten</vt:lpstr>
      <vt:lpstr>Herpes Simplex Virus: aantallen per HLA type</vt:lpstr>
      <vt:lpstr>HLA is polymorf en polygeen</vt:lpstr>
      <vt:lpstr>HLA is polymorf en polygeen</vt:lpstr>
      <vt:lpstr>chromosoom 6 bevat meerdere HLA genen</vt:lpstr>
      <vt:lpstr>HLA zeer polymorf</vt:lpstr>
      <vt:lpstr>PowerPoint Presentation</vt:lpstr>
      <vt:lpstr>stamceltransplantatie is een succesvolle levensreddende behandeling</vt:lpstr>
      <vt:lpstr>stamceltransplantatie creeert winnaars….</vt:lpstr>
      <vt:lpstr>Graft-versus-host ziekte</vt:lpstr>
      <vt:lpstr>stamceltransplantatie leidt tot de dood bij ~30%  van de ontvangers</vt:lpstr>
      <vt:lpstr>HLA regio erft in &gt;90% van de gevallen Mendeliaans over</vt:lpstr>
      <vt:lpstr>Optie 1: Sibling donor stamceltransplantatie</vt:lpstr>
      <vt:lpstr>HLA familie analyse – voorbeeld</vt:lpstr>
      <vt:lpstr>Optie 2: Ongerelateerde (mis)matched donor</vt:lpstr>
      <vt:lpstr>10/10 matched is beter dan een mismatch</vt:lpstr>
      <vt:lpstr>sneller transplanteren is beter dan wachten</vt:lpstr>
      <vt:lpstr>is er een matched-unrelated donor (MUD)?</vt:lpstr>
      <vt:lpstr>zijn er 10/10 matched donoren beschikbaar?</vt:lpstr>
      <vt:lpstr>zijn er 9/10 matched donoren beschikbaar?</vt:lpstr>
      <vt:lpstr>Non-HLA factoren</vt:lpstr>
      <vt:lpstr>kans op een match is afhankelijk van etniciteit</vt:lpstr>
      <vt:lpstr>mismatching helpt, ook in stamceltransplantaties</vt:lpstr>
      <vt:lpstr>mismatching helpt, ook in stamceltransplantaties</vt:lpstr>
      <vt:lpstr>samenvatting</vt:lpstr>
      <vt:lpstr>PowerPoint Presentation</vt:lpstr>
      <vt:lpstr>Placemats en youtube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2022-11-11T13:31:20Z</dcterms:created>
  <dcterms:modified xsi:type="dcterms:W3CDTF">2022-11-11T13:32:34Z</dcterms:modified>
</cp:coreProperties>
</file>