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h54XyBi/pizCcibOrVvLxLJ5B4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96051d224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296051d2241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96051d2241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1efe3221a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291efe3221a_1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291efe3221a_1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7a9a7cbba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297a9a7cbba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297a9a7cbba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97a9a7cbba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297a9a7cbba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97a9a7cbba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95d2d480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295d2d4804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95d2d4804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95d2d4804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g295d2d4804c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295d2d4804c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95d2d4804c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295d2d4804c_1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295d2d4804c_1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95d2d4804c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295d2d4804c_1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295d2d4804c_1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95d2d4804c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295d2d4804c_1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295d2d4804c_1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95d2d4804c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295d2d4804c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295d2d4804c_1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989d4b2cc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989d4b2cc9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2989d4b2cc9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95d2d4804c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295d2d4804c_1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295d2d4804c_1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95d2d4804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295d2d4804c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295d2d4804c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989d4b2cc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g2989d4b2cc9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2989d4b2cc9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6d7f4665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296d7f46655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296d7f46655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989d4b2cc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2989d4b2cc9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2989d4b2cc9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9169a4bea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g29169a4bea3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29169a4bea3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9169a4bea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g29169a4bea3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g29169a4bea3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9169a4bea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g29169a4bea3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29169a4bea3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9169a4bea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g29169a4bea3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29169a4bea3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9238d5ed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9238d5eda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29238d5eda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4.jp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419725" y="384999"/>
            <a:ext cx="9248400" cy="3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nl-NL">
                <a:solidFill>
                  <a:schemeClr val="lt1"/>
                </a:solidFill>
              </a:rPr>
              <a:t>Wees niet bang, 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nl-NL">
                <a:solidFill>
                  <a:schemeClr val="lt1"/>
                </a:solidFill>
              </a:rPr>
              <a:t>je bent nooit alleen!</a:t>
            </a:r>
            <a:br>
              <a:rPr lang="nl-NL">
                <a:solidFill>
                  <a:schemeClr val="lt1"/>
                </a:solidFill>
              </a:rPr>
            </a:br>
            <a:r>
              <a:rPr lang="nl-NL" sz="3600">
                <a:solidFill>
                  <a:schemeClr val="lt1"/>
                </a:solidFill>
              </a:rPr>
              <a:t>Een workshop over een hot subject: </a:t>
            </a:r>
            <a:endParaRPr sz="36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nl-NL" sz="3600">
                <a:solidFill>
                  <a:schemeClr val="lt1"/>
                </a:solidFill>
              </a:rPr>
              <a:t>het microbioom!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524000" y="418158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nl-NL" sz="2800">
                <a:solidFill>
                  <a:srgbClr val="93C47D"/>
                </a:solidFill>
              </a:rPr>
              <a:t>Henk van Netten</a:t>
            </a:r>
            <a:endParaRPr>
              <a:solidFill>
                <a:srgbClr val="93C47D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nl-NL" sz="2800">
                <a:solidFill>
                  <a:srgbClr val="93C47D"/>
                </a:solidFill>
              </a:rPr>
              <a:t>Peter Visser</a:t>
            </a:r>
            <a:endParaRPr>
              <a:solidFill>
                <a:srgbClr val="93C47D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nl-NL" sz="2800">
                <a:solidFill>
                  <a:srgbClr val="93C47D"/>
                </a:solidFill>
              </a:rPr>
              <a:t>René Westra</a:t>
            </a:r>
            <a:r>
              <a:rPr lang="nl-NL" sz="2800">
                <a:solidFill>
                  <a:srgbClr val="0070C0"/>
                </a:solidFill>
              </a:rPr>
              <a:t> </a:t>
            </a:r>
            <a:endParaRPr/>
          </a:p>
        </p:txBody>
      </p:sp>
      <p:sp>
        <p:nvSpPr>
          <p:cNvPr id="91" name="Google Shape;91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93" name="Google Shape;9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7900" y="5872950"/>
            <a:ext cx="1364100" cy="9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6051d2241_0_37"/>
          <p:cNvSpPr txBox="1">
            <a:spLocks noGrp="1"/>
          </p:cNvSpPr>
          <p:nvPr>
            <p:ph type="subTitle" idx="1"/>
          </p:nvPr>
        </p:nvSpPr>
        <p:spPr>
          <a:xfrm>
            <a:off x="109025" y="1565825"/>
            <a:ext cx="7738500" cy="3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</p:txBody>
      </p:sp>
      <p:sp>
        <p:nvSpPr>
          <p:cNvPr id="192" name="Google Shape;192;g296051d2241_0_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193" name="Google Shape;193;g296051d2241_0_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sp>
        <p:nvSpPr>
          <p:cNvPr id="194" name="Google Shape;194;g296051d2241_0_37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195" name="Google Shape;195;g296051d2241_0_37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296051d2241_0_37"/>
          <p:cNvSpPr txBox="1"/>
          <p:nvPr/>
        </p:nvSpPr>
        <p:spPr>
          <a:xfrm>
            <a:off x="1662825" y="930050"/>
            <a:ext cx="90186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 mens en het microbioom</a:t>
            </a:r>
            <a:endParaRPr sz="5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rgbClr val="040C28"/>
                </a:solidFill>
              </a:rPr>
              <a:t>,</a:t>
            </a:r>
            <a:r>
              <a:rPr lang="nl-NL" sz="1600">
                <a:solidFill>
                  <a:srgbClr val="FFFFFF"/>
                </a:solidFill>
              </a:rPr>
              <a:t>’Het Anna Karenina-principe van Lev Tolstoj: ‘Gelukkige gezinnen lijken allemaal op elkaar, maar een ongelukkig gezin is altijd ongelukkig op zijn eigen manier’.</a:t>
            </a:r>
            <a:endParaRPr/>
          </a:p>
        </p:txBody>
      </p:sp>
      <p:pic>
        <p:nvPicPr>
          <p:cNvPr id="197" name="Google Shape;197;g296051d2241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3800" y="2595614"/>
            <a:ext cx="2743200" cy="3760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>
            <a:spLocks noGrp="1"/>
          </p:cNvSpPr>
          <p:nvPr>
            <p:ph type="subTitle" idx="1"/>
          </p:nvPr>
        </p:nvSpPr>
        <p:spPr>
          <a:xfrm>
            <a:off x="0" y="2133800"/>
            <a:ext cx="40386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nl-NL" sz="2800">
                <a:solidFill>
                  <a:schemeClr val="lt1"/>
                </a:solidFill>
              </a:rPr>
              <a:t>Via consumptie </a:t>
            </a: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nl-NL" sz="2800">
                <a:solidFill>
                  <a:schemeClr val="lt1"/>
                </a:solidFill>
              </a:rPr>
              <a:t>van planten </a:t>
            </a: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nl-NL" sz="2800">
                <a:solidFill>
                  <a:schemeClr val="lt1"/>
                </a:solidFill>
              </a:rPr>
              <a:t>staan we  </a:t>
            </a: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nl-NL" sz="2800">
                <a:solidFill>
                  <a:schemeClr val="lt1"/>
                </a:solidFill>
              </a:rPr>
              <a:t>in contact met de bodem: </a:t>
            </a: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nl-NL" sz="2800">
                <a:solidFill>
                  <a:schemeClr val="lt1"/>
                </a:solidFill>
              </a:rPr>
              <a:t>wortels, schimmels, bacteriën, afvaleters</a:t>
            </a:r>
            <a:endParaRPr/>
          </a:p>
        </p:txBody>
      </p:sp>
      <p:sp>
        <p:nvSpPr>
          <p:cNvPr id="204" name="Google Shape;20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205" name="Google Shape;20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206" name="Google Shape;20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589" y="788662"/>
            <a:ext cx="7136036" cy="528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0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208" name="Google Shape;208;p10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91efe3221a_1_28"/>
          <p:cNvSpPr txBox="1">
            <a:spLocks noGrp="1"/>
          </p:cNvSpPr>
          <p:nvPr>
            <p:ph type="subTitle" idx="1"/>
          </p:nvPr>
        </p:nvSpPr>
        <p:spPr>
          <a:xfrm>
            <a:off x="38100" y="1328875"/>
            <a:ext cx="40386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nl-NL" sz="2800">
                <a:solidFill>
                  <a:schemeClr val="lt1"/>
                </a:solidFill>
              </a:rPr>
              <a:t>Onderzoek Martina Sura van Van Hall Larenstein: </a:t>
            </a:r>
            <a:endParaRPr sz="2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nl-NL" sz="2800">
                <a:solidFill>
                  <a:schemeClr val="lt1"/>
                </a:solidFill>
              </a:rPr>
              <a:t>One Health (zie iL56)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15" name="Google Shape;215;g291efe3221a_1_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216" name="Google Shape;216;g291efe3221a_1_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sp>
        <p:nvSpPr>
          <p:cNvPr id="217" name="Google Shape;217;g291efe3221a_1_28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218" name="Google Shape;218;g291efe3221a_1_28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91efe3221a_1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450" y="148998"/>
            <a:ext cx="6579475" cy="607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91efe3221a_1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500" y="2934244"/>
            <a:ext cx="3198900" cy="21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"/>
          <p:cNvSpPr txBox="1">
            <a:spLocks noGrp="1"/>
          </p:cNvSpPr>
          <p:nvPr>
            <p:ph type="subTitle" idx="1"/>
          </p:nvPr>
        </p:nvSpPr>
        <p:spPr>
          <a:xfrm>
            <a:off x="109025" y="1565825"/>
            <a:ext cx="77385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Veel micro-organismen bereiken ons via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      het eten van planten (vezels)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      Voor ons onverteerbaar, maar toch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      onmisbaar (darm-peristaltiek)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  Voor de micro-organismen voedsel en de  </a:t>
            </a: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      weg naar een geschikte woonplaats</a:t>
            </a: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      Martina doet ook onderzoek aan        </a:t>
            </a: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      eiwittransitie</a:t>
            </a: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</p:txBody>
      </p:sp>
      <p:sp>
        <p:nvSpPr>
          <p:cNvPr id="227" name="Google Shape;22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228" name="Google Shape;22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229" name="Google Shape;2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3799" y="855555"/>
            <a:ext cx="3486426" cy="55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6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231" name="Google Shape;231;p6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238" name="Google Shape;2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239" name="Google Shape;23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3553" y="2037200"/>
            <a:ext cx="5707750" cy="31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901" y="2714717"/>
            <a:ext cx="2478506" cy="238453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1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242" name="Google Shape;242;p11"/>
          <p:cNvPicPr preferRelativeResize="0"/>
          <p:nvPr/>
        </p:nvPicPr>
        <p:blipFill rotWithShape="1">
          <a:blip r:embed="rId5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1"/>
          <p:cNvSpPr txBox="1">
            <a:spLocks noGrp="1"/>
          </p:cNvSpPr>
          <p:nvPr>
            <p:ph type="subTitle" idx="1"/>
          </p:nvPr>
        </p:nvSpPr>
        <p:spPr>
          <a:xfrm>
            <a:off x="518900" y="254327"/>
            <a:ext cx="100824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In de bodem speelt het mycelium een hoofdrol!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Onderzoek Toby Kiers</a:t>
            </a:r>
            <a:endParaRPr/>
          </a:p>
        </p:txBody>
      </p:sp>
      <p:sp>
        <p:nvSpPr>
          <p:cNvPr id="244" name="Google Shape;244;p11"/>
          <p:cNvSpPr txBox="1"/>
          <p:nvPr/>
        </p:nvSpPr>
        <p:spPr>
          <a:xfrm>
            <a:off x="946100" y="5956150"/>
            <a:ext cx="965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chemeClr val="lt1"/>
                </a:solidFill>
              </a:rPr>
              <a:t>https://www.ted.com/talks/toby_kiers_lessons_from_fungi_on_markets_and_economics?language=nl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251" name="Google Shape;25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252" name="Google Shape;25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7425" y="1715225"/>
            <a:ext cx="5932301" cy="46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254" name="Google Shape;254;p12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2"/>
          <p:cNvSpPr txBox="1">
            <a:spLocks noGrp="1"/>
          </p:cNvSpPr>
          <p:nvPr>
            <p:ph type="subTitle" idx="1"/>
          </p:nvPr>
        </p:nvSpPr>
        <p:spPr>
          <a:xfrm>
            <a:off x="518900" y="254327"/>
            <a:ext cx="100824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In de bodem speelt het mycelium een hoofdrol!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Onderzoek Toby Kiers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97a9a7cbba_1_12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262" name="Google Shape;262;g297a9a7cbba_1_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sp>
        <p:nvSpPr>
          <p:cNvPr id="263" name="Google Shape;263;g297a9a7cbba_1_12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pic>
        <p:nvPicPr>
          <p:cNvPr id="264" name="Google Shape;264;g297a9a7cbba_1_12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97a9a7cbba_1_12"/>
          <p:cNvPicPr preferRelativeResize="0"/>
          <p:nvPr/>
        </p:nvPicPr>
        <p:blipFill rotWithShape="1">
          <a:blip r:embed="rId4">
            <a:alphaModFix/>
          </a:blip>
          <a:srcRect l="6478" r="4410" b="4141"/>
          <a:stretch/>
        </p:blipFill>
        <p:spPr>
          <a:xfrm>
            <a:off x="2644550" y="2080025"/>
            <a:ext cx="7067300" cy="42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297a9a7cbba_1_12"/>
          <p:cNvSpPr txBox="1">
            <a:spLocks noGrp="1"/>
          </p:cNvSpPr>
          <p:nvPr>
            <p:ph type="subTitle" idx="1"/>
          </p:nvPr>
        </p:nvSpPr>
        <p:spPr>
          <a:xfrm>
            <a:off x="1694750" y="152400"/>
            <a:ext cx="9015300" cy="19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nl-NL" sz="3600">
                <a:solidFill>
                  <a:schemeClr val="lt1"/>
                </a:solidFill>
              </a:rPr>
              <a:t>En dan nu: </a:t>
            </a:r>
            <a:r>
              <a:rPr lang="nl-NL" sz="3600"/>
              <a:t> </a:t>
            </a:r>
            <a:r>
              <a:rPr lang="nl-NL" sz="4300" i="1">
                <a:solidFill>
                  <a:schemeClr val="lt1"/>
                </a:solidFill>
              </a:rPr>
              <a:t>Het Mycelium Imperium!</a:t>
            </a:r>
            <a:endParaRPr sz="4300" i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nl-NL" sz="3600">
                <a:solidFill>
                  <a:schemeClr val="lt1"/>
                </a:solidFill>
              </a:rPr>
              <a:t>een spel voor planten en schimmels</a:t>
            </a:r>
            <a:endParaRPr sz="36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nl-NL" sz="3600">
                <a:solidFill>
                  <a:schemeClr val="lt1"/>
                </a:solidFill>
              </a:rPr>
              <a:t>en hun ondergrondse handel.</a:t>
            </a:r>
            <a:endParaRPr sz="3600">
              <a:solidFill>
                <a:schemeClr val="lt1"/>
              </a:solidFill>
            </a:endParaRPr>
          </a:p>
        </p:txBody>
      </p:sp>
      <p:pic>
        <p:nvPicPr>
          <p:cNvPr id="267" name="Google Shape;267;g297a9a7cbba_1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700" y="891175"/>
            <a:ext cx="2487849" cy="275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97a9a7cbba_1_24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274" name="Google Shape;274;g297a9a7cbba_1_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275" name="Google Shape;275;g297a9a7cbba_1_24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97a9a7cbba_1_24"/>
          <p:cNvPicPr preferRelativeResize="0"/>
          <p:nvPr/>
        </p:nvPicPr>
        <p:blipFill rotWithShape="1">
          <a:blip r:embed="rId4">
            <a:alphaModFix/>
          </a:blip>
          <a:srcRect b="4232"/>
          <a:stretch/>
        </p:blipFill>
        <p:spPr>
          <a:xfrm>
            <a:off x="2268525" y="1886600"/>
            <a:ext cx="7654950" cy="412362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97a9a7cbba_1_24"/>
          <p:cNvSpPr txBox="1"/>
          <p:nvPr/>
        </p:nvSpPr>
        <p:spPr>
          <a:xfrm>
            <a:off x="2304600" y="6061850"/>
            <a:ext cx="7582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300">
                <a:solidFill>
                  <a:schemeClr val="lt1"/>
                </a:solidFill>
              </a:rPr>
              <a:t>https://www.ted.com/talks/toby_kiers_lessons_from_fungi_on_markets_and_economics?language=nl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278" name="Google Shape;278;g297a9a7cbba_1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297a9a7cbba_1_24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280" name="Google Shape;280;g297a9a7cbba_1_24"/>
          <p:cNvSpPr txBox="1"/>
          <p:nvPr/>
        </p:nvSpPr>
        <p:spPr>
          <a:xfrm>
            <a:off x="1944600" y="265075"/>
            <a:ext cx="8302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Zes spelers:  drie planten, drie schimmels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Planten </a:t>
            </a: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willen nutriënten: water, nitraat, fosfaat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Schimmels </a:t>
            </a: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willen zoveel mogelijk glucose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297a9a7cbba_1_24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289" name="Google Shape;289;p13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3"/>
          <p:cNvPicPr preferRelativeResize="0"/>
          <p:nvPr/>
        </p:nvPicPr>
        <p:blipFill rotWithShape="1">
          <a:blip r:embed="rId5">
            <a:alphaModFix/>
          </a:blip>
          <a:srcRect l="3241" t="6296"/>
          <a:stretch/>
        </p:blipFill>
        <p:spPr>
          <a:xfrm>
            <a:off x="2192300" y="462900"/>
            <a:ext cx="7807401" cy="567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3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293" name="Google Shape;293;p13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5d2d4804c_0_0"/>
          <p:cNvSpPr txBox="1">
            <a:spLocks noGrp="1"/>
          </p:cNvSpPr>
          <p:nvPr>
            <p:ph type="dt" idx="10"/>
          </p:nvPr>
        </p:nvSpPr>
        <p:spPr>
          <a:xfrm>
            <a:off x="9859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300" name="Google Shape;300;g295d2d4804c_0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301" name="Google Shape;301;g295d2d4804c_0_0"/>
          <p:cNvPicPr preferRelativeResize="0"/>
          <p:nvPr/>
        </p:nvPicPr>
        <p:blipFill rotWithShape="1">
          <a:blip r:embed="rId3">
            <a:alphaModFix/>
          </a:blip>
          <a:srcRect l="16922" t="11995" r="21227" b="10062"/>
          <a:stretch/>
        </p:blipFill>
        <p:spPr>
          <a:xfrm>
            <a:off x="3081993" y="235100"/>
            <a:ext cx="6468956" cy="611420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295d2d4804c_0_0"/>
          <p:cNvSpPr txBox="1"/>
          <p:nvPr/>
        </p:nvSpPr>
        <p:spPr>
          <a:xfrm rot="-2940473">
            <a:off x="2766273" y="731927"/>
            <a:ext cx="1960652" cy="64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nutriënten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295d2d4804c_0_0"/>
          <p:cNvSpPr txBox="1"/>
          <p:nvPr/>
        </p:nvSpPr>
        <p:spPr>
          <a:xfrm rot="210547">
            <a:off x="5000457" y="411643"/>
            <a:ext cx="2632035" cy="64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impact-kaarten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295d2d4804c_0_0"/>
          <p:cNvSpPr txBox="1"/>
          <p:nvPr/>
        </p:nvSpPr>
        <p:spPr>
          <a:xfrm rot="-2498797">
            <a:off x="2691947" y="2784193"/>
            <a:ext cx="4148770" cy="64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materiaal per organisme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295d2d4804c_0_0"/>
          <p:cNvSpPr txBox="1"/>
          <p:nvPr/>
        </p:nvSpPr>
        <p:spPr>
          <a:xfrm rot="-1719472">
            <a:off x="5363535" y="3138541"/>
            <a:ext cx="2806841" cy="64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spelbord tegels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g295d2d4804c_0_0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95d2d4804c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0496" y="5404338"/>
            <a:ext cx="579604" cy="5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295d2d4804c_0_0"/>
          <p:cNvSpPr txBox="1"/>
          <p:nvPr/>
        </p:nvSpPr>
        <p:spPr>
          <a:xfrm rot="-497403">
            <a:off x="6346647" y="5613538"/>
            <a:ext cx="2948307" cy="64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vitaliteits-punten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g295d2d4804c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95d2d4804c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316023">
            <a:off x="8365981" y="370068"/>
            <a:ext cx="1604585" cy="227371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95d2d4804c_0_0"/>
          <p:cNvSpPr txBox="1"/>
          <p:nvPr/>
        </p:nvSpPr>
        <p:spPr>
          <a:xfrm rot="4156172">
            <a:off x="9273775" y="914872"/>
            <a:ext cx="1856925" cy="64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spelregels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95d2d4804c_0_0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313" name="Google Shape;313;g295d2d4804c_0_0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ctrTitle"/>
          </p:nvPr>
        </p:nvSpPr>
        <p:spPr>
          <a:xfrm>
            <a:off x="1956486" y="-78933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nl-NL" b="1">
                <a:solidFill>
                  <a:schemeClr val="lt1"/>
                </a:solidFill>
              </a:rPr>
              <a:t>Even voorstellen….</a:t>
            </a:r>
            <a:r>
              <a:rPr lang="nl-NL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0" name="Google Shape;100;p2"/>
          <p:cNvSpPr txBox="1">
            <a:spLocks noGrp="1"/>
          </p:cNvSpPr>
          <p:nvPr>
            <p:ph type="subTitle" idx="1"/>
          </p:nvPr>
        </p:nvSpPr>
        <p:spPr>
          <a:xfrm>
            <a:off x="1758802" y="200756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nl-NL" sz="3200">
                <a:solidFill>
                  <a:srgbClr val="93C47D"/>
                </a:solidFill>
              </a:rPr>
              <a:t>Henk van Netten</a:t>
            </a:r>
            <a:endParaRPr>
              <a:solidFill>
                <a:srgbClr val="93C47D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nl-NL" sz="3200">
                <a:solidFill>
                  <a:srgbClr val="93C47D"/>
                </a:solidFill>
              </a:rPr>
              <a:t>Peter Visser</a:t>
            </a:r>
            <a:endParaRPr>
              <a:solidFill>
                <a:srgbClr val="93C47D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nl-NL" sz="3200">
                <a:solidFill>
                  <a:srgbClr val="93C47D"/>
                </a:solidFill>
              </a:rPr>
              <a:t>René Westra </a:t>
            </a:r>
            <a:endParaRPr>
              <a:solidFill>
                <a:srgbClr val="93C47D"/>
              </a:solidFill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6994" y="3984104"/>
            <a:ext cx="1992957" cy="260133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 Egmond aan Zee</a:t>
            </a:r>
            <a:endParaRPr/>
          </a:p>
        </p:txBody>
      </p:sp>
      <p:pic>
        <p:nvPicPr>
          <p:cNvPr id="104" name="Google Shape;104;p2" descr="7 'René Westra' profiles | LinkedI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17200" y="1406025"/>
            <a:ext cx="2387600" cy="2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5361" y="4989406"/>
            <a:ext cx="428625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000" y="4848135"/>
            <a:ext cx="295275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89948" y="2689979"/>
            <a:ext cx="1737707" cy="201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0900" y="874450"/>
            <a:ext cx="1992950" cy="167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95d2d4804c_0_48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320" name="Google Shape;320;g295d2d4804c_0_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321" name="Google Shape;321;g295d2d4804c_0_48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295d2d4804c_0_48"/>
          <p:cNvSpPr txBox="1"/>
          <p:nvPr/>
        </p:nvSpPr>
        <p:spPr>
          <a:xfrm>
            <a:off x="1421550" y="152400"/>
            <a:ext cx="9272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Zes spelers: drie planten, drie schimmels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Planten </a:t>
            </a: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willen nutriënten: water, nitraat, fosfaat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Schimmels </a:t>
            </a: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willen zoveel mogelijk glucose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295d2d4804c_0_48"/>
          <p:cNvSpPr txBox="1"/>
          <p:nvPr/>
        </p:nvSpPr>
        <p:spPr>
          <a:xfrm>
            <a:off x="1421550" y="1764375"/>
            <a:ext cx="9992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 beurt doet een speler </a:t>
            </a:r>
            <a:r>
              <a:rPr lang="nl-NL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twee </a:t>
            </a: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acties (keuze uit drie):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Plant: fotosynthese, wortel-groei en/of nutriëntenhandel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Schimmel: nutriënten-opname, hyphen-groei en/of handel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295d2d4804c_0_48"/>
          <p:cNvSpPr txBox="1"/>
          <p:nvPr/>
        </p:nvSpPr>
        <p:spPr>
          <a:xfrm>
            <a:off x="777125" y="4098125"/>
            <a:ext cx="10753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Het succes van fotosynthese, nutriënten-opname en groei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wordt bepaald door toevallige omstandigheden (=dobbelstenen) 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295d2d4804c_0_48"/>
          <p:cNvSpPr txBox="1"/>
          <p:nvPr/>
        </p:nvSpPr>
        <p:spPr>
          <a:xfrm>
            <a:off x="1421550" y="3409013"/>
            <a:ext cx="999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organismen verschillen in mogelijkheden en in behoeftes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295d2d4804c_0_48"/>
          <p:cNvSpPr txBox="1"/>
          <p:nvPr/>
        </p:nvSpPr>
        <p:spPr>
          <a:xfrm>
            <a:off x="1515750" y="5282525"/>
            <a:ext cx="9803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Handel is een kwestie van er </a:t>
            </a:r>
            <a:r>
              <a:rPr lang="nl-NL" sz="3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snel </a:t>
            </a: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samen uitkomen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kan alleen als er contact is tussen wortel en hyphe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g295d2d4804c_0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295d2d4804c_0_48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329" name="Google Shape;329;g295d2d4804c_0_48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95d2d4804c_1_35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336" name="Google Shape;336;g295d2d4804c_1_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337" name="Google Shape;337;g295d2d4804c_1_35"/>
          <p:cNvPicPr preferRelativeResize="0"/>
          <p:nvPr/>
        </p:nvPicPr>
        <p:blipFill rotWithShape="1">
          <a:blip r:embed="rId3">
            <a:alphaModFix/>
          </a:blip>
          <a:srcRect l="28206" t="25622" r="26793" b="21969"/>
          <a:stretch/>
        </p:blipFill>
        <p:spPr>
          <a:xfrm>
            <a:off x="4101488" y="1747700"/>
            <a:ext cx="3285402" cy="286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95d2d4804c_1_35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95d2d4804c_1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295d2d4804c_1_35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341" name="Google Shape;341;g295d2d4804c_1_35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95d2d4804c_1_48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348" name="Google Shape;348;g295d2d4804c_1_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349" name="Google Shape;349;g295d2d4804c_1_48"/>
          <p:cNvPicPr preferRelativeResize="0"/>
          <p:nvPr/>
        </p:nvPicPr>
        <p:blipFill rotWithShape="1">
          <a:blip r:embed="rId3">
            <a:alphaModFix/>
          </a:blip>
          <a:srcRect l="11912" t="2722" r="18546" b="8007"/>
          <a:stretch/>
        </p:blipFill>
        <p:spPr>
          <a:xfrm>
            <a:off x="2990739" y="285200"/>
            <a:ext cx="5862671" cy="564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95d2d4804c_1_48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95d2d4804c_1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751900"/>
            <a:ext cx="838200" cy="1106098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295d2d4804c_1_48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353" name="Google Shape;353;g295d2d4804c_1_48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95d2d4804c_1_23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360" name="Google Shape;360;g295d2d4804c_1_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361" name="Google Shape;361;g295d2d4804c_1_23"/>
          <p:cNvPicPr preferRelativeResize="0"/>
          <p:nvPr/>
        </p:nvPicPr>
        <p:blipFill rotWithShape="1">
          <a:blip r:embed="rId3">
            <a:alphaModFix/>
          </a:blip>
          <a:srcRect l="5306" t="5418" r="27439" b="5311"/>
          <a:stretch/>
        </p:blipFill>
        <p:spPr>
          <a:xfrm rot="-3">
            <a:off x="2133825" y="249428"/>
            <a:ext cx="6134323" cy="610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295d2d4804c_1_23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295d2d4804c_1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295d2d4804c_1_23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365" name="Google Shape;365;g295d2d4804c_1_23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95d2d4804c_1_11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372" name="Google Shape;372;g295d2d4804c_1_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373" name="Google Shape;373;g295d2d4804c_1_11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295d2d4804c_1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95d2d4804c_1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6425" y="152400"/>
            <a:ext cx="8179773" cy="613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295d2d4804c_1_11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377" name="Google Shape;377;g295d2d4804c_1_11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989d4b2cc9_0_3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384" name="Google Shape;384;g2989d4b2cc9_0_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385" name="Google Shape;385;g2989d4b2cc9_0_3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2989d4b2cc9_0_3"/>
          <p:cNvSpPr txBox="1"/>
          <p:nvPr/>
        </p:nvSpPr>
        <p:spPr>
          <a:xfrm>
            <a:off x="964350" y="152400"/>
            <a:ext cx="9272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Zes spelers: drie planten, drie schimmels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Planten </a:t>
            </a: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willen nutriënten: water, nitraat, fosfaat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Schimmels </a:t>
            </a: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willen zoveel mogelijk glucose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2989d4b2cc9_0_3"/>
          <p:cNvSpPr txBox="1"/>
          <p:nvPr/>
        </p:nvSpPr>
        <p:spPr>
          <a:xfrm>
            <a:off x="964350" y="1764375"/>
            <a:ext cx="9992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 beurt doet een speler </a:t>
            </a:r>
            <a:r>
              <a:rPr lang="nl-NL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twee </a:t>
            </a: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acties (keuze uit drie):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Plant: fotosynthese, wortel-groei en/of handel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Schimmel: nutriënten-opname, hyphen-groei en/of handel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2989d4b2cc9_0_3"/>
          <p:cNvSpPr txBox="1"/>
          <p:nvPr/>
        </p:nvSpPr>
        <p:spPr>
          <a:xfrm>
            <a:off x="319925" y="4098125"/>
            <a:ext cx="10753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Het succes van fotosynthese, nutriënten-opname en groei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wordt bepaald door toevallige omstandigheden (=dobbelstenen) 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2989d4b2cc9_0_3"/>
          <p:cNvSpPr txBox="1"/>
          <p:nvPr/>
        </p:nvSpPr>
        <p:spPr>
          <a:xfrm>
            <a:off x="964350" y="3409013"/>
            <a:ext cx="999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organismen verschillen in mogelijkheden en behoeftes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2989d4b2cc9_0_3"/>
          <p:cNvSpPr txBox="1"/>
          <p:nvPr/>
        </p:nvSpPr>
        <p:spPr>
          <a:xfrm>
            <a:off x="1058550" y="5282525"/>
            <a:ext cx="9803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Handel is een kwestie van er </a:t>
            </a:r>
            <a:r>
              <a:rPr lang="nl-NL" sz="3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snel </a:t>
            </a: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samen uitkomen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kan alleen als er contact is tussen wortel en hyphe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g2989d4b2cc9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2989d4b2cc9_0_3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393" name="Google Shape;393;g2989d4b2cc9_0_3"/>
          <p:cNvSpPr txBox="1"/>
          <p:nvPr/>
        </p:nvSpPr>
        <p:spPr>
          <a:xfrm rot="-2009836">
            <a:off x="9650778" y="5549395"/>
            <a:ext cx="2027552" cy="89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Succes!</a:t>
            </a:r>
            <a:endParaRPr sz="4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2989d4b2cc9_0_3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95d2d4804c_1_117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401" name="Google Shape;401;g295d2d4804c_1_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402" name="Google Shape;402;g295d2d4804c_1_117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295d2d4804c_1_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295d2d4804c_1_117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405" name="Google Shape;405;g295d2d4804c_1_117"/>
          <p:cNvSpPr txBox="1"/>
          <p:nvPr/>
        </p:nvSpPr>
        <p:spPr>
          <a:xfrm>
            <a:off x="1066800" y="260850"/>
            <a:ext cx="9272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Evaluatie</a:t>
            </a:r>
            <a:endParaRPr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g295d2d4804c_1_117"/>
          <p:cNvSpPr txBox="1">
            <a:spLocks noGrp="1"/>
          </p:cNvSpPr>
          <p:nvPr>
            <p:ph type="subTitle" idx="1"/>
          </p:nvPr>
        </p:nvSpPr>
        <p:spPr>
          <a:xfrm>
            <a:off x="1157400" y="1042550"/>
            <a:ext cx="6798000" cy="54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lt1"/>
                </a:solidFill>
              </a:rPr>
              <a:t>-	hoe realistisch is het spel?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7" name="Google Shape;407;g295d2d4804c_1_117"/>
          <p:cNvSpPr txBox="1"/>
          <p:nvPr/>
        </p:nvSpPr>
        <p:spPr>
          <a:xfrm>
            <a:off x="1157400" y="1590038"/>
            <a:ext cx="103467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NL" sz="2800" i="1">
                <a:solidFill>
                  <a:schemeClr val="lt1"/>
                </a:solidFill>
              </a:rPr>
              <a:t>Voor fotosynthese is ook water nodig. </a:t>
            </a:r>
            <a:endParaRPr sz="2800" i="1">
              <a:solidFill>
                <a:schemeClr val="lt1"/>
              </a:solidFill>
            </a:endParaRPr>
          </a:p>
          <a:p>
            <a:pPr marL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-NL" sz="2800" i="1">
                <a:solidFill>
                  <a:schemeClr val="lt1"/>
                </a:solidFill>
              </a:rPr>
              <a:t>Maar om water op te nemen heeft de plant eerst glucose nodig.</a:t>
            </a:r>
            <a:endParaRPr sz="2800" i="1">
              <a:solidFill>
                <a:schemeClr val="lt1"/>
              </a:solidFill>
            </a:endParaRPr>
          </a:p>
          <a:p>
            <a:pPr marL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800" i="1">
                <a:solidFill>
                  <a:schemeClr val="lt1"/>
                </a:solidFill>
              </a:rPr>
              <a:t>En daarvoor is fotosynthese nodig. Dit werd te ingewikkeld.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295d2d4804c_1_117"/>
          <p:cNvSpPr txBox="1"/>
          <p:nvPr/>
        </p:nvSpPr>
        <p:spPr>
          <a:xfrm>
            <a:off x="1060200" y="3631800"/>
            <a:ext cx="98772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800" i="1">
                <a:solidFill>
                  <a:schemeClr val="lt1"/>
                </a:solidFill>
              </a:rPr>
              <a:t>We noemen de suikers voor het gemak allemaal glucose, terwijl het hier ook gaat om alle andere assimilatieproducten.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g295d2d4804c_1_117"/>
          <p:cNvSpPr txBox="1"/>
          <p:nvPr/>
        </p:nvSpPr>
        <p:spPr>
          <a:xfrm>
            <a:off x="2885475" y="4869838"/>
            <a:ext cx="68700" cy="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295d2d4804c_1_117"/>
          <p:cNvSpPr txBox="1"/>
          <p:nvPr/>
        </p:nvSpPr>
        <p:spPr>
          <a:xfrm>
            <a:off x="1092938" y="4930750"/>
            <a:ext cx="101706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800" i="1">
                <a:solidFill>
                  <a:schemeClr val="lt1"/>
                </a:solidFill>
              </a:rPr>
              <a:t>Opname van nutriënten kost de schimmel natuurlijk ook glucose. Dat aspect laten we buiten het spel. Iets voor een variant?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g295d2d4804c_1_117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95d2d4804c_0_40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418" name="Google Shape;418;g295d2d4804c_0_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419" name="Google Shape;419;g295d2d4804c_0_40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295d2d4804c_0_40"/>
          <p:cNvPicPr preferRelativeResize="0"/>
          <p:nvPr/>
        </p:nvPicPr>
        <p:blipFill rotWithShape="1">
          <a:blip r:embed="rId4">
            <a:alphaModFix/>
          </a:blip>
          <a:srcRect b="28683"/>
          <a:stretch/>
        </p:blipFill>
        <p:spPr>
          <a:xfrm>
            <a:off x="5197675" y="4474625"/>
            <a:ext cx="1863600" cy="1804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295d2d4804c_0_40"/>
          <p:cNvPicPr preferRelativeResize="0"/>
          <p:nvPr/>
        </p:nvPicPr>
        <p:blipFill rotWithShape="1">
          <a:blip r:embed="rId5">
            <a:alphaModFix/>
          </a:blip>
          <a:srcRect b="29388"/>
          <a:stretch/>
        </p:blipFill>
        <p:spPr>
          <a:xfrm>
            <a:off x="1081190" y="2328575"/>
            <a:ext cx="1863610" cy="18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295d2d4804c_0_40"/>
          <p:cNvPicPr preferRelativeResize="0"/>
          <p:nvPr/>
        </p:nvPicPr>
        <p:blipFill rotWithShape="1">
          <a:blip r:embed="rId6">
            <a:alphaModFix/>
          </a:blip>
          <a:srcRect b="28052"/>
          <a:stretch/>
        </p:blipFill>
        <p:spPr>
          <a:xfrm>
            <a:off x="5302150" y="2332551"/>
            <a:ext cx="1834000" cy="179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295d2d4804c_0_40"/>
          <p:cNvPicPr preferRelativeResize="0"/>
          <p:nvPr/>
        </p:nvPicPr>
        <p:blipFill rotWithShape="1">
          <a:blip r:embed="rId7">
            <a:alphaModFix/>
          </a:blip>
          <a:srcRect b="27230"/>
          <a:stretch/>
        </p:blipFill>
        <p:spPr>
          <a:xfrm>
            <a:off x="9556600" y="2357575"/>
            <a:ext cx="1791850" cy="1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295d2d4804c_0_40"/>
          <p:cNvPicPr preferRelativeResize="0"/>
          <p:nvPr/>
        </p:nvPicPr>
        <p:blipFill rotWithShape="1">
          <a:blip r:embed="rId8">
            <a:alphaModFix/>
          </a:blip>
          <a:srcRect b="26432"/>
          <a:stretch/>
        </p:blipFill>
        <p:spPr>
          <a:xfrm>
            <a:off x="1157400" y="4452075"/>
            <a:ext cx="1791850" cy="187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295d2d4804c_0_40"/>
          <p:cNvPicPr preferRelativeResize="0"/>
          <p:nvPr/>
        </p:nvPicPr>
        <p:blipFill rotWithShape="1">
          <a:blip r:embed="rId9">
            <a:alphaModFix/>
          </a:blip>
          <a:srcRect b="28346"/>
          <a:stretch/>
        </p:blipFill>
        <p:spPr>
          <a:xfrm>
            <a:off x="3185400" y="2336692"/>
            <a:ext cx="1834000" cy="181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295d2d4804c_0_40"/>
          <p:cNvPicPr preferRelativeResize="0"/>
          <p:nvPr/>
        </p:nvPicPr>
        <p:blipFill rotWithShape="1">
          <a:blip r:embed="rId10">
            <a:alphaModFix/>
          </a:blip>
          <a:srcRect b="27646"/>
          <a:stretch/>
        </p:blipFill>
        <p:spPr>
          <a:xfrm>
            <a:off x="7428937" y="2342900"/>
            <a:ext cx="1834000" cy="17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295d2d4804c_0_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85100" y="4459725"/>
            <a:ext cx="1863600" cy="183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295d2d4804c_0_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29625" y="4452075"/>
            <a:ext cx="1863600" cy="184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295d2d4804c_0_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382413" y="4452075"/>
            <a:ext cx="1863600" cy="1834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295d2d4804c_0_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295d2d4804c_0_40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432" name="Google Shape;432;g295d2d4804c_0_40"/>
          <p:cNvSpPr txBox="1"/>
          <p:nvPr/>
        </p:nvSpPr>
        <p:spPr>
          <a:xfrm>
            <a:off x="1066800" y="260850"/>
            <a:ext cx="9272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Evaluatie</a:t>
            </a:r>
            <a:endParaRPr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295d2d4804c_0_40"/>
          <p:cNvSpPr txBox="1">
            <a:spLocks noGrp="1"/>
          </p:cNvSpPr>
          <p:nvPr>
            <p:ph type="subTitle" idx="1"/>
          </p:nvPr>
        </p:nvSpPr>
        <p:spPr>
          <a:xfrm>
            <a:off x="1157400" y="1047650"/>
            <a:ext cx="9971100" cy="117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rgbClr val="999999"/>
                </a:solidFill>
              </a:rPr>
              <a:t>-	hoe realistisch is het spel?</a:t>
            </a:r>
            <a:endParaRPr sz="32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lt1"/>
                </a:solidFill>
              </a:rPr>
              <a:t>- 	verdieping door de gebeurtenissen met impact 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434" name="Google Shape;434;g295d2d4804c_0_40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989d4b2cc9_0_32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441" name="Google Shape;441;g2989d4b2cc9_0_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442" name="Google Shape;442;g2989d4b2cc9_0_32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2989d4b2cc9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2989d4b2cc9_0_32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999999"/>
                </a:solidFill>
              </a:rPr>
              <a:t>De mens en het microbioom</a:t>
            </a:r>
            <a:endParaRPr sz="3590">
              <a:solidFill>
                <a:srgbClr val="999999"/>
              </a:solidFill>
            </a:endParaRPr>
          </a:p>
        </p:txBody>
      </p:sp>
      <p:sp>
        <p:nvSpPr>
          <p:cNvPr id="445" name="Google Shape;445;g2989d4b2cc9_0_32"/>
          <p:cNvSpPr txBox="1"/>
          <p:nvPr/>
        </p:nvSpPr>
        <p:spPr>
          <a:xfrm>
            <a:off x="1066800" y="260850"/>
            <a:ext cx="9272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Evaluatie</a:t>
            </a:r>
            <a:endParaRPr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2989d4b2cc9_0_32"/>
          <p:cNvSpPr txBox="1"/>
          <p:nvPr/>
        </p:nvSpPr>
        <p:spPr>
          <a:xfrm>
            <a:off x="2885475" y="4869838"/>
            <a:ext cx="68700" cy="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2989d4b2cc9_0_32"/>
          <p:cNvSpPr txBox="1">
            <a:spLocks noGrp="1"/>
          </p:cNvSpPr>
          <p:nvPr>
            <p:ph type="subTitle" idx="1"/>
          </p:nvPr>
        </p:nvSpPr>
        <p:spPr>
          <a:xfrm>
            <a:off x="1110450" y="1047650"/>
            <a:ext cx="9971100" cy="179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nl-NL" sz="2760">
                <a:solidFill>
                  <a:srgbClr val="999999"/>
                </a:solidFill>
              </a:rPr>
              <a:t>-	</a:t>
            </a:r>
            <a:r>
              <a:rPr lang="nl-NL" sz="3235">
                <a:solidFill>
                  <a:srgbClr val="999999"/>
                </a:solidFill>
              </a:rPr>
              <a:t>hoe realistisch is het spel?</a:t>
            </a:r>
            <a:endParaRPr sz="3235">
              <a:solidFill>
                <a:srgbClr val="999999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nl-NL" sz="3235">
                <a:solidFill>
                  <a:srgbClr val="999999"/>
                </a:solidFill>
              </a:rPr>
              <a:t>- 	verdieping door de gebeurtenissen met impact</a:t>
            </a:r>
            <a:r>
              <a:rPr lang="nl-NL" sz="3235">
                <a:solidFill>
                  <a:schemeClr val="lt1"/>
                </a:solidFill>
              </a:rPr>
              <a:t> </a:t>
            </a:r>
            <a:endParaRPr sz="3235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nl-NL" sz="3235">
                <a:solidFill>
                  <a:schemeClr val="lt1"/>
                </a:solidFill>
              </a:rPr>
              <a:t>-	is dit spel geschikt als lesmateriaal?</a:t>
            </a:r>
            <a:endParaRPr sz="3235">
              <a:solidFill>
                <a:schemeClr val="lt1"/>
              </a:solidFill>
            </a:endParaRPr>
          </a:p>
        </p:txBody>
      </p:sp>
      <p:sp>
        <p:nvSpPr>
          <p:cNvPr id="448" name="Google Shape;448;g2989d4b2cc9_0_32"/>
          <p:cNvSpPr txBox="1"/>
          <p:nvPr/>
        </p:nvSpPr>
        <p:spPr>
          <a:xfrm>
            <a:off x="1110450" y="2838000"/>
            <a:ext cx="95835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	</a:t>
            </a:r>
            <a:r>
              <a:rPr lang="nl-N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maak de stap naar voedsel en gezondheid!</a:t>
            </a:r>
            <a:endParaRPr sz="2200"/>
          </a:p>
        </p:txBody>
      </p:sp>
      <p:sp>
        <p:nvSpPr>
          <p:cNvPr id="449" name="Google Shape;449;g2989d4b2cc9_0_32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96d7f46655_0_2"/>
          <p:cNvSpPr txBox="1">
            <a:spLocks noGrp="1"/>
          </p:cNvSpPr>
          <p:nvPr>
            <p:ph type="dt" idx="10"/>
          </p:nvPr>
        </p:nvSpPr>
        <p:spPr>
          <a:xfrm>
            <a:off x="10990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456" name="Google Shape;456;g296d7f46655_0_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457" name="Google Shape;457;g296d7f46655_0_2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296d7f46655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1650" y="152400"/>
            <a:ext cx="8024760" cy="620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96d7f46655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296d7f46655_0_2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461" name="Google Shape;461;g296d7f46655_0_2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>
            <a:spLocks noGrp="1"/>
          </p:cNvSpPr>
          <p:nvPr>
            <p:ph type="ctrTitle"/>
          </p:nvPr>
        </p:nvSpPr>
        <p:spPr>
          <a:xfrm>
            <a:off x="1419726" y="385011"/>
            <a:ext cx="9248274" cy="1388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nl-NL">
                <a:solidFill>
                  <a:schemeClr val="lt1"/>
                </a:solidFill>
              </a:rPr>
              <a:t>Inhoud</a:t>
            </a:r>
            <a:endParaRPr/>
          </a:p>
        </p:txBody>
      </p:sp>
      <p:sp>
        <p:nvSpPr>
          <p:cNvPr id="115" name="Google Shape;115;p3"/>
          <p:cNvSpPr txBox="1">
            <a:spLocks noGrp="1"/>
          </p:cNvSpPr>
          <p:nvPr>
            <p:ph type="subTitle" idx="1"/>
          </p:nvPr>
        </p:nvSpPr>
        <p:spPr>
          <a:xfrm>
            <a:off x="1199150" y="1773251"/>
            <a:ext cx="9144000" cy="41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  <a:p>
            <a:pPr marL="45720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Inleiding over de mens en het microbioom</a:t>
            </a:r>
            <a:endParaRPr sz="3200">
              <a:solidFill>
                <a:schemeClr val="lt1"/>
              </a:solidFill>
            </a:endParaRPr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Microbioom en voeding</a:t>
            </a: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  		Planten en microbioom, </a:t>
            </a:r>
            <a:endParaRPr sz="3200">
              <a:solidFill>
                <a:schemeClr val="lt1"/>
              </a:solidFill>
            </a:endParaRPr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speciale rol mycelium in de bodem</a:t>
            </a:r>
            <a:br>
              <a:rPr lang="nl-NL" sz="3200">
                <a:solidFill>
                  <a:schemeClr val="lt1"/>
                </a:solidFill>
              </a:rPr>
            </a:br>
            <a:r>
              <a:rPr lang="nl-NL" sz="3200">
                <a:solidFill>
                  <a:schemeClr val="lt1"/>
                </a:solidFill>
              </a:rPr>
              <a:t>Spel ‘Het Mycelium Imperium’</a:t>
            </a:r>
            <a:endParaRPr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Evaluatie </a:t>
            </a:r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117" name="Google Shape;117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sp>
        <p:nvSpPr>
          <p:cNvPr id="118" name="Google Shape;118;p3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989d4b2cc9_0_81"/>
          <p:cNvSpPr txBox="1">
            <a:spLocks noGrp="1"/>
          </p:cNvSpPr>
          <p:nvPr>
            <p:ph type="dt" idx="10"/>
          </p:nvPr>
        </p:nvSpPr>
        <p:spPr>
          <a:xfrm>
            <a:off x="10990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468" name="Google Shape;468;g2989d4b2cc9_0_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469" name="Google Shape;469;g2989d4b2cc9_0_81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989d4b2cc9_0_81"/>
          <p:cNvPicPr preferRelativeResize="0"/>
          <p:nvPr/>
        </p:nvPicPr>
        <p:blipFill rotWithShape="1">
          <a:blip r:embed="rId4">
            <a:alphaModFix/>
          </a:blip>
          <a:srcRect l="60499"/>
          <a:stretch/>
        </p:blipFill>
        <p:spPr>
          <a:xfrm>
            <a:off x="8153400" y="149225"/>
            <a:ext cx="3125924" cy="611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989d4b2cc9_0_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2989d4b2cc9_0_81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473" name="Google Shape;473;g2989d4b2cc9_0_81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  <p:pic>
        <p:nvPicPr>
          <p:cNvPr id="474" name="Google Shape;474;g2989d4b2cc9_0_81"/>
          <p:cNvPicPr preferRelativeResize="0"/>
          <p:nvPr/>
        </p:nvPicPr>
        <p:blipFill rotWithShape="1">
          <a:blip r:embed="rId4">
            <a:alphaModFix/>
          </a:blip>
          <a:srcRect r="60499"/>
          <a:stretch/>
        </p:blipFill>
        <p:spPr>
          <a:xfrm>
            <a:off x="885687" y="152400"/>
            <a:ext cx="3169823" cy="620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2989d4b2cc9_0_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3400" y="149223"/>
            <a:ext cx="4045225" cy="45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2989d4b2cc9_0_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5514" y="4091300"/>
            <a:ext cx="3289250" cy="276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9169a4bea3_0_58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483" name="Google Shape;483;g29169a4bea3_0_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484" name="Google Shape;484;g29169a4bea3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800" y="152400"/>
            <a:ext cx="6773499" cy="62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29169a4bea3_0_58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pic>
        <p:nvPicPr>
          <p:cNvPr id="486" name="Google Shape;486;g29169a4bea3_0_58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29169a4bea3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9169a4bea3_0_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8475" y="228600"/>
            <a:ext cx="2902125" cy="3264916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29169a4bea3_0_58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  <p:pic>
        <p:nvPicPr>
          <p:cNvPr id="490" name="Google Shape;490;g29169a4bea3_0_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18463" y="3659525"/>
            <a:ext cx="3206174" cy="269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9169a4bea3_0_50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497" name="Google Shape;497;g29169a4bea3_0_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498" name="Google Shape;498;g29169a4bea3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7050" y="76200"/>
            <a:ext cx="5717900" cy="636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29169a4bea3_0_50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29169a4bea3_0_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29169a4bea3_0_50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502" name="Google Shape;502;g29169a4bea3_0_50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9169a4bea3_0_34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509" name="Google Shape;509;g29169a4bea3_0_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510" name="Google Shape;510;g29169a4bea3_0_34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29169a4bea3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29169a4bea3_0_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5175" y="68600"/>
            <a:ext cx="4247524" cy="6405424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29169a4bea3_0_34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  <p:sp>
        <p:nvSpPr>
          <p:cNvPr id="514" name="Google Shape;514;g29169a4bea3_0_34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9169a4bea3_0_42"/>
          <p:cNvSpPr txBox="1">
            <a:spLocks noGrp="1"/>
          </p:cNvSpPr>
          <p:nvPr>
            <p:ph type="dt" idx="10"/>
          </p:nvPr>
        </p:nvSpPr>
        <p:spPr>
          <a:xfrm>
            <a:off x="10668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521" name="Google Shape;521;g29169a4bea3_0_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sp>
        <p:nvSpPr>
          <p:cNvPr id="522" name="Google Shape;522;g29169a4bea3_0_42"/>
          <p:cNvSpPr txBox="1">
            <a:spLocks noGrp="1"/>
          </p:cNvSpPr>
          <p:nvPr>
            <p:ph type="ctrTitle"/>
          </p:nvPr>
        </p:nvSpPr>
        <p:spPr>
          <a:xfrm rot="-5400000">
            <a:off x="-2080500" y="3163500"/>
            <a:ext cx="4745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Het Mycelium Imperium</a:t>
            </a:r>
            <a:endParaRPr sz="3590">
              <a:solidFill>
                <a:srgbClr val="B7B7B7"/>
              </a:solidFill>
            </a:endParaRPr>
          </a:p>
        </p:txBody>
      </p:sp>
      <p:pic>
        <p:nvPicPr>
          <p:cNvPr id="523" name="Google Shape;523;g29169a4bea3_0_42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29169a4bea3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14850"/>
            <a:ext cx="942976" cy="104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29169a4bea3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7600" y="919613"/>
            <a:ext cx="5033334" cy="37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29169a4bea3_0_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4753" y="222075"/>
            <a:ext cx="2838350" cy="46884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29169a4bea3_0_42"/>
          <p:cNvSpPr txBox="1"/>
          <p:nvPr/>
        </p:nvSpPr>
        <p:spPr>
          <a:xfrm>
            <a:off x="1066800" y="222075"/>
            <a:ext cx="589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Bedankt voor jullie interesse</a:t>
            </a:r>
            <a:endParaRPr sz="3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29169a4bea3_0_42"/>
          <p:cNvSpPr txBox="1"/>
          <p:nvPr/>
        </p:nvSpPr>
        <p:spPr>
          <a:xfrm>
            <a:off x="1375800" y="4956175"/>
            <a:ext cx="100377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Alles wat je nodig hebt om het spel zèlf  te maken krijg je volgende week via de mail.</a:t>
            </a:r>
            <a:endParaRPr sz="3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g29169a4bea3_0_42"/>
          <p:cNvSpPr txBox="1">
            <a:spLocks noGrp="1"/>
          </p:cNvSpPr>
          <p:nvPr>
            <p:ph type="ctrTitle"/>
          </p:nvPr>
        </p:nvSpPr>
        <p:spPr>
          <a:xfrm rot="5400000">
            <a:off x="90904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rgbClr val="B7B7B7"/>
                </a:solidFill>
              </a:rPr>
              <a:t>De mens en het microbioom</a:t>
            </a:r>
            <a:endParaRPr sz="359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subTitle" idx="1"/>
          </p:nvPr>
        </p:nvSpPr>
        <p:spPr>
          <a:xfrm>
            <a:off x="1227225" y="1336387"/>
            <a:ext cx="9115800" cy="46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nl-NL">
                <a:solidFill>
                  <a:schemeClr val="lt1"/>
                </a:solidFill>
              </a:rPr>
              <a:t>Je weegt minder dan je dacht!</a:t>
            </a:r>
            <a:br>
              <a:rPr lang="nl-NL">
                <a:solidFill>
                  <a:schemeClr val="lt1"/>
                </a:solidFill>
              </a:rPr>
            </a:br>
            <a:r>
              <a:rPr lang="nl-NL">
                <a:solidFill>
                  <a:schemeClr val="lt1"/>
                </a:solidFill>
              </a:rPr>
              <a:t>Meer cellen van micro-organismen dan menselijke cellen in en op je lijf!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nl-NL">
                <a:solidFill>
                  <a:schemeClr val="lt1"/>
                </a:solidFill>
              </a:rPr>
              <a:t>Invloed vanuit je darmen op je hersenen: depressie?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</p:txBody>
      </p:sp>
      <p:sp>
        <p:nvSpPr>
          <p:cNvPr id="126" name="Google Shape;1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127" name="Google Shape;1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128" name="Google Shape;128;p4" descr="Giulia End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1974" y="2702375"/>
            <a:ext cx="6404725" cy="34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>
            <a:spLocks noGrp="1"/>
          </p:cNvSpPr>
          <p:nvPr>
            <p:ph type="ctrTitle"/>
          </p:nvPr>
        </p:nvSpPr>
        <p:spPr>
          <a:xfrm>
            <a:off x="1419725" y="232601"/>
            <a:ext cx="92484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7647"/>
              <a:buFont typeface="Calibri"/>
              <a:buNone/>
            </a:pPr>
            <a:r>
              <a:rPr lang="nl-NL" sz="5100">
                <a:solidFill>
                  <a:schemeClr val="lt1"/>
                </a:solidFill>
              </a:rPr>
              <a:t>De mens en het microbioom</a:t>
            </a:r>
            <a:endParaRPr sz="5100">
              <a:solidFill>
                <a:schemeClr val="lt1"/>
              </a:solidFill>
            </a:endParaRPr>
          </a:p>
        </p:txBody>
      </p:sp>
      <p:sp>
        <p:nvSpPr>
          <p:cNvPr id="130" name="Google Shape;130;p4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9238d5eda5_0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138" name="Google Shape;138;g29238d5eda5_0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sp>
        <p:nvSpPr>
          <p:cNvPr id="139" name="Google Shape;139;g29238d5eda5_0_0"/>
          <p:cNvSpPr txBox="1">
            <a:spLocks noGrp="1"/>
          </p:cNvSpPr>
          <p:nvPr>
            <p:ph type="ctrTitle"/>
          </p:nvPr>
        </p:nvSpPr>
        <p:spPr>
          <a:xfrm>
            <a:off x="1419725" y="385001"/>
            <a:ext cx="92484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7647"/>
              <a:buFont typeface="Calibri"/>
              <a:buNone/>
            </a:pPr>
            <a:r>
              <a:rPr lang="nl-NL" sz="5100">
                <a:solidFill>
                  <a:schemeClr val="lt1"/>
                </a:solidFill>
              </a:rPr>
              <a:t>De mens en het microbioom</a:t>
            </a:r>
            <a:endParaRPr sz="5100">
              <a:solidFill>
                <a:schemeClr val="lt1"/>
              </a:solidFill>
            </a:endParaRPr>
          </a:p>
        </p:txBody>
      </p:sp>
      <p:sp>
        <p:nvSpPr>
          <p:cNvPr id="140" name="Google Shape;140;g29238d5eda5_0_0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141" name="Google Shape;141;g29238d5eda5_0_0"/>
          <p:cNvPicPr preferRelativeResize="0"/>
          <p:nvPr/>
        </p:nvPicPr>
        <p:blipFill rotWithShape="1">
          <a:blip r:embed="rId3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9238d5eda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1975" y="1087301"/>
            <a:ext cx="3189531" cy="49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9238d5eda5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6275" y="2529425"/>
            <a:ext cx="4968975" cy="27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>
            <a:spLocks noGrp="1"/>
          </p:cNvSpPr>
          <p:nvPr>
            <p:ph type="subTitle" idx="1"/>
          </p:nvPr>
        </p:nvSpPr>
        <p:spPr>
          <a:xfrm>
            <a:off x="1260100" y="1781350"/>
            <a:ext cx="4878000" cy="23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Kolonisatie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Melkzuurbacteriën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Bescherming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nl-NL" sz="3200">
                <a:solidFill>
                  <a:schemeClr val="lt1"/>
                </a:solidFill>
              </a:rPr>
              <a:t>Mutualisme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</p:txBody>
      </p:sp>
      <p:sp>
        <p:nvSpPr>
          <p:cNvPr id="150" name="Google Shape;15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6243" y="809350"/>
            <a:ext cx="3743831" cy="55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154" name="Google Shape;154;p5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161" name="Google Shape;16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162" name="Google Shape;1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402" y="152400"/>
            <a:ext cx="5514625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ctrTitle"/>
          </p:nvPr>
        </p:nvSpPr>
        <p:spPr>
          <a:xfrm>
            <a:off x="1419725" y="385001"/>
            <a:ext cx="92484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7647"/>
              <a:buFont typeface="Calibri"/>
              <a:buNone/>
            </a:pPr>
            <a:r>
              <a:rPr lang="nl-NL" sz="5100">
                <a:solidFill>
                  <a:schemeClr val="lt1"/>
                </a:solidFill>
              </a:rPr>
              <a:t>De mens en het microbioom</a:t>
            </a:r>
            <a:endParaRPr sz="5100">
              <a:solidFill>
                <a:schemeClr val="lt1"/>
              </a:solidFill>
            </a:endParaRPr>
          </a:p>
        </p:txBody>
      </p:sp>
      <p:pic>
        <p:nvPicPr>
          <p:cNvPr id="173" name="Google Shape;17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900" y="1070725"/>
            <a:ext cx="6203900" cy="521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175" name="Google Shape;175;p9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November 2023</a:t>
            </a:r>
            <a:endParaRPr/>
          </a:p>
        </p:txBody>
      </p:sp>
      <p:sp>
        <p:nvSpPr>
          <p:cNvPr id="182" name="Google Shape;18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Workshop Microbioom Egmond aan Zee</a:t>
            </a:r>
            <a:endParaRPr/>
          </a:p>
        </p:txBody>
      </p:sp>
      <p:pic>
        <p:nvPicPr>
          <p:cNvPr id="183" name="Google Shape;18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135" y="152400"/>
            <a:ext cx="8437690" cy="628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 txBox="1">
            <a:spLocks noGrp="1"/>
          </p:cNvSpPr>
          <p:nvPr>
            <p:ph type="ctrTitle"/>
          </p:nvPr>
        </p:nvSpPr>
        <p:spPr>
          <a:xfrm rot="5400000">
            <a:off x="9014250" y="3446888"/>
            <a:ext cx="55008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nl-NL" sz="3590">
                <a:solidFill>
                  <a:schemeClr val="lt1"/>
                </a:solidFill>
              </a:rPr>
              <a:t>De mens en het microbioom</a:t>
            </a:r>
            <a:endParaRPr sz="3590">
              <a:solidFill>
                <a:schemeClr val="lt1"/>
              </a:solidFill>
            </a:endParaRPr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4">
            <a:alphaModFix/>
          </a:blip>
          <a:srcRect r="13051"/>
          <a:stretch/>
        </p:blipFill>
        <p:spPr>
          <a:xfrm>
            <a:off x="11005950" y="152400"/>
            <a:ext cx="1186050" cy="9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1205</Words>
  <Application>Microsoft Office PowerPoint</Application>
  <PresentationFormat>Breedbeeld</PresentationFormat>
  <Paragraphs>259</Paragraphs>
  <Slides>34</Slides>
  <Notes>34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7" baseType="lpstr">
      <vt:lpstr>Arial</vt:lpstr>
      <vt:lpstr>Calibri</vt:lpstr>
      <vt:lpstr>Kantoorthema</vt:lpstr>
      <vt:lpstr>Wees niet bang,  je bent nooit alleen! Een workshop over een hot subject:  het microbioom!</vt:lpstr>
      <vt:lpstr>Even voorstellen…. </vt:lpstr>
      <vt:lpstr>Inhoud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Het Mycelium Imperium</vt:lpstr>
      <vt:lpstr>Het Mycelium Imperium</vt:lpstr>
      <vt:lpstr>De mens en het microbioom</vt:lpstr>
      <vt:lpstr>Het Mycelium Imperium</vt:lpstr>
      <vt:lpstr>Het Mycelium Imperium</vt:lpstr>
      <vt:lpstr>Het Mycelium Imperium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De mens en het microbioom</vt:lpstr>
      <vt:lpstr>Het Mycelium Imperium</vt:lpstr>
      <vt:lpstr>Het Mycelium Imperium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Wees niet bang,  je bent nooit alleen! Een workshop over een hot subject:  het microbioom!</dc:title>
  <dc:creator>Lutz Lohse</dc:creator>
  <cp:lastModifiedBy>Netten, Henk van</cp:lastModifiedBy>
  <cp:revision>1</cp:revision>
  <dcterms:created xsi:type="dcterms:W3CDTF">2022-08-13T09:35:02Z</dcterms:created>
  <dcterms:modified xsi:type="dcterms:W3CDTF">2023-11-15T09:56:38Z</dcterms:modified>
</cp:coreProperties>
</file>