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6" r:id="rId4"/>
    <p:sldId id="270" r:id="rId5"/>
    <p:sldId id="267" r:id="rId6"/>
    <p:sldId id="260" r:id="rId7"/>
    <p:sldId id="257" r:id="rId8"/>
    <p:sldId id="258" r:id="rId9"/>
    <p:sldId id="259" r:id="rId10"/>
    <p:sldId id="262" r:id="rId11"/>
    <p:sldId id="268" r:id="rId12"/>
    <p:sldId id="271" r:id="rId13"/>
    <p:sldId id="274" r:id="rId14"/>
    <p:sldId id="272" r:id="rId15"/>
    <p:sldId id="261" r:id="rId16"/>
    <p:sldId id="275" r:id="rId17"/>
    <p:sldId id="264" r:id="rId18"/>
    <p:sldId id="269" r:id="rId19"/>
    <p:sldId id="276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3" autoAdjust="0"/>
  </p:normalViewPr>
  <p:slideViewPr>
    <p:cSldViewPr>
      <p:cViewPr>
        <p:scale>
          <a:sx n="76" d="100"/>
          <a:sy n="76" d="100"/>
        </p:scale>
        <p:origin x="-2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03640-05B4-447E-B33A-9123C8427096}" type="datetimeFigureOut">
              <a:rPr lang="nl-NL" smtClean="0"/>
              <a:pPr/>
              <a:t>12-12-2012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B1CA5-DBAA-44CD-8955-F4AE6F2A23E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590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B1CA5-DBAA-44CD-8955-F4AE6F2A23E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1336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9AE5-210E-403D-B62F-65260C6DEACD}" type="datetime1">
              <a:rPr lang="nl-NL" smtClean="0"/>
              <a:pPr/>
              <a:t>12-12-2012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033E-6872-4A08-87DA-6C9F2AA008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6122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D2E2-D9A9-4BAF-AF10-9B4BF6F7B076}" type="datetime1">
              <a:rPr lang="nl-NL" smtClean="0"/>
              <a:pPr/>
              <a:t>12-12-2012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033E-6872-4A08-87DA-6C9F2AA008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3683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C3E9-28B3-4ABF-96F2-C0060D1916B6}" type="datetime1">
              <a:rPr lang="nl-NL" smtClean="0"/>
              <a:pPr/>
              <a:t>12-12-2012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033E-6872-4A08-87DA-6C9F2AA008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1492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7F1-1EA9-4A56-9E62-F6A18798AD1A}" type="datetime1">
              <a:rPr lang="nl-NL" smtClean="0"/>
              <a:pPr/>
              <a:t>12-12-2012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033E-6872-4A08-87DA-6C9F2AA008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178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13A0-4219-43BA-A932-15811C267BAE}" type="datetime1">
              <a:rPr lang="nl-NL" smtClean="0"/>
              <a:pPr/>
              <a:t>12-12-2012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033E-6872-4A08-87DA-6C9F2AA008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4111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683B-4FF4-4A5B-A67D-347D97B7A59F}" type="datetime1">
              <a:rPr lang="nl-NL" smtClean="0"/>
              <a:pPr/>
              <a:t>12-12-2012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033E-6872-4A08-87DA-6C9F2AA008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7021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4507-110C-46C4-8BED-538C6F1FFA12}" type="datetime1">
              <a:rPr lang="nl-NL" smtClean="0"/>
              <a:pPr/>
              <a:t>12-12-2012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033E-6872-4A08-87DA-6C9F2AA008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03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D1A7-E073-4B49-A4A7-698C7EB3E020}" type="datetime1">
              <a:rPr lang="nl-NL" smtClean="0"/>
              <a:pPr/>
              <a:t>12-12-2012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033E-6872-4A08-87DA-6C9F2AA008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6734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5811-82FB-48EC-ACAF-8B0D6F5B3EF6}" type="datetime1">
              <a:rPr lang="nl-NL" smtClean="0"/>
              <a:pPr/>
              <a:t>12-12-2012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033E-6872-4A08-87DA-6C9F2AA008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092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319A-BD61-4F08-A462-619803E94397}" type="datetime1">
              <a:rPr lang="nl-NL" smtClean="0"/>
              <a:pPr/>
              <a:t>12-12-2012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033E-6872-4A08-87DA-6C9F2AA008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128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425D-2CC6-40CE-AD30-CE049B98D9F5}" type="datetime1">
              <a:rPr lang="nl-NL" smtClean="0"/>
              <a:pPr/>
              <a:t>12-12-2012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033E-6872-4A08-87DA-6C9F2AA008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6613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6ED28-CD66-44D6-A705-62394E8BE2CF}" type="datetime1">
              <a:rPr lang="nl-NL" smtClean="0"/>
              <a:pPr/>
              <a:t>12-12-2012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C033E-6872-4A08-87DA-6C9F2AA008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9093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pax.teletop.nl/tt/pax/courses/08milieukunde_5v.nsf/id/DB7E2F51B24D090EC12576FC003E0B81?OpenDocument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.krijnen@fontys.nl" TargetMode="External"/><Relationship Id="rId2" Type="http://schemas.openxmlformats.org/officeDocument/2006/relationships/hyperlink" Target="mailto:f.vanwielink@paxchristicollege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ax.teletop.nl/tt/pax/courses/08milieukunde_5v.nsf/id/DB7E2F51B24D090EC12576FC003E0B81?OpenDocument" TargetMode="External"/><Relationship Id="rId2" Type="http://schemas.openxmlformats.org/officeDocument/2006/relationships/hyperlink" Target="http://pax.teletop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5929330"/>
            <a:ext cx="296958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8572560" cy="571504"/>
          </a:xfrm>
        </p:spPr>
        <p:txBody>
          <a:bodyPr>
            <a:normAutofit/>
          </a:bodyPr>
          <a:lstStyle/>
          <a:p>
            <a:r>
              <a:rPr lang="nl-NL" sz="1600" b="1" dirty="0" smtClean="0">
                <a:solidFill>
                  <a:schemeClr val="bg1"/>
                </a:solidFill>
              </a:rPr>
              <a:t>Praktische Opdracht voor biologie en/of aardrijkskunde in H4/V5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12" y="692696"/>
            <a:ext cx="9144000" cy="114300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1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P10105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2921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P10106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520" y="4155650"/>
            <a:ext cx="29337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101059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857628"/>
            <a:ext cx="29337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ggGEBQRBxARFRAWFRMWFRQRFxYfGRIXFhUVFBUSFhgXGzIfHhwjGR4aIC8iIycpLSwsFh4xNTAqNSYrLCkBCQoKDgwOGg8PGTUkHyQvMS0wLio1MSsqNjEpNC4sLTUvMzU0KTEsMCwpKS4sMiwqLiw0NSk0NCktKS0pLCksNP/AABEIANwA3AMBIgACEQEDEQH/xAAbAAEAAgMBAQAAAAAAAAAAAAAABQYDBAcCAf/EADkQAAIBAwIDBQYCCQUAAAAAAAABAgMEEQUhBhIxEyJBYXEUMlGBkaEHUhUkM0JicrHB0SNDwuHw/8QAGAEBAAMBAAAAAAAAAAAAAAAAAAEDBAL/xAAqEQEAAgIBAgUDBQEBAAAAAAAAAQIDESESUTFBgaHRBBMiYXGx4fBDMv/aAAwDAQACEQMRAD8A7iAAAAAAAAAAAAAAAAAAAAAAAAAAAAAAAAAAAAAAAAAAAAAAAAAAAAAAAAAAAAAAAAAAAAAAAAAAAAAAAAAAAAAAAAAAAAAAAAAAAAAAAAAAAAAAAAAAAAAAAAAAAAAAAAAAAAAAAAAAAAAAAAAAAAAAAAAAAAAAAAAAAAAAAAAAAAAAAAAAAAAAAAAAAAAAAAAAANa/uJ20U6aXXG/gaEtVrv3cL5BzNohMHxtLqRNte1qlSPPLbPQ3NTko03nxwgb4bWUfStmzp7xUWX8f6EbR1JipVhS/aNL1NS81qxsIOdzUioLq30RD8dcQUuH6UJTi5Tk5KCXTKjnvP4dOhQ6Gia1xfJVdWm6dLwTWNv4If8n9zViwdUdd51X/AHgzZvqZpbopG7f7xXXTfxGstYqqnYUK8lnvTaiowj+Z97Py6lorXEKC5pZx5FX07TbXS4KnZxUY/dv8zfiyyX0V2UkvBL7NFWS1Jn8I1C3F19P5zuWOWrUF0Un8j5T1SFWSjGL3fVkSZ7JZqR9SrbvqlLXV0rVJtZy8GGOrUH1Ul8jDrEvdXq/7EcEzbUpqGo0KjUY5y/I2iAtffj/MifCazsABLoAAAAAAAAAAAAAaupQc6bx4b/TqQ2GT9eEakZKfRpp/NYOX1fw/lLajeVVDlxiSb+W0kseWCzHSlv8A3bXptmz2vXXTXfrpdLWtClVgptJt4SbSbz8E+p84x4htNApwd3zZk3yxisuXKt/JdV9Sr8O8B/o66pVpXDm4SzjkxnZrrzMtnE2j2WqKm76nGfLzJc2dubGej8kdzXDW0c9UeeuP5cVtltjnjpny3z/Dn1TjjVdWm6eh0FnHiuaX8z/dX/tzY0rh/iK5uKVbVq+FCpCXLKWW8STaUY91fDcs/wCoaND/AG6VP5RX/bKxqXHdSvPsuH6bnN9JuLef5Yf3f0NVL2vxgpER3n5Y71rTU5rzM9o+HRNatqNVQlUjFzjJ8ray45W+PgVTU+LtK0tuNWpzTWzjTWWn8G+i+pI8d6Jd63Soxt6vI1J8+8kpRcd+7Hrul1+LIDTvw+0213u3Kq/hLux+kXn6sz464ddWS0/tDTmtm6+nHWP3lr1fxFpTnGOnUJzb8ZvG+fhFNtfQ6FxDWuqFrVlYx5qqi+RYzl5SxghrWytrJYtacIY/JFL7rcntSlil3ura/wAnF749x0V1rvztZipkituu299uNOdUtZ4rt8u6slOOekdml8Fyt5+jJTh3iS+vLuFG6sp088z5pN4WIt53ik/kyZNrTZctRfP+hM5qW8aR6bhxTFesx+c+umrxVrtho86avp8rlGTTw2u61np6kFU430Olj/Wbz+WMnj12LHxTo1lqyp+3U1PlcsZztnGej8cfYgqnCOiVFh28F6OS/uKfY1HXvf6aTljP1T0a1+u2zp/Eem3ji7SvTctmot4l6YluXGL5llHPJfh/otx3YQnFt4zGb2z5SyjoVKnGklGHRJJei2OckY/+cz6rME5OfuRHo9AAqaQAAAAAAAAAAAAB4rRcotR6tMh/0fc/l+6JevcUbVc1xOMY9MyaS9MsUa9O4XNRlGUX0cWmn80NebmYiZRdtZ16c4uUXjPkYuKpalTpp6XQdWeHhZSUXtu8vf0ROgmsxE7mNomm6zES5TacD69xHPteIHKMU8cjxlrxUUniK8y4adoFLS+7Z0FBNrLiuvq3uyfpXlvXlKFGpCUo+9GMk3H1SeV8zJSq066UqUk4vo4tNP0aLs2a+TieI7RxCjF9NjpzHM955lgvrWV0koNbPxNaGkS/fkseS/ySFSrCljtJJZaSy0st9Es+J7KNNGolpR0miurl9jNd2/tMcZxvnJknWp02lOSTlnlTazLG7wvE83F1Qs481zOMI/mm0l9XsNHEQj/0RU/MvozLbabOjNSk00s9Mm/GUZpOLynumvHzPMq1ODUZySk8tJtZeOrS8ho6YeLm3VysSbW+djVejx8Jv6I3aVWFZKVJpxfRxaafo0expOolpUtLp0mnltrfwN0AERoAASAAAAAAAAAAAAAKv+IFN1aFCMYwk3dW6UanuyblhRl5Px8jRdnc8JW1epVnClOvWpqMLWK5KTeIYj2rUU34yey8y6TpQq47RJ4aayujXR+p8rUadxFxrRUovqpJNP1TNFc3TWK6482e+DqtN9864UW34k1GVi6sKylXp3Tp049yXtKTSVFuCw2033o46Z6E5p93dahpjqUKrq150ajUopJqo4y7iS6csu6vQnI2lCOOWEFh5WIrZ4xleeNj1TpQpLFNJLLeyS3e7ewvlrPhXz3/AEVxWjxt5a/tTOFnw7+p+xpe19lLPZe8nyrte3x/F05vHoRvCuoX+n07aEK2aVS1upqDjHFN05NxcWll79cnQ6drRoycqcIqUveaSTl6tdRG1oRxywisJpYS2T6peTO5+oid8b3357/LiPp5jWp1rtx2+FLpXeo1LOzrX9aNSVa5tHh04Ygm2sR2959ebrnpgyW2tXtze1rercPve0Rpqkqcow5IrlyvfhOP8Sal4dC49hSwlyxwsNLCwsdGl4HyNtRhJzjCKm9nJJZaXRN9Wc/erz+PdP2bcfl2UHhu6n2elp1VU5p10+ZQbp4pt9mpYymuvx3JbiH2Zajb/pnk9l7Kry9rjs+2zvzc22eTpnzLPCzt6X7OEFu5bRXV9ZdOr+J6r29K5XLXjGUfhJJr6Mmc8Tfq1399/JGCYp077e2vhTZ6lb2dC1p6JVnQs6tWrF1p47iXNJRi6uyjKWcN+CMVnqFxqtTTqt7jtJUL3LxjmxGCU8eGVv8AMu1W2o1o8lWEXDbuySa26bPY9djTbTcY5SaTwtk+qXwH3668Oefffz7H2Lb8eOOPLjXx7ua0dav9PsrGnaVFShKhVn2maa5pwfdhmpthZy0t2uhva9xNqdHsI060ac52qqLkdJJ1XJJOcqu3ZYy9ty8zs7epFRnTg4ppqLisJro0sYRHatwvY6zPtLjnU+Tkbi1vHLfK0011b3WGWRnxzbdq9/dVP0+SK6rbt+ngrPEevapp04U7euoxjbRqKpKVLFafNhuTmu9HHhBJ95MvNvOVSEXUWJNJtLwbW6MNHTLShCnThTjy00lTTSfJhYTTfj5m0Z8l62iIiPBpx47VmZmfEABSuAAAAAAAAAAAAAAAAAAAAAAAAAAAAAAAAAAAAAAAAAAA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63500" y="-706438"/>
            <a:ext cx="14478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5" descr="data:image/jpeg;base64,/9j/4AAQSkZJRgABAQAAAQABAAD/2wCEAAkGBg0NEBERDhQTEBMQDw4NEhYTFhIVFBMQFRcWHh8aGhgjJzIqIx8jGRQZKzskIycsLSwsFSo3OjEqNSYrLCkBCQoKDgwOGg8PGikeHR4wNCwsKS41Ki4sLi0pNDUpKS0sKSwsKSktLCwzLTY1LCkpLCksNSksKTAsLCksLCk1LP/AABEIADkA8AMBIgACEQEDEQH/xAAcAAEAAgMBAQEAAAAAAAAAAAAAAQYEBQcDCAL/xAA7EAACAQMCBAMGAggGAwAAAAABAgMABBEFEgYTITEHIlEUI0FhcYFCkVJicoKSobHhFTR0ssHDFjIz/8QAGAEBAQEBAQAAAAAAAAAAAAAAAAECAwT/xAAfEQEBAAICAwADAAAAAAAAAAAAAQIRElEhMWEDEyL/2gAMAwEAAhEDEQA/AO4UqaUGquOJ7KG49mmkEUpCsokyodT8VY9D1BHfuKqmg8XNDq13YXBISW4Z7YtkYYgEqP1W6kfP61geOFpGYraXK8xZWix03GNlJ7egKD+Kud2XELFViuizohBhkHWa2YdjG3xXP4D09MGvRhhLjtqR9JUrW8N6sLy1il3KzMg37CCNw6H6ZIzg+tbOvPfDKKVNKCKVNKCKVNKCKVNKCKVNKCKVNKCKVNKCKVNKCKVNKCKVNKCKVNKCKVNKDHv7+G2jaWdhHGg3MzdABXMNX481bUyyaRDKkIyDNt8zD13nyoPvn51bNTsjqV1ENoltoJH37v8A5iVMZwv42ywXLdFwcAkEi0JGqgKoAAGAAAAB9K3LMfqvnROE9Xu3LcieYkkGRgSG+jt0I+hrOHhZrRGeQPoZIs/1rv8ASun7qbfPScOa7prc2OK4iI6logWH325GPrXRvD/xHa+f2W8XbcBWZWAwJAvfK/BsfY/Kr/Xl7JFv5mxd+Mbtq7sftd6zl+TlPMNvWlKVyQpSlApSlApSlApSlApSlApSlApSlApSlApSlApSlApSlBSeCuII7Vf8OvWENzA0ijmeUTqzEh1Y9DnNevik7x2BmilliaJk2cpyoYuQPNjuMZrf63w5Z6gmy6iWQDsT0Zfow6iuX+I3BsWmWqtDPcFJJ0i5Uj7k7M2fttrrjq5bVn8JaDc6hp/Pa8u1nczpEOeyxllztz0J+Bzj0q2vxDb6PbW8V/Nvn5SKQu6SSR/iQO5GficVXfDbg5xHZ3j3EjKEklSAjyIzhlyOvfB9PjWkhVpuJyLn8E7lA3bakZKAf1+tasmVvwX/AEzj6xuJxbnmwTHG1J0MZYn0+dfviDjqx02QR3PMBKhgVjZl6/DPr07Vz3xNDXOsW8Vt1lWOCPy9xJvZgfspB+1ZvjjP/k4/9RJ/sFSYS2fTSyzeLGkoyDfIQ4B3CNti59T8vjjNbTiviuPTbfnbTIWDcsKCVLYyNzDsvUdfnXPPGJBEun26ge7hkGB+4o/mDVu8SfcaPKg/Rt4PsGUf8U4zx9GFwB4gSXxZLoOZJZ2EXLibkpGEHQv9Q3c561sl8TtNMohHP5hcRheS+ck+leHhIirpkWCMtLO333f2qs+JWdP1a0vlBwQjNj4mM4YfdGFOMuVgvo4ytDeGyAlMwbafdtsHTOd3p8/WsK+8SdNhkkjzLLyc81oo2dIyOnVvr6U4NiYQzahd+WS7JuWzn3Vso8ifQKM/euaXKXmgS86BluLO8HlLdY54iCdrjuG2k9f7imOEt0O32d0s0aSJnbIiyLnocMMjI+9e1YulzLJBC6LsV4o3Ve21SowPsKyq4owrPV4ZmuFQkG1l5Mu4YAbYrd/Taw61A12z5fN58XL3FN+9Nu7GcZ9cVqm4QYvee/bk3zO0sYRcgtGqdH7jAUGsSy8O4o0RGk37Lq3uidh8/JQqFYFj8D3H5VvWParEusWpcxiWMuE5hXeu4JjOcemDn6V+P/ILLaG58O0vyweYmC+AcZz3wR+daOfgMSXbXTTsd3P2oVB2rJFs2g57DuOn515XnhvBJDaxK+32aKSDO3yyK4G4soI6nHr+dNY9iytq9qJBCZYxKTtCb13k4zjb37GoXWrQmRRNETEC0gDrlAO5b0xWkk4DgMxmD4PtVndDyglRbptCBu+CK1tx4ccuKYQyGQi2u4LdGVEwZzk73HVuvrTWPYslzxNaIgkVxMvPitjyir7ZJCAM9enevebW7ZeaA6u8CNJIishcBR6Z/rjvVc07w/2R+9lJkd7CRtqIqr7NjCgDvk581ekXh5Cslw4kJE63ajIJaM3H/tg7sEfu/emsextNQ4ts7dI2kbDS8grGChlxKQAduewLdSP517jiC1AcyusIjmkgzKyKGZO+Ovp69flWguvDpJHRhMVASyRxy0YsbYjaQx6rnHUCs1+CImkV3fcFvrjUNrKpBaVCu0/IZzmmsRtptds49peeFd68xN0iDcnqOvUfOvPXdfhsIxJMshQnaTGhcKemN2O2ScVSNd8ObkpFBakOPY47GSRzGBtWQtnaQSD1/CetXfiDRVvrdoGYoHaNtwAJG1g3b7U1jNDFvOLoIEkeRJVESW8jAqobEzbQNpOQQe+QPvXvY8TWk8ssCuFlhmeAo5UMxUAkqM5K4bv8jWFrHBqXT3LmQr7SlpGcKDt5Dlhj65rHXgNPazcGYlTeNf7NiA80psA5nfbg9vWn8jff41aY3c6Lby+dneuOXnG7P6O7pn1r8NxBZAKTPCA4LJmRPMAcEjr16jFVaLwwVYpImuXZWs209PIgMcXNEg7dzkHv6148X8ET3Eo9kVVSSCG2kJMYRVSTcMLjI7fh71dY79i/Vodd4JsNRkEl0jOwUIMO6gKCfgD8zW/pWJbPSNboWgW2nxmK2UqhcyEFmbzEAdz8gK8Na4Ssb5leeP3iY2yIWSQY/WFbmlN3exptG4SsbFmkgj94+d0jlnkOf1jWFqnh5pl5K806O7uck8yQDsB0Genb4VZqU5X2KzqPh3pl0yvMjsyokQ95IMKgwPj6Ctq2gWrW3sjJvh2CPaxY+UfPvnPxrY0pyo0GhcEafp78y3Qq+CuWd2wD3wCcfCqlxO663qsNgmGhsy01ww9emVz/AAj6k+ldMrlnhJ/ntS/a/wC2SumNvnLpXTLq0SWN4m6I6NEcdPKwx09OlVuLwz0pWQlHdYzlI3kkaNT+yTVrpXOWz0iAAO1KmlQRSppQRSppQRSppQRSppQRSppQRSppQRSppQRSppQf/9k="/>
          <p:cNvSpPr>
            <a:spLocks noChangeAspect="1" noChangeArrowheads="1"/>
          </p:cNvSpPr>
          <p:nvPr/>
        </p:nvSpPr>
        <p:spPr bwMode="auto">
          <a:xfrm>
            <a:off x="63500" y="-271463"/>
            <a:ext cx="22860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4132"/>
            <a:ext cx="2121549" cy="50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fgeronde rechthoek 16"/>
          <p:cNvSpPr/>
          <p:nvPr/>
        </p:nvSpPr>
        <p:spPr>
          <a:xfrm>
            <a:off x="785786" y="2500307"/>
            <a:ext cx="7358114" cy="1285884"/>
          </a:xfrm>
          <a:prstGeom prst="round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/>
          </a:p>
        </p:txBody>
      </p:sp>
      <p:sp>
        <p:nvSpPr>
          <p:cNvPr id="18" name="Rechthoek 17"/>
          <p:cNvSpPr/>
          <p:nvPr/>
        </p:nvSpPr>
        <p:spPr>
          <a:xfrm>
            <a:off x="642910" y="2428868"/>
            <a:ext cx="7627730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000" b="1" cap="none" spc="0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Veldwerk in de concept-</a:t>
            </a:r>
          </a:p>
          <a:p>
            <a:pPr algn="ctr"/>
            <a:r>
              <a:rPr lang="nl-NL" sz="4000" b="1" cap="none" spc="0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context benadering</a:t>
            </a:r>
            <a:endParaRPr lang="nl-NL" sz="4000" b="1" cap="none" spc="0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572000" y="0"/>
            <a:ext cx="4572000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395536" y="35332"/>
            <a:ext cx="7164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W30: Ruimte voor de rivier: Ideale context voor ecologie</a:t>
            </a:r>
          </a:p>
        </p:txBody>
      </p:sp>
    </p:spTree>
    <p:extLst>
      <p:ext uri="{BB962C8B-B14F-4D97-AF65-F5344CB8AC3E}">
        <p14:creationId xmlns:p14="http://schemas.microsoft.com/office/powerpoint/2010/main" xmlns="" val="26380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veldwerk: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informatie verzamelen: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egetatie (-type)</a:t>
            </a:r>
          </a:p>
          <a:p>
            <a:pPr lvl="1"/>
            <a:r>
              <a:rPr lang="nl-NL" dirty="0" smtClean="0"/>
              <a:t>bodem</a:t>
            </a:r>
          </a:p>
          <a:p>
            <a:pPr lvl="1"/>
            <a:r>
              <a:rPr lang="nl-NL" dirty="0" smtClean="0"/>
              <a:t>hoogte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oedselrelaties </a:t>
            </a:r>
            <a:r>
              <a:rPr lang="nl-NL" sz="2200" dirty="0" smtClean="0"/>
              <a:t>(ook determineren)</a:t>
            </a:r>
          </a:p>
          <a:p>
            <a:pPr lvl="1"/>
            <a:r>
              <a:rPr lang="nl-NL" dirty="0"/>
              <a:t>a</a:t>
            </a:r>
            <a:r>
              <a:rPr lang="nl-NL" dirty="0" smtClean="0"/>
              <a:t>ndere relaties </a:t>
            </a:r>
            <a:r>
              <a:rPr lang="nl-NL" sz="2200" dirty="0" smtClean="0"/>
              <a:t>(concurrentie, parasitisme, mutualisme, commensalisme)</a:t>
            </a:r>
          </a:p>
          <a:p>
            <a:pPr lvl="1"/>
            <a:r>
              <a:rPr lang="nl-NL" dirty="0" smtClean="0"/>
              <a:t>successie</a:t>
            </a:r>
          </a:p>
          <a:p>
            <a:pPr lvl="1"/>
            <a:r>
              <a:rPr lang="nl-NL" dirty="0" smtClean="0"/>
              <a:t>populatiegrootte</a:t>
            </a:r>
          </a:p>
          <a:p>
            <a:r>
              <a:rPr lang="nl-NL" dirty="0" err="1" smtClean="0"/>
              <a:t>transect</a:t>
            </a:r>
            <a:r>
              <a:rPr lang="nl-NL" dirty="0" smtClean="0"/>
              <a:t> </a:t>
            </a:r>
            <a:r>
              <a:rPr lang="nl-NL" dirty="0"/>
              <a:t>en meetpunten vinden met de GPS</a:t>
            </a:r>
          </a:p>
          <a:p>
            <a:endParaRPr lang="nl-NL" dirty="0" smtClean="0"/>
          </a:p>
        </p:txBody>
      </p:sp>
      <p:pic>
        <p:nvPicPr>
          <p:cNvPr id="4098" name="Picture 2" descr="P10105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921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fgeronde rechthoek 4"/>
          <p:cNvSpPr/>
          <p:nvPr/>
        </p:nvSpPr>
        <p:spPr>
          <a:xfrm rot="19727063">
            <a:off x="4831402" y="4614266"/>
            <a:ext cx="4332401" cy="1134737"/>
          </a:xfrm>
          <a:prstGeom prst="round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Zie Opdrachtenbundel/ Veldwerkboekje!</a:t>
            </a:r>
            <a:endParaRPr lang="nl-NL" sz="2400" b="1" dirty="0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10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76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 bij het veldwerk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Het veldwerk moet ter plaatse begeleid en beoordeeld worden</a:t>
            </a:r>
          </a:p>
          <a:p>
            <a:r>
              <a:rPr lang="nl-NL" sz="2800" dirty="0" smtClean="0"/>
              <a:t>Vandaar de samenwerking met de </a:t>
            </a:r>
            <a:r>
              <a:rPr lang="nl-NL" sz="2800" dirty="0" err="1" smtClean="0"/>
              <a:t>Fontys</a:t>
            </a:r>
            <a:r>
              <a:rPr lang="nl-NL" sz="2800" dirty="0" smtClean="0"/>
              <a:t> Lerarenopleiding Tilburg (FLOT)</a:t>
            </a:r>
          </a:p>
          <a:p>
            <a:r>
              <a:rPr lang="nl-NL" sz="2800" dirty="0" smtClean="0"/>
              <a:t>Begeleiding door 3</a:t>
            </a:r>
            <a:r>
              <a:rPr lang="nl-NL" sz="2800" baseline="30000" dirty="0" smtClean="0"/>
              <a:t>e</a:t>
            </a:r>
            <a:r>
              <a:rPr lang="nl-NL" sz="2800" dirty="0" smtClean="0"/>
              <a:t> </a:t>
            </a:r>
            <a:r>
              <a:rPr lang="nl-NL" sz="2800" dirty="0" err="1" smtClean="0"/>
              <a:t>jaars</a:t>
            </a:r>
            <a:r>
              <a:rPr lang="nl-NL" sz="2800" dirty="0" smtClean="0"/>
              <a:t> studenten aardrijkskunde/biologie</a:t>
            </a:r>
          </a:p>
          <a:p>
            <a:r>
              <a:rPr lang="nl-NL" sz="2800" dirty="0" smtClean="0"/>
              <a:t>Het mes snijdt aan veel kanten</a:t>
            </a:r>
          </a:p>
          <a:p>
            <a:endParaRPr lang="nl-NL" sz="2800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11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61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 bij het veldwerk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3932"/>
          </a:xfrm>
        </p:spPr>
        <p:txBody>
          <a:bodyPr>
            <a:normAutofit/>
          </a:bodyPr>
          <a:lstStyle/>
          <a:p>
            <a:r>
              <a:rPr lang="nl-NL" dirty="0" smtClean="0"/>
              <a:t>Hulpvraag vanuit PCC Druten:</a:t>
            </a:r>
          </a:p>
          <a:p>
            <a:pPr lvl="1"/>
            <a:r>
              <a:rPr lang="nl-NL" dirty="0" smtClean="0"/>
              <a:t>begeleiding &amp; beoordeling</a:t>
            </a:r>
          </a:p>
          <a:p>
            <a:r>
              <a:rPr lang="nl-NL" dirty="0" smtClean="0"/>
              <a:t>Docenten in opleiding moeten dit juist leren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12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1580" y="3933056"/>
            <a:ext cx="3564396" cy="237626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032" y="3933056"/>
            <a:ext cx="3564396" cy="237626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18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 bij het veldwerk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3932"/>
          </a:xfrm>
        </p:spPr>
        <p:txBody>
          <a:bodyPr>
            <a:normAutofit/>
          </a:bodyPr>
          <a:lstStyle/>
          <a:p>
            <a:r>
              <a:rPr lang="nl-NL" dirty="0" err="1" smtClean="0"/>
              <a:t>CoCo</a:t>
            </a:r>
            <a:r>
              <a:rPr lang="nl-NL" dirty="0" smtClean="0"/>
              <a:t> in de praktijk</a:t>
            </a:r>
          </a:p>
          <a:p>
            <a:r>
              <a:rPr lang="nl-NL" dirty="0" smtClean="0"/>
              <a:t>Veldwerk met klassen in de praktijk</a:t>
            </a:r>
          </a:p>
          <a:p>
            <a:r>
              <a:rPr lang="nl-NL" dirty="0" smtClean="0"/>
              <a:t>Alle ecologieconcepten in veldwerk</a:t>
            </a:r>
          </a:p>
          <a:p>
            <a:r>
              <a:rPr lang="nl-NL" dirty="0" smtClean="0"/>
              <a:t>Vakoverstijgend project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13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92" y="4077072"/>
            <a:ext cx="3383868" cy="225591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52019" y="4077072"/>
            <a:ext cx="3383868" cy="2255912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Inpassen binnen FLOT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Deze assistentie is de vakdidactische component binnen de bestaande </a:t>
            </a:r>
            <a:r>
              <a:rPr lang="nl-NL" dirty="0"/>
              <a:t>cursus Veldtechnieken </a:t>
            </a:r>
            <a:endParaRPr lang="nl-NL" dirty="0" smtClean="0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14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7584" y="3717032"/>
            <a:ext cx="3528392" cy="235226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032" y="3717032"/>
            <a:ext cx="3527884" cy="2351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4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P10105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90946"/>
            <a:ext cx="2921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vervolgopdrachten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 lnSpcReduction="10000"/>
          </a:bodyPr>
          <a:lstStyle/>
          <a:p>
            <a:r>
              <a:rPr lang="nl-NL" sz="3000" dirty="0" smtClean="0"/>
              <a:t>Verwerken in de klas</a:t>
            </a:r>
          </a:p>
          <a:p>
            <a:r>
              <a:rPr lang="nl-NL" sz="3000" dirty="0" smtClean="0"/>
              <a:t>Herinrichtingsplan maken</a:t>
            </a:r>
          </a:p>
          <a:p>
            <a:pPr lvl="1"/>
            <a:r>
              <a:rPr lang="nl-NL" sz="2600" dirty="0" smtClean="0"/>
              <a:t>Algemene eisen: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sz="2200" dirty="0" smtClean="0"/>
              <a:t>Waterbergend vermogen </a:t>
            </a:r>
            <a:br>
              <a:rPr lang="nl-NL" sz="2200" dirty="0" smtClean="0"/>
            </a:br>
            <a:r>
              <a:rPr lang="nl-NL" sz="2200" dirty="0" smtClean="0"/>
              <a:t>vergroten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sz="2200" dirty="0" smtClean="0"/>
              <a:t>Natuurontwikkeling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sz="2200" dirty="0" smtClean="0"/>
              <a:t>Keuzeopdracht (zie onder)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sz="2200" dirty="0" smtClean="0"/>
              <a:t>Eigen inzicht</a:t>
            </a:r>
          </a:p>
          <a:p>
            <a:pPr lvl="1"/>
            <a:r>
              <a:rPr lang="nl-NL" sz="2600" dirty="0" smtClean="0"/>
              <a:t>Keuze-opdracht</a:t>
            </a:r>
          </a:p>
          <a:p>
            <a:pPr lvl="2"/>
            <a:r>
              <a:rPr lang="nl-NL" sz="2200" dirty="0" smtClean="0"/>
              <a:t>Zowel aardrijkskundige als biologische onderwerpen</a:t>
            </a:r>
            <a:endParaRPr lang="nl-NL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4362"/>
            <a:ext cx="6840759" cy="38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3568" y="2187506"/>
            <a:ext cx="4713132" cy="44185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Afgeronde rechthoek 6"/>
          <p:cNvSpPr/>
          <p:nvPr/>
        </p:nvSpPr>
        <p:spPr>
          <a:xfrm rot="19727063">
            <a:off x="4831402" y="4614266"/>
            <a:ext cx="4332401" cy="1134737"/>
          </a:xfrm>
          <a:prstGeom prst="round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Zie Opdrachtenbundel/ Veldwerkboekje!</a:t>
            </a:r>
            <a:endParaRPr lang="nl-NL" sz="2400" b="1" dirty="0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15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0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aan de 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/>
          </a:bodyPr>
          <a:lstStyle/>
          <a:p>
            <a:r>
              <a:rPr lang="nl-NL" sz="3000" dirty="0" smtClean="0"/>
              <a:t>Opdracht voor vandaag:</a:t>
            </a:r>
          </a:p>
          <a:p>
            <a:pPr lvl="1"/>
            <a:r>
              <a:rPr lang="nl-NL" sz="2600" dirty="0" smtClean="0"/>
              <a:t>In groepen van 4</a:t>
            </a:r>
          </a:p>
          <a:p>
            <a:pPr lvl="1"/>
            <a:r>
              <a:rPr lang="nl-NL" sz="2600" dirty="0" smtClean="0"/>
              <a:t>U krijgt de resultaten van de inventarisatie</a:t>
            </a:r>
          </a:p>
          <a:p>
            <a:pPr lvl="1"/>
            <a:r>
              <a:rPr lang="nl-NL" sz="2600" dirty="0" smtClean="0"/>
              <a:t>U kiest een keuzeopdracht</a:t>
            </a:r>
          </a:p>
          <a:p>
            <a:pPr lvl="1"/>
            <a:r>
              <a:rPr lang="nl-NL" sz="2600" dirty="0" smtClean="0"/>
              <a:t>U maakt een herinrichtingsplan</a:t>
            </a:r>
          </a:p>
          <a:p>
            <a:pPr lvl="1"/>
            <a:r>
              <a:rPr lang="nl-NL" sz="2600" dirty="0" smtClean="0"/>
              <a:t>U zet dit op poster voor presentatie</a:t>
            </a:r>
          </a:p>
          <a:p>
            <a:pPr lvl="1"/>
            <a:r>
              <a:rPr lang="nl-NL" sz="2600" dirty="0" smtClean="0"/>
              <a:t>±15 minuten de tijd</a:t>
            </a:r>
          </a:p>
          <a:p>
            <a:pPr lvl="1"/>
            <a:r>
              <a:rPr lang="nl-NL" sz="2600" dirty="0" smtClean="0"/>
              <a:t>Daarna posterpresentatie (?)</a:t>
            </a:r>
          </a:p>
          <a:p>
            <a:endParaRPr lang="nl-NL" sz="3000" dirty="0" smtClean="0"/>
          </a:p>
          <a:p>
            <a:endParaRPr lang="nl-NL" sz="3000" dirty="0"/>
          </a:p>
        </p:txBody>
      </p:sp>
      <p:sp>
        <p:nvSpPr>
          <p:cNvPr id="7" name="Afgeronde rechthoek 6"/>
          <p:cNvSpPr/>
          <p:nvPr/>
        </p:nvSpPr>
        <p:spPr>
          <a:xfrm rot="19727063">
            <a:off x="4831402" y="4614266"/>
            <a:ext cx="4332401" cy="1134737"/>
          </a:xfrm>
          <a:prstGeom prst="round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Zie Opdrachtenbundel/ Veldwerkboekje!</a:t>
            </a:r>
            <a:endParaRPr lang="nl-NL" sz="2400" b="1" dirty="0"/>
          </a:p>
        </p:txBody>
      </p:sp>
      <p:sp>
        <p:nvSpPr>
          <p:cNvPr id="6" name="Wolkvormige toelichting 5"/>
          <p:cNvSpPr/>
          <p:nvPr/>
        </p:nvSpPr>
        <p:spPr>
          <a:xfrm>
            <a:off x="6084168" y="1475756"/>
            <a:ext cx="2808312" cy="1512168"/>
          </a:xfrm>
          <a:prstGeom prst="cloudCallout">
            <a:avLst>
              <a:gd name="adj1" fmla="val -43134"/>
              <a:gd name="adj2" fmla="val -658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Eindelijk!</a:t>
            </a:r>
            <a:endParaRPr lang="nl-NL" sz="28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16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51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Eindproduct: Atlas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nl-NL" dirty="0" smtClean="0"/>
              <a:t>Met daarin:</a:t>
            </a:r>
          </a:p>
          <a:p>
            <a:pPr lvl="0"/>
            <a:r>
              <a:rPr lang="nl-NL" dirty="0" smtClean="0"/>
              <a:t>Kaarten </a:t>
            </a:r>
            <a:r>
              <a:rPr lang="nl-NL" sz="2900" dirty="0"/>
              <a:t>(</a:t>
            </a:r>
            <a:r>
              <a:rPr lang="nl-NL" sz="2900" dirty="0" err="1"/>
              <a:t>adhv</a:t>
            </a:r>
            <a:r>
              <a:rPr lang="nl-NL" sz="2900" dirty="0"/>
              <a:t> opdracht 1, 2 en 4)</a:t>
            </a:r>
            <a:r>
              <a:rPr lang="nl-NL" dirty="0"/>
              <a:t>:</a:t>
            </a:r>
            <a:endParaRPr lang="nl-NL" sz="3600" dirty="0"/>
          </a:p>
          <a:p>
            <a:pPr lvl="1"/>
            <a:r>
              <a:rPr lang="nl-NL" dirty="0"/>
              <a:t>Complete set </a:t>
            </a:r>
            <a:r>
              <a:rPr lang="nl-NL" dirty="0" err="1"/>
              <a:t>transectkaarten</a:t>
            </a:r>
            <a:r>
              <a:rPr lang="nl-NL" dirty="0"/>
              <a:t> (één zelf gemaakt, de anderen overgenomen van de andere groepen) </a:t>
            </a:r>
            <a:endParaRPr lang="nl-NL" sz="3200" dirty="0"/>
          </a:p>
          <a:p>
            <a:pPr marL="400050" lvl="1" indent="0">
              <a:buNone/>
            </a:pPr>
            <a:r>
              <a:rPr lang="nl-NL" i="1" dirty="0"/>
              <a:t>Aan de hand van de </a:t>
            </a:r>
            <a:r>
              <a:rPr lang="nl-NL" i="1" dirty="0" err="1"/>
              <a:t>transectkaarten</a:t>
            </a:r>
            <a:r>
              <a:rPr lang="nl-NL" i="1" dirty="0"/>
              <a:t>:</a:t>
            </a:r>
            <a:endParaRPr lang="nl-NL" sz="4000" dirty="0"/>
          </a:p>
          <a:p>
            <a:pPr lvl="1"/>
            <a:r>
              <a:rPr lang="nl-NL" dirty="0"/>
              <a:t>Overzichtskaart met daarin ook de vegetatietypes (zelf gemaakt) </a:t>
            </a:r>
            <a:endParaRPr lang="nl-NL" sz="3200" dirty="0"/>
          </a:p>
          <a:p>
            <a:pPr lvl="1"/>
            <a:r>
              <a:rPr lang="nl-NL" dirty="0"/>
              <a:t>Bodemkaart en hoogte kaart (één zelfgemaakt, één van een ander groepje overgenomen) </a:t>
            </a:r>
            <a:endParaRPr lang="nl-NL" sz="3200" dirty="0"/>
          </a:p>
          <a:p>
            <a:pPr marL="400050" lvl="1" indent="0">
              <a:buNone/>
            </a:pPr>
            <a:r>
              <a:rPr lang="nl-NL" i="1" dirty="0"/>
              <a:t>Aan de hand van de herinrichtingsopdracht:</a:t>
            </a:r>
            <a:endParaRPr lang="nl-NL" sz="4000" dirty="0"/>
          </a:p>
          <a:p>
            <a:pPr lvl="1"/>
            <a:r>
              <a:rPr lang="nl-NL" dirty="0"/>
              <a:t>Uitgewerkte kaart zelfbedachte herinrichting: poster (los bijvoegen).</a:t>
            </a:r>
            <a:endParaRPr lang="nl-NL" sz="3200" dirty="0"/>
          </a:p>
          <a:p>
            <a:r>
              <a:rPr lang="nl-NL" dirty="0"/>
              <a:t>Antwoorden bij de overige veldwerkopdrachten en verwerkingsopdrachten </a:t>
            </a:r>
            <a:r>
              <a:rPr lang="nl-NL" sz="2900" dirty="0"/>
              <a:t>(opdracht 2e, 2f, 3)</a:t>
            </a:r>
            <a:r>
              <a:rPr lang="nl-NL" dirty="0"/>
              <a:t>.</a:t>
            </a:r>
            <a:endParaRPr lang="nl-NL" sz="3600" dirty="0"/>
          </a:p>
          <a:p>
            <a:r>
              <a:rPr lang="nl-NL" dirty="0"/>
              <a:t>Toelichting en reflectie bij de herinrichtingsopdracht </a:t>
            </a:r>
            <a:r>
              <a:rPr lang="nl-NL" sz="2900" dirty="0"/>
              <a:t>(opdracht 4)</a:t>
            </a:r>
            <a:endParaRPr lang="nl-NL" sz="3400" dirty="0"/>
          </a:p>
        </p:txBody>
      </p:sp>
      <p:sp>
        <p:nvSpPr>
          <p:cNvPr id="6" name="Afgeronde rechthoek 5"/>
          <p:cNvSpPr/>
          <p:nvPr/>
        </p:nvSpPr>
        <p:spPr>
          <a:xfrm rot="19727063">
            <a:off x="4850995" y="4608792"/>
            <a:ext cx="4332401" cy="1210351"/>
          </a:xfrm>
          <a:prstGeom prst="round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Zie Opdrachtenbundel/ Veldwerkboekje voor opdracht</a:t>
            </a:r>
            <a:endParaRPr lang="nl-NL" sz="2400" b="1" dirty="0"/>
          </a:p>
        </p:txBody>
      </p:sp>
      <p:sp>
        <p:nvSpPr>
          <p:cNvPr id="7" name="Afgeronde rechthoek 6"/>
          <p:cNvSpPr/>
          <p:nvPr/>
        </p:nvSpPr>
        <p:spPr>
          <a:xfrm rot="19727063">
            <a:off x="4831170" y="4682750"/>
            <a:ext cx="4332401" cy="1134737"/>
          </a:xfrm>
          <a:prstGeom prst="round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Materialen zijn hier te bezichtigen</a:t>
            </a:r>
            <a:endParaRPr lang="nl-NL" sz="2400" b="1" dirty="0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17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28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Nabespreking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Ziet u aanknopingspunten?</a:t>
            </a:r>
          </a:p>
          <a:p>
            <a:r>
              <a:rPr lang="nl-NL" dirty="0" smtClean="0"/>
              <a:t>Waar zijn de knelpunten?</a:t>
            </a:r>
          </a:p>
          <a:p>
            <a:r>
              <a:rPr lang="nl-NL" dirty="0" smtClean="0"/>
              <a:t>Zijn er mogelijke partners voor veldwerk aanwezig?</a:t>
            </a:r>
            <a:endParaRPr lang="nl-NL" dirty="0"/>
          </a:p>
        </p:txBody>
      </p:sp>
      <p:pic>
        <p:nvPicPr>
          <p:cNvPr id="11" name="Afbeelding 10" descr="P1010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71942"/>
            <a:ext cx="2880856" cy="2155605"/>
          </a:xfrm>
          <a:prstGeom prst="rect">
            <a:avLst/>
          </a:prstGeom>
        </p:spPr>
      </p:pic>
      <p:pic>
        <p:nvPicPr>
          <p:cNvPr id="12" name="Afbeelding 11" descr="P1010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071942"/>
            <a:ext cx="2864196" cy="2143140"/>
          </a:xfrm>
          <a:prstGeom prst="rect">
            <a:avLst/>
          </a:prstGeom>
        </p:spPr>
      </p:pic>
      <p:pic>
        <p:nvPicPr>
          <p:cNvPr id="13" name="Afbeelding 12" descr="P10106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5" y="4071942"/>
            <a:ext cx="2881555" cy="2156129"/>
          </a:xfrm>
          <a:prstGeom prst="rect">
            <a:avLst/>
          </a:prstGeom>
        </p:spPr>
      </p:pic>
      <p:sp>
        <p:nvSpPr>
          <p:cNvPr id="14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18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5333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Frank van Wielink</a:t>
            </a:r>
            <a:br>
              <a:rPr lang="nl-NL" dirty="0" smtClean="0"/>
            </a:br>
            <a:r>
              <a:rPr lang="nl-NL" dirty="0" smtClean="0"/>
              <a:t>Pax Christi College, Druten</a:t>
            </a:r>
            <a:br>
              <a:rPr lang="nl-NL" dirty="0" smtClean="0"/>
            </a:br>
            <a:r>
              <a:rPr lang="nl-NL" dirty="0" smtClean="0">
                <a:hlinkClick r:id="rId2"/>
              </a:rPr>
              <a:t>f.vanwielink@paxchristicollege.nl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Peter </a:t>
            </a:r>
            <a:r>
              <a:rPr lang="nl-NL" dirty="0" err="1" smtClean="0"/>
              <a:t>Krijnen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Fontys</a:t>
            </a:r>
            <a:r>
              <a:rPr lang="nl-NL" dirty="0" smtClean="0"/>
              <a:t> Lerarenopleiding Tilburg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>
                <a:hlinkClick r:id="rId3"/>
              </a:rPr>
              <a:t>p.krijnen@fontys.nl</a:t>
            </a:r>
            <a:r>
              <a:rPr lang="nl-NL" dirty="0" smtClean="0"/>
              <a:t>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330" y="3861048"/>
            <a:ext cx="303191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72000" y="0"/>
            <a:ext cx="4572000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LOGO PAX 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20" r="2702" b="18530"/>
          <a:stretch>
            <a:fillRect/>
          </a:stretch>
        </p:blipFill>
        <p:spPr bwMode="auto">
          <a:xfrm>
            <a:off x="889918" y="1223147"/>
            <a:ext cx="1809874" cy="8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6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workshop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nl-NL" dirty="0" smtClean="0"/>
              <a:t>Inleiding/aanleiding</a:t>
            </a:r>
          </a:p>
          <a:p>
            <a:pPr marL="514350" indent="-514350"/>
            <a:r>
              <a:rPr lang="nl-NL" dirty="0" smtClean="0"/>
              <a:t>De module zelf</a:t>
            </a:r>
          </a:p>
          <a:p>
            <a:pPr lvl="1"/>
            <a:r>
              <a:rPr lang="nl-NL" dirty="0" smtClean="0"/>
              <a:t>Inventarisatie-opdracht</a:t>
            </a:r>
          </a:p>
          <a:p>
            <a:pPr marL="914400" lvl="2" indent="0">
              <a:buNone/>
            </a:pPr>
            <a:r>
              <a:rPr lang="nl-NL" dirty="0" smtClean="0"/>
              <a:t>(toelichting)</a:t>
            </a:r>
          </a:p>
          <a:p>
            <a:pPr lvl="1"/>
            <a:r>
              <a:rPr lang="nl-NL" dirty="0" smtClean="0"/>
              <a:t>Herinrichtingsopdracht </a:t>
            </a:r>
          </a:p>
          <a:p>
            <a:pPr marL="914400" lvl="2" indent="0">
              <a:buNone/>
            </a:pPr>
            <a:r>
              <a:rPr lang="nl-NL" dirty="0" smtClean="0"/>
              <a:t>(zelf aan de slag)</a:t>
            </a:r>
          </a:p>
          <a:p>
            <a:pPr marL="514350" indent="-514350"/>
            <a:r>
              <a:rPr lang="nl-NL" dirty="0" smtClean="0"/>
              <a:t>Nabespreking</a:t>
            </a:r>
            <a:endParaRPr lang="nl-NL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Afbeelding 9" descr="P1010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7" y="1500174"/>
            <a:ext cx="3000396" cy="2245051"/>
          </a:xfrm>
          <a:prstGeom prst="rect">
            <a:avLst/>
          </a:prstGeom>
        </p:spPr>
      </p:pic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2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95536" y="35332"/>
            <a:ext cx="7164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W30: Ruimte voor de rivier: Ideale context voor ecologie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331" y="3933056"/>
            <a:ext cx="3031512" cy="22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0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 en aanleiding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3932"/>
          </a:xfrm>
        </p:spPr>
        <p:txBody>
          <a:bodyPr>
            <a:normAutofit/>
          </a:bodyPr>
          <a:lstStyle/>
          <a:p>
            <a:r>
              <a:rPr lang="nl-NL" dirty="0" smtClean="0"/>
              <a:t>Waarom dit project gestart?</a:t>
            </a:r>
          </a:p>
          <a:p>
            <a:pPr lvl="1"/>
            <a:r>
              <a:rPr lang="nl-NL" dirty="0" smtClean="0"/>
              <a:t>Zelf geen ecoloog</a:t>
            </a:r>
          </a:p>
          <a:p>
            <a:pPr lvl="1"/>
            <a:r>
              <a:rPr lang="nl-NL" dirty="0" smtClean="0"/>
              <a:t>Noodzaak veldwerk in het programma</a:t>
            </a:r>
          </a:p>
          <a:p>
            <a:pPr lvl="1"/>
            <a:r>
              <a:rPr lang="nl-NL" dirty="0" smtClean="0"/>
              <a:t>Regio: natuur naast de school</a:t>
            </a:r>
          </a:p>
          <a:p>
            <a:pPr lvl="1"/>
            <a:r>
              <a:rPr lang="nl-NL" dirty="0" smtClean="0"/>
              <a:t>Ruimte voor de Rivier Deventer </a:t>
            </a:r>
          </a:p>
          <a:p>
            <a:pPr marL="914400" lvl="2" indent="0">
              <a:buNone/>
            </a:pPr>
            <a:r>
              <a:rPr lang="nl-NL" dirty="0" smtClean="0"/>
              <a:t>(presentatie </a:t>
            </a:r>
            <a:r>
              <a:rPr lang="nl-NL" dirty="0" err="1" smtClean="0"/>
              <a:t>Haskoning</a:t>
            </a:r>
            <a:r>
              <a:rPr lang="nl-NL" dirty="0" smtClean="0"/>
              <a:t> - </a:t>
            </a:r>
            <a:r>
              <a:rPr lang="nl-NL" dirty="0" err="1" smtClean="0"/>
              <a:t>Jetnet</a:t>
            </a:r>
            <a:r>
              <a:rPr lang="nl-NL" dirty="0" smtClean="0"/>
              <a:t>)</a:t>
            </a:r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3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364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 en aanleiding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3932"/>
          </a:xfrm>
        </p:spPr>
        <p:txBody>
          <a:bodyPr>
            <a:normAutofit/>
          </a:bodyPr>
          <a:lstStyle/>
          <a:p>
            <a:r>
              <a:rPr lang="nl-NL" dirty="0" smtClean="0"/>
              <a:t>Hoe opgebouwd?</a:t>
            </a:r>
          </a:p>
          <a:p>
            <a:pPr lvl="1"/>
            <a:r>
              <a:rPr lang="nl-NL" dirty="0" smtClean="0"/>
              <a:t>Concept-context: krachtig!</a:t>
            </a:r>
          </a:p>
          <a:p>
            <a:pPr lvl="1"/>
            <a:r>
              <a:rPr lang="nl-NL" dirty="0" smtClean="0"/>
              <a:t>Vakoverstijgend </a:t>
            </a:r>
          </a:p>
          <a:p>
            <a:pPr marL="914400" lvl="2" indent="0">
              <a:buNone/>
            </a:pPr>
            <a:r>
              <a:rPr lang="nl-NL" dirty="0" smtClean="0"/>
              <a:t>(want programma met aardrijkskunde overlapt)</a:t>
            </a:r>
          </a:p>
          <a:p>
            <a:pPr lvl="1"/>
            <a:r>
              <a:rPr lang="nl-NL" dirty="0" smtClean="0"/>
              <a:t>Externe hulp nodig</a:t>
            </a:r>
          </a:p>
          <a:p>
            <a:pPr marL="914400" lvl="2" indent="0">
              <a:buNone/>
            </a:pPr>
            <a:r>
              <a:rPr lang="nl-NL" dirty="0" smtClean="0"/>
              <a:t>(Van Hall </a:t>
            </a:r>
            <a:r>
              <a:rPr lang="nl-NL" dirty="0" err="1" smtClean="0"/>
              <a:t>Larenstein</a:t>
            </a:r>
            <a:r>
              <a:rPr lang="nl-NL" dirty="0" smtClean="0"/>
              <a:t>, Dekker van de Kamp, </a:t>
            </a:r>
            <a:r>
              <a:rPr lang="nl-NL" dirty="0" err="1" smtClean="0"/>
              <a:t>Fontys</a:t>
            </a:r>
            <a:r>
              <a:rPr lang="nl-NL" dirty="0" smtClean="0"/>
              <a:t>, natuurverenigingen: SOVON, RAVON, zoogdiervereniging)</a:t>
            </a:r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4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17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 </a:t>
            </a:r>
            <a:r>
              <a:rPr lang="nl-NL" sz="3600" dirty="0" smtClean="0"/>
              <a:t>(vervolg)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Gestart</a:t>
            </a:r>
          </a:p>
          <a:p>
            <a:pPr lvl="1"/>
            <a:r>
              <a:rPr lang="nl-NL" dirty="0" smtClean="0"/>
              <a:t>Pilot met 100 </a:t>
            </a:r>
            <a:r>
              <a:rPr lang="nl-NL" dirty="0" err="1" smtClean="0"/>
              <a:t>lln</a:t>
            </a:r>
            <a:r>
              <a:rPr lang="nl-NL" dirty="0" smtClean="0"/>
              <a:t> </a:t>
            </a:r>
          </a:p>
          <a:p>
            <a:pPr marL="914400" lvl="2" indent="0">
              <a:buNone/>
            </a:pPr>
            <a:r>
              <a:rPr lang="nl-NL" dirty="0" smtClean="0"/>
              <a:t>(meteen iedereen)</a:t>
            </a:r>
          </a:p>
          <a:p>
            <a:pPr lvl="1"/>
            <a:r>
              <a:rPr lang="nl-NL" dirty="0" smtClean="0"/>
              <a:t>Nu vier jaar gedraaid, steeds verbeterd</a:t>
            </a:r>
            <a:endParaRPr lang="nl-NL" dirty="0"/>
          </a:p>
          <a:p>
            <a:r>
              <a:rPr lang="nl-NL" dirty="0" smtClean="0"/>
              <a:t>Resultaten</a:t>
            </a:r>
          </a:p>
          <a:p>
            <a:pPr lvl="1"/>
            <a:r>
              <a:rPr lang="nl-NL" dirty="0" smtClean="0"/>
              <a:t>Examenresultaten HAVO</a:t>
            </a:r>
          </a:p>
          <a:p>
            <a:pPr marL="914400" lvl="2" indent="0">
              <a:buNone/>
            </a:pPr>
            <a:r>
              <a:rPr lang="nl-NL" dirty="0" smtClean="0"/>
              <a:t>(in het VWO zit dit deel van de ecologie niet/amper in CSE)</a:t>
            </a:r>
          </a:p>
          <a:p>
            <a:pPr lvl="1"/>
            <a:r>
              <a:rPr lang="nl-NL" dirty="0" smtClean="0"/>
              <a:t>Meer uitstroom natuuropleidingen </a:t>
            </a:r>
          </a:p>
          <a:p>
            <a:pPr marL="914400" lvl="2" indent="0">
              <a:buNone/>
            </a:pPr>
            <a:r>
              <a:rPr lang="nl-NL" dirty="0" smtClean="0"/>
              <a:t>(HAS, WUR)</a:t>
            </a:r>
          </a:p>
          <a:p>
            <a:pPr lvl="1"/>
            <a:r>
              <a:rPr lang="nl-NL" dirty="0" smtClean="0"/>
              <a:t>Op andere scholen zijn bewerkte versies gemaakt en uitgevoerd</a:t>
            </a:r>
          </a:p>
          <a:p>
            <a:pPr lvl="2">
              <a:buNone/>
            </a:pPr>
            <a:r>
              <a:rPr lang="nl-NL" dirty="0" smtClean="0"/>
              <a:t>(ter inzage aanwezig)</a:t>
            </a:r>
            <a:endParaRPr lang="nl-NL" dirty="0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5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4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Administratief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39341"/>
            <a:ext cx="8229600" cy="4714791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Praktische opdracht </a:t>
            </a:r>
          </a:p>
          <a:p>
            <a:pPr marL="457200" lvl="1" indent="0">
              <a:buNone/>
            </a:pPr>
            <a:r>
              <a:rPr lang="nl-NL" dirty="0" smtClean="0"/>
              <a:t>(SE-onderdeel)</a:t>
            </a:r>
          </a:p>
          <a:p>
            <a:r>
              <a:rPr lang="nl-NL" dirty="0"/>
              <a:t>Vervangend voor </a:t>
            </a:r>
            <a:r>
              <a:rPr lang="nl-NL" dirty="0" smtClean="0"/>
              <a:t>(een deel van) </a:t>
            </a:r>
            <a:br>
              <a:rPr lang="nl-NL" dirty="0" smtClean="0"/>
            </a:br>
            <a:r>
              <a:rPr lang="nl-NL" dirty="0" smtClean="0"/>
              <a:t>de ecologie-hoofdstukken uit </a:t>
            </a:r>
            <a:br>
              <a:rPr lang="nl-NL" dirty="0" smtClean="0"/>
            </a:br>
            <a:r>
              <a:rPr lang="nl-NL" dirty="0" smtClean="0"/>
              <a:t>het boek</a:t>
            </a:r>
            <a:endParaRPr lang="nl-NL" dirty="0"/>
          </a:p>
          <a:p>
            <a:r>
              <a:rPr lang="nl-NL" dirty="0" smtClean="0"/>
              <a:t>Voor alle H4- </a:t>
            </a:r>
            <a:r>
              <a:rPr lang="nl-NL" dirty="0"/>
              <a:t>en </a:t>
            </a:r>
            <a:r>
              <a:rPr lang="nl-NL" dirty="0" smtClean="0"/>
              <a:t>V5-leerlingen</a:t>
            </a:r>
            <a:br>
              <a:rPr lang="nl-NL" dirty="0" smtClean="0"/>
            </a:br>
            <a:r>
              <a:rPr lang="nl-NL" dirty="0" smtClean="0"/>
              <a:t>met biologie </a:t>
            </a:r>
            <a:r>
              <a:rPr lang="nl-NL" dirty="0"/>
              <a:t>en/of </a:t>
            </a:r>
            <a:r>
              <a:rPr lang="nl-NL" dirty="0" smtClean="0"/>
              <a:t>aardrijkskunde in het pakket</a:t>
            </a:r>
            <a:endParaRPr lang="nl-NL" dirty="0"/>
          </a:p>
          <a:p>
            <a:r>
              <a:rPr lang="nl-NL" dirty="0" smtClean="0"/>
              <a:t>Periode april-mei-juni</a:t>
            </a:r>
          </a:p>
          <a:p>
            <a:r>
              <a:rPr lang="nl-NL" dirty="0" smtClean="0"/>
              <a:t>in groepen van 3, gesorteerd per </a:t>
            </a:r>
            <a:r>
              <a:rPr lang="nl-NL" dirty="0" err="1" smtClean="0"/>
              <a:t>transect</a:t>
            </a:r>
            <a:endParaRPr lang="nl-NL" dirty="0" smtClean="0"/>
          </a:p>
          <a:p>
            <a:pPr lvl="1"/>
            <a:r>
              <a:rPr lang="nl-NL" dirty="0" smtClean="0"/>
              <a:t>Per </a:t>
            </a:r>
            <a:r>
              <a:rPr lang="nl-NL" dirty="0" err="1" smtClean="0"/>
              <a:t>transect</a:t>
            </a:r>
            <a:r>
              <a:rPr lang="nl-NL" dirty="0" smtClean="0"/>
              <a:t> 2 (V) of 3 (H) groepen</a:t>
            </a:r>
          </a:p>
          <a:p>
            <a:pPr lvl="1"/>
            <a:r>
              <a:rPr lang="nl-NL" dirty="0" smtClean="0"/>
              <a:t>Dus: veldwerk in groepen van ±6 (V) of ±9 (H) en de verwerking in drietallen!</a:t>
            </a:r>
          </a:p>
        </p:txBody>
      </p:sp>
      <p:pic>
        <p:nvPicPr>
          <p:cNvPr id="5122" name="Picture 2" descr="P10105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03908"/>
            <a:ext cx="29337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6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20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opdracht in hoofdlijn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53136"/>
          </a:xfrm>
        </p:spPr>
        <p:txBody>
          <a:bodyPr>
            <a:normAutofit/>
          </a:bodyPr>
          <a:lstStyle/>
          <a:p>
            <a:r>
              <a:rPr lang="nl-NL" dirty="0" smtClean="0"/>
              <a:t>Ruimte voor de rivier-herinrichtingsproject simuleren</a:t>
            </a:r>
          </a:p>
          <a:p>
            <a:r>
              <a:rPr lang="nl-NL" dirty="0" smtClean="0"/>
              <a:t>Twee delen:</a:t>
            </a:r>
          </a:p>
          <a:p>
            <a:pPr lvl="1"/>
            <a:r>
              <a:rPr lang="nl-NL" dirty="0" smtClean="0"/>
              <a:t>Inventarisatie </a:t>
            </a:r>
            <a:r>
              <a:rPr lang="nl-NL" sz="2000" dirty="0" smtClean="0"/>
              <a:t>(veldwerk+ verwerking)</a:t>
            </a:r>
          </a:p>
          <a:p>
            <a:pPr lvl="1"/>
            <a:r>
              <a:rPr lang="nl-NL" dirty="0" smtClean="0"/>
              <a:t>Herinrichtingsplan maken </a:t>
            </a:r>
            <a:r>
              <a:rPr lang="nl-NL" sz="2000" dirty="0" smtClean="0"/>
              <a:t>(later in de klas)</a:t>
            </a:r>
            <a:endParaRPr lang="nl-NL" sz="2400" dirty="0" smtClean="0"/>
          </a:p>
          <a:p>
            <a:r>
              <a:rPr lang="nl-NL" dirty="0" smtClean="0"/>
              <a:t>Daarbij gebruiken we:</a:t>
            </a:r>
          </a:p>
          <a:p>
            <a:pPr lvl="1"/>
            <a:r>
              <a:rPr lang="nl-NL" dirty="0" smtClean="0"/>
              <a:t>Opdrachtenbundel </a:t>
            </a:r>
            <a:r>
              <a:rPr lang="nl-NL" sz="2000" dirty="0" smtClean="0"/>
              <a:t>(op papier en via </a:t>
            </a:r>
            <a:r>
              <a:rPr lang="nl-NL" sz="2000" dirty="0" err="1" smtClean="0"/>
              <a:t>teletop</a:t>
            </a:r>
            <a:r>
              <a:rPr lang="nl-NL" sz="2000" dirty="0" smtClean="0"/>
              <a:t>)</a:t>
            </a:r>
            <a:endParaRPr lang="nl-NL" dirty="0" smtClean="0"/>
          </a:p>
          <a:p>
            <a:pPr lvl="1"/>
            <a:r>
              <a:rPr lang="nl-NL" dirty="0" smtClean="0"/>
              <a:t>Veldwerkboekje </a:t>
            </a:r>
            <a:r>
              <a:rPr lang="nl-NL" sz="2000" dirty="0" smtClean="0"/>
              <a:t>(op papier en via </a:t>
            </a:r>
            <a:r>
              <a:rPr lang="nl-NL" sz="2000" dirty="0" err="1" smtClean="0"/>
              <a:t>teletop</a:t>
            </a:r>
            <a:r>
              <a:rPr lang="nl-NL" sz="2000" dirty="0" smtClean="0"/>
              <a:t>)</a:t>
            </a:r>
          </a:p>
          <a:p>
            <a:pPr lvl="1"/>
            <a:r>
              <a:rPr lang="nl-NL" dirty="0" err="1" smtClean="0"/>
              <a:t>Teletopsite</a:t>
            </a:r>
            <a:r>
              <a:rPr lang="nl-NL" dirty="0"/>
              <a:t> </a:t>
            </a:r>
            <a:r>
              <a:rPr lang="nl-NL" sz="2000" dirty="0"/>
              <a:t>(</a:t>
            </a:r>
            <a:r>
              <a:rPr lang="nl-NL" sz="2000" dirty="0">
                <a:hlinkClick r:id="rId2"/>
              </a:rPr>
              <a:t>http://</a:t>
            </a:r>
            <a:r>
              <a:rPr lang="nl-NL" sz="2000" dirty="0" smtClean="0">
                <a:hlinkClick r:id="rId2"/>
              </a:rPr>
              <a:t>pax.teletop.nl</a:t>
            </a:r>
            <a:r>
              <a:rPr lang="nl-NL" sz="2000" dirty="0" smtClean="0"/>
              <a:t>; milieukunde-site)</a:t>
            </a:r>
            <a:endParaRPr lang="nl-NL" dirty="0" smtClean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993355" cy="9361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oelichting met afgeronde rechthoek 10"/>
          <p:cNvSpPr/>
          <p:nvPr/>
        </p:nvSpPr>
        <p:spPr>
          <a:xfrm>
            <a:off x="4788024" y="3068960"/>
            <a:ext cx="4176464" cy="1440160"/>
          </a:xfrm>
          <a:prstGeom prst="wedgeRoundRectCallout">
            <a:avLst>
              <a:gd name="adj1" fmla="val -34958"/>
              <a:gd name="adj2" fmla="val 8912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accent1">
                    <a:lumMod val="50000"/>
                  </a:schemeClr>
                </a:solidFill>
              </a:rPr>
              <a:t>Dit krijgt u digitaal mee via de DVD</a:t>
            </a: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7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oelichting met afgeronde rechthoek 9"/>
          <p:cNvSpPr/>
          <p:nvPr/>
        </p:nvSpPr>
        <p:spPr>
          <a:xfrm>
            <a:off x="1643042" y="4653135"/>
            <a:ext cx="7097286" cy="1957801"/>
          </a:xfrm>
          <a:prstGeom prst="wedgeRoundRectCallout">
            <a:avLst>
              <a:gd name="adj1" fmla="val -34247"/>
              <a:gd name="adj2" fmla="val -694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accent1">
                    <a:lumMod val="50000"/>
                  </a:schemeClr>
                </a:solidFill>
              </a:rPr>
              <a:t>Koppeling </a:t>
            </a:r>
            <a:r>
              <a:rPr lang="nl-NL" sz="2800" dirty="0" smtClean="0">
                <a:solidFill>
                  <a:schemeClr val="accent1">
                    <a:lumMod val="50000"/>
                  </a:schemeClr>
                </a:solidFill>
              </a:rPr>
              <a:t>inventarisatie-herinrichting </a:t>
            </a:r>
            <a:r>
              <a:rPr lang="nl-NL" sz="2800" dirty="0">
                <a:solidFill>
                  <a:schemeClr val="accent1">
                    <a:lumMod val="50000"/>
                  </a:schemeClr>
                </a:solidFill>
              </a:rPr>
              <a:t>nog in </a:t>
            </a:r>
            <a:r>
              <a:rPr lang="nl-NL" sz="2800" dirty="0" smtClean="0">
                <a:solidFill>
                  <a:schemeClr val="accent1">
                    <a:lumMod val="50000"/>
                  </a:schemeClr>
                </a:solidFill>
              </a:rPr>
              <a:t>ontwikkeling </a:t>
            </a:r>
          </a:p>
          <a:p>
            <a:pPr algn="ctr"/>
            <a:r>
              <a:rPr lang="nl-NL" sz="28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nl-NL" sz="2800" dirty="0" smtClean="0">
                <a:solidFill>
                  <a:schemeClr val="accent1">
                    <a:lumMod val="50000"/>
                  </a:schemeClr>
                </a:solidFill>
              </a:rPr>
              <a:t>ecologische </a:t>
            </a:r>
            <a:r>
              <a:rPr lang="nl-NL" sz="2800" dirty="0">
                <a:solidFill>
                  <a:schemeClr val="accent1">
                    <a:lumMod val="50000"/>
                  </a:schemeClr>
                </a:solidFill>
              </a:rPr>
              <a:t>en aardkundige </a:t>
            </a:r>
            <a:r>
              <a:rPr lang="nl-NL" sz="2800" dirty="0" smtClean="0">
                <a:solidFill>
                  <a:schemeClr val="accent1">
                    <a:lumMod val="50000"/>
                  </a:schemeClr>
                </a:solidFill>
              </a:rPr>
              <a:t>waarden bepalen in het gebied</a:t>
            </a:r>
            <a:endParaRPr lang="nl-N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0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gebied (I)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093" y="1196752"/>
            <a:ext cx="7260299" cy="5445224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8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459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" y="6429396"/>
            <a:ext cx="1621483" cy="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093" y="1196752"/>
            <a:ext cx="7236296" cy="54272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gebied (II)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58000" y="6423110"/>
            <a:ext cx="2133600" cy="365125"/>
          </a:xfrm>
        </p:spPr>
        <p:txBody>
          <a:bodyPr/>
          <a:lstStyle/>
          <a:p>
            <a:fld id="{6D6C033E-6872-4A08-87DA-6C9F2AA00865}" type="slidenum">
              <a:rPr lang="nl-NL" b="1" smtClean="0">
                <a:solidFill>
                  <a:schemeClr val="bg1"/>
                </a:solidFill>
              </a:rPr>
              <a:pPr/>
              <a:t>9</a:t>
            </a:fld>
            <a:r>
              <a:rPr lang="nl-NL" b="1" dirty="0" smtClean="0">
                <a:solidFill>
                  <a:schemeClr val="bg1"/>
                </a:solidFill>
              </a:rPr>
              <a:t>/18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572000" y="0"/>
            <a:ext cx="3357586" cy="58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900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643</Words>
  <Application>Microsoft Office PowerPoint</Application>
  <PresentationFormat>Diavoorstelling (4:3)</PresentationFormat>
  <Paragraphs>153</Paragraphs>
  <Slides>19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Dia 1</vt:lpstr>
      <vt:lpstr>Opbouw workshop</vt:lpstr>
      <vt:lpstr>Inleiding en aanleiding</vt:lpstr>
      <vt:lpstr>Inleiding en aanleiding</vt:lpstr>
      <vt:lpstr>Inleiding (vervolg)</vt:lpstr>
      <vt:lpstr>Administratief</vt:lpstr>
      <vt:lpstr>De opdracht in hoofdlijn</vt:lpstr>
      <vt:lpstr>Het gebied (I)</vt:lpstr>
      <vt:lpstr>Het gebied (II)</vt:lpstr>
      <vt:lpstr>Het veldwerk:</vt:lpstr>
      <vt:lpstr>Hulp bij het veldwerk</vt:lpstr>
      <vt:lpstr>Hulp bij het veldwerk</vt:lpstr>
      <vt:lpstr>Hulp bij het veldwerk</vt:lpstr>
      <vt:lpstr>Inpassen binnen FLOT</vt:lpstr>
      <vt:lpstr>De vervolgopdrachten</vt:lpstr>
      <vt:lpstr>Zelf aan de slag</vt:lpstr>
      <vt:lpstr>Eindproduct: Atlas</vt:lpstr>
      <vt:lpstr>Nabespreking</vt:lpstr>
      <vt:lpstr>Contact?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Frankwie</dc:creator>
  <cp:lastModifiedBy>f.vanwielink</cp:lastModifiedBy>
  <cp:revision>46</cp:revision>
  <dcterms:created xsi:type="dcterms:W3CDTF">2011-05-08T13:50:34Z</dcterms:created>
  <dcterms:modified xsi:type="dcterms:W3CDTF">2012-12-12T14:36:59Z</dcterms:modified>
</cp:coreProperties>
</file>