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63" r:id="rId6"/>
    <p:sldId id="266" r:id="rId7"/>
    <p:sldId id="259" r:id="rId8"/>
    <p:sldId id="260" r:id="rId9"/>
    <p:sldId id="262" r:id="rId10"/>
    <p:sldId id="265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ECFD6-56C2-40BB-BD24-3610038851FE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0ED6-4004-447A-8A10-701D70D3DC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77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80ED6-4004-447A-8A10-701D70D3DC2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1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90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4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8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8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81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51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5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7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27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77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1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137B-649D-4515-BC2F-5BAB55870B3D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7DBA-EDA0-4E76-AD74-92E3600D6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18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du_PArPjhAhVGaVAKHR-OB2UQjRx6BAgBEAU&amp;url=http://www.kwartetverzameling.nl/?p%3D1045&amp;psig=AOvVaw2GwzY841eto6ipn-3QOaEl&amp;ust=155673183187843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nl/url?sa=i&amp;rct=j&amp;q=&amp;esrc=s&amp;source=images&amp;cd=&amp;cad=rja&amp;uact=8&amp;ved=2ahUKEwjQ14Kl7YviAhXB3KQKHZiFAvEQjRx6BAgBEAU&amp;url=http%3A%2F%2Fwww.betavak.nl%2Fbiologie%2Fbladsteel.htm&amp;psig=AOvVaw0SLvP7HrQmpmB_J1qpiFlA&amp;ust=15574021128913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Halen we buiten binnen</a:t>
            </a:r>
            <a:r>
              <a:rPr lang="nl-NL" b="1" dirty="0" smtClean="0"/>
              <a:t>?</a:t>
            </a:r>
            <a:br>
              <a:rPr lang="nl-NL" b="1" dirty="0" smtClean="0"/>
            </a:br>
            <a:r>
              <a:rPr lang="nl-NL" b="1" dirty="0" smtClean="0"/>
              <a:t> </a:t>
            </a:r>
            <a:r>
              <a:rPr lang="nl-NL" b="1" dirty="0"/>
              <a:t>Of gaan we toch naar buiten?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83768" y="5589240"/>
            <a:ext cx="6400800" cy="110452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Ineke van Oorschot</a:t>
            </a:r>
          </a:p>
          <a:p>
            <a:r>
              <a:rPr lang="nl-NL" dirty="0" smtClean="0"/>
              <a:t>Anny van </a:t>
            </a:r>
            <a:r>
              <a:rPr lang="nl-NL" dirty="0" err="1" smtClean="0"/>
              <a:t>Leijsen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5" y="2852936"/>
            <a:ext cx="3816424" cy="202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19376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8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FF0000"/>
                </a:solidFill>
              </a:rPr>
              <a:t>Stel jezelf de volgende vragen…</a:t>
            </a:r>
            <a:endParaRPr lang="nl-NL" b="1" u="sng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nl-NL" dirty="0"/>
              <a:t>Wil ik naar buiten of haal ik buiten naar binnen </a:t>
            </a:r>
            <a:r>
              <a:rPr lang="nl-NL" dirty="0" smtClean="0"/>
              <a:t>(</a:t>
            </a:r>
            <a:r>
              <a:rPr lang="nl-NL" dirty="0"/>
              <a:t>gezien de praktische problemen waar ik tegenaan </a:t>
            </a:r>
            <a:r>
              <a:rPr lang="nl-NL" dirty="0" smtClean="0"/>
              <a:t>loop)?</a:t>
            </a:r>
            <a:r>
              <a:rPr lang="nl-NL" dirty="0"/>
              <a:t> </a:t>
            </a:r>
          </a:p>
          <a:p>
            <a:pPr fontAlgn="base"/>
            <a:r>
              <a:rPr lang="nl-NL" dirty="0"/>
              <a:t>Welke opdrachten uit het boek wil </a:t>
            </a:r>
            <a:r>
              <a:rPr lang="nl-NL" dirty="0" smtClean="0"/>
              <a:t>ik behouden </a:t>
            </a:r>
            <a:r>
              <a:rPr lang="nl-NL" dirty="0"/>
              <a:t>en welke andere praktische opdrachten wil ik laten uitvoeren? </a:t>
            </a:r>
          </a:p>
          <a:p>
            <a:pPr fontAlgn="base"/>
            <a:r>
              <a:rPr lang="nl-NL" dirty="0"/>
              <a:t>Wil ik iets extra’s bieden? </a:t>
            </a:r>
          </a:p>
          <a:p>
            <a:pPr fontAlgn="base"/>
            <a:r>
              <a:rPr lang="nl-NL" dirty="0"/>
              <a:t>Hoeveel tijd wil ik eraan besteden? Maak het jezelf niet te moeilijk. Je hebt waarschijnlijk al veel liggen op school. </a:t>
            </a:r>
          </a:p>
        </p:txBody>
      </p:sp>
    </p:spTree>
    <p:extLst>
      <p:ext uri="{BB962C8B-B14F-4D97-AF65-F5344CB8AC3E}">
        <p14:creationId xmlns:p14="http://schemas.microsoft.com/office/powerpoint/2010/main" val="35155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006600"/>
                </a:solidFill>
              </a:rPr>
              <a:t>Wat nu te doen?</a:t>
            </a:r>
            <a:endParaRPr lang="nl-NL" b="1" u="sng" dirty="0">
              <a:solidFill>
                <a:srgbClr val="0066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staan verschillende ‘leskisten’</a:t>
            </a:r>
          </a:p>
          <a:p>
            <a:r>
              <a:rPr lang="nl-NL" dirty="0" smtClean="0"/>
              <a:t>Met een aantal ideeën ……..</a:t>
            </a:r>
          </a:p>
          <a:p>
            <a:r>
              <a:rPr lang="nl-NL" dirty="0" smtClean="0"/>
              <a:t>Welke ideeën hebben jullie nog….</a:t>
            </a:r>
          </a:p>
          <a:p>
            <a:r>
              <a:rPr lang="nl-NL" dirty="0" smtClean="0"/>
              <a:t>Wij bundelen en sturen deze (na bundelen)</a:t>
            </a:r>
            <a:br>
              <a:rPr lang="nl-NL" dirty="0" smtClean="0"/>
            </a:br>
            <a:r>
              <a:rPr lang="nl-NL" dirty="0" smtClean="0"/>
              <a:t>naar jullie ………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(emailadres even aangeven op </a:t>
            </a:r>
            <a:r>
              <a:rPr lang="nl-NL" dirty="0" smtClean="0"/>
              <a:t>)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1694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FF0000"/>
                </a:solidFill>
              </a:rPr>
              <a:t>Quote IVN ……</a:t>
            </a:r>
            <a:endParaRPr lang="nl-NL" b="1" u="sng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nl-NL" dirty="0" smtClean="0"/>
              <a:t>Natuur </a:t>
            </a:r>
            <a:r>
              <a:rPr lang="nl-NL" dirty="0"/>
              <a:t>is belangrijk voor kinderen. Door </a:t>
            </a:r>
            <a:r>
              <a:rPr lang="nl-NL" dirty="0" err="1" smtClean="0"/>
              <a:t>natuur-onderwijs</a:t>
            </a:r>
            <a:r>
              <a:rPr lang="nl-NL" dirty="0"/>
              <a:t>, natuureducatie of natuurbeleving stimuleer je milieubewust gedrag bij kinderen. </a:t>
            </a:r>
            <a:endParaRPr lang="nl-NL" dirty="0" smtClean="0"/>
          </a:p>
          <a:p>
            <a:pPr marL="0" indent="0" fontAlgn="base">
              <a:buNone/>
            </a:pPr>
            <a:r>
              <a:rPr lang="nl-NL" dirty="0" smtClean="0"/>
              <a:t>Unieke </a:t>
            </a:r>
            <a:r>
              <a:rPr lang="nl-NL" dirty="0"/>
              <a:t>ervaringen in de natuur zijn zelfs bepalend voor het gedrag nu en in de toekomst.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34029"/>
            <a:ext cx="4438253" cy="241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5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FF0000"/>
                </a:solidFill>
              </a:rPr>
              <a:t>Vragen – opmerkingen ?</a:t>
            </a:r>
            <a:endParaRPr lang="nl-NL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7650"/>
            <a:ext cx="4339053" cy="35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5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err="1" smtClean="0">
                <a:solidFill>
                  <a:schemeClr val="accent3">
                    <a:lumMod val="50000"/>
                  </a:schemeClr>
                </a:solidFill>
              </a:rPr>
              <a:t>Leskist</a:t>
            </a:r>
            <a:r>
              <a:rPr lang="nl-NL" b="1" u="sng" dirty="0" smtClean="0">
                <a:solidFill>
                  <a:schemeClr val="accent3">
                    <a:lumMod val="50000"/>
                  </a:schemeClr>
                </a:solidFill>
              </a:rPr>
              <a:t> ….</a:t>
            </a:r>
            <a:endParaRPr lang="nl-NL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Basisonderwijs ….</a:t>
            </a:r>
          </a:p>
          <a:p>
            <a:r>
              <a:rPr lang="nl-NL" dirty="0" smtClean="0"/>
              <a:t>Voortgezet onderwijs ……</a:t>
            </a:r>
          </a:p>
          <a:p>
            <a:endParaRPr lang="nl-NL" dirty="0"/>
          </a:p>
          <a:p>
            <a:r>
              <a:rPr lang="nl-NL" dirty="0" smtClean="0"/>
              <a:t>Onze leerlingen </a:t>
            </a:r>
            <a:r>
              <a:rPr lang="nl-NL" dirty="0" smtClean="0">
                <a:sym typeface="Wingdings" panose="05000000000000000000" pitchFamily="2" charset="2"/>
              </a:rPr>
              <a:t> doeners !</a:t>
            </a:r>
            <a:br>
              <a:rPr lang="nl-NL" dirty="0" smtClean="0">
                <a:sym typeface="Wingdings" panose="05000000000000000000" pitchFamily="2" charset="2"/>
              </a:rPr>
            </a:b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Laat ze ervaren – laat ze ontdekken – laat ze onderzoeken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46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Demonstratie kist - modellen</a:t>
            </a:r>
          </a:p>
          <a:p>
            <a:pPr>
              <a:buFontTx/>
              <a:buChar char="-"/>
            </a:pPr>
            <a:r>
              <a:rPr lang="nl-NL" dirty="0" smtClean="0"/>
              <a:t>Kist met veldwerk en kijkwijzers</a:t>
            </a:r>
          </a:p>
          <a:p>
            <a:pPr>
              <a:buFontTx/>
              <a:buChar char="-"/>
            </a:pPr>
            <a:r>
              <a:rPr lang="nl-NL" dirty="0" smtClean="0"/>
              <a:t>Educatieve paden …Kabouter pad</a:t>
            </a:r>
          </a:p>
          <a:p>
            <a:pPr>
              <a:buFontTx/>
              <a:buChar char="-"/>
            </a:pPr>
            <a:r>
              <a:rPr lang="nl-NL" dirty="0" smtClean="0"/>
              <a:t>De ontdekkist </a:t>
            </a:r>
          </a:p>
          <a:p>
            <a:pPr>
              <a:buFontTx/>
              <a:buChar char="-"/>
            </a:pPr>
            <a:r>
              <a:rPr lang="nl-NL" dirty="0" smtClean="0"/>
              <a:t>De </a:t>
            </a:r>
            <a:r>
              <a:rPr lang="nl-NL" dirty="0" smtClean="0"/>
              <a:t>seizoenen</a:t>
            </a:r>
          </a:p>
          <a:p>
            <a:pPr>
              <a:buFontTx/>
              <a:buChar char="-"/>
            </a:pPr>
            <a:r>
              <a:rPr lang="nl-NL" dirty="0" smtClean="0"/>
              <a:t>De spellen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86" y="1124744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55" y="414908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u="sng" dirty="0">
                <a:solidFill>
                  <a:srgbClr val="FF0000"/>
                </a:solidFill>
              </a:rPr>
              <a:t>Hoe kan het anders? Hoe kun je een </a:t>
            </a:r>
            <a:r>
              <a:rPr lang="nl-NL" b="1" u="sng" dirty="0" err="1">
                <a:solidFill>
                  <a:srgbClr val="FF0000"/>
                </a:solidFill>
              </a:rPr>
              <a:t>leskist</a:t>
            </a:r>
            <a:r>
              <a:rPr lang="nl-NL" b="1" u="sng" dirty="0">
                <a:solidFill>
                  <a:srgbClr val="FF0000"/>
                </a:solidFill>
              </a:rPr>
              <a:t> gebruiken</a:t>
            </a:r>
            <a:r>
              <a:rPr lang="nl-NL" b="1" dirty="0">
                <a:solidFill>
                  <a:srgbClr val="FF0000"/>
                </a:solidFill>
              </a:rPr>
              <a:t>?</a:t>
            </a:r>
            <a:r>
              <a:rPr lang="nl-NL" dirty="0">
                <a:solidFill>
                  <a:srgbClr val="FF0000"/>
                </a:solidFill>
              </a:rPr>
              <a:t> 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88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accent3">
                    <a:lumMod val="50000"/>
                  </a:schemeClr>
                </a:solidFill>
              </a:rPr>
              <a:t>Demonstratiekist ….. </a:t>
            </a:r>
            <a:endParaRPr lang="nl-NL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Bedenk wat je allemaal binnen school hebt ….</a:t>
            </a:r>
          </a:p>
          <a:p>
            <a:r>
              <a:rPr lang="nl-NL" dirty="0" smtClean="0"/>
              <a:t>En wat je mogelijk nog zou willen…..</a:t>
            </a:r>
            <a:br>
              <a:rPr lang="nl-NL" dirty="0" smtClean="0"/>
            </a:br>
            <a:r>
              <a:rPr lang="nl-NL" dirty="0" smtClean="0"/>
              <a:t>En misschien makkelijk kunt verzamelen…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6" y="3861048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1136"/>
            <a:ext cx="22923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04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accent3">
                    <a:lumMod val="50000"/>
                  </a:schemeClr>
                </a:solidFill>
              </a:rPr>
              <a:t>De ‘voedingskist’  </a:t>
            </a:r>
            <a:endParaRPr lang="nl-NL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28610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9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006600"/>
                </a:solidFill>
              </a:rPr>
              <a:t>Veldwerk en kijkwijzers </a:t>
            </a:r>
            <a:endParaRPr lang="nl-NL" b="1" u="sng" dirty="0">
              <a:solidFill>
                <a:srgbClr val="0066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meetlinten, loepjes, zoekkaarten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2752"/>
            <a:ext cx="4464496" cy="31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07" y="2780928"/>
            <a:ext cx="3010119" cy="26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9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accent3">
                    <a:lumMod val="50000"/>
                  </a:schemeClr>
                </a:solidFill>
              </a:rPr>
              <a:t>Kist met spellen </a:t>
            </a:r>
            <a:endParaRPr lang="nl-NL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Laat leerlingen deze zelf maken</a:t>
            </a:r>
          </a:p>
          <a:p>
            <a:r>
              <a:rPr lang="nl-NL" dirty="0" smtClean="0"/>
              <a:t>Kwartet</a:t>
            </a:r>
          </a:p>
          <a:p>
            <a:r>
              <a:rPr lang="nl-NL" dirty="0" smtClean="0"/>
              <a:t>Memory </a:t>
            </a:r>
          </a:p>
          <a:p>
            <a:r>
              <a:rPr lang="nl-NL" dirty="0" smtClean="0"/>
              <a:t>‘Ganzenbord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Puzzel 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349213" cy="349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fbeeldingsresultaat voor kwartet pla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5400600" cy="23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>
                <a:solidFill>
                  <a:schemeClr val="accent3">
                    <a:lumMod val="50000"/>
                  </a:schemeClr>
                </a:solidFill>
              </a:rPr>
              <a:t>Ontdekkist met praktische opdrachten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Nervatuur</a:t>
            </a:r>
          </a:p>
          <a:p>
            <a:r>
              <a:rPr lang="nl-NL" dirty="0" smtClean="0"/>
              <a:t>Bladranden</a:t>
            </a:r>
          </a:p>
          <a:p>
            <a:r>
              <a:rPr lang="nl-NL" dirty="0" smtClean="0"/>
              <a:t>Insectenbloemen / Windbloemen </a:t>
            </a:r>
          </a:p>
          <a:p>
            <a:r>
              <a:rPr lang="nl-NL" dirty="0" smtClean="0"/>
              <a:t>Bomen </a:t>
            </a:r>
          </a:p>
          <a:p>
            <a:r>
              <a:rPr lang="nl-NL" dirty="0" smtClean="0"/>
              <a:t>Verzamelen zaden </a:t>
            </a:r>
          </a:p>
          <a:p>
            <a:endParaRPr lang="nl-NL" dirty="0"/>
          </a:p>
        </p:txBody>
      </p:sp>
      <p:sp>
        <p:nvSpPr>
          <p:cNvPr id="4" name="AutoShape 2" descr="Gerelateerde afbeeldi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79725" y="-1203325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8"/>
          <a:stretch/>
        </p:blipFill>
        <p:spPr bwMode="auto">
          <a:xfrm>
            <a:off x="5580112" y="3789040"/>
            <a:ext cx="3064769" cy="288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6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accent3">
                    <a:lumMod val="50000"/>
                  </a:schemeClr>
                </a:solidFill>
              </a:rPr>
              <a:t>Kist seizoenen </a:t>
            </a:r>
            <a:endParaRPr lang="nl-NL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kunnen leerlingen waarnemen aan planten in: 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9669">
            <a:off x="597323" y="275481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821">
            <a:off x="4846195" y="2820032"/>
            <a:ext cx="3621782" cy="23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62871"/>
            <a:ext cx="3060377" cy="21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23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222</Words>
  <Application>Microsoft Office PowerPoint</Application>
  <PresentationFormat>Diavoorstelling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Halen we buiten binnen?  Of gaan we toch naar buiten? </vt:lpstr>
      <vt:lpstr>Leskist ….</vt:lpstr>
      <vt:lpstr>Hoe kan het anders? Hoe kun je een leskist gebruiken?  </vt:lpstr>
      <vt:lpstr>Demonstratiekist ….. </vt:lpstr>
      <vt:lpstr>De ‘voedingskist’  </vt:lpstr>
      <vt:lpstr>Veldwerk en kijkwijzers </vt:lpstr>
      <vt:lpstr>Kist met spellen </vt:lpstr>
      <vt:lpstr>Ontdekkist met praktische opdrachten </vt:lpstr>
      <vt:lpstr>Kist seizoenen </vt:lpstr>
      <vt:lpstr>Stel jezelf de volgende vragen…</vt:lpstr>
      <vt:lpstr>Wat nu te doen?</vt:lpstr>
      <vt:lpstr>Quote IVN ……</vt:lpstr>
      <vt:lpstr>Vragen – opmerkingen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 van Leijsen</dc:creator>
  <cp:lastModifiedBy>annie van Leijsen</cp:lastModifiedBy>
  <cp:revision>13</cp:revision>
  <dcterms:created xsi:type="dcterms:W3CDTF">2019-04-29T21:05:42Z</dcterms:created>
  <dcterms:modified xsi:type="dcterms:W3CDTF">2019-05-08T11:54:35Z</dcterms:modified>
</cp:coreProperties>
</file>