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sldIdLst>
    <p:sldId id="271" r:id="rId2"/>
    <p:sldId id="273" r:id="rId3"/>
    <p:sldId id="272" r:id="rId4"/>
    <p:sldId id="274" r:id="rId5"/>
    <p:sldId id="275" r:id="rId6"/>
    <p:sldId id="276" r:id="rId7"/>
    <p:sldId id="277" r:id="rId8"/>
    <p:sldId id="309" r:id="rId9"/>
    <p:sldId id="256" r:id="rId10"/>
    <p:sldId id="257" r:id="rId11"/>
    <p:sldId id="258" r:id="rId12"/>
    <p:sldId id="259" r:id="rId13"/>
    <p:sldId id="261" r:id="rId14"/>
    <p:sldId id="260" r:id="rId15"/>
    <p:sldId id="262" r:id="rId16"/>
    <p:sldId id="263" r:id="rId17"/>
    <p:sldId id="310" r:id="rId18"/>
    <p:sldId id="269" r:id="rId19"/>
    <p:sldId id="265" r:id="rId20"/>
    <p:sldId id="270" r:id="rId21"/>
    <p:sldId id="279" r:id="rId22"/>
    <p:sldId id="281" r:id="rId23"/>
    <p:sldId id="266" r:id="rId24"/>
    <p:sldId id="267" r:id="rId25"/>
    <p:sldId id="268" r:id="rId26"/>
    <p:sldId id="283" r:id="rId27"/>
    <p:sldId id="284" r:id="rId28"/>
    <p:sldId id="285" r:id="rId29"/>
    <p:sldId id="286" r:id="rId30"/>
    <p:sldId id="287" r:id="rId31"/>
    <p:sldId id="311" r:id="rId32"/>
    <p:sldId id="288" r:id="rId33"/>
    <p:sldId id="289" r:id="rId34"/>
    <p:sldId id="290" r:id="rId35"/>
    <p:sldId id="291" r:id="rId36"/>
    <p:sldId id="292" r:id="rId37"/>
    <p:sldId id="295" r:id="rId38"/>
    <p:sldId id="296" r:id="rId39"/>
    <p:sldId id="298" r:id="rId40"/>
    <p:sldId id="299" r:id="rId41"/>
    <p:sldId id="300" r:id="rId42"/>
    <p:sldId id="301" r:id="rId43"/>
    <p:sldId id="302" r:id="rId44"/>
    <p:sldId id="303" r:id="rId45"/>
    <p:sldId id="304" r:id="rId46"/>
    <p:sldId id="305" r:id="rId47"/>
    <p:sldId id="306" r:id="rId48"/>
    <p:sldId id="307" r:id="rId49"/>
    <p:sldId id="308" r:id="rId50"/>
    <p:sldId id="28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64892" autoAdjust="0"/>
  </p:normalViewPr>
  <p:slideViewPr>
    <p:cSldViewPr>
      <p:cViewPr varScale="1">
        <p:scale>
          <a:sx n="46" d="100"/>
          <a:sy n="46" d="100"/>
        </p:scale>
        <p:origin x="-17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tteveldt\Dropbox\Neurohypes\Neuro%20reporting%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percentStacked"/>
        <c:varyColors val="0"/>
        <c:ser>
          <c:idx val="0"/>
          <c:order val="0"/>
          <c:tx>
            <c:strRef>
              <c:f>Topic!$B$2</c:f>
              <c:strCache>
                <c:ptCount val="1"/>
                <c:pt idx="0">
                  <c:v>Optimistic</c:v>
                </c:pt>
              </c:strCache>
            </c:strRef>
          </c:tx>
          <c:invertIfNegative val="0"/>
          <c:cat>
            <c:strRef>
              <c:f>Topic!$A$3:$A$7</c:f>
              <c:strCache>
                <c:ptCount val="5"/>
                <c:pt idx="0">
                  <c:v>Law/safety (33)</c:v>
                </c:pt>
                <c:pt idx="1">
                  <c:v>Health care (687)</c:v>
                </c:pt>
                <c:pt idx="2">
                  <c:v>Philosophy (175)</c:v>
                </c:pt>
                <c:pt idx="3">
                  <c:v>Politics/industry (45)</c:v>
                </c:pt>
                <c:pt idx="4">
                  <c:v>Development (135)</c:v>
                </c:pt>
              </c:strCache>
            </c:strRef>
          </c:cat>
          <c:val>
            <c:numRef>
              <c:f>Topic!$B$3:$B$7</c:f>
              <c:numCache>
                <c:formatCode>0</c:formatCode>
                <c:ptCount val="5"/>
                <c:pt idx="0">
                  <c:v>9.0909090909091006</c:v>
                </c:pt>
                <c:pt idx="1">
                  <c:v>15.429403202328981</c:v>
                </c:pt>
                <c:pt idx="2">
                  <c:v>17.714285714285751</c:v>
                </c:pt>
                <c:pt idx="3">
                  <c:v>17.777777777777779</c:v>
                </c:pt>
                <c:pt idx="4">
                  <c:v>24.444444444444439</c:v>
                </c:pt>
              </c:numCache>
            </c:numRef>
          </c:val>
        </c:ser>
        <c:ser>
          <c:idx val="1"/>
          <c:order val="1"/>
          <c:tx>
            <c:strRef>
              <c:f>Topic!$C$2</c:f>
              <c:strCache>
                <c:ptCount val="1"/>
                <c:pt idx="0">
                  <c:v>Neutral</c:v>
                </c:pt>
              </c:strCache>
            </c:strRef>
          </c:tx>
          <c:invertIfNegative val="0"/>
          <c:cat>
            <c:strRef>
              <c:f>Topic!$A$3:$A$7</c:f>
              <c:strCache>
                <c:ptCount val="5"/>
                <c:pt idx="0">
                  <c:v>Law/safety (33)</c:v>
                </c:pt>
                <c:pt idx="1">
                  <c:v>Health care (687)</c:v>
                </c:pt>
                <c:pt idx="2">
                  <c:v>Philosophy (175)</c:v>
                </c:pt>
                <c:pt idx="3">
                  <c:v>Politics/industry (45)</c:v>
                </c:pt>
                <c:pt idx="4">
                  <c:v>Development (135)</c:v>
                </c:pt>
              </c:strCache>
            </c:strRef>
          </c:cat>
          <c:val>
            <c:numRef>
              <c:f>Topic!$C$3:$C$7</c:f>
              <c:numCache>
                <c:formatCode>0</c:formatCode>
                <c:ptCount val="5"/>
                <c:pt idx="0">
                  <c:v>51.515151515151523</c:v>
                </c:pt>
                <c:pt idx="1">
                  <c:v>59.388646288209543</c:v>
                </c:pt>
                <c:pt idx="2">
                  <c:v>49.714285714285722</c:v>
                </c:pt>
                <c:pt idx="3">
                  <c:v>46.666666666666529</c:v>
                </c:pt>
                <c:pt idx="4">
                  <c:v>63.703703703703709</c:v>
                </c:pt>
              </c:numCache>
            </c:numRef>
          </c:val>
        </c:ser>
        <c:ser>
          <c:idx val="2"/>
          <c:order val="2"/>
          <c:tx>
            <c:strRef>
              <c:f>Topic!$D$2</c:f>
              <c:strCache>
                <c:ptCount val="1"/>
                <c:pt idx="0">
                  <c:v>Skeptical</c:v>
                </c:pt>
              </c:strCache>
            </c:strRef>
          </c:tx>
          <c:invertIfNegative val="0"/>
          <c:cat>
            <c:strRef>
              <c:f>Topic!$A$3:$A$7</c:f>
              <c:strCache>
                <c:ptCount val="5"/>
                <c:pt idx="0">
                  <c:v>Law/safety (33)</c:v>
                </c:pt>
                <c:pt idx="1">
                  <c:v>Health care (687)</c:v>
                </c:pt>
                <c:pt idx="2">
                  <c:v>Philosophy (175)</c:v>
                </c:pt>
                <c:pt idx="3">
                  <c:v>Politics/industry (45)</c:v>
                </c:pt>
                <c:pt idx="4">
                  <c:v>Development (135)</c:v>
                </c:pt>
              </c:strCache>
            </c:strRef>
          </c:cat>
          <c:val>
            <c:numRef>
              <c:f>Topic!$D$3:$D$7</c:f>
              <c:numCache>
                <c:formatCode>0</c:formatCode>
                <c:ptCount val="5"/>
                <c:pt idx="0">
                  <c:v>18.181818181818208</c:v>
                </c:pt>
                <c:pt idx="1">
                  <c:v>10.77147016011644</c:v>
                </c:pt>
                <c:pt idx="2">
                  <c:v>22.857142857142829</c:v>
                </c:pt>
                <c:pt idx="3">
                  <c:v>24.444444444444439</c:v>
                </c:pt>
                <c:pt idx="4">
                  <c:v>5.9259259259259256</c:v>
                </c:pt>
              </c:numCache>
            </c:numRef>
          </c:val>
        </c:ser>
        <c:ser>
          <c:idx val="3"/>
          <c:order val="3"/>
          <c:tx>
            <c:strRef>
              <c:f>Topic!$E$2</c:f>
              <c:strCache>
                <c:ptCount val="1"/>
                <c:pt idx="0">
                  <c:v>Balanced</c:v>
                </c:pt>
              </c:strCache>
            </c:strRef>
          </c:tx>
          <c:invertIfNegative val="0"/>
          <c:cat>
            <c:strRef>
              <c:f>Topic!$A$3:$A$7</c:f>
              <c:strCache>
                <c:ptCount val="5"/>
                <c:pt idx="0">
                  <c:v>Law/safety (33)</c:v>
                </c:pt>
                <c:pt idx="1">
                  <c:v>Health care (687)</c:v>
                </c:pt>
                <c:pt idx="2">
                  <c:v>Philosophy (175)</c:v>
                </c:pt>
                <c:pt idx="3">
                  <c:v>Politics/industry (45)</c:v>
                </c:pt>
                <c:pt idx="4">
                  <c:v>Development (135)</c:v>
                </c:pt>
              </c:strCache>
            </c:strRef>
          </c:cat>
          <c:val>
            <c:numRef>
              <c:f>Topic!$E$3:$E$7</c:f>
              <c:numCache>
                <c:formatCode>0</c:formatCode>
                <c:ptCount val="5"/>
                <c:pt idx="0">
                  <c:v>21.212121212121151</c:v>
                </c:pt>
                <c:pt idx="1">
                  <c:v>14.410480349345001</c:v>
                </c:pt>
                <c:pt idx="2">
                  <c:v>9.7142857142857135</c:v>
                </c:pt>
                <c:pt idx="3">
                  <c:v>11.111111111111089</c:v>
                </c:pt>
                <c:pt idx="4">
                  <c:v>5.9259259259259256</c:v>
                </c:pt>
              </c:numCache>
            </c:numRef>
          </c:val>
        </c:ser>
        <c:dLbls>
          <c:showLegendKey val="0"/>
          <c:showVal val="1"/>
          <c:showCatName val="0"/>
          <c:showSerName val="0"/>
          <c:showPercent val="0"/>
          <c:showBubbleSize val="0"/>
        </c:dLbls>
        <c:gapWidth val="95"/>
        <c:overlap val="100"/>
        <c:axId val="81662336"/>
        <c:axId val="81663872"/>
      </c:barChart>
      <c:catAx>
        <c:axId val="81662336"/>
        <c:scaling>
          <c:orientation val="minMax"/>
        </c:scaling>
        <c:delete val="0"/>
        <c:axPos val="l"/>
        <c:majorTickMark val="none"/>
        <c:minorTickMark val="none"/>
        <c:tickLblPos val="nextTo"/>
        <c:crossAx val="81663872"/>
        <c:crosses val="autoZero"/>
        <c:auto val="1"/>
        <c:lblAlgn val="ctr"/>
        <c:lblOffset val="100"/>
        <c:noMultiLvlLbl val="0"/>
      </c:catAx>
      <c:valAx>
        <c:axId val="81663872"/>
        <c:scaling>
          <c:orientation val="minMax"/>
        </c:scaling>
        <c:delete val="1"/>
        <c:axPos val="b"/>
        <c:numFmt formatCode="0%" sourceLinked="1"/>
        <c:majorTickMark val="out"/>
        <c:minorTickMark val="none"/>
        <c:tickLblPos val="none"/>
        <c:crossAx val="81662336"/>
        <c:crosses val="autoZero"/>
        <c:crossBetween val="between"/>
      </c:valAx>
    </c:plotArea>
    <c:legend>
      <c:legendPos val="t"/>
      <c:layout>
        <c:manualLayout>
          <c:xMode val="edge"/>
          <c:yMode val="edge"/>
          <c:x val="0.29313785396393899"/>
          <c:y val="3.4136007350441103E-2"/>
          <c:w val="0.47182224850833598"/>
          <c:h val="0.10287974404266199"/>
        </c:manualLayout>
      </c:layout>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621D6-46A0-4250-B2B2-858947D1E393}" type="datetimeFigureOut">
              <a:rPr lang="nl-NL" smtClean="0"/>
              <a:pPr/>
              <a:t>11-1-2014</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4E9E6-7BAE-4457-ADE4-F85A7F25063F}" type="slidenum">
              <a:rPr lang="nl-NL" smtClean="0"/>
              <a:pPr/>
              <a:t>‹nr.›</a:t>
            </a:fld>
            <a:endParaRPr lang="nl-NL"/>
          </a:p>
        </p:txBody>
      </p:sp>
    </p:spTree>
    <p:extLst>
      <p:ext uri="{BB962C8B-B14F-4D97-AF65-F5344CB8AC3E}">
        <p14:creationId xmlns:p14="http://schemas.microsoft.com/office/powerpoint/2010/main" val="114885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“Andere persoonlijke…” dit punt snap ik niet helemaal</a:t>
            </a:r>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3</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We gaan ons richten op MRI en </a:t>
            </a:r>
            <a:r>
              <a:rPr lang="nl-NL" dirty="0" err="1" smtClean="0"/>
              <a:t>fMRI</a:t>
            </a:r>
            <a:r>
              <a:rPr lang="nl-NL" dirty="0" smtClean="0"/>
              <a:t>, en</a:t>
            </a:r>
            <a:r>
              <a:rPr lang="nl-NL" baseline="0" dirty="0" smtClean="0"/>
              <a:t> voor deze technieken proberen we uit te leggen waarom een </a:t>
            </a:r>
            <a:r>
              <a:rPr lang="nl-NL" baseline="0" dirty="0" err="1" smtClean="0"/>
              <a:t>fMRI-plaatje</a:t>
            </a:r>
            <a:r>
              <a:rPr lang="nl-NL" baseline="0" dirty="0" smtClean="0"/>
              <a:t> niet direct bruikbaar is in de klas. Dit heeft voor een deel te maken met de beperking van de technieken; de resultaten zijn niet eenduidig genoeg om meteen bruikbaar te zijn.</a:t>
            </a:r>
          </a:p>
          <a:p>
            <a:r>
              <a:rPr lang="nl-NL" baseline="0" dirty="0" smtClean="0"/>
              <a:t>Hetzelfde geldt voor de andere technieken, maar we kunnen ze niet allemaal zo gedetailleerd behandelen, hiervoor verwijzen we jullie naar o.a. onze stukken op Kennislink.</a:t>
            </a:r>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16</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08D5A-A567-47E5-927C-9AF8DCDDCB34}" type="slidenum">
              <a:rPr lang="nl-NL" altLang="nl-NL"/>
              <a:pPr/>
              <a:t>19</a:t>
            </a:fld>
            <a:endParaRPr lang="nl-NL" altLang="nl-NL"/>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nl-NL" altLang="nl-NL"/>
              <a:t>Zo doen we dat tegenwoordig.</a:t>
            </a:r>
          </a:p>
          <a:p>
            <a:endParaRPr lang="nl-NL" altLang="nl-NL"/>
          </a:p>
          <a:p>
            <a:r>
              <a:rPr lang="nl-NL" altLang="nl-NL"/>
              <a:t>MRI: magnetische resonantie imaging. Imaging = beeldvorming/afbeelding.</a:t>
            </a:r>
          </a:p>
          <a:p>
            <a:r>
              <a:rPr lang="nl-NL" altLang="nl-NL"/>
              <a:t>Maakt gebruik van het natuurkundige principe van kernspinresonantie. Maar hier ga ik niet verder op in, ik ga jullie uilteggen hoe we met een MRI scanner hersenactiviteit kunnen meten. </a:t>
            </a:r>
          </a:p>
          <a:p>
            <a:endParaRPr lang="nl-NL" altLang="nl-NL"/>
          </a:p>
          <a:p>
            <a:r>
              <a:rPr lang="nl-NL" altLang="nl-NL"/>
              <a:t>Uitleg Lena in de scanner. Via het spiegeltje in de spoel ziet ze het scherm. Zo kunnen we een film laten zien (Nemo), dit doen we vooral bij kinderen. Ook kunnen we uitleg geven en visuele prikkels laten zien op het scherm. Zo laten we onze proefpersonen een taakje uitvoeren in de scanner en meten we de hersenactiviteit tijdens het uitvoeren van dit taakje. In dit onderzoek naar dyslexie krijgen de proefpersonen bijvoorbeeld een taakje met letters en spraakklanken.</a:t>
            </a:r>
          </a:p>
          <a:p>
            <a:endParaRPr lang="nl-NL" altLang="nl-NL"/>
          </a:p>
          <a:p>
            <a:r>
              <a:rPr lang="nl-NL" altLang="nl-NL"/>
              <a:t>Maar wat meet zo’n scanner nou precies??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Taak: het is de bedoeling dat de taak</a:t>
            </a:r>
            <a:r>
              <a:rPr lang="nl-NL" baseline="0" dirty="0" smtClean="0"/>
              <a:t> die de onderzoeker kiest/ontwerpt alleen het proces activeert dat hij/zij wil onderzoeken. Dit is vaak heel moeilijk, vooral bij complexere cognitieve functies zoals liegen, plannen, of zelfstandig werken.</a:t>
            </a:r>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20</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C0F78151-4895-424B-8CA4-AA70C5A85483}" type="slidenum">
              <a:rPr lang="en-CA"/>
              <a:pPr/>
              <a:t>21</a:t>
            </a:fld>
            <a:endParaRPr lang="en-CA"/>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defTabSz="912983">
              <a:spcBef>
                <a:spcPct val="0"/>
              </a:spcBef>
            </a:pPr>
            <a:r>
              <a:rPr lang="en-US" dirty="0" smtClean="0">
                <a:latin typeface="Times New Roman" pitchFamily="18" charset="0"/>
                <a:ea typeface="ＭＳ Ｐゴシック" pitchFamily="34" charset="-128"/>
              </a:rPr>
              <a:t>I is for Imaging</a:t>
            </a:r>
          </a:p>
          <a:p>
            <a:pPr defTabSz="912983">
              <a:spcBef>
                <a:spcPct val="0"/>
              </a:spcBef>
            </a:pPr>
            <a:endParaRPr lang="en-US" dirty="0" smtClean="0">
              <a:latin typeface="Times New Roman" pitchFamily="18" charset="0"/>
              <a:ea typeface="ＭＳ Ｐゴシック" pitchFamily="34" charset="-128"/>
            </a:endParaRPr>
          </a:p>
          <a:p>
            <a:pPr defTabSz="912983"/>
            <a:r>
              <a:rPr lang="en-US" dirty="0" smtClean="0">
                <a:latin typeface="Times New Roman" pitchFamily="18" charset="0"/>
                <a:ea typeface="ＭＳ Ｐゴシック" pitchFamily="34" charset="-128"/>
              </a:rPr>
              <a:t>Imaging parameters are different MRI </a:t>
            </a:r>
            <a:r>
              <a:rPr lang="ja-JP" altLang="en-US" smtClean="0">
                <a:latin typeface="Times New Roman" pitchFamily="18" charset="0"/>
                <a:ea typeface="ＭＳ Ｐゴシック" pitchFamily="34" charset="-128"/>
              </a:rPr>
              <a:t>”</a:t>
            </a:r>
            <a:r>
              <a:rPr lang="en-US" altLang="ja-JP" dirty="0" err="1" smtClean="0">
                <a:latin typeface="Times New Roman" pitchFamily="18" charset="0"/>
                <a:ea typeface="ＭＳ Ｐゴシック" pitchFamily="34" charset="-128"/>
              </a:rPr>
              <a:t>Anatomicals</a:t>
            </a:r>
            <a:r>
              <a:rPr lang="ja-JP" altLang="en-US"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 aim to maximize tissue contrast</a:t>
            </a:r>
          </a:p>
          <a:p>
            <a:pPr defTabSz="912983"/>
            <a:endParaRPr lang="en-US" dirty="0" smtClean="0">
              <a:latin typeface="Times New Roman" pitchFamily="18" charset="0"/>
              <a:ea typeface="ＭＳ Ｐゴシック" pitchFamily="34" charset="-128"/>
            </a:endParaRPr>
          </a:p>
          <a:p>
            <a:pPr defTabSz="912983"/>
            <a:r>
              <a:rPr lang="en-US" dirty="0" err="1" smtClean="0">
                <a:latin typeface="Times New Roman" pitchFamily="18" charset="0"/>
                <a:ea typeface="ＭＳ Ｐゴシック" pitchFamily="34" charset="-128"/>
              </a:rPr>
              <a:t>fMRI</a:t>
            </a:r>
            <a:r>
              <a:rPr lang="en-US" dirty="0" smtClean="0">
                <a:latin typeface="Times New Roman" pitchFamily="18" charset="0"/>
                <a:ea typeface="ＭＳ Ｐゴシック" pitchFamily="34" charset="-128"/>
              </a:rPr>
              <a:t> to maximize functional contrast.</a:t>
            </a:r>
          </a:p>
          <a:p>
            <a:pPr defTabSz="912983"/>
            <a:endParaRPr lang="en-US" dirty="0" smtClean="0">
              <a:latin typeface="Times New Roman" pitchFamily="18" charset="0"/>
              <a:ea typeface="ＭＳ Ｐゴシック" pitchFamily="34" charset="-128"/>
            </a:endParaRPr>
          </a:p>
          <a:p>
            <a:pPr defTabSz="912983"/>
            <a:endParaRPr lang="en-US" dirty="0" smtClean="0">
              <a:latin typeface="Times New Roman" pitchFamily="18" charset="0"/>
              <a:ea typeface="ＭＳ Ｐゴシック" pitchFamily="34" charset="-128"/>
            </a:endParaRPr>
          </a:p>
          <a:p>
            <a:pPr defTabSz="912983"/>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C0F78151-4895-424B-8CA4-AA70C5A85483}" type="slidenum">
              <a:rPr lang="en-CA"/>
              <a:pPr/>
              <a:t>22</a:t>
            </a:fld>
            <a:endParaRPr lang="en-CA"/>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defTabSz="912983">
              <a:spcBef>
                <a:spcPct val="0"/>
              </a:spcBef>
            </a:pPr>
            <a:r>
              <a:rPr lang="en-US" dirty="0" smtClean="0">
                <a:latin typeface="Times New Roman" pitchFamily="18" charset="0"/>
                <a:ea typeface="ＭＳ Ｐゴシック" pitchFamily="34" charset="-128"/>
              </a:rPr>
              <a:t>I is for Imaging</a:t>
            </a:r>
          </a:p>
          <a:p>
            <a:pPr defTabSz="912983">
              <a:spcBef>
                <a:spcPct val="0"/>
              </a:spcBef>
            </a:pPr>
            <a:endParaRPr lang="en-US" dirty="0" smtClean="0">
              <a:latin typeface="Times New Roman" pitchFamily="18" charset="0"/>
              <a:ea typeface="ＭＳ Ｐゴシック" pitchFamily="34" charset="-128"/>
            </a:endParaRPr>
          </a:p>
          <a:p>
            <a:pPr defTabSz="912983"/>
            <a:r>
              <a:rPr lang="en-US" dirty="0" smtClean="0">
                <a:latin typeface="Times New Roman" pitchFamily="18" charset="0"/>
                <a:ea typeface="ＭＳ Ｐゴシック" pitchFamily="34" charset="-128"/>
              </a:rPr>
              <a:t>Imaging parameters are different MRI </a:t>
            </a:r>
            <a:r>
              <a:rPr lang="ja-JP" altLang="en-US" smtClean="0">
                <a:latin typeface="Times New Roman" pitchFamily="18" charset="0"/>
                <a:ea typeface="ＭＳ Ｐゴシック" pitchFamily="34" charset="-128"/>
              </a:rPr>
              <a:t>”</a:t>
            </a:r>
            <a:r>
              <a:rPr lang="en-US" altLang="ja-JP" dirty="0" err="1" smtClean="0">
                <a:latin typeface="Times New Roman" pitchFamily="18" charset="0"/>
                <a:ea typeface="ＭＳ Ｐゴシック" pitchFamily="34" charset="-128"/>
              </a:rPr>
              <a:t>Anatomicals</a:t>
            </a:r>
            <a:r>
              <a:rPr lang="ja-JP" altLang="en-US"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 aim to maximize tissue contrast</a:t>
            </a:r>
          </a:p>
          <a:p>
            <a:pPr defTabSz="912983"/>
            <a:endParaRPr lang="en-US" dirty="0" smtClean="0">
              <a:latin typeface="Times New Roman" pitchFamily="18" charset="0"/>
              <a:ea typeface="ＭＳ Ｐゴシック" pitchFamily="34" charset="-128"/>
            </a:endParaRPr>
          </a:p>
          <a:p>
            <a:pPr defTabSz="912983"/>
            <a:r>
              <a:rPr lang="en-US" dirty="0" err="1" smtClean="0">
                <a:latin typeface="Times New Roman" pitchFamily="18" charset="0"/>
                <a:ea typeface="ＭＳ Ｐゴシック" pitchFamily="34" charset="-128"/>
              </a:rPr>
              <a:t>fMRI</a:t>
            </a:r>
            <a:r>
              <a:rPr lang="en-US" dirty="0" smtClean="0">
                <a:latin typeface="Times New Roman" pitchFamily="18" charset="0"/>
                <a:ea typeface="ＭＳ Ｐゴシック" pitchFamily="34" charset="-128"/>
              </a:rPr>
              <a:t> to maximize functional contrast.</a:t>
            </a:r>
          </a:p>
          <a:p>
            <a:pPr defTabSz="912983"/>
            <a:endParaRPr lang="en-US" dirty="0" smtClean="0">
              <a:latin typeface="Times New Roman" pitchFamily="18" charset="0"/>
              <a:ea typeface="ＭＳ Ｐゴシック" pitchFamily="34" charset="-128"/>
            </a:endParaRPr>
          </a:p>
          <a:p>
            <a:pPr defTabSz="912983"/>
            <a:endParaRPr lang="en-US" dirty="0" smtClean="0">
              <a:latin typeface="Times New Roman" pitchFamily="18" charset="0"/>
              <a:ea typeface="ＭＳ Ｐゴシック" pitchFamily="34" charset="-128"/>
            </a:endParaRPr>
          </a:p>
          <a:p>
            <a:pPr defTabSz="912983"/>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DC064-09E3-4016-A7DC-EB63776A64A9}" type="slidenum">
              <a:rPr lang="nl-NL" altLang="nl-NL"/>
              <a:pPr/>
              <a:t>23</a:t>
            </a:fld>
            <a:endParaRPr lang="nl-NL" altLang="nl-NL"/>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nl-NL" altLang="nl-NL" dirty="0" smtClean="0"/>
              <a:t>Ook </a:t>
            </a:r>
            <a:r>
              <a:rPr lang="nl-NL" altLang="nl-NL" dirty="0" err="1" smtClean="0"/>
              <a:t>mbt</a:t>
            </a:r>
            <a:r>
              <a:rPr lang="nl-NL" altLang="nl-NL" dirty="0" smtClean="0"/>
              <a:t> de oorsprong van het </a:t>
            </a:r>
            <a:r>
              <a:rPr lang="nl-NL" altLang="nl-NL" dirty="0" err="1" smtClean="0"/>
              <a:t>fMRI</a:t>
            </a:r>
            <a:r>
              <a:rPr lang="nl-NL" altLang="nl-NL" dirty="0" smtClean="0"/>
              <a:t> signaal zijn er onzekerheden.</a:t>
            </a:r>
            <a:r>
              <a:rPr lang="nl-NL" altLang="nl-NL" baseline="0" dirty="0" smtClean="0"/>
              <a:t> Het is in elk geval belangrijk om te weten dat </a:t>
            </a:r>
            <a:r>
              <a:rPr lang="nl-NL" altLang="nl-NL" baseline="0" dirty="0" err="1" smtClean="0"/>
              <a:t>fMRI</a:t>
            </a:r>
            <a:r>
              <a:rPr lang="nl-NL" altLang="nl-NL" baseline="0" dirty="0" smtClean="0"/>
              <a:t> niet direct de activiteit van hersencellen meet, maar de veranderingen in het bloed rondom de hersencellen.</a:t>
            </a:r>
            <a:endParaRPr lang="en-US" altLang="nl-NL" dirty="0" smtClean="0"/>
          </a:p>
          <a:p>
            <a:endParaRPr lang="en-US" altLang="nl-NL" dirty="0" smtClean="0"/>
          </a:p>
          <a:p>
            <a:r>
              <a:rPr lang="en-US" altLang="nl-NL" dirty="0" err="1" smtClean="0"/>
              <a:t>Prikkel</a:t>
            </a:r>
            <a:r>
              <a:rPr lang="en-US" altLang="nl-NL" dirty="0"/>
              <a:t>: </a:t>
            </a:r>
            <a:r>
              <a:rPr lang="en-US" altLang="nl-NL" dirty="0" err="1"/>
              <a:t>wat</a:t>
            </a:r>
            <a:r>
              <a:rPr lang="en-US" altLang="nl-NL" dirty="0"/>
              <a:t> je </a:t>
            </a:r>
            <a:r>
              <a:rPr lang="en-US" altLang="nl-NL" dirty="0" err="1"/>
              <a:t>wil</a:t>
            </a:r>
            <a:r>
              <a:rPr lang="en-US" altLang="nl-NL" dirty="0"/>
              <a:t> </a:t>
            </a:r>
            <a:r>
              <a:rPr lang="en-US" altLang="nl-NL" dirty="0" err="1"/>
              <a:t>onderzoeken</a:t>
            </a:r>
            <a:r>
              <a:rPr lang="en-US" altLang="nl-NL" dirty="0"/>
              <a:t>. </a:t>
            </a:r>
            <a:r>
              <a:rPr lang="en-US" altLang="nl-NL" dirty="0" err="1"/>
              <a:t>Bv</a:t>
            </a:r>
            <a:r>
              <a:rPr lang="en-US" altLang="nl-NL" dirty="0"/>
              <a:t> </a:t>
            </a:r>
            <a:r>
              <a:rPr lang="en-US" altLang="nl-NL" dirty="0" err="1"/>
              <a:t>plaatje</a:t>
            </a:r>
            <a:r>
              <a:rPr lang="en-US" altLang="nl-NL" dirty="0"/>
              <a:t>: </a:t>
            </a:r>
            <a:r>
              <a:rPr lang="en-US" altLang="nl-NL" dirty="0" err="1"/>
              <a:t>visuele</a:t>
            </a:r>
            <a:r>
              <a:rPr lang="en-US" altLang="nl-NL" dirty="0"/>
              <a:t> </a:t>
            </a:r>
            <a:r>
              <a:rPr lang="en-US" altLang="nl-NL" dirty="0" err="1"/>
              <a:t>waarneming</a:t>
            </a:r>
            <a:r>
              <a:rPr lang="en-US" altLang="nl-NL" dirty="0"/>
              <a:t> (of </a:t>
            </a:r>
            <a:r>
              <a:rPr lang="en-US" altLang="nl-NL" dirty="0" err="1"/>
              <a:t>zoals</a:t>
            </a:r>
            <a:r>
              <a:rPr lang="en-US" altLang="nl-NL" dirty="0"/>
              <a:t> in </a:t>
            </a:r>
            <a:r>
              <a:rPr lang="en-US" altLang="nl-NL" dirty="0" err="1"/>
              <a:t>vorige</a:t>
            </a:r>
            <a:r>
              <a:rPr lang="en-US" altLang="nl-NL" dirty="0"/>
              <a:t> </a:t>
            </a:r>
            <a:r>
              <a:rPr lang="en-US" altLang="nl-NL" dirty="0" err="1"/>
              <a:t>dia</a:t>
            </a:r>
            <a:r>
              <a:rPr lang="en-US" altLang="nl-NL" dirty="0"/>
              <a:t>: </a:t>
            </a:r>
            <a:r>
              <a:rPr lang="en-US" altLang="nl-NL" dirty="0" err="1"/>
              <a:t>Nemo</a:t>
            </a:r>
            <a:r>
              <a:rPr lang="en-US" altLang="nl-NL" dirty="0"/>
              <a:t>). Of </a:t>
            </a:r>
            <a:r>
              <a:rPr lang="en-US" altLang="nl-NL" dirty="0" err="1"/>
              <a:t>geluid</a:t>
            </a:r>
            <a:r>
              <a:rPr lang="en-US" altLang="nl-NL" dirty="0"/>
              <a:t>: </a:t>
            </a:r>
            <a:r>
              <a:rPr lang="en-US" altLang="nl-NL" dirty="0" err="1"/>
              <a:t>wat</a:t>
            </a:r>
            <a:r>
              <a:rPr lang="en-US" altLang="nl-NL" dirty="0"/>
              <a:t> </a:t>
            </a:r>
            <a:r>
              <a:rPr lang="en-US" altLang="nl-NL" dirty="0" err="1"/>
              <a:t>er</a:t>
            </a:r>
            <a:r>
              <a:rPr lang="en-US" altLang="nl-NL" dirty="0"/>
              <a:t> in de </a:t>
            </a:r>
            <a:r>
              <a:rPr lang="en-US" altLang="nl-NL" dirty="0" err="1"/>
              <a:t>hersenen</a:t>
            </a:r>
            <a:r>
              <a:rPr lang="en-US" altLang="nl-NL" dirty="0"/>
              <a:t> </a:t>
            </a:r>
            <a:r>
              <a:rPr lang="en-US" altLang="nl-NL" dirty="0" err="1"/>
              <a:t>gebeurt</a:t>
            </a:r>
            <a:r>
              <a:rPr lang="en-US" altLang="nl-NL" dirty="0"/>
              <a:t> </a:t>
            </a:r>
            <a:r>
              <a:rPr lang="en-US" altLang="nl-NL" dirty="0" err="1"/>
              <a:t>als</a:t>
            </a:r>
            <a:r>
              <a:rPr lang="en-US" altLang="nl-NL" dirty="0"/>
              <a:t> we </a:t>
            </a:r>
            <a:r>
              <a:rPr lang="en-US" altLang="nl-NL" dirty="0" err="1"/>
              <a:t>naar</a:t>
            </a:r>
            <a:r>
              <a:rPr lang="en-US" altLang="nl-NL" dirty="0"/>
              <a:t> </a:t>
            </a:r>
            <a:r>
              <a:rPr lang="en-US" altLang="nl-NL" dirty="0" err="1"/>
              <a:t>muziek</a:t>
            </a:r>
            <a:r>
              <a:rPr lang="en-US" altLang="nl-NL" dirty="0"/>
              <a:t> </a:t>
            </a:r>
            <a:r>
              <a:rPr lang="en-US" altLang="nl-NL" dirty="0" err="1"/>
              <a:t>luisteren</a:t>
            </a:r>
            <a:r>
              <a:rPr lang="en-US" altLang="nl-NL" dirty="0"/>
              <a:t>, of </a:t>
            </a:r>
            <a:r>
              <a:rPr lang="en-US" altLang="nl-NL" dirty="0" err="1"/>
              <a:t>naar</a:t>
            </a:r>
            <a:r>
              <a:rPr lang="en-US" altLang="nl-NL" dirty="0"/>
              <a:t> </a:t>
            </a:r>
            <a:r>
              <a:rPr lang="en-US" altLang="nl-NL" dirty="0" err="1"/>
              <a:t>iemand</a:t>
            </a:r>
            <a:r>
              <a:rPr lang="en-US" altLang="nl-NL" dirty="0"/>
              <a:t> die </a:t>
            </a:r>
            <a:r>
              <a:rPr lang="en-US" altLang="nl-NL" dirty="0" err="1"/>
              <a:t>tegen</a:t>
            </a:r>
            <a:r>
              <a:rPr lang="en-US" altLang="nl-NL" dirty="0"/>
              <a:t> </a:t>
            </a:r>
            <a:r>
              <a:rPr lang="en-US" altLang="nl-NL" dirty="0" err="1"/>
              <a:t>ons</a:t>
            </a:r>
            <a:r>
              <a:rPr lang="en-US" altLang="nl-NL" dirty="0"/>
              <a:t> </a:t>
            </a:r>
            <a:r>
              <a:rPr lang="en-US" altLang="nl-NL" dirty="0" err="1"/>
              <a:t>praat</a:t>
            </a:r>
            <a:r>
              <a:rPr lang="en-US" altLang="nl-NL" dirty="0"/>
              <a:t>. </a:t>
            </a:r>
            <a:r>
              <a:rPr lang="en-US" altLang="nl-NL" dirty="0" err="1"/>
              <a:t>Maar</a:t>
            </a:r>
            <a:r>
              <a:rPr lang="en-US" altLang="nl-NL" dirty="0"/>
              <a:t> </a:t>
            </a:r>
            <a:r>
              <a:rPr lang="en-US" altLang="nl-NL" dirty="0" err="1"/>
              <a:t>ook</a:t>
            </a:r>
            <a:r>
              <a:rPr lang="en-US" altLang="nl-NL" dirty="0"/>
              <a:t>: </a:t>
            </a:r>
            <a:r>
              <a:rPr lang="en-US" altLang="nl-NL" dirty="0" err="1"/>
              <a:t>tast</a:t>
            </a:r>
            <a:r>
              <a:rPr lang="en-US" altLang="nl-NL" dirty="0"/>
              <a:t>, </a:t>
            </a:r>
            <a:r>
              <a:rPr lang="en-US" altLang="nl-NL" dirty="0" err="1"/>
              <a:t>dan</a:t>
            </a:r>
            <a:r>
              <a:rPr lang="en-US" altLang="nl-NL" dirty="0"/>
              <a:t> </a:t>
            </a:r>
            <a:r>
              <a:rPr lang="en-US" altLang="nl-NL" dirty="0" err="1"/>
              <a:t>worden</a:t>
            </a:r>
            <a:r>
              <a:rPr lang="en-US" altLang="nl-NL" dirty="0"/>
              <a:t> </a:t>
            </a:r>
            <a:r>
              <a:rPr lang="en-US" altLang="nl-NL" dirty="0" err="1"/>
              <a:t>bv</a:t>
            </a:r>
            <a:r>
              <a:rPr lang="en-US" altLang="nl-NL" dirty="0"/>
              <a:t> de </a:t>
            </a:r>
            <a:r>
              <a:rPr lang="en-US" altLang="nl-NL" dirty="0" err="1"/>
              <a:t>vingers</a:t>
            </a:r>
            <a:r>
              <a:rPr lang="en-US" altLang="nl-NL" dirty="0"/>
              <a:t> </a:t>
            </a:r>
            <a:r>
              <a:rPr lang="en-US" altLang="nl-NL" dirty="0" err="1"/>
              <a:t>geprikkeld</a:t>
            </a:r>
            <a:r>
              <a:rPr lang="en-US" altLang="nl-NL" dirty="0"/>
              <a:t>. Of </a:t>
            </a:r>
            <a:r>
              <a:rPr lang="en-US" altLang="nl-NL" dirty="0" err="1"/>
              <a:t>iet</a:t>
            </a:r>
            <a:r>
              <a:rPr lang="en-US" altLang="nl-NL" dirty="0"/>
              <a:t> </a:t>
            </a:r>
            <a:r>
              <a:rPr lang="en-US" altLang="nl-NL" dirty="0" err="1"/>
              <a:t>veel</a:t>
            </a:r>
            <a:r>
              <a:rPr lang="en-US" altLang="nl-NL" dirty="0"/>
              <a:t> </a:t>
            </a:r>
            <a:r>
              <a:rPr lang="en-US" altLang="nl-NL" dirty="0" err="1"/>
              <a:t>complexers</a:t>
            </a:r>
            <a:r>
              <a:rPr lang="en-US" altLang="nl-NL" dirty="0"/>
              <a:t>: op het </a:t>
            </a:r>
            <a:r>
              <a:rPr lang="en-US" altLang="nl-NL" dirty="0" err="1"/>
              <a:t>scherm</a:t>
            </a:r>
            <a:r>
              <a:rPr lang="en-US" altLang="nl-NL" dirty="0"/>
              <a:t> </a:t>
            </a:r>
            <a:r>
              <a:rPr lang="en-US" altLang="nl-NL" dirty="0" err="1"/>
              <a:t>komen</a:t>
            </a:r>
            <a:r>
              <a:rPr lang="en-US" altLang="nl-NL" dirty="0"/>
              <a:t> </a:t>
            </a:r>
            <a:r>
              <a:rPr lang="en-US" altLang="nl-NL" dirty="0" err="1"/>
              <a:t>rekensommen</a:t>
            </a:r>
            <a:r>
              <a:rPr lang="en-US" altLang="nl-NL" dirty="0"/>
              <a:t> die de </a:t>
            </a:r>
            <a:r>
              <a:rPr lang="en-US" altLang="nl-NL" dirty="0" err="1"/>
              <a:t>persoon</a:t>
            </a:r>
            <a:r>
              <a:rPr lang="en-US" altLang="nl-NL" dirty="0"/>
              <a:t> in de scanner </a:t>
            </a:r>
            <a:r>
              <a:rPr lang="en-US" altLang="nl-NL" dirty="0" err="1"/>
              <a:t>moet</a:t>
            </a:r>
            <a:r>
              <a:rPr lang="en-US" altLang="nl-NL" dirty="0"/>
              <a:t> </a:t>
            </a:r>
            <a:r>
              <a:rPr lang="en-US" altLang="nl-NL" dirty="0" err="1"/>
              <a:t>oplossen</a:t>
            </a:r>
            <a:r>
              <a:rPr lang="en-US" altLang="nl-NL" dirty="0"/>
              <a:t>. Starks </a:t>
            </a:r>
            <a:r>
              <a:rPr lang="en-US" altLang="nl-NL" dirty="0" err="1"/>
              <a:t>volgen</a:t>
            </a:r>
            <a:r>
              <a:rPr lang="en-US" altLang="nl-NL" dirty="0"/>
              <a:t> </a:t>
            </a:r>
            <a:r>
              <a:rPr lang="en-US" altLang="nl-NL" dirty="0" err="1"/>
              <a:t>er</a:t>
            </a:r>
            <a:r>
              <a:rPr lang="en-US" altLang="nl-NL" dirty="0"/>
              <a:t> </a:t>
            </a:r>
            <a:r>
              <a:rPr lang="en-US" altLang="nl-NL" dirty="0" err="1"/>
              <a:t>een</a:t>
            </a:r>
            <a:r>
              <a:rPr lang="en-US" altLang="nl-NL" dirty="0"/>
              <a:t> </a:t>
            </a:r>
            <a:r>
              <a:rPr lang="en-US" altLang="nl-NL" dirty="0" err="1"/>
              <a:t>paar</a:t>
            </a:r>
            <a:r>
              <a:rPr lang="en-US" altLang="nl-NL" dirty="0"/>
              <a:t> </a:t>
            </a:r>
            <a:r>
              <a:rPr lang="en-US" altLang="nl-NL" dirty="0" err="1"/>
              <a:t>voorbeelden</a:t>
            </a:r>
            <a:r>
              <a:rPr lang="en-US" altLang="nl-NL" dirty="0"/>
              <a:t>!</a:t>
            </a:r>
          </a:p>
          <a:p>
            <a:endParaRPr lang="en-US" altLang="nl-NL" dirty="0"/>
          </a:p>
          <a:p>
            <a:r>
              <a:rPr lang="en-US" altLang="nl-NL" dirty="0"/>
              <a:t>Via de </a:t>
            </a:r>
            <a:r>
              <a:rPr lang="en-US" altLang="nl-NL" dirty="0" err="1"/>
              <a:t>haarvaten</a:t>
            </a:r>
            <a:r>
              <a:rPr lang="en-US" altLang="nl-NL" dirty="0"/>
              <a:t> </a:t>
            </a:r>
            <a:r>
              <a:rPr lang="en-US" altLang="nl-NL" dirty="0" err="1"/>
              <a:t>kan</a:t>
            </a:r>
            <a:r>
              <a:rPr lang="en-US" altLang="nl-NL" dirty="0"/>
              <a:t> </a:t>
            </a:r>
            <a:r>
              <a:rPr lang="en-US" altLang="nl-NL" dirty="0" err="1"/>
              <a:t>een</a:t>
            </a:r>
            <a:r>
              <a:rPr lang="en-US" altLang="nl-NL" dirty="0"/>
              <a:t> heel </a:t>
            </a:r>
            <a:r>
              <a:rPr lang="en-US" altLang="nl-NL" dirty="0" err="1"/>
              <a:t>lokaal</a:t>
            </a:r>
            <a:r>
              <a:rPr lang="en-US" altLang="nl-NL" dirty="0"/>
              <a:t> </a:t>
            </a:r>
            <a:r>
              <a:rPr lang="en-US" altLang="nl-NL" dirty="0" err="1"/>
              <a:t>gebiedje</a:t>
            </a:r>
            <a:r>
              <a:rPr lang="en-US" altLang="nl-NL" dirty="0"/>
              <a:t> </a:t>
            </a:r>
            <a:r>
              <a:rPr lang="en-US" altLang="nl-NL" dirty="0" err="1"/>
              <a:t>bereikt</a:t>
            </a:r>
            <a:r>
              <a:rPr lang="en-US" altLang="nl-NL" dirty="0"/>
              <a:t> </a:t>
            </a:r>
            <a:r>
              <a:rPr lang="en-US" altLang="nl-NL" dirty="0" err="1"/>
              <a:t>worden</a:t>
            </a:r>
            <a:r>
              <a:rPr lang="en-US" altLang="nl-NL" dirty="0"/>
              <a:t> met O2 </a:t>
            </a:r>
            <a:r>
              <a:rPr lang="en-US" altLang="nl-NL" dirty="0" err="1"/>
              <a:t>rijk</a:t>
            </a:r>
            <a:r>
              <a:rPr lang="en-US" altLang="nl-NL" dirty="0"/>
              <a:t> </a:t>
            </a:r>
            <a:r>
              <a:rPr lang="en-US" altLang="nl-NL" dirty="0" err="1"/>
              <a:t>bloed</a:t>
            </a:r>
            <a:r>
              <a:rPr lang="en-US" altLang="nl-NL" dirty="0"/>
              <a:t>. </a:t>
            </a:r>
            <a:r>
              <a:rPr lang="en-US" altLang="nl-NL" dirty="0" err="1"/>
              <a:t>Dit</a:t>
            </a:r>
            <a:r>
              <a:rPr lang="en-US" altLang="nl-NL" dirty="0"/>
              <a:t> </a:t>
            </a:r>
            <a:r>
              <a:rPr lang="en-US" altLang="nl-NL" dirty="0" err="1"/>
              <a:t>kunnen</a:t>
            </a:r>
            <a:r>
              <a:rPr lang="en-US" altLang="nl-NL" dirty="0"/>
              <a:t> we </a:t>
            </a:r>
            <a:r>
              <a:rPr lang="en-US" altLang="nl-NL" dirty="0" err="1"/>
              <a:t>meten</a:t>
            </a:r>
            <a:r>
              <a:rPr lang="en-US" altLang="nl-NL" dirty="0"/>
              <a:t> met </a:t>
            </a:r>
            <a:r>
              <a:rPr lang="en-US" altLang="nl-NL" dirty="0" err="1"/>
              <a:t>fMRI</a:t>
            </a:r>
            <a:r>
              <a:rPr lang="en-US" altLang="nl-NL" dirty="0"/>
              <a:t>.</a:t>
            </a:r>
          </a:p>
          <a:p>
            <a:endParaRPr lang="en-US" alt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3AF4B-39FE-47FA-828B-F56AEF630788}" type="slidenum">
              <a:rPr lang="nl-NL" altLang="nl-NL"/>
              <a:pPr/>
              <a:t>25</a:t>
            </a:fld>
            <a:endParaRPr lang="nl-NL" altLang="nl-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nl-NL"/>
              <a:t>Dus belangrijk om te onthouden: fMRI meet de activiteit van de neuronen niet direct, maar indirect via de bloedstroom naar een actief gebied toe.</a:t>
            </a:r>
          </a:p>
          <a:p>
            <a:r>
              <a:rPr lang="en-US" altLang="nl-NL"/>
              <a:t>(Nog iets dat belangrijk is: onderdeel van het neuron waar de zuurstof naartoe gaat = cellichaam (dus niet axon of dendriet). De cellichamen liggen in de zogenaamde hersenschors = cortex.)</a:t>
            </a:r>
          </a:p>
          <a:p>
            <a:endParaRPr lang="en-US" altLang="nl-NL"/>
          </a:p>
          <a:p>
            <a:r>
              <a:rPr lang="en-US" altLang="nl-NL"/>
              <a:t>Dan ga ik jullie nu wat voorbeelden laten zien!!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C8ECCE8A-0C2B-4AC5-B025-EC57433DEF68}" type="slidenum">
              <a:rPr lang="en-CA"/>
              <a:pPr/>
              <a:t>26</a:t>
            </a:fld>
            <a:endParaRPr lang="en-CA"/>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Deze </a:t>
            </a:r>
            <a:r>
              <a:rPr lang="nl-NL" dirty="0" err="1" smtClean="0"/>
              <a:t>slide</a:t>
            </a:r>
            <a:r>
              <a:rPr lang="nl-NL" dirty="0" smtClean="0"/>
              <a:t> is misschien wat</a:t>
            </a:r>
            <a:r>
              <a:rPr lang="nl-NL" baseline="0" dirty="0" smtClean="0"/>
              <a:t> veel herhaling; misschien is het beter ook nog even stil te staan bij het feit dat de meeste plaatjes groepsgemiddelden weergeven, terwijl elk brein anders eruitziet </a:t>
            </a:r>
            <a:r>
              <a:rPr lang="nl-NL" baseline="0" dirty="0" err="1" smtClean="0"/>
              <a:t>én</a:t>
            </a:r>
            <a:r>
              <a:rPr lang="nl-NL" baseline="0" dirty="0" smtClean="0"/>
              <a:t> anders werkt, en nog eens benadrukken dat de scanner/het lab natuurlijk absoluut geen situaties in de klas </a:t>
            </a:r>
            <a:r>
              <a:rPr lang="nl-NL" baseline="0" smtClean="0"/>
              <a:t>kan nabootsen.</a:t>
            </a:r>
            <a:endParaRPr lang="en-US"/>
          </a:p>
        </p:txBody>
      </p:sp>
      <p:sp>
        <p:nvSpPr>
          <p:cNvPr id="4" name="Slide Number Placeholder 3"/>
          <p:cNvSpPr>
            <a:spLocks noGrp="1"/>
          </p:cNvSpPr>
          <p:nvPr>
            <p:ph type="sldNum" sz="quarter" idx="10"/>
          </p:nvPr>
        </p:nvSpPr>
        <p:spPr/>
        <p:txBody>
          <a:bodyPr/>
          <a:lstStyle/>
          <a:p>
            <a:fld id="{F734E9E6-7BAE-4457-ADE4-F85A7F25063F}" type="slidenum">
              <a:rPr lang="nl-NL" smtClean="0"/>
              <a:pPr/>
              <a:t>27</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nl-NL"/>
              <a:t>Vergelijk met het aantal mensen op deze wereld: maar 6 of 7 miljard</a:t>
            </a: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685817" indent="-263776" eaLnBrk="0" hangingPunct="0">
              <a:defRPr>
                <a:solidFill>
                  <a:schemeClr val="tx1"/>
                </a:solidFill>
                <a:latin typeface="Arial" charset="0"/>
                <a:ea typeface="ＭＳ Ｐゴシック" charset="0"/>
              </a:defRPr>
            </a:lvl2pPr>
            <a:lvl3pPr marL="1055103" indent="-211021" eaLnBrk="0" hangingPunct="0">
              <a:defRPr>
                <a:solidFill>
                  <a:schemeClr val="tx1"/>
                </a:solidFill>
                <a:latin typeface="Arial" charset="0"/>
                <a:ea typeface="ＭＳ Ｐゴシック" charset="0"/>
              </a:defRPr>
            </a:lvl3pPr>
            <a:lvl4pPr marL="1477145" indent="-211021" eaLnBrk="0" hangingPunct="0">
              <a:defRPr>
                <a:solidFill>
                  <a:schemeClr val="tx1"/>
                </a:solidFill>
                <a:latin typeface="Arial" charset="0"/>
                <a:ea typeface="ＭＳ Ｐゴシック" charset="0"/>
              </a:defRPr>
            </a:lvl4pPr>
            <a:lvl5pPr marL="1899186" indent="-211021" eaLnBrk="0" hangingPunct="0">
              <a:defRPr>
                <a:solidFill>
                  <a:schemeClr val="tx1"/>
                </a:solidFill>
                <a:latin typeface="Arial" charset="0"/>
                <a:ea typeface="ＭＳ Ｐゴシック" charset="0"/>
              </a:defRPr>
            </a:lvl5pPr>
            <a:lvl6pPr marL="2321227" indent="-211021" eaLnBrk="0" fontAlgn="base" hangingPunct="0">
              <a:spcBef>
                <a:spcPct val="0"/>
              </a:spcBef>
              <a:spcAft>
                <a:spcPct val="0"/>
              </a:spcAft>
              <a:defRPr>
                <a:solidFill>
                  <a:schemeClr val="tx1"/>
                </a:solidFill>
                <a:latin typeface="Arial" charset="0"/>
                <a:ea typeface="ＭＳ Ｐゴシック" charset="0"/>
              </a:defRPr>
            </a:lvl6pPr>
            <a:lvl7pPr marL="2743269" indent="-211021" eaLnBrk="0" fontAlgn="base" hangingPunct="0">
              <a:spcBef>
                <a:spcPct val="0"/>
              </a:spcBef>
              <a:spcAft>
                <a:spcPct val="0"/>
              </a:spcAft>
              <a:defRPr>
                <a:solidFill>
                  <a:schemeClr val="tx1"/>
                </a:solidFill>
                <a:latin typeface="Arial" charset="0"/>
                <a:ea typeface="ＭＳ Ｐゴシック" charset="0"/>
              </a:defRPr>
            </a:lvl7pPr>
            <a:lvl8pPr marL="3165310" indent="-211021" eaLnBrk="0" fontAlgn="base" hangingPunct="0">
              <a:spcBef>
                <a:spcPct val="0"/>
              </a:spcBef>
              <a:spcAft>
                <a:spcPct val="0"/>
              </a:spcAft>
              <a:defRPr>
                <a:solidFill>
                  <a:schemeClr val="tx1"/>
                </a:solidFill>
                <a:latin typeface="Arial" charset="0"/>
                <a:ea typeface="ＭＳ Ｐゴシック" charset="0"/>
              </a:defRPr>
            </a:lvl8pPr>
            <a:lvl9pPr marL="3587351" indent="-21102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F7E661E-D63E-4149-A998-C3989D91588E}" type="slidenum">
              <a:rPr lang="nl-NL">
                <a:cs typeface="Arial" charset="0"/>
              </a:rPr>
              <a:pPr eaLnBrk="1" hangingPunct="1"/>
              <a:t>32</a:t>
            </a:fld>
            <a:endParaRPr lang="nl-NL">
              <a:cs typeface="Arial" charset="0"/>
            </a:endParaRPr>
          </a:p>
        </p:txBody>
      </p:sp>
      <p:sp>
        <p:nvSpPr>
          <p:cNvPr id="84997"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685817" indent="-263776" eaLnBrk="0" hangingPunct="0">
              <a:defRPr>
                <a:solidFill>
                  <a:schemeClr val="tx1"/>
                </a:solidFill>
                <a:latin typeface="Arial" charset="0"/>
                <a:ea typeface="ＭＳ Ｐゴシック" charset="0"/>
              </a:defRPr>
            </a:lvl2pPr>
            <a:lvl3pPr marL="1055103" indent="-211021" eaLnBrk="0" hangingPunct="0">
              <a:defRPr>
                <a:solidFill>
                  <a:schemeClr val="tx1"/>
                </a:solidFill>
                <a:latin typeface="Arial" charset="0"/>
                <a:ea typeface="ＭＳ Ｐゴシック" charset="0"/>
              </a:defRPr>
            </a:lvl3pPr>
            <a:lvl4pPr marL="1477145" indent="-211021" eaLnBrk="0" hangingPunct="0">
              <a:defRPr>
                <a:solidFill>
                  <a:schemeClr val="tx1"/>
                </a:solidFill>
                <a:latin typeface="Arial" charset="0"/>
                <a:ea typeface="ＭＳ Ｐゴシック" charset="0"/>
              </a:defRPr>
            </a:lvl4pPr>
            <a:lvl5pPr marL="1899186" indent="-211021" eaLnBrk="0" hangingPunct="0">
              <a:defRPr>
                <a:solidFill>
                  <a:schemeClr val="tx1"/>
                </a:solidFill>
                <a:latin typeface="Arial" charset="0"/>
                <a:ea typeface="ＭＳ Ｐゴシック" charset="0"/>
              </a:defRPr>
            </a:lvl5pPr>
            <a:lvl6pPr marL="2321227" indent="-211021" eaLnBrk="0" fontAlgn="base" hangingPunct="0">
              <a:spcBef>
                <a:spcPct val="0"/>
              </a:spcBef>
              <a:spcAft>
                <a:spcPct val="0"/>
              </a:spcAft>
              <a:defRPr>
                <a:solidFill>
                  <a:schemeClr val="tx1"/>
                </a:solidFill>
                <a:latin typeface="Arial" charset="0"/>
                <a:ea typeface="ＭＳ Ｐゴシック" charset="0"/>
              </a:defRPr>
            </a:lvl6pPr>
            <a:lvl7pPr marL="2743269" indent="-211021" eaLnBrk="0" fontAlgn="base" hangingPunct="0">
              <a:spcBef>
                <a:spcPct val="0"/>
              </a:spcBef>
              <a:spcAft>
                <a:spcPct val="0"/>
              </a:spcAft>
              <a:defRPr>
                <a:solidFill>
                  <a:schemeClr val="tx1"/>
                </a:solidFill>
                <a:latin typeface="Arial" charset="0"/>
                <a:ea typeface="ＭＳ Ｐゴシック" charset="0"/>
              </a:defRPr>
            </a:lvl7pPr>
            <a:lvl8pPr marL="3165310" indent="-211021" eaLnBrk="0" fontAlgn="base" hangingPunct="0">
              <a:spcBef>
                <a:spcPct val="0"/>
              </a:spcBef>
              <a:spcAft>
                <a:spcPct val="0"/>
              </a:spcAft>
              <a:defRPr>
                <a:solidFill>
                  <a:schemeClr val="tx1"/>
                </a:solidFill>
                <a:latin typeface="Arial" charset="0"/>
                <a:ea typeface="ＭＳ Ｐゴシック" charset="0"/>
              </a:defRPr>
            </a:lvl8pPr>
            <a:lvl9pPr marL="3587351" indent="-211021"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nl-NL" smtClean="0">
                <a:cs typeface="Arial" charset="0"/>
              </a:rPr>
              <a:t>© 2013; UT Sandra van Aalderen</a:t>
            </a:r>
            <a:endParaRPr lang="nl-N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Het idee van deze </a:t>
            </a:r>
            <a:r>
              <a:rPr lang="nl-NL" dirty="0" err="1" smtClean="0"/>
              <a:t>slide</a:t>
            </a:r>
            <a:r>
              <a:rPr lang="nl-NL" dirty="0" smtClean="0"/>
              <a:t>:</a:t>
            </a:r>
          </a:p>
          <a:p>
            <a:r>
              <a:rPr lang="nl-NL" dirty="0" smtClean="0"/>
              <a:t>2</a:t>
            </a:r>
            <a:r>
              <a:rPr lang="nl-NL" baseline="0" dirty="0" smtClean="0"/>
              <a:t> punten die wij belangrijk vinden bij het wapenen van docenten tegen </a:t>
            </a:r>
            <a:r>
              <a:rPr lang="nl-NL" baseline="0" dirty="0" err="1" smtClean="0"/>
              <a:t>neuro-mythen</a:t>
            </a:r>
            <a:r>
              <a:rPr lang="nl-NL" baseline="0" dirty="0" smtClean="0"/>
              <a:t> zijn </a:t>
            </a:r>
          </a:p>
          <a:p>
            <a:pPr marL="228600" indent="-228600">
              <a:buAutoNum type="arabicPeriod"/>
            </a:pPr>
            <a:r>
              <a:rPr lang="nl-NL" baseline="0" dirty="0" smtClean="0"/>
              <a:t>Het verbeteren van basiskennis over </a:t>
            </a:r>
            <a:r>
              <a:rPr lang="nl-NL" baseline="0" dirty="0" err="1" smtClean="0"/>
              <a:t>hersenscan-technienken</a:t>
            </a:r>
            <a:r>
              <a:rPr lang="nl-NL" baseline="0" dirty="0" smtClean="0"/>
              <a:t>, wat meten ze nou precies, wat kunnen we er wel/niet mee</a:t>
            </a:r>
          </a:p>
          <a:p>
            <a:pPr marL="228600" indent="-228600">
              <a:buAutoNum type="arabicPeriod"/>
            </a:pPr>
            <a:r>
              <a:rPr lang="nl-NL" baseline="0" dirty="0" smtClean="0"/>
              <a:t>Een goede impressie hebben van wat er </a:t>
            </a:r>
            <a:r>
              <a:rPr lang="nl-NL" baseline="0" dirty="0" err="1" smtClean="0"/>
              <a:t>wél</a:t>
            </a:r>
            <a:r>
              <a:rPr lang="nl-NL" baseline="0" dirty="0" smtClean="0"/>
              <a:t> mogelijk is met resultaten uit hersenonderzoek – </a:t>
            </a:r>
            <a:r>
              <a:rPr lang="nl-NL" baseline="0" dirty="0" err="1" smtClean="0"/>
              <a:t>indirectere</a:t>
            </a:r>
            <a:r>
              <a:rPr lang="nl-NL" baseline="0" dirty="0" smtClean="0"/>
              <a:t> maar zeer nuttige toepassingen, zoals kennis over plasticiteit van het brein (</a:t>
            </a:r>
            <a:r>
              <a:rPr lang="nl-NL" baseline="0" dirty="0" err="1" smtClean="0"/>
              <a:t>beinvloedbare</a:t>
            </a:r>
            <a:r>
              <a:rPr lang="nl-NL" baseline="0" dirty="0" smtClean="0"/>
              <a:t> cognitieve vaardigheden </a:t>
            </a:r>
            <a:r>
              <a:rPr lang="nl-NL" baseline="0" dirty="0" err="1" smtClean="0"/>
              <a:t>én</a:t>
            </a:r>
            <a:r>
              <a:rPr lang="nl-NL" baseline="0" dirty="0" smtClean="0"/>
              <a:t> </a:t>
            </a:r>
            <a:r>
              <a:rPr lang="nl-NL" baseline="0" dirty="0" err="1" smtClean="0"/>
              <a:t>mindsets</a:t>
            </a:r>
            <a:r>
              <a:rPr lang="nl-NL" baseline="0" dirty="0" smtClean="0"/>
              <a:t> over deze vaardigheden) en kennis over individuele verschillen in hersenorganisatie die ten grondslag ligt aan onderlinge verschillen in gedrag en schoolprestaties (belang differentiatie).  </a:t>
            </a:r>
          </a:p>
          <a:p>
            <a:pPr marL="228600" indent="-228600">
              <a:buAutoNum type="arabicPeriod"/>
            </a:pPr>
            <a:endParaRPr lang="nl-NL" baseline="0" dirty="0" smtClean="0"/>
          </a:p>
          <a:p>
            <a:pPr marL="228600" indent="-228600">
              <a:buNone/>
            </a:pPr>
            <a:r>
              <a:rPr lang="nl-NL" baseline="0" dirty="0" smtClean="0"/>
              <a:t>Deze twee aspecten samen zullen bijdragen aan het voorkomen van mythevorming over brein&amp;leren en het stimuleren van waardevolle toepassingen.</a:t>
            </a:r>
          </a:p>
          <a:p>
            <a:pPr marL="228600" indent="-228600">
              <a:buNone/>
            </a:pPr>
            <a:r>
              <a:rPr lang="nl-NL" baseline="0" dirty="0" smtClean="0"/>
              <a:t>Nu gaat Nienke verder met punt 1, dus uitleg over wat hersenscans nou eigenlijk meten, en daarna zal Sandra jullie voorbeeld(en) geven van het op een goede manier gebruiken van </a:t>
            </a:r>
            <a:r>
              <a:rPr lang="nl-NL" baseline="0" dirty="0" err="1" smtClean="0"/>
              <a:t>hersen-kennis</a:t>
            </a:r>
            <a:r>
              <a:rPr lang="nl-NL" baseline="0" dirty="0" smtClean="0"/>
              <a:t> in de klas.</a:t>
            </a:r>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7</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nl-NL"/>
              <a:t>Leerkrachten laten vertellen, doorvragen naar wat er in de hersenen gebeurt (…</a:t>
            </a:r>
            <a:r>
              <a:rPr lang="nl-NL" i="1"/>
              <a:t>vb vragen opschrijven</a:t>
            </a:r>
            <a:r>
              <a:rPr lang="nl-NL"/>
              <a:t>)</a:t>
            </a: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685817" indent="-263776" eaLnBrk="0" hangingPunct="0">
              <a:defRPr>
                <a:solidFill>
                  <a:schemeClr val="tx1"/>
                </a:solidFill>
                <a:latin typeface="Arial" charset="0"/>
                <a:ea typeface="ＭＳ Ｐゴシック" charset="0"/>
              </a:defRPr>
            </a:lvl2pPr>
            <a:lvl3pPr marL="1055103" indent="-211021" eaLnBrk="0" hangingPunct="0">
              <a:defRPr>
                <a:solidFill>
                  <a:schemeClr val="tx1"/>
                </a:solidFill>
                <a:latin typeface="Arial" charset="0"/>
                <a:ea typeface="ＭＳ Ｐゴシック" charset="0"/>
              </a:defRPr>
            </a:lvl3pPr>
            <a:lvl4pPr marL="1477145" indent="-211021" eaLnBrk="0" hangingPunct="0">
              <a:defRPr>
                <a:solidFill>
                  <a:schemeClr val="tx1"/>
                </a:solidFill>
                <a:latin typeface="Arial" charset="0"/>
                <a:ea typeface="ＭＳ Ｐゴシック" charset="0"/>
              </a:defRPr>
            </a:lvl4pPr>
            <a:lvl5pPr marL="1899186" indent="-211021" eaLnBrk="0" hangingPunct="0">
              <a:defRPr>
                <a:solidFill>
                  <a:schemeClr val="tx1"/>
                </a:solidFill>
                <a:latin typeface="Arial" charset="0"/>
                <a:ea typeface="ＭＳ Ｐゴシック" charset="0"/>
              </a:defRPr>
            </a:lvl5pPr>
            <a:lvl6pPr marL="2321227" indent="-211021" eaLnBrk="0" fontAlgn="base" hangingPunct="0">
              <a:spcBef>
                <a:spcPct val="0"/>
              </a:spcBef>
              <a:spcAft>
                <a:spcPct val="0"/>
              </a:spcAft>
              <a:defRPr>
                <a:solidFill>
                  <a:schemeClr val="tx1"/>
                </a:solidFill>
                <a:latin typeface="Arial" charset="0"/>
                <a:ea typeface="ＭＳ Ｐゴシック" charset="0"/>
              </a:defRPr>
            </a:lvl6pPr>
            <a:lvl7pPr marL="2743269" indent="-211021" eaLnBrk="0" fontAlgn="base" hangingPunct="0">
              <a:spcBef>
                <a:spcPct val="0"/>
              </a:spcBef>
              <a:spcAft>
                <a:spcPct val="0"/>
              </a:spcAft>
              <a:defRPr>
                <a:solidFill>
                  <a:schemeClr val="tx1"/>
                </a:solidFill>
                <a:latin typeface="Arial" charset="0"/>
                <a:ea typeface="ＭＳ Ｐゴシック" charset="0"/>
              </a:defRPr>
            </a:lvl7pPr>
            <a:lvl8pPr marL="3165310" indent="-211021" eaLnBrk="0" fontAlgn="base" hangingPunct="0">
              <a:spcBef>
                <a:spcPct val="0"/>
              </a:spcBef>
              <a:spcAft>
                <a:spcPct val="0"/>
              </a:spcAft>
              <a:defRPr>
                <a:solidFill>
                  <a:schemeClr val="tx1"/>
                </a:solidFill>
                <a:latin typeface="Arial" charset="0"/>
                <a:ea typeface="ＭＳ Ｐゴシック" charset="0"/>
              </a:defRPr>
            </a:lvl8pPr>
            <a:lvl9pPr marL="3587351" indent="-21102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2583DD9-7D2B-5142-81CD-8D059AC0C015}" type="slidenum">
              <a:rPr lang="nl-NL">
                <a:cs typeface="Arial" charset="0"/>
              </a:rPr>
              <a:pPr eaLnBrk="1" hangingPunct="1"/>
              <a:t>33</a:t>
            </a:fld>
            <a:endParaRPr lang="nl-NL">
              <a:cs typeface="Arial" charset="0"/>
            </a:endParaRPr>
          </a:p>
        </p:txBody>
      </p:sp>
      <p:sp>
        <p:nvSpPr>
          <p:cNvPr id="82949"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685817" indent="-263776" eaLnBrk="0" hangingPunct="0">
              <a:defRPr>
                <a:solidFill>
                  <a:schemeClr val="tx1"/>
                </a:solidFill>
                <a:latin typeface="Arial" charset="0"/>
                <a:ea typeface="ＭＳ Ｐゴシック" charset="0"/>
              </a:defRPr>
            </a:lvl2pPr>
            <a:lvl3pPr marL="1055103" indent="-211021" eaLnBrk="0" hangingPunct="0">
              <a:defRPr>
                <a:solidFill>
                  <a:schemeClr val="tx1"/>
                </a:solidFill>
                <a:latin typeface="Arial" charset="0"/>
                <a:ea typeface="ＭＳ Ｐゴシック" charset="0"/>
              </a:defRPr>
            </a:lvl3pPr>
            <a:lvl4pPr marL="1477145" indent="-211021" eaLnBrk="0" hangingPunct="0">
              <a:defRPr>
                <a:solidFill>
                  <a:schemeClr val="tx1"/>
                </a:solidFill>
                <a:latin typeface="Arial" charset="0"/>
                <a:ea typeface="ＭＳ Ｐゴシック" charset="0"/>
              </a:defRPr>
            </a:lvl4pPr>
            <a:lvl5pPr marL="1899186" indent="-211021" eaLnBrk="0" hangingPunct="0">
              <a:defRPr>
                <a:solidFill>
                  <a:schemeClr val="tx1"/>
                </a:solidFill>
                <a:latin typeface="Arial" charset="0"/>
                <a:ea typeface="ＭＳ Ｐゴシック" charset="0"/>
              </a:defRPr>
            </a:lvl5pPr>
            <a:lvl6pPr marL="2321227" indent="-211021" eaLnBrk="0" fontAlgn="base" hangingPunct="0">
              <a:spcBef>
                <a:spcPct val="0"/>
              </a:spcBef>
              <a:spcAft>
                <a:spcPct val="0"/>
              </a:spcAft>
              <a:defRPr>
                <a:solidFill>
                  <a:schemeClr val="tx1"/>
                </a:solidFill>
                <a:latin typeface="Arial" charset="0"/>
                <a:ea typeface="ＭＳ Ｐゴシック" charset="0"/>
              </a:defRPr>
            </a:lvl6pPr>
            <a:lvl7pPr marL="2743269" indent="-211021" eaLnBrk="0" fontAlgn="base" hangingPunct="0">
              <a:spcBef>
                <a:spcPct val="0"/>
              </a:spcBef>
              <a:spcAft>
                <a:spcPct val="0"/>
              </a:spcAft>
              <a:defRPr>
                <a:solidFill>
                  <a:schemeClr val="tx1"/>
                </a:solidFill>
                <a:latin typeface="Arial" charset="0"/>
                <a:ea typeface="ＭＳ Ｐゴシック" charset="0"/>
              </a:defRPr>
            </a:lvl7pPr>
            <a:lvl8pPr marL="3165310" indent="-211021" eaLnBrk="0" fontAlgn="base" hangingPunct="0">
              <a:spcBef>
                <a:spcPct val="0"/>
              </a:spcBef>
              <a:spcAft>
                <a:spcPct val="0"/>
              </a:spcAft>
              <a:defRPr>
                <a:solidFill>
                  <a:schemeClr val="tx1"/>
                </a:solidFill>
                <a:latin typeface="Arial" charset="0"/>
                <a:ea typeface="ＭＳ Ｐゴシック" charset="0"/>
              </a:defRPr>
            </a:lvl8pPr>
            <a:lvl9pPr marL="3587351" indent="-211021"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nl-NL" smtClean="0">
                <a:cs typeface="Arial" charset="0"/>
              </a:rPr>
              <a:t>© 2013; UT Sandra van Aalderen</a:t>
            </a:r>
            <a:endParaRPr lang="nl-N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fysiology</a:t>
            </a:r>
            <a:endParaRPr lang="en-US" dirty="0"/>
          </a:p>
        </p:txBody>
      </p:sp>
      <p:sp>
        <p:nvSpPr>
          <p:cNvPr id="4" name="Slide Number Placeholder 3"/>
          <p:cNvSpPr>
            <a:spLocks noGrp="1"/>
          </p:cNvSpPr>
          <p:nvPr>
            <p:ph type="sldNum" sz="quarter" idx="10"/>
          </p:nvPr>
        </p:nvSpPr>
        <p:spPr/>
        <p:txBody>
          <a:bodyPr/>
          <a:lstStyle/>
          <a:p>
            <a:fld id="{7EC8A456-F8BD-6449-A10B-EA7B6E4B0ED7}" type="slidenum">
              <a:rPr lang="en-US" smtClean="0"/>
              <a:pPr/>
              <a:t>35</a:t>
            </a:fld>
            <a:endParaRPr lang="en-US"/>
          </a:p>
        </p:txBody>
      </p:sp>
      <p:sp>
        <p:nvSpPr>
          <p:cNvPr id="5" name="Header Placeholder 4"/>
          <p:cNvSpPr>
            <a:spLocks noGrp="1"/>
          </p:cNvSpPr>
          <p:nvPr>
            <p:ph type="hdr" sz="quarter" idx="11"/>
          </p:nvPr>
        </p:nvSpPr>
        <p:spPr/>
        <p:txBody>
          <a:bodyPr/>
          <a:lstStyle/>
          <a:p>
            <a:r>
              <a:rPr lang="en-US" smtClean="0"/>
              <a:t>© 2013; UT Sandra van Aalderen</a:t>
            </a:r>
            <a:endParaRPr lang="en-US"/>
          </a:p>
        </p:txBody>
      </p:sp>
    </p:spTree>
    <p:extLst>
      <p:ext uri="{BB962C8B-B14F-4D97-AF65-F5344CB8AC3E}">
        <p14:creationId xmlns:p14="http://schemas.microsoft.com/office/powerpoint/2010/main" val="1655981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nl-NL" dirty="0" smtClean="0"/>
              <a:t>Boodschap over wat onze hersenen als doel /taal hebben.</a:t>
            </a:r>
          </a:p>
          <a:p>
            <a:r>
              <a:rPr lang="nl-NL" dirty="0" smtClean="0"/>
              <a:t>Gezichten </a:t>
            </a:r>
            <a:r>
              <a:rPr lang="nl-NL" dirty="0"/>
              <a:t>ondersteboven zien er niet heel raar uit. Maar als je deze omdraait zie je dat er eentje redelijk afgrijselijk uitziet. In plaatje 1 maken je hersenen een </a:t>
            </a:r>
            <a:r>
              <a:rPr lang="nl-NL" dirty="0" err="1"/>
              <a:t>begrijpbaar</a:t>
            </a:r>
            <a:r>
              <a:rPr lang="nl-NL" dirty="0"/>
              <a:t> plaatje van het geheel. Omdat het ondersteboven is gaat dit niet automatisch. Je hersenen vullen als het ware je verwachtingen aan om zodoende een betekenisvol plaatje in je hoofd te activeren. Als het rechtop staat dan gaat het automatisch, we zijn experts in gezichtsherkenning. Alles wat dan afwijkt van het gewone valt dan meteen op. </a:t>
            </a:r>
          </a:p>
          <a:p>
            <a:r>
              <a:rPr lang="en-US" dirty="0"/>
              <a:t>http://</a:t>
            </a:r>
            <a:r>
              <a:rPr lang="en-US" dirty="0" err="1"/>
              <a:t>scienceblogs.com</a:t>
            </a:r>
            <a:r>
              <a:rPr lang="en-US" dirty="0"/>
              <a:t>/</a:t>
            </a:r>
            <a:r>
              <a:rPr lang="en-US" dirty="0" err="1"/>
              <a:t>mixingmemory</a:t>
            </a:r>
            <a:r>
              <a:rPr lang="en-US" dirty="0"/>
              <a:t>/2007/09/19/cool-visual-illusions-the-tony/: Basically, what the Margaret Thatcher illusion taught us was that we process faces using both local features (e.g., the nose or the eyes) and their configurations. When faces are inverted, the </a:t>
            </a:r>
            <a:r>
              <a:rPr lang="en-US" dirty="0" err="1"/>
              <a:t>configural</a:t>
            </a:r>
            <a:r>
              <a:rPr lang="en-US" dirty="0"/>
              <a:t> information is altered, so we just look at the local features. Because the inverted features don</a:t>
            </a:r>
            <a:r>
              <a:rPr lang="ja-JP" altLang="en-US" dirty="0"/>
              <a:t>’</a:t>
            </a:r>
            <a:r>
              <a:rPr lang="en-US" dirty="0"/>
              <a:t>t look all that different on the upside-down faces, we don</a:t>
            </a:r>
            <a:r>
              <a:rPr lang="ja-JP" altLang="en-US" dirty="0"/>
              <a:t>’</a:t>
            </a:r>
            <a:r>
              <a:rPr lang="en-US" dirty="0"/>
              <a:t>t really notice a problem. But when the faces are right-side-up, we can process the </a:t>
            </a:r>
            <a:r>
              <a:rPr lang="en-US" dirty="0" err="1"/>
              <a:t>configural</a:t>
            </a:r>
            <a:r>
              <a:rPr lang="en-US" dirty="0"/>
              <a:t> information, and so the inverted mouth and eyes look weird.</a:t>
            </a:r>
          </a:p>
          <a:p>
            <a:endParaRPr lang="nl-NL" dirty="0"/>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685817" indent="-263776" eaLnBrk="0" hangingPunct="0">
              <a:defRPr>
                <a:solidFill>
                  <a:schemeClr val="tx1"/>
                </a:solidFill>
                <a:latin typeface="Arial" charset="0"/>
                <a:ea typeface="ＭＳ Ｐゴシック" charset="0"/>
              </a:defRPr>
            </a:lvl2pPr>
            <a:lvl3pPr marL="1055103" indent="-211021" eaLnBrk="0" hangingPunct="0">
              <a:defRPr>
                <a:solidFill>
                  <a:schemeClr val="tx1"/>
                </a:solidFill>
                <a:latin typeface="Arial" charset="0"/>
                <a:ea typeface="ＭＳ Ｐゴシック" charset="0"/>
              </a:defRPr>
            </a:lvl3pPr>
            <a:lvl4pPr marL="1477145" indent="-211021" eaLnBrk="0" hangingPunct="0">
              <a:defRPr>
                <a:solidFill>
                  <a:schemeClr val="tx1"/>
                </a:solidFill>
                <a:latin typeface="Arial" charset="0"/>
                <a:ea typeface="ＭＳ Ｐゴシック" charset="0"/>
              </a:defRPr>
            </a:lvl4pPr>
            <a:lvl5pPr marL="1899186" indent="-211021" eaLnBrk="0" hangingPunct="0">
              <a:defRPr>
                <a:solidFill>
                  <a:schemeClr val="tx1"/>
                </a:solidFill>
                <a:latin typeface="Arial" charset="0"/>
                <a:ea typeface="ＭＳ Ｐゴシック" charset="0"/>
              </a:defRPr>
            </a:lvl5pPr>
            <a:lvl6pPr marL="2321227" indent="-211021" eaLnBrk="0" fontAlgn="base" hangingPunct="0">
              <a:spcBef>
                <a:spcPct val="0"/>
              </a:spcBef>
              <a:spcAft>
                <a:spcPct val="0"/>
              </a:spcAft>
              <a:defRPr>
                <a:solidFill>
                  <a:schemeClr val="tx1"/>
                </a:solidFill>
                <a:latin typeface="Arial" charset="0"/>
                <a:ea typeface="ＭＳ Ｐゴシック" charset="0"/>
              </a:defRPr>
            </a:lvl6pPr>
            <a:lvl7pPr marL="2743269" indent="-211021" eaLnBrk="0" fontAlgn="base" hangingPunct="0">
              <a:spcBef>
                <a:spcPct val="0"/>
              </a:spcBef>
              <a:spcAft>
                <a:spcPct val="0"/>
              </a:spcAft>
              <a:defRPr>
                <a:solidFill>
                  <a:schemeClr val="tx1"/>
                </a:solidFill>
                <a:latin typeface="Arial" charset="0"/>
                <a:ea typeface="ＭＳ Ｐゴシック" charset="0"/>
              </a:defRPr>
            </a:lvl7pPr>
            <a:lvl8pPr marL="3165310" indent="-211021" eaLnBrk="0" fontAlgn="base" hangingPunct="0">
              <a:spcBef>
                <a:spcPct val="0"/>
              </a:spcBef>
              <a:spcAft>
                <a:spcPct val="0"/>
              </a:spcAft>
              <a:defRPr>
                <a:solidFill>
                  <a:schemeClr val="tx1"/>
                </a:solidFill>
                <a:latin typeface="Arial" charset="0"/>
                <a:ea typeface="ＭＳ Ｐゴシック" charset="0"/>
              </a:defRPr>
            </a:lvl8pPr>
            <a:lvl9pPr marL="3587351" indent="-21102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B691DE-FFEB-1A4C-A9CC-4E162B44E77B}" type="slidenum">
              <a:rPr lang="nl-NL">
                <a:cs typeface="Arial" charset="0"/>
              </a:rPr>
              <a:pPr eaLnBrk="1" hangingPunct="1"/>
              <a:t>36</a:t>
            </a:fld>
            <a:endParaRPr lang="nl-NL">
              <a:cs typeface="Arial" charset="0"/>
            </a:endParaRPr>
          </a:p>
        </p:txBody>
      </p:sp>
      <p:sp>
        <p:nvSpPr>
          <p:cNvPr id="89093"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685817" indent="-263776" eaLnBrk="0" hangingPunct="0">
              <a:defRPr>
                <a:solidFill>
                  <a:schemeClr val="tx1"/>
                </a:solidFill>
                <a:latin typeface="Arial" charset="0"/>
                <a:ea typeface="ＭＳ Ｐゴシック" charset="0"/>
              </a:defRPr>
            </a:lvl2pPr>
            <a:lvl3pPr marL="1055103" indent="-211021" eaLnBrk="0" hangingPunct="0">
              <a:defRPr>
                <a:solidFill>
                  <a:schemeClr val="tx1"/>
                </a:solidFill>
                <a:latin typeface="Arial" charset="0"/>
                <a:ea typeface="ＭＳ Ｐゴシック" charset="0"/>
              </a:defRPr>
            </a:lvl3pPr>
            <a:lvl4pPr marL="1477145" indent="-211021" eaLnBrk="0" hangingPunct="0">
              <a:defRPr>
                <a:solidFill>
                  <a:schemeClr val="tx1"/>
                </a:solidFill>
                <a:latin typeface="Arial" charset="0"/>
                <a:ea typeface="ＭＳ Ｐゴシック" charset="0"/>
              </a:defRPr>
            </a:lvl4pPr>
            <a:lvl5pPr marL="1899186" indent="-211021" eaLnBrk="0" hangingPunct="0">
              <a:defRPr>
                <a:solidFill>
                  <a:schemeClr val="tx1"/>
                </a:solidFill>
                <a:latin typeface="Arial" charset="0"/>
                <a:ea typeface="ＭＳ Ｐゴシック" charset="0"/>
              </a:defRPr>
            </a:lvl5pPr>
            <a:lvl6pPr marL="2321227" indent="-211021" eaLnBrk="0" fontAlgn="base" hangingPunct="0">
              <a:spcBef>
                <a:spcPct val="0"/>
              </a:spcBef>
              <a:spcAft>
                <a:spcPct val="0"/>
              </a:spcAft>
              <a:defRPr>
                <a:solidFill>
                  <a:schemeClr val="tx1"/>
                </a:solidFill>
                <a:latin typeface="Arial" charset="0"/>
                <a:ea typeface="ＭＳ Ｐゴシック" charset="0"/>
              </a:defRPr>
            </a:lvl6pPr>
            <a:lvl7pPr marL="2743269" indent="-211021" eaLnBrk="0" fontAlgn="base" hangingPunct="0">
              <a:spcBef>
                <a:spcPct val="0"/>
              </a:spcBef>
              <a:spcAft>
                <a:spcPct val="0"/>
              </a:spcAft>
              <a:defRPr>
                <a:solidFill>
                  <a:schemeClr val="tx1"/>
                </a:solidFill>
                <a:latin typeface="Arial" charset="0"/>
                <a:ea typeface="ＭＳ Ｐゴシック" charset="0"/>
              </a:defRPr>
            </a:lvl7pPr>
            <a:lvl8pPr marL="3165310" indent="-211021" eaLnBrk="0" fontAlgn="base" hangingPunct="0">
              <a:spcBef>
                <a:spcPct val="0"/>
              </a:spcBef>
              <a:spcAft>
                <a:spcPct val="0"/>
              </a:spcAft>
              <a:defRPr>
                <a:solidFill>
                  <a:schemeClr val="tx1"/>
                </a:solidFill>
                <a:latin typeface="Arial" charset="0"/>
                <a:ea typeface="ＭＳ Ｐゴシック" charset="0"/>
              </a:defRPr>
            </a:lvl8pPr>
            <a:lvl9pPr marL="3587351" indent="-211021"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nl-NL" smtClean="0">
                <a:cs typeface="Arial" charset="0"/>
              </a:rPr>
              <a:t>© 2013; UT Sandra van Aalderen</a:t>
            </a:r>
            <a:endParaRPr lang="nl-N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Voor de quiz: iedereen moet gaan staan. Als</a:t>
            </a:r>
            <a:r>
              <a:rPr lang="nl-NL" baseline="0" dirty="0" smtClean="0"/>
              <a:t> je een antwoord fout hebt moet je weer gaan zitten. We zijn benieuwd wie er over blijft!</a:t>
            </a:r>
          </a:p>
          <a:p>
            <a:r>
              <a:rPr lang="nl-NL" baseline="0" dirty="0" smtClean="0"/>
              <a:t>Deze quiz heeft een aantal weken op Kennislink gestaan en is gemaakt door zo’n 450 deelnemers – jullie leerlingen dus. Bij elk antwoord vermelden we ook hoeveel van deze 450 deelnemers het antwoord goed had.</a:t>
            </a:r>
          </a:p>
          <a:p>
            <a:r>
              <a:rPr lang="nl-NL" baseline="0" dirty="0" smtClean="0"/>
              <a:t>We gaan pas na alle vragen kijken naar de antwoorden (anders verraden we te veel).</a:t>
            </a:r>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9</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Dit</a:t>
            </a:r>
            <a:r>
              <a:rPr lang="nl-NL" baseline="0" dirty="0" smtClean="0"/>
              <a:t> is Niet Waar: je meet niet de hersencellen, maar de samenstelling van het bloed rondom de hersencellen. Specifieker: je krijgt een sterker MRI signaal bij zuurstofrijk bloed, dat naar het gebied gaat waar de hersencellen “actief” zijn. Omdat je dus eigenlijk het bloed meet en niet de hersencellen zelf, is </a:t>
            </a:r>
            <a:r>
              <a:rPr lang="nl-NL" baseline="0" dirty="0" err="1" smtClean="0"/>
              <a:t>fMRI</a:t>
            </a:r>
            <a:r>
              <a:rPr lang="nl-NL" baseline="0" dirty="0" smtClean="0"/>
              <a:t> een indirecte methode om hersenactiviteit te meten.</a:t>
            </a:r>
          </a:p>
          <a:p>
            <a:endParaRPr lang="nl-NL" baseline="0" dirty="0" smtClean="0"/>
          </a:p>
          <a:p>
            <a:r>
              <a:rPr lang="nl-NL" baseline="0" dirty="0" smtClean="0"/>
              <a:t>“Oplichten”: de protonen gaan resoneren met de RF puls, en vallen sneller/minder snel terug afhankelijk van het zuurstof gehalte (ongebonden hemoglobine verstoord het magnetische veld en laat de protonen sneller terugvallen, dit geeft een zwakker signaal).</a:t>
            </a:r>
            <a:endParaRPr lang="nl-NL"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10</a:t>
            </a:fld>
            <a:endParaRPr lang="nl-NL"/>
          </a:p>
        </p:txBody>
      </p:sp>
    </p:spTree>
    <p:extLst>
      <p:ext uri="{BB962C8B-B14F-4D97-AF65-F5344CB8AC3E}">
        <p14:creationId xmlns:p14="http://schemas.microsoft.com/office/powerpoint/2010/main" val="26348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Dit is waar: er is voortdurend</a:t>
            </a:r>
            <a:r>
              <a:rPr lang="nl-NL" baseline="0" dirty="0" smtClean="0"/>
              <a:t> </a:t>
            </a:r>
            <a:r>
              <a:rPr lang="nl-NL" baseline="0" dirty="0" err="1" smtClean="0"/>
              <a:t>electrische</a:t>
            </a:r>
            <a:r>
              <a:rPr lang="nl-NL" baseline="0" dirty="0" smtClean="0"/>
              <a:t> activiteit in alle breinen behalve als iemand niet meer leeft of hersendood is (dus ook als je slaapt, in coma ligt, etc.).</a:t>
            </a:r>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11</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Dit is dus waar, zoals uitgelegd bij de eerste</a:t>
            </a:r>
            <a:r>
              <a:rPr lang="nl-NL" baseline="0" dirty="0" smtClean="0"/>
              <a:t> vraag.</a:t>
            </a:r>
          </a:p>
          <a:p>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12</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Nee, met EEG vang je alleen </a:t>
            </a:r>
            <a:r>
              <a:rPr lang="nl-NL" dirty="0" err="1" smtClean="0"/>
              <a:t>electrische</a:t>
            </a:r>
            <a:r>
              <a:rPr lang="nl-NL" baseline="0" dirty="0" smtClean="0"/>
              <a:t> signalen op, die in de hersenen ontstaan en door de schedel heen meetbaar zijn (maar wel vervormd!)</a:t>
            </a:r>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13</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Nee, helaas</a:t>
            </a:r>
            <a:r>
              <a:rPr lang="nl-NL" baseline="0" dirty="0" smtClean="0"/>
              <a:t> is dit niet het geval. Er zijn vele verschillende software pakketten die elk met andere algoritmes en oplossingen werken, en soms zelfs de statistiek anders uitvoeren. Dit is erg lastig in het beoordelen van bv </a:t>
            </a:r>
            <a:r>
              <a:rPr lang="nl-NL" baseline="0" dirty="0" err="1" smtClean="0"/>
              <a:t>fMRI</a:t>
            </a:r>
            <a:r>
              <a:rPr lang="nl-NL" baseline="0" dirty="0" smtClean="0"/>
              <a:t> resultaten. Omdat elke methode/software zijn eigen plus en minpunten heeft, zijn de onzekerheden waar </a:t>
            </a:r>
            <a:r>
              <a:rPr lang="nl-NL" baseline="0" dirty="0" err="1" smtClean="0"/>
              <a:t>fMRI</a:t>
            </a:r>
            <a:r>
              <a:rPr lang="nl-NL" baseline="0" dirty="0" smtClean="0"/>
              <a:t> en EEG mee kampen in verschillende studies weer net iets anders benadrukt. </a:t>
            </a:r>
            <a:r>
              <a:rPr lang="nl-NL" baseline="0" dirty="0" err="1" smtClean="0"/>
              <a:t>Ok</a:t>
            </a:r>
            <a:r>
              <a:rPr lang="nl-NL" baseline="0" dirty="0" smtClean="0"/>
              <a:t> kan het leiden tot onbedoelde foute statistische afleidingen, zoals in het voorbeeld van de “dode zalm”: hier werd “hersenactiviteit” gevonden met </a:t>
            </a:r>
            <a:r>
              <a:rPr lang="nl-NL" baseline="0" dirty="0" err="1" smtClean="0"/>
              <a:t>fMRI</a:t>
            </a:r>
            <a:r>
              <a:rPr lang="nl-NL" baseline="0" dirty="0" smtClean="0"/>
              <a:t> in een dode vis. Dit bleek veroorzaakt doordat de onderzoekers een bepaalde statistische correcties hadden verzuimd – dit geeft aan hoe sterk de details van de statistische analyse van de </a:t>
            </a:r>
            <a:r>
              <a:rPr lang="nl-NL" baseline="0" dirty="0" err="1" smtClean="0"/>
              <a:t>fMRI</a:t>
            </a:r>
            <a:r>
              <a:rPr lang="nl-NL" baseline="0" dirty="0" smtClean="0"/>
              <a:t> signalen het eindresultaat (het gekleurde plaatje) beïnvloedt. </a:t>
            </a:r>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14</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34E9E6-7BAE-4457-ADE4-F85A7F25063F}" type="slidenum">
              <a:rPr lang="nl-NL" smtClean="0"/>
              <a:pPr/>
              <a:t>15</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1/11/2014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1/11/2014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hyperlink" Target="http://www.kennislink.nl/publicaties/hoe-feit-fictie-wordt-in-het-hersenonderzoek" TargetMode="External"/><Relationship Id="rId2" Type="http://schemas.openxmlformats.org/officeDocument/2006/relationships/hyperlink" Target="http://www.fmri4newbies.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4848"/>
            <a:ext cx="8077200" cy="1673352"/>
          </a:xfrm>
        </p:spPr>
        <p:txBody>
          <a:bodyPr/>
          <a:lstStyle/>
          <a:p>
            <a:r>
              <a:rPr lang="nl-NL" dirty="0" smtClean="0"/>
              <a:t>Wapen je tegen </a:t>
            </a:r>
            <a:r>
              <a:rPr lang="nl-NL" dirty="0" err="1" smtClean="0"/>
              <a:t>neuro-mythen</a:t>
            </a:r>
            <a:r>
              <a:rPr lang="nl-NL" dirty="0" smtClean="0"/>
              <a:t> in het onderwijs</a:t>
            </a:r>
            <a:endParaRPr lang="en-US" dirty="0"/>
          </a:p>
        </p:txBody>
      </p:sp>
      <p:sp>
        <p:nvSpPr>
          <p:cNvPr id="3" name="Subtitle 2"/>
          <p:cNvSpPr>
            <a:spLocks noGrp="1"/>
          </p:cNvSpPr>
          <p:nvPr>
            <p:ph type="subTitle" idx="1"/>
          </p:nvPr>
        </p:nvSpPr>
        <p:spPr>
          <a:xfrm>
            <a:off x="685800" y="5129784"/>
            <a:ext cx="8077200" cy="1499616"/>
          </a:xfrm>
        </p:spPr>
        <p:txBody>
          <a:bodyPr>
            <a:normAutofit/>
          </a:bodyPr>
          <a:lstStyle/>
          <a:p>
            <a:r>
              <a:rPr lang="nl-NL" sz="2200" dirty="0" smtClean="0"/>
              <a:t>Sandra van </a:t>
            </a:r>
            <a:r>
              <a:rPr lang="nl-NL" sz="2200" dirty="0" err="1" smtClean="0"/>
              <a:t>Aalderen</a:t>
            </a:r>
            <a:r>
              <a:rPr lang="nl-NL" sz="2200" dirty="0" smtClean="0"/>
              <a:t> &amp; Nienke van </a:t>
            </a:r>
            <a:r>
              <a:rPr lang="nl-NL" sz="2200" dirty="0" err="1" smtClean="0"/>
              <a:t>Atteveldt</a:t>
            </a:r>
            <a:endParaRPr lang="nl-NL" sz="2200" dirty="0" smtClean="0"/>
          </a:p>
          <a:p>
            <a:r>
              <a:rPr lang="nl-NL" sz="2200" dirty="0" smtClean="0"/>
              <a:t>Vrije Universiteit Amsterdam</a:t>
            </a:r>
          </a:p>
          <a:p>
            <a:r>
              <a:rPr lang="nl-NL" sz="2200" dirty="0" smtClean="0"/>
              <a:t>Universiteit Twente</a:t>
            </a:r>
          </a:p>
          <a:p>
            <a:r>
              <a:rPr lang="en-US" sz="2200" dirty="0" smtClean="0"/>
              <a:t>n.m.van.atteveldt@vu.nl / </a:t>
            </a:r>
            <a:r>
              <a:rPr lang="nl-NL" sz="2400" smtClean="0"/>
              <a:t>sandra.vanaalderen@utwente.nl</a:t>
            </a:r>
            <a:endParaRPr lang="en-US" sz="2200" dirty="0"/>
          </a:p>
        </p:txBody>
      </p:sp>
      <p:pic>
        <p:nvPicPr>
          <p:cNvPr id="4" name="Picture 2"/>
          <p:cNvPicPr>
            <a:picLocks noChangeAspect="1" noChangeArrowheads="1"/>
          </p:cNvPicPr>
          <p:nvPr/>
        </p:nvPicPr>
        <p:blipFill>
          <a:blip r:embed="rId2" cstate="print"/>
          <a:srcRect l="17547" t="23760" r="18101" b="47441"/>
          <a:stretch>
            <a:fillRect/>
          </a:stretch>
        </p:blipFill>
        <p:spPr bwMode="auto">
          <a:xfrm>
            <a:off x="777929" y="381000"/>
            <a:ext cx="7527871" cy="210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057400"/>
          </a:xfrm>
        </p:spPr>
        <p:txBody>
          <a:bodyPr>
            <a:normAutofit/>
          </a:bodyPr>
          <a:lstStyle/>
          <a:p>
            <a:pPr marL="0" indent="0" algn="ctr">
              <a:buNone/>
            </a:pPr>
            <a:r>
              <a:rPr lang="nl-NL" sz="4000" dirty="0" smtClean="0"/>
              <a:t>De fMRI-scanner maakt foto’s van oplichtende hersencellen met behulp van magnetische resonantie</a:t>
            </a:r>
            <a:endParaRPr lang="nl-NL" sz="4000" dirty="0"/>
          </a:p>
        </p:txBody>
      </p:sp>
      <p:sp>
        <p:nvSpPr>
          <p:cNvPr id="4" name="Content Placeholder 2"/>
          <p:cNvSpPr txBox="1">
            <a:spLocks/>
          </p:cNvSpPr>
          <p:nvPr/>
        </p:nvSpPr>
        <p:spPr>
          <a:xfrm>
            <a:off x="2971800" y="4343400"/>
            <a:ext cx="3657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4000" b="1" dirty="0" smtClean="0">
                <a:solidFill>
                  <a:srgbClr val="FF0000"/>
                </a:solidFill>
              </a:rPr>
              <a:t>Niet Waar</a:t>
            </a:r>
          </a:p>
        </p:txBody>
      </p:sp>
      <p:sp>
        <p:nvSpPr>
          <p:cNvPr id="5" name="Content Placeholder 2"/>
          <p:cNvSpPr txBox="1">
            <a:spLocks/>
          </p:cNvSpPr>
          <p:nvPr/>
        </p:nvSpPr>
        <p:spPr>
          <a:xfrm>
            <a:off x="1371600" y="5257800"/>
            <a:ext cx="65532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3600" i="1" dirty="0" smtClean="0"/>
              <a:t>Kennislinklezers: </a:t>
            </a:r>
            <a:r>
              <a:rPr lang="nl-NL" sz="3600" b="1" i="1" dirty="0" smtClean="0"/>
              <a:t>33%</a:t>
            </a:r>
            <a:r>
              <a:rPr lang="nl-NL" sz="3600" i="1" dirty="0" smtClean="0"/>
              <a:t> goed</a:t>
            </a:r>
          </a:p>
        </p:txBody>
      </p:sp>
      <p:pic>
        <p:nvPicPr>
          <p:cNvPr id="6"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7" name="Title 6"/>
          <p:cNvSpPr>
            <a:spLocks noGrp="1"/>
          </p:cNvSpPr>
          <p:nvPr>
            <p:ph type="title"/>
          </p:nvPr>
        </p:nvSpPr>
        <p:spPr/>
        <p:txBody>
          <a:bodyPr/>
          <a:lstStyle/>
          <a:p>
            <a:pPr algn="ctr"/>
            <a:r>
              <a:rPr lang="nl-NL" dirty="0" smtClean="0"/>
              <a:t>Vraag 1</a:t>
            </a:r>
            <a:endParaRPr lang="en-US" dirty="0"/>
          </a:p>
        </p:txBody>
      </p:sp>
    </p:spTree>
    <p:extLst>
      <p:ext uri="{BB962C8B-B14F-4D97-AF65-F5344CB8AC3E}">
        <p14:creationId xmlns:p14="http://schemas.microsoft.com/office/powerpoint/2010/main" val="35546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057400"/>
          </a:xfrm>
        </p:spPr>
        <p:txBody>
          <a:bodyPr>
            <a:normAutofit/>
          </a:bodyPr>
          <a:lstStyle/>
          <a:p>
            <a:pPr marL="0" indent="0" algn="ctr">
              <a:buNone/>
            </a:pPr>
            <a:r>
              <a:rPr lang="nl-NL" sz="4000" dirty="0" smtClean="0"/>
              <a:t>Iedereen heeft hersengolven die je met EEG kunt meten</a:t>
            </a:r>
            <a:endParaRPr lang="nl-NL" sz="4000" dirty="0"/>
          </a:p>
        </p:txBody>
      </p:sp>
      <p:sp>
        <p:nvSpPr>
          <p:cNvPr id="5" name="Content Placeholder 2"/>
          <p:cNvSpPr txBox="1">
            <a:spLocks/>
          </p:cNvSpPr>
          <p:nvPr/>
        </p:nvSpPr>
        <p:spPr>
          <a:xfrm>
            <a:off x="2819400" y="4343400"/>
            <a:ext cx="3657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4000" b="1" dirty="0" smtClean="0">
                <a:solidFill>
                  <a:srgbClr val="00CC00"/>
                </a:solidFill>
              </a:rPr>
              <a:t>Waar</a:t>
            </a:r>
          </a:p>
        </p:txBody>
      </p:sp>
      <p:sp>
        <p:nvSpPr>
          <p:cNvPr id="6" name="Content Placeholder 2"/>
          <p:cNvSpPr txBox="1">
            <a:spLocks/>
          </p:cNvSpPr>
          <p:nvPr/>
        </p:nvSpPr>
        <p:spPr>
          <a:xfrm>
            <a:off x="1371600" y="5257800"/>
            <a:ext cx="65532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3600" i="1" dirty="0" smtClean="0"/>
              <a:t>Kennislinklezers: </a:t>
            </a:r>
            <a:r>
              <a:rPr lang="nl-NL" sz="3600" b="1" i="1" dirty="0" smtClean="0"/>
              <a:t>89%</a:t>
            </a:r>
            <a:r>
              <a:rPr lang="nl-NL" sz="3600" i="1" dirty="0" smtClean="0"/>
              <a:t> goed</a:t>
            </a:r>
          </a:p>
        </p:txBody>
      </p:sp>
      <p:sp>
        <p:nvSpPr>
          <p:cNvPr id="7" name="Title 6"/>
          <p:cNvSpPr>
            <a:spLocks noGrp="1"/>
          </p:cNvSpPr>
          <p:nvPr>
            <p:ph type="title"/>
          </p:nvPr>
        </p:nvSpPr>
        <p:spPr/>
        <p:txBody>
          <a:bodyPr/>
          <a:lstStyle/>
          <a:p>
            <a:pPr algn="ctr"/>
            <a:r>
              <a:rPr lang="nl-NL" dirty="0" smtClean="0"/>
              <a:t>Vraag 2</a:t>
            </a:r>
            <a:endParaRPr lang="en-US" dirty="0"/>
          </a:p>
        </p:txBody>
      </p:sp>
      <p:pic>
        <p:nvPicPr>
          <p:cNvPr id="9"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331732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nl-NL" dirty="0" smtClean="0"/>
              <a:t>Vraag 3</a:t>
            </a:r>
            <a:endParaRPr lang="en-US" dirty="0"/>
          </a:p>
        </p:txBody>
      </p:sp>
      <p:sp>
        <p:nvSpPr>
          <p:cNvPr id="3" name="Content Placeholder 2"/>
          <p:cNvSpPr>
            <a:spLocks noGrp="1"/>
          </p:cNvSpPr>
          <p:nvPr>
            <p:ph idx="1"/>
          </p:nvPr>
        </p:nvSpPr>
        <p:spPr/>
        <p:txBody>
          <a:bodyPr>
            <a:normAutofit/>
          </a:bodyPr>
          <a:lstStyle/>
          <a:p>
            <a:pPr marL="0" indent="0" algn="ctr">
              <a:buNone/>
            </a:pPr>
            <a:r>
              <a:rPr lang="nl-NL" sz="4000" dirty="0" smtClean="0"/>
              <a:t>fMRI meet veranderingen in het zuurstofgehalte in de bloedvaten in het brein</a:t>
            </a:r>
            <a:endParaRPr lang="nl-NL" sz="4000" dirty="0"/>
          </a:p>
        </p:txBody>
      </p:sp>
      <p:sp>
        <p:nvSpPr>
          <p:cNvPr id="5" name="Content Placeholder 2"/>
          <p:cNvSpPr txBox="1">
            <a:spLocks/>
          </p:cNvSpPr>
          <p:nvPr/>
        </p:nvSpPr>
        <p:spPr>
          <a:xfrm>
            <a:off x="2819400" y="4343400"/>
            <a:ext cx="3657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4000" b="1" dirty="0" smtClean="0">
                <a:solidFill>
                  <a:srgbClr val="00CC00"/>
                </a:solidFill>
              </a:rPr>
              <a:t>Waar</a:t>
            </a:r>
          </a:p>
        </p:txBody>
      </p:sp>
      <p:sp>
        <p:nvSpPr>
          <p:cNvPr id="6" name="Content Placeholder 2"/>
          <p:cNvSpPr txBox="1">
            <a:spLocks/>
          </p:cNvSpPr>
          <p:nvPr/>
        </p:nvSpPr>
        <p:spPr>
          <a:xfrm>
            <a:off x="1371600" y="5257800"/>
            <a:ext cx="65532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3600" i="1" dirty="0" smtClean="0"/>
              <a:t>Kennislinklezers: </a:t>
            </a:r>
            <a:r>
              <a:rPr lang="nl-NL" sz="3600" b="1" i="1" dirty="0" smtClean="0"/>
              <a:t>47%</a:t>
            </a:r>
            <a:r>
              <a:rPr lang="nl-NL" sz="3600" i="1" dirty="0" smtClean="0"/>
              <a:t> goed</a:t>
            </a:r>
          </a:p>
        </p:txBody>
      </p:sp>
      <p:pic>
        <p:nvPicPr>
          <p:cNvPr id="7"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27105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057400"/>
          </a:xfrm>
        </p:spPr>
        <p:txBody>
          <a:bodyPr>
            <a:normAutofit/>
          </a:bodyPr>
          <a:lstStyle/>
          <a:p>
            <a:pPr marL="0" indent="0" algn="ctr">
              <a:buNone/>
            </a:pPr>
            <a:r>
              <a:rPr lang="nl-NL" sz="4000" dirty="0" smtClean="0"/>
              <a:t>Met EEG stuur je elektrische stroompjes door het brein heen</a:t>
            </a:r>
            <a:endParaRPr lang="nl-NL" sz="4000" dirty="0"/>
          </a:p>
        </p:txBody>
      </p:sp>
      <p:sp>
        <p:nvSpPr>
          <p:cNvPr id="5" name="Content Placeholder 2"/>
          <p:cNvSpPr txBox="1">
            <a:spLocks/>
          </p:cNvSpPr>
          <p:nvPr/>
        </p:nvSpPr>
        <p:spPr>
          <a:xfrm>
            <a:off x="2819400" y="4343400"/>
            <a:ext cx="3657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4000" b="1" dirty="0" smtClean="0">
                <a:solidFill>
                  <a:srgbClr val="FF0000"/>
                </a:solidFill>
              </a:rPr>
              <a:t>Niet Waar</a:t>
            </a:r>
          </a:p>
        </p:txBody>
      </p:sp>
      <p:sp>
        <p:nvSpPr>
          <p:cNvPr id="6" name="Content Placeholder 2"/>
          <p:cNvSpPr txBox="1">
            <a:spLocks/>
          </p:cNvSpPr>
          <p:nvPr/>
        </p:nvSpPr>
        <p:spPr>
          <a:xfrm>
            <a:off x="1371600" y="5257800"/>
            <a:ext cx="65532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3600" i="1" dirty="0" smtClean="0"/>
              <a:t>Kennislinklezers: </a:t>
            </a:r>
            <a:r>
              <a:rPr lang="nl-NL" sz="3600" b="1" i="1" dirty="0" smtClean="0"/>
              <a:t>65%</a:t>
            </a:r>
            <a:r>
              <a:rPr lang="nl-NL" sz="3600" i="1" dirty="0" smtClean="0"/>
              <a:t> goed</a:t>
            </a:r>
          </a:p>
        </p:txBody>
      </p:sp>
      <p:pic>
        <p:nvPicPr>
          <p:cNvPr id="7"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8" name="Title 7"/>
          <p:cNvSpPr>
            <a:spLocks noGrp="1"/>
          </p:cNvSpPr>
          <p:nvPr>
            <p:ph type="title"/>
          </p:nvPr>
        </p:nvSpPr>
        <p:spPr/>
        <p:txBody>
          <a:bodyPr/>
          <a:lstStyle/>
          <a:p>
            <a:pPr algn="ctr"/>
            <a:r>
              <a:rPr lang="nl-NL" dirty="0" smtClean="0"/>
              <a:t>Vraag 4</a:t>
            </a:r>
            <a:endParaRPr lang="en-US" dirty="0"/>
          </a:p>
        </p:txBody>
      </p:sp>
    </p:spTree>
    <p:extLst>
      <p:ext uri="{BB962C8B-B14F-4D97-AF65-F5344CB8AC3E}">
        <p14:creationId xmlns:p14="http://schemas.microsoft.com/office/powerpoint/2010/main" val="85296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nl-NL" dirty="0" smtClean="0"/>
              <a:t>Vraag 5</a:t>
            </a:r>
            <a:endParaRPr lang="en-US" dirty="0"/>
          </a:p>
        </p:txBody>
      </p:sp>
      <p:sp>
        <p:nvSpPr>
          <p:cNvPr id="3" name="Content Placeholder 2"/>
          <p:cNvSpPr>
            <a:spLocks noGrp="1"/>
          </p:cNvSpPr>
          <p:nvPr>
            <p:ph idx="1"/>
          </p:nvPr>
        </p:nvSpPr>
        <p:spPr/>
        <p:txBody>
          <a:bodyPr>
            <a:normAutofit/>
          </a:bodyPr>
          <a:lstStyle/>
          <a:p>
            <a:pPr marL="0" indent="0" algn="ctr">
              <a:buNone/>
            </a:pPr>
            <a:r>
              <a:rPr lang="nl-NL" sz="4000" dirty="0" smtClean="0"/>
              <a:t>In wetenschappelijk onderzoek met fMRI en EEG worden de gegevens geanalyseerd via internationaal vastgestelde protocollen</a:t>
            </a:r>
            <a:endParaRPr lang="nl-NL" sz="4000" dirty="0"/>
          </a:p>
        </p:txBody>
      </p:sp>
      <p:sp>
        <p:nvSpPr>
          <p:cNvPr id="5" name="Content Placeholder 2"/>
          <p:cNvSpPr txBox="1">
            <a:spLocks/>
          </p:cNvSpPr>
          <p:nvPr/>
        </p:nvSpPr>
        <p:spPr>
          <a:xfrm>
            <a:off x="2819400" y="4343400"/>
            <a:ext cx="3657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4000" b="1" dirty="0" smtClean="0">
                <a:solidFill>
                  <a:srgbClr val="FF0000"/>
                </a:solidFill>
              </a:rPr>
              <a:t>Niet Waar</a:t>
            </a:r>
          </a:p>
        </p:txBody>
      </p:sp>
      <p:sp>
        <p:nvSpPr>
          <p:cNvPr id="6" name="Content Placeholder 2"/>
          <p:cNvSpPr txBox="1">
            <a:spLocks/>
          </p:cNvSpPr>
          <p:nvPr/>
        </p:nvSpPr>
        <p:spPr>
          <a:xfrm>
            <a:off x="1371600" y="5257800"/>
            <a:ext cx="65532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3600" i="1" dirty="0" smtClean="0"/>
              <a:t>Kennislinklezers: </a:t>
            </a:r>
            <a:r>
              <a:rPr lang="nl-NL" sz="3600" b="1" i="1" dirty="0" smtClean="0"/>
              <a:t>32%</a:t>
            </a:r>
            <a:r>
              <a:rPr lang="nl-NL" sz="3600" i="1" dirty="0" smtClean="0"/>
              <a:t> goed</a:t>
            </a:r>
          </a:p>
        </p:txBody>
      </p:sp>
      <p:pic>
        <p:nvPicPr>
          <p:cNvPr id="7"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367225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nl-NL" dirty="0" smtClean="0"/>
              <a:t>Vraag 6</a:t>
            </a:r>
            <a:endParaRPr lang="en-US" dirty="0"/>
          </a:p>
        </p:txBody>
      </p:sp>
      <p:sp>
        <p:nvSpPr>
          <p:cNvPr id="3" name="Content Placeholder 2"/>
          <p:cNvSpPr>
            <a:spLocks noGrp="1"/>
          </p:cNvSpPr>
          <p:nvPr>
            <p:ph idx="1"/>
          </p:nvPr>
        </p:nvSpPr>
        <p:spPr/>
        <p:txBody>
          <a:bodyPr>
            <a:normAutofit/>
          </a:bodyPr>
          <a:lstStyle/>
          <a:p>
            <a:pPr marL="0" indent="0" algn="ctr">
              <a:buNone/>
            </a:pPr>
            <a:r>
              <a:rPr lang="nl-NL" sz="4000" dirty="0" smtClean="0"/>
              <a:t>Als je EEG meet weet je nooit zeker waar het signaal vandaan komt in de hersenen</a:t>
            </a:r>
            <a:endParaRPr lang="nl-NL" sz="4000" dirty="0"/>
          </a:p>
        </p:txBody>
      </p:sp>
      <p:sp>
        <p:nvSpPr>
          <p:cNvPr id="5" name="Content Placeholder 2"/>
          <p:cNvSpPr txBox="1">
            <a:spLocks/>
          </p:cNvSpPr>
          <p:nvPr/>
        </p:nvSpPr>
        <p:spPr>
          <a:xfrm>
            <a:off x="2819400" y="4343400"/>
            <a:ext cx="3657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4000" b="1" dirty="0" smtClean="0">
                <a:solidFill>
                  <a:srgbClr val="00CC00"/>
                </a:solidFill>
              </a:rPr>
              <a:t>Waar</a:t>
            </a:r>
          </a:p>
        </p:txBody>
      </p:sp>
      <p:sp>
        <p:nvSpPr>
          <p:cNvPr id="6" name="Content Placeholder 2"/>
          <p:cNvSpPr txBox="1">
            <a:spLocks/>
          </p:cNvSpPr>
          <p:nvPr/>
        </p:nvSpPr>
        <p:spPr>
          <a:xfrm>
            <a:off x="1371600" y="5257800"/>
            <a:ext cx="65532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3600" i="1" dirty="0" smtClean="0"/>
              <a:t>Kennislinklezers: </a:t>
            </a:r>
            <a:r>
              <a:rPr lang="nl-NL" sz="3600" b="1" i="1" dirty="0" smtClean="0"/>
              <a:t>62%</a:t>
            </a:r>
            <a:r>
              <a:rPr lang="nl-NL" sz="3600" i="1" dirty="0" smtClean="0"/>
              <a:t> goed</a:t>
            </a:r>
          </a:p>
        </p:txBody>
      </p:sp>
      <p:pic>
        <p:nvPicPr>
          <p:cNvPr id="7"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395768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7" name="Title 6"/>
          <p:cNvSpPr>
            <a:spLocks noGrp="1"/>
          </p:cNvSpPr>
          <p:nvPr>
            <p:ph type="title"/>
          </p:nvPr>
        </p:nvSpPr>
        <p:spPr>
          <a:xfrm>
            <a:off x="1295400" y="155448"/>
            <a:ext cx="7391400" cy="1252728"/>
          </a:xfrm>
        </p:spPr>
        <p:txBody>
          <a:bodyPr>
            <a:normAutofit/>
          </a:bodyPr>
          <a:lstStyle/>
          <a:p>
            <a:r>
              <a:rPr lang="nl-NL" sz="4000" dirty="0" smtClean="0"/>
              <a:t>Wat kan je met een MRI scanner?</a:t>
            </a:r>
            <a:endParaRPr lang="en-US" sz="4000" dirty="0"/>
          </a:p>
        </p:txBody>
      </p:sp>
      <p:sp>
        <p:nvSpPr>
          <p:cNvPr id="8" name="Content Placeholder 7"/>
          <p:cNvSpPr>
            <a:spLocks noGrp="1"/>
          </p:cNvSpPr>
          <p:nvPr>
            <p:ph idx="1"/>
          </p:nvPr>
        </p:nvSpPr>
        <p:spPr>
          <a:xfrm>
            <a:off x="228600" y="1775191"/>
            <a:ext cx="5638800" cy="4930409"/>
          </a:xfrm>
        </p:spPr>
        <p:txBody>
          <a:bodyPr>
            <a:normAutofit lnSpcReduction="10000"/>
          </a:bodyPr>
          <a:lstStyle/>
          <a:p>
            <a:pPr>
              <a:spcBef>
                <a:spcPts val="600"/>
              </a:spcBef>
            </a:pPr>
            <a:r>
              <a:rPr lang="nl-NL" dirty="0" smtClean="0"/>
              <a:t>MRI - een foto van je brein</a:t>
            </a:r>
          </a:p>
          <a:p>
            <a:pPr>
              <a:spcBef>
                <a:spcPts val="600"/>
              </a:spcBef>
            </a:pPr>
            <a:endParaRPr lang="nl-NL" dirty="0" smtClean="0"/>
          </a:p>
          <a:p>
            <a:pPr>
              <a:spcBef>
                <a:spcPts val="600"/>
              </a:spcBef>
            </a:pPr>
            <a:endParaRPr lang="nl-NL" dirty="0" smtClean="0"/>
          </a:p>
          <a:p>
            <a:pPr>
              <a:spcBef>
                <a:spcPts val="600"/>
              </a:spcBef>
            </a:pPr>
            <a:r>
              <a:rPr lang="nl-NL" dirty="0" err="1" smtClean="0"/>
              <a:t>fMRI</a:t>
            </a:r>
            <a:r>
              <a:rPr lang="nl-NL" dirty="0" smtClean="0"/>
              <a:t> - een filmpje van je brein</a:t>
            </a:r>
          </a:p>
          <a:p>
            <a:pPr lvl="1">
              <a:spcBef>
                <a:spcPts val="600"/>
              </a:spcBef>
            </a:pPr>
            <a:r>
              <a:rPr lang="nl-NL" dirty="0" smtClean="0"/>
              <a:t>je brein in actie</a:t>
            </a:r>
          </a:p>
          <a:p>
            <a:pPr lvl="1">
              <a:spcBef>
                <a:spcPts val="600"/>
              </a:spcBef>
            </a:pPr>
            <a:r>
              <a:rPr lang="nl-NL" dirty="0" smtClean="0"/>
              <a:t>Wat licht er nou eigenlijk op?</a:t>
            </a:r>
          </a:p>
          <a:p>
            <a:pPr lvl="1">
              <a:spcBef>
                <a:spcPts val="600"/>
              </a:spcBef>
            </a:pPr>
            <a:endParaRPr lang="nl-NL" dirty="0" smtClean="0"/>
          </a:p>
          <a:p>
            <a:pPr>
              <a:spcBef>
                <a:spcPts val="600"/>
              </a:spcBef>
            </a:pPr>
            <a:r>
              <a:rPr lang="nl-NL" dirty="0" smtClean="0"/>
              <a:t>DTI – de communicatie-</a:t>
            </a:r>
          </a:p>
          <a:p>
            <a:pPr>
              <a:spcBef>
                <a:spcPts val="600"/>
              </a:spcBef>
              <a:buNone/>
            </a:pPr>
            <a:r>
              <a:rPr lang="nl-NL" dirty="0" smtClean="0"/>
              <a:t>	routes van je brein</a:t>
            </a:r>
          </a:p>
          <a:p>
            <a:endParaRPr lang="en-US" dirty="0"/>
          </a:p>
        </p:txBody>
      </p:sp>
      <p:pic>
        <p:nvPicPr>
          <p:cNvPr id="10" name="Picture 9" descr="MRI plaatje.jpg"/>
          <p:cNvPicPr>
            <a:picLocks noChangeAspect="1"/>
          </p:cNvPicPr>
          <p:nvPr/>
        </p:nvPicPr>
        <p:blipFill>
          <a:blip r:embed="rId4" cstate="print"/>
          <a:stretch>
            <a:fillRect/>
          </a:stretch>
        </p:blipFill>
        <p:spPr>
          <a:xfrm>
            <a:off x="6248400" y="1676400"/>
            <a:ext cx="1533525" cy="1526709"/>
          </a:xfrm>
          <a:prstGeom prst="rect">
            <a:avLst/>
          </a:prstGeom>
        </p:spPr>
      </p:pic>
      <p:pic>
        <p:nvPicPr>
          <p:cNvPr id="11" name="Picture 10" descr="fMRI activatie.jpg"/>
          <p:cNvPicPr>
            <a:picLocks noChangeAspect="1"/>
          </p:cNvPicPr>
          <p:nvPr/>
        </p:nvPicPr>
        <p:blipFill>
          <a:blip r:embed="rId5" cstate="print"/>
          <a:stretch>
            <a:fillRect/>
          </a:stretch>
        </p:blipFill>
        <p:spPr>
          <a:xfrm>
            <a:off x="6324600" y="3315785"/>
            <a:ext cx="1447800" cy="1734751"/>
          </a:xfrm>
          <a:prstGeom prst="rect">
            <a:avLst/>
          </a:prstGeom>
        </p:spPr>
      </p:pic>
    </p:spTree>
    <p:extLst>
      <p:ext uri="{BB962C8B-B14F-4D97-AF65-F5344CB8AC3E}">
        <p14:creationId xmlns:p14="http://schemas.microsoft.com/office/powerpoint/2010/main" val="4280553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DTI</a:t>
            </a:r>
            <a:endParaRPr lang="en-US" dirty="0"/>
          </a:p>
        </p:txBody>
      </p:sp>
      <p:pic>
        <p:nvPicPr>
          <p:cNvPr id="5" name="Picture 4"/>
          <p:cNvPicPr>
            <a:picLocks noChangeAspect="1"/>
          </p:cNvPicPr>
          <p:nvPr/>
        </p:nvPicPr>
        <p:blipFill>
          <a:blip r:embed="rId2"/>
          <a:stretch>
            <a:fillRect/>
          </a:stretch>
        </p:blipFill>
        <p:spPr>
          <a:xfrm>
            <a:off x="457200" y="1524000"/>
            <a:ext cx="8255000" cy="5067300"/>
          </a:xfrm>
          <a:prstGeom prst="rect">
            <a:avLst/>
          </a:prstGeom>
        </p:spPr>
      </p:pic>
    </p:spTree>
    <p:extLst>
      <p:ext uri="{BB962C8B-B14F-4D97-AF65-F5344CB8AC3E}">
        <p14:creationId xmlns:p14="http://schemas.microsoft.com/office/powerpoint/2010/main" val="412204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7391400" cy="1252728"/>
          </a:xfrm>
        </p:spPr>
        <p:txBody>
          <a:bodyPr/>
          <a:lstStyle/>
          <a:p>
            <a:r>
              <a:rPr lang="nl-NL" dirty="0" smtClean="0"/>
              <a:t>MRI versus fMRI</a:t>
            </a:r>
            <a:endParaRPr lang="nl-NL" dirty="0"/>
          </a:p>
        </p:txBody>
      </p:sp>
      <p:sp>
        <p:nvSpPr>
          <p:cNvPr id="3" name="Content Placeholder 2"/>
          <p:cNvSpPr>
            <a:spLocks noGrp="1"/>
          </p:cNvSpPr>
          <p:nvPr>
            <p:ph idx="1"/>
          </p:nvPr>
        </p:nvSpPr>
        <p:spPr>
          <a:xfrm>
            <a:off x="457200" y="1775191"/>
            <a:ext cx="8229600" cy="1882409"/>
          </a:xfrm>
        </p:spPr>
        <p:txBody>
          <a:bodyPr/>
          <a:lstStyle/>
          <a:p>
            <a:pPr marL="0" indent="0">
              <a:buNone/>
            </a:pPr>
            <a:r>
              <a:rPr lang="nl-NL" dirty="0" smtClean="0"/>
              <a:t>MRI’s en fMRI’s worden met </a:t>
            </a:r>
            <a:r>
              <a:rPr lang="nl-NL" b="1" dirty="0" smtClean="0"/>
              <a:t>hetzelfde apparaat </a:t>
            </a:r>
            <a:r>
              <a:rPr lang="nl-NL" dirty="0" smtClean="0"/>
              <a:t>gemaakt, met andere instellingen.</a:t>
            </a:r>
          </a:p>
          <a:p>
            <a:pPr marL="0" indent="0">
              <a:buNone/>
            </a:pPr>
            <a:endParaRPr lang="nl-NL" dirty="0"/>
          </a:p>
        </p:txBody>
      </p:sp>
      <p:pic>
        <p:nvPicPr>
          <p:cNvPr id="4" name="Picture 2"/>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pic>
        <p:nvPicPr>
          <p:cNvPr id="5" name="Picture 4" descr="MRIscanner maastricht.bmp"/>
          <p:cNvPicPr>
            <a:picLocks noChangeAspect="1"/>
          </p:cNvPicPr>
          <p:nvPr/>
        </p:nvPicPr>
        <p:blipFill>
          <a:blip r:embed="rId3" cstate="print"/>
          <a:stretch>
            <a:fillRect/>
          </a:stretch>
        </p:blipFill>
        <p:spPr>
          <a:xfrm>
            <a:off x="381000" y="3429000"/>
            <a:ext cx="4252394" cy="3053869"/>
          </a:xfrm>
          <a:prstGeom prst="rect">
            <a:avLst/>
          </a:prstGeom>
        </p:spPr>
      </p:pic>
      <p:pic>
        <p:nvPicPr>
          <p:cNvPr id="6" name="Picture 5" descr="Scanner1.jpg"/>
          <p:cNvPicPr>
            <a:picLocks noChangeAspect="1"/>
          </p:cNvPicPr>
          <p:nvPr/>
        </p:nvPicPr>
        <p:blipFill>
          <a:blip r:embed="rId4" cstate="print"/>
          <a:stretch>
            <a:fillRect/>
          </a:stretch>
        </p:blipFill>
        <p:spPr>
          <a:xfrm>
            <a:off x="5029200" y="3429000"/>
            <a:ext cx="3614928" cy="2414016"/>
          </a:xfrm>
          <a:prstGeom prst="rect">
            <a:avLst/>
          </a:prstGeom>
        </p:spPr>
      </p:pic>
    </p:spTree>
    <p:extLst>
      <p:ext uri="{BB962C8B-B14F-4D97-AF65-F5344CB8AC3E}">
        <p14:creationId xmlns:p14="http://schemas.microsoft.com/office/powerpoint/2010/main" val="4266191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pic>
        <p:nvPicPr>
          <p:cNvPr id="45064" name="Picture 8" descr="Lena 019"/>
          <p:cNvPicPr>
            <a:picLocks noChangeAspect="1" noChangeArrowheads="1"/>
          </p:cNvPicPr>
          <p:nvPr/>
        </p:nvPicPr>
        <p:blipFill>
          <a:blip r:embed="rId4" cstate="print">
            <a:extLst>
              <a:ext uri="{28A0092B-C50C-407E-A947-70E740481C1C}">
                <a14:useLocalDpi xmlns:a14="http://schemas.microsoft.com/office/drawing/2010/main" val="0"/>
              </a:ext>
            </a:extLst>
          </a:blip>
          <a:srcRect l="-1942" r="-92" b="-1407"/>
          <a:stretch>
            <a:fillRect/>
          </a:stretch>
        </p:blipFill>
        <p:spPr bwMode="auto">
          <a:xfrm>
            <a:off x="5651500" y="2349500"/>
            <a:ext cx="2881313" cy="4292600"/>
          </a:xfrm>
          <a:prstGeom prst="rect">
            <a:avLst/>
          </a:prstGeom>
          <a:noFill/>
          <a:extLst>
            <a:ext uri="{909E8E84-426E-40DD-AFC4-6F175D3DCCD1}">
              <a14:hiddenFill xmlns:a14="http://schemas.microsoft.com/office/drawing/2010/main">
                <a:solidFill>
                  <a:srgbClr val="FFFFFF"/>
                </a:solidFill>
              </a14:hiddenFill>
            </a:ext>
          </a:extLst>
        </p:spPr>
      </p:pic>
      <p:sp>
        <p:nvSpPr>
          <p:cNvPr id="45060" name="Rectangle 4"/>
          <p:cNvSpPr>
            <a:spLocks noGrp="1" noChangeArrowheads="1"/>
          </p:cNvSpPr>
          <p:nvPr>
            <p:ph idx="1"/>
          </p:nvPr>
        </p:nvSpPr>
        <p:spPr>
          <a:xfrm>
            <a:off x="323850" y="1927225"/>
            <a:ext cx="5194300" cy="4525963"/>
          </a:xfrm>
        </p:spPr>
        <p:txBody>
          <a:bodyPr/>
          <a:lstStyle/>
          <a:p>
            <a:r>
              <a:rPr lang="nl-NL" altLang="nl-NL" dirty="0" err="1" smtClean="0"/>
              <a:t>fMRI</a:t>
            </a:r>
            <a:r>
              <a:rPr lang="nl-NL" altLang="nl-NL" dirty="0" smtClean="0"/>
              <a:t>: proefpersoon voert taak uit</a:t>
            </a:r>
            <a:endParaRPr lang="nl-NL" altLang="nl-NL" dirty="0"/>
          </a:p>
          <a:p>
            <a:pPr lvl="1"/>
            <a:endParaRPr lang="nl-NL" altLang="nl-NL" dirty="0"/>
          </a:p>
          <a:p>
            <a:endParaRPr lang="nl-NL" altLang="nl-NL" dirty="0"/>
          </a:p>
        </p:txBody>
      </p:sp>
      <p:pic>
        <p:nvPicPr>
          <p:cNvPr id="45066" name="Picture 10" descr="Lena 019"/>
          <p:cNvPicPr>
            <a:picLocks noChangeAspect="1" noChangeArrowheads="1"/>
          </p:cNvPicPr>
          <p:nvPr/>
        </p:nvPicPr>
        <p:blipFill>
          <a:blip r:embed="rId5" cstate="print">
            <a:extLst>
              <a:ext uri="{28A0092B-C50C-407E-A947-70E740481C1C}">
                <a14:useLocalDpi xmlns:a14="http://schemas.microsoft.com/office/drawing/2010/main" val="0"/>
              </a:ext>
            </a:extLst>
          </a:blip>
          <a:srcRect l="28636" t="28914" r="10136" b="42168"/>
          <a:stretch>
            <a:fillRect/>
          </a:stretch>
        </p:blipFill>
        <p:spPr bwMode="auto">
          <a:xfrm>
            <a:off x="6516688" y="3573463"/>
            <a:ext cx="1728787" cy="122396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5065" name="Picture 9" descr="Lena 0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50" y="3284538"/>
            <a:ext cx="4470400" cy="2979737"/>
          </a:xfrm>
          <a:prstGeom prst="rect">
            <a:avLst/>
          </a:prstGeom>
          <a:noFill/>
          <a:extLst>
            <a:ext uri="{909E8E84-426E-40DD-AFC4-6F175D3DCCD1}">
              <a14:hiddenFill xmlns:a14="http://schemas.microsoft.com/office/drawing/2010/main">
                <a:solidFill>
                  <a:srgbClr val="FFFFFF"/>
                </a:solidFill>
              </a14:hiddenFill>
            </a:ext>
          </a:extLst>
        </p:spPr>
      </p:pic>
      <p:pic>
        <p:nvPicPr>
          <p:cNvPr id="45067" name="Picture 11" descr="Lena 019"/>
          <p:cNvPicPr>
            <a:picLocks noChangeAspect="1" noChangeArrowheads="1"/>
          </p:cNvPicPr>
          <p:nvPr/>
        </p:nvPicPr>
        <p:blipFill>
          <a:blip r:embed="rId7" cstate="print">
            <a:extLst>
              <a:ext uri="{28A0092B-C50C-407E-A947-70E740481C1C}">
                <a14:useLocalDpi xmlns:a14="http://schemas.microsoft.com/office/drawing/2010/main" val="0"/>
              </a:ext>
            </a:extLst>
          </a:blip>
          <a:srcRect l="28636" t="28914" r="10136" b="42168"/>
          <a:stretch>
            <a:fillRect/>
          </a:stretch>
        </p:blipFill>
        <p:spPr bwMode="auto">
          <a:xfrm>
            <a:off x="0" y="164185"/>
            <a:ext cx="9178925" cy="649855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45070" name="Group 14"/>
          <p:cNvGrpSpPr>
            <a:grpSpLocks/>
          </p:cNvGrpSpPr>
          <p:nvPr/>
        </p:nvGrpSpPr>
        <p:grpSpPr bwMode="auto">
          <a:xfrm>
            <a:off x="4067175" y="4221163"/>
            <a:ext cx="576263" cy="431800"/>
            <a:chOff x="2562" y="2659"/>
            <a:chExt cx="363" cy="272"/>
          </a:xfrm>
        </p:grpSpPr>
        <p:sp>
          <p:nvSpPr>
            <p:cNvPr id="45068" name="Line 12"/>
            <p:cNvSpPr>
              <a:spLocks noChangeShapeType="1"/>
            </p:cNvSpPr>
            <p:nvPr/>
          </p:nvSpPr>
          <p:spPr bwMode="auto">
            <a:xfrm flipV="1">
              <a:off x="2562" y="2659"/>
              <a:ext cx="0" cy="27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9" name="Line 13"/>
            <p:cNvSpPr>
              <a:spLocks noChangeShapeType="1"/>
            </p:cNvSpPr>
            <p:nvPr/>
          </p:nvSpPr>
          <p:spPr bwMode="auto">
            <a:xfrm flipV="1">
              <a:off x="2925" y="2659"/>
              <a:ext cx="0" cy="27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45073" name="Group 17"/>
          <p:cNvGrpSpPr>
            <a:grpSpLocks/>
          </p:cNvGrpSpPr>
          <p:nvPr/>
        </p:nvGrpSpPr>
        <p:grpSpPr bwMode="auto">
          <a:xfrm>
            <a:off x="4067175" y="3141663"/>
            <a:ext cx="577850" cy="1006475"/>
            <a:chOff x="2562" y="1979"/>
            <a:chExt cx="364" cy="634"/>
          </a:xfrm>
        </p:grpSpPr>
        <p:sp>
          <p:nvSpPr>
            <p:cNvPr id="45071" name="Line 15"/>
            <p:cNvSpPr>
              <a:spLocks noChangeShapeType="1"/>
            </p:cNvSpPr>
            <p:nvPr/>
          </p:nvSpPr>
          <p:spPr bwMode="auto">
            <a:xfrm flipV="1">
              <a:off x="2562" y="1979"/>
              <a:ext cx="137" cy="589"/>
            </a:xfrm>
            <a:prstGeom prst="line">
              <a:avLst/>
            </a:prstGeom>
            <a:noFill/>
            <a:ln w="190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72" name="Line 16"/>
            <p:cNvSpPr>
              <a:spLocks noChangeShapeType="1"/>
            </p:cNvSpPr>
            <p:nvPr/>
          </p:nvSpPr>
          <p:spPr bwMode="auto">
            <a:xfrm flipH="1" flipV="1">
              <a:off x="2835" y="1979"/>
              <a:ext cx="91" cy="634"/>
            </a:xfrm>
            <a:prstGeom prst="line">
              <a:avLst/>
            </a:prstGeom>
            <a:noFill/>
            <a:ln w="190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5" name="Title 14"/>
          <p:cNvSpPr>
            <a:spLocks noGrp="1"/>
          </p:cNvSpPr>
          <p:nvPr>
            <p:ph type="title"/>
          </p:nvPr>
        </p:nvSpPr>
        <p:spPr>
          <a:xfrm>
            <a:off x="1447800" y="155448"/>
            <a:ext cx="7239000" cy="1252728"/>
          </a:xfrm>
        </p:spPr>
        <p:txBody>
          <a:bodyPr/>
          <a:lstStyle/>
          <a:p>
            <a:r>
              <a:rPr lang="nl-NL" dirty="0" smtClean="0"/>
              <a:t>Functionele MRI</a:t>
            </a:r>
            <a:endParaRPr lang="en-US" dirty="0"/>
          </a:p>
        </p:txBody>
      </p:sp>
    </p:spTree>
    <p:extLst>
      <p:ext uri="{BB962C8B-B14F-4D97-AF65-F5344CB8AC3E}">
        <p14:creationId xmlns:p14="http://schemas.microsoft.com/office/powerpoint/2010/main" val="40092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45067"/>
                                        </p:tgtEl>
                                        <p:attrNameLst>
                                          <p:attrName>style.visibility</p:attrName>
                                        </p:attrNameLst>
                                      </p:cBhvr>
                                      <p:to>
                                        <p:strVal val="visible"/>
                                      </p:to>
                                    </p:set>
                                    <p:animEffect transition="in" filter="checkerboard(across)">
                                      <p:cBhvr>
                                        <p:cTn id="11" dur="500"/>
                                        <p:tgtEl>
                                          <p:spTgt spid="450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507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5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7772400" cy="1252728"/>
          </a:xfrm>
        </p:spPr>
        <p:txBody>
          <a:bodyPr>
            <a:normAutofit fontScale="90000"/>
          </a:bodyPr>
          <a:lstStyle/>
          <a:p>
            <a:r>
              <a:rPr lang="nl-NL" dirty="0" smtClean="0"/>
              <a:t>Kloppen de volgende stellingen…</a:t>
            </a:r>
            <a:endParaRPr lang="en-US" dirty="0"/>
          </a:p>
        </p:txBody>
      </p:sp>
      <p:sp>
        <p:nvSpPr>
          <p:cNvPr id="3" name="Content Placeholder 2"/>
          <p:cNvSpPr>
            <a:spLocks noGrp="1"/>
          </p:cNvSpPr>
          <p:nvPr>
            <p:ph idx="1"/>
          </p:nvPr>
        </p:nvSpPr>
        <p:spPr>
          <a:xfrm>
            <a:off x="457200" y="1775191"/>
            <a:ext cx="8229600" cy="4778009"/>
          </a:xfrm>
        </p:spPr>
        <p:txBody>
          <a:bodyPr>
            <a:normAutofit fontScale="70000" lnSpcReduction="20000"/>
          </a:bodyPr>
          <a:lstStyle/>
          <a:p>
            <a:pPr>
              <a:lnSpc>
                <a:spcPct val="120000"/>
              </a:lnSpc>
              <a:spcBef>
                <a:spcPts val="600"/>
              </a:spcBef>
              <a:buClr>
                <a:srgbClr val="F18453"/>
              </a:buClr>
              <a:buSzPct val="70000"/>
            </a:pPr>
            <a:r>
              <a:rPr lang="nl-NL" dirty="0" smtClean="0"/>
              <a:t>Je gebruikt meestal maar 10% van je hersenen</a:t>
            </a:r>
          </a:p>
          <a:p>
            <a:pPr>
              <a:lnSpc>
                <a:spcPct val="120000"/>
              </a:lnSpc>
              <a:spcBef>
                <a:spcPts val="600"/>
              </a:spcBef>
              <a:buClr>
                <a:srgbClr val="F18453"/>
              </a:buClr>
              <a:buSzPct val="70000"/>
            </a:pPr>
            <a:r>
              <a:rPr lang="nl-NL" dirty="0" smtClean="0"/>
              <a:t>Je kunt ADHD meten in een MRI scanner</a:t>
            </a:r>
          </a:p>
          <a:p>
            <a:pPr>
              <a:lnSpc>
                <a:spcPct val="120000"/>
              </a:lnSpc>
              <a:spcBef>
                <a:spcPts val="600"/>
              </a:spcBef>
              <a:buClr>
                <a:srgbClr val="F18453"/>
              </a:buClr>
              <a:buSzPct val="70000"/>
            </a:pPr>
            <a:r>
              <a:rPr lang="nl-NL" dirty="0" smtClean="0"/>
              <a:t>Kinderen leren beter als ze informatie krijgen aangeboden in hun eigen leerstijl (auditief, visueel of kinetisch)</a:t>
            </a:r>
          </a:p>
          <a:p>
            <a:pPr>
              <a:lnSpc>
                <a:spcPct val="120000"/>
              </a:lnSpc>
              <a:spcBef>
                <a:spcPts val="600"/>
              </a:spcBef>
              <a:buClr>
                <a:srgbClr val="F18453"/>
              </a:buClr>
              <a:buSzPct val="70000"/>
            </a:pPr>
            <a:r>
              <a:rPr lang="nl-NL" dirty="0" smtClean="0"/>
              <a:t>Sommige leerlingen hebben een dominante linkerhersenhelft en andere leerlingen een dominante rechterhersenhelft</a:t>
            </a:r>
          </a:p>
          <a:p>
            <a:pPr>
              <a:lnSpc>
                <a:spcPct val="120000"/>
              </a:lnSpc>
              <a:spcBef>
                <a:spcPts val="600"/>
              </a:spcBef>
              <a:buClr>
                <a:srgbClr val="F18453"/>
              </a:buClr>
              <a:buSzPct val="70000"/>
            </a:pPr>
            <a:r>
              <a:rPr lang="nl-NL" dirty="0" smtClean="0"/>
              <a:t>Leren vindt plaats door aanleg van nieuwe hersencellen</a:t>
            </a:r>
          </a:p>
          <a:p>
            <a:pPr>
              <a:lnSpc>
                <a:spcPct val="120000"/>
              </a:lnSpc>
              <a:spcBef>
                <a:spcPts val="600"/>
              </a:spcBef>
              <a:buClr>
                <a:srgbClr val="F18453"/>
              </a:buClr>
              <a:buSzPct val="70000"/>
            </a:pPr>
            <a:r>
              <a:rPr lang="nl-NL" dirty="0" smtClean="0"/>
              <a:t>Korte coördinatie oefeningen versterken de integratie van linker en rechterhelft functies</a:t>
            </a:r>
          </a:p>
          <a:p>
            <a:pPr>
              <a:lnSpc>
                <a:spcPct val="120000"/>
              </a:lnSpc>
              <a:spcBef>
                <a:spcPts val="600"/>
              </a:spcBef>
              <a:buClr>
                <a:srgbClr val="F18453"/>
              </a:buClr>
              <a:buSzPct val="70000"/>
            </a:pPr>
            <a:r>
              <a:rPr lang="nl-NL" dirty="0" smtClean="0"/>
              <a:t>Puberhersenen kunnen niet plannen</a:t>
            </a:r>
          </a:p>
          <a:p>
            <a:pPr>
              <a:lnSpc>
                <a:spcPct val="120000"/>
              </a:lnSpc>
              <a:spcBef>
                <a:spcPts val="600"/>
              </a:spcBef>
              <a:buClr>
                <a:srgbClr val="F18453"/>
              </a:buClr>
              <a:buSzPct val="70000"/>
            </a:pPr>
            <a:r>
              <a:rPr lang="nl-NL" dirty="0" smtClean="0"/>
              <a:t>Hersenscans kunnen voorspellen of iemand een goede lezer wordt</a:t>
            </a:r>
          </a:p>
          <a:p>
            <a:pPr>
              <a:lnSpc>
                <a:spcPct val="120000"/>
              </a:lnSpc>
              <a:spcBef>
                <a:spcPts val="600"/>
              </a:spcBef>
            </a:pPr>
            <a:endParaRPr lang="en-US" dirty="0"/>
          </a:p>
        </p:txBody>
      </p:sp>
      <p:pic>
        <p:nvPicPr>
          <p:cNvPr id="4" name="Picture 2"/>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553200" y="1600200"/>
            <a:ext cx="853490" cy="1028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848600" cy="1252728"/>
          </a:xfrm>
        </p:spPr>
        <p:txBody>
          <a:bodyPr>
            <a:normAutofit fontScale="90000"/>
          </a:bodyPr>
          <a:lstStyle/>
          <a:p>
            <a:r>
              <a:rPr lang="nl-NL" dirty="0" smtClean="0"/>
              <a:t>Stappen tot kleurig hersenplaatje</a:t>
            </a:r>
            <a:endParaRPr lang="nl-NL" dirty="0"/>
          </a:p>
        </p:txBody>
      </p:sp>
      <p:sp>
        <p:nvSpPr>
          <p:cNvPr id="3" name="Content Placeholder 2"/>
          <p:cNvSpPr>
            <a:spLocks noGrp="1"/>
          </p:cNvSpPr>
          <p:nvPr>
            <p:ph idx="1"/>
          </p:nvPr>
        </p:nvSpPr>
        <p:spPr>
          <a:xfrm>
            <a:off x="457200" y="1775191"/>
            <a:ext cx="8229600" cy="4854209"/>
          </a:xfrm>
        </p:spPr>
        <p:txBody>
          <a:bodyPr>
            <a:normAutofit fontScale="77500" lnSpcReduction="20000"/>
          </a:bodyPr>
          <a:lstStyle/>
          <a:p>
            <a:pPr marL="514350" indent="-514350">
              <a:lnSpc>
                <a:spcPct val="110000"/>
              </a:lnSpc>
              <a:spcBef>
                <a:spcPts val="600"/>
              </a:spcBef>
              <a:buSzPct val="100000"/>
              <a:buFont typeface="+mj-lt"/>
              <a:buAutoNum type="arabicPeriod"/>
            </a:pPr>
            <a:r>
              <a:rPr lang="nl-NL" dirty="0" smtClean="0"/>
              <a:t>Persoon in scanner voert “taak” uit die bepaald proces activeert, zoals rekenen, iets onthouden, vinger bewegen, </a:t>
            </a:r>
            <a:r>
              <a:rPr lang="nl-NL" dirty="0" err="1" smtClean="0"/>
              <a:t>etc</a:t>
            </a:r>
            <a:r>
              <a:rPr lang="nl-NL" dirty="0" smtClean="0"/>
              <a:t>…</a:t>
            </a:r>
          </a:p>
          <a:p>
            <a:pPr marL="914400" lvl="1" indent="-514350">
              <a:lnSpc>
                <a:spcPct val="110000"/>
              </a:lnSpc>
              <a:spcBef>
                <a:spcPts val="600"/>
              </a:spcBef>
            </a:pPr>
            <a:r>
              <a:rPr lang="nl-NL" dirty="0" smtClean="0"/>
              <a:t>Moeilijk om complexe processen zoals liegen of “zelfstandig werken” te isoleren in taak (wees kritisch op onderzoek naar dit soort functies!)</a:t>
            </a:r>
          </a:p>
          <a:p>
            <a:pPr marL="514350" indent="-514350">
              <a:lnSpc>
                <a:spcPct val="110000"/>
              </a:lnSpc>
              <a:spcBef>
                <a:spcPts val="600"/>
              </a:spcBef>
              <a:buSzPct val="100000"/>
              <a:buFont typeface="+mj-lt"/>
              <a:buAutoNum type="arabicPeriod"/>
            </a:pPr>
            <a:r>
              <a:rPr lang="nl-NL" dirty="0" smtClean="0"/>
              <a:t>Scans tijdens taak worden vergeleken met scans tijdens “controle-taak” of rust (baseline)</a:t>
            </a:r>
          </a:p>
          <a:p>
            <a:pPr marL="914400" lvl="1" indent="-514350">
              <a:lnSpc>
                <a:spcPct val="110000"/>
              </a:lnSpc>
              <a:spcBef>
                <a:spcPts val="600"/>
              </a:spcBef>
            </a:pPr>
            <a:r>
              <a:rPr lang="nl-NL" dirty="0" smtClean="0"/>
              <a:t>Hersenactiveit is dus altijd relatief en laat een verschil zien!</a:t>
            </a:r>
          </a:p>
          <a:p>
            <a:pPr marL="514350" indent="-514350">
              <a:lnSpc>
                <a:spcPct val="110000"/>
              </a:lnSpc>
              <a:spcBef>
                <a:spcPts val="600"/>
              </a:spcBef>
              <a:buSzPct val="100000"/>
              <a:buFont typeface="+mj-lt"/>
              <a:buAutoNum type="arabicPeriod"/>
            </a:pPr>
            <a:r>
              <a:rPr lang="nl-NL" dirty="0" smtClean="0"/>
              <a:t>Gekleurde “</a:t>
            </a:r>
            <a:r>
              <a:rPr lang="nl-NL" dirty="0" err="1" smtClean="0"/>
              <a:t>blobs</a:t>
            </a:r>
            <a:r>
              <a:rPr lang="nl-NL" dirty="0" smtClean="0"/>
              <a:t>”: gebieden die statistische waarde hebben boven bepaalde drempel</a:t>
            </a:r>
          </a:p>
          <a:p>
            <a:pPr marL="806958" lvl="1" indent="-514350">
              <a:lnSpc>
                <a:spcPct val="110000"/>
              </a:lnSpc>
              <a:spcBef>
                <a:spcPts val="600"/>
              </a:spcBef>
              <a:buSzPct val="100000"/>
            </a:pPr>
            <a:r>
              <a:rPr lang="nl-NL" dirty="0" smtClean="0"/>
              <a:t>“</a:t>
            </a:r>
            <a:r>
              <a:rPr lang="nl-NL" dirty="0" err="1" smtClean="0"/>
              <a:t>Waarschijnlijkheids-index</a:t>
            </a:r>
            <a:r>
              <a:rPr lang="nl-NL" dirty="0" smtClean="0"/>
              <a:t>”</a:t>
            </a:r>
          </a:p>
          <a:p>
            <a:pPr marL="514350" indent="-514350">
              <a:buNone/>
            </a:pPr>
            <a:endParaRPr lang="nl-NL" dirty="0" smtClean="0"/>
          </a:p>
        </p:txBody>
      </p:sp>
      <p:pic>
        <p:nvPicPr>
          <p:cNvPr id="4"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42655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9"/>
          <p:cNvSpPr txBox="1">
            <a:spLocks noChangeArrowheads="1"/>
          </p:cNvSpPr>
          <p:nvPr/>
        </p:nvSpPr>
        <p:spPr bwMode="auto">
          <a:xfrm>
            <a:off x="2290413" y="1690687"/>
            <a:ext cx="696024" cy="461665"/>
          </a:xfrm>
          <a:prstGeom prst="rect">
            <a:avLst/>
          </a:prstGeom>
          <a:noFill/>
          <a:ln w="12700" cap="sq">
            <a:noFill/>
            <a:miter lim="800000"/>
            <a:headEnd type="none" w="sm" len="sm"/>
            <a:tailEnd type="none" w="sm" len="sm"/>
          </a:ln>
        </p:spPr>
        <p:txBody>
          <a:bodyPr wrap="none">
            <a:spAutoFit/>
          </a:bodyPr>
          <a:lstStyle/>
          <a:p>
            <a:pPr algn="ctr" eaLnBrk="0" hangingPunct="0"/>
            <a:r>
              <a:rPr lang="en-US" sz="2400" dirty="0"/>
              <a:t>MRI</a:t>
            </a:r>
            <a:endParaRPr lang="en-US" sz="2400" dirty="0">
              <a:latin typeface="Times" charset="0"/>
            </a:endParaRPr>
          </a:p>
        </p:txBody>
      </p:sp>
      <p:sp>
        <p:nvSpPr>
          <p:cNvPr id="24578" name="Text Box 10"/>
          <p:cNvSpPr txBox="1">
            <a:spLocks noChangeArrowheads="1"/>
          </p:cNvSpPr>
          <p:nvPr/>
        </p:nvSpPr>
        <p:spPr bwMode="auto">
          <a:xfrm>
            <a:off x="5747515" y="1690687"/>
            <a:ext cx="793807" cy="461665"/>
          </a:xfrm>
          <a:prstGeom prst="rect">
            <a:avLst/>
          </a:prstGeom>
          <a:noFill/>
          <a:ln w="12700" cap="sq">
            <a:noFill/>
            <a:miter lim="800000"/>
            <a:headEnd type="none" w="sm" len="sm"/>
            <a:tailEnd type="none" w="sm" len="sm"/>
          </a:ln>
        </p:spPr>
        <p:txBody>
          <a:bodyPr wrap="none">
            <a:spAutoFit/>
          </a:bodyPr>
          <a:lstStyle/>
          <a:p>
            <a:pPr algn="ctr" eaLnBrk="0" hangingPunct="0"/>
            <a:r>
              <a:rPr lang="en-US" sz="2400" dirty="0" err="1"/>
              <a:t>fMRI</a:t>
            </a:r>
            <a:endParaRPr lang="en-US" sz="2400" dirty="0">
              <a:latin typeface="Times" charset="0"/>
            </a:endParaRPr>
          </a:p>
        </p:txBody>
      </p:sp>
      <p:sp>
        <p:nvSpPr>
          <p:cNvPr id="114705" name="Rectangle 17"/>
          <p:cNvSpPr>
            <a:spLocks noChangeArrowheads="1"/>
          </p:cNvSpPr>
          <p:nvPr/>
        </p:nvSpPr>
        <p:spPr bwMode="auto">
          <a:xfrm>
            <a:off x="1752600" y="4154487"/>
            <a:ext cx="2362200" cy="1200329"/>
          </a:xfrm>
          <a:prstGeom prst="rect">
            <a:avLst/>
          </a:prstGeom>
          <a:noFill/>
          <a:ln w="28575">
            <a:noFill/>
            <a:miter lim="800000"/>
            <a:headEnd/>
            <a:tailEnd type="none" w="lg" len="lg"/>
          </a:ln>
        </p:spPr>
        <p:txBody>
          <a:bodyPr wrap="square">
            <a:spAutoFit/>
          </a:bodyPr>
          <a:lstStyle/>
          <a:p>
            <a:pPr eaLnBrk="0" hangingPunct="0">
              <a:buFont typeface="Arial" pitchFamily="34" charset="0"/>
              <a:buChar char="•"/>
            </a:pPr>
            <a:r>
              <a:rPr lang="en-US" dirty="0" err="1" smtClean="0"/>
              <a:t>Eén</a:t>
            </a:r>
            <a:r>
              <a:rPr lang="en-US" sz="1800" dirty="0" smtClean="0"/>
              <a:t> </a:t>
            </a:r>
            <a:r>
              <a:rPr lang="en-US" sz="1800" dirty="0"/>
              <a:t>3D </a:t>
            </a:r>
            <a:r>
              <a:rPr lang="en-US" sz="1800" dirty="0" err="1" smtClean="0"/>
              <a:t>foto</a:t>
            </a:r>
            <a:endParaRPr lang="en-US" dirty="0" smtClean="0"/>
          </a:p>
          <a:p>
            <a:pPr eaLnBrk="0" hangingPunct="0">
              <a:buFont typeface="Arial" pitchFamily="34" charset="0"/>
              <a:buChar char="•"/>
            </a:pPr>
            <a:r>
              <a:rPr lang="nl-NL" dirty="0" smtClean="0"/>
              <a:t>Geeft structuur/ anatomie  zeer </a:t>
            </a:r>
            <a:r>
              <a:rPr lang="nl-NL" sz="1800" dirty="0" smtClean="0"/>
              <a:t>gedetailleerd weer</a:t>
            </a:r>
            <a:endParaRPr lang="en-US" sz="1800" dirty="0"/>
          </a:p>
        </p:txBody>
      </p:sp>
      <p:sp>
        <p:nvSpPr>
          <p:cNvPr id="114706" name="Rectangle 18"/>
          <p:cNvSpPr>
            <a:spLocks noChangeArrowheads="1"/>
          </p:cNvSpPr>
          <p:nvPr/>
        </p:nvSpPr>
        <p:spPr bwMode="auto">
          <a:xfrm>
            <a:off x="5181600" y="5297487"/>
            <a:ext cx="3810000" cy="1200329"/>
          </a:xfrm>
          <a:prstGeom prst="rect">
            <a:avLst/>
          </a:prstGeom>
          <a:noFill/>
          <a:ln w="28575">
            <a:noFill/>
            <a:miter lim="800000"/>
            <a:headEnd/>
            <a:tailEnd type="none" w="lg" len="lg"/>
          </a:ln>
        </p:spPr>
        <p:txBody>
          <a:bodyPr wrap="square">
            <a:spAutoFit/>
          </a:bodyPr>
          <a:lstStyle/>
          <a:p>
            <a:pPr eaLnBrk="0" hangingPunct="0">
              <a:buFont typeface="Arial" pitchFamily="34" charset="0"/>
              <a:buChar char="•"/>
            </a:pPr>
            <a:r>
              <a:rPr lang="en-US" sz="1800" dirty="0" err="1" smtClean="0"/>
              <a:t>Serie</a:t>
            </a:r>
            <a:r>
              <a:rPr lang="en-US" sz="1800" dirty="0" smtClean="0"/>
              <a:t> </a:t>
            </a:r>
            <a:r>
              <a:rPr lang="en-US" sz="1800" dirty="0"/>
              <a:t>3D </a:t>
            </a:r>
            <a:r>
              <a:rPr lang="en-US" sz="1800" dirty="0" err="1" smtClean="0"/>
              <a:t>foto’s</a:t>
            </a:r>
            <a:r>
              <a:rPr lang="en-US" sz="1800" dirty="0" smtClean="0"/>
              <a:t> (film)</a:t>
            </a:r>
            <a:r>
              <a:rPr lang="en-US" dirty="0" smtClean="0"/>
              <a:t>, minder details</a:t>
            </a:r>
            <a:endParaRPr lang="en-US" sz="1800" dirty="0"/>
          </a:p>
          <a:p>
            <a:pPr eaLnBrk="0" hangingPunct="0">
              <a:buFont typeface="Arial" pitchFamily="34" charset="0"/>
              <a:buChar char="•"/>
            </a:pPr>
            <a:r>
              <a:rPr lang="en-US" dirty="0" err="1" smtClean="0"/>
              <a:t>Bv</a:t>
            </a:r>
            <a:r>
              <a:rPr lang="en-US" dirty="0" smtClean="0"/>
              <a:t>:</a:t>
            </a:r>
            <a:r>
              <a:rPr lang="en-US" sz="1800" dirty="0" smtClean="0"/>
              <a:t> </a:t>
            </a:r>
            <a:r>
              <a:rPr lang="en-US" sz="1800" dirty="0" err="1" smtClean="0"/>
              <a:t>elke</a:t>
            </a:r>
            <a:r>
              <a:rPr lang="en-US" sz="1800" dirty="0" smtClean="0"/>
              <a:t> 2 </a:t>
            </a:r>
            <a:r>
              <a:rPr lang="en-US" sz="1800" dirty="0"/>
              <a:t>sec </a:t>
            </a:r>
            <a:r>
              <a:rPr lang="en-US" dirty="0" err="1" smtClean="0"/>
              <a:t>gedurende</a:t>
            </a:r>
            <a:r>
              <a:rPr lang="en-US" sz="1800" dirty="0" smtClean="0"/>
              <a:t> </a:t>
            </a:r>
            <a:r>
              <a:rPr lang="en-US" sz="1800" dirty="0"/>
              <a:t>5 </a:t>
            </a:r>
            <a:r>
              <a:rPr lang="en-US" sz="1800" dirty="0" smtClean="0"/>
              <a:t>min.</a:t>
            </a:r>
          </a:p>
          <a:p>
            <a:pPr eaLnBrk="0" hangingPunct="0">
              <a:buFont typeface="Arial" pitchFamily="34" charset="0"/>
              <a:buChar char="•"/>
            </a:pPr>
            <a:r>
              <a:rPr lang="nl-NL" dirty="0" smtClean="0"/>
              <a:t>Proefpersoon voert taak uit in de scanner: brein in actie</a:t>
            </a:r>
            <a:endParaRPr lang="en-US" sz="1800" dirty="0"/>
          </a:p>
        </p:txBody>
      </p:sp>
      <p:sp>
        <p:nvSpPr>
          <p:cNvPr id="114707" name="Rectangle 19"/>
          <p:cNvSpPr>
            <a:spLocks noChangeArrowheads="1"/>
          </p:cNvSpPr>
          <p:nvPr/>
        </p:nvSpPr>
        <p:spPr bwMode="auto">
          <a:xfrm>
            <a:off x="228600" y="1944687"/>
            <a:ext cx="1939925" cy="646113"/>
          </a:xfrm>
          <a:prstGeom prst="rect">
            <a:avLst/>
          </a:prstGeom>
          <a:noFill/>
          <a:ln w="28575">
            <a:noFill/>
            <a:miter lim="800000"/>
            <a:headEnd/>
            <a:tailEnd type="none" w="lg" len="lg"/>
          </a:ln>
        </p:spPr>
        <p:txBody>
          <a:bodyPr>
            <a:spAutoFit/>
          </a:bodyPr>
          <a:lstStyle/>
          <a:p>
            <a:pPr algn="ctr" eaLnBrk="0" hangingPunct="0"/>
            <a:r>
              <a:rPr lang="en-US" sz="1800" dirty="0" err="1" smtClean="0"/>
              <a:t>hoge</a:t>
            </a:r>
            <a:r>
              <a:rPr lang="en-US" sz="1800" dirty="0" smtClean="0"/>
              <a:t> </a:t>
            </a:r>
            <a:r>
              <a:rPr lang="en-US" sz="1800" dirty="0" err="1" smtClean="0"/>
              <a:t>resolutie</a:t>
            </a:r>
            <a:endParaRPr lang="en-US" sz="1800" dirty="0"/>
          </a:p>
          <a:p>
            <a:pPr algn="ctr" eaLnBrk="0" hangingPunct="0"/>
            <a:r>
              <a:rPr lang="en-US" sz="1800" dirty="0"/>
              <a:t>(1 mm)</a:t>
            </a:r>
          </a:p>
        </p:txBody>
      </p:sp>
      <p:sp>
        <p:nvSpPr>
          <p:cNvPr id="114708" name="Rectangle 20"/>
          <p:cNvSpPr>
            <a:spLocks noChangeArrowheads="1"/>
          </p:cNvSpPr>
          <p:nvPr/>
        </p:nvSpPr>
        <p:spPr bwMode="auto">
          <a:xfrm>
            <a:off x="6551613" y="1868487"/>
            <a:ext cx="2592387" cy="646113"/>
          </a:xfrm>
          <a:prstGeom prst="rect">
            <a:avLst/>
          </a:prstGeom>
          <a:noFill/>
          <a:ln w="28575">
            <a:noFill/>
            <a:miter lim="800000"/>
            <a:headEnd/>
            <a:tailEnd type="none" w="lg" len="lg"/>
          </a:ln>
        </p:spPr>
        <p:txBody>
          <a:bodyPr>
            <a:spAutoFit/>
          </a:bodyPr>
          <a:lstStyle/>
          <a:p>
            <a:pPr algn="ctr" eaLnBrk="0" hangingPunct="0"/>
            <a:r>
              <a:rPr lang="en-US" sz="1800" dirty="0" err="1" smtClean="0"/>
              <a:t>lage</a:t>
            </a:r>
            <a:r>
              <a:rPr lang="en-US" sz="1800" dirty="0" smtClean="0"/>
              <a:t> </a:t>
            </a:r>
            <a:r>
              <a:rPr lang="en-US" sz="1800" dirty="0" err="1" smtClean="0"/>
              <a:t>resolutie</a:t>
            </a:r>
            <a:endParaRPr lang="en-US" sz="1800" dirty="0"/>
          </a:p>
          <a:p>
            <a:pPr algn="ctr" eaLnBrk="0" hangingPunct="0"/>
            <a:r>
              <a:rPr lang="en-US" sz="1800" dirty="0"/>
              <a:t>(~3 mm)</a:t>
            </a:r>
          </a:p>
        </p:txBody>
      </p:sp>
      <p:sp>
        <p:nvSpPr>
          <p:cNvPr id="114710" name="Text Box 22"/>
          <p:cNvSpPr txBox="1">
            <a:spLocks noChangeArrowheads="1"/>
          </p:cNvSpPr>
          <p:nvPr/>
        </p:nvSpPr>
        <p:spPr bwMode="auto">
          <a:xfrm rot="2018592">
            <a:off x="8382000" y="4916487"/>
            <a:ext cx="488950" cy="457200"/>
          </a:xfrm>
          <a:prstGeom prst="rect">
            <a:avLst/>
          </a:prstGeom>
          <a:noFill/>
          <a:ln w="28575">
            <a:noFill/>
            <a:miter lim="800000"/>
            <a:headEnd/>
            <a:tailEnd type="none" w="lg" len="lg"/>
          </a:ln>
        </p:spPr>
        <p:txBody>
          <a:bodyPr wrap="none">
            <a:spAutoFit/>
          </a:bodyPr>
          <a:lstStyle/>
          <a:p>
            <a:pPr eaLnBrk="0" hangingPunct="0"/>
            <a:r>
              <a:rPr lang="en-US" sz="2400">
                <a:solidFill>
                  <a:srgbClr val="FFFFFF"/>
                </a:solidFill>
                <a:latin typeface="Times New Roman" pitchFamily="18" charset="0"/>
              </a:rPr>
              <a:t>…</a:t>
            </a:r>
          </a:p>
        </p:txBody>
      </p:sp>
      <p:pic>
        <p:nvPicPr>
          <p:cNvPr id="10253" name="Picture 2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82725" y="2249487"/>
            <a:ext cx="2430463" cy="1890713"/>
          </a:xfrm>
          <a:prstGeom prst="roundRect">
            <a:avLst>
              <a:gd name="adj" fmla="val 33316"/>
            </a:avLst>
          </a:prstGeom>
          <a:ln>
            <a:noFill/>
          </a:ln>
          <a:effectLst>
            <a:outerShdw blurRad="190500" algn="tl" rotWithShape="0">
              <a:srgbClr val="000000">
                <a:alpha val="70000"/>
              </a:srgbClr>
            </a:outerShdw>
          </a:effectLst>
        </p:spPr>
      </p:pic>
      <p:pic>
        <p:nvPicPr>
          <p:cNvPr id="10254" name="Picture 2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24400" y="2235200"/>
            <a:ext cx="2327275" cy="1919287"/>
          </a:xfrm>
          <a:prstGeom prst="roundRect">
            <a:avLst/>
          </a:prstGeom>
          <a:ln w="28575" cap="sq">
            <a:solidFill>
              <a:schemeClr val="bg2"/>
            </a:solidFill>
            <a:miter lim="800000"/>
          </a:ln>
          <a:effectLst>
            <a:outerShdw blurRad="57150" dist="50800" dir="2700000" algn="tl" rotWithShape="0">
              <a:srgbClr val="000000">
                <a:alpha val="40000"/>
              </a:srgbClr>
            </a:outerShdw>
          </a:effectLst>
        </p:spPr>
      </p:pic>
      <p:pic>
        <p:nvPicPr>
          <p:cNvPr id="27" name="Picture 2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0" y="2737643"/>
            <a:ext cx="2327275" cy="1919288"/>
          </a:xfrm>
          <a:prstGeom prst="roundRect">
            <a:avLst/>
          </a:prstGeom>
          <a:ln w="28575" cap="sq">
            <a:solidFill>
              <a:schemeClr val="bg2"/>
            </a:solidFill>
            <a:miter lim="800000"/>
          </a:ln>
          <a:effectLst>
            <a:outerShdw blurRad="57150" dist="50800" dir="2700000" algn="tl" rotWithShape="0">
              <a:srgbClr val="000000">
                <a:alpha val="40000"/>
              </a:srgbClr>
            </a:outerShdw>
          </a:effectLst>
        </p:spPr>
      </p:pic>
      <p:pic>
        <p:nvPicPr>
          <p:cNvPr id="28" name="Picture 2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43600" y="3240087"/>
            <a:ext cx="2327275" cy="1919288"/>
          </a:xfrm>
          <a:prstGeom prst="roundRect">
            <a:avLst/>
          </a:prstGeom>
          <a:ln w="28575" cap="sq">
            <a:solidFill>
              <a:schemeClr val="bg2"/>
            </a:solidFill>
            <a:miter lim="800000"/>
          </a:ln>
          <a:effectLst>
            <a:outerShdw blurRad="57150" dist="50800" dir="2700000" algn="tl" rotWithShape="0">
              <a:srgbClr val="000000">
                <a:alpha val="40000"/>
              </a:srgbClr>
            </a:outerShdw>
          </a:effectLst>
        </p:spPr>
      </p:pic>
      <p:pic>
        <p:nvPicPr>
          <p:cNvPr id="14" name="Picture 2"/>
          <p:cNvPicPr>
            <a:picLocks noChangeAspect="1" noChangeArrowheads="1"/>
          </p:cNvPicPr>
          <p:nvPr/>
        </p:nvPicPr>
        <p:blipFill>
          <a:blip r:embed="rId5"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16" name="Title 1"/>
          <p:cNvSpPr txBox="1">
            <a:spLocks/>
          </p:cNvSpPr>
          <p:nvPr/>
        </p:nvSpPr>
        <p:spPr>
          <a:xfrm>
            <a:off x="1295400" y="155448"/>
            <a:ext cx="73914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500" b="1" i="0" u="none" strike="noStrike" kern="1200" cap="none" spc="0" normalizeH="0" baseline="0" noProof="0" smtClean="0">
                <a:ln>
                  <a:noFill/>
                </a:ln>
                <a:solidFill>
                  <a:schemeClr val="accent1">
                    <a:satMod val="150000"/>
                  </a:schemeClr>
                </a:solidFill>
                <a:effectLst/>
                <a:uLnTx/>
                <a:uFillTx/>
                <a:latin typeface="+mj-lt"/>
                <a:ea typeface="+mj-ea"/>
                <a:cs typeface="+mj-cs"/>
              </a:rPr>
              <a:t>Breinbeelden: MRI vs fMRI</a:t>
            </a:r>
            <a:endParaRPr kumimoji="0" lang="nl-NL"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0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470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470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50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500"/>
                                  </p:stCondLst>
                                  <p:childTnLst>
                                    <p:set>
                                      <p:cBhvr>
                                        <p:cTn id="23" dur="1" fill="hold">
                                          <p:stCondLst>
                                            <p:cond delay="0"/>
                                          </p:stCondLst>
                                        </p:cTn>
                                        <p:tgtEl>
                                          <p:spTgt spid="114710"/>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114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5" grpId="0"/>
      <p:bldP spid="114706" grpId="0"/>
      <p:bldP spid="114707" grpId="0"/>
      <p:bldP spid="114708" grpId="0"/>
      <p:bldP spid="1147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10" name="Text Box 22"/>
          <p:cNvSpPr txBox="1">
            <a:spLocks noChangeArrowheads="1"/>
          </p:cNvSpPr>
          <p:nvPr/>
        </p:nvSpPr>
        <p:spPr bwMode="auto">
          <a:xfrm rot="2018592">
            <a:off x="4057371" y="4357687"/>
            <a:ext cx="488950" cy="457200"/>
          </a:xfrm>
          <a:prstGeom prst="rect">
            <a:avLst/>
          </a:prstGeom>
          <a:noFill/>
          <a:ln w="28575">
            <a:noFill/>
            <a:miter lim="800000"/>
            <a:headEnd/>
            <a:tailEnd type="none" w="lg" len="lg"/>
          </a:ln>
        </p:spPr>
        <p:txBody>
          <a:bodyPr wrap="none">
            <a:spAutoFit/>
          </a:bodyPr>
          <a:lstStyle/>
          <a:p>
            <a:pPr eaLnBrk="0" hangingPunct="0"/>
            <a:r>
              <a:rPr lang="en-US" sz="2400">
                <a:solidFill>
                  <a:srgbClr val="FFFFFF"/>
                </a:solidFill>
                <a:latin typeface="Times New Roman" pitchFamily="18" charset="0"/>
              </a:rPr>
              <a:t>…</a:t>
            </a:r>
          </a:p>
        </p:txBody>
      </p:sp>
      <p:pic>
        <p:nvPicPr>
          <p:cNvPr id="10253" name="Picture 2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48456" y="5334000"/>
            <a:ext cx="1861110" cy="1447800"/>
          </a:xfrm>
          <a:prstGeom prst="roundRect">
            <a:avLst>
              <a:gd name="adj" fmla="val 33316"/>
            </a:avLst>
          </a:prstGeom>
          <a:ln>
            <a:noFill/>
          </a:ln>
          <a:effectLst>
            <a:outerShdw blurRad="190500" algn="tl" rotWithShape="0">
              <a:srgbClr val="000000">
                <a:alpha val="70000"/>
              </a:srgbClr>
            </a:outerShdw>
          </a:effectLst>
        </p:spPr>
      </p:pic>
      <p:pic>
        <p:nvPicPr>
          <p:cNvPr id="10254" name="Picture 2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149" y="2724324"/>
            <a:ext cx="1685714" cy="1390476"/>
          </a:xfrm>
          <a:prstGeom prst="roundRect">
            <a:avLst/>
          </a:prstGeom>
          <a:ln w="28575" cap="sq">
            <a:solidFill>
              <a:schemeClr val="bg2"/>
            </a:solidFill>
            <a:miter lim="800000"/>
          </a:ln>
          <a:effectLst>
            <a:outerShdw blurRad="57150" dist="50800" dir="2700000" algn="tl" rotWithShape="0">
              <a:srgbClr val="000000">
                <a:alpha val="40000"/>
              </a:srgbClr>
            </a:outerShdw>
          </a:effectLst>
        </p:spPr>
      </p:pic>
      <p:pic>
        <p:nvPicPr>
          <p:cNvPr id="27" name="Picture 2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 y="3105324"/>
            <a:ext cx="1685714" cy="1390476"/>
          </a:xfrm>
          <a:prstGeom prst="roundRect">
            <a:avLst/>
          </a:prstGeom>
          <a:ln w="28575" cap="sq">
            <a:solidFill>
              <a:schemeClr val="bg2"/>
            </a:solidFill>
            <a:miter lim="800000"/>
          </a:ln>
          <a:effectLst>
            <a:outerShdw blurRad="57150" dist="50800" dir="2700000" algn="tl" rotWithShape="0">
              <a:srgbClr val="000000">
                <a:alpha val="40000"/>
              </a:srgbClr>
            </a:outerShdw>
          </a:effectLst>
        </p:spPr>
      </p:pic>
      <p:pic>
        <p:nvPicPr>
          <p:cNvPr id="28" name="Picture 2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90600" y="3486324"/>
            <a:ext cx="1685714" cy="1390476"/>
          </a:xfrm>
          <a:prstGeom prst="roundRect">
            <a:avLst/>
          </a:prstGeom>
          <a:ln w="28575" cap="sq">
            <a:solidFill>
              <a:schemeClr val="bg2"/>
            </a:solidFill>
            <a:miter lim="800000"/>
          </a:ln>
          <a:effectLst>
            <a:outerShdw blurRad="57150" dist="50800" dir="2700000" algn="tl" rotWithShape="0">
              <a:srgbClr val="000000">
                <a:alpha val="40000"/>
              </a:srgbClr>
            </a:outerShdw>
          </a:effectLst>
        </p:spPr>
      </p:pic>
      <p:pic>
        <p:nvPicPr>
          <p:cNvPr id="14" name="Picture 2"/>
          <p:cNvPicPr>
            <a:picLocks noChangeAspect="1" noChangeArrowheads="1"/>
          </p:cNvPicPr>
          <p:nvPr/>
        </p:nvPicPr>
        <p:blipFill>
          <a:blip r:embed="rId5"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16" name="Title 1"/>
          <p:cNvSpPr txBox="1">
            <a:spLocks/>
          </p:cNvSpPr>
          <p:nvPr/>
        </p:nvSpPr>
        <p:spPr>
          <a:xfrm>
            <a:off x="1295400" y="155448"/>
            <a:ext cx="73914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500" b="1" i="0" u="none" strike="noStrike" kern="1200" cap="none" spc="0" normalizeH="0" baseline="0" noProof="0" smtClean="0">
                <a:ln>
                  <a:noFill/>
                </a:ln>
                <a:solidFill>
                  <a:schemeClr val="accent1">
                    <a:satMod val="150000"/>
                  </a:schemeClr>
                </a:solidFill>
                <a:effectLst/>
                <a:uLnTx/>
                <a:uFillTx/>
                <a:latin typeface="+mj-lt"/>
                <a:ea typeface="+mj-ea"/>
                <a:cs typeface="+mj-cs"/>
              </a:rPr>
              <a:t>Breinbeelden: MRI vs fMRI</a:t>
            </a:r>
            <a:endParaRPr kumimoji="0" lang="nl-NL"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cxnSp>
        <p:nvCxnSpPr>
          <p:cNvPr id="17" name="Straight Arrow Connector 16"/>
          <p:cNvCxnSpPr/>
          <p:nvPr/>
        </p:nvCxnSpPr>
        <p:spPr>
          <a:xfrm>
            <a:off x="1143000" y="1981200"/>
            <a:ext cx="1905000" cy="1600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2325469"/>
            <a:ext cx="2418226" cy="646331"/>
          </a:xfrm>
          <a:prstGeom prst="rect">
            <a:avLst/>
          </a:prstGeom>
          <a:noFill/>
          <a:scene3d>
            <a:camera prst="orthographicFront">
              <a:rot lat="0" lon="0" rev="19199999"/>
            </a:camera>
            <a:lightRig rig="threePt" dir="t"/>
          </a:scene3d>
        </p:spPr>
        <p:txBody>
          <a:bodyPr wrap="none" rtlCol="0">
            <a:spAutoFit/>
          </a:bodyPr>
          <a:lstStyle/>
          <a:p>
            <a:r>
              <a:rPr lang="nl-NL" dirty="0" smtClean="0"/>
              <a:t>Statistische analyse </a:t>
            </a:r>
          </a:p>
          <a:p>
            <a:r>
              <a:rPr lang="nl-NL" dirty="0" smtClean="0"/>
              <a:t>(tijdserie analyse, GLM)</a:t>
            </a:r>
            <a:endParaRPr lang="en-US" dirty="0"/>
          </a:p>
        </p:txBody>
      </p:sp>
      <p:pic>
        <p:nvPicPr>
          <p:cNvPr id="19" name="Picture 2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47800" y="3867324"/>
            <a:ext cx="1685714" cy="1390476"/>
          </a:xfrm>
          <a:prstGeom prst="roundRect">
            <a:avLst/>
          </a:prstGeom>
          <a:ln w="28575" cap="sq">
            <a:solidFill>
              <a:schemeClr val="bg2"/>
            </a:solidFill>
            <a:miter lim="800000"/>
          </a:ln>
          <a:effectLst>
            <a:outerShdw blurRad="57150" dist="50800" dir="2700000" algn="tl" rotWithShape="0">
              <a:srgbClr val="000000">
                <a:alpha val="40000"/>
              </a:srgbClr>
            </a:outerShdw>
          </a:effectLst>
        </p:spPr>
      </p:pic>
      <p:pic>
        <p:nvPicPr>
          <p:cNvPr id="20" name="Picture 2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36907" y="3333924"/>
            <a:ext cx="1778093" cy="1466676"/>
          </a:xfrm>
          <a:prstGeom prst="roundRect">
            <a:avLst/>
          </a:prstGeom>
          <a:ln w="28575" cap="sq">
            <a:solidFill>
              <a:schemeClr val="bg2"/>
            </a:solidFill>
            <a:miter lim="800000"/>
          </a:ln>
          <a:effectLst>
            <a:outerShdw blurRad="57150" dist="50800" dir="2700000" algn="tl" rotWithShape="0">
              <a:srgbClr val="000000">
                <a:alpha val="40000"/>
              </a:srgbClr>
            </a:outerShdw>
          </a:effectLst>
        </p:spPr>
      </p:pic>
      <p:grpSp>
        <p:nvGrpSpPr>
          <p:cNvPr id="48" name="Group 47"/>
          <p:cNvGrpSpPr/>
          <p:nvPr/>
        </p:nvGrpSpPr>
        <p:grpSpPr>
          <a:xfrm>
            <a:off x="4708222" y="3505200"/>
            <a:ext cx="228600" cy="304800"/>
            <a:chOff x="4708222" y="3505200"/>
            <a:chExt cx="228600" cy="304800"/>
          </a:xfrm>
        </p:grpSpPr>
        <p:sp>
          <p:nvSpPr>
            <p:cNvPr id="21" name="Rectangle 20"/>
            <p:cNvSpPr/>
            <p:nvPr/>
          </p:nvSpPr>
          <p:spPr>
            <a:xfrm>
              <a:off x="4784422" y="3505200"/>
              <a:ext cx="76200" cy="228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08222" y="3581400"/>
              <a:ext cx="76200" cy="228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60622" y="3581400"/>
              <a:ext cx="76200" cy="76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3886201" y="1828800"/>
            <a:ext cx="2362199" cy="1477328"/>
          </a:xfrm>
          <a:prstGeom prst="rect">
            <a:avLst/>
          </a:prstGeom>
          <a:noFill/>
        </p:spPr>
        <p:txBody>
          <a:bodyPr wrap="square" rtlCol="0">
            <a:spAutoFit/>
          </a:bodyPr>
          <a:lstStyle/>
          <a:p>
            <a:pPr>
              <a:buFont typeface="Arial" pitchFamily="34" charset="0"/>
              <a:buChar char="•"/>
            </a:pPr>
            <a:r>
              <a:rPr lang="nl-NL" dirty="0" smtClean="0"/>
              <a:t>Kaart met statistische waarden</a:t>
            </a:r>
          </a:p>
          <a:p>
            <a:pPr>
              <a:buFont typeface="Arial" pitchFamily="34" charset="0"/>
              <a:buChar char="•"/>
            </a:pPr>
            <a:r>
              <a:rPr lang="nl-NL" dirty="0" smtClean="0"/>
              <a:t>Gekleurd boven drempelwaarde (P&lt;0.05)</a:t>
            </a:r>
            <a:endParaRPr lang="en-US" dirty="0"/>
          </a:p>
        </p:txBody>
      </p:sp>
      <p:cxnSp>
        <p:nvCxnSpPr>
          <p:cNvPr id="26" name="Straight Arrow Connector 25"/>
          <p:cNvCxnSpPr/>
          <p:nvPr/>
        </p:nvCxnSpPr>
        <p:spPr>
          <a:xfrm>
            <a:off x="3352800" y="42672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800600" y="4876800"/>
            <a:ext cx="0" cy="381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 name="Picture 2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29400" y="4191000"/>
            <a:ext cx="2252923" cy="1752600"/>
          </a:xfrm>
          <a:prstGeom prst="roundRect">
            <a:avLst>
              <a:gd name="adj" fmla="val 33316"/>
            </a:avLst>
          </a:prstGeom>
          <a:ln>
            <a:noFill/>
          </a:ln>
          <a:effectLst>
            <a:outerShdw blurRad="190500" algn="tl" rotWithShape="0">
              <a:srgbClr val="000000">
                <a:alpha val="70000"/>
              </a:srgbClr>
            </a:outerShdw>
          </a:effectLst>
        </p:spPr>
      </p:pic>
      <p:sp>
        <p:nvSpPr>
          <p:cNvPr id="32" name="TextBox 31"/>
          <p:cNvSpPr txBox="1"/>
          <p:nvPr/>
        </p:nvSpPr>
        <p:spPr>
          <a:xfrm>
            <a:off x="6781801" y="3124200"/>
            <a:ext cx="2362199" cy="923330"/>
          </a:xfrm>
          <a:prstGeom prst="rect">
            <a:avLst/>
          </a:prstGeom>
          <a:noFill/>
        </p:spPr>
        <p:txBody>
          <a:bodyPr wrap="square" rtlCol="0">
            <a:spAutoFit/>
          </a:bodyPr>
          <a:lstStyle/>
          <a:p>
            <a:r>
              <a:rPr lang="nl-NL" dirty="0" err="1" smtClean="0"/>
              <a:t>MRI-plaatje</a:t>
            </a:r>
            <a:r>
              <a:rPr lang="nl-NL" dirty="0" smtClean="0"/>
              <a:t> met “oplichtende” hersendelen</a:t>
            </a:r>
            <a:endParaRPr lang="en-US" dirty="0"/>
          </a:p>
        </p:txBody>
      </p:sp>
      <p:cxnSp>
        <p:nvCxnSpPr>
          <p:cNvPr id="33" name="Straight Arrow Connector 32"/>
          <p:cNvCxnSpPr/>
          <p:nvPr/>
        </p:nvCxnSpPr>
        <p:spPr>
          <a:xfrm>
            <a:off x="5943600" y="50292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7467600" y="4419600"/>
            <a:ext cx="457200" cy="373926"/>
          </a:xfrm>
          <a:custGeom>
            <a:avLst/>
            <a:gdLst>
              <a:gd name="connsiteX0" fmla="*/ 122303 w 319947"/>
              <a:gd name="connsiteY0" fmla="*/ 45244 h 373926"/>
              <a:gd name="connsiteX1" fmla="*/ 122303 w 319947"/>
              <a:gd name="connsiteY1" fmla="*/ 45244 h 373926"/>
              <a:gd name="connsiteX2" fmla="*/ 160403 w 319947"/>
              <a:gd name="connsiteY2" fmla="*/ 26194 h 373926"/>
              <a:gd name="connsiteX3" fmla="*/ 167547 w 319947"/>
              <a:gd name="connsiteY3" fmla="*/ 23812 h 373926"/>
              <a:gd name="connsiteX4" fmla="*/ 174690 w 319947"/>
              <a:gd name="connsiteY4" fmla="*/ 19050 h 373926"/>
              <a:gd name="connsiteX5" fmla="*/ 184215 w 319947"/>
              <a:gd name="connsiteY5" fmla="*/ 11906 h 373926"/>
              <a:gd name="connsiteX6" fmla="*/ 205647 w 319947"/>
              <a:gd name="connsiteY6" fmla="*/ 4762 h 373926"/>
              <a:gd name="connsiteX7" fmla="*/ 222315 w 319947"/>
              <a:gd name="connsiteY7" fmla="*/ 0 h 373926"/>
              <a:gd name="connsiteX8" fmla="*/ 229459 w 319947"/>
              <a:gd name="connsiteY8" fmla="*/ 4762 h 373926"/>
              <a:gd name="connsiteX9" fmla="*/ 238984 w 319947"/>
              <a:gd name="connsiteY9" fmla="*/ 9525 h 373926"/>
              <a:gd name="connsiteX10" fmla="*/ 243747 w 319947"/>
              <a:gd name="connsiteY10" fmla="*/ 16669 h 373926"/>
              <a:gd name="connsiteX11" fmla="*/ 260415 w 319947"/>
              <a:gd name="connsiteY11" fmla="*/ 38100 h 373926"/>
              <a:gd name="connsiteX12" fmla="*/ 267559 w 319947"/>
              <a:gd name="connsiteY12" fmla="*/ 47625 h 373926"/>
              <a:gd name="connsiteX13" fmla="*/ 279465 w 319947"/>
              <a:gd name="connsiteY13" fmla="*/ 64294 h 373926"/>
              <a:gd name="connsiteX14" fmla="*/ 284228 w 319947"/>
              <a:gd name="connsiteY14" fmla="*/ 73819 h 373926"/>
              <a:gd name="connsiteX15" fmla="*/ 298515 w 319947"/>
              <a:gd name="connsiteY15" fmla="*/ 83344 h 373926"/>
              <a:gd name="connsiteX16" fmla="*/ 300897 w 319947"/>
              <a:gd name="connsiteY16" fmla="*/ 119062 h 373926"/>
              <a:gd name="connsiteX17" fmla="*/ 305659 w 319947"/>
              <a:gd name="connsiteY17" fmla="*/ 133350 h 373926"/>
              <a:gd name="connsiteX18" fmla="*/ 308040 w 319947"/>
              <a:gd name="connsiteY18" fmla="*/ 140494 h 373926"/>
              <a:gd name="connsiteX19" fmla="*/ 310422 w 319947"/>
              <a:gd name="connsiteY19" fmla="*/ 157162 h 373926"/>
              <a:gd name="connsiteX20" fmla="*/ 312803 w 319947"/>
              <a:gd name="connsiteY20" fmla="*/ 164306 h 373926"/>
              <a:gd name="connsiteX21" fmla="*/ 315184 w 319947"/>
              <a:gd name="connsiteY21" fmla="*/ 180975 h 373926"/>
              <a:gd name="connsiteX22" fmla="*/ 319947 w 319947"/>
              <a:gd name="connsiteY22" fmla="*/ 195262 h 373926"/>
              <a:gd name="connsiteX23" fmla="*/ 317565 w 319947"/>
              <a:gd name="connsiteY23" fmla="*/ 233362 h 373926"/>
              <a:gd name="connsiteX24" fmla="*/ 310422 w 319947"/>
              <a:gd name="connsiteY24" fmla="*/ 247650 h 373926"/>
              <a:gd name="connsiteX25" fmla="*/ 303278 w 319947"/>
              <a:gd name="connsiteY25" fmla="*/ 250031 h 373926"/>
              <a:gd name="connsiteX26" fmla="*/ 291372 w 319947"/>
              <a:gd name="connsiteY26" fmla="*/ 254794 h 373926"/>
              <a:gd name="connsiteX27" fmla="*/ 255653 w 319947"/>
              <a:gd name="connsiteY27" fmla="*/ 259556 h 373926"/>
              <a:gd name="connsiteX28" fmla="*/ 248509 w 319947"/>
              <a:gd name="connsiteY28" fmla="*/ 261937 h 373926"/>
              <a:gd name="connsiteX29" fmla="*/ 234222 w 319947"/>
              <a:gd name="connsiteY29" fmla="*/ 271462 h 373926"/>
              <a:gd name="connsiteX30" fmla="*/ 215172 w 319947"/>
              <a:gd name="connsiteY30" fmla="*/ 288131 h 373926"/>
              <a:gd name="connsiteX31" fmla="*/ 200884 w 319947"/>
              <a:gd name="connsiteY31" fmla="*/ 300037 h 373926"/>
              <a:gd name="connsiteX32" fmla="*/ 196122 w 319947"/>
              <a:gd name="connsiteY32" fmla="*/ 307181 h 373926"/>
              <a:gd name="connsiteX33" fmla="*/ 184215 w 319947"/>
              <a:gd name="connsiteY33" fmla="*/ 321469 h 373926"/>
              <a:gd name="connsiteX34" fmla="*/ 174690 w 319947"/>
              <a:gd name="connsiteY34" fmla="*/ 338137 h 373926"/>
              <a:gd name="connsiteX35" fmla="*/ 172309 w 319947"/>
              <a:gd name="connsiteY35" fmla="*/ 345281 h 373926"/>
              <a:gd name="connsiteX36" fmla="*/ 155640 w 319947"/>
              <a:gd name="connsiteY36" fmla="*/ 354806 h 373926"/>
              <a:gd name="connsiteX37" fmla="*/ 131828 w 319947"/>
              <a:gd name="connsiteY37" fmla="*/ 366712 h 373926"/>
              <a:gd name="connsiteX38" fmla="*/ 124684 w 319947"/>
              <a:gd name="connsiteY38" fmla="*/ 369094 h 373926"/>
              <a:gd name="connsiteX39" fmla="*/ 105634 w 319947"/>
              <a:gd name="connsiteY39" fmla="*/ 373856 h 373926"/>
              <a:gd name="connsiteX40" fmla="*/ 3240 w 319947"/>
              <a:gd name="connsiteY40" fmla="*/ 369094 h 373926"/>
              <a:gd name="connsiteX41" fmla="*/ 5622 w 319947"/>
              <a:gd name="connsiteY41" fmla="*/ 359569 h 373926"/>
              <a:gd name="connsiteX42" fmla="*/ 10384 w 319947"/>
              <a:gd name="connsiteY42" fmla="*/ 350044 h 373926"/>
              <a:gd name="connsiteX43" fmla="*/ 15147 w 319947"/>
              <a:gd name="connsiteY43" fmla="*/ 333375 h 373926"/>
              <a:gd name="connsiteX44" fmla="*/ 17528 w 319947"/>
              <a:gd name="connsiteY44" fmla="*/ 326231 h 373926"/>
              <a:gd name="connsiteX45" fmla="*/ 24672 w 319947"/>
              <a:gd name="connsiteY45" fmla="*/ 316706 h 373926"/>
              <a:gd name="connsiteX46" fmla="*/ 31815 w 319947"/>
              <a:gd name="connsiteY46" fmla="*/ 297656 h 373926"/>
              <a:gd name="connsiteX47" fmla="*/ 34197 w 319947"/>
              <a:gd name="connsiteY47" fmla="*/ 276225 h 373926"/>
              <a:gd name="connsiteX48" fmla="*/ 38959 w 319947"/>
              <a:gd name="connsiteY48" fmla="*/ 235744 h 373926"/>
              <a:gd name="connsiteX49" fmla="*/ 41340 w 319947"/>
              <a:gd name="connsiteY49" fmla="*/ 228600 h 373926"/>
              <a:gd name="connsiteX50" fmla="*/ 46103 w 319947"/>
              <a:gd name="connsiteY50" fmla="*/ 221456 h 373926"/>
              <a:gd name="connsiteX51" fmla="*/ 48484 w 319947"/>
              <a:gd name="connsiteY51" fmla="*/ 211931 h 373926"/>
              <a:gd name="connsiteX52" fmla="*/ 53247 w 319947"/>
              <a:gd name="connsiteY52" fmla="*/ 135731 h 373926"/>
              <a:gd name="connsiteX53" fmla="*/ 60390 w 319947"/>
              <a:gd name="connsiteY53" fmla="*/ 123825 h 373926"/>
              <a:gd name="connsiteX54" fmla="*/ 74678 w 319947"/>
              <a:gd name="connsiteY54" fmla="*/ 102394 h 373926"/>
              <a:gd name="connsiteX55" fmla="*/ 81822 w 319947"/>
              <a:gd name="connsiteY55" fmla="*/ 88106 h 373926"/>
              <a:gd name="connsiteX56" fmla="*/ 98490 w 319947"/>
              <a:gd name="connsiteY56" fmla="*/ 78581 h 373926"/>
              <a:gd name="connsiteX57" fmla="*/ 105634 w 319947"/>
              <a:gd name="connsiteY57" fmla="*/ 71437 h 373926"/>
              <a:gd name="connsiteX58" fmla="*/ 112778 w 319947"/>
              <a:gd name="connsiteY58" fmla="*/ 66675 h 373926"/>
              <a:gd name="connsiteX59" fmla="*/ 115159 w 319947"/>
              <a:gd name="connsiteY59" fmla="*/ 52387 h 373926"/>
              <a:gd name="connsiteX60" fmla="*/ 119922 w 319947"/>
              <a:gd name="connsiteY60" fmla="*/ 45244 h 373926"/>
              <a:gd name="connsiteX61" fmla="*/ 122303 w 319947"/>
              <a:gd name="connsiteY61" fmla="*/ 45244 h 37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9947" h="373926">
                <a:moveTo>
                  <a:pt x="122303" y="45244"/>
                </a:moveTo>
                <a:lnTo>
                  <a:pt x="122303" y="45244"/>
                </a:lnTo>
                <a:cubicBezTo>
                  <a:pt x="135003" y="38894"/>
                  <a:pt x="147571" y="32273"/>
                  <a:pt x="160403" y="26194"/>
                </a:cubicBezTo>
                <a:cubicBezTo>
                  <a:pt x="162672" y="25119"/>
                  <a:pt x="165302" y="24935"/>
                  <a:pt x="167547" y="23812"/>
                </a:cubicBezTo>
                <a:cubicBezTo>
                  <a:pt x="170106" y="22532"/>
                  <a:pt x="172361" y="20713"/>
                  <a:pt x="174690" y="19050"/>
                </a:cubicBezTo>
                <a:cubicBezTo>
                  <a:pt x="177920" y="16743"/>
                  <a:pt x="180611" y="13569"/>
                  <a:pt x="184215" y="11906"/>
                </a:cubicBezTo>
                <a:cubicBezTo>
                  <a:pt x="191052" y="8750"/>
                  <a:pt x="198503" y="7143"/>
                  <a:pt x="205647" y="4762"/>
                </a:cubicBezTo>
                <a:cubicBezTo>
                  <a:pt x="215895" y="1346"/>
                  <a:pt x="210355" y="2990"/>
                  <a:pt x="222315" y="0"/>
                </a:cubicBezTo>
                <a:cubicBezTo>
                  <a:pt x="224696" y="1587"/>
                  <a:pt x="226974" y="3342"/>
                  <a:pt x="229459" y="4762"/>
                </a:cubicBezTo>
                <a:cubicBezTo>
                  <a:pt x="232541" y="6523"/>
                  <a:pt x="236257" y="7252"/>
                  <a:pt x="238984" y="9525"/>
                </a:cubicBezTo>
                <a:cubicBezTo>
                  <a:pt x="241183" y="11357"/>
                  <a:pt x="242030" y="14379"/>
                  <a:pt x="243747" y="16669"/>
                </a:cubicBezTo>
                <a:cubicBezTo>
                  <a:pt x="249177" y="23909"/>
                  <a:pt x="254897" y="30927"/>
                  <a:pt x="260415" y="38100"/>
                </a:cubicBezTo>
                <a:cubicBezTo>
                  <a:pt x="262835" y="41246"/>
                  <a:pt x="267559" y="47625"/>
                  <a:pt x="267559" y="47625"/>
                </a:cubicBezTo>
                <a:cubicBezTo>
                  <a:pt x="272623" y="62818"/>
                  <a:pt x="265906" y="46216"/>
                  <a:pt x="279465" y="64294"/>
                </a:cubicBezTo>
                <a:cubicBezTo>
                  <a:pt x="281595" y="67134"/>
                  <a:pt x="281718" y="71309"/>
                  <a:pt x="284228" y="73819"/>
                </a:cubicBezTo>
                <a:cubicBezTo>
                  <a:pt x="288275" y="77866"/>
                  <a:pt x="298515" y="83344"/>
                  <a:pt x="298515" y="83344"/>
                </a:cubicBezTo>
                <a:cubicBezTo>
                  <a:pt x="299309" y="95250"/>
                  <a:pt x="299209" y="107249"/>
                  <a:pt x="300897" y="119062"/>
                </a:cubicBezTo>
                <a:cubicBezTo>
                  <a:pt x="301607" y="124032"/>
                  <a:pt x="304072" y="128587"/>
                  <a:pt x="305659" y="133350"/>
                </a:cubicBezTo>
                <a:lnTo>
                  <a:pt x="308040" y="140494"/>
                </a:lnTo>
                <a:cubicBezTo>
                  <a:pt x="308834" y="146050"/>
                  <a:pt x="309321" y="151659"/>
                  <a:pt x="310422" y="157162"/>
                </a:cubicBezTo>
                <a:cubicBezTo>
                  <a:pt x="310914" y="159623"/>
                  <a:pt x="312311" y="161845"/>
                  <a:pt x="312803" y="164306"/>
                </a:cubicBezTo>
                <a:cubicBezTo>
                  <a:pt x="313904" y="169810"/>
                  <a:pt x="313922" y="175506"/>
                  <a:pt x="315184" y="180975"/>
                </a:cubicBezTo>
                <a:cubicBezTo>
                  <a:pt x="316313" y="185866"/>
                  <a:pt x="319947" y="195262"/>
                  <a:pt x="319947" y="195262"/>
                </a:cubicBezTo>
                <a:cubicBezTo>
                  <a:pt x="319153" y="207962"/>
                  <a:pt x="318897" y="220707"/>
                  <a:pt x="317565" y="233362"/>
                </a:cubicBezTo>
                <a:cubicBezTo>
                  <a:pt x="317168" y="237130"/>
                  <a:pt x="313282" y="245362"/>
                  <a:pt x="310422" y="247650"/>
                </a:cubicBezTo>
                <a:cubicBezTo>
                  <a:pt x="308462" y="249218"/>
                  <a:pt x="305628" y="249150"/>
                  <a:pt x="303278" y="250031"/>
                </a:cubicBezTo>
                <a:cubicBezTo>
                  <a:pt x="299276" y="251532"/>
                  <a:pt x="295427" y="253442"/>
                  <a:pt x="291372" y="254794"/>
                </a:cubicBezTo>
                <a:cubicBezTo>
                  <a:pt x="279542" y="258738"/>
                  <a:pt x="268496" y="258389"/>
                  <a:pt x="255653" y="259556"/>
                </a:cubicBezTo>
                <a:cubicBezTo>
                  <a:pt x="253272" y="260350"/>
                  <a:pt x="250703" y="260718"/>
                  <a:pt x="248509" y="261937"/>
                </a:cubicBezTo>
                <a:cubicBezTo>
                  <a:pt x="243506" y="264717"/>
                  <a:pt x="234222" y="271462"/>
                  <a:pt x="234222" y="271462"/>
                </a:cubicBezTo>
                <a:cubicBezTo>
                  <a:pt x="222882" y="288473"/>
                  <a:pt x="230250" y="284362"/>
                  <a:pt x="215172" y="288131"/>
                </a:cubicBezTo>
                <a:cubicBezTo>
                  <a:pt x="208150" y="292812"/>
                  <a:pt x="206611" y="293164"/>
                  <a:pt x="200884" y="300037"/>
                </a:cubicBezTo>
                <a:cubicBezTo>
                  <a:pt x="199052" y="302236"/>
                  <a:pt x="197954" y="304982"/>
                  <a:pt x="196122" y="307181"/>
                </a:cubicBezTo>
                <a:cubicBezTo>
                  <a:pt x="187168" y="317927"/>
                  <a:pt x="190665" y="310182"/>
                  <a:pt x="184215" y="321469"/>
                </a:cubicBezTo>
                <a:cubicBezTo>
                  <a:pt x="172135" y="342609"/>
                  <a:pt x="186290" y="320740"/>
                  <a:pt x="174690" y="338137"/>
                </a:cubicBezTo>
                <a:cubicBezTo>
                  <a:pt x="173896" y="340518"/>
                  <a:pt x="173877" y="343321"/>
                  <a:pt x="172309" y="345281"/>
                </a:cubicBezTo>
                <a:cubicBezTo>
                  <a:pt x="169686" y="348560"/>
                  <a:pt x="158455" y="353047"/>
                  <a:pt x="155640" y="354806"/>
                </a:cubicBezTo>
                <a:cubicBezTo>
                  <a:pt x="136292" y="366899"/>
                  <a:pt x="157226" y="358246"/>
                  <a:pt x="131828" y="366712"/>
                </a:cubicBezTo>
                <a:cubicBezTo>
                  <a:pt x="129447" y="367506"/>
                  <a:pt x="127119" y="368485"/>
                  <a:pt x="124684" y="369094"/>
                </a:cubicBezTo>
                <a:lnTo>
                  <a:pt x="105634" y="373856"/>
                </a:lnTo>
                <a:cubicBezTo>
                  <a:pt x="71503" y="372269"/>
                  <a:pt x="37065" y="373926"/>
                  <a:pt x="3240" y="369094"/>
                </a:cubicBezTo>
                <a:cubicBezTo>
                  <a:pt x="0" y="368631"/>
                  <a:pt x="4473" y="362633"/>
                  <a:pt x="5622" y="359569"/>
                </a:cubicBezTo>
                <a:cubicBezTo>
                  <a:pt x="6868" y="356245"/>
                  <a:pt x="8986" y="353307"/>
                  <a:pt x="10384" y="350044"/>
                </a:cubicBezTo>
                <a:cubicBezTo>
                  <a:pt x="12828" y="344340"/>
                  <a:pt x="13423" y="339409"/>
                  <a:pt x="15147" y="333375"/>
                </a:cubicBezTo>
                <a:cubicBezTo>
                  <a:pt x="15837" y="330961"/>
                  <a:pt x="16283" y="328410"/>
                  <a:pt x="17528" y="326231"/>
                </a:cubicBezTo>
                <a:cubicBezTo>
                  <a:pt x="19497" y="322785"/>
                  <a:pt x="22569" y="320072"/>
                  <a:pt x="24672" y="316706"/>
                </a:cubicBezTo>
                <a:cubicBezTo>
                  <a:pt x="29860" y="308406"/>
                  <a:pt x="29530" y="306797"/>
                  <a:pt x="31815" y="297656"/>
                </a:cubicBezTo>
                <a:cubicBezTo>
                  <a:pt x="32609" y="290512"/>
                  <a:pt x="33546" y="283383"/>
                  <a:pt x="34197" y="276225"/>
                </a:cubicBezTo>
                <a:cubicBezTo>
                  <a:pt x="36501" y="250888"/>
                  <a:pt x="34172" y="252500"/>
                  <a:pt x="38959" y="235744"/>
                </a:cubicBezTo>
                <a:cubicBezTo>
                  <a:pt x="39649" y="233330"/>
                  <a:pt x="40217" y="230845"/>
                  <a:pt x="41340" y="228600"/>
                </a:cubicBezTo>
                <a:cubicBezTo>
                  <a:pt x="42620" y="226040"/>
                  <a:pt x="44515" y="223837"/>
                  <a:pt x="46103" y="221456"/>
                </a:cubicBezTo>
                <a:cubicBezTo>
                  <a:pt x="46897" y="218281"/>
                  <a:pt x="48212" y="215192"/>
                  <a:pt x="48484" y="211931"/>
                </a:cubicBezTo>
                <a:cubicBezTo>
                  <a:pt x="50598" y="186569"/>
                  <a:pt x="49839" y="160951"/>
                  <a:pt x="53247" y="135731"/>
                </a:cubicBezTo>
                <a:cubicBezTo>
                  <a:pt x="53867" y="131145"/>
                  <a:pt x="58142" y="127871"/>
                  <a:pt x="60390" y="123825"/>
                </a:cubicBezTo>
                <a:cubicBezTo>
                  <a:pt x="69982" y="106560"/>
                  <a:pt x="59277" y="121645"/>
                  <a:pt x="74678" y="102394"/>
                </a:cubicBezTo>
                <a:cubicBezTo>
                  <a:pt x="76615" y="96582"/>
                  <a:pt x="77205" y="92723"/>
                  <a:pt x="81822" y="88106"/>
                </a:cubicBezTo>
                <a:cubicBezTo>
                  <a:pt x="87444" y="82484"/>
                  <a:pt x="91956" y="83248"/>
                  <a:pt x="98490" y="78581"/>
                </a:cubicBezTo>
                <a:cubicBezTo>
                  <a:pt x="101230" y="76623"/>
                  <a:pt x="103047" y="73593"/>
                  <a:pt x="105634" y="71437"/>
                </a:cubicBezTo>
                <a:cubicBezTo>
                  <a:pt x="107833" y="69605"/>
                  <a:pt x="110397" y="68262"/>
                  <a:pt x="112778" y="66675"/>
                </a:cubicBezTo>
                <a:cubicBezTo>
                  <a:pt x="113572" y="61912"/>
                  <a:pt x="113632" y="56968"/>
                  <a:pt x="115159" y="52387"/>
                </a:cubicBezTo>
                <a:cubicBezTo>
                  <a:pt x="116064" y="49672"/>
                  <a:pt x="118450" y="47698"/>
                  <a:pt x="119922" y="45244"/>
                </a:cubicBezTo>
                <a:cubicBezTo>
                  <a:pt x="120835" y="43722"/>
                  <a:pt x="121906" y="45244"/>
                  <a:pt x="122303" y="45244"/>
                </a:cubicBezTo>
                <a:close/>
              </a:path>
            </a:pathLst>
          </a:custGeom>
          <a:gradFill flip="none" rotWithShape="1">
            <a:gsLst>
              <a:gs pos="0">
                <a:srgbClr val="FF6600"/>
              </a:gs>
              <a:gs pos="50000">
                <a:srgbClr val="FF9900"/>
              </a:gs>
              <a:gs pos="10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V="1">
            <a:off x="381000" y="43434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62000" y="46482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219200" y="50292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752600" y="54102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0840" y="4572000"/>
            <a:ext cx="554960" cy="369332"/>
          </a:xfrm>
          <a:prstGeom prst="rect">
            <a:avLst/>
          </a:prstGeom>
          <a:noFill/>
        </p:spPr>
        <p:txBody>
          <a:bodyPr wrap="none" rtlCol="0">
            <a:spAutoFit/>
          </a:bodyPr>
          <a:lstStyle/>
          <a:p>
            <a:r>
              <a:rPr lang="nl-NL" dirty="0" smtClean="0"/>
              <a:t>rust</a:t>
            </a:r>
            <a:endParaRPr lang="en-US" dirty="0"/>
          </a:p>
        </p:txBody>
      </p:sp>
      <p:sp>
        <p:nvSpPr>
          <p:cNvPr id="45" name="TextBox 44"/>
          <p:cNvSpPr txBox="1"/>
          <p:nvPr/>
        </p:nvSpPr>
        <p:spPr>
          <a:xfrm>
            <a:off x="969040" y="5257800"/>
            <a:ext cx="554960" cy="369332"/>
          </a:xfrm>
          <a:prstGeom prst="rect">
            <a:avLst/>
          </a:prstGeom>
          <a:noFill/>
        </p:spPr>
        <p:txBody>
          <a:bodyPr wrap="none" rtlCol="0">
            <a:spAutoFit/>
          </a:bodyPr>
          <a:lstStyle/>
          <a:p>
            <a:r>
              <a:rPr lang="nl-NL" dirty="0" smtClean="0"/>
              <a:t>rust</a:t>
            </a:r>
            <a:endParaRPr lang="en-US" dirty="0"/>
          </a:p>
        </p:txBody>
      </p:sp>
      <p:sp>
        <p:nvSpPr>
          <p:cNvPr id="46" name="TextBox 45"/>
          <p:cNvSpPr txBox="1"/>
          <p:nvPr/>
        </p:nvSpPr>
        <p:spPr>
          <a:xfrm>
            <a:off x="457200" y="4876800"/>
            <a:ext cx="604653" cy="369332"/>
          </a:xfrm>
          <a:prstGeom prst="rect">
            <a:avLst/>
          </a:prstGeom>
          <a:noFill/>
        </p:spPr>
        <p:txBody>
          <a:bodyPr wrap="none" rtlCol="0">
            <a:spAutoFit/>
          </a:bodyPr>
          <a:lstStyle/>
          <a:p>
            <a:r>
              <a:rPr lang="nl-NL" dirty="0" smtClean="0"/>
              <a:t>taak</a:t>
            </a:r>
            <a:endParaRPr lang="en-US" dirty="0"/>
          </a:p>
        </p:txBody>
      </p:sp>
      <p:sp>
        <p:nvSpPr>
          <p:cNvPr id="47" name="TextBox 46"/>
          <p:cNvSpPr txBox="1"/>
          <p:nvPr/>
        </p:nvSpPr>
        <p:spPr>
          <a:xfrm>
            <a:off x="1447800" y="5650468"/>
            <a:ext cx="604653" cy="369332"/>
          </a:xfrm>
          <a:prstGeom prst="rect">
            <a:avLst/>
          </a:prstGeom>
          <a:noFill/>
        </p:spPr>
        <p:txBody>
          <a:bodyPr wrap="none" rtlCol="0">
            <a:spAutoFit/>
          </a:bodyPr>
          <a:lstStyle/>
          <a:p>
            <a:r>
              <a:rPr lang="nl-NL" dirty="0" smtClean="0"/>
              <a:t>taak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2" grpId="0"/>
      <p:bldP spid="37" grpId="0" animBg="1"/>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295400" y="155448"/>
            <a:ext cx="7391400" cy="1252728"/>
          </a:xfrm>
        </p:spPr>
        <p:txBody>
          <a:bodyPr/>
          <a:lstStyle/>
          <a:p>
            <a:r>
              <a:rPr lang="en-US" altLang="nl-NL" dirty="0" err="1" smtClean="0"/>
              <a:t>Oorsprong</a:t>
            </a:r>
            <a:r>
              <a:rPr lang="en-US" altLang="nl-NL" dirty="0" smtClean="0"/>
              <a:t> </a:t>
            </a:r>
            <a:r>
              <a:rPr lang="en-US" altLang="nl-NL" dirty="0" err="1" smtClean="0"/>
              <a:t>fMRI</a:t>
            </a:r>
            <a:r>
              <a:rPr lang="en-US" altLang="nl-NL" dirty="0" smtClean="0"/>
              <a:t> </a:t>
            </a:r>
            <a:r>
              <a:rPr lang="en-US" altLang="nl-NL" dirty="0" err="1" smtClean="0"/>
              <a:t>signaal</a:t>
            </a:r>
            <a:endParaRPr lang="en-US" altLang="nl-NL" dirty="0"/>
          </a:p>
        </p:txBody>
      </p:sp>
      <p:sp>
        <p:nvSpPr>
          <p:cNvPr id="76803" name="Rectangle 3"/>
          <p:cNvSpPr>
            <a:spLocks noGrp="1" noChangeArrowheads="1"/>
          </p:cNvSpPr>
          <p:nvPr>
            <p:ph idx="1"/>
          </p:nvPr>
        </p:nvSpPr>
        <p:spPr>
          <a:xfrm>
            <a:off x="457200" y="1484313"/>
            <a:ext cx="8435975" cy="5184775"/>
          </a:xfrm>
        </p:spPr>
        <p:txBody>
          <a:bodyPr/>
          <a:lstStyle/>
          <a:p>
            <a:pPr marL="514350" indent="-514350">
              <a:buFont typeface="+mj-lt"/>
              <a:buAutoNum type="arabicPeriod"/>
            </a:pPr>
            <a:r>
              <a:rPr lang="en-US" altLang="nl-NL" dirty="0" err="1"/>
              <a:t>Onderzoeker</a:t>
            </a:r>
            <a:r>
              <a:rPr lang="en-US" altLang="nl-NL" dirty="0"/>
              <a:t> </a:t>
            </a:r>
            <a:r>
              <a:rPr lang="en-US" altLang="nl-NL" dirty="0" err="1"/>
              <a:t>zorgt</a:t>
            </a:r>
            <a:r>
              <a:rPr lang="en-US" altLang="nl-NL" dirty="0"/>
              <a:t> </a:t>
            </a:r>
            <a:r>
              <a:rPr lang="en-US" altLang="nl-NL" dirty="0" err="1"/>
              <a:t>voor</a:t>
            </a:r>
            <a:r>
              <a:rPr lang="en-US" altLang="nl-NL" dirty="0"/>
              <a:t> </a:t>
            </a:r>
            <a:r>
              <a:rPr lang="en-US" altLang="nl-NL" dirty="0" err="1"/>
              <a:t>prikkel</a:t>
            </a:r>
            <a:r>
              <a:rPr lang="en-US" altLang="nl-NL" dirty="0"/>
              <a:t> = “</a:t>
            </a:r>
            <a:r>
              <a:rPr lang="en-US" altLang="nl-NL" b="1" dirty="0"/>
              <a:t>stimulus</a:t>
            </a:r>
            <a:r>
              <a:rPr lang="en-US" altLang="nl-NL" dirty="0"/>
              <a:t>”	(</a:t>
            </a:r>
            <a:r>
              <a:rPr lang="en-US" altLang="nl-NL" dirty="0" err="1"/>
              <a:t>bv</a:t>
            </a:r>
            <a:r>
              <a:rPr lang="en-US" altLang="nl-NL" dirty="0"/>
              <a:t>: </a:t>
            </a:r>
            <a:r>
              <a:rPr lang="en-US" altLang="nl-NL" dirty="0" err="1"/>
              <a:t>plaatje</a:t>
            </a:r>
            <a:r>
              <a:rPr lang="en-US" altLang="nl-NL" dirty="0"/>
              <a:t> of </a:t>
            </a:r>
            <a:r>
              <a:rPr lang="en-US" altLang="nl-NL" dirty="0" err="1"/>
              <a:t>geluid</a:t>
            </a:r>
            <a:r>
              <a:rPr lang="en-US" altLang="nl-NL" dirty="0"/>
              <a:t>)</a:t>
            </a:r>
          </a:p>
          <a:p>
            <a:pPr marL="609600" indent="-609600">
              <a:spcBef>
                <a:spcPct val="35000"/>
              </a:spcBef>
              <a:buFontTx/>
              <a:buAutoNum type="arabicPeriod"/>
            </a:pPr>
            <a:r>
              <a:rPr lang="en-US" altLang="nl-NL" dirty="0" err="1"/>
              <a:t>Zintuig</a:t>
            </a:r>
            <a:r>
              <a:rPr lang="en-US" altLang="nl-NL" dirty="0"/>
              <a:t> </a:t>
            </a:r>
            <a:r>
              <a:rPr lang="en-US" altLang="nl-NL" dirty="0" err="1"/>
              <a:t>geeft</a:t>
            </a:r>
            <a:r>
              <a:rPr lang="en-US" altLang="nl-NL" dirty="0"/>
              <a:t> </a:t>
            </a:r>
            <a:r>
              <a:rPr lang="en-US" altLang="nl-NL" dirty="0" err="1"/>
              <a:t>prikkel</a:t>
            </a:r>
            <a:r>
              <a:rPr lang="en-US" altLang="nl-NL" dirty="0"/>
              <a:t> door</a:t>
            </a:r>
          </a:p>
          <a:p>
            <a:pPr marL="990600" lvl="1" indent="-533400">
              <a:spcBef>
                <a:spcPct val="0"/>
              </a:spcBef>
              <a:buFontTx/>
              <a:buNone/>
            </a:pPr>
            <a:r>
              <a:rPr lang="en-US" altLang="nl-NL" sz="3200" dirty="0" err="1"/>
              <a:t>aan</a:t>
            </a:r>
            <a:r>
              <a:rPr lang="en-US" altLang="nl-NL" sz="3200" dirty="0"/>
              <a:t> </a:t>
            </a:r>
            <a:r>
              <a:rPr lang="en-US" altLang="nl-NL" sz="3200" dirty="0" err="1"/>
              <a:t>hersenen</a:t>
            </a:r>
            <a:r>
              <a:rPr lang="en-US" altLang="nl-NL" sz="3200" dirty="0"/>
              <a:t> en </a:t>
            </a:r>
            <a:r>
              <a:rPr lang="en-US" altLang="nl-NL" sz="3200" b="1" dirty="0" err="1"/>
              <a:t>neuronen</a:t>
            </a:r>
            <a:endParaRPr lang="en-US" altLang="nl-NL" sz="3200" b="1" dirty="0"/>
          </a:p>
          <a:p>
            <a:pPr marL="990600" lvl="1" indent="-533400">
              <a:spcBef>
                <a:spcPct val="0"/>
              </a:spcBef>
              <a:buFontTx/>
              <a:buNone/>
            </a:pPr>
            <a:r>
              <a:rPr lang="en-US" altLang="nl-NL" sz="3200" b="1" dirty="0" err="1"/>
              <a:t>worden</a:t>
            </a:r>
            <a:r>
              <a:rPr lang="en-US" altLang="nl-NL" sz="3200" b="1" dirty="0"/>
              <a:t> </a:t>
            </a:r>
            <a:r>
              <a:rPr lang="en-US" altLang="nl-NL" sz="3200" b="1" dirty="0" err="1"/>
              <a:t>actief</a:t>
            </a:r>
            <a:r>
              <a:rPr lang="en-US" altLang="nl-NL" sz="3200" dirty="0"/>
              <a:t> (</a:t>
            </a:r>
            <a:r>
              <a:rPr lang="en-US" altLang="nl-NL" sz="3200" dirty="0" err="1"/>
              <a:t>gaan</a:t>
            </a:r>
            <a:r>
              <a:rPr lang="en-US" altLang="nl-NL" sz="3200" dirty="0"/>
              <a:t> </a:t>
            </a:r>
            <a:r>
              <a:rPr lang="en-US" altLang="nl-NL" sz="3200" dirty="0" err="1"/>
              <a:t>vuren</a:t>
            </a:r>
            <a:r>
              <a:rPr lang="en-US" altLang="nl-NL" sz="3200" dirty="0"/>
              <a:t>)</a:t>
            </a:r>
          </a:p>
          <a:p>
            <a:pPr marL="609600" indent="-609600">
              <a:spcBef>
                <a:spcPct val="35000"/>
              </a:spcBef>
              <a:buFontTx/>
              <a:buAutoNum type="arabicPeriod"/>
            </a:pPr>
            <a:r>
              <a:rPr lang="en-US" altLang="nl-NL" dirty="0" err="1"/>
              <a:t>Hersengebied</a:t>
            </a:r>
            <a:r>
              <a:rPr lang="en-US" altLang="nl-NL" dirty="0"/>
              <a:t> </a:t>
            </a:r>
            <a:r>
              <a:rPr lang="en-US" altLang="nl-NL" dirty="0" err="1"/>
              <a:t>dat</a:t>
            </a:r>
            <a:r>
              <a:rPr lang="en-US" altLang="nl-NL" dirty="0"/>
              <a:t> </a:t>
            </a:r>
            <a:r>
              <a:rPr lang="en-US" altLang="nl-NL" dirty="0" err="1"/>
              <a:t>actief</a:t>
            </a:r>
            <a:r>
              <a:rPr lang="en-US" altLang="nl-NL" dirty="0"/>
              <a:t> </a:t>
            </a:r>
            <a:r>
              <a:rPr lang="en-US" altLang="nl-NL" dirty="0" err="1"/>
              <a:t>wordt</a:t>
            </a:r>
            <a:endParaRPr lang="en-US" altLang="nl-NL" dirty="0"/>
          </a:p>
          <a:p>
            <a:pPr marL="609600" indent="-609600">
              <a:spcBef>
                <a:spcPct val="0"/>
              </a:spcBef>
              <a:buFontTx/>
              <a:buNone/>
            </a:pPr>
            <a:r>
              <a:rPr lang="en-US" altLang="nl-NL" dirty="0">
                <a:effectLst>
                  <a:outerShdw blurRad="38100" dist="38100" dir="2700000" algn="tl">
                    <a:srgbClr val="FFFFFF"/>
                  </a:outerShdw>
                </a:effectLst>
              </a:rPr>
              <a:t>	</a:t>
            </a:r>
            <a:r>
              <a:rPr lang="en-US" altLang="nl-NL" b="1" dirty="0" err="1"/>
              <a:t>heeft</a:t>
            </a:r>
            <a:r>
              <a:rPr lang="en-US" altLang="nl-NL" b="1" dirty="0"/>
              <a:t> </a:t>
            </a:r>
            <a:r>
              <a:rPr lang="en-US" altLang="nl-NL" b="1" dirty="0" err="1"/>
              <a:t>zuurstof</a:t>
            </a:r>
            <a:r>
              <a:rPr lang="en-US" altLang="nl-NL" b="1" dirty="0"/>
              <a:t> </a:t>
            </a:r>
            <a:r>
              <a:rPr lang="en-US" altLang="nl-NL" b="1" dirty="0" err="1" smtClean="0"/>
              <a:t>nodig</a:t>
            </a:r>
            <a:endParaRPr lang="en-US" altLang="nl-NL" dirty="0">
              <a:effectLst>
                <a:outerShdw blurRad="38100" dist="38100" dir="2700000" algn="tl">
                  <a:srgbClr val="FFFFFF"/>
                </a:outerShdw>
              </a:effectLst>
            </a:endParaRPr>
          </a:p>
          <a:p>
            <a:pPr marL="609600" indent="-609600">
              <a:spcBef>
                <a:spcPct val="35000"/>
              </a:spcBef>
              <a:buFontTx/>
              <a:buAutoNum type="arabicPeriod" startAt="4"/>
            </a:pPr>
            <a:r>
              <a:rPr lang="en-US" altLang="nl-NL" dirty="0" err="1"/>
              <a:t>Vers</a:t>
            </a:r>
            <a:r>
              <a:rPr lang="en-US" altLang="nl-NL" dirty="0"/>
              <a:t> </a:t>
            </a:r>
            <a:r>
              <a:rPr lang="en-US" altLang="nl-NL" dirty="0" err="1"/>
              <a:t>bloed</a:t>
            </a:r>
            <a:r>
              <a:rPr lang="en-US" altLang="nl-NL" dirty="0"/>
              <a:t> </a:t>
            </a:r>
            <a:r>
              <a:rPr lang="en-US" altLang="nl-NL" dirty="0">
                <a:effectLst>
                  <a:outerShdw blurRad="38100" dist="38100" dir="2700000" algn="tl">
                    <a:srgbClr val="FFFFFF"/>
                  </a:outerShdw>
                </a:effectLst>
              </a:rPr>
              <a:t>(=</a:t>
            </a:r>
            <a:r>
              <a:rPr lang="en-US" altLang="nl-NL" b="1" dirty="0" err="1" smtClean="0"/>
              <a:t>zuurstofrijk</a:t>
            </a:r>
            <a:r>
              <a:rPr lang="en-US" altLang="nl-NL" dirty="0" smtClean="0">
                <a:effectLst>
                  <a:outerShdw blurRad="38100" dist="38100" dir="2700000" algn="tl">
                    <a:srgbClr val="FFFFFF"/>
                  </a:outerShdw>
                </a:effectLst>
              </a:rPr>
              <a:t>)</a:t>
            </a:r>
            <a:endParaRPr lang="en-US" altLang="nl-NL" dirty="0">
              <a:effectLst>
                <a:outerShdw blurRad="38100" dist="38100" dir="2700000" algn="tl">
                  <a:srgbClr val="FFFFFF"/>
                </a:outerShdw>
              </a:effectLst>
            </a:endParaRPr>
          </a:p>
          <a:p>
            <a:pPr marL="609600" indent="-609600">
              <a:spcBef>
                <a:spcPct val="0"/>
              </a:spcBef>
              <a:buFontTx/>
              <a:buNone/>
            </a:pPr>
            <a:r>
              <a:rPr lang="en-US" altLang="nl-NL" dirty="0"/>
              <a:t>	</a:t>
            </a:r>
            <a:r>
              <a:rPr lang="en-US" altLang="nl-NL" dirty="0" err="1"/>
              <a:t>wordt</a:t>
            </a:r>
            <a:r>
              <a:rPr lang="en-US" altLang="nl-NL" dirty="0"/>
              <a:t> </a:t>
            </a:r>
            <a:r>
              <a:rPr lang="en-US" altLang="nl-NL" dirty="0" err="1"/>
              <a:t>aangevoerd</a:t>
            </a:r>
            <a:endParaRPr lang="en-US" altLang="nl-NL" dirty="0"/>
          </a:p>
        </p:txBody>
      </p:sp>
      <p:pic>
        <p:nvPicPr>
          <p:cNvPr id="76806" name="Picture 6" descr="neuronstroomgeel40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458803" y="2116303"/>
            <a:ext cx="1892183" cy="2465386"/>
          </a:xfrm>
          <a:prstGeom prst="rect">
            <a:avLst/>
          </a:prstGeom>
          <a:noFill/>
          <a:extLst>
            <a:ext uri="{909E8E84-426E-40DD-AFC4-6F175D3DCCD1}">
              <a14:hiddenFill xmlns:a14="http://schemas.microsoft.com/office/drawing/2010/main">
                <a:solidFill>
                  <a:srgbClr val="FFFFFF"/>
                </a:solidFill>
              </a14:hiddenFill>
            </a:ext>
          </a:extLst>
        </p:spPr>
      </p:pic>
      <p:pic>
        <p:nvPicPr>
          <p:cNvPr id="76807" name="Picture 7" descr="beckerpic2"/>
          <p:cNvPicPr>
            <a:picLocks noChangeAspect="1" noChangeArrowheads="1"/>
          </p:cNvPicPr>
          <p:nvPr/>
        </p:nvPicPr>
        <p:blipFill>
          <a:blip r:embed="rId4" cstate="print">
            <a:extLst>
              <a:ext uri="{28A0092B-C50C-407E-A947-70E740481C1C}">
                <a14:useLocalDpi xmlns:a14="http://schemas.microsoft.com/office/drawing/2010/main" val="0"/>
              </a:ext>
            </a:extLst>
          </a:blip>
          <a:srcRect b="9387"/>
          <a:stretch>
            <a:fillRect/>
          </a:stretch>
        </p:blipFill>
        <p:spPr bwMode="auto">
          <a:xfrm>
            <a:off x="7281863" y="4437063"/>
            <a:ext cx="154622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26896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8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8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841375" y="1593850"/>
            <a:ext cx="830263" cy="4681538"/>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0"/>
          </a:gradFill>
          <a:ln>
            <a:noFill/>
          </a:ln>
          <a:effectLst/>
        </p:spPr>
        <p:txBody>
          <a:bodyPr wrap="none" anchor="ctr"/>
          <a:lstStyle/>
          <a:p>
            <a:endParaRPr lang="nl-NL"/>
          </a:p>
        </p:txBody>
      </p:sp>
      <p:sp>
        <p:nvSpPr>
          <p:cNvPr id="72708" name="Rectangle 4"/>
          <p:cNvSpPr>
            <a:spLocks noChangeArrowheads="1"/>
          </p:cNvSpPr>
          <p:nvPr/>
        </p:nvSpPr>
        <p:spPr bwMode="auto">
          <a:xfrm>
            <a:off x="1835150" y="1806575"/>
            <a:ext cx="304482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nl-NL" sz="3600" b="1" dirty="0" err="1">
                <a:solidFill>
                  <a:srgbClr val="0070C0"/>
                </a:solidFill>
              </a:rPr>
              <a:t>Zuurstofarm</a:t>
            </a:r>
            <a:r>
              <a:rPr lang="en-US" altLang="nl-NL" sz="3600" b="1" dirty="0">
                <a:solidFill>
                  <a:srgbClr val="0070C0"/>
                </a:solidFill>
              </a:rPr>
              <a:t> </a:t>
            </a:r>
            <a:r>
              <a:rPr lang="en-US" altLang="nl-NL" sz="3600" b="1" dirty="0" err="1">
                <a:solidFill>
                  <a:srgbClr val="0070C0"/>
                </a:solidFill>
              </a:rPr>
              <a:t>bloed</a:t>
            </a:r>
            <a:endParaRPr lang="en-GB" altLang="nl-NL" sz="3600" b="1" dirty="0">
              <a:solidFill>
                <a:srgbClr val="0070C0"/>
              </a:solidFill>
            </a:endParaRPr>
          </a:p>
        </p:txBody>
      </p:sp>
      <p:sp>
        <p:nvSpPr>
          <p:cNvPr id="72709" name="Rectangle 5"/>
          <p:cNvSpPr>
            <a:spLocks noChangeArrowheads="1"/>
          </p:cNvSpPr>
          <p:nvPr/>
        </p:nvSpPr>
        <p:spPr bwMode="auto">
          <a:xfrm>
            <a:off x="1835150" y="5084763"/>
            <a:ext cx="3151188"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nl-NL" sz="3600" b="1" dirty="0" err="1">
                <a:solidFill>
                  <a:srgbClr val="FF0000"/>
                </a:solidFill>
              </a:rPr>
              <a:t>Zuurstofrijk</a:t>
            </a:r>
            <a:r>
              <a:rPr lang="en-US" altLang="nl-NL" sz="3600" b="1" dirty="0">
                <a:solidFill>
                  <a:srgbClr val="FF0000"/>
                </a:solidFill>
              </a:rPr>
              <a:t> </a:t>
            </a:r>
            <a:r>
              <a:rPr lang="en-US" altLang="nl-NL" sz="3600" b="1" dirty="0" err="1">
                <a:solidFill>
                  <a:srgbClr val="FF0000"/>
                </a:solidFill>
              </a:rPr>
              <a:t>bloed</a:t>
            </a:r>
            <a:endParaRPr lang="en-GB" altLang="nl-NL" sz="3600" b="1" dirty="0">
              <a:solidFill>
                <a:srgbClr val="FF0000"/>
              </a:solidFill>
            </a:endParaRPr>
          </a:p>
        </p:txBody>
      </p:sp>
      <p:sp>
        <p:nvSpPr>
          <p:cNvPr id="72711" name="Rectangle 7"/>
          <p:cNvSpPr>
            <a:spLocks noChangeArrowheads="1"/>
          </p:cNvSpPr>
          <p:nvPr/>
        </p:nvSpPr>
        <p:spPr bwMode="auto">
          <a:xfrm>
            <a:off x="6059485" y="1806575"/>
            <a:ext cx="259398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en-US" altLang="nl-NL" sz="3600" b="1" dirty="0" err="1">
                <a:solidFill>
                  <a:srgbClr val="0070C0"/>
                </a:solidFill>
              </a:rPr>
              <a:t>Laag</a:t>
            </a:r>
            <a:endParaRPr lang="en-US" altLang="nl-NL" sz="3600" b="1" dirty="0">
              <a:solidFill>
                <a:srgbClr val="0070C0"/>
              </a:solidFill>
            </a:endParaRPr>
          </a:p>
          <a:p>
            <a:pPr algn="ctr" eaLnBrk="0" hangingPunct="0"/>
            <a:r>
              <a:rPr lang="en-US" altLang="nl-NL" sz="3600" b="1" dirty="0">
                <a:solidFill>
                  <a:srgbClr val="0070C0"/>
                </a:solidFill>
              </a:rPr>
              <a:t>fMRI-</a:t>
            </a:r>
            <a:r>
              <a:rPr lang="en-US" altLang="nl-NL" sz="3600" b="1" dirty="0" err="1">
                <a:solidFill>
                  <a:srgbClr val="0070C0"/>
                </a:solidFill>
              </a:rPr>
              <a:t>signaal</a:t>
            </a:r>
            <a:endParaRPr lang="en-GB" altLang="nl-NL" sz="3600" b="1" dirty="0">
              <a:solidFill>
                <a:srgbClr val="0070C0"/>
              </a:solidFill>
            </a:endParaRPr>
          </a:p>
        </p:txBody>
      </p:sp>
      <p:sp>
        <p:nvSpPr>
          <p:cNvPr id="72712" name="Rectangle 8"/>
          <p:cNvSpPr>
            <a:spLocks noChangeArrowheads="1"/>
          </p:cNvSpPr>
          <p:nvPr/>
        </p:nvSpPr>
        <p:spPr bwMode="auto">
          <a:xfrm>
            <a:off x="6146798" y="5118100"/>
            <a:ext cx="259398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en-US" altLang="nl-NL" sz="3600" b="1" dirty="0" err="1">
                <a:solidFill>
                  <a:srgbClr val="FF0000"/>
                </a:solidFill>
              </a:rPr>
              <a:t>Hoog</a:t>
            </a:r>
            <a:endParaRPr lang="en-US" altLang="nl-NL" sz="3600" b="1" dirty="0">
              <a:solidFill>
                <a:srgbClr val="FF0000"/>
              </a:solidFill>
            </a:endParaRPr>
          </a:p>
          <a:p>
            <a:pPr algn="ctr" eaLnBrk="0" hangingPunct="0"/>
            <a:r>
              <a:rPr lang="en-US" altLang="nl-NL" sz="3600" b="1" dirty="0">
                <a:solidFill>
                  <a:srgbClr val="FF0000"/>
                </a:solidFill>
              </a:rPr>
              <a:t>fMRI-</a:t>
            </a:r>
            <a:r>
              <a:rPr lang="en-US" altLang="nl-NL" sz="3600" b="1" dirty="0" err="1">
                <a:solidFill>
                  <a:srgbClr val="FF0000"/>
                </a:solidFill>
              </a:rPr>
              <a:t>signaal</a:t>
            </a:r>
            <a:endParaRPr lang="en-GB" altLang="nl-NL" sz="3600" b="1" dirty="0">
              <a:solidFill>
                <a:srgbClr val="FF0000"/>
              </a:solidFill>
            </a:endParaRPr>
          </a:p>
        </p:txBody>
      </p:sp>
      <p:sp>
        <p:nvSpPr>
          <p:cNvPr id="72713" name="AutoShape 9"/>
          <p:cNvSpPr>
            <a:spLocks noChangeArrowheads="1"/>
          </p:cNvSpPr>
          <p:nvPr/>
        </p:nvSpPr>
        <p:spPr bwMode="auto">
          <a:xfrm>
            <a:off x="3995738" y="3365500"/>
            <a:ext cx="2016125" cy="1503363"/>
          </a:xfrm>
          <a:prstGeom prst="rightArrow">
            <a:avLst>
              <a:gd name="adj1" fmla="val 50000"/>
              <a:gd name="adj2" fmla="val 33527"/>
            </a:avLst>
          </a:prstGeom>
          <a:gradFill rotWithShape="1">
            <a:gsLst>
              <a:gs pos="0">
                <a:srgbClr val="000082"/>
              </a:gs>
              <a:gs pos="30000">
                <a:srgbClr val="66008F"/>
              </a:gs>
              <a:gs pos="64999">
                <a:srgbClr val="BA0066"/>
              </a:gs>
              <a:gs pos="89999">
                <a:srgbClr val="FF0000"/>
              </a:gs>
              <a:gs pos="100000">
                <a:srgbClr val="FF8200"/>
              </a:gs>
            </a:gsLst>
            <a:lin ang="5400000" scaled="0"/>
          </a:gradFill>
          <a:ln>
            <a:noFill/>
          </a:ln>
          <a:effectLst/>
        </p:spPr>
        <p:txBody>
          <a:bodyPr wrap="none" anchor="ctr"/>
          <a:lstStyle/>
          <a:p>
            <a:endParaRPr lang="nl-NL"/>
          </a:p>
        </p:txBody>
      </p:sp>
      <p:sp>
        <p:nvSpPr>
          <p:cNvPr id="72714" name="Rectangle 10"/>
          <p:cNvSpPr>
            <a:spLocks noGrp="1" noChangeArrowheads="1"/>
          </p:cNvSpPr>
          <p:nvPr>
            <p:ph type="title"/>
          </p:nvPr>
        </p:nvSpPr>
        <p:spPr>
          <a:xfrm>
            <a:off x="1371600" y="152400"/>
            <a:ext cx="7315200" cy="1251062"/>
          </a:xfrm>
        </p:spPr>
        <p:txBody>
          <a:bodyPr/>
          <a:lstStyle/>
          <a:p>
            <a:r>
              <a:rPr lang="en-US" altLang="nl-NL" dirty="0" err="1"/>
              <a:t>Bloed</a:t>
            </a:r>
            <a:r>
              <a:rPr lang="en-US" altLang="nl-NL" dirty="0"/>
              <a:t> </a:t>
            </a:r>
            <a:r>
              <a:rPr lang="en-US" altLang="nl-NL" dirty="0" err="1"/>
              <a:t>beïnvloedt</a:t>
            </a:r>
            <a:r>
              <a:rPr lang="en-US" altLang="nl-NL" dirty="0"/>
              <a:t> MRI </a:t>
            </a:r>
            <a:r>
              <a:rPr lang="en-US" altLang="nl-NL" dirty="0" err="1"/>
              <a:t>signaal</a:t>
            </a:r>
            <a:endParaRPr lang="en-US" altLang="nl-NL" dirty="0"/>
          </a:p>
        </p:txBody>
      </p:sp>
      <p:pic>
        <p:nvPicPr>
          <p:cNvPr id="9" name="Picture 2"/>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33871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AutoShape 4"/>
          <p:cNvSpPr>
            <a:spLocks noChangeAspect="1" noChangeArrowheads="1"/>
          </p:cNvSpPr>
          <p:nvPr/>
        </p:nvSpPr>
        <p:spPr bwMode="auto">
          <a:xfrm>
            <a:off x="3924300" y="2420938"/>
            <a:ext cx="457200" cy="300037"/>
          </a:xfrm>
          <a:prstGeom prst="rightArrow">
            <a:avLst>
              <a:gd name="adj1" fmla="val 50000"/>
              <a:gd name="adj2" fmla="val 38095"/>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7111" name="Text Box 7"/>
          <p:cNvSpPr txBox="1">
            <a:spLocks noChangeArrowheads="1"/>
          </p:cNvSpPr>
          <p:nvPr/>
        </p:nvSpPr>
        <p:spPr bwMode="auto">
          <a:xfrm>
            <a:off x="7488238" y="1628775"/>
            <a:ext cx="16208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nl-NL" sz="2400" dirty="0" err="1"/>
              <a:t>Neuronen</a:t>
            </a:r>
            <a:r>
              <a:rPr lang="en-US" altLang="nl-NL" sz="2400" dirty="0"/>
              <a:t> </a:t>
            </a:r>
            <a:r>
              <a:rPr lang="en-US" altLang="nl-NL" sz="2400" dirty="0" err="1"/>
              <a:t>actief</a:t>
            </a:r>
            <a:r>
              <a:rPr lang="en-US" altLang="nl-NL" sz="2000" dirty="0"/>
              <a:t> </a:t>
            </a:r>
          </a:p>
        </p:txBody>
      </p:sp>
      <p:sp>
        <p:nvSpPr>
          <p:cNvPr id="47112" name="Text Box 8"/>
          <p:cNvSpPr txBox="1">
            <a:spLocks noChangeArrowheads="1"/>
          </p:cNvSpPr>
          <p:nvPr/>
        </p:nvSpPr>
        <p:spPr bwMode="auto">
          <a:xfrm>
            <a:off x="6877050" y="4652963"/>
            <a:ext cx="20875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nl-NL" sz="2400" dirty="0" err="1"/>
              <a:t>Zuurstofrijk</a:t>
            </a:r>
            <a:r>
              <a:rPr lang="en-US" altLang="nl-NL" sz="2400" dirty="0"/>
              <a:t> </a:t>
            </a:r>
            <a:r>
              <a:rPr lang="en-US" altLang="nl-NL" sz="2400" dirty="0" err="1"/>
              <a:t>bloed</a:t>
            </a:r>
            <a:r>
              <a:rPr lang="en-US" altLang="nl-NL" sz="2400" dirty="0"/>
              <a:t> </a:t>
            </a:r>
            <a:r>
              <a:rPr lang="en-US" altLang="nl-NL" sz="2400" dirty="0" err="1"/>
              <a:t>naar</a:t>
            </a:r>
            <a:r>
              <a:rPr lang="en-US" altLang="nl-NL" sz="2400" dirty="0"/>
              <a:t> </a:t>
            </a:r>
            <a:r>
              <a:rPr lang="en-US" altLang="nl-NL" sz="2400" dirty="0" err="1" smtClean="0"/>
              <a:t>hersengebied</a:t>
            </a:r>
            <a:endParaRPr lang="en-US" altLang="nl-NL" sz="2400" dirty="0"/>
          </a:p>
        </p:txBody>
      </p:sp>
      <p:sp>
        <p:nvSpPr>
          <p:cNvPr id="47113" name="Text Box 9"/>
          <p:cNvSpPr txBox="1">
            <a:spLocks noChangeArrowheads="1"/>
          </p:cNvSpPr>
          <p:nvPr/>
        </p:nvSpPr>
        <p:spPr bwMode="auto">
          <a:xfrm>
            <a:off x="2667000" y="5334000"/>
            <a:ext cx="21177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nl-NL" sz="2400" dirty="0"/>
              <a:t>MRI scanner meet </a:t>
            </a:r>
            <a:r>
              <a:rPr lang="en-US" altLang="nl-NL" sz="2400" dirty="0" err="1"/>
              <a:t>hoger</a:t>
            </a:r>
            <a:r>
              <a:rPr lang="en-US" altLang="nl-NL" sz="2400" dirty="0"/>
              <a:t> </a:t>
            </a:r>
            <a:r>
              <a:rPr lang="en-US" altLang="nl-NL" sz="2400" dirty="0" err="1"/>
              <a:t>signaal</a:t>
            </a:r>
            <a:endParaRPr lang="en-US" altLang="nl-NL" sz="2400" dirty="0"/>
          </a:p>
        </p:txBody>
      </p:sp>
      <p:sp>
        <p:nvSpPr>
          <p:cNvPr id="47135" name="Text Box 31"/>
          <p:cNvSpPr txBox="1">
            <a:spLocks noChangeArrowheads="1"/>
          </p:cNvSpPr>
          <p:nvPr/>
        </p:nvSpPr>
        <p:spPr bwMode="auto">
          <a:xfrm>
            <a:off x="457200" y="1600200"/>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nl-NL" sz="1600" dirty="0">
                <a:solidFill>
                  <a:schemeClr val="bg1"/>
                </a:solidFill>
                <a:latin typeface="Times New Roman" pitchFamily="18" charset="0"/>
              </a:rPr>
              <a:t> </a:t>
            </a:r>
            <a:r>
              <a:rPr lang="en-US" altLang="nl-NL" sz="2400" dirty="0" err="1" smtClean="0"/>
              <a:t>Prikkel</a:t>
            </a:r>
            <a:r>
              <a:rPr lang="en-US" altLang="nl-NL" sz="2400" dirty="0" smtClean="0"/>
              <a:t> / </a:t>
            </a:r>
            <a:r>
              <a:rPr lang="en-US" altLang="nl-NL" sz="2400" dirty="0" err="1" smtClean="0"/>
              <a:t>taak</a:t>
            </a:r>
            <a:r>
              <a:rPr lang="en-US" altLang="nl-NL" sz="2400" dirty="0" smtClean="0"/>
              <a:t> (</a:t>
            </a:r>
            <a:r>
              <a:rPr lang="en-US" altLang="nl-NL" sz="2400" dirty="0" err="1" smtClean="0"/>
              <a:t>vind</a:t>
            </a:r>
            <a:r>
              <a:rPr lang="en-US" altLang="nl-NL" sz="2400" dirty="0" smtClean="0"/>
              <a:t> </a:t>
            </a:r>
            <a:r>
              <a:rPr lang="en-US" altLang="nl-NL" sz="2400" dirty="0" err="1" smtClean="0"/>
              <a:t>Nemo</a:t>
            </a:r>
            <a:r>
              <a:rPr lang="en-US" altLang="nl-NL" sz="2400" dirty="0" smtClean="0"/>
              <a:t>!)</a:t>
            </a:r>
            <a:endParaRPr lang="en-US" altLang="nl-NL" sz="2400" dirty="0"/>
          </a:p>
        </p:txBody>
      </p:sp>
      <p:sp>
        <p:nvSpPr>
          <p:cNvPr id="47142" name="AutoShape 38"/>
          <p:cNvSpPr>
            <a:spLocks noChangeAspect="1" noChangeArrowheads="1"/>
          </p:cNvSpPr>
          <p:nvPr/>
        </p:nvSpPr>
        <p:spPr bwMode="auto">
          <a:xfrm rot="5400000">
            <a:off x="5788819" y="3771106"/>
            <a:ext cx="457200" cy="300038"/>
          </a:xfrm>
          <a:prstGeom prst="rightArrow">
            <a:avLst>
              <a:gd name="adj1" fmla="val 50000"/>
              <a:gd name="adj2" fmla="val 38095"/>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7143" name="AutoShape 39"/>
          <p:cNvSpPr>
            <a:spLocks noChangeAspect="1" noChangeArrowheads="1"/>
          </p:cNvSpPr>
          <p:nvPr/>
        </p:nvSpPr>
        <p:spPr bwMode="auto">
          <a:xfrm rot="10800000">
            <a:off x="4273550" y="5030788"/>
            <a:ext cx="457200" cy="300037"/>
          </a:xfrm>
          <a:prstGeom prst="rightArrow">
            <a:avLst>
              <a:gd name="adj1" fmla="val 50000"/>
              <a:gd name="adj2" fmla="val 38095"/>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47145" name="Picture 41" descr="neuronstroomgeel40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217320" y="1300956"/>
            <a:ext cx="1878012" cy="2447925"/>
          </a:xfrm>
          <a:prstGeom prst="rect">
            <a:avLst/>
          </a:prstGeom>
          <a:noFill/>
          <a:extLst>
            <a:ext uri="{909E8E84-426E-40DD-AFC4-6F175D3DCCD1}">
              <a14:hiddenFill xmlns:a14="http://schemas.microsoft.com/office/drawing/2010/main">
                <a:solidFill>
                  <a:srgbClr val="FFFFFF"/>
                </a:solidFill>
              </a14:hiddenFill>
            </a:ext>
          </a:extLst>
        </p:spPr>
      </p:pic>
      <p:pic>
        <p:nvPicPr>
          <p:cNvPr id="47146" name="Picture 42" descr="beckerpic2"/>
          <p:cNvPicPr>
            <a:picLocks noChangeAspect="1" noChangeArrowheads="1"/>
          </p:cNvPicPr>
          <p:nvPr/>
        </p:nvPicPr>
        <p:blipFill>
          <a:blip r:embed="rId4" cstate="print">
            <a:extLst>
              <a:ext uri="{28A0092B-C50C-407E-A947-70E740481C1C}">
                <a14:useLocalDpi xmlns:a14="http://schemas.microsoft.com/office/drawing/2010/main" val="0"/>
              </a:ext>
            </a:extLst>
          </a:blip>
          <a:srcRect b="9387"/>
          <a:stretch>
            <a:fillRect/>
          </a:stretch>
        </p:blipFill>
        <p:spPr bwMode="auto">
          <a:xfrm>
            <a:off x="5292725" y="4365625"/>
            <a:ext cx="154622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untitled.bmp"/>
          <p:cNvPicPr>
            <a:picLocks noChangeAspect="1"/>
          </p:cNvPicPr>
          <p:nvPr/>
        </p:nvPicPr>
        <p:blipFill>
          <a:blip r:embed="rId5" cstate="print"/>
          <a:stretch>
            <a:fillRect/>
          </a:stretch>
        </p:blipFill>
        <p:spPr>
          <a:xfrm>
            <a:off x="914400" y="2133600"/>
            <a:ext cx="2590800" cy="1578864"/>
          </a:xfrm>
          <a:prstGeom prst="rect">
            <a:avLst/>
          </a:prstGeom>
        </p:spPr>
      </p:pic>
      <p:pic>
        <p:nvPicPr>
          <p:cNvPr id="17" name="Picture 8" descr="Lena 019"/>
          <p:cNvPicPr>
            <a:picLocks noChangeAspect="1" noChangeArrowheads="1"/>
          </p:cNvPicPr>
          <p:nvPr/>
        </p:nvPicPr>
        <p:blipFill>
          <a:blip r:embed="rId6" cstate="print">
            <a:extLst>
              <a:ext uri="{28A0092B-C50C-407E-A947-70E740481C1C}">
                <a14:useLocalDpi xmlns:a14="http://schemas.microsoft.com/office/drawing/2010/main" val="0"/>
              </a:ext>
            </a:extLst>
          </a:blip>
          <a:srcRect l="-1942" r="-92" b="32707"/>
          <a:stretch>
            <a:fillRect/>
          </a:stretch>
        </p:blipFill>
        <p:spPr bwMode="auto">
          <a:xfrm>
            <a:off x="200551" y="4038600"/>
            <a:ext cx="246644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7"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19" name="Title 18"/>
          <p:cNvSpPr>
            <a:spLocks noGrp="1"/>
          </p:cNvSpPr>
          <p:nvPr>
            <p:ph type="title"/>
          </p:nvPr>
        </p:nvSpPr>
        <p:spPr>
          <a:xfrm>
            <a:off x="1371600" y="152400"/>
            <a:ext cx="7315200" cy="1251062"/>
          </a:xfrm>
        </p:spPr>
        <p:txBody>
          <a:bodyPr/>
          <a:lstStyle/>
          <a:p>
            <a:r>
              <a:rPr lang="nl-NL" dirty="0" smtClean="0"/>
              <a:t>Dus: wat meet </a:t>
            </a:r>
            <a:r>
              <a:rPr lang="nl-NL" dirty="0" err="1" smtClean="0"/>
              <a:t>fMRI</a:t>
            </a:r>
            <a:r>
              <a:rPr lang="nl-NL" dirty="0" smtClean="0"/>
              <a:t>?</a:t>
            </a:r>
            <a:endParaRPr lang="en-US" dirty="0"/>
          </a:p>
        </p:txBody>
      </p:sp>
    </p:spTree>
    <p:extLst>
      <p:ext uri="{BB962C8B-B14F-4D97-AF65-F5344CB8AC3E}">
        <p14:creationId xmlns:p14="http://schemas.microsoft.com/office/powerpoint/2010/main" val="60912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noChangeArrowheads="1"/>
          </p:cNvPicPr>
          <p:nvPr/>
        </p:nvPicPr>
        <p:blipFill>
          <a:blip r:embed="rId3" cstate="print"/>
          <a:srcRect/>
          <a:stretch>
            <a:fillRect/>
          </a:stretch>
        </p:blipFill>
        <p:spPr bwMode="auto">
          <a:xfrm>
            <a:off x="539750" y="2705100"/>
            <a:ext cx="8105775" cy="4152900"/>
          </a:xfrm>
          <a:prstGeom prst="rect">
            <a:avLst/>
          </a:prstGeom>
          <a:noFill/>
          <a:ln w="9525">
            <a:noFill/>
            <a:miter lim="800000"/>
            <a:headEnd/>
            <a:tailEnd/>
          </a:ln>
        </p:spPr>
      </p:pic>
      <p:sp>
        <p:nvSpPr>
          <p:cNvPr id="115715" name="Text Box 4"/>
          <p:cNvSpPr txBox="1">
            <a:spLocks noChangeArrowheads="1"/>
          </p:cNvSpPr>
          <p:nvPr/>
        </p:nvSpPr>
        <p:spPr bwMode="auto">
          <a:xfrm>
            <a:off x="250825" y="1485900"/>
            <a:ext cx="2468563" cy="830997"/>
          </a:xfrm>
          <a:prstGeom prst="rect">
            <a:avLst/>
          </a:prstGeom>
          <a:noFill/>
          <a:ln w="9525">
            <a:noFill/>
            <a:miter lim="800000"/>
            <a:headEnd/>
            <a:tailEnd/>
          </a:ln>
        </p:spPr>
        <p:txBody>
          <a:bodyPr>
            <a:spAutoFit/>
          </a:bodyPr>
          <a:lstStyle/>
          <a:p>
            <a:pPr algn="ctr"/>
            <a:r>
              <a:rPr lang="en-US" sz="1600" dirty="0" err="1" smtClean="0"/>
              <a:t>Dit</a:t>
            </a:r>
            <a:r>
              <a:rPr lang="en-US" sz="1600" dirty="0" smtClean="0"/>
              <a:t> </a:t>
            </a:r>
            <a:r>
              <a:rPr lang="en-US" sz="1600" dirty="0" err="1" smtClean="0"/>
              <a:t>snappen</a:t>
            </a:r>
            <a:r>
              <a:rPr lang="en-US" sz="1600" dirty="0" smtClean="0"/>
              <a:t> we </a:t>
            </a:r>
            <a:r>
              <a:rPr lang="en-US" sz="1600" dirty="0" err="1" smtClean="0"/>
              <a:t>ongeveer</a:t>
            </a:r>
            <a:r>
              <a:rPr lang="en-US" sz="1600" dirty="0" smtClean="0"/>
              <a:t> (</a:t>
            </a:r>
            <a:r>
              <a:rPr lang="en-US" sz="1600" dirty="0" err="1" smtClean="0"/>
              <a:t>b.v</a:t>
            </a:r>
            <a:r>
              <a:rPr lang="en-US" sz="1600" dirty="0" smtClean="0"/>
              <a:t>., </a:t>
            </a:r>
            <a:r>
              <a:rPr lang="en-US" sz="1600" dirty="0" err="1" smtClean="0"/>
              <a:t>psychofysica</a:t>
            </a:r>
            <a:r>
              <a:rPr lang="en-US" sz="1600" dirty="0" smtClean="0"/>
              <a:t>, </a:t>
            </a:r>
            <a:r>
              <a:rPr lang="en-US" sz="1600" dirty="0" err="1" smtClean="0"/>
              <a:t>neurophysiologie</a:t>
            </a:r>
            <a:r>
              <a:rPr lang="en-US" sz="1600" dirty="0" smtClean="0"/>
              <a:t>)</a:t>
            </a:r>
            <a:endParaRPr lang="en-US" sz="1600" dirty="0"/>
          </a:p>
        </p:txBody>
      </p:sp>
      <p:sp>
        <p:nvSpPr>
          <p:cNvPr id="115716" name="Text Box 5"/>
          <p:cNvSpPr txBox="1">
            <a:spLocks noChangeArrowheads="1"/>
          </p:cNvSpPr>
          <p:nvPr/>
        </p:nvSpPr>
        <p:spPr bwMode="auto">
          <a:xfrm>
            <a:off x="6424613" y="1698625"/>
            <a:ext cx="2468562" cy="584775"/>
          </a:xfrm>
          <a:prstGeom prst="rect">
            <a:avLst/>
          </a:prstGeom>
          <a:noFill/>
          <a:ln w="9525">
            <a:noFill/>
            <a:miter lim="800000"/>
            <a:headEnd/>
            <a:tailEnd/>
          </a:ln>
        </p:spPr>
        <p:txBody>
          <a:bodyPr>
            <a:spAutoFit/>
          </a:bodyPr>
          <a:lstStyle/>
          <a:p>
            <a:pPr algn="ctr"/>
            <a:r>
              <a:rPr lang="en-US" sz="1600" dirty="0" err="1" smtClean="0"/>
              <a:t>Dit</a:t>
            </a:r>
            <a:r>
              <a:rPr lang="en-US" sz="1600" dirty="0" smtClean="0"/>
              <a:t> </a:t>
            </a:r>
            <a:r>
              <a:rPr lang="en-US" sz="1600" dirty="0" err="1" smtClean="0"/>
              <a:t>snappen</a:t>
            </a:r>
            <a:r>
              <a:rPr lang="en-US" sz="1600" dirty="0" smtClean="0"/>
              <a:t> we </a:t>
            </a:r>
            <a:r>
              <a:rPr lang="en-US" sz="1600" dirty="0" err="1" smtClean="0"/>
              <a:t>ongeveer</a:t>
            </a:r>
            <a:r>
              <a:rPr lang="en-US" sz="1600" dirty="0" smtClean="0"/>
              <a:t> (MR </a:t>
            </a:r>
            <a:r>
              <a:rPr lang="en-US" sz="1600" dirty="0" err="1" smtClean="0"/>
              <a:t>fysica</a:t>
            </a:r>
            <a:r>
              <a:rPr lang="en-US" sz="1600" dirty="0" smtClean="0"/>
              <a:t>)</a:t>
            </a:r>
            <a:endParaRPr lang="en-US" sz="1600" dirty="0"/>
          </a:p>
        </p:txBody>
      </p:sp>
      <p:sp>
        <p:nvSpPr>
          <p:cNvPr id="115717" name="Text Box 6"/>
          <p:cNvSpPr txBox="1">
            <a:spLocks noChangeArrowheads="1"/>
          </p:cNvSpPr>
          <p:nvPr/>
        </p:nvSpPr>
        <p:spPr bwMode="auto">
          <a:xfrm>
            <a:off x="3400425" y="1752600"/>
            <a:ext cx="2684463" cy="338554"/>
          </a:xfrm>
          <a:prstGeom prst="rect">
            <a:avLst/>
          </a:prstGeom>
          <a:noFill/>
          <a:ln w="9525">
            <a:noFill/>
            <a:miter lim="800000"/>
            <a:headEnd/>
            <a:tailEnd/>
          </a:ln>
        </p:spPr>
        <p:txBody>
          <a:bodyPr>
            <a:spAutoFit/>
          </a:bodyPr>
          <a:lstStyle/>
          <a:p>
            <a:pPr algn="ctr"/>
            <a:r>
              <a:rPr lang="en-US" sz="1600" dirty="0" err="1" smtClean="0"/>
              <a:t>Hier</a:t>
            </a:r>
            <a:r>
              <a:rPr lang="en-US" sz="1600" dirty="0" smtClean="0"/>
              <a:t> </a:t>
            </a:r>
            <a:r>
              <a:rPr lang="en-US" sz="1600" dirty="0" err="1" smtClean="0"/>
              <a:t>zijn</a:t>
            </a:r>
            <a:r>
              <a:rPr lang="en-US" sz="1600" dirty="0" smtClean="0"/>
              <a:t> we </a:t>
            </a:r>
            <a:r>
              <a:rPr lang="en-US" sz="1600" i="1" dirty="0" smtClean="0"/>
              <a:t>clueless</a:t>
            </a:r>
            <a:r>
              <a:rPr lang="en-US" sz="1600" dirty="0" smtClean="0"/>
              <a:t>!</a:t>
            </a:r>
            <a:endParaRPr lang="en-US" sz="1600" dirty="0"/>
          </a:p>
        </p:txBody>
      </p:sp>
      <p:sp>
        <p:nvSpPr>
          <p:cNvPr id="115718" name="Line 7"/>
          <p:cNvSpPr>
            <a:spLocks noChangeShapeType="1"/>
          </p:cNvSpPr>
          <p:nvPr/>
        </p:nvSpPr>
        <p:spPr bwMode="auto">
          <a:xfrm>
            <a:off x="1219200" y="2362200"/>
            <a:ext cx="76200" cy="838200"/>
          </a:xfrm>
          <a:prstGeom prst="line">
            <a:avLst/>
          </a:prstGeom>
          <a:noFill/>
          <a:ln w="38100">
            <a:solidFill>
              <a:srgbClr val="0000FF"/>
            </a:solidFill>
            <a:round/>
            <a:headEnd/>
            <a:tailEnd type="triangle" w="med" len="med"/>
          </a:ln>
        </p:spPr>
        <p:txBody>
          <a:bodyPr/>
          <a:lstStyle/>
          <a:p>
            <a:endParaRPr lang="en-US"/>
          </a:p>
        </p:txBody>
      </p:sp>
      <p:sp>
        <p:nvSpPr>
          <p:cNvPr id="115719" name="Line 8"/>
          <p:cNvSpPr>
            <a:spLocks noChangeShapeType="1"/>
          </p:cNvSpPr>
          <p:nvPr/>
        </p:nvSpPr>
        <p:spPr bwMode="auto">
          <a:xfrm flipH="1">
            <a:off x="3995738" y="2205038"/>
            <a:ext cx="576262" cy="792162"/>
          </a:xfrm>
          <a:prstGeom prst="line">
            <a:avLst/>
          </a:prstGeom>
          <a:noFill/>
          <a:ln w="38100">
            <a:solidFill>
              <a:srgbClr val="FF3300"/>
            </a:solidFill>
            <a:round/>
            <a:headEnd/>
            <a:tailEnd type="triangle" w="med" len="med"/>
          </a:ln>
        </p:spPr>
        <p:txBody>
          <a:bodyPr/>
          <a:lstStyle/>
          <a:p>
            <a:endParaRPr lang="en-US"/>
          </a:p>
        </p:txBody>
      </p:sp>
      <p:sp>
        <p:nvSpPr>
          <p:cNvPr id="115720" name="Line 9"/>
          <p:cNvSpPr>
            <a:spLocks noChangeShapeType="1"/>
          </p:cNvSpPr>
          <p:nvPr/>
        </p:nvSpPr>
        <p:spPr bwMode="auto">
          <a:xfrm>
            <a:off x="5003800" y="2205038"/>
            <a:ext cx="576263" cy="576262"/>
          </a:xfrm>
          <a:prstGeom prst="line">
            <a:avLst/>
          </a:prstGeom>
          <a:noFill/>
          <a:ln w="38100">
            <a:solidFill>
              <a:srgbClr val="FF3300"/>
            </a:solidFill>
            <a:round/>
            <a:headEnd/>
            <a:tailEnd type="triangle" w="med" len="med"/>
          </a:ln>
        </p:spPr>
        <p:txBody>
          <a:bodyPr/>
          <a:lstStyle/>
          <a:p>
            <a:endParaRPr lang="en-US"/>
          </a:p>
        </p:txBody>
      </p:sp>
      <p:sp>
        <p:nvSpPr>
          <p:cNvPr id="115721" name="Line 10"/>
          <p:cNvSpPr>
            <a:spLocks noChangeShapeType="1"/>
          </p:cNvSpPr>
          <p:nvPr/>
        </p:nvSpPr>
        <p:spPr bwMode="auto">
          <a:xfrm flipH="1">
            <a:off x="7092950" y="2362200"/>
            <a:ext cx="503238" cy="649287"/>
          </a:xfrm>
          <a:prstGeom prst="line">
            <a:avLst/>
          </a:prstGeom>
          <a:noFill/>
          <a:ln w="38100">
            <a:solidFill>
              <a:srgbClr val="00CC00"/>
            </a:solidFill>
            <a:round/>
            <a:headEnd/>
            <a:tailEnd type="triangle" w="med" len="med"/>
          </a:ln>
        </p:spPr>
        <p:txBody>
          <a:bodyPr/>
          <a:lstStyle/>
          <a:p>
            <a:endParaRPr lang="en-US"/>
          </a:p>
        </p:txBody>
      </p:sp>
      <p:sp>
        <p:nvSpPr>
          <p:cNvPr id="115722" name="Line 11"/>
          <p:cNvSpPr>
            <a:spLocks noChangeShapeType="1"/>
          </p:cNvSpPr>
          <p:nvPr/>
        </p:nvSpPr>
        <p:spPr bwMode="auto">
          <a:xfrm>
            <a:off x="1752600" y="2362200"/>
            <a:ext cx="563562" cy="350837"/>
          </a:xfrm>
          <a:prstGeom prst="line">
            <a:avLst/>
          </a:prstGeom>
          <a:noFill/>
          <a:ln w="38100">
            <a:solidFill>
              <a:srgbClr val="0000FF"/>
            </a:solidFill>
            <a:round/>
            <a:headEnd/>
            <a:tailEnd type="triangle" w="med" len="med"/>
          </a:ln>
        </p:spPr>
        <p:txBody>
          <a:bodyPr/>
          <a:lstStyle/>
          <a:p>
            <a:endParaRPr lang="en-US"/>
          </a:p>
        </p:txBody>
      </p:sp>
      <p:sp>
        <p:nvSpPr>
          <p:cNvPr id="115723" name="Line 12"/>
          <p:cNvSpPr>
            <a:spLocks noChangeShapeType="1"/>
          </p:cNvSpPr>
          <p:nvPr/>
        </p:nvSpPr>
        <p:spPr bwMode="auto">
          <a:xfrm>
            <a:off x="7740650" y="2362200"/>
            <a:ext cx="287338" cy="361950"/>
          </a:xfrm>
          <a:prstGeom prst="line">
            <a:avLst/>
          </a:prstGeom>
          <a:noFill/>
          <a:ln w="38100">
            <a:solidFill>
              <a:srgbClr val="00CC00"/>
            </a:solidFill>
            <a:round/>
            <a:headEnd/>
            <a:tailEnd type="triangle" w="med" len="med"/>
          </a:ln>
        </p:spPr>
        <p:txBody>
          <a:bodyPr/>
          <a:lstStyle/>
          <a:p>
            <a:endParaRPr lang="en-US"/>
          </a:p>
        </p:txBody>
      </p:sp>
      <p:pic>
        <p:nvPicPr>
          <p:cNvPr id="13" name="Picture 2"/>
          <p:cNvPicPr>
            <a:picLocks noChangeAspect="1" noChangeArrowheads="1"/>
          </p:cNvPicPr>
          <p:nvPr/>
        </p:nvPicPr>
        <p:blipFill>
          <a:blip r:embed="rId4"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14" name="Title 13"/>
          <p:cNvSpPr>
            <a:spLocks noGrp="1"/>
          </p:cNvSpPr>
          <p:nvPr>
            <p:ph type="title"/>
          </p:nvPr>
        </p:nvSpPr>
        <p:spPr>
          <a:xfrm>
            <a:off x="1295400" y="155448"/>
            <a:ext cx="7391400" cy="1252728"/>
          </a:xfrm>
        </p:spPr>
        <p:txBody>
          <a:bodyPr>
            <a:normAutofit fontScale="90000"/>
          </a:bodyPr>
          <a:lstStyle/>
          <a:p>
            <a:r>
              <a:rPr lang="nl-NL" dirty="0" smtClean="0"/>
              <a:t>Weten wetenschappers alles?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nl-NL" dirty="0" smtClean="0"/>
              <a:t>Samenvatting (f)MRI</a:t>
            </a:r>
            <a:endParaRPr lang="en-US" dirty="0"/>
          </a:p>
        </p:txBody>
      </p:sp>
      <p:sp>
        <p:nvSpPr>
          <p:cNvPr id="3" name="Content Placeholder 2"/>
          <p:cNvSpPr>
            <a:spLocks noGrp="1"/>
          </p:cNvSpPr>
          <p:nvPr>
            <p:ph idx="1"/>
          </p:nvPr>
        </p:nvSpPr>
        <p:spPr>
          <a:xfrm>
            <a:off x="457200" y="1752600"/>
            <a:ext cx="8229600" cy="4930409"/>
          </a:xfrm>
        </p:spPr>
        <p:txBody>
          <a:bodyPr>
            <a:normAutofit fontScale="70000" lnSpcReduction="20000"/>
          </a:bodyPr>
          <a:lstStyle/>
          <a:p>
            <a:r>
              <a:rPr lang="nl-NL" dirty="0" smtClean="0"/>
              <a:t>De gekleurde “</a:t>
            </a:r>
            <a:r>
              <a:rPr lang="nl-NL" dirty="0" err="1" smtClean="0"/>
              <a:t>blobs</a:t>
            </a:r>
            <a:r>
              <a:rPr lang="nl-NL" dirty="0" smtClean="0"/>
              <a:t>” zijn dus eigenlijk niet meer dan een </a:t>
            </a:r>
            <a:r>
              <a:rPr lang="nl-NL" dirty="0" err="1" smtClean="0"/>
              <a:t>waarschijnlijkheids-index</a:t>
            </a:r>
            <a:endParaRPr lang="nl-NL" dirty="0" smtClean="0"/>
          </a:p>
          <a:p>
            <a:pPr lvl="1"/>
            <a:r>
              <a:rPr lang="nl-NL" dirty="0" smtClean="0"/>
              <a:t>De taak activeert </a:t>
            </a:r>
            <a:r>
              <a:rPr lang="nl-NL" i="1" dirty="0" smtClean="0"/>
              <a:t>waarschijnlijk</a:t>
            </a:r>
            <a:r>
              <a:rPr lang="nl-NL" dirty="0" smtClean="0"/>
              <a:t> het beoogde cognitieve proces</a:t>
            </a:r>
          </a:p>
          <a:p>
            <a:pPr lvl="1"/>
            <a:r>
              <a:rPr lang="nl-NL" dirty="0" smtClean="0"/>
              <a:t>Of eigenlijk: het beoogde cognitieve proces </a:t>
            </a:r>
            <a:r>
              <a:rPr lang="nl-NL" i="1" dirty="0" smtClean="0"/>
              <a:t>waarschijnlijk</a:t>
            </a:r>
            <a:r>
              <a:rPr lang="nl-NL" dirty="0" smtClean="0"/>
              <a:t> sterker dan de baseline/controle taak</a:t>
            </a:r>
          </a:p>
          <a:p>
            <a:pPr lvl="1"/>
            <a:r>
              <a:rPr lang="nl-NL" dirty="0" smtClean="0"/>
              <a:t>“Geactiveerd” betekent eigenlijk dat de bloedsamenstelling veranderde, </a:t>
            </a:r>
            <a:r>
              <a:rPr lang="nl-NL" i="1" dirty="0" smtClean="0"/>
              <a:t>waarschijnlijk</a:t>
            </a:r>
            <a:r>
              <a:rPr lang="nl-NL" dirty="0" smtClean="0"/>
              <a:t> als gevolg van een toegenomen activiteit van de hersencellen op dezelfde plek</a:t>
            </a:r>
          </a:p>
          <a:p>
            <a:r>
              <a:rPr lang="nl-NL" dirty="0" smtClean="0"/>
              <a:t>Kortom, </a:t>
            </a:r>
            <a:r>
              <a:rPr lang="nl-NL" i="1" dirty="0" smtClean="0"/>
              <a:t>waarschijnlijk</a:t>
            </a:r>
            <a:r>
              <a:rPr lang="nl-NL" dirty="0" smtClean="0"/>
              <a:t> geven de gekleurde hersendelen op een fMRI plaatje dus de actieve gebieden tijdens het onderzochte proces weer.</a:t>
            </a:r>
          </a:p>
          <a:p>
            <a:r>
              <a:rPr lang="nl-NL" dirty="0" smtClean="0"/>
              <a:t>De meeste plaatjes die je tegenkomt zijn groeps-analyses</a:t>
            </a:r>
          </a:p>
          <a:p>
            <a:pPr lvl="1"/>
            <a:r>
              <a:rPr lang="nl-NL" dirty="0" smtClean="0"/>
              <a:t>Individuen kunnen heel andere activiteit laten zien</a:t>
            </a:r>
          </a:p>
          <a:p>
            <a:endParaRPr lang="nl-NL" dirty="0" smtClean="0"/>
          </a:p>
          <a:p>
            <a:r>
              <a:rPr lang="nl-NL" b="1" dirty="0" smtClean="0"/>
              <a:t>Oftewel: fMRI resultaten zijn geen kant-en-klare oplossingen, er zijn (nog) teveel onzekerheden!</a:t>
            </a:r>
            <a:endParaRPr lang="en-US" b="1" dirty="0"/>
          </a:p>
        </p:txBody>
      </p:sp>
      <p:pic>
        <p:nvPicPr>
          <p:cNvPr id="4"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7315200" cy="1252728"/>
          </a:xfrm>
        </p:spPr>
        <p:txBody>
          <a:bodyPr/>
          <a:lstStyle/>
          <a:p>
            <a:r>
              <a:rPr lang="nl-NL" dirty="0" smtClean="0"/>
              <a:t>Nu naar de positieve kant</a:t>
            </a:r>
            <a:endParaRPr lang="en-US" dirty="0"/>
          </a:p>
        </p:txBody>
      </p:sp>
      <p:sp>
        <p:nvSpPr>
          <p:cNvPr id="3" name="Content Placeholder 2"/>
          <p:cNvSpPr>
            <a:spLocks noGrp="1"/>
          </p:cNvSpPr>
          <p:nvPr>
            <p:ph idx="1"/>
          </p:nvPr>
        </p:nvSpPr>
        <p:spPr/>
        <p:txBody>
          <a:bodyPr/>
          <a:lstStyle/>
          <a:p>
            <a:pPr marL="0" indent="0" algn="ctr">
              <a:buNone/>
            </a:pPr>
            <a:r>
              <a:rPr lang="en-US" dirty="0" smtClean="0"/>
              <a:t>Op </a:t>
            </a:r>
            <a:r>
              <a:rPr lang="en-US" dirty="0" err="1" smtClean="0"/>
              <a:t>welke</a:t>
            </a:r>
            <a:r>
              <a:rPr lang="en-US" dirty="0" smtClean="0"/>
              <a:t> </a:t>
            </a:r>
            <a:r>
              <a:rPr lang="en-US" dirty="0" err="1" smtClean="0"/>
              <a:t>manieren</a:t>
            </a:r>
            <a:r>
              <a:rPr lang="en-US" dirty="0" smtClean="0"/>
              <a:t> </a:t>
            </a:r>
            <a:r>
              <a:rPr lang="en-US" dirty="0" err="1" smtClean="0"/>
              <a:t>kan</a:t>
            </a:r>
            <a:r>
              <a:rPr lang="en-US" dirty="0" smtClean="0"/>
              <a:t> </a:t>
            </a:r>
            <a:r>
              <a:rPr lang="en-US" dirty="0" err="1" smtClean="0"/>
              <a:t>neurowetenschap</a:t>
            </a:r>
            <a:r>
              <a:rPr lang="en-US" dirty="0" smtClean="0"/>
              <a:t> </a:t>
            </a:r>
            <a:r>
              <a:rPr lang="en-US" dirty="0" err="1" smtClean="0"/>
              <a:t>dan</a:t>
            </a:r>
            <a:r>
              <a:rPr lang="en-US" dirty="0" smtClean="0"/>
              <a:t> </a:t>
            </a:r>
            <a:r>
              <a:rPr lang="en-US" dirty="0" err="1" smtClean="0"/>
              <a:t>bijdragen</a:t>
            </a:r>
            <a:r>
              <a:rPr lang="en-US" dirty="0" smtClean="0"/>
              <a:t> </a:t>
            </a:r>
            <a:r>
              <a:rPr lang="en-US" dirty="0" err="1" smtClean="0"/>
              <a:t>aan</a:t>
            </a:r>
            <a:r>
              <a:rPr lang="en-US" dirty="0" smtClean="0"/>
              <a:t> het </a:t>
            </a:r>
            <a:r>
              <a:rPr lang="en-US" dirty="0" err="1" smtClean="0"/>
              <a:t>onderwijs</a:t>
            </a:r>
            <a:r>
              <a:rPr lang="en-US" dirty="0" smtClean="0"/>
              <a:t>?</a:t>
            </a:r>
            <a:endParaRPr lang="en-US" dirty="0"/>
          </a:p>
        </p:txBody>
      </p:sp>
      <p:pic>
        <p:nvPicPr>
          <p:cNvPr id="4" name="Picture 2"/>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4800600" y="3276600"/>
            <a:ext cx="3352800" cy="3352800"/>
          </a:xfrm>
          <a:prstGeom prst="rect">
            <a:avLst/>
          </a:prstGeom>
        </p:spPr>
      </p:pic>
    </p:spTree>
    <p:extLst>
      <p:ext uri="{BB962C8B-B14F-4D97-AF65-F5344CB8AC3E}">
        <p14:creationId xmlns:p14="http://schemas.microsoft.com/office/powerpoint/2010/main" val="2032836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011"/>
            <a:ext cx="9144000" cy="373667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528489" y="1221485"/>
            <a:ext cx="2098170" cy="11333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 (</a:t>
            </a:r>
            <a:r>
              <a:rPr lang="en-US" sz="2000" b="1" dirty="0" err="1" smtClean="0">
                <a:solidFill>
                  <a:schemeClr val="tx1"/>
                </a:solidFill>
              </a:rPr>
              <a:t>Cognitieve</a:t>
            </a:r>
            <a:r>
              <a:rPr lang="en-US" sz="2000" b="1" dirty="0" smtClean="0">
                <a:solidFill>
                  <a:schemeClr val="tx1"/>
                </a:solidFill>
              </a:rPr>
              <a:t>)</a:t>
            </a:r>
          </a:p>
          <a:p>
            <a:pPr algn="ctr"/>
            <a:r>
              <a:rPr lang="en-US" sz="2000" b="1" dirty="0" err="1" smtClean="0">
                <a:solidFill>
                  <a:schemeClr val="tx1"/>
                </a:solidFill>
              </a:rPr>
              <a:t>Neuroweten-schappen</a:t>
            </a:r>
            <a:endParaRPr lang="en-US" sz="2000" b="1" dirty="0">
              <a:solidFill>
                <a:schemeClr val="tx1"/>
              </a:solidFill>
            </a:endParaRPr>
          </a:p>
        </p:txBody>
      </p:sp>
      <p:sp>
        <p:nvSpPr>
          <p:cNvPr id="8" name="TextBox 7"/>
          <p:cNvSpPr txBox="1"/>
          <p:nvPr/>
        </p:nvSpPr>
        <p:spPr>
          <a:xfrm>
            <a:off x="0" y="3699664"/>
            <a:ext cx="1379095" cy="369332"/>
          </a:xfrm>
          <a:prstGeom prst="rect">
            <a:avLst/>
          </a:prstGeom>
          <a:noFill/>
        </p:spPr>
        <p:txBody>
          <a:bodyPr wrap="none" rtlCol="0">
            <a:spAutoFit/>
          </a:bodyPr>
          <a:lstStyle/>
          <a:p>
            <a:r>
              <a:rPr lang="en-US" dirty="0" smtClean="0"/>
              <a:t>PROJECTEN</a:t>
            </a:r>
            <a:endParaRPr lang="en-US" dirty="0"/>
          </a:p>
        </p:txBody>
      </p:sp>
      <p:sp>
        <p:nvSpPr>
          <p:cNvPr id="9" name="TextBox 8"/>
          <p:cNvSpPr txBox="1"/>
          <p:nvPr/>
        </p:nvSpPr>
        <p:spPr>
          <a:xfrm>
            <a:off x="1" y="6222"/>
            <a:ext cx="2101088" cy="369332"/>
          </a:xfrm>
          <a:prstGeom prst="rect">
            <a:avLst/>
          </a:prstGeom>
          <a:noFill/>
        </p:spPr>
        <p:txBody>
          <a:bodyPr wrap="none" rtlCol="0">
            <a:spAutoFit/>
          </a:bodyPr>
          <a:lstStyle/>
          <a:p>
            <a:r>
              <a:rPr lang="en-US" dirty="0" smtClean="0">
                <a:solidFill>
                  <a:schemeClr val="accent3">
                    <a:lumMod val="75000"/>
                  </a:schemeClr>
                </a:solidFill>
              </a:rPr>
              <a:t>BRIDGING THE GAP</a:t>
            </a:r>
            <a:endParaRPr lang="en-US" dirty="0">
              <a:solidFill>
                <a:schemeClr val="accent3">
                  <a:lumMod val="75000"/>
                </a:schemeClr>
              </a:solidFill>
            </a:endParaRPr>
          </a:p>
        </p:txBody>
      </p:sp>
      <p:sp>
        <p:nvSpPr>
          <p:cNvPr id="12" name="Rounded Rectangle 11"/>
          <p:cNvSpPr/>
          <p:nvPr/>
        </p:nvSpPr>
        <p:spPr>
          <a:xfrm>
            <a:off x="6612186" y="1221486"/>
            <a:ext cx="2098170" cy="1150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 </a:t>
            </a:r>
            <a:r>
              <a:rPr lang="en-US" sz="2000" b="1" dirty="0" err="1" smtClean="0">
                <a:solidFill>
                  <a:schemeClr val="tx1"/>
                </a:solidFill>
              </a:rPr>
              <a:t>Onderwijs</a:t>
            </a:r>
            <a:endParaRPr lang="en-US" sz="2000" b="1" dirty="0" smtClean="0">
              <a:solidFill>
                <a:schemeClr val="tx1"/>
              </a:solidFill>
            </a:endParaRPr>
          </a:p>
        </p:txBody>
      </p:sp>
      <p:sp>
        <p:nvSpPr>
          <p:cNvPr id="13" name="Rounded Rectangle 12"/>
          <p:cNvSpPr/>
          <p:nvPr/>
        </p:nvSpPr>
        <p:spPr>
          <a:xfrm>
            <a:off x="3525725" y="1221485"/>
            <a:ext cx="2098170" cy="1150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 </a:t>
            </a:r>
            <a:r>
              <a:rPr lang="en-US" sz="2000" b="1" dirty="0" err="1" smtClean="0">
                <a:solidFill>
                  <a:schemeClr val="tx1"/>
                </a:solidFill>
              </a:rPr>
              <a:t>Onderwijs</a:t>
            </a:r>
            <a:r>
              <a:rPr lang="en-US" sz="2000" b="1" dirty="0" smtClean="0">
                <a:solidFill>
                  <a:schemeClr val="tx1"/>
                </a:solidFill>
              </a:rPr>
              <a:t> </a:t>
            </a:r>
            <a:r>
              <a:rPr lang="en-US" sz="2000" b="1" dirty="0" err="1" smtClean="0">
                <a:solidFill>
                  <a:schemeClr val="tx1"/>
                </a:solidFill>
              </a:rPr>
              <a:t>onderzoek</a:t>
            </a:r>
            <a:endParaRPr lang="en-US" sz="2000" b="1" dirty="0">
              <a:solidFill>
                <a:schemeClr val="tx1"/>
              </a:solidFill>
            </a:endParaRPr>
          </a:p>
        </p:txBody>
      </p:sp>
      <p:sp>
        <p:nvSpPr>
          <p:cNvPr id="14" name="Circular Arrow 13"/>
          <p:cNvSpPr/>
          <p:nvPr/>
        </p:nvSpPr>
        <p:spPr>
          <a:xfrm flipV="1">
            <a:off x="4788415" y="1641533"/>
            <a:ext cx="2480880" cy="1607240"/>
          </a:xfrm>
          <a:prstGeom prst="circularArrow">
            <a:avLst>
              <a:gd name="adj1" fmla="val 2052"/>
              <a:gd name="adj2" fmla="val 932753"/>
              <a:gd name="adj3" fmla="val 20515289"/>
              <a:gd name="adj4" fmla="val 10799998"/>
              <a:gd name="adj5" fmla="val 129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flipV="1">
            <a:off x="1612139" y="1641533"/>
            <a:ext cx="2480880" cy="1607240"/>
          </a:xfrm>
          <a:prstGeom prst="circularArrow">
            <a:avLst>
              <a:gd name="adj1" fmla="val 2052"/>
              <a:gd name="adj2" fmla="val 932753"/>
              <a:gd name="adj3" fmla="val 20515289"/>
              <a:gd name="adj4" fmla="val 10799998"/>
              <a:gd name="adj5" fmla="val 129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10800000" flipV="1">
            <a:off x="4162394" y="376583"/>
            <a:ext cx="3204087" cy="1607240"/>
          </a:xfrm>
          <a:prstGeom prst="circularArrow">
            <a:avLst>
              <a:gd name="adj1" fmla="val 2052"/>
              <a:gd name="adj2" fmla="val 1025566"/>
              <a:gd name="adj3" fmla="val 20515289"/>
              <a:gd name="adj4" fmla="val 10799998"/>
              <a:gd name="adj5" fmla="val 129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Circular Arrow 16"/>
          <p:cNvSpPr/>
          <p:nvPr/>
        </p:nvSpPr>
        <p:spPr>
          <a:xfrm rot="10800000" flipV="1">
            <a:off x="1612139" y="376582"/>
            <a:ext cx="2993519" cy="1607240"/>
          </a:xfrm>
          <a:prstGeom prst="circularArrow">
            <a:avLst>
              <a:gd name="adj1" fmla="val 2052"/>
              <a:gd name="adj2" fmla="val 932753"/>
              <a:gd name="adj3" fmla="val 20515289"/>
              <a:gd name="adj4" fmla="val 10799998"/>
              <a:gd name="adj5" fmla="val 129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625237" y="167517"/>
            <a:ext cx="4520727" cy="462951"/>
          </a:xfrm>
          <a:prstGeom prst="rect">
            <a:avLst/>
          </a:prstGeom>
          <a:noFill/>
        </p:spPr>
        <p:txBody>
          <a:bodyPr wrap="square" rtlCol="0">
            <a:spAutoFit/>
          </a:bodyPr>
          <a:lstStyle/>
          <a:p>
            <a:r>
              <a:rPr lang="en-US" sz="1200" i="1" dirty="0" smtClean="0"/>
              <a:t>RELEVANTE VRAGEN VANUIT ONDERWIJSPRAKTIJK</a:t>
            </a:r>
          </a:p>
          <a:p>
            <a:endParaRPr lang="en-US" sz="1200" i="1" dirty="0"/>
          </a:p>
        </p:txBody>
      </p:sp>
      <p:sp>
        <p:nvSpPr>
          <p:cNvPr id="19" name="TextBox 18"/>
          <p:cNvSpPr txBox="1"/>
          <p:nvPr/>
        </p:nvSpPr>
        <p:spPr>
          <a:xfrm>
            <a:off x="1443001" y="3061796"/>
            <a:ext cx="2719393" cy="648131"/>
          </a:xfrm>
          <a:prstGeom prst="rect">
            <a:avLst/>
          </a:prstGeom>
          <a:noFill/>
        </p:spPr>
        <p:txBody>
          <a:bodyPr wrap="square" rtlCol="0">
            <a:spAutoFit/>
          </a:bodyPr>
          <a:lstStyle/>
          <a:p>
            <a:pPr algn="ctr"/>
            <a:r>
              <a:rPr lang="nl-NL" sz="1200" i="1" dirty="0" smtClean="0"/>
              <a:t>1. Kennis over hersenwerking</a:t>
            </a:r>
          </a:p>
          <a:p>
            <a:pPr algn="ctr"/>
            <a:r>
              <a:rPr lang="nl-NL" sz="1200" i="1" dirty="0" smtClean="0"/>
              <a:t>2. Resultaten dienen als input voor onderwijskundig onderzoek</a:t>
            </a:r>
          </a:p>
        </p:txBody>
      </p:sp>
      <p:cxnSp>
        <p:nvCxnSpPr>
          <p:cNvPr id="20" name="Straight Connector 19"/>
          <p:cNvCxnSpPr/>
          <p:nvPr/>
        </p:nvCxnSpPr>
        <p:spPr>
          <a:xfrm>
            <a:off x="1585108" y="2397557"/>
            <a:ext cx="0" cy="2734978"/>
          </a:xfrm>
          <a:prstGeom prst="line">
            <a:avLst/>
          </a:prstGeom>
          <a:ln w="19050" cmpd="sng">
            <a:solidFill>
              <a:schemeClr val="tx1">
                <a:lumMod val="65000"/>
                <a:lumOff val="35000"/>
              </a:schemeClr>
            </a:solidFill>
            <a:prstDash val="dot"/>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97409" y="4093964"/>
            <a:ext cx="2429459" cy="11222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err="1" smtClean="0">
                <a:solidFill>
                  <a:schemeClr val="tx1"/>
                </a:solidFill>
              </a:rPr>
              <a:t>Hersenonderzoek</a:t>
            </a:r>
            <a:r>
              <a:rPr lang="en-US" sz="1300" dirty="0" smtClean="0">
                <a:solidFill>
                  <a:schemeClr val="tx1"/>
                </a:solidFill>
              </a:rPr>
              <a:t> </a:t>
            </a:r>
            <a:r>
              <a:rPr lang="en-US" sz="1300" dirty="0" err="1" smtClean="0">
                <a:solidFill>
                  <a:schemeClr val="tx1"/>
                </a:solidFill>
              </a:rPr>
              <a:t>naar</a:t>
            </a:r>
            <a:r>
              <a:rPr lang="en-US" sz="1300" dirty="0" smtClean="0">
                <a:solidFill>
                  <a:schemeClr val="tx1"/>
                </a:solidFill>
              </a:rPr>
              <a:t> </a:t>
            </a:r>
            <a:r>
              <a:rPr lang="en-US" sz="1300" dirty="0" err="1" smtClean="0">
                <a:solidFill>
                  <a:schemeClr val="tx1"/>
                </a:solidFill>
              </a:rPr>
              <a:t>leerprocessen</a:t>
            </a:r>
            <a:r>
              <a:rPr lang="en-US" sz="1300" dirty="0" smtClean="0">
                <a:solidFill>
                  <a:schemeClr val="tx1"/>
                </a:solidFill>
              </a:rPr>
              <a:t> en </a:t>
            </a:r>
            <a:r>
              <a:rPr lang="en-US" sz="1300" dirty="0" err="1" smtClean="0">
                <a:solidFill>
                  <a:schemeClr val="tx1"/>
                </a:solidFill>
              </a:rPr>
              <a:t>naar</a:t>
            </a:r>
            <a:r>
              <a:rPr lang="en-US" sz="1300" dirty="0" smtClean="0">
                <a:solidFill>
                  <a:schemeClr val="tx1"/>
                </a:solidFill>
              </a:rPr>
              <a:t> </a:t>
            </a:r>
            <a:r>
              <a:rPr lang="en-US" sz="1300" dirty="0" err="1" smtClean="0">
                <a:solidFill>
                  <a:schemeClr val="tx1"/>
                </a:solidFill>
              </a:rPr>
              <a:t>effecten</a:t>
            </a:r>
            <a:r>
              <a:rPr lang="en-US" sz="1300" dirty="0" smtClean="0">
                <a:solidFill>
                  <a:schemeClr val="tx1"/>
                </a:solidFill>
              </a:rPr>
              <a:t> van </a:t>
            </a:r>
            <a:r>
              <a:rPr lang="en-US" sz="1300" dirty="0" err="1" smtClean="0">
                <a:solidFill>
                  <a:schemeClr val="tx1"/>
                </a:solidFill>
              </a:rPr>
              <a:t>leermethodes</a:t>
            </a:r>
            <a:endParaRPr lang="en-US" sz="1300" dirty="0">
              <a:solidFill>
                <a:schemeClr val="tx1"/>
              </a:solidFill>
            </a:endParaRPr>
          </a:p>
        </p:txBody>
      </p:sp>
      <p:cxnSp>
        <p:nvCxnSpPr>
          <p:cNvPr id="23" name="Straight Connector 22"/>
          <p:cNvCxnSpPr>
            <a:stCxn id="13" idx="2"/>
            <a:endCxn id="24" idx="2"/>
          </p:cNvCxnSpPr>
          <p:nvPr/>
        </p:nvCxnSpPr>
        <p:spPr>
          <a:xfrm>
            <a:off x="4574810" y="2371884"/>
            <a:ext cx="2" cy="3032299"/>
          </a:xfrm>
          <a:prstGeom prst="line">
            <a:avLst/>
          </a:prstGeom>
          <a:ln w="19050" cmpd="sng">
            <a:solidFill>
              <a:schemeClr val="tx1">
                <a:lumMod val="65000"/>
                <a:lumOff val="35000"/>
              </a:schemeClr>
            </a:solidFill>
            <a:prstDash val="dot"/>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498119" y="4093965"/>
            <a:ext cx="2153386" cy="13102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err="1" smtClean="0">
                <a:solidFill>
                  <a:schemeClr val="tx1"/>
                </a:solidFill>
              </a:rPr>
              <a:t>Analyseren</a:t>
            </a:r>
            <a:r>
              <a:rPr lang="en-US" sz="1300" dirty="0" smtClean="0">
                <a:solidFill>
                  <a:schemeClr val="tx1"/>
                </a:solidFill>
              </a:rPr>
              <a:t> van </a:t>
            </a:r>
            <a:r>
              <a:rPr lang="en-US" sz="1300" dirty="0" err="1" smtClean="0">
                <a:solidFill>
                  <a:schemeClr val="tx1"/>
                </a:solidFill>
              </a:rPr>
              <a:t>relevante</a:t>
            </a:r>
            <a:r>
              <a:rPr lang="en-US" sz="1300" dirty="0" smtClean="0">
                <a:solidFill>
                  <a:schemeClr val="tx1"/>
                </a:solidFill>
              </a:rPr>
              <a:t> </a:t>
            </a:r>
            <a:r>
              <a:rPr lang="en-US" sz="1300" dirty="0" err="1" smtClean="0">
                <a:solidFill>
                  <a:schemeClr val="tx1"/>
                </a:solidFill>
              </a:rPr>
              <a:t>informatie</a:t>
            </a:r>
            <a:r>
              <a:rPr lang="en-US" sz="1300" dirty="0" smtClean="0">
                <a:solidFill>
                  <a:schemeClr val="tx1"/>
                </a:solidFill>
              </a:rPr>
              <a:t> </a:t>
            </a:r>
            <a:r>
              <a:rPr lang="en-US" sz="1300" dirty="0" err="1" smtClean="0">
                <a:solidFill>
                  <a:schemeClr val="tx1"/>
                </a:solidFill>
              </a:rPr>
              <a:t>uit</a:t>
            </a:r>
            <a:r>
              <a:rPr lang="en-US" sz="1300" dirty="0" smtClean="0">
                <a:solidFill>
                  <a:schemeClr val="tx1"/>
                </a:solidFill>
              </a:rPr>
              <a:t> </a:t>
            </a:r>
            <a:r>
              <a:rPr lang="en-US" sz="1300" dirty="0" err="1" smtClean="0">
                <a:solidFill>
                  <a:schemeClr val="tx1"/>
                </a:solidFill>
              </a:rPr>
              <a:t>hersenonderzoek</a:t>
            </a:r>
            <a:r>
              <a:rPr lang="en-US" sz="1300" dirty="0" smtClean="0">
                <a:solidFill>
                  <a:schemeClr val="tx1"/>
                </a:solidFill>
              </a:rPr>
              <a:t>: </a:t>
            </a:r>
          </a:p>
          <a:p>
            <a:pPr algn="ctr"/>
            <a:r>
              <a:rPr lang="en-US" sz="1300" dirty="0" err="1" smtClean="0">
                <a:solidFill>
                  <a:schemeClr val="tx1"/>
                </a:solidFill>
              </a:rPr>
              <a:t>Wat</a:t>
            </a:r>
            <a:r>
              <a:rPr lang="en-US" sz="1300" dirty="0" smtClean="0">
                <a:solidFill>
                  <a:schemeClr val="tx1"/>
                </a:solidFill>
              </a:rPr>
              <a:t> is </a:t>
            </a:r>
            <a:r>
              <a:rPr lang="en-US" sz="1300" dirty="0" err="1" smtClean="0">
                <a:solidFill>
                  <a:schemeClr val="tx1"/>
                </a:solidFill>
              </a:rPr>
              <a:t>bruikbaar</a:t>
            </a:r>
            <a:r>
              <a:rPr lang="en-US" sz="1300" dirty="0" smtClean="0">
                <a:solidFill>
                  <a:schemeClr val="tx1"/>
                </a:solidFill>
              </a:rPr>
              <a:t> en relevant?</a:t>
            </a:r>
            <a:endParaRPr lang="en-US" sz="1300" dirty="0">
              <a:solidFill>
                <a:schemeClr val="tx1"/>
              </a:solidFill>
            </a:endParaRPr>
          </a:p>
        </p:txBody>
      </p:sp>
      <p:cxnSp>
        <p:nvCxnSpPr>
          <p:cNvPr id="25" name="Straight Connector 24"/>
          <p:cNvCxnSpPr/>
          <p:nvPr/>
        </p:nvCxnSpPr>
        <p:spPr>
          <a:xfrm>
            <a:off x="4574810" y="2215155"/>
            <a:ext cx="4029638" cy="3583985"/>
          </a:xfrm>
          <a:prstGeom prst="line">
            <a:avLst/>
          </a:prstGeom>
          <a:ln w="19050" cmpd="sng">
            <a:solidFill>
              <a:schemeClr val="tx1">
                <a:lumMod val="65000"/>
                <a:lumOff val="35000"/>
              </a:schemeClr>
            </a:solidFill>
            <a:prstDash val="dot"/>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885601" y="3061795"/>
            <a:ext cx="2719393" cy="462951"/>
          </a:xfrm>
          <a:prstGeom prst="rect">
            <a:avLst/>
          </a:prstGeom>
          <a:noFill/>
        </p:spPr>
        <p:txBody>
          <a:bodyPr wrap="square" rtlCol="0">
            <a:spAutoFit/>
          </a:bodyPr>
          <a:lstStyle/>
          <a:p>
            <a:pPr algn="ctr"/>
            <a:r>
              <a:rPr lang="en-US" sz="1200" i="1" dirty="0" err="1" smtClean="0"/>
              <a:t>Kennis</a:t>
            </a:r>
            <a:r>
              <a:rPr lang="en-US" sz="1200" i="1" dirty="0" smtClean="0"/>
              <a:t> over </a:t>
            </a:r>
            <a:r>
              <a:rPr lang="en-US" sz="1200" i="1" dirty="0" err="1" smtClean="0"/>
              <a:t>hersenen</a:t>
            </a:r>
            <a:r>
              <a:rPr lang="en-US" sz="1200" i="1" dirty="0" smtClean="0"/>
              <a:t> </a:t>
            </a:r>
            <a:r>
              <a:rPr lang="en-US" sz="1200" b="1" i="1" dirty="0" err="1" smtClean="0"/>
              <a:t>gecombineerd</a:t>
            </a:r>
            <a:r>
              <a:rPr lang="en-US" sz="1200" i="1" dirty="0" smtClean="0"/>
              <a:t> met </a:t>
            </a:r>
            <a:r>
              <a:rPr lang="en-US" sz="1200" i="1" dirty="0" err="1" smtClean="0"/>
              <a:t>kennis</a:t>
            </a:r>
            <a:r>
              <a:rPr lang="en-US" sz="1200" i="1" dirty="0" smtClean="0"/>
              <a:t> over </a:t>
            </a:r>
            <a:r>
              <a:rPr lang="en-US" sz="1200" i="1" dirty="0" err="1" smtClean="0"/>
              <a:t>motivatie</a:t>
            </a:r>
            <a:r>
              <a:rPr lang="en-US" sz="1200" i="1" dirty="0" smtClean="0"/>
              <a:t>, </a:t>
            </a:r>
            <a:r>
              <a:rPr lang="en-US" sz="1200" i="1" dirty="0" err="1" smtClean="0"/>
              <a:t>instructie</a:t>
            </a:r>
            <a:r>
              <a:rPr lang="en-US" sz="1200" i="1" dirty="0" smtClean="0"/>
              <a:t>, etc. </a:t>
            </a:r>
            <a:endParaRPr lang="en-US" sz="1200" i="1" dirty="0"/>
          </a:p>
        </p:txBody>
      </p:sp>
      <p:cxnSp>
        <p:nvCxnSpPr>
          <p:cNvPr id="31" name="Straight Connector 30"/>
          <p:cNvCxnSpPr>
            <a:stCxn id="12" idx="2"/>
          </p:cNvCxnSpPr>
          <p:nvPr/>
        </p:nvCxnSpPr>
        <p:spPr>
          <a:xfrm>
            <a:off x="7661271" y="2371885"/>
            <a:ext cx="0" cy="3427255"/>
          </a:xfrm>
          <a:prstGeom prst="line">
            <a:avLst/>
          </a:prstGeom>
          <a:ln w="19050" cmpd="sng">
            <a:solidFill>
              <a:schemeClr val="tx1">
                <a:lumMod val="65000"/>
                <a:lumOff val="35000"/>
              </a:schemeClr>
            </a:solidFill>
            <a:prstDash val="dot"/>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389166" y="3834446"/>
            <a:ext cx="2412492" cy="5753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solidFill>
              </a:rPr>
              <a:t>Docent </a:t>
            </a:r>
            <a:r>
              <a:rPr lang="en-US" sz="1300" dirty="0" err="1" smtClean="0">
                <a:solidFill>
                  <a:schemeClr val="tx1"/>
                </a:solidFill>
              </a:rPr>
              <a:t>professionalisering</a:t>
            </a:r>
            <a:endParaRPr lang="en-US" sz="1300" dirty="0">
              <a:solidFill>
                <a:schemeClr val="tx1"/>
              </a:solidFill>
            </a:endParaRPr>
          </a:p>
        </p:txBody>
      </p:sp>
      <p:sp>
        <p:nvSpPr>
          <p:cNvPr id="27" name="Rectangle 26"/>
          <p:cNvSpPr/>
          <p:nvPr/>
        </p:nvSpPr>
        <p:spPr>
          <a:xfrm>
            <a:off x="6398747" y="4539993"/>
            <a:ext cx="2412492" cy="5753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err="1" smtClean="0">
                <a:solidFill>
                  <a:schemeClr val="tx1"/>
                </a:solidFill>
              </a:rPr>
              <a:t>Leerling</a:t>
            </a:r>
            <a:r>
              <a:rPr lang="en-US" sz="1300" dirty="0" smtClean="0">
                <a:solidFill>
                  <a:schemeClr val="tx1"/>
                </a:solidFill>
              </a:rPr>
              <a:t> </a:t>
            </a:r>
            <a:r>
              <a:rPr lang="en-US" sz="1300" dirty="0" err="1" smtClean="0">
                <a:solidFill>
                  <a:schemeClr val="tx1"/>
                </a:solidFill>
              </a:rPr>
              <a:t>motivatie</a:t>
            </a:r>
            <a:endParaRPr lang="en-US" sz="1300" dirty="0">
              <a:solidFill>
                <a:schemeClr val="tx1"/>
              </a:solidFill>
            </a:endParaRPr>
          </a:p>
        </p:txBody>
      </p:sp>
      <p:sp>
        <p:nvSpPr>
          <p:cNvPr id="28" name="Rectangle 27"/>
          <p:cNvSpPr/>
          <p:nvPr/>
        </p:nvSpPr>
        <p:spPr>
          <a:xfrm>
            <a:off x="6398747" y="5223818"/>
            <a:ext cx="2412492" cy="5753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err="1" smtClean="0">
                <a:solidFill>
                  <a:schemeClr val="tx1"/>
                </a:solidFill>
              </a:rPr>
              <a:t>Methodes</a:t>
            </a:r>
            <a:r>
              <a:rPr lang="en-US" sz="1300" dirty="0" smtClean="0">
                <a:solidFill>
                  <a:schemeClr val="tx1"/>
                </a:solidFill>
              </a:rPr>
              <a:t> en </a:t>
            </a:r>
            <a:r>
              <a:rPr lang="en-US" sz="1300" dirty="0" err="1" smtClean="0">
                <a:solidFill>
                  <a:schemeClr val="tx1"/>
                </a:solidFill>
              </a:rPr>
              <a:t>instructie</a:t>
            </a:r>
            <a:endParaRPr lang="en-US" sz="1300" dirty="0">
              <a:solidFill>
                <a:schemeClr val="tx1"/>
              </a:solidFill>
            </a:endParaRPr>
          </a:p>
        </p:txBody>
      </p:sp>
    </p:spTree>
    <p:extLst>
      <p:ext uri="{BB962C8B-B14F-4D97-AF65-F5344CB8AC3E}">
        <p14:creationId xmlns:p14="http://schemas.microsoft.com/office/powerpoint/2010/main" val="108432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6"/>
                                        </p:tgtEl>
                                        <p:attrNameLst>
                                          <p:attrName>fillcolor</p:attrName>
                                        </p:attrNameLst>
                                      </p:cBhvr>
                                      <p:to>
                                        <a:schemeClr val="accent2"/>
                                      </p:to>
                                    </p:animClr>
                                    <p:set>
                                      <p:cBhvr>
                                        <p:cTn id="41" dur="2000" fill="hold"/>
                                        <p:tgtEl>
                                          <p:spTgt spid="26"/>
                                        </p:tgtEl>
                                        <p:attrNameLst>
                                          <p:attrName>fill.type</p:attrName>
                                        </p:attrNameLst>
                                      </p:cBhvr>
                                      <p:to>
                                        <p:strVal val="solid"/>
                                      </p:to>
                                    </p:set>
                                    <p:set>
                                      <p:cBhvr>
                                        <p:cTn id="4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animBg="1"/>
      <p:bldP spid="24" grpId="0" animBg="1"/>
      <p:bldP spid="29" grpId="0"/>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155448"/>
            <a:ext cx="7391400" cy="1252728"/>
          </a:xfrm>
        </p:spPr>
        <p:txBody>
          <a:bodyPr>
            <a:normAutofit fontScale="90000"/>
          </a:bodyPr>
          <a:lstStyle/>
          <a:p>
            <a:r>
              <a:rPr lang="nl-NL" dirty="0" smtClean="0"/>
              <a:t>Helpt kennis over het brein je in de klas?</a:t>
            </a:r>
            <a:endParaRPr lang="en-US" dirty="0"/>
          </a:p>
        </p:txBody>
      </p:sp>
      <p:sp>
        <p:nvSpPr>
          <p:cNvPr id="3" name="Content Placeholder 2"/>
          <p:cNvSpPr>
            <a:spLocks noGrp="1"/>
          </p:cNvSpPr>
          <p:nvPr>
            <p:ph idx="1"/>
          </p:nvPr>
        </p:nvSpPr>
        <p:spPr/>
        <p:txBody>
          <a:bodyPr/>
          <a:lstStyle/>
          <a:p>
            <a:pPr marL="0" indent="0">
              <a:buNone/>
            </a:pPr>
            <a:r>
              <a:rPr lang="nl-NL" sz="2800" b="1" dirty="0" smtClean="0">
                <a:ea typeface="MS PGothic" charset="0"/>
                <a:cs typeface="MS PGothic" charset="0"/>
              </a:rPr>
              <a:t>Ja,</a:t>
            </a:r>
          </a:p>
          <a:p>
            <a:pPr indent="-182563">
              <a:spcBef>
                <a:spcPts val="300"/>
              </a:spcBef>
              <a:buFont typeface="Arial" charset="0"/>
              <a:buChar char="•"/>
            </a:pPr>
            <a:r>
              <a:rPr lang="nl-NL" sz="2400" dirty="0" smtClean="0">
                <a:ea typeface="MS PGothic" charset="0"/>
                <a:cs typeface="MS PGothic" charset="0"/>
              </a:rPr>
              <a:t>Algemene achtergrondkennis over het gereedschap waarmee we - wij en je leerlingen - leren</a:t>
            </a:r>
          </a:p>
          <a:p>
            <a:pPr indent="-182563">
              <a:spcBef>
                <a:spcPts val="300"/>
              </a:spcBef>
              <a:buFont typeface="Arial" charset="0"/>
              <a:buChar char="•"/>
            </a:pPr>
            <a:r>
              <a:rPr lang="nl-NL" sz="2400" dirty="0" smtClean="0">
                <a:ea typeface="MS PGothic" charset="0"/>
                <a:cs typeface="MS PGothic" charset="0"/>
              </a:rPr>
              <a:t>Verdieping van jouw kennis over leren en gedrag van leerlingen</a:t>
            </a:r>
          </a:p>
          <a:p>
            <a:pPr indent="-182563">
              <a:spcBef>
                <a:spcPts val="300"/>
              </a:spcBef>
              <a:buFont typeface="Arial" charset="0"/>
              <a:buChar char="•"/>
            </a:pPr>
            <a:r>
              <a:rPr lang="nl-NL" sz="2400" dirty="0" smtClean="0">
                <a:ea typeface="MS PGothic" charset="0"/>
                <a:cs typeface="MS PGothic" charset="0"/>
              </a:rPr>
              <a:t>Onderbouwen van onderwijskundige theorieën over leren</a:t>
            </a:r>
          </a:p>
          <a:p>
            <a:pPr indent="-182563">
              <a:spcBef>
                <a:spcPts val="300"/>
              </a:spcBef>
              <a:buFont typeface="Arial" charset="0"/>
              <a:buChar char="•"/>
            </a:pPr>
            <a:r>
              <a:rPr lang="nl-NL" sz="2400" dirty="0" smtClean="0">
                <a:ea typeface="MS PGothic" charset="0"/>
                <a:cs typeface="MS PGothic" charset="0"/>
              </a:rPr>
              <a:t>Leidraad bij het ontwikkelen of gebruiken van methodes en instructies</a:t>
            </a:r>
          </a:p>
          <a:p>
            <a:pPr indent="-182563">
              <a:spcBef>
                <a:spcPts val="300"/>
              </a:spcBef>
              <a:buFont typeface="Arial" charset="0"/>
              <a:buChar char="•"/>
            </a:pPr>
            <a:r>
              <a:rPr lang="nl-NL" sz="2400" dirty="0" smtClean="0">
                <a:ea typeface="MS PGothic" charset="0"/>
                <a:cs typeface="MS PGothic" charset="0"/>
              </a:rPr>
              <a:t>Andere persoonlijke benadering van leerlingen en lesgeven</a:t>
            </a:r>
          </a:p>
          <a:p>
            <a:pPr indent="-182563">
              <a:spcBef>
                <a:spcPts val="300"/>
              </a:spcBef>
              <a:buFont typeface="Arial" charset="0"/>
              <a:buChar char="•"/>
            </a:pPr>
            <a:r>
              <a:rPr lang="nl-NL" sz="2400" dirty="0" smtClean="0">
                <a:ea typeface="MS PGothic" charset="0"/>
                <a:cs typeface="MS PGothic" charset="0"/>
              </a:rPr>
              <a:t>Stimuleert kritische houding t.o.v. ‘breinleren’</a:t>
            </a:r>
          </a:p>
          <a:p>
            <a:endParaRPr lang="en-US" dirty="0"/>
          </a:p>
        </p:txBody>
      </p:sp>
      <p:pic>
        <p:nvPicPr>
          <p:cNvPr id="4"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Docent </a:t>
            </a:r>
            <a:r>
              <a:rPr lang="en-US" dirty="0" err="1" smtClean="0"/>
              <a:t>professionalisering</a:t>
            </a:r>
            <a:endParaRPr lang="en-US" dirty="0"/>
          </a:p>
        </p:txBody>
      </p:sp>
      <p:pic>
        <p:nvPicPr>
          <p:cNvPr id="6" name="Picture 5"/>
          <p:cNvPicPr>
            <a:picLocks noChangeAspect="1"/>
          </p:cNvPicPr>
          <p:nvPr/>
        </p:nvPicPr>
        <p:blipFill>
          <a:blip r:embed="rId2" cstate="print"/>
          <a:stretch>
            <a:fillRect/>
          </a:stretch>
        </p:blipFill>
        <p:spPr>
          <a:xfrm>
            <a:off x="5562608" y="1551577"/>
            <a:ext cx="2693882" cy="3944757"/>
          </a:xfrm>
          <a:prstGeom prst="rect">
            <a:avLst/>
          </a:prstGeom>
        </p:spPr>
      </p:pic>
      <p:sp>
        <p:nvSpPr>
          <p:cNvPr id="7" name="TextBox 6"/>
          <p:cNvSpPr txBox="1"/>
          <p:nvPr/>
        </p:nvSpPr>
        <p:spPr>
          <a:xfrm rot="20371501">
            <a:off x="1022738" y="3721672"/>
            <a:ext cx="2419046" cy="646331"/>
          </a:xfrm>
          <a:prstGeom prst="rect">
            <a:avLst/>
          </a:prstGeom>
          <a:noFill/>
        </p:spPr>
        <p:txBody>
          <a:bodyPr wrap="none" rtlCol="0">
            <a:spAutoFit/>
          </a:bodyPr>
          <a:lstStyle/>
          <a:p>
            <a:r>
              <a:rPr lang="en-US" sz="3600" i="1" dirty="0" err="1" smtClean="0">
                <a:latin typeface="Avenir Book"/>
                <a:cs typeface="Avenir Book"/>
              </a:rPr>
              <a:t>Voorbeeld</a:t>
            </a:r>
            <a:endParaRPr lang="en-US" sz="3600" i="1" dirty="0">
              <a:latin typeface="Avenir Book"/>
              <a:cs typeface="Avenir Book"/>
            </a:endParaRPr>
          </a:p>
        </p:txBody>
      </p:sp>
      <p:pic>
        <p:nvPicPr>
          <p:cNvPr id="5"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40431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39825"/>
          </a:xfrm>
          <a:prstGeom prst="rect">
            <a:avLst/>
          </a:prstGeom>
        </p:spPr>
        <p:txBody>
          <a:bodyPr vert="horz" lIns="91440" rIns="45720" rtlCol="0" anchor="ctr">
            <a:normAutofit fontScale="92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err="1" smtClean="0"/>
              <a:t>Doelen</a:t>
            </a:r>
            <a:r>
              <a:rPr lang="en-US" dirty="0" smtClean="0"/>
              <a:t> </a:t>
            </a:r>
            <a:r>
              <a:rPr lang="en-US" dirty="0" err="1" smtClean="0"/>
              <a:t>docentprofessionalisering</a:t>
            </a:r>
            <a:endParaRPr lang="en-US" dirty="0"/>
          </a:p>
        </p:txBody>
      </p:sp>
      <p:sp>
        <p:nvSpPr>
          <p:cNvPr id="5" name="Content Placeholder 2"/>
          <p:cNvSpPr txBox="1">
            <a:spLocks/>
          </p:cNvSpPr>
          <p:nvPr/>
        </p:nvSpPr>
        <p:spPr>
          <a:xfrm>
            <a:off x="457201" y="1595756"/>
            <a:ext cx="8229600" cy="388112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err="1" smtClean="0"/>
              <a:t>Visie</a:t>
            </a:r>
            <a:r>
              <a:rPr lang="en-US" dirty="0" smtClean="0"/>
              <a:t>, attitude en </a:t>
            </a:r>
            <a:r>
              <a:rPr lang="en-US" dirty="0" err="1" smtClean="0"/>
              <a:t>kennis</a:t>
            </a:r>
            <a:r>
              <a:rPr lang="en-US" dirty="0" smtClean="0"/>
              <a:t> ten </a:t>
            </a:r>
            <a:r>
              <a:rPr lang="en-US" dirty="0" err="1" smtClean="0"/>
              <a:t>opzichte</a:t>
            </a:r>
            <a:r>
              <a:rPr lang="en-US" dirty="0" smtClean="0"/>
              <a:t> van </a:t>
            </a:r>
            <a:r>
              <a:rPr lang="en-US" dirty="0" err="1" smtClean="0"/>
              <a:t>leren</a:t>
            </a:r>
            <a:r>
              <a:rPr lang="en-US" dirty="0" smtClean="0"/>
              <a:t> </a:t>
            </a:r>
            <a:r>
              <a:rPr lang="en-US" dirty="0" err="1" smtClean="0"/>
              <a:t>ontwikkelen</a:t>
            </a:r>
            <a:endParaRPr lang="en-US" dirty="0" smtClean="0"/>
          </a:p>
          <a:p>
            <a:r>
              <a:rPr lang="en-US" dirty="0" err="1" smtClean="0"/>
              <a:t>Visie</a:t>
            </a:r>
            <a:r>
              <a:rPr lang="en-US" dirty="0" smtClean="0"/>
              <a:t>, attitude en </a:t>
            </a:r>
            <a:r>
              <a:rPr lang="en-US" dirty="0" err="1" smtClean="0"/>
              <a:t>kennis</a:t>
            </a:r>
            <a:r>
              <a:rPr lang="en-US" dirty="0" smtClean="0"/>
              <a:t> ten </a:t>
            </a:r>
            <a:r>
              <a:rPr lang="en-US" dirty="0" err="1" smtClean="0"/>
              <a:t>opzichte</a:t>
            </a:r>
            <a:r>
              <a:rPr lang="en-US" dirty="0" smtClean="0"/>
              <a:t> van talent-</a:t>
            </a:r>
            <a:r>
              <a:rPr lang="en-US" dirty="0" err="1" smtClean="0"/>
              <a:t>ontwikkeling</a:t>
            </a:r>
            <a:r>
              <a:rPr lang="en-US" dirty="0" smtClean="0"/>
              <a:t> </a:t>
            </a:r>
            <a:r>
              <a:rPr lang="en-US" dirty="0" err="1" smtClean="0"/>
              <a:t>stimuleren</a:t>
            </a:r>
            <a:endParaRPr lang="en-US" dirty="0" smtClean="0"/>
          </a:p>
          <a:p>
            <a:endParaRPr lang="en-US" dirty="0" smtClean="0"/>
          </a:p>
          <a:p>
            <a:pPr marL="0" indent="0">
              <a:buFont typeface="Wingdings 2"/>
              <a:buNone/>
            </a:pPr>
            <a:r>
              <a:rPr lang="en-US" dirty="0" smtClean="0"/>
              <a:t>	</a:t>
            </a:r>
            <a:endParaRPr lang="en-US" i="1" dirty="0" smtClean="0"/>
          </a:p>
        </p:txBody>
      </p:sp>
      <p:pic>
        <p:nvPicPr>
          <p:cNvPr id="6" name="Picture 5" descr="attitude-is-a-deci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62400"/>
            <a:ext cx="239597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179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155448"/>
            <a:ext cx="7315200" cy="1252728"/>
          </a:xfrm>
        </p:spPr>
        <p:txBody>
          <a:bodyPr/>
          <a:lstStyle/>
          <a:p>
            <a:r>
              <a:rPr lang="nl-NL" dirty="0" smtClean="0"/>
              <a:t>De hersenen</a:t>
            </a:r>
            <a:endParaRPr lang="en-US" dirty="0"/>
          </a:p>
        </p:txBody>
      </p:sp>
      <p:pic>
        <p:nvPicPr>
          <p:cNvPr id="26626" name="Picture 2" descr="mediale hersenen zonder text"/>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a:xfrm>
            <a:off x="1672621" y="2003425"/>
            <a:ext cx="5798757" cy="4625975"/>
          </a:xfrm>
          <a:noFill/>
        </p:spPr>
      </p:pic>
      <p:sp>
        <p:nvSpPr>
          <p:cNvPr id="26627" name="TextBox 1"/>
          <p:cNvSpPr txBox="1">
            <a:spLocks noChangeArrowheads="1"/>
          </p:cNvSpPr>
          <p:nvPr/>
        </p:nvSpPr>
        <p:spPr bwMode="auto">
          <a:xfrm>
            <a:off x="1581267" y="1524000"/>
            <a:ext cx="601639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nl-NL" sz="2000" dirty="0">
                <a:latin typeface="+mn-lt"/>
                <a:cs typeface="Arial" charset="0"/>
              </a:rPr>
              <a:t>1,4 kg </a:t>
            </a:r>
          </a:p>
          <a:p>
            <a:pPr algn="ctr" eaLnBrk="1" hangingPunct="1"/>
            <a:r>
              <a:rPr lang="nl-NL" sz="2000" dirty="0">
                <a:latin typeface="+mn-lt"/>
                <a:cs typeface="Arial" charset="0"/>
              </a:rPr>
              <a:t>100 miljard hersencellen</a:t>
            </a:r>
          </a:p>
          <a:p>
            <a:pPr algn="ctr" eaLnBrk="1" hangingPunct="1"/>
            <a:r>
              <a:rPr lang="nl-NL" sz="2000" dirty="0">
                <a:latin typeface="+mn-lt"/>
                <a:cs typeface="Arial" charset="0"/>
              </a:rPr>
              <a:t>1 miljoen miljard (1.000.000.000.000.000) verbindingen</a:t>
            </a:r>
          </a:p>
          <a:p>
            <a:pPr algn="ctr" eaLnBrk="1" hangingPunct="1"/>
            <a:endParaRPr lang="nl-NL" dirty="0">
              <a:cs typeface="Arial" charset="0"/>
            </a:endParaRPr>
          </a:p>
        </p:txBody>
      </p:sp>
      <p:pic>
        <p:nvPicPr>
          <p:cNvPr id="4" name="Picture 2"/>
          <p:cNvPicPr>
            <a:picLocks noChangeAspect="1" noChangeArrowheads="1"/>
          </p:cNvPicPr>
          <p:nvPr/>
        </p:nvPicPr>
        <p:blipFill>
          <a:blip r:embed="rId4"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2465069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55448"/>
            <a:ext cx="7239000" cy="1252728"/>
          </a:xfrm>
        </p:spPr>
        <p:txBody>
          <a:bodyPr/>
          <a:lstStyle/>
          <a:p>
            <a:r>
              <a:rPr lang="nl-NL" dirty="0" smtClean="0"/>
              <a:t>Hersenen &amp; leren</a:t>
            </a:r>
            <a:endParaRPr lang="en-US" dirty="0"/>
          </a:p>
        </p:txBody>
      </p:sp>
      <p:sp>
        <p:nvSpPr>
          <p:cNvPr id="7171" name="Content Placeholder 2"/>
          <p:cNvSpPr>
            <a:spLocks noGrp="1"/>
          </p:cNvSpPr>
          <p:nvPr>
            <p:ph idx="1"/>
          </p:nvPr>
        </p:nvSpPr>
        <p:spPr/>
        <p:txBody>
          <a:bodyPr/>
          <a:lstStyle/>
          <a:p>
            <a:pPr algn="ctr" eaLnBrk="1" hangingPunct="1">
              <a:buFont typeface="Wingdings" pitchFamily="2" charset="2"/>
              <a:buChar char="§"/>
              <a:defRPr/>
            </a:pPr>
            <a:endParaRPr lang="nl-NL" sz="2800" dirty="0" smtClean="0">
              <a:ea typeface="+mn-ea"/>
            </a:endParaRPr>
          </a:p>
          <a:p>
            <a:pPr algn="ctr" eaLnBrk="1" hangingPunct="1">
              <a:buFont typeface="Wingdings" pitchFamily="2" charset="2"/>
              <a:buChar char="§"/>
              <a:defRPr/>
            </a:pPr>
            <a:endParaRPr lang="nl-NL" sz="2800" dirty="0" smtClean="0">
              <a:ea typeface="+mn-ea"/>
            </a:endParaRPr>
          </a:p>
          <a:p>
            <a:pPr marL="0" indent="0" algn="ctr" eaLnBrk="1" hangingPunct="1">
              <a:buFont typeface="Arial" charset="0"/>
              <a:buNone/>
              <a:defRPr/>
            </a:pPr>
            <a:endParaRPr lang="nl-NL" sz="2800" dirty="0">
              <a:ea typeface="+mn-ea"/>
            </a:endParaRPr>
          </a:p>
          <a:p>
            <a:pPr marL="0" indent="0" algn="ctr" eaLnBrk="1" hangingPunct="1">
              <a:buFont typeface="Arial" charset="0"/>
              <a:buNone/>
              <a:defRPr/>
            </a:pPr>
            <a:r>
              <a:rPr lang="nl-NL" sz="2800" dirty="0" smtClean="0">
                <a:ea typeface="+mn-ea"/>
              </a:rPr>
              <a:t>WAT IS LEREN?</a:t>
            </a:r>
          </a:p>
          <a:p>
            <a:pPr marL="0" indent="0" algn="ctr" eaLnBrk="1" hangingPunct="1">
              <a:buFont typeface="Arial" charset="0"/>
              <a:buNone/>
              <a:defRPr/>
            </a:pPr>
            <a:endParaRPr lang="nl-NL" sz="2800" dirty="0" smtClean="0">
              <a:ea typeface="+mn-ea"/>
            </a:endParaRPr>
          </a:p>
          <a:p>
            <a:pPr algn="ctr" eaLnBrk="1" hangingPunct="1">
              <a:buFont typeface="Wingdings" pitchFamily="2" charset="2"/>
              <a:buChar char="§"/>
              <a:defRPr/>
            </a:pPr>
            <a:endParaRPr lang="nl-NL" sz="2800" dirty="0" smtClean="0">
              <a:ea typeface="+mn-ea"/>
            </a:endParaRPr>
          </a:p>
          <a:p>
            <a:pPr eaLnBrk="1" hangingPunct="1">
              <a:buFont typeface="Wingdings" pitchFamily="2" charset="2"/>
              <a:buChar char="§"/>
              <a:defRPr/>
            </a:pPr>
            <a:endParaRPr lang="nl-NL" sz="2800" dirty="0" smtClean="0">
              <a:ea typeface="+mn-ea"/>
            </a:endParaRPr>
          </a:p>
        </p:txBody>
      </p:sp>
      <p:pic>
        <p:nvPicPr>
          <p:cNvPr id="3"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484874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13338"/>
          </a:xfrm>
        </p:spPr>
        <p:txBody>
          <a:bodyPr rtlCol="0">
            <a:normAutofit/>
          </a:bodyPr>
          <a:lstStyle/>
          <a:p>
            <a:pPr marL="0" indent="0" algn="ctr" eaLnBrk="1" fontAlgn="auto" hangingPunct="1">
              <a:spcAft>
                <a:spcPts val="0"/>
              </a:spcAft>
              <a:buFont typeface="Wingdings" pitchFamily="2" charset="2"/>
              <a:buNone/>
              <a:defRPr/>
            </a:pPr>
            <a:endParaRPr lang="nl-NL" b="1" dirty="0" smtClean="0">
              <a:ea typeface="+mn-ea"/>
            </a:endParaRPr>
          </a:p>
          <a:p>
            <a:pPr marL="0" indent="0" algn="ctr" eaLnBrk="1" fontAlgn="auto" hangingPunct="1">
              <a:spcAft>
                <a:spcPts val="0"/>
              </a:spcAft>
              <a:buFont typeface="Wingdings" pitchFamily="2" charset="2"/>
              <a:buNone/>
              <a:defRPr/>
            </a:pPr>
            <a:r>
              <a:rPr lang="nl-NL" sz="3200" b="1" dirty="0" smtClean="0">
                <a:ea typeface="+mn-ea"/>
              </a:rPr>
              <a:t>Leren is het geheel aan veranderingen in de </a:t>
            </a:r>
            <a:r>
              <a:rPr lang="nl-NL" sz="3200" b="1" dirty="0">
                <a:ea typeface="+mn-ea"/>
              </a:rPr>
              <a:t>organisatie van je brein</a:t>
            </a:r>
          </a:p>
          <a:p>
            <a:pPr marL="182880" indent="-182880" eaLnBrk="1" fontAlgn="auto" hangingPunct="1">
              <a:spcAft>
                <a:spcPts val="0"/>
              </a:spcAft>
              <a:buFont typeface="Arial" pitchFamily="34" charset="0"/>
              <a:buChar char="•"/>
              <a:defRPr/>
            </a:pPr>
            <a:endParaRPr lang="nl-NL" dirty="0" smtClean="0">
              <a:ea typeface="+mn-ea"/>
            </a:endParaRPr>
          </a:p>
          <a:p>
            <a:pPr marL="182880" indent="-182880" eaLnBrk="1" fontAlgn="auto" hangingPunct="1">
              <a:spcAft>
                <a:spcPts val="0"/>
              </a:spcAft>
              <a:buFont typeface="Arial" pitchFamily="34" charset="0"/>
              <a:buChar char="•"/>
              <a:defRPr/>
            </a:pPr>
            <a:endParaRPr lang="nl-NL" dirty="0">
              <a:ea typeface="+mn-ea"/>
            </a:endParaRPr>
          </a:p>
          <a:p>
            <a:pPr marL="182880" indent="-182880" eaLnBrk="1" fontAlgn="auto" hangingPunct="1">
              <a:spcAft>
                <a:spcPts val="0"/>
              </a:spcAft>
              <a:buFont typeface="Arial" pitchFamily="34" charset="0"/>
              <a:buChar char="•"/>
              <a:defRPr/>
            </a:pPr>
            <a:endParaRPr lang="nl-NL" dirty="0" smtClean="0">
              <a:ea typeface="+mn-ea"/>
            </a:endParaRPr>
          </a:p>
          <a:p>
            <a:pPr marL="182880" indent="-182880" eaLnBrk="1" fontAlgn="auto" hangingPunct="1">
              <a:spcAft>
                <a:spcPts val="0"/>
              </a:spcAft>
              <a:buFont typeface="Arial" pitchFamily="34" charset="0"/>
              <a:buChar char="•"/>
              <a:defRPr/>
            </a:pPr>
            <a:endParaRPr lang="nl-NL" dirty="0" smtClean="0">
              <a:ea typeface="+mn-ea"/>
            </a:endParaRPr>
          </a:p>
          <a:p>
            <a:pPr marL="182880" indent="-182880" eaLnBrk="1" fontAlgn="auto" hangingPunct="1">
              <a:spcAft>
                <a:spcPts val="0"/>
              </a:spcAft>
              <a:buFont typeface="Arial" pitchFamily="34" charset="0"/>
              <a:buChar char="•"/>
              <a:defRPr/>
            </a:pPr>
            <a:endParaRPr lang="nl-NL" dirty="0">
              <a:ea typeface="+mn-ea"/>
            </a:endParaRPr>
          </a:p>
          <a:p>
            <a:pPr marL="0" indent="0" eaLnBrk="1" fontAlgn="auto" hangingPunct="1">
              <a:spcAft>
                <a:spcPts val="0"/>
              </a:spcAft>
              <a:buFont typeface="Wingdings" pitchFamily="2" charset="2"/>
              <a:buNone/>
              <a:defRPr/>
            </a:pPr>
            <a:endParaRPr lang="nl-NL" dirty="0" smtClean="0">
              <a:ea typeface="+mn-ea"/>
            </a:endParaRPr>
          </a:p>
          <a:p>
            <a:pPr marL="0" indent="0" eaLnBrk="1" fontAlgn="auto" hangingPunct="1">
              <a:spcAft>
                <a:spcPts val="0"/>
              </a:spcAft>
              <a:buFont typeface="Wingdings" pitchFamily="2" charset="2"/>
              <a:buNone/>
              <a:defRPr/>
            </a:pPr>
            <a:endParaRPr lang="nl-NL" dirty="0">
              <a:ea typeface="+mn-ea"/>
            </a:endParaRPr>
          </a:p>
          <a:p>
            <a:pPr marL="182880" indent="-182880" eaLnBrk="1" fontAlgn="auto" hangingPunct="1">
              <a:spcAft>
                <a:spcPts val="0"/>
              </a:spcAft>
              <a:buFont typeface="Arial" pitchFamily="34" charset="0"/>
              <a:buChar char="•"/>
              <a:defRPr/>
            </a:pPr>
            <a:endParaRPr lang="nl-NL" dirty="0">
              <a:ea typeface="+mn-ea"/>
            </a:endParaRPr>
          </a:p>
        </p:txBody>
      </p:sp>
      <p:pic>
        <p:nvPicPr>
          <p:cNvPr id="22531"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505200"/>
            <a:ext cx="2482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2" name="Straight Arrow Connector 5"/>
          <p:cNvCxnSpPr>
            <a:cxnSpLocks noChangeShapeType="1"/>
          </p:cNvCxnSpPr>
          <p:nvPr/>
        </p:nvCxnSpPr>
        <p:spPr bwMode="auto">
          <a:xfrm>
            <a:off x="2051721" y="4571636"/>
            <a:ext cx="1414463" cy="0"/>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 name="Title 3"/>
          <p:cNvSpPr>
            <a:spLocks noGrp="1"/>
          </p:cNvSpPr>
          <p:nvPr>
            <p:ph type="title"/>
          </p:nvPr>
        </p:nvSpPr>
        <p:spPr>
          <a:xfrm>
            <a:off x="1447800" y="155448"/>
            <a:ext cx="7239000" cy="1252728"/>
          </a:xfrm>
        </p:spPr>
        <p:txBody>
          <a:bodyPr/>
          <a:lstStyle/>
          <a:p>
            <a:r>
              <a:rPr lang="nl-NL" dirty="0" smtClean="0"/>
              <a:t>Hersenen &amp; leren</a:t>
            </a:r>
            <a:endParaRPr lang="en-US" dirty="0"/>
          </a:p>
        </p:txBody>
      </p:sp>
      <p:pic>
        <p:nvPicPr>
          <p:cNvPr id="6" name="Picture 5"/>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2177906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neur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400" y="2057400"/>
            <a:ext cx="4433200" cy="27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4" name="Title 3"/>
          <p:cNvSpPr>
            <a:spLocks noGrp="1"/>
          </p:cNvSpPr>
          <p:nvPr>
            <p:ph type="title"/>
          </p:nvPr>
        </p:nvSpPr>
        <p:spPr>
          <a:xfrm>
            <a:off x="1447800" y="155448"/>
            <a:ext cx="7239000" cy="1252728"/>
          </a:xfrm>
        </p:spPr>
        <p:txBody>
          <a:bodyPr/>
          <a:lstStyle/>
          <a:p>
            <a:r>
              <a:rPr lang="nl-NL" dirty="0" smtClean="0"/>
              <a:t>Hersenen &amp; leren</a:t>
            </a:r>
            <a:endParaRPr lang="en-US" dirty="0"/>
          </a:p>
        </p:txBody>
      </p:sp>
      <p:sp>
        <p:nvSpPr>
          <p:cNvPr id="2" name="TextBox 1"/>
          <p:cNvSpPr txBox="1"/>
          <p:nvPr/>
        </p:nvSpPr>
        <p:spPr>
          <a:xfrm>
            <a:off x="1219200" y="4876800"/>
            <a:ext cx="7010400" cy="1938992"/>
          </a:xfrm>
          <a:prstGeom prst="rect">
            <a:avLst/>
          </a:prstGeom>
          <a:noFill/>
        </p:spPr>
        <p:txBody>
          <a:bodyPr wrap="square" rtlCol="0">
            <a:spAutoFit/>
          </a:bodyPr>
          <a:lstStyle/>
          <a:p>
            <a:pPr marL="514350" indent="-514350">
              <a:buFont typeface="+mj-lt"/>
              <a:buAutoNum type="arabicPeriod"/>
              <a:defRPr/>
            </a:pPr>
            <a:r>
              <a:rPr lang="en-US" sz="2400" dirty="0" err="1"/>
              <a:t>Anatomie</a:t>
            </a:r>
            <a:r>
              <a:rPr lang="en-US" sz="2400" dirty="0"/>
              <a:t>, </a:t>
            </a:r>
            <a:r>
              <a:rPr lang="en-US" sz="2400" dirty="0" err="1"/>
              <a:t>fysiologie</a:t>
            </a:r>
            <a:r>
              <a:rPr lang="en-US" sz="2400" dirty="0"/>
              <a:t> en </a:t>
            </a:r>
            <a:r>
              <a:rPr lang="en-US" sz="2400" dirty="0" err="1"/>
              <a:t>functie</a:t>
            </a:r>
            <a:r>
              <a:rPr lang="en-US" sz="2400" dirty="0"/>
              <a:t> van het </a:t>
            </a:r>
            <a:r>
              <a:rPr lang="en-US" sz="2400" dirty="0" err="1"/>
              <a:t>brein</a:t>
            </a:r>
            <a:endParaRPr lang="en-US" sz="2400" dirty="0"/>
          </a:p>
          <a:p>
            <a:pPr marL="514350" indent="-514350">
              <a:buFont typeface="+mj-lt"/>
              <a:buAutoNum type="arabicPeriod"/>
              <a:defRPr/>
            </a:pPr>
            <a:r>
              <a:rPr lang="nl-NL" sz="2400" dirty="0"/>
              <a:t>Plasticiteit (leren en ontwikkeling)</a:t>
            </a:r>
          </a:p>
          <a:p>
            <a:pPr marL="514350" indent="-514350">
              <a:buFont typeface="+mj-lt"/>
              <a:buAutoNum type="arabicPeriod"/>
              <a:defRPr/>
            </a:pPr>
            <a:r>
              <a:rPr lang="nl-NL" sz="2400" dirty="0"/>
              <a:t>Onderbouwen </a:t>
            </a:r>
            <a:r>
              <a:rPr lang="nl-NL" sz="2400" dirty="0" smtClean="0"/>
              <a:t>en uitleggen van pedagogische </a:t>
            </a:r>
            <a:r>
              <a:rPr lang="nl-NL" sz="2400" dirty="0"/>
              <a:t>en </a:t>
            </a:r>
            <a:r>
              <a:rPr lang="nl-NL" sz="2400" dirty="0" smtClean="0"/>
              <a:t>didactische principes </a:t>
            </a:r>
            <a:r>
              <a:rPr lang="nl-NL" sz="2400" dirty="0"/>
              <a:t>met deze kennis</a:t>
            </a:r>
            <a:endParaRPr lang="en-US" sz="2400" dirty="0"/>
          </a:p>
          <a:p>
            <a:endParaRPr lang="en-US" sz="2400" dirty="0"/>
          </a:p>
        </p:txBody>
      </p:sp>
    </p:spTree>
    <p:extLst>
      <p:ext uri="{BB962C8B-B14F-4D97-AF65-F5344CB8AC3E}">
        <p14:creationId xmlns:p14="http://schemas.microsoft.com/office/powerpoint/2010/main" val="2155538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383383" y="1600200"/>
            <a:ext cx="8303419" cy="3836988"/>
          </a:xfrm>
        </p:spPr>
        <p:txBody>
          <a:bodyPr>
            <a:normAutofit/>
          </a:bodyPr>
          <a:lstStyle/>
          <a:p>
            <a:r>
              <a:rPr lang="nl-NL" sz="2400" dirty="0"/>
              <a:t>Hersenen </a:t>
            </a:r>
            <a:r>
              <a:rPr lang="nl-NL" sz="2400" dirty="0" smtClean="0"/>
              <a:t>geven </a:t>
            </a:r>
            <a:r>
              <a:rPr lang="nl-NL" sz="2400" b="1" dirty="0" smtClean="0"/>
              <a:t>betekenis </a:t>
            </a:r>
            <a:r>
              <a:rPr lang="nl-NL" sz="2400" dirty="0" smtClean="0"/>
              <a:t>aan wat wordt waargenomen </a:t>
            </a:r>
            <a:endParaRPr lang="nl-NL" sz="2400" dirty="0"/>
          </a:p>
          <a:p>
            <a:r>
              <a:rPr lang="nl-NL" sz="2400" dirty="0"/>
              <a:t>Informatie ligt opgeslagen in netwerken</a:t>
            </a:r>
          </a:p>
          <a:p>
            <a:r>
              <a:rPr lang="nl-NL" sz="2400" dirty="0"/>
              <a:t>Activeren van kennis is het opbouwen van een representatie door middel van het activeren van </a:t>
            </a:r>
            <a:r>
              <a:rPr lang="nl-NL" sz="2400" dirty="0" smtClean="0"/>
              <a:t>netwerken</a:t>
            </a:r>
            <a:endParaRPr lang="nl-NL" sz="2400" dirty="0"/>
          </a:p>
          <a:p>
            <a:endParaRPr lang="nl-NL" sz="2400" dirty="0">
              <a:latin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39" y="3765550"/>
            <a:ext cx="36671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765" y="3838575"/>
            <a:ext cx="36671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295400" y="155448"/>
            <a:ext cx="7391400" cy="1252728"/>
          </a:xfrm>
        </p:spPr>
        <p:txBody>
          <a:bodyPr/>
          <a:lstStyle/>
          <a:p>
            <a:r>
              <a:rPr lang="nl-NL" dirty="0" smtClean="0"/>
              <a:t>Functie: Kennisrepresentatie</a:t>
            </a:r>
            <a:endParaRPr lang="en-US" dirty="0"/>
          </a:p>
        </p:txBody>
      </p:sp>
      <p:pic>
        <p:nvPicPr>
          <p:cNvPr id="8" name="Picture 7"/>
          <p:cNvPicPr>
            <a:picLocks noChangeAspect="1" noChangeArrowheads="1"/>
          </p:cNvPicPr>
          <p:nvPr/>
        </p:nvPicPr>
        <p:blipFill>
          <a:blip r:embed="rId5"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283576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1676400"/>
            <a:ext cx="8229600" cy="4625609"/>
          </a:xfrm>
        </p:spPr>
        <p:txBody>
          <a:bodyPr/>
          <a:lstStyle/>
          <a:p>
            <a:pPr algn="ctr" eaLnBrk="1" hangingPunct="1"/>
            <a:r>
              <a:rPr lang="nl-NL" sz="2800" dirty="0"/>
              <a:t>Leren is niet alleen het leggen van verbindingen en het sterker maken hiervan, maar vooral het </a:t>
            </a:r>
            <a:r>
              <a:rPr lang="nl-NL" sz="2800" b="1" dirty="0"/>
              <a:t>wegsnoeien</a:t>
            </a:r>
            <a:r>
              <a:rPr lang="nl-NL" sz="2800" dirty="0"/>
              <a:t> van verbindingen</a:t>
            </a:r>
          </a:p>
          <a:p>
            <a:pPr eaLnBrk="1" hangingPunct="1"/>
            <a:endParaRPr lang="nl-NL" dirty="0">
              <a:latin typeface="Arial" charset="0"/>
            </a:endParaRPr>
          </a:p>
        </p:txBody>
      </p:sp>
      <p:pic>
        <p:nvPicPr>
          <p:cNvPr id="5" name="Picture 4"/>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6" name="Title 5"/>
          <p:cNvSpPr>
            <a:spLocks noGrp="1"/>
          </p:cNvSpPr>
          <p:nvPr>
            <p:ph type="title"/>
          </p:nvPr>
        </p:nvSpPr>
        <p:spPr>
          <a:xfrm>
            <a:off x="1295400" y="155448"/>
            <a:ext cx="7391400" cy="1252728"/>
          </a:xfrm>
        </p:spPr>
        <p:txBody>
          <a:bodyPr/>
          <a:lstStyle/>
          <a:p>
            <a:r>
              <a:rPr lang="nl-NL" dirty="0" smtClean="0"/>
              <a:t>Leren: Plasticiteit</a:t>
            </a:r>
            <a:endParaRPr lang="en-US" dirty="0"/>
          </a:p>
        </p:txBody>
      </p:sp>
      <p:pic>
        <p:nvPicPr>
          <p:cNvPr id="7" name="Picture 6" descr="nerve proliferation pruning.jpg"/>
          <p:cNvPicPr>
            <a:picLocks noChangeAspect="1"/>
          </p:cNvPicPr>
          <p:nvPr/>
        </p:nvPicPr>
        <p:blipFill>
          <a:blip r:embed="rId3" cstate="print"/>
          <a:srcRect t="36073"/>
          <a:stretch>
            <a:fillRect/>
          </a:stretch>
        </p:blipFill>
        <p:spPr>
          <a:xfrm>
            <a:off x="1676400" y="3200400"/>
            <a:ext cx="5791200" cy="2291518"/>
          </a:xfrm>
          <a:prstGeom prst="rect">
            <a:avLst/>
          </a:prstGeom>
        </p:spPr>
      </p:pic>
      <p:sp>
        <p:nvSpPr>
          <p:cNvPr id="8" name="TextBox 7"/>
          <p:cNvSpPr txBox="1"/>
          <p:nvPr/>
        </p:nvSpPr>
        <p:spPr>
          <a:xfrm>
            <a:off x="1905000" y="5638800"/>
            <a:ext cx="2215671" cy="369332"/>
          </a:xfrm>
          <a:prstGeom prst="rect">
            <a:avLst/>
          </a:prstGeom>
          <a:noFill/>
        </p:spPr>
        <p:txBody>
          <a:bodyPr wrap="none" rtlCol="0">
            <a:spAutoFit/>
          </a:bodyPr>
          <a:lstStyle/>
          <a:p>
            <a:r>
              <a:rPr lang="nl-NL" dirty="0" smtClean="0"/>
              <a:t>Nieuwe verbindingen</a:t>
            </a:r>
            <a:endParaRPr lang="en-US" dirty="0"/>
          </a:p>
        </p:txBody>
      </p:sp>
      <p:sp>
        <p:nvSpPr>
          <p:cNvPr id="9" name="TextBox 8"/>
          <p:cNvSpPr txBox="1"/>
          <p:nvPr/>
        </p:nvSpPr>
        <p:spPr>
          <a:xfrm>
            <a:off x="4718529" y="5638800"/>
            <a:ext cx="4237057" cy="646331"/>
          </a:xfrm>
          <a:prstGeom prst="rect">
            <a:avLst/>
          </a:prstGeom>
          <a:noFill/>
        </p:spPr>
        <p:txBody>
          <a:bodyPr wrap="none" rtlCol="0">
            <a:spAutoFit/>
          </a:bodyPr>
          <a:lstStyle/>
          <a:p>
            <a:r>
              <a:rPr lang="nl-NL" dirty="0" smtClean="0"/>
              <a:t>Gebruikte verbindingen: versterkt</a:t>
            </a:r>
          </a:p>
          <a:p>
            <a:r>
              <a:rPr lang="nl-NL" dirty="0" smtClean="0"/>
              <a:t>Niet gebruikte verbindingen: weggesnoeid</a:t>
            </a:r>
            <a:endParaRPr lang="en-US" dirty="0"/>
          </a:p>
        </p:txBody>
      </p:sp>
      <p:sp>
        <p:nvSpPr>
          <p:cNvPr id="10" name="TextBox 9"/>
          <p:cNvSpPr txBox="1"/>
          <p:nvPr/>
        </p:nvSpPr>
        <p:spPr>
          <a:xfrm>
            <a:off x="4912102" y="6488668"/>
            <a:ext cx="4231898" cy="369332"/>
          </a:xfrm>
          <a:prstGeom prst="rect">
            <a:avLst/>
          </a:prstGeom>
          <a:noFill/>
        </p:spPr>
        <p:txBody>
          <a:bodyPr wrap="none" rtlCol="0">
            <a:spAutoFit/>
          </a:bodyPr>
          <a:lstStyle/>
          <a:p>
            <a:r>
              <a:rPr lang="nl-NL" dirty="0" smtClean="0"/>
              <a:t>* Stelling: Voorspellen van leesvaardigheid</a:t>
            </a:r>
            <a:endParaRPr lang="en-US" dirty="0"/>
          </a:p>
        </p:txBody>
      </p:sp>
    </p:spTree>
    <p:extLst>
      <p:ext uri="{BB962C8B-B14F-4D97-AF65-F5344CB8AC3E}">
        <p14:creationId xmlns:p14="http://schemas.microsoft.com/office/powerpoint/2010/main" val="2586900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55448"/>
            <a:ext cx="7315200" cy="1252728"/>
          </a:xfrm>
        </p:spPr>
        <p:txBody>
          <a:bodyPr/>
          <a:lstStyle/>
          <a:p>
            <a:r>
              <a:rPr lang="nl-NL" dirty="0" smtClean="0"/>
              <a:t>Terug naar de klas…</a:t>
            </a:r>
            <a:endParaRPr lang="en-US" dirty="0"/>
          </a:p>
        </p:txBody>
      </p:sp>
      <p:sp>
        <p:nvSpPr>
          <p:cNvPr id="3" name="Content Placeholder 2"/>
          <p:cNvSpPr>
            <a:spLocks noGrp="1"/>
          </p:cNvSpPr>
          <p:nvPr>
            <p:ph idx="1"/>
          </p:nvPr>
        </p:nvSpPr>
        <p:spPr/>
        <p:txBody>
          <a:bodyPr>
            <a:normAutofit fontScale="85000" lnSpcReduction="10000"/>
          </a:bodyPr>
          <a:lstStyle/>
          <a:p>
            <a:pPr marL="0" indent="0"/>
            <a:r>
              <a:rPr lang="nl-NL" dirty="0" smtClean="0"/>
              <a:t> Onderwijzen </a:t>
            </a:r>
            <a:r>
              <a:rPr lang="nl-NL" dirty="0"/>
              <a:t>betekent nog niet dat er geleerd wordt</a:t>
            </a:r>
          </a:p>
          <a:p>
            <a:pPr marL="0" indent="0"/>
            <a:endParaRPr lang="nl-NL" dirty="0"/>
          </a:p>
          <a:p>
            <a:pPr marL="0" indent="0"/>
            <a:r>
              <a:rPr lang="nl-NL" dirty="0" smtClean="0"/>
              <a:t> Leren vindt plaats in het hoofd van je leerling</a:t>
            </a:r>
            <a:endParaRPr lang="nl-NL" dirty="0"/>
          </a:p>
          <a:p>
            <a:pPr marL="0" indent="0"/>
            <a:endParaRPr lang="nl-NL" dirty="0"/>
          </a:p>
          <a:p>
            <a:pPr marL="0" indent="0"/>
            <a:r>
              <a:rPr lang="nl-NL" dirty="0" smtClean="0"/>
              <a:t> Je </a:t>
            </a:r>
            <a:r>
              <a:rPr lang="nl-NL" dirty="0"/>
              <a:t>hebt geen controle over wat je leerling leert, maar kunt dit wel proberen te sturen</a:t>
            </a:r>
          </a:p>
          <a:p>
            <a:pPr marL="0" indent="0"/>
            <a:endParaRPr lang="nl-NL" dirty="0"/>
          </a:p>
          <a:p>
            <a:pPr marL="0" indent="0"/>
            <a:r>
              <a:rPr lang="nl-NL" dirty="0" smtClean="0"/>
              <a:t> Begin </a:t>
            </a:r>
            <a:r>
              <a:rPr lang="nl-NL" dirty="0"/>
              <a:t>bij de leerling door te </a:t>
            </a:r>
            <a:r>
              <a:rPr lang="ja-JP" altLang="nl-NL" dirty="0"/>
              <a:t>“</a:t>
            </a:r>
            <a:r>
              <a:rPr lang="nl-NL" altLang="ja-JP" dirty="0"/>
              <a:t>kijken</a:t>
            </a:r>
            <a:r>
              <a:rPr lang="ja-JP" altLang="nl-NL" dirty="0"/>
              <a:t>”</a:t>
            </a:r>
            <a:r>
              <a:rPr lang="nl-NL" altLang="ja-JP" dirty="0"/>
              <a:t> wat er in het hoofd zit en gebeurt</a:t>
            </a:r>
          </a:p>
          <a:p>
            <a:pPr marL="0" indent="0"/>
            <a:endParaRPr lang="nl-NL" dirty="0"/>
          </a:p>
          <a:p>
            <a:pPr marL="0" indent="0"/>
            <a:r>
              <a:rPr lang="nl-NL" dirty="0" smtClean="0"/>
              <a:t> Dat </a:t>
            </a:r>
            <a:r>
              <a:rPr lang="nl-NL" dirty="0"/>
              <a:t>is het gereedschap van je leerling en sluit daar bij aan</a:t>
            </a:r>
          </a:p>
          <a:p>
            <a:pPr marL="0" indent="0" eaLnBrk="1" hangingPunct="1"/>
            <a:endParaRPr lang="nl-NL" dirty="0">
              <a:latin typeface="Arial" charset="0"/>
            </a:endParaRPr>
          </a:p>
        </p:txBody>
      </p:sp>
      <p:pic>
        <p:nvPicPr>
          <p:cNvPr id="5" name="Picture 4"/>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4223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7315200" cy="1252728"/>
          </a:xfrm>
        </p:spPr>
        <p:txBody>
          <a:bodyPr/>
          <a:lstStyle/>
          <a:p>
            <a:r>
              <a:rPr lang="en-US" dirty="0" err="1" smtClean="0"/>
              <a:t>Onderbouwing</a:t>
            </a:r>
            <a:r>
              <a:rPr lang="en-US" dirty="0" smtClean="0"/>
              <a:t> van:</a:t>
            </a:r>
            <a:endParaRPr lang="en-US" dirty="0"/>
          </a:p>
        </p:txBody>
      </p:sp>
      <p:sp>
        <p:nvSpPr>
          <p:cNvPr id="3" name="Content Placeholder 2"/>
          <p:cNvSpPr>
            <a:spLocks noGrp="1"/>
          </p:cNvSpPr>
          <p:nvPr>
            <p:ph idx="1"/>
          </p:nvPr>
        </p:nvSpPr>
        <p:spPr/>
        <p:txBody>
          <a:bodyPr/>
          <a:lstStyle/>
          <a:p>
            <a:pPr marL="0" indent="0">
              <a:buNone/>
            </a:pPr>
            <a:r>
              <a:rPr lang="en-US" dirty="0" err="1" smtClean="0"/>
              <a:t>Actief</a:t>
            </a:r>
            <a:r>
              <a:rPr lang="en-US" dirty="0" smtClean="0"/>
              <a:t> </a:t>
            </a:r>
            <a:r>
              <a:rPr lang="en-US" dirty="0" err="1" smtClean="0"/>
              <a:t>leren</a:t>
            </a:r>
            <a:r>
              <a:rPr lang="en-US" dirty="0" smtClean="0"/>
              <a:t>:</a:t>
            </a:r>
          </a:p>
          <a:p>
            <a:pPr>
              <a:buFontTx/>
              <a:buChar char="-"/>
            </a:pPr>
            <a:r>
              <a:rPr lang="en-US" dirty="0" err="1" smtClean="0"/>
              <a:t>Voorkennis</a:t>
            </a:r>
            <a:r>
              <a:rPr lang="en-US" dirty="0" smtClean="0"/>
              <a:t> </a:t>
            </a:r>
            <a:r>
              <a:rPr lang="en-US" dirty="0" err="1" smtClean="0"/>
              <a:t>activeren</a:t>
            </a:r>
            <a:endParaRPr lang="en-US" dirty="0" smtClean="0"/>
          </a:p>
          <a:p>
            <a:pPr>
              <a:buFontTx/>
              <a:buChar char="-"/>
            </a:pPr>
            <a:r>
              <a:rPr lang="en-US" dirty="0" err="1" smtClean="0"/>
              <a:t>Rijke</a:t>
            </a:r>
            <a:r>
              <a:rPr lang="en-US" dirty="0" smtClean="0"/>
              <a:t> </a:t>
            </a:r>
            <a:r>
              <a:rPr lang="en-US" dirty="0" err="1" smtClean="0"/>
              <a:t>leeromgeving</a:t>
            </a:r>
            <a:r>
              <a:rPr lang="en-US" dirty="0" smtClean="0"/>
              <a:t>; </a:t>
            </a:r>
            <a:r>
              <a:rPr lang="en-US" dirty="0" err="1" smtClean="0"/>
              <a:t>meerdere</a:t>
            </a:r>
            <a:r>
              <a:rPr lang="en-US" dirty="0" smtClean="0"/>
              <a:t> </a:t>
            </a:r>
            <a:r>
              <a:rPr lang="en-US" dirty="0" err="1" smtClean="0"/>
              <a:t>modaliteiten</a:t>
            </a:r>
            <a:r>
              <a:rPr lang="en-US" dirty="0" smtClean="0"/>
              <a:t>, maar </a:t>
            </a:r>
            <a:r>
              <a:rPr lang="en-US" dirty="0" err="1" smtClean="0"/>
              <a:t>ook</a:t>
            </a:r>
            <a:r>
              <a:rPr lang="en-US" dirty="0" smtClean="0"/>
              <a:t> </a:t>
            </a:r>
            <a:r>
              <a:rPr lang="en-US" dirty="0" err="1" smtClean="0"/>
              <a:t>verschillende</a:t>
            </a:r>
            <a:r>
              <a:rPr lang="en-US" dirty="0" smtClean="0"/>
              <a:t> </a:t>
            </a:r>
            <a:r>
              <a:rPr lang="en-US" dirty="0" err="1" smtClean="0"/>
              <a:t>denkvaardigheden</a:t>
            </a:r>
            <a:endParaRPr lang="en-US" dirty="0" smtClean="0"/>
          </a:p>
          <a:p>
            <a:pPr>
              <a:buFontTx/>
              <a:buChar char="-"/>
            </a:pPr>
            <a:r>
              <a:rPr lang="en-US" dirty="0" err="1" smtClean="0"/>
              <a:t>Betekenisvolle</a:t>
            </a:r>
            <a:r>
              <a:rPr lang="en-US" dirty="0" smtClean="0"/>
              <a:t> </a:t>
            </a:r>
            <a:r>
              <a:rPr lang="en-US" dirty="0" err="1" smtClean="0"/>
              <a:t>herhaling</a:t>
            </a:r>
            <a:endParaRPr lang="en-US" dirty="0" smtClean="0"/>
          </a:p>
          <a:p>
            <a:pPr>
              <a:buFontTx/>
              <a:buChar char="-"/>
            </a:pPr>
            <a:r>
              <a:rPr lang="en-US" dirty="0" smtClean="0"/>
              <a:t>Context en </a:t>
            </a:r>
            <a:r>
              <a:rPr lang="en-US" dirty="0" err="1" smtClean="0"/>
              <a:t>emotie</a:t>
            </a:r>
            <a:endParaRPr lang="en-US" dirty="0" smtClean="0"/>
          </a:p>
          <a:p>
            <a:pPr>
              <a:buFontTx/>
              <a:buChar char="-"/>
            </a:pPr>
            <a:endParaRPr lang="en-US" dirty="0"/>
          </a:p>
        </p:txBody>
      </p:sp>
      <p:pic>
        <p:nvPicPr>
          <p:cNvPr id="4" name="Picture 3"/>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649887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155448"/>
            <a:ext cx="7391400" cy="1252728"/>
          </a:xfrm>
        </p:spPr>
        <p:txBody>
          <a:bodyPr>
            <a:normAutofit fontScale="90000"/>
          </a:bodyPr>
          <a:lstStyle/>
          <a:p>
            <a:r>
              <a:rPr lang="nl-NL" dirty="0" smtClean="0"/>
              <a:t>Helpt kennis over het brein je in de klas?</a:t>
            </a:r>
            <a:endParaRPr lang="en-US" dirty="0"/>
          </a:p>
        </p:txBody>
      </p:sp>
      <p:sp>
        <p:nvSpPr>
          <p:cNvPr id="3" name="Content Placeholder 2"/>
          <p:cNvSpPr>
            <a:spLocks noGrp="1"/>
          </p:cNvSpPr>
          <p:nvPr>
            <p:ph idx="1"/>
          </p:nvPr>
        </p:nvSpPr>
        <p:spPr/>
        <p:txBody>
          <a:bodyPr/>
          <a:lstStyle/>
          <a:p>
            <a:pPr marL="0" indent="0">
              <a:buNone/>
            </a:pPr>
            <a:r>
              <a:rPr lang="nl-NL" sz="2800" b="1" dirty="0" smtClean="0"/>
              <a:t>Nee,</a:t>
            </a:r>
          </a:p>
          <a:p>
            <a:pPr indent="-182563">
              <a:spcBef>
                <a:spcPts val="300"/>
              </a:spcBef>
              <a:buFont typeface="Arial" charset="0"/>
              <a:buChar char="•"/>
            </a:pPr>
            <a:r>
              <a:rPr lang="nl-NL" sz="2400" dirty="0" smtClean="0"/>
              <a:t>Geen vernieuwende of verrassende inzichten over leren</a:t>
            </a:r>
          </a:p>
          <a:p>
            <a:pPr indent="-182563">
              <a:spcBef>
                <a:spcPts val="300"/>
              </a:spcBef>
              <a:buFont typeface="Arial" charset="0"/>
              <a:buChar char="•"/>
            </a:pPr>
            <a:r>
              <a:rPr lang="nl-NL" sz="2400" dirty="0" smtClean="0"/>
              <a:t>Geen kant-en-klare antwoorden of handleidingen die morgen meteen bruikbaar zijn in de klas</a:t>
            </a:r>
          </a:p>
          <a:p>
            <a:pPr marL="0" indent="0">
              <a:buFont typeface="Arial" charset="0"/>
              <a:buChar char="•"/>
            </a:pPr>
            <a:endParaRPr lang="nl-NL" sz="2000" dirty="0" smtClean="0"/>
          </a:p>
          <a:p>
            <a:pPr marL="0" indent="0">
              <a:buNone/>
            </a:pPr>
            <a:r>
              <a:rPr lang="nl-NL" sz="2800" b="1" dirty="0" smtClean="0"/>
              <a:t>Waarom niet?</a:t>
            </a:r>
          </a:p>
          <a:p>
            <a:pPr marL="0" indent="0">
              <a:buNone/>
            </a:pPr>
            <a:r>
              <a:rPr lang="nl-NL" sz="2000" b="1" dirty="0" smtClean="0"/>
              <a:t>	…</a:t>
            </a:r>
          </a:p>
          <a:p>
            <a:endParaRPr lang="en-US" dirty="0"/>
          </a:p>
        </p:txBody>
      </p:sp>
      <p:pic>
        <p:nvPicPr>
          <p:cNvPr id="4" name="Picture 2"/>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870" y="1544141"/>
            <a:ext cx="4235901" cy="987237"/>
          </a:xfrm>
        </p:spPr>
        <p:txBody>
          <a:bodyPr>
            <a:normAutofit/>
          </a:bodyPr>
          <a:lstStyle/>
          <a:p>
            <a:pPr marL="109728" indent="0">
              <a:buNone/>
              <a:defRPr/>
            </a:pPr>
            <a:r>
              <a:rPr lang="nl-NL" sz="2400" dirty="0"/>
              <a:t>Nieuwsgierigheid en de drang om te leren aanwakkeren </a:t>
            </a:r>
          </a:p>
        </p:txBody>
      </p:sp>
      <p:sp>
        <p:nvSpPr>
          <p:cNvPr id="5" name="Content Placeholder 2"/>
          <p:cNvSpPr txBox="1">
            <a:spLocks/>
          </p:cNvSpPr>
          <p:nvPr/>
        </p:nvSpPr>
        <p:spPr>
          <a:xfrm>
            <a:off x="3505200" y="3352800"/>
            <a:ext cx="5161157" cy="58209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109728" indent="0">
              <a:buNone/>
              <a:defRPr/>
            </a:pPr>
            <a:r>
              <a:rPr lang="nl-NL" sz="2400" dirty="0">
                <a:solidFill>
                  <a:srgbClr val="000000"/>
                </a:solidFill>
              </a:rPr>
              <a:t>Onderzoeks- en ontwerpvaardigheden</a:t>
            </a:r>
          </a:p>
          <a:p>
            <a:pPr marL="0" indent="0">
              <a:buNone/>
            </a:pPr>
            <a:endParaRPr lang="en-US" sz="2400" dirty="0">
              <a:solidFill>
                <a:srgbClr val="000000"/>
              </a:solidFill>
            </a:endParaRPr>
          </a:p>
        </p:txBody>
      </p:sp>
      <p:sp>
        <p:nvSpPr>
          <p:cNvPr id="7" name="Content Placeholder 2"/>
          <p:cNvSpPr txBox="1">
            <a:spLocks/>
          </p:cNvSpPr>
          <p:nvPr/>
        </p:nvSpPr>
        <p:spPr>
          <a:xfrm>
            <a:off x="1143000" y="4419600"/>
            <a:ext cx="4176790" cy="1365329"/>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109728" indent="0">
              <a:buNone/>
              <a:defRPr/>
            </a:pPr>
            <a:r>
              <a:rPr lang="nl-NL" sz="2400" dirty="0">
                <a:solidFill>
                  <a:srgbClr val="000000"/>
                </a:solidFill>
              </a:rPr>
              <a:t>Het stimuleren van het probleemoplossend, creatief </a:t>
            </a:r>
            <a:r>
              <a:rPr lang="nl-NL" sz="2400" dirty="0" smtClean="0">
                <a:solidFill>
                  <a:srgbClr val="000000"/>
                </a:solidFill>
              </a:rPr>
              <a:t>denkvermogen</a:t>
            </a:r>
            <a:endParaRPr lang="nl-NL" sz="2400" dirty="0">
              <a:solidFill>
                <a:srgbClr val="000000"/>
              </a:solidFill>
            </a:endParaRPr>
          </a:p>
        </p:txBody>
      </p:sp>
      <p:pic>
        <p:nvPicPr>
          <p:cNvPr id="8" name="Picture 7"/>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3833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7" y="1757362"/>
            <a:ext cx="7802563" cy="1214438"/>
          </a:xfrm>
        </p:spPr>
        <p:txBody>
          <a:bodyPr>
            <a:noAutofit/>
          </a:bodyPr>
          <a:lstStyle/>
          <a:p>
            <a:r>
              <a:rPr lang="nl-NL" sz="2400" dirty="0"/>
              <a:t>Deze vraag gaat over intelligentie.  Met intelligentie bedoelen we hoe slim iemand is. Iedereen denkt op een andere manier over intelligentie. Wat is jouw mening over intelligentie?        </a:t>
            </a:r>
          </a:p>
          <a:p>
            <a:pPr>
              <a:buFont typeface="Wingdings" charset="0"/>
              <a:buNone/>
            </a:pPr>
            <a:endParaRPr lang="nl-NL" sz="2400" dirty="0"/>
          </a:p>
          <a:p>
            <a:endParaRPr lang="nl-NL" sz="2400" dirty="0"/>
          </a:p>
        </p:txBody>
      </p:sp>
      <p:sp>
        <p:nvSpPr>
          <p:cNvPr id="74756" name="TextBox 3"/>
          <p:cNvSpPr txBox="1">
            <a:spLocks noChangeArrowheads="1"/>
          </p:cNvSpPr>
          <p:nvPr/>
        </p:nvSpPr>
        <p:spPr bwMode="auto">
          <a:xfrm>
            <a:off x="1259632" y="3662362"/>
            <a:ext cx="6686550" cy="25860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50000"/>
              </a:lnSpc>
            </a:pPr>
            <a:r>
              <a:rPr lang="nl-NL"/>
              <a:t>Je bent met een bepaalde hoeveelheid intelligentie geboren…</a:t>
            </a:r>
          </a:p>
          <a:p>
            <a:pPr eaLnBrk="1" hangingPunct="1">
              <a:lnSpc>
                <a:spcPct val="150000"/>
              </a:lnSpc>
            </a:pPr>
            <a:r>
              <a:rPr lang="nl-NL"/>
              <a:t>1. ... en je kunt er niets aan doen om dit te veranderen.</a:t>
            </a:r>
          </a:p>
          <a:p>
            <a:pPr eaLnBrk="1" hangingPunct="1">
              <a:lnSpc>
                <a:spcPct val="150000"/>
              </a:lnSpc>
            </a:pPr>
            <a:r>
              <a:rPr lang="nl-NL"/>
              <a:t>2. ... en je kunt er maar weinig aan doen om dit te veranderen.  </a:t>
            </a:r>
          </a:p>
          <a:p>
            <a:pPr eaLnBrk="1" hangingPunct="1">
              <a:lnSpc>
                <a:spcPct val="150000"/>
              </a:lnSpc>
            </a:pPr>
            <a:r>
              <a:rPr lang="nl-NL"/>
              <a:t>3. ... maar je kunt  best veel veranderen hoe intelligent je bent.  </a:t>
            </a:r>
          </a:p>
          <a:p>
            <a:pPr eaLnBrk="1" hangingPunct="1">
              <a:lnSpc>
                <a:spcPct val="150000"/>
              </a:lnSpc>
            </a:pPr>
            <a:r>
              <a:rPr lang="nl-NL"/>
              <a:t>4. ... maar je kunt  altijd veranderen hoe intelligent je bent.  </a:t>
            </a:r>
          </a:p>
          <a:p>
            <a:pPr eaLnBrk="1" hangingPunct="1">
              <a:lnSpc>
                <a:spcPct val="150000"/>
              </a:lnSpc>
            </a:pPr>
            <a:endParaRPr lang="nl-NL"/>
          </a:p>
        </p:txBody>
      </p:sp>
      <p:pic>
        <p:nvPicPr>
          <p:cNvPr id="5" name="Picture 4"/>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
        <p:nvSpPr>
          <p:cNvPr id="6" name="Title 5"/>
          <p:cNvSpPr>
            <a:spLocks noGrp="1"/>
          </p:cNvSpPr>
          <p:nvPr>
            <p:ph type="title"/>
          </p:nvPr>
        </p:nvSpPr>
        <p:spPr>
          <a:xfrm>
            <a:off x="1524000" y="155448"/>
            <a:ext cx="7162800" cy="1252728"/>
          </a:xfrm>
        </p:spPr>
        <p:txBody>
          <a:bodyPr>
            <a:normAutofit fontScale="90000"/>
          </a:bodyPr>
          <a:lstStyle/>
          <a:p>
            <a:r>
              <a:rPr lang="nl-NL" dirty="0" smtClean="0"/>
              <a:t>Toepassing: motiveren van  leerlingen</a:t>
            </a:r>
            <a:endParaRPr lang="en-US" dirty="0"/>
          </a:p>
        </p:txBody>
      </p:sp>
    </p:spTree>
    <p:extLst>
      <p:ext uri="{BB962C8B-B14F-4D97-AF65-F5344CB8AC3E}">
        <p14:creationId xmlns:p14="http://schemas.microsoft.com/office/powerpoint/2010/main" val="344530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88" y="3044372"/>
            <a:ext cx="8229600" cy="1143000"/>
          </a:xfrm>
        </p:spPr>
        <p:txBody>
          <a:bodyPr>
            <a:normAutofit fontScale="90000"/>
          </a:bodyPr>
          <a:lstStyle/>
          <a:p>
            <a:r>
              <a:rPr lang="en-US" dirty="0" smtClean="0"/>
              <a:t>Hoe </a:t>
            </a:r>
            <a:r>
              <a:rPr lang="en-US" dirty="0" err="1" smtClean="0"/>
              <a:t>ervaart</a:t>
            </a:r>
            <a:r>
              <a:rPr lang="en-US" dirty="0" smtClean="0"/>
              <a:t> </a:t>
            </a:r>
            <a:r>
              <a:rPr lang="en-US" dirty="0" err="1" smtClean="0"/>
              <a:t>een</a:t>
            </a:r>
            <a:r>
              <a:rPr lang="en-US" dirty="0" smtClean="0"/>
              <a:t> </a:t>
            </a:r>
            <a:r>
              <a:rPr lang="en-US" dirty="0" err="1" smtClean="0"/>
              <a:t>leerling</a:t>
            </a:r>
            <a:r>
              <a:rPr lang="en-US" dirty="0" smtClean="0"/>
              <a:t> </a:t>
            </a:r>
            <a:r>
              <a:rPr lang="en-US" dirty="0" err="1" smtClean="0"/>
              <a:t>deze</a:t>
            </a:r>
            <a:r>
              <a:rPr lang="en-US" dirty="0" smtClean="0"/>
              <a:t> </a:t>
            </a:r>
            <a:r>
              <a:rPr lang="en-US" dirty="0" err="1" smtClean="0"/>
              <a:t>moeilijkheid</a:t>
            </a:r>
            <a:r>
              <a:rPr lang="en-US" dirty="0" smtClean="0"/>
              <a:t>?</a:t>
            </a:r>
            <a:endParaRPr lang="en-US" dirty="0"/>
          </a:p>
        </p:txBody>
      </p:sp>
      <p:sp>
        <p:nvSpPr>
          <p:cNvPr id="3" name="Content Placeholder 2"/>
          <p:cNvSpPr>
            <a:spLocks noGrp="1"/>
          </p:cNvSpPr>
          <p:nvPr>
            <p:ph idx="1"/>
          </p:nvPr>
        </p:nvSpPr>
        <p:spPr>
          <a:xfrm>
            <a:off x="2425700" y="4560752"/>
            <a:ext cx="5727700" cy="2022122"/>
          </a:xfrm>
        </p:spPr>
        <p:txBody>
          <a:bodyPr/>
          <a:lstStyle/>
          <a:p>
            <a:pPr marL="0" indent="0">
              <a:buNone/>
            </a:pPr>
            <a:r>
              <a:rPr lang="en-US" dirty="0" err="1" smtClean="0"/>
              <a:t>Als</a:t>
            </a:r>
            <a:r>
              <a:rPr lang="en-US" dirty="0" smtClean="0"/>
              <a:t> </a:t>
            </a:r>
            <a:r>
              <a:rPr lang="en-US" dirty="0" err="1" smtClean="0"/>
              <a:t>een</a:t>
            </a:r>
            <a:r>
              <a:rPr lang="en-US" dirty="0" smtClean="0"/>
              <a:t> </a:t>
            </a:r>
            <a:r>
              <a:rPr lang="en-US" dirty="0" err="1" smtClean="0"/>
              <a:t>uitdaging</a:t>
            </a:r>
            <a:r>
              <a:rPr lang="en-US" dirty="0" smtClean="0"/>
              <a:t> …</a:t>
            </a:r>
          </a:p>
          <a:p>
            <a:pPr marL="0" indent="0">
              <a:buNone/>
            </a:pPr>
            <a:r>
              <a:rPr lang="en-US" dirty="0"/>
              <a:t>	</a:t>
            </a:r>
            <a:r>
              <a:rPr lang="en-US" dirty="0" smtClean="0"/>
              <a:t>of </a:t>
            </a:r>
            <a:r>
              <a:rPr lang="en-US" dirty="0" err="1" smtClean="0"/>
              <a:t>als</a:t>
            </a:r>
            <a:r>
              <a:rPr lang="en-US" dirty="0" smtClean="0"/>
              <a:t> </a:t>
            </a:r>
            <a:r>
              <a:rPr lang="en-US" dirty="0" err="1" smtClean="0"/>
              <a:t>bedreiging</a:t>
            </a:r>
            <a:r>
              <a:rPr lang="en-US" dirty="0" smtClean="0"/>
              <a:t>?</a:t>
            </a:r>
          </a:p>
        </p:txBody>
      </p:sp>
      <p:sp>
        <p:nvSpPr>
          <p:cNvPr id="5" name="Title 1"/>
          <p:cNvSpPr txBox="1">
            <a:spLocks/>
          </p:cNvSpPr>
          <p:nvPr/>
        </p:nvSpPr>
        <p:spPr>
          <a:xfrm>
            <a:off x="455288" y="16002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lgn="l"/>
            <a:r>
              <a:rPr lang="en-US" sz="2800" dirty="0" err="1" smtClean="0">
                <a:solidFill>
                  <a:schemeClr val="tx1"/>
                </a:solidFill>
              </a:rPr>
              <a:t>Betavakken</a:t>
            </a:r>
            <a:r>
              <a:rPr lang="en-US" sz="2800" dirty="0" smtClean="0">
                <a:solidFill>
                  <a:schemeClr val="tx1"/>
                </a:solidFill>
              </a:rPr>
              <a:t> </a:t>
            </a:r>
            <a:r>
              <a:rPr lang="en-US" sz="2800" dirty="0" err="1" smtClean="0">
                <a:solidFill>
                  <a:schemeClr val="tx1"/>
                </a:solidFill>
              </a:rPr>
              <a:t>worden</a:t>
            </a:r>
            <a:r>
              <a:rPr lang="en-US" sz="2800" dirty="0" smtClean="0">
                <a:solidFill>
                  <a:schemeClr val="tx1"/>
                </a:solidFill>
              </a:rPr>
              <a:t> </a:t>
            </a:r>
            <a:r>
              <a:rPr lang="en-US" sz="2800" dirty="0" err="1" smtClean="0">
                <a:solidFill>
                  <a:schemeClr val="tx1"/>
                </a:solidFill>
              </a:rPr>
              <a:t>vaak</a:t>
            </a:r>
            <a:r>
              <a:rPr lang="en-US" sz="2800" dirty="0" smtClean="0">
                <a:solidFill>
                  <a:schemeClr val="tx1"/>
                </a:solidFill>
              </a:rPr>
              <a:t> </a:t>
            </a:r>
            <a:r>
              <a:rPr lang="en-US" sz="2800" dirty="0" err="1" smtClean="0">
                <a:solidFill>
                  <a:schemeClr val="tx1"/>
                </a:solidFill>
              </a:rPr>
              <a:t>als</a:t>
            </a:r>
            <a:r>
              <a:rPr lang="en-US" sz="2800" dirty="0" smtClean="0">
                <a:solidFill>
                  <a:schemeClr val="tx1"/>
                </a:solidFill>
              </a:rPr>
              <a:t> </a:t>
            </a:r>
            <a:r>
              <a:rPr lang="en-US" sz="2800" dirty="0" err="1" smtClean="0">
                <a:solidFill>
                  <a:schemeClr val="tx1"/>
                </a:solidFill>
              </a:rPr>
              <a:t>lastig</a:t>
            </a:r>
            <a:r>
              <a:rPr lang="en-US" sz="2800" dirty="0" smtClean="0">
                <a:solidFill>
                  <a:schemeClr val="tx1"/>
                </a:solidFill>
              </a:rPr>
              <a:t> en </a:t>
            </a:r>
            <a:r>
              <a:rPr lang="en-US" sz="2800" dirty="0" err="1" smtClean="0">
                <a:solidFill>
                  <a:schemeClr val="tx1"/>
                </a:solidFill>
              </a:rPr>
              <a:t>moeilijk</a:t>
            </a:r>
            <a:r>
              <a:rPr lang="en-US" sz="2800" dirty="0" smtClean="0">
                <a:solidFill>
                  <a:schemeClr val="tx1"/>
                </a:solidFill>
              </a:rPr>
              <a:t> </a:t>
            </a:r>
            <a:r>
              <a:rPr lang="en-US" sz="2800" dirty="0" err="1" smtClean="0">
                <a:solidFill>
                  <a:schemeClr val="tx1"/>
                </a:solidFill>
              </a:rPr>
              <a:t>beschouwd</a:t>
            </a:r>
            <a:r>
              <a:rPr lang="en-US" sz="2800" dirty="0" smtClean="0">
                <a:solidFill>
                  <a:schemeClr val="tx1"/>
                </a:solidFill>
              </a:rPr>
              <a:t> (= attitude)</a:t>
            </a:r>
            <a:endParaRPr lang="en-US" sz="2800" dirty="0">
              <a:solidFill>
                <a:schemeClr val="tx1"/>
              </a:solidFill>
            </a:endParaRPr>
          </a:p>
        </p:txBody>
      </p:sp>
      <p:sp>
        <p:nvSpPr>
          <p:cNvPr id="4" name="TextBox 3"/>
          <p:cNvSpPr txBox="1"/>
          <p:nvPr/>
        </p:nvSpPr>
        <p:spPr>
          <a:xfrm rot="1210146">
            <a:off x="71856" y="4829892"/>
            <a:ext cx="2540000" cy="833312"/>
          </a:xfrm>
          <a:prstGeom prst="rect">
            <a:avLst/>
          </a:prstGeom>
          <a:noFill/>
        </p:spPr>
        <p:txBody>
          <a:bodyPr wrap="square" rtlCol="0">
            <a:spAutoFit/>
          </a:bodyPr>
          <a:lstStyle/>
          <a:p>
            <a:pPr algn="ctr"/>
            <a:r>
              <a:rPr lang="en-US" sz="2400" dirty="0" smtClean="0">
                <a:solidFill>
                  <a:schemeClr val="tx1">
                    <a:lumMod val="65000"/>
                    <a:lumOff val="35000"/>
                  </a:schemeClr>
                </a:solidFill>
                <a:latin typeface="Noteworthy Light"/>
                <a:cs typeface="Noteworthy Light"/>
              </a:rPr>
              <a:t>“</a:t>
            </a:r>
            <a:r>
              <a:rPr lang="en-US" sz="2400" dirty="0" err="1" smtClean="0">
                <a:solidFill>
                  <a:schemeClr val="tx1">
                    <a:lumMod val="65000"/>
                    <a:lumOff val="35000"/>
                  </a:schemeClr>
                </a:solidFill>
                <a:latin typeface="Noteworthy Light"/>
                <a:cs typeface="Noteworthy Light"/>
              </a:rPr>
              <a:t>Hiervan</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kan</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ik</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iets</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leren</a:t>
            </a:r>
            <a:r>
              <a:rPr lang="en-US" sz="2400" dirty="0" smtClean="0">
                <a:solidFill>
                  <a:schemeClr val="tx1">
                    <a:lumMod val="65000"/>
                    <a:lumOff val="35000"/>
                  </a:schemeClr>
                </a:solidFill>
                <a:latin typeface="Noteworthy Light"/>
                <a:cs typeface="Noteworthy Light"/>
              </a:rPr>
              <a:t>!”</a:t>
            </a:r>
            <a:endParaRPr lang="en-US" sz="2400" dirty="0">
              <a:solidFill>
                <a:schemeClr val="tx1">
                  <a:lumMod val="65000"/>
                  <a:lumOff val="35000"/>
                </a:schemeClr>
              </a:solidFill>
              <a:latin typeface="Noteworthy Light"/>
              <a:cs typeface="Noteworthy Light"/>
            </a:endParaRPr>
          </a:p>
        </p:txBody>
      </p:sp>
      <p:sp>
        <p:nvSpPr>
          <p:cNvPr id="6" name="TextBox 5"/>
          <p:cNvSpPr txBox="1"/>
          <p:nvPr/>
        </p:nvSpPr>
        <p:spPr>
          <a:xfrm rot="20647240">
            <a:off x="6488251" y="3958915"/>
            <a:ext cx="2540000" cy="1203672"/>
          </a:xfrm>
          <a:prstGeom prst="rect">
            <a:avLst/>
          </a:prstGeom>
          <a:noFill/>
        </p:spPr>
        <p:txBody>
          <a:bodyPr wrap="square" rtlCol="0">
            <a:spAutoFit/>
          </a:bodyPr>
          <a:lstStyle/>
          <a:p>
            <a:pPr algn="ctr"/>
            <a:r>
              <a:rPr lang="en-US" sz="2400" dirty="0" smtClean="0">
                <a:solidFill>
                  <a:schemeClr val="tx1">
                    <a:lumMod val="65000"/>
                    <a:lumOff val="35000"/>
                  </a:schemeClr>
                </a:solidFill>
                <a:latin typeface="Noteworthy Light"/>
                <a:cs typeface="Noteworthy Light"/>
              </a:rPr>
              <a:t>“Nu </a:t>
            </a:r>
            <a:r>
              <a:rPr lang="en-US" sz="2400" dirty="0" err="1" smtClean="0">
                <a:solidFill>
                  <a:schemeClr val="tx1">
                    <a:lumMod val="65000"/>
                    <a:lumOff val="35000"/>
                  </a:schemeClr>
                </a:solidFill>
                <a:latin typeface="Noteworthy Light"/>
                <a:cs typeface="Noteworthy Light"/>
              </a:rPr>
              <a:t>gaat</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iedereen</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zien</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dat</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ik</a:t>
            </a:r>
            <a:r>
              <a:rPr lang="en-US" sz="2400" dirty="0" smtClean="0">
                <a:solidFill>
                  <a:schemeClr val="tx1">
                    <a:lumMod val="65000"/>
                    <a:lumOff val="35000"/>
                  </a:schemeClr>
                </a:solidFill>
                <a:latin typeface="Noteworthy Light"/>
                <a:cs typeface="Noteworthy Light"/>
              </a:rPr>
              <a:t> het </a:t>
            </a:r>
            <a:r>
              <a:rPr lang="en-US" sz="2400" dirty="0" err="1" smtClean="0">
                <a:solidFill>
                  <a:schemeClr val="tx1">
                    <a:lumMod val="65000"/>
                    <a:lumOff val="35000"/>
                  </a:schemeClr>
                </a:solidFill>
                <a:latin typeface="Noteworthy Light"/>
                <a:cs typeface="Noteworthy Light"/>
              </a:rPr>
              <a:t>niet</a:t>
            </a:r>
            <a:r>
              <a:rPr lang="en-US" sz="2400" dirty="0" smtClean="0">
                <a:solidFill>
                  <a:schemeClr val="tx1">
                    <a:lumMod val="65000"/>
                    <a:lumOff val="35000"/>
                  </a:schemeClr>
                </a:solidFill>
                <a:latin typeface="Noteworthy Light"/>
                <a:cs typeface="Noteworthy Light"/>
              </a:rPr>
              <a:t> </a:t>
            </a:r>
            <a:r>
              <a:rPr lang="en-US" sz="2400" dirty="0" err="1" smtClean="0">
                <a:solidFill>
                  <a:schemeClr val="tx1">
                    <a:lumMod val="65000"/>
                    <a:lumOff val="35000"/>
                  </a:schemeClr>
                </a:solidFill>
                <a:latin typeface="Noteworthy Light"/>
                <a:cs typeface="Noteworthy Light"/>
              </a:rPr>
              <a:t>kan</a:t>
            </a:r>
            <a:r>
              <a:rPr lang="en-US" sz="2400" dirty="0" smtClean="0">
                <a:solidFill>
                  <a:schemeClr val="tx1">
                    <a:lumMod val="65000"/>
                    <a:lumOff val="35000"/>
                  </a:schemeClr>
                </a:solidFill>
                <a:latin typeface="Noteworthy Light"/>
                <a:cs typeface="Noteworthy Light"/>
              </a:rPr>
              <a:t>”</a:t>
            </a:r>
            <a:endParaRPr lang="en-US" sz="2400" dirty="0">
              <a:solidFill>
                <a:schemeClr val="tx1">
                  <a:lumMod val="65000"/>
                  <a:lumOff val="35000"/>
                </a:schemeClr>
              </a:solidFill>
              <a:latin typeface="Noteworthy Light"/>
              <a:cs typeface="Noteworthy Light"/>
            </a:endParaRPr>
          </a:p>
        </p:txBody>
      </p:sp>
      <p:pic>
        <p:nvPicPr>
          <p:cNvPr id="7" name="Picture 6"/>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35896816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7315200" cy="1252728"/>
          </a:xfrm>
        </p:spPr>
        <p:txBody>
          <a:bodyPr>
            <a:normAutofit/>
          </a:bodyPr>
          <a:lstStyle/>
          <a:p>
            <a:r>
              <a:rPr lang="en-US" sz="3600" dirty="0" err="1" smtClean="0"/>
              <a:t>Theorieën</a:t>
            </a:r>
            <a:r>
              <a:rPr lang="en-US" sz="3600" dirty="0" smtClean="0"/>
              <a:t> over je </a:t>
            </a:r>
            <a:r>
              <a:rPr lang="en-US" sz="3600" dirty="0" err="1" smtClean="0"/>
              <a:t>eigen</a:t>
            </a:r>
            <a:r>
              <a:rPr lang="en-US" sz="3600" dirty="0" smtClean="0"/>
              <a:t> </a:t>
            </a:r>
            <a:r>
              <a:rPr lang="en-US" sz="3600" dirty="0" err="1" smtClean="0"/>
              <a:t>intelligentie</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Growth mindset:</a:t>
            </a:r>
          </a:p>
          <a:p>
            <a:pPr lvl="1"/>
            <a:r>
              <a:rPr lang="en-US" dirty="0" smtClean="0"/>
              <a:t>Je </a:t>
            </a:r>
            <a:r>
              <a:rPr lang="en-US" dirty="0" err="1" smtClean="0"/>
              <a:t>hebt</a:t>
            </a:r>
            <a:r>
              <a:rPr lang="en-US" dirty="0" smtClean="0"/>
              <a:t> </a:t>
            </a:r>
            <a:r>
              <a:rPr lang="en-US" dirty="0" err="1" smtClean="0"/>
              <a:t>zelf</a:t>
            </a:r>
            <a:r>
              <a:rPr lang="en-US" dirty="0" smtClean="0"/>
              <a:t> </a:t>
            </a:r>
            <a:r>
              <a:rPr lang="en-US" dirty="0" err="1" smtClean="0"/>
              <a:t>invloed</a:t>
            </a:r>
            <a:r>
              <a:rPr lang="en-US" dirty="0" smtClean="0"/>
              <a:t> op je </a:t>
            </a:r>
            <a:r>
              <a:rPr lang="en-US" dirty="0" err="1" smtClean="0"/>
              <a:t>eigen</a:t>
            </a:r>
            <a:r>
              <a:rPr lang="en-US" dirty="0" smtClean="0"/>
              <a:t> </a:t>
            </a:r>
            <a:r>
              <a:rPr lang="en-US" dirty="0" err="1" smtClean="0"/>
              <a:t>ontwikkeling</a:t>
            </a:r>
            <a:r>
              <a:rPr lang="en-US" dirty="0" smtClean="0"/>
              <a:t> en </a:t>
            </a:r>
            <a:r>
              <a:rPr lang="en-US" dirty="0" err="1" smtClean="0"/>
              <a:t>intelligentie</a:t>
            </a:r>
            <a:endParaRPr lang="en-US" dirty="0" smtClean="0"/>
          </a:p>
          <a:p>
            <a:r>
              <a:rPr lang="en-US" dirty="0" smtClean="0"/>
              <a:t>Fixed mindset:</a:t>
            </a:r>
          </a:p>
          <a:p>
            <a:pPr lvl="1"/>
            <a:r>
              <a:rPr lang="en-US" dirty="0" smtClean="0"/>
              <a:t>Je </a:t>
            </a:r>
            <a:r>
              <a:rPr lang="en-US" dirty="0" err="1" smtClean="0"/>
              <a:t>hebt</a:t>
            </a:r>
            <a:r>
              <a:rPr lang="en-US" dirty="0" smtClean="0"/>
              <a:t> </a:t>
            </a:r>
            <a:r>
              <a:rPr lang="en-US" dirty="0" err="1" smtClean="0"/>
              <a:t>geen</a:t>
            </a:r>
            <a:r>
              <a:rPr lang="en-US" dirty="0" smtClean="0"/>
              <a:t> </a:t>
            </a:r>
            <a:r>
              <a:rPr lang="en-US" dirty="0" err="1" smtClean="0"/>
              <a:t>inlvoed</a:t>
            </a:r>
            <a:r>
              <a:rPr lang="en-US" dirty="0" smtClean="0"/>
              <a:t> op je </a:t>
            </a:r>
            <a:r>
              <a:rPr lang="en-US" dirty="0" err="1" smtClean="0"/>
              <a:t>eigen</a:t>
            </a:r>
            <a:r>
              <a:rPr lang="en-US" dirty="0" smtClean="0"/>
              <a:t> </a:t>
            </a:r>
            <a:r>
              <a:rPr lang="en-US" dirty="0" err="1" smtClean="0"/>
              <a:t>ontwikkeling</a:t>
            </a:r>
            <a:r>
              <a:rPr lang="en-US" dirty="0" smtClean="0"/>
              <a:t> en </a:t>
            </a:r>
            <a:r>
              <a:rPr lang="en-US" dirty="0" err="1" smtClean="0"/>
              <a:t>intelligentie</a:t>
            </a:r>
            <a:endParaRPr lang="en-US" dirty="0"/>
          </a:p>
          <a:p>
            <a:pPr marL="457200" lvl="1" indent="0">
              <a:buNone/>
            </a:pPr>
            <a:endParaRPr lang="en-US" dirty="0" smtClean="0">
              <a:solidFill>
                <a:srgbClr val="FF9900"/>
              </a:solidFill>
            </a:endParaRPr>
          </a:p>
          <a:p>
            <a:pPr marL="457200" lvl="1" indent="0">
              <a:buNone/>
            </a:pPr>
            <a:r>
              <a:rPr lang="en-US" sz="3600" dirty="0" err="1" smtClean="0">
                <a:solidFill>
                  <a:srgbClr val="FF9900"/>
                </a:solidFill>
              </a:rPr>
              <a:t>Wat</a:t>
            </a:r>
            <a:r>
              <a:rPr lang="en-US" sz="3600" dirty="0" smtClean="0">
                <a:solidFill>
                  <a:srgbClr val="FF9900"/>
                </a:solidFill>
              </a:rPr>
              <a:t> </a:t>
            </a:r>
            <a:r>
              <a:rPr lang="en-US" sz="3600" dirty="0" err="1" smtClean="0">
                <a:solidFill>
                  <a:srgbClr val="FF9900"/>
                </a:solidFill>
              </a:rPr>
              <a:t>zijn</a:t>
            </a:r>
            <a:r>
              <a:rPr lang="en-US" sz="3600" dirty="0" smtClean="0">
                <a:solidFill>
                  <a:srgbClr val="FF9900"/>
                </a:solidFill>
              </a:rPr>
              <a:t> de </a:t>
            </a:r>
            <a:r>
              <a:rPr lang="en-US" sz="3600" dirty="0" err="1" smtClean="0">
                <a:solidFill>
                  <a:srgbClr val="FF9900"/>
                </a:solidFill>
              </a:rPr>
              <a:t>consequenties</a:t>
            </a:r>
            <a:r>
              <a:rPr lang="en-US" sz="3600" dirty="0" smtClean="0">
                <a:solidFill>
                  <a:srgbClr val="FF9900"/>
                </a:solidFill>
              </a:rPr>
              <a:t> van </a:t>
            </a:r>
            <a:r>
              <a:rPr lang="en-US" sz="3600" dirty="0" err="1" smtClean="0">
                <a:solidFill>
                  <a:srgbClr val="FF9900"/>
                </a:solidFill>
              </a:rPr>
              <a:t>deze</a:t>
            </a:r>
            <a:r>
              <a:rPr lang="en-US" sz="3600" dirty="0" smtClean="0">
                <a:solidFill>
                  <a:srgbClr val="FF9900"/>
                </a:solidFill>
              </a:rPr>
              <a:t> mindsets </a:t>
            </a:r>
            <a:r>
              <a:rPr lang="en-US" sz="3600" dirty="0" err="1" smtClean="0">
                <a:solidFill>
                  <a:srgbClr val="FF9900"/>
                </a:solidFill>
              </a:rPr>
              <a:t>voor</a:t>
            </a:r>
            <a:r>
              <a:rPr lang="en-US" sz="3600" dirty="0" smtClean="0">
                <a:solidFill>
                  <a:srgbClr val="FF9900"/>
                </a:solidFill>
              </a:rPr>
              <a:t> </a:t>
            </a:r>
            <a:r>
              <a:rPr lang="en-US" sz="3600" dirty="0" err="1" smtClean="0">
                <a:solidFill>
                  <a:srgbClr val="FF9900"/>
                </a:solidFill>
              </a:rPr>
              <a:t>leergedrag</a:t>
            </a:r>
            <a:r>
              <a:rPr lang="en-US" sz="3600" dirty="0" smtClean="0">
                <a:solidFill>
                  <a:srgbClr val="FF9900"/>
                </a:solidFill>
              </a:rPr>
              <a:t>?</a:t>
            </a:r>
          </a:p>
        </p:txBody>
      </p:sp>
      <p:pic>
        <p:nvPicPr>
          <p:cNvPr id="4" name="Picture 3"/>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7662685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5448"/>
            <a:ext cx="7239000" cy="1252728"/>
          </a:xfrm>
        </p:spPr>
        <p:txBody>
          <a:bodyPr>
            <a:normAutofit fontScale="90000"/>
          </a:bodyPr>
          <a:lstStyle/>
          <a:p>
            <a:r>
              <a:rPr lang="en-US" dirty="0" err="1" smtClean="0"/>
              <a:t>Leerlingen</a:t>
            </a:r>
            <a:r>
              <a:rPr lang="en-US" dirty="0" smtClean="0"/>
              <a:t> met fixed mindset…</a:t>
            </a:r>
            <a:endParaRPr lang="en-US" dirty="0"/>
          </a:p>
        </p:txBody>
      </p:sp>
      <p:sp>
        <p:nvSpPr>
          <p:cNvPr id="3" name="Content Placeholder 2"/>
          <p:cNvSpPr>
            <a:spLocks noGrp="1"/>
          </p:cNvSpPr>
          <p:nvPr>
            <p:ph idx="1"/>
          </p:nvPr>
        </p:nvSpPr>
        <p:spPr>
          <a:xfrm>
            <a:off x="457200" y="1722437"/>
            <a:ext cx="8229600" cy="4525963"/>
          </a:xfrm>
        </p:spPr>
        <p:txBody>
          <a:bodyPr>
            <a:normAutofit/>
          </a:bodyPr>
          <a:lstStyle/>
          <a:p>
            <a:r>
              <a:rPr lang="en-US" dirty="0" err="1" smtClean="0"/>
              <a:t>Kiezen</a:t>
            </a:r>
            <a:r>
              <a:rPr lang="en-US" dirty="0" smtClean="0"/>
              <a:t> </a:t>
            </a:r>
            <a:r>
              <a:rPr lang="en-US" dirty="0" err="1" smtClean="0"/>
              <a:t>voor</a:t>
            </a:r>
            <a:r>
              <a:rPr lang="en-US" dirty="0" smtClean="0"/>
              <a:t> </a:t>
            </a:r>
            <a:r>
              <a:rPr lang="en-US" dirty="0" err="1" smtClean="0"/>
              <a:t>makkelijk</a:t>
            </a:r>
            <a:r>
              <a:rPr lang="en-US" dirty="0" smtClean="0"/>
              <a:t> </a:t>
            </a:r>
            <a:r>
              <a:rPr lang="en-US" dirty="0" err="1" smtClean="0"/>
              <a:t>succes</a:t>
            </a:r>
            <a:r>
              <a:rPr lang="en-US" dirty="0" smtClean="0"/>
              <a:t> (</a:t>
            </a:r>
            <a:r>
              <a:rPr lang="en-US" dirty="0" err="1" smtClean="0"/>
              <a:t>resultaat</a:t>
            </a:r>
            <a:r>
              <a:rPr lang="en-US" dirty="0" smtClean="0"/>
              <a:t> is </a:t>
            </a:r>
            <a:r>
              <a:rPr lang="en-US" dirty="0" err="1" smtClean="0"/>
              <a:t>belangrijkste</a:t>
            </a:r>
            <a:r>
              <a:rPr lang="en-US" dirty="0" smtClean="0"/>
              <a:t>)</a:t>
            </a:r>
          </a:p>
          <a:p>
            <a:r>
              <a:rPr lang="en-US" dirty="0" err="1" smtClean="0"/>
              <a:t>Willen</a:t>
            </a:r>
            <a:r>
              <a:rPr lang="en-US" dirty="0" smtClean="0"/>
              <a:t> </a:t>
            </a:r>
            <a:r>
              <a:rPr lang="en-US" dirty="0" err="1" smtClean="0"/>
              <a:t>zich</a:t>
            </a:r>
            <a:r>
              <a:rPr lang="en-US" dirty="0" smtClean="0"/>
              <a:t> </a:t>
            </a:r>
            <a:r>
              <a:rPr lang="en-US" dirty="0" err="1" smtClean="0"/>
              <a:t>niet</a:t>
            </a:r>
            <a:r>
              <a:rPr lang="en-US" dirty="0" smtClean="0"/>
              <a:t> </a:t>
            </a:r>
            <a:r>
              <a:rPr lang="en-US" dirty="0" err="1" smtClean="0"/>
              <a:t>inspannen</a:t>
            </a:r>
            <a:endParaRPr lang="en-US" dirty="0" smtClean="0"/>
          </a:p>
          <a:p>
            <a:r>
              <a:rPr lang="en-US" dirty="0" err="1" smtClean="0"/>
              <a:t>Negeren</a:t>
            </a:r>
            <a:r>
              <a:rPr lang="en-US" dirty="0" smtClean="0"/>
              <a:t> </a:t>
            </a:r>
            <a:r>
              <a:rPr lang="en-US" dirty="0" err="1" smtClean="0"/>
              <a:t>nuttige</a:t>
            </a:r>
            <a:r>
              <a:rPr lang="en-US" dirty="0" smtClean="0"/>
              <a:t> </a:t>
            </a:r>
            <a:r>
              <a:rPr lang="en-US" dirty="0" err="1" smtClean="0"/>
              <a:t>negatieve</a:t>
            </a:r>
            <a:r>
              <a:rPr lang="en-US" dirty="0" smtClean="0"/>
              <a:t> feedback</a:t>
            </a:r>
          </a:p>
          <a:p>
            <a:r>
              <a:rPr lang="en-US" dirty="0" err="1" smtClean="0"/>
              <a:t>Verliezen</a:t>
            </a:r>
            <a:r>
              <a:rPr lang="en-US" dirty="0" smtClean="0"/>
              <a:t> </a:t>
            </a:r>
            <a:r>
              <a:rPr lang="en-US" dirty="0" err="1" smtClean="0"/>
              <a:t>sneller</a:t>
            </a:r>
            <a:r>
              <a:rPr lang="en-US" dirty="0" smtClean="0"/>
              <a:t> </a:t>
            </a:r>
            <a:r>
              <a:rPr lang="en-US" dirty="0" err="1" smtClean="0"/>
              <a:t>zelfvertrouwen</a:t>
            </a:r>
            <a:r>
              <a:rPr lang="en-US" dirty="0" smtClean="0"/>
              <a:t> en </a:t>
            </a:r>
            <a:r>
              <a:rPr lang="en-US" dirty="0" err="1" smtClean="0"/>
              <a:t>motivatie</a:t>
            </a:r>
            <a:endParaRPr lang="en-US" dirty="0" smtClean="0"/>
          </a:p>
          <a:p>
            <a:r>
              <a:rPr lang="en-US" dirty="0" err="1" smtClean="0"/>
              <a:t>Geven</a:t>
            </a:r>
            <a:r>
              <a:rPr lang="en-US" dirty="0" smtClean="0"/>
              <a:t> </a:t>
            </a:r>
            <a:r>
              <a:rPr lang="en-US" dirty="0" err="1" smtClean="0"/>
              <a:t>sneller</a:t>
            </a:r>
            <a:r>
              <a:rPr lang="en-US" dirty="0" smtClean="0"/>
              <a:t> op en </a:t>
            </a:r>
            <a:r>
              <a:rPr lang="en-US" dirty="0" err="1" smtClean="0"/>
              <a:t>twijfelen</a:t>
            </a:r>
            <a:r>
              <a:rPr lang="en-US" dirty="0" smtClean="0"/>
              <a:t> </a:t>
            </a:r>
            <a:r>
              <a:rPr lang="en-US" dirty="0" err="1" smtClean="0"/>
              <a:t>sneller</a:t>
            </a:r>
            <a:r>
              <a:rPr lang="en-US" dirty="0" smtClean="0"/>
              <a:t> </a:t>
            </a:r>
            <a:r>
              <a:rPr lang="en-US" dirty="0" err="1" smtClean="0"/>
              <a:t>aan</a:t>
            </a:r>
            <a:r>
              <a:rPr lang="en-US" dirty="0" smtClean="0"/>
              <a:t> </a:t>
            </a:r>
            <a:r>
              <a:rPr lang="en-US" dirty="0" err="1" smtClean="0"/>
              <a:t>eigen</a:t>
            </a:r>
            <a:r>
              <a:rPr lang="en-US" dirty="0" smtClean="0"/>
              <a:t> </a:t>
            </a:r>
            <a:r>
              <a:rPr lang="en-US" dirty="0" err="1" smtClean="0"/>
              <a:t>intelligentie</a:t>
            </a:r>
            <a:endParaRPr lang="en-US" dirty="0" smtClean="0"/>
          </a:p>
          <a:p>
            <a:r>
              <a:rPr lang="en-US" dirty="0" err="1" smtClean="0"/>
              <a:t>Gaan</a:t>
            </a:r>
            <a:r>
              <a:rPr lang="en-US" dirty="0" smtClean="0"/>
              <a:t> </a:t>
            </a:r>
            <a:r>
              <a:rPr lang="en-US" dirty="0" err="1" smtClean="0"/>
              <a:t>uiteindelijk</a:t>
            </a:r>
            <a:r>
              <a:rPr lang="en-US" dirty="0" smtClean="0"/>
              <a:t> minder </a:t>
            </a:r>
            <a:r>
              <a:rPr lang="en-US" dirty="0" err="1" smtClean="0"/>
              <a:t>presteren</a:t>
            </a:r>
            <a:endParaRPr lang="en-US" dirty="0" smtClean="0"/>
          </a:p>
          <a:p>
            <a:endParaRPr lang="en-US" dirty="0"/>
          </a:p>
        </p:txBody>
      </p:sp>
      <p:pic>
        <p:nvPicPr>
          <p:cNvPr id="4" name="Picture 3"/>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472580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7772400" cy="1252728"/>
          </a:xfrm>
        </p:spPr>
        <p:txBody>
          <a:bodyPr>
            <a:normAutofit fontScale="90000"/>
          </a:bodyPr>
          <a:lstStyle/>
          <a:p>
            <a:r>
              <a:rPr lang="en-US" dirty="0" err="1" smtClean="0"/>
              <a:t>Leerlingen</a:t>
            </a:r>
            <a:r>
              <a:rPr lang="en-US" dirty="0" smtClean="0"/>
              <a:t> met growth mindset…</a:t>
            </a:r>
            <a:endParaRPr lang="en-US" dirty="0"/>
          </a:p>
        </p:txBody>
      </p:sp>
      <p:sp>
        <p:nvSpPr>
          <p:cNvPr id="3" name="Content Placeholder 2"/>
          <p:cNvSpPr>
            <a:spLocks noGrp="1"/>
          </p:cNvSpPr>
          <p:nvPr>
            <p:ph idx="1"/>
          </p:nvPr>
        </p:nvSpPr>
        <p:spPr>
          <a:xfrm>
            <a:off x="457200" y="1646237"/>
            <a:ext cx="8229600" cy="4525963"/>
          </a:xfrm>
        </p:spPr>
        <p:txBody>
          <a:bodyPr/>
          <a:lstStyle/>
          <a:p>
            <a:r>
              <a:rPr lang="en-US" dirty="0" err="1" smtClean="0"/>
              <a:t>Kiezen</a:t>
            </a:r>
            <a:r>
              <a:rPr lang="en-US" dirty="0" smtClean="0"/>
              <a:t> </a:t>
            </a:r>
            <a:r>
              <a:rPr lang="en-US" dirty="0" err="1" smtClean="0"/>
              <a:t>voor</a:t>
            </a:r>
            <a:r>
              <a:rPr lang="en-US" dirty="0" smtClean="0"/>
              <a:t> </a:t>
            </a:r>
            <a:r>
              <a:rPr lang="en-US" dirty="0" err="1" smtClean="0"/>
              <a:t>uitdaging</a:t>
            </a:r>
            <a:endParaRPr lang="en-US" dirty="0" smtClean="0"/>
          </a:p>
          <a:p>
            <a:r>
              <a:rPr lang="en-US" dirty="0" err="1" smtClean="0"/>
              <a:t>Spannen</a:t>
            </a:r>
            <a:r>
              <a:rPr lang="en-US" dirty="0" smtClean="0"/>
              <a:t> </a:t>
            </a:r>
            <a:r>
              <a:rPr lang="en-US" dirty="0" err="1" smtClean="0"/>
              <a:t>zich</a:t>
            </a:r>
            <a:r>
              <a:rPr lang="en-US" dirty="0" smtClean="0"/>
              <a:t> in </a:t>
            </a:r>
            <a:r>
              <a:rPr lang="en-US" dirty="0" err="1" smtClean="0"/>
              <a:t>om</a:t>
            </a:r>
            <a:r>
              <a:rPr lang="en-US" dirty="0" smtClean="0"/>
              <a:t> </a:t>
            </a:r>
            <a:r>
              <a:rPr lang="en-US" dirty="0" err="1" smtClean="0"/>
              <a:t>iets</a:t>
            </a:r>
            <a:r>
              <a:rPr lang="en-US" dirty="0" smtClean="0"/>
              <a:t> </a:t>
            </a:r>
            <a:r>
              <a:rPr lang="en-US" dirty="0" err="1" smtClean="0"/>
              <a:t>te</a:t>
            </a:r>
            <a:r>
              <a:rPr lang="en-US" dirty="0" smtClean="0"/>
              <a:t> </a:t>
            </a:r>
            <a:r>
              <a:rPr lang="en-US" dirty="0" err="1" smtClean="0"/>
              <a:t>leren</a:t>
            </a:r>
            <a:endParaRPr lang="en-US" dirty="0" smtClean="0"/>
          </a:p>
          <a:p>
            <a:r>
              <a:rPr lang="en-US" dirty="0" err="1" smtClean="0"/>
              <a:t>Behouden</a:t>
            </a:r>
            <a:r>
              <a:rPr lang="en-US" dirty="0" smtClean="0"/>
              <a:t> </a:t>
            </a:r>
            <a:r>
              <a:rPr lang="en-US" dirty="0" err="1" smtClean="0"/>
              <a:t>motivatie</a:t>
            </a:r>
            <a:r>
              <a:rPr lang="en-US" dirty="0" smtClean="0"/>
              <a:t> en </a:t>
            </a:r>
            <a:r>
              <a:rPr lang="en-US" dirty="0" err="1" smtClean="0"/>
              <a:t>zelfvertrouwen</a:t>
            </a:r>
            <a:endParaRPr lang="en-US" dirty="0" smtClean="0"/>
          </a:p>
          <a:p>
            <a:r>
              <a:rPr lang="en-US" dirty="0" err="1" smtClean="0"/>
              <a:t>Gaan</a:t>
            </a:r>
            <a:r>
              <a:rPr lang="en-US" dirty="0" smtClean="0"/>
              <a:t> </a:t>
            </a:r>
            <a:r>
              <a:rPr lang="en-US" dirty="0" err="1" smtClean="0"/>
              <a:t>voor</a:t>
            </a:r>
            <a:r>
              <a:rPr lang="en-US" dirty="0" smtClean="0"/>
              <a:t> </a:t>
            </a:r>
            <a:r>
              <a:rPr lang="en-US" dirty="0" err="1" smtClean="0"/>
              <a:t>leerproces</a:t>
            </a:r>
            <a:r>
              <a:rPr lang="en-US" dirty="0" smtClean="0"/>
              <a:t>, </a:t>
            </a:r>
            <a:r>
              <a:rPr lang="en-US" dirty="0" err="1" smtClean="0"/>
              <a:t>niet</a:t>
            </a:r>
            <a:r>
              <a:rPr lang="en-US" dirty="0" smtClean="0"/>
              <a:t> </a:t>
            </a:r>
            <a:r>
              <a:rPr lang="en-US" dirty="0" err="1" smtClean="0"/>
              <a:t>voor</a:t>
            </a:r>
            <a:r>
              <a:rPr lang="en-US" dirty="0" smtClean="0"/>
              <a:t> </a:t>
            </a:r>
            <a:r>
              <a:rPr lang="en-US" dirty="0" err="1" smtClean="0"/>
              <a:t>resultaat</a:t>
            </a:r>
            <a:endParaRPr lang="en-US" dirty="0" smtClean="0"/>
          </a:p>
          <a:p>
            <a:r>
              <a:rPr lang="en-US" dirty="0" err="1" smtClean="0"/>
              <a:t>Zullen</a:t>
            </a:r>
            <a:r>
              <a:rPr lang="en-US" dirty="0" smtClean="0"/>
              <a:t> </a:t>
            </a:r>
            <a:r>
              <a:rPr lang="en-US" dirty="0" err="1" smtClean="0"/>
              <a:t>uiteindelijk</a:t>
            </a:r>
            <a:r>
              <a:rPr lang="en-US" dirty="0" smtClean="0"/>
              <a:t> </a:t>
            </a:r>
            <a:r>
              <a:rPr lang="en-US" dirty="0" err="1" smtClean="0"/>
              <a:t>beter</a:t>
            </a:r>
            <a:r>
              <a:rPr lang="en-US" dirty="0" smtClean="0"/>
              <a:t> </a:t>
            </a:r>
            <a:r>
              <a:rPr lang="en-US" dirty="0" err="1" smtClean="0"/>
              <a:t>presteren</a:t>
            </a:r>
            <a:r>
              <a:rPr lang="en-US" dirty="0" smtClean="0"/>
              <a:t> </a:t>
            </a:r>
            <a:r>
              <a:rPr lang="en-US" sz="2000" dirty="0" smtClean="0"/>
              <a:t>(Blackwell et al., 2007: mindset </a:t>
            </a:r>
            <a:r>
              <a:rPr lang="en-US" sz="2000" dirty="0" err="1" smtClean="0"/>
              <a:t>heeft</a:t>
            </a:r>
            <a:r>
              <a:rPr lang="en-US" sz="2000" dirty="0" smtClean="0"/>
              <a:t> </a:t>
            </a:r>
            <a:r>
              <a:rPr lang="en-US" sz="2000" dirty="0" err="1" smtClean="0"/>
              <a:t>voorspellende</a:t>
            </a:r>
            <a:r>
              <a:rPr lang="en-US" sz="2000" dirty="0" smtClean="0"/>
              <a:t> </a:t>
            </a:r>
            <a:r>
              <a:rPr lang="en-US" sz="2000" dirty="0" err="1" smtClean="0"/>
              <a:t>waarde</a:t>
            </a:r>
            <a:r>
              <a:rPr lang="en-US" sz="2000" dirty="0" smtClean="0"/>
              <a:t> </a:t>
            </a:r>
            <a:r>
              <a:rPr lang="en-US" sz="2000" dirty="0" err="1" smtClean="0"/>
              <a:t>voor</a:t>
            </a:r>
            <a:r>
              <a:rPr lang="en-US" sz="2000" dirty="0" smtClean="0"/>
              <a:t> </a:t>
            </a:r>
            <a:r>
              <a:rPr lang="en-US" sz="2000" dirty="0" err="1" smtClean="0"/>
              <a:t>wiskunde</a:t>
            </a:r>
            <a:r>
              <a:rPr lang="en-US" sz="2000" dirty="0" smtClean="0"/>
              <a:t> scores)</a:t>
            </a:r>
            <a:endParaRPr lang="en-US" sz="2000" dirty="0"/>
          </a:p>
        </p:txBody>
      </p:sp>
      <p:pic>
        <p:nvPicPr>
          <p:cNvPr id="4" name="Picture 3" descr="growth.png"/>
          <p:cNvPicPr>
            <a:picLocks noChangeAspect="1"/>
          </p:cNvPicPr>
          <p:nvPr/>
        </p:nvPicPr>
        <p:blipFill rotWithShape="1">
          <a:blip r:embed="rId2" cstate="print">
            <a:extLst>
              <a:ext uri="{28A0092B-C50C-407E-A947-70E740481C1C}">
                <a14:useLocalDpi xmlns:a14="http://schemas.microsoft.com/office/drawing/2010/main" val="0"/>
              </a:ext>
            </a:extLst>
          </a:blip>
          <a:srcRect b="35101"/>
          <a:stretch/>
        </p:blipFill>
        <p:spPr>
          <a:xfrm>
            <a:off x="5486400" y="4792255"/>
            <a:ext cx="3410604" cy="1303745"/>
          </a:xfrm>
          <a:prstGeom prst="rect">
            <a:avLst/>
          </a:prstGeom>
        </p:spPr>
      </p:pic>
      <p:pic>
        <p:nvPicPr>
          <p:cNvPr id="5" name="Picture 4"/>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207844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155448"/>
            <a:ext cx="7391400" cy="1252728"/>
          </a:xfrm>
        </p:spPr>
        <p:txBody>
          <a:bodyPr/>
          <a:lstStyle/>
          <a:p>
            <a:r>
              <a:rPr lang="nl-NL" dirty="0" err="1" smtClean="0"/>
              <a:t>Mindset</a:t>
            </a:r>
            <a:r>
              <a:rPr lang="nl-NL" dirty="0" smtClean="0"/>
              <a:t> is veranderbaar</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Plasiciteit</a:t>
            </a:r>
            <a:r>
              <a:rPr lang="en-US" dirty="0" smtClean="0"/>
              <a:t> van de </a:t>
            </a:r>
            <a:r>
              <a:rPr lang="en-US" dirty="0" err="1" smtClean="0"/>
              <a:t>hersenen</a:t>
            </a:r>
            <a:r>
              <a:rPr lang="en-US" dirty="0" smtClean="0"/>
              <a:t> is basis </a:t>
            </a:r>
            <a:r>
              <a:rPr lang="en-US" dirty="0" err="1" smtClean="0"/>
              <a:t>voor</a:t>
            </a:r>
            <a:r>
              <a:rPr lang="en-US" dirty="0" smtClean="0"/>
              <a:t> Growth mindset</a:t>
            </a:r>
          </a:p>
          <a:p>
            <a:r>
              <a:rPr lang="en-US" dirty="0" smtClean="0"/>
              <a:t>Mindset is </a:t>
            </a:r>
            <a:r>
              <a:rPr lang="en-US" dirty="0" err="1" smtClean="0"/>
              <a:t>onafhankelijk</a:t>
            </a:r>
            <a:r>
              <a:rPr lang="en-US" dirty="0" smtClean="0"/>
              <a:t> van</a:t>
            </a:r>
          </a:p>
          <a:p>
            <a:pPr lvl="1"/>
            <a:r>
              <a:rPr lang="en-US" dirty="0" err="1" smtClean="0"/>
              <a:t>Eerdere</a:t>
            </a:r>
            <a:r>
              <a:rPr lang="en-US" dirty="0" smtClean="0"/>
              <a:t> </a:t>
            </a:r>
            <a:r>
              <a:rPr lang="en-US" dirty="0" err="1" smtClean="0"/>
              <a:t>prestaties</a:t>
            </a:r>
            <a:endParaRPr lang="en-US" dirty="0" smtClean="0"/>
          </a:p>
          <a:p>
            <a:pPr lvl="1"/>
            <a:r>
              <a:rPr lang="en-US" dirty="0" err="1" smtClean="0"/>
              <a:t>Zelfvertrouwen</a:t>
            </a:r>
            <a:endParaRPr lang="en-US" dirty="0" smtClean="0"/>
          </a:p>
          <a:p>
            <a:r>
              <a:rPr lang="en-US" dirty="0" err="1" smtClean="0"/>
              <a:t>Verschil</a:t>
            </a:r>
            <a:r>
              <a:rPr lang="en-US" dirty="0" smtClean="0"/>
              <a:t> in mindset </a:t>
            </a:r>
            <a:r>
              <a:rPr lang="en-US" dirty="0" err="1" smtClean="0"/>
              <a:t>komt</a:t>
            </a:r>
            <a:r>
              <a:rPr lang="en-US" dirty="0" smtClean="0"/>
              <a:t> </a:t>
            </a:r>
            <a:r>
              <a:rPr lang="en-US" dirty="0" err="1" smtClean="0"/>
              <a:t>naar</a:t>
            </a:r>
            <a:r>
              <a:rPr lang="en-US" dirty="0" smtClean="0"/>
              <a:t> </a:t>
            </a:r>
            <a:r>
              <a:rPr lang="en-US" dirty="0" err="1" smtClean="0"/>
              <a:t>voren</a:t>
            </a:r>
            <a:r>
              <a:rPr lang="en-US" dirty="0" smtClean="0"/>
              <a:t> in </a:t>
            </a:r>
            <a:r>
              <a:rPr lang="en-US" dirty="0" err="1" smtClean="0"/>
              <a:t>situaties</a:t>
            </a:r>
            <a:r>
              <a:rPr lang="en-US" dirty="0" smtClean="0"/>
              <a:t> die </a:t>
            </a:r>
            <a:r>
              <a:rPr lang="en-US" dirty="0" err="1" smtClean="0"/>
              <a:t>moeilijk</a:t>
            </a:r>
            <a:r>
              <a:rPr lang="en-US" dirty="0" smtClean="0"/>
              <a:t> </a:t>
            </a:r>
            <a:r>
              <a:rPr lang="en-US" dirty="0" err="1" smtClean="0"/>
              <a:t>zijn</a:t>
            </a:r>
            <a:r>
              <a:rPr lang="en-US" dirty="0" smtClean="0"/>
              <a:t>,… of die </a:t>
            </a:r>
            <a:r>
              <a:rPr lang="en-US" dirty="0" err="1" smtClean="0"/>
              <a:t>worden</a:t>
            </a:r>
            <a:r>
              <a:rPr lang="en-US" dirty="0" smtClean="0"/>
              <a:t> </a:t>
            </a:r>
            <a:r>
              <a:rPr lang="en-US" dirty="0" err="1" smtClean="0"/>
              <a:t>ervaren</a:t>
            </a:r>
            <a:r>
              <a:rPr lang="en-US" dirty="0" smtClean="0"/>
              <a:t> </a:t>
            </a:r>
            <a:r>
              <a:rPr lang="en-US" dirty="0" err="1" smtClean="0"/>
              <a:t>als</a:t>
            </a:r>
            <a:r>
              <a:rPr lang="en-US" dirty="0" smtClean="0"/>
              <a:t> </a:t>
            </a:r>
            <a:r>
              <a:rPr lang="en-US" dirty="0" err="1" smtClean="0"/>
              <a:t>moeilijk</a:t>
            </a:r>
            <a:r>
              <a:rPr lang="en-US" dirty="0" smtClean="0"/>
              <a:t> (</a:t>
            </a:r>
            <a:r>
              <a:rPr lang="en-US" sz="2600" dirty="0" smtClean="0"/>
              <a:t>= attitude). </a:t>
            </a:r>
            <a:r>
              <a:rPr lang="en-US" sz="2600" dirty="0" err="1" smtClean="0"/>
              <a:t>Bijvoorbeeld</a:t>
            </a:r>
            <a:r>
              <a:rPr lang="en-US" sz="2600" dirty="0" smtClean="0"/>
              <a:t> </a:t>
            </a:r>
            <a:r>
              <a:rPr lang="en-US" sz="2600" dirty="0" err="1" smtClean="0"/>
              <a:t>bij</a:t>
            </a:r>
            <a:r>
              <a:rPr lang="en-US" sz="2600" dirty="0" smtClean="0"/>
              <a:t> </a:t>
            </a:r>
            <a:r>
              <a:rPr lang="en-US" sz="2600" dirty="0" err="1" smtClean="0"/>
              <a:t>overgang</a:t>
            </a:r>
            <a:r>
              <a:rPr lang="en-US" sz="2600" dirty="0" smtClean="0"/>
              <a:t> PO </a:t>
            </a:r>
            <a:r>
              <a:rPr lang="en-US" sz="2600" dirty="0" err="1" smtClean="0"/>
              <a:t>naar</a:t>
            </a:r>
            <a:r>
              <a:rPr lang="en-US" sz="2600" dirty="0" smtClean="0"/>
              <a:t> VO.</a:t>
            </a:r>
          </a:p>
          <a:p>
            <a:r>
              <a:rPr lang="en-US" dirty="0" smtClean="0"/>
              <a:t>Mindset is </a:t>
            </a:r>
            <a:r>
              <a:rPr lang="en-US" dirty="0" err="1" smtClean="0"/>
              <a:t>veranderbaar</a:t>
            </a:r>
            <a:r>
              <a:rPr lang="en-US" dirty="0" smtClean="0"/>
              <a:t> door </a:t>
            </a:r>
            <a:r>
              <a:rPr lang="en-US" b="1" dirty="0" err="1" smtClean="0"/>
              <a:t>kennis</a:t>
            </a:r>
            <a:r>
              <a:rPr lang="en-US" b="1" dirty="0" smtClean="0"/>
              <a:t> over </a:t>
            </a:r>
            <a:r>
              <a:rPr lang="en-US" b="1" dirty="0" err="1" smtClean="0"/>
              <a:t>Hersenen&amp;Leren</a:t>
            </a:r>
            <a:endParaRPr lang="en-US" b="1" dirty="0" smtClean="0"/>
          </a:p>
          <a:p>
            <a:pPr marL="457200" lvl="1" indent="0">
              <a:buNone/>
            </a:pPr>
            <a:endParaRPr lang="en-US" dirty="0"/>
          </a:p>
        </p:txBody>
      </p:sp>
      <p:pic>
        <p:nvPicPr>
          <p:cNvPr id="4" name="Picture 3"/>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054202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7772400" cy="1252728"/>
          </a:xfrm>
        </p:spPr>
        <p:txBody>
          <a:bodyPr>
            <a:normAutofit fontScale="90000"/>
          </a:bodyPr>
          <a:lstStyle/>
          <a:p>
            <a:r>
              <a:rPr lang="en-US" dirty="0" err="1" smtClean="0"/>
              <a:t>Toepassen</a:t>
            </a:r>
            <a:r>
              <a:rPr lang="en-US" dirty="0" smtClean="0"/>
              <a:t> </a:t>
            </a:r>
            <a:r>
              <a:rPr lang="en-US" dirty="0" err="1" smtClean="0"/>
              <a:t>neurowetenschappen</a:t>
            </a:r>
            <a:endParaRPr lang="en-US" dirty="0"/>
          </a:p>
        </p:txBody>
      </p:sp>
      <p:pic>
        <p:nvPicPr>
          <p:cNvPr id="6" name="Picture 5"/>
          <p:cNvPicPr>
            <a:picLocks noChangeAspect="1"/>
          </p:cNvPicPr>
          <p:nvPr/>
        </p:nvPicPr>
        <p:blipFill>
          <a:blip r:embed="rId2" cstate="print"/>
          <a:stretch>
            <a:fillRect/>
          </a:stretch>
        </p:blipFill>
        <p:spPr>
          <a:xfrm>
            <a:off x="755576" y="1949650"/>
            <a:ext cx="7642118" cy="4374950"/>
          </a:xfrm>
          <a:prstGeom prst="rect">
            <a:avLst/>
          </a:prstGeom>
        </p:spPr>
      </p:pic>
      <p:sp>
        <p:nvSpPr>
          <p:cNvPr id="8" name="TextBox 7"/>
          <p:cNvSpPr txBox="1"/>
          <p:nvPr/>
        </p:nvSpPr>
        <p:spPr>
          <a:xfrm rot="21273190">
            <a:off x="1009773" y="2518514"/>
            <a:ext cx="3172663" cy="369332"/>
          </a:xfrm>
          <a:prstGeom prst="rect">
            <a:avLst/>
          </a:prstGeom>
          <a:noFill/>
        </p:spPr>
        <p:txBody>
          <a:bodyPr wrap="none" rtlCol="0">
            <a:spAutoFit/>
          </a:bodyPr>
          <a:lstStyle/>
          <a:p>
            <a:r>
              <a:rPr lang="en-US" dirty="0" err="1" smtClean="0">
                <a:solidFill>
                  <a:srgbClr val="FFFFFF"/>
                </a:solidFill>
              </a:rPr>
              <a:t>Heb</a:t>
            </a:r>
            <a:r>
              <a:rPr lang="en-US" dirty="0" smtClean="0">
                <a:solidFill>
                  <a:srgbClr val="FFFFFF"/>
                </a:solidFill>
              </a:rPr>
              <a:t> </a:t>
            </a:r>
            <a:r>
              <a:rPr lang="en-US" dirty="0" err="1" smtClean="0">
                <a:solidFill>
                  <a:srgbClr val="FFFFFF"/>
                </a:solidFill>
              </a:rPr>
              <a:t>bescheiden</a:t>
            </a:r>
            <a:r>
              <a:rPr lang="en-US" dirty="0" smtClean="0">
                <a:solidFill>
                  <a:srgbClr val="FFFFFF"/>
                </a:solidFill>
              </a:rPr>
              <a:t> </a:t>
            </a:r>
            <a:r>
              <a:rPr lang="en-US" dirty="0" err="1" smtClean="0">
                <a:solidFill>
                  <a:srgbClr val="FFFFFF"/>
                </a:solidFill>
              </a:rPr>
              <a:t>verwachtingen</a:t>
            </a:r>
            <a:endParaRPr lang="en-US" dirty="0">
              <a:solidFill>
                <a:srgbClr val="FFFFFF"/>
              </a:solidFill>
            </a:endParaRPr>
          </a:p>
        </p:txBody>
      </p:sp>
      <p:sp>
        <p:nvSpPr>
          <p:cNvPr id="9" name="TextBox 8"/>
          <p:cNvSpPr txBox="1"/>
          <p:nvPr/>
        </p:nvSpPr>
        <p:spPr>
          <a:xfrm rot="21247069">
            <a:off x="1136471" y="4785482"/>
            <a:ext cx="2018501" cy="648131"/>
          </a:xfrm>
          <a:prstGeom prst="rect">
            <a:avLst/>
          </a:prstGeom>
          <a:noFill/>
        </p:spPr>
        <p:txBody>
          <a:bodyPr wrap="none" rtlCol="0">
            <a:spAutoFit/>
          </a:bodyPr>
          <a:lstStyle/>
          <a:p>
            <a:r>
              <a:rPr lang="en-US" dirty="0" err="1" smtClean="0">
                <a:solidFill>
                  <a:srgbClr val="FFFFFF"/>
                </a:solidFill>
              </a:rPr>
              <a:t>Kennis</a:t>
            </a:r>
            <a:r>
              <a:rPr lang="en-US" dirty="0" smtClean="0">
                <a:solidFill>
                  <a:srgbClr val="FFFFFF"/>
                </a:solidFill>
              </a:rPr>
              <a:t> over </a:t>
            </a:r>
            <a:r>
              <a:rPr lang="en-US" dirty="0" err="1" smtClean="0">
                <a:solidFill>
                  <a:srgbClr val="FFFFFF"/>
                </a:solidFill>
              </a:rPr>
              <a:t>brein</a:t>
            </a:r>
            <a:r>
              <a:rPr lang="en-US" dirty="0" smtClean="0">
                <a:solidFill>
                  <a:srgbClr val="FFFFFF"/>
                </a:solidFill>
              </a:rPr>
              <a:t> is</a:t>
            </a:r>
          </a:p>
          <a:p>
            <a:r>
              <a:rPr lang="en-US" dirty="0" err="1" smtClean="0">
                <a:solidFill>
                  <a:srgbClr val="FFFFFF"/>
                </a:solidFill>
              </a:rPr>
              <a:t>geen</a:t>
            </a:r>
            <a:r>
              <a:rPr lang="en-US" dirty="0" smtClean="0">
                <a:solidFill>
                  <a:srgbClr val="FFFFFF"/>
                </a:solidFill>
              </a:rPr>
              <a:t> </a:t>
            </a:r>
            <a:r>
              <a:rPr lang="en-US" dirty="0" err="1" smtClean="0">
                <a:solidFill>
                  <a:srgbClr val="FFFFFF"/>
                </a:solidFill>
              </a:rPr>
              <a:t>doel</a:t>
            </a:r>
            <a:r>
              <a:rPr lang="en-US" dirty="0" smtClean="0">
                <a:solidFill>
                  <a:srgbClr val="FFFFFF"/>
                </a:solidFill>
              </a:rPr>
              <a:t> op </a:t>
            </a:r>
            <a:r>
              <a:rPr lang="en-US" dirty="0" err="1" smtClean="0">
                <a:solidFill>
                  <a:srgbClr val="FFFFFF"/>
                </a:solidFill>
              </a:rPr>
              <a:t>zich</a:t>
            </a:r>
            <a:endParaRPr lang="en-US" dirty="0">
              <a:solidFill>
                <a:srgbClr val="FFFFFF"/>
              </a:solidFill>
            </a:endParaRPr>
          </a:p>
        </p:txBody>
      </p:sp>
      <p:sp>
        <p:nvSpPr>
          <p:cNvPr id="10" name="TextBox 9"/>
          <p:cNvSpPr txBox="1"/>
          <p:nvPr/>
        </p:nvSpPr>
        <p:spPr>
          <a:xfrm rot="430461">
            <a:off x="5899696" y="4844629"/>
            <a:ext cx="2249872" cy="648131"/>
          </a:xfrm>
          <a:prstGeom prst="rect">
            <a:avLst/>
          </a:prstGeom>
          <a:noFill/>
        </p:spPr>
        <p:txBody>
          <a:bodyPr wrap="none" rtlCol="0">
            <a:spAutoFit/>
          </a:bodyPr>
          <a:lstStyle/>
          <a:p>
            <a:r>
              <a:rPr lang="en-US" dirty="0" err="1" smtClean="0">
                <a:solidFill>
                  <a:srgbClr val="FFFFFF"/>
                </a:solidFill>
              </a:rPr>
              <a:t>Dialoog</a:t>
            </a:r>
            <a:r>
              <a:rPr lang="en-US" dirty="0" smtClean="0">
                <a:solidFill>
                  <a:srgbClr val="FFFFFF"/>
                </a:solidFill>
              </a:rPr>
              <a:t> op </a:t>
            </a:r>
          </a:p>
          <a:p>
            <a:r>
              <a:rPr lang="en-US" dirty="0" err="1" smtClean="0">
                <a:solidFill>
                  <a:srgbClr val="FFFFFF"/>
                </a:solidFill>
              </a:rPr>
              <a:t>verschillende</a:t>
            </a:r>
            <a:r>
              <a:rPr lang="en-US" dirty="0" smtClean="0">
                <a:solidFill>
                  <a:srgbClr val="FFFFFF"/>
                </a:solidFill>
              </a:rPr>
              <a:t> </a:t>
            </a:r>
            <a:r>
              <a:rPr lang="en-US" dirty="0" err="1" smtClean="0">
                <a:solidFill>
                  <a:srgbClr val="FFFFFF"/>
                </a:solidFill>
              </a:rPr>
              <a:t>niveau’s</a:t>
            </a:r>
            <a:endParaRPr lang="en-US" dirty="0">
              <a:solidFill>
                <a:srgbClr val="FFFFFF"/>
              </a:solidFill>
            </a:endParaRPr>
          </a:p>
        </p:txBody>
      </p:sp>
      <p:sp>
        <p:nvSpPr>
          <p:cNvPr id="11" name="TextBox 10"/>
          <p:cNvSpPr txBox="1"/>
          <p:nvPr/>
        </p:nvSpPr>
        <p:spPr>
          <a:xfrm rot="357160">
            <a:off x="6258037" y="2548276"/>
            <a:ext cx="1438352" cy="370361"/>
          </a:xfrm>
          <a:prstGeom prst="rect">
            <a:avLst/>
          </a:prstGeom>
          <a:noFill/>
        </p:spPr>
        <p:txBody>
          <a:bodyPr wrap="none" rtlCol="0">
            <a:spAutoFit/>
          </a:bodyPr>
          <a:lstStyle/>
          <a:p>
            <a:r>
              <a:rPr lang="en-US" dirty="0" err="1" smtClean="0">
                <a:solidFill>
                  <a:srgbClr val="FFFFFF"/>
                </a:solidFill>
              </a:rPr>
              <a:t>Wees</a:t>
            </a:r>
            <a:r>
              <a:rPr lang="en-US" dirty="0" smtClean="0">
                <a:solidFill>
                  <a:srgbClr val="FFFFFF"/>
                </a:solidFill>
              </a:rPr>
              <a:t> </a:t>
            </a:r>
            <a:r>
              <a:rPr lang="en-US" dirty="0" err="1" smtClean="0">
                <a:solidFill>
                  <a:srgbClr val="FFFFFF"/>
                </a:solidFill>
              </a:rPr>
              <a:t>kritisch</a:t>
            </a:r>
            <a:endParaRPr lang="en-US" dirty="0">
              <a:solidFill>
                <a:srgbClr val="FFFFFF"/>
              </a:solidFill>
            </a:endParaRPr>
          </a:p>
        </p:txBody>
      </p:sp>
      <p:pic>
        <p:nvPicPr>
          <p:cNvPr id="12" name="Picture 11"/>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1276170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err="1" smtClean="0"/>
              <a:t>Bedankt</a:t>
            </a:r>
            <a:r>
              <a:rPr lang="en-US" dirty="0" smtClean="0"/>
              <a:t> </a:t>
            </a:r>
            <a:r>
              <a:rPr lang="en-US" dirty="0" err="1" smtClean="0"/>
              <a:t>voor</a:t>
            </a:r>
            <a:r>
              <a:rPr lang="en-US" dirty="0" smtClean="0"/>
              <a:t> </a:t>
            </a:r>
            <a:r>
              <a:rPr lang="en-US" dirty="0" err="1" smtClean="0"/>
              <a:t>uw</a:t>
            </a:r>
            <a:r>
              <a:rPr lang="en-US" dirty="0" smtClean="0"/>
              <a:t> </a:t>
            </a:r>
            <a:r>
              <a:rPr lang="en-US" dirty="0" err="1" smtClean="0"/>
              <a:t>aandacht</a:t>
            </a:r>
            <a:r>
              <a:rPr lang="en-US" dirty="0" smtClean="0"/>
              <a:t/>
            </a:r>
            <a:br>
              <a:rPr lang="en-US" dirty="0" smtClean="0"/>
            </a:br>
            <a:r>
              <a:rPr lang="en-US" dirty="0"/>
              <a:t/>
            </a:r>
            <a:br>
              <a:rPr lang="en-US" dirty="0"/>
            </a:br>
            <a:endParaRPr lang="en-US" sz="3100" dirty="0"/>
          </a:p>
        </p:txBody>
      </p:sp>
      <p:pic>
        <p:nvPicPr>
          <p:cNvPr id="3" name="Picture 2"/>
          <p:cNvPicPr>
            <a:picLocks noChangeAspect="1" noChangeArrowheads="1"/>
          </p:cNvPicPr>
          <p:nvPr/>
        </p:nvPicPr>
        <p:blipFill>
          <a:blip r:embed="rId2" cstate="print"/>
          <a:srcRect l="17547" t="23760" r="18101" b="47441"/>
          <a:stretch>
            <a:fillRect/>
          </a:stretch>
        </p:blipFill>
        <p:spPr bwMode="auto">
          <a:xfrm>
            <a:off x="762000" y="685800"/>
            <a:ext cx="7527871" cy="2105613"/>
          </a:xfrm>
          <a:prstGeom prst="rect">
            <a:avLst/>
          </a:prstGeom>
          <a:noFill/>
          <a:ln w="9525">
            <a:noFill/>
            <a:miter lim="800000"/>
            <a:headEnd/>
            <a:tailEnd/>
          </a:ln>
        </p:spPr>
      </p:pic>
    </p:spTree>
    <p:extLst>
      <p:ext uri="{BB962C8B-B14F-4D97-AF65-F5344CB8AC3E}">
        <p14:creationId xmlns:p14="http://schemas.microsoft.com/office/powerpoint/2010/main" val="1043491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7800" y="155448"/>
            <a:ext cx="7239000" cy="1252728"/>
          </a:xfrm>
        </p:spPr>
        <p:txBody>
          <a:bodyPr/>
          <a:lstStyle/>
          <a:p>
            <a:r>
              <a:rPr lang="nl-NL" dirty="0" smtClean="0"/>
              <a:t>Literatuur</a:t>
            </a:r>
            <a:endParaRPr lang="en-US" dirty="0"/>
          </a:p>
        </p:txBody>
      </p:sp>
      <p:sp>
        <p:nvSpPr>
          <p:cNvPr id="78851" name="Content Placeholder 2"/>
          <p:cNvSpPr>
            <a:spLocks noGrp="1"/>
          </p:cNvSpPr>
          <p:nvPr>
            <p:ph idx="1"/>
          </p:nvPr>
        </p:nvSpPr>
        <p:spPr/>
        <p:txBody>
          <a:bodyPr>
            <a:normAutofit/>
          </a:bodyPr>
          <a:lstStyle/>
          <a:p>
            <a:pPr eaLnBrk="1" hangingPunct="1"/>
            <a:r>
              <a:rPr lang="nl-NL" sz="2800" dirty="0" err="1"/>
              <a:t>Blakemore</a:t>
            </a:r>
            <a:r>
              <a:rPr lang="nl-NL" sz="2800" dirty="0"/>
              <a:t> and </a:t>
            </a:r>
            <a:r>
              <a:rPr lang="nl-NL" sz="2800" dirty="0" err="1"/>
              <a:t>Frith</a:t>
            </a:r>
            <a:r>
              <a:rPr lang="nl-NL" sz="2800" dirty="0"/>
              <a:t> (2005). </a:t>
            </a:r>
            <a:r>
              <a:rPr lang="nl-NL" sz="2800" i="1" dirty="0"/>
              <a:t>The </a:t>
            </a:r>
            <a:r>
              <a:rPr lang="nl-NL" sz="2800" i="1" dirty="0" err="1"/>
              <a:t>learning</a:t>
            </a:r>
            <a:r>
              <a:rPr lang="nl-NL" sz="2800" i="1" dirty="0"/>
              <a:t> </a:t>
            </a:r>
            <a:r>
              <a:rPr lang="nl-NL" sz="2800" i="1" dirty="0" err="1"/>
              <a:t>brain</a:t>
            </a:r>
            <a:r>
              <a:rPr lang="nl-NL" sz="2800" dirty="0"/>
              <a:t>.</a:t>
            </a:r>
          </a:p>
          <a:p>
            <a:pPr eaLnBrk="1" hangingPunct="1"/>
            <a:r>
              <a:rPr lang="nl-NL" sz="2800" dirty="0"/>
              <a:t>Crone, E. (2008). </a:t>
            </a:r>
            <a:r>
              <a:rPr lang="nl-NL" sz="2800" i="1" dirty="0"/>
              <a:t>Het puberende brein.</a:t>
            </a:r>
          </a:p>
          <a:p>
            <a:pPr eaLnBrk="1" hangingPunct="1"/>
            <a:r>
              <a:rPr lang="nl-NL" sz="2800" dirty="0"/>
              <a:t>Jolles, J. (2011). </a:t>
            </a:r>
            <a:r>
              <a:rPr lang="nl-NL" sz="2800" i="1" dirty="0" err="1"/>
              <a:t>Ellis</a:t>
            </a:r>
            <a:r>
              <a:rPr lang="nl-NL" sz="2800" i="1" dirty="0"/>
              <a:t> en het </a:t>
            </a:r>
            <a:r>
              <a:rPr lang="nl-NL" sz="2800" i="1" dirty="0" err="1"/>
              <a:t>verbreinen</a:t>
            </a:r>
            <a:r>
              <a:rPr lang="nl-NL" sz="2800" i="1" dirty="0"/>
              <a:t>.</a:t>
            </a:r>
          </a:p>
          <a:p>
            <a:pPr eaLnBrk="1" hangingPunct="1"/>
            <a:r>
              <a:rPr lang="nl-NL" sz="2800" dirty="0" err="1"/>
              <a:t>Kalat</a:t>
            </a:r>
            <a:r>
              <a:rPr lang="nl-NL" sz="2800" dirty="0"/>
              <a:t>, J. (1995). </a:t>
            </a:r>
            <a:r>
              <a:rPr lang="nl-NL" sz="2800" i="1" dirty="0" err="1"/>
              <a:t>Biological</a:t>
            </a:r>
            <a:r>
              <a:rPr lang="nl-NL" sz="2800" i="1" dirty="0"/>
              <a:t> </a:t>
            </a:r>
            <a:r>
              <a:rPr lang="nl-NL" sz="2800" i="1" dirty="0" err="1"/>
              <a:t>psychology</a:t>
            </a:r>
            <a:r>
              <a:rPr lang="nl-NL" sz="2800" dirty="0"/>
              <a:t>, 5th Ed.</a:t>
            </a:r>
          </a:p>
          <a:p>
            <a:pPr eaLnBrk="1" hangingPunct="1"/>
            <a:r>
              <a:rPr lang="nl-NL" sz="2800" dirty="0" err="1"/>
              <a:t>Kandel</a:t>
            </a:r>
            <a:r>
              <a:rPr lang="nl-NL" sz="2800" dirty="0"/>
              <a:t>, E., Schwartz, J. en </a:t>
            </a:r>
            <a:r>
              <a:rPr lang="nl-NL" sz="2800" dirty="0" err="1"/>
              <a:t>Jessel</a:t>
            </a:r>
            <a:r>
              <a:rPr lang="nl-NL" sz="2800" dirty="0"/>
              <a:t>, T. (1995). </a:t>
            </a:r>
            <a:r>
              <a:rPr lang="nl-NL" sz="2800" i="1" dirty="0"/>
              <a:t>Essentials of </a:t>
            </a:r>
            <a:r>
              <a:rPr lang="nl-NL" sz="2800" i="1" dirty="0" err="1"/>
              <a:t>neural</a:t>
            </a:r>
            <a:r>
              <a:rPr lang="nl-NL" sz="2800" i="1" dirty="0"/>
              <a:t> </a:t>
            </a:r>
            <a:r>
              <a:rPr lang="nl-NL" sz="2800" i="1" dirty="0" err="1"/>
              <a:t>science</a:t>
            </a:r>
            <a:r>
              <a:rPr lang="nl-NL" sz="2800" i="1" dirty="0"/>
              <a:t> and </a:t>
            </a:r>
            <a:r>
              <a:rPr lang="nl-NL" sz="2800" i="1" dirty="0" err="1"/>
              <a:t>behavior</a:t>
            </a:r>
            <a:r>
              <a:rPr lang="nl-NL" sz="2800" dirty="0"/>
              <a:t>.</a:t>
            </a:r>
          </a:p>
          <a:p>
            <a:pPr eaLnBrk="1" hangingPunct="1"/>
            <a:r>
              <a:rPr lang="nl-NL" sz="2800" dirty="0" err="1"/>
              <a:t>Zull</a:t>
            </a:r>
            <a:r>
              <a:rPr lang="nl-NL" sz="2800" dirty="0"/>
              <a:t>, J. (2002). </a:t>
            </a:r>
            <a:r>
              <a:rPr lang="nl-NL" sz="2800" i="1" dirty="0"/>
              <a:t>The art of </a:t>
            </a:r>
            <a:r>
              <a:rPr lang="nl-NL" sz="2800" i="1" dirty="0" err="1"/>
              <a:t>changing</a:t>
            </a:r>
            <a:r>
              <a:rPr lang="nl-NL" sz="2800" i="1" dirty="0"/>
              <a:t> the </a:t>
            </a:r>
            <a:r>
              <a:rPr lang="nl-NL" sz="2800" i="1" dirty="0" err="1"/>
              <a:t>brain</a:t>
            </a:r>
            <a:r>
              <a:rPr lang="nl-NL" sz="2800" dirty="0"/>
              <a:t>.</a:t>
            </a:r>
          </a:p>
          <a:p>
            <a:pPr eaLnBrk="1" hangingPunct="1"/>
            <a:endParaRPr lang="nl-NL" sz="2800" dirty="0"/>
          </a:p>
        </p:txBody>
      </p:sp>
      <p:pic>
        <p:nvPicPr>
          <p:cNvPr id="4" name="Picture 2"/>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extLst>
      <p:ext uri="{BB962C8B-B14F-4D97-AF65-F5344CB8AC3E}">
        <p14:creationId xmlns:p14="http://schemas.microsoft.com/office/powerpoint/2010/main" val="2255709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nl-NL" sz="3600" dirty="0" smtClean="0"/>
              <a:t>Afstand hersenonderzoek naar onderwijspraktijk nog erg groot…</a:t>
            </a:r>
            <a:endParaRPr lang="en-US" sz="3600" dirty="0"/>
          </a:p>
        </p:txBody>
      </p:sp>
      <p:sp>
        <p:nvSpPr>
          <p:cNvPr id="3" name="Content Placeholder 2"/>
          <p:cNvSpPr>
            <a:spLocks noGrp="1"/>
          </p:cNvSpPr>
          <p:nvPr>
            <p:ph idx="1"/>
          </p:nvPr>
        </p:nvSpPr>
        <p:spPr>
          <a:xfrm>
            <a:off x="457200" y="1546591"/>
            <a:ext cx="8229600" cy="5311409"/>
          </a:xfrm>
        </p:spPr>
        <p:txBody>
          <a:bodyPr>
            <a:noAutofit/>
          </a:bodyPr>
          <a:lstStyle/>
          <a:p>
            <a:pPr>
              <a:buFont typeface="Wingdings" pitchFamily="2" charset="2"/>
              <a:buChar char="§"/>
              <a:defRPr/>
            </a:pPr>
            <a:r>
              <a:rPr lang="nl-NL" sz="2200" dirty="0" smtClean="0"/>
              <a:t>Er is nog veel onbekend over hoe de hersenen werken</a:t>
            </a:r>
          </a:p>
          <a:p>
            <a:pPr>
              <a:buFont typeface="Wingdings" pitchFamily="2" charset="2"/>
              <a:buChar char="§"/>
              <a:defRPr/>
            </a:pPr>
            <a:r>
              <a:rPr lang="nl-NL" sz="2200" dirty="0" err="1" smtClean="0"/>
              <a:t>Neurowetenschappelijk</a:t>
            </a:r>
            <a:r>
              <a:rPr lang="nl-NL" sz="2200" dirty="0" smtClean="0"/>
              <a:t> onderzoek gebeurt in zeer gecontroleerde situaties (laboratoria) die niet te vergelijken zijn met de complexiteit in de klas</a:t>
            </a:r>
          </a:p>
          <a:p>
            <a:pPr lvl="1">
              <a:buFont typeface="Wingdings" pitchFamily="2" charset="2"/>
              <a:buChar char="§"/>
              <a:defRPr/>
            </a:pPr>
            <a:endParaRPr lang="nl-NL" sz="2200" dirty="0" smtClean="0"/>
          </a:p>
          <a:p>
            <a:pPr lvl="1">
              <a:buFont typeface="Wingdings" pitchFamily="2" charset="2"/>
              <a:buChar char="§"/>
              <a:defRPr/>
            </a:pPr>
            <a:endParaRPr lang="nl-NL" sz="2200" dirty="0" smtClean="0"/>
          </a:p>
          <a:p>
            <a:pPr marL="274637" lvl="1" indent="0">
              <a:buNone/>
              <a:defRPr/>
            </a:pPr>
            <a:endParaRPr lang="nl-NL" sz="2200" dirty="0" smtClean="0"/>
          </a:p>
          <a:p>
            <a:pPr marL="274637" lvl="1" indent="0">
              <a:buNone/>
              <a:defRPr/>
            </a:pPr>
            <a:endParaRPr lang="nl-NL" sz="2200" dirty="0" smtClean="0"/>
          </a:p>
          <a:p>
            <a:pPr>
              <a:buFont typeface="Wingdings" pitchFamily="2" charset="2"/>
              <a:buChar char="§"/>
              <a:defRPr/>
            </a:pPr>
            <a:endParaRPr lang="nl-NL" sz="2200" dirty="0" smtClean="0"/>
          </a:p>
          <a:p>
            <a:pPr>
              <a:buFont typeface="Wingdings" pitchFamily="2" charset="2"/>
              <a:buChar char="§"/>
              <a:defRPr/>
            </a:pPr>
            <a:r>
              <a:rPr lang="nl-NL" sz="2200" dirty="0" smtClean="0"/>
              <a:t>Scantechnieken hebben veel onzekerheden, en veel kennis komt van dieronderzoek</a:t>
            </a:r>
          </a:p>
          <a:p>
            <a:pPr>
              <a:buFont typeface="Wingdings" pitchFamily="2" charset="2"/>
              <a:buChar char="§"/>
              <a:defRPr/>
            </a:pPr>
            <a:r>
              <a:rPr lang="nl-NL" sz="2200" dirty="0" smtClean="0"/>
              <a:t>Hersenonderzoekers staan niet voor de klas (miscommunicatie). Het is aan jullie om  toepassingen te ontdekken!</a:t>
            </a:r>
          </a:p>
          <a:p>
            <a:pPr>
              <a:buNone/>
            </a:pPr>
            <a:endParaRPr lang="en-US" sz="2200" dirty="0"/>
          </a:p>
        </p:txBody>
      </p:sp>
      <p:pic>
        <p:nvPicPr>
          <p:cNvPr id="4" name="Picture 2"/>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pic>
        <p:nvPicPr>
          <p:cNvPr id="5" name="Picture 6" descr="rommeltje_in_de_klas"/>
          <p:cNvPicPr>
            <a:picLocks noChangeAspect="1" noChangeArrowheads="1"/>
          </p:cNvPicPr>
          <p:nvPr/>
        </p:nvPicPr>
        <p:blipFill>
          <a:blip r:embed="rId3" cstate="print">
            <a:extLst>
              <a:ext uri="{28A0092B-C50C-407E-A947-70E740481C1C}">
                <a14:useLocalDpi xmlns:a14="http://schemas.microsoft.com/office/drawing/2010/main" val="0"/>
              </a:ext>
            </a:extLst>
          </a:blip>
          <a:srcRect b="19743"/>
          <a:stretch>
            <a:fillRect/>
          </a:stretch>
        </p:blipFill>
        <p:spPr bwMode="auto">
          <a:xfrm>
            <a:off x="4859337" y="2971800"/>
            <a:ext cx="3617445" cy="185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5900" t="9341" r="11798" b="11390"/>
          <a:stretch>
            <a:fillRect/>
          </a:stretch>
        </p:blipFill>
        <p:spPr bwMode="auto">
          <a:xfrm>
            <a:off x="1066800" y="3225188"/>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5"/>
          <p:cNvCxnSpPr>
            <a:cxnSpLocks noChangeShapeType="1"/>
          </p:cNvCxnSpPr>
          <p:nvPr/>
        </p:nvCxnSpPr>
        <p:spPr bwMode="auto">
          <a:xfrm>
            <a:off x="3059113" y="3969676"/>
            <a:ext cx="1416050" cy="0"/>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nl-NL" dirty="0" smtClean="0"/>
              <a:t>Handige links</a:t>
            </a:r>
            <a:endParaRPr lang="en-US" dirty="0"/>
          </a:p>
        </p:txBody>
      </p:sp>
      <p:sp>
        <p:nvSpPr>
          <p:cNvPr id="3" name="Content Placeholder 2"/>
          <p:cNvSpPr>
            <a:spLocks noGrp="1"/>
          </p:cNvSpPr>
          <p:nvPr>
            <p:ph idx="1"/>
          </p:nvPr>
        </p:nvSpPr>
        <p:spPr/>
        <p:txBody>
          <a:bodyPr>
            <a:normAutofit/>
          </a:bodyPr>
          <a:lstStyle/>
          <a:p>
            <a:r>
              <a:rPr lang="nl-NL" dirty="0" err="1" smtClean="0"/>
              <a:t>fMRI</a:t>
            </a:r>
            <a:r>
              <a:rPr lang="nl-NL" dirty="0" smtClean="0"/>
              <a:t> </a:t>
            </a:r>
            <a:r>
              <a:rPr lang="nl-NL" dirty="0" err="1" smtClean="0"/>
              <a:t>for</a:t>
            </a:r>
            <a:r>
              <a:rPr lang="nl-NL" dirty="0" smtClean="0"/>
              <a:t> </a:t>
            </a:r>
            <a:r>
              <a:rPr lang="nl-NL" dirty="0" err="1" smtClean="0"/>
              <a:t>newbies</a:t>
            </a:r>
            <a:r>
              <a:rPr lang="nl-NL" dirty="0" smtClean="0"/>
              <a:t>: </a:t>
            </a:r>
            <a:r>
              <a:rPr lang="nl-NL" dirty="0" smtClean="0">
                <a:hlinkClick r:id="rId2"/>
              </a:rPr>
              <a:t>www.fMRI4newbies.com</a:t>
            </a:r>
            <a:endParaRPr lang="nl-NL" dirty="0" smtClean="0"/>
          </a:p>
          <a:p>
            <a:r>
              <a:rPr lang="nl-NL" dirty="0" smtClean="0"/>
              <a:t>Kennislink - Hersenspinsels over hersenscans: </a:t>
            </a:r>
          </a:p>
          <a:p>
            <a:pPr>
              <a:buNone/>
            </a:pPr>
            <a:r>
              <a:rPr lang="en-US" dirty="0" smtClean="0"/>
              <a:t>	</a:t>
            </a:r>
            <a:r>
              <a:rPr lang="en-US" dirty="0" smtClean="0">
                <a:hlinkClick r:id="rId3"/>
              </a:rPr>
              <a:t>http://www.kennislink.nl/publicaties/hoe-feit-fictie-wordt-in-het-hersenonderzoek</a:t>
            </a:r>
            <a:endParaRPr lang="en-US" dirty="0" smtClean="0"/>
          </a:p>
          <a:p>
            <a:pPr>
              <a:buNone/>
            </a:pPr>
            <a:endParaRPr lang="nl-NL" dirty="0" smtClean="0"/>
          </a:p>
          <a:p>
            <a:pPr>
              <a:buNone/>
            </a:pPr>
            <a:endParaRPr lang="nl-NL" dirty="0" smtClean="0"/>
          </a:p>
          <a:p>
            <a:r>
              <a:rPr lang="nl-NL" dirty="0" smtClean="0"/>
              <a:t>Volgend jaar: boek “help, mijn foetus heeft dyslexie! – feit en fictie in hersenonderzoek”</a:t>
            </a:r>
          </a:p>
          <a:p>
            <a:pPr>
              <a:buNone/>
            </a:pPr>
            <a:r>
              <a:rPr lang="nl-NL" dirty="0" smtClean="0"/>
              <a:t>	</a:t>
            </a:r>
            <a:r>
              <a:rPr lang="nl-NL" sz="2800" i="1" dirty="0" smtClean="0"/>
              <a:t>(Van </a:t>
            </a:r>
            <a:r>
              <a:rPr lang="nl-NL" sz="2800" i="1" dirty="0" err="1" smtClean="0"/>
              <a:t>Aalderen</a:t>
            </a:r>
            <a:r>
              <a:rPr lang="nl-NL" sz="2800" i="1" dirty="0" smtClean="0"/>
              <a:t>, van </a:t>
            </a:r>
            <a:r>
              <a:rPr lang="nl-NL" sz="2800" i="1" dirty="0" err="1" smtClean="0"/>
              <a:t>Atteveldt</a:t>
            </a:r>
            <a:r>
              <a:rPr lang="nl-NL" sz="2800" i="1" dirty="0" smtClean="0"/>
              <a:t>, Grol)</a:t>
            </a:r>
            <a:endParaRPr lang="en-US" sz="2800" i="1" dirty="0"/>
          </a:p>
        </p:txBody>
      </p:sp>
      <p:pic>
        <p:nvPicPr>
          <p:cNvPr id="4" name="Picture 2"/>
          <p:cNvPicPr>
            <a:picLocks noChangeAspect="1" noChangeArrowheads="1"/>
          </p:cNvPicPr>
          <p:nvPr/>
        </p:nvPicPr>
        <p:blipFill>
          <a:blip r:embed="rId4"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848600" cy="1252728"/>
          </a:xfrm>
        </p:spPr>
        <p:txBody>
          <a:bodyPr>
            <a:normAutofit/>
          </a:bodyPr>
          <a:lstStyle/>
          <a:p>
            <a:r>
              <a:rPr lang="nl-NL" sz="3600" dirty="0" smtClean="0"/>
              <a:t>Daarom: gevaar voor “mythe” vorming</a:t>
            </a:r>
            <a:endParaRPr lang="en-US" sz="3600" dirty="0"/>
          </a:p>
        </p:txBody>
      </p:sp>
      <p:sp>
        <p:nvSpPr>
          <p:cNvPr id="3" name="Content Placeholder 2"/>
          <p:cNvSpPr>
            <a:spLocks noGrp="1"/>
          </p:cNvSpPr>
          <p:nvPr>
            <p:ph idx="1"/>
          </p:nvPr>
        </p:nvSpPr>
        <p:spPr/>
        <p:txBody>
          <a:bodyPr>
            <a:normAutofit fontScale="85000" lnSpcReduction="10000"/>
          </a:bodyPr>
          <a:lstStyle/>
          <a:p>
            <a:r>
              <a:rPr lang="nl-NL" dirty="0" smtClean="0"/>
              <a:t>Voorbeeld: de creatieve hemisfeer</a:t>
            </a:r>
          </a:p>
          <a:p>
            <a:r>
              <a:rPr lang="en-US" dirty="0" err="1"/>
              <a:t>Mythe</a:t>
            </a:r>
            <a:r>
              <a:rPr lang="en-US" dirty="0"/>
              <a:t>: </a:t>
            </a:r>
            <a:r>
              <a:rPr lang="en-US" dirty="0" err="1"/>
              <a:t>analytische</a:t>
            </a:r>
            <a:r>
              <a:rPr lang="en-US" dirty="0"/>
              <a:t> </a:t>
            </a:r>
            <a:r>
              <a:rPr lang="en-US" dirty="0" err="1"/>
              <a:t>linkerhemisfeer</a:t>
            </a:r>
            <a:r>
              <a:rPr lang="en-US" dirty="0"/>
              <a:t> en </a:t>
            </a:r>
            <a:r>
              <a:rPr lang="en-US" dirty="0" err="1"/>
              <a:t>creatieve</a:t>
            </a:r>
            <a:r>
              <a:rPr lang="en-US" dirty="0"/>
              <a:t>, </a:t>
            </a:r>
            <a:r>
              <a:rPr lang="en-US" dirty="0" err="1"/>
              <a:t>holistische</a:t>
            </a:r>
            <a:r>
              <a:rPr lang="en-US" dirty="0"/>
              <a:t> </a:t>
            </a:r>
            <a:r>
              <a:rPr lang="en-US" dirty="0" err="1"/>
              <a:t>rechterhemisfeer</a:t>
            </a:r>
            <a:endParaRPr lang="en-US" dirty="0"/>
          </a:p>
          <a:p>
            <a:r>
              <a:rPr lang="en-US" dirty="0" err="1"/>
              <a:t>Verdeling</a:t>
            </a:r>
            <a:r>
              <a:rPr lang="en-US" dirty="0"/>
              <a:t> </a:t>
            </a:r>
            <a:r>
              <a:rPr lang="en-US" dirty="0" err="1"/>
              <a:t>wordt</a:t>
            </a:r>
            <a:r>
              <a:rPr lang="en-US" dirty="0"/>
              <a:t> </a:t>
            </a:r>
            <a:r>
              <a:rPr lang="en-US" dirty="0" err="1"/>
              <a:t>geopperd</a:t>
            </a:r>
            <a:r>
              <a:rPr lang="en-US" dirty="0"/>
              <a:t> in </a:t>
            </a:r>
            <a:r>
              <a:rPr lang="en-US" dirty="0" err="1"/>
              <a:t>bekritiseerd</a:t>
            </a:r>
            <a:r>
              <a:rPr lang="en-US" dirty="0"/>
              <a:t> </a:t>
            </a:r>
            <a:r>
              <a:rPr lang="en-US" dirty="0" err="1"/>
              <a:t>artikel</a:t>
            </a:r>
            <a:r>
              <a:rPr lang="en-US" dirty="0"/>
              <a:t> </a:t>
            </a:r>
            <a:r>
              <a:rPr lang="en-US" dirty="0" err="1"/>
              <a:t>uit</a:t>
            </a:r>
            <a:r>
              <a:rPr lang="en-US" dirty="0"/>
              <a:t> 1981, </a:t>
            </a:r>
            <a:r>
              <a:rPr lang="en-US" dirty="0" err="1"/>
              <a:t>stelling</a:t>
            </a:r>
            <a:r>
              <a:rPr lang="en-US" dirty="0"/>
              <a:t> is </a:t>
            </a:r>
            <a:r>
              <a:rPr lang="en-US" dirty="0" err="1"/>
              <a:t>niet</a:t>
            </a:r>
            <a:r>
              <a:rPr lang="en-US" dirty="0"/>
              <a:t> </a:t>
            </a:r>
            <a:r>
              <a:rPr lang="en-US" dirty="0" err="1"/>
              <a:t>ondebouwd</a:t>
            </a:r>
            <a:endParaRPr lang="en-US" dirty="0"/>
          </a:p>
          <a:p>
            <a:r>
              <a:rPr lang="en-US" dirty="0" err="1"/>
              <a:t>Wat</a:t>
            </a:r>
            <a:r>
              <a:rPr lang="en-US" dirty="0"/>
              <a:t> is </a:t>
            </a:r>
            <a:r>
              <a:rPr lang="en-US" dirty="0" err="1"/>
              <a:t>bekend</a:t>
            </a:r>
            <a:r>
              <a:rPr lang="en-US" dirty="0"/>
              <a:t>?</a:t>
            </a:r>
          </a:p>
          <a:p>
            <a:pPr lvl="1"/>
            <a:r>
              <a:rPr lang="en-US" dirty="0" err="1"/>
              <a:t>Taalnetwerken</a:t>
            </a:r>
            <a:r>
              <a:rPr lang="en-US" dirty="0"/>
              <a:t> </a:t>
            </a:r>
            <a:r>
              <a:rPr lang="en-US" dirty="0" err="1"/>
              <a:t>zitten</a:t>
            </a:r>
            <a:r>
              <a:rPr lang="en-US" dirty="0"/>
              <a:t> </a:t>
            </a:r>
            <a:r>
              <a:rPr lang="en-US" dirty="0" err="1"/>
              <a:t>overwegend</a:t>
            </a:r>
            <a:r>
              <a:rPr lang="en-US" dirty="0"/>
              <a:t> links </a:t>
            </a:r>
            <a:r>
              <a:rPr lang="en-US" dirty="0" err="1"/>
              <a:t>bij</a:t>
            </a:r>
            <a:r>
              <a:rPr lang="en-US" dirty="0"/>
              <a:t> </a:t>
            </a:r>
            <a:r>
              <a:rPr lang="en-US" dirty="0" err="1"/>
              <a:t>rechtshandigen</a:t>
            </a:r>
            <a:endParaRPr lang="en-US" dirty="0"/>
          </a:p>
          <a:p>
            <a:pPr lvl="1"/>
            <a:r>
              <a:rPr lang="en-US" dirty="0" err="1"/>
              <a:t>Rechterhemisfeer</a:t>
            </a:r>
            <a:r>
              <a:rPr lang="en-US" dirty="0"/>
              <a:t> </a:t>
            </a:r>
            <a:r>
              <a:rPr lang="en-US" dirty="0" smtClean="0"/>
              <a:t>is </a:t>
            </a:r>
            <a:r>
              <a:rPr lang="en-US" dirty="0" err="1" smtClean="0"/>
              <a:t>veel</a:t>
            </a:r>
            <a:r>
              <a:rPr lang="en-US" dirty="0" smtClean="0"/>
              <a:t> </a:t>
            </a:r>
            <a:r>
              <a:rPr lang="en-US" dirty="0" err="1" smtClean="0"/>
              <a:t>onduidelijker</a:t>
            </a:r>
            <a:endParaRPr lang="en-US" dirty="0"/>
          </a:p>
          <a:p>
            <a:r>
              <a:rPr lang="en-US" dirty="0" err="1"/>
              <a:t>Toch</a:t>
            </a:r>
            <a:r>
              <a:rPr lang="en-US" dirty="0"/>
              <a:t> </a:t>
            </a:r>
            <a:r>
              <a:rPr lang="en-US" dirty="0" err="1"/>
              <a:t>kom</a:t>
            </a:r>
            <a:r>
              <a:rPr lang="en-US" dirty="0"/>
              <a:t> je </a:t>
            </a:r>
            <a:r>
              <a:rPr lang="en-US" dirty="0" err="1"/>
              <a:t>deze</a:t>
            </a:r>
            <a:r>
              <a:rPr lang="en-US" dirty="0"/>
              <a:t> </a:t>
            </a:r>
            <a:r>
              <a:rPr lang="en-US" dirty="0" err="1"/>
              <a:t>mythe</a:t>
            </a:r>
            <a:r>
              <a:rPr lang="en-US" dirty="0"/>
              <a:t> </a:t>
            </a:r>
            <a:r>
              <a:rPr lang="en-US" dirty="0" err="1"/>
              <a:t>vaak</a:t>
            </a:r>
            <a:r>
              <a:rPr lang="en-US" dirty="0"/>
              <a:t> </a:t>
            </a:r>
            <a:r>
              <a:rPr lang="en-US" dirty="0" err="1"/>
              <a:t>tegen</a:t>
            </a:r>
            <a:r>
              <a:rPr lang="en-US" dirty="0"/>
              <a:t> in </a:t>
            </a:r>
            <a:r>
              <a:rPr lang="en-US" dirty="0" err="1"/>
              <a:t>wetenschappelijke</a:t>
            </a:r>
            <a:r>
              <a:rPr lang="en-US" dirty="0"/>
              <a:t> en </a:t>
            </a:r>
            <a:r>
              <a:rPr lang="en-US" dirty="0" err="1"/>
              <a:t>niet</a:t>
            </a:r>
            <a:r>
              <a:rPr lang="en-US" dirty="0"/>
              <a:t> </a:t>
            </a:r>
            <a:r>
              <a:rPr lang="en-US" dirty="0" err="1"/>
              <a:t>wetenschappelijke</a:t>
            </a:r>
            <a:r>
              <a:rPr lang="en-US" dirty="0"/>
              <a:t> setting op </a:t>
            </a:r>
            <a:r>
              <a:rPr lang="en-US" dirty="0" err="1"/>
              <a:t>mensen</a:t>
            </a:r>
            <a:r>
              <a:rPr lang="en-US" dirty="0"/>
              <a:t> en </a:t>
            </a:r>
            <a:r>
              <a:rPr lang="en-US" dirty="0" err="1"/>
              <a:t>kinderen</a:t>
            </a:r>
            <a:r>
              <a:rPr lang="en-US" dirty="0"/>
              <a:t> </a:t>
            </a:r>
            <a:r>
              <a:rPr lang="en-US" dirty="0" err="1"/>
              <a:t>te</a:t>
            </a:r>
            <a:r>
              <a:rPr lang="en-US" dirty="0"/>
              <a:t> </a:t>
            </a:r>
            <a:r>
              <a:rPr lang="en-US" dirty="0" err="1"/>
              <a:t>kunnen</a:t>
            </a:r>
            <a:r>
              <a:rPr lang="en-US" dirty="0"/>
              <a:t> ‘</a:t>
            </a:r>
            <a:r>
              <a:rPr lang="en-US" dirty="0" err="1"/>
              <a:t>labelen</a:t>
            </a:r>
            <a:r>
              <a:rPr lang="en-US" dirty="0"/>
              <a:t>’</a:t>
            </a:r>
          </a:p>
        </p:txBody>
      </p:sp>
      <p:pic>
        <p:nvPicPr>
          <p:cNvPr id="4" name="Picture 2"/>
          <p:cNvPicPr>
            <a:picLocks noChangeAspect="1" noChangeArrowheads="1"/>
          </p:cNvPicPr>
          <p:nvPr/>
        </p:nvPicPr>
        <p:blipFill>
          <a:blip r:embed="rId2" cstate="print"/>
          <a:srcRect l="17547" t="23760" r="70076" b="62691"/>
          <a:stretch>
            <a:fillRect/>
          </a:stretch>
        </p:blipFill>
        <p:spPr bwMode="auto">
          <a:xfrm>
            <a:off x="152399" y="304800"/>
            <a:ext cx="1225061" cy="8382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715000"/>
            <a:ext cx="1235503" cy="95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nl-NL" sz="3600" dirty="0" smtClean="0"/>
              <a:t>Hoe je te wapenen tegen “</a:t>
            </a:r>
            <a:r>
              <a:rPr lang="nl-NL" sz="3600" dirty="0" err="1" smtClean="0"/>
              <a:t>neuro-mythen</a:t>
            </a:r>
            <a:r>
              <a:rPr lang="nl-NL" sz="3600" dirty="0" smtClean="0"/>
              <a:t>”?</a:t>
            </a:r>
            <a:endParaRPr lang="en-US" sz="3600" dirty="0"/>
          </a:p>
        </p:txBody>
      </p:sp>
      <p:sp>
        <p:nvSpPr>
          <p:cNvPr id="3" name="Content Placeholder 2"/>
          <p:cNvSpPr>
            <a:spLocks noGrp="1"/>
          </p:cNvSpPr>
          <p:nvPr>
            <p:ph idx="1"/>
          </p:nvPr>
        </p:nvSpPr>
        <p:spPr/>
        <p:txBody>
          <a:bodyPr>
            <a:normAutofit fontScale="85000" lnSpcReduction="20000"/>
          </a:bodyPr>
          <a:lstStyle/>
          <a:p>
            <a:pPr marL="633222" indent="-514350">
              <a:buSzPct val="100000"/>
              <a:buFont typeface="+mj-lt"/>
              <a:buAutoNum type="arabicPeriod"/>
            </a:pPr>
            <a:r>
              <a:rPr lang="nl-NL" dirty="0" smtClean="0"/>
              <a:t>Kritische houding door betere basiskennis hersenscan-technieken</a:t>
            </a:r>
          </a:p>
          <a:p>
            <a:pPr lvl="1"/>
            <a:r>
              <a:rPr lang="nl-NL" dirty="0" smtClean="0"/>
              <a:t>Resultaten hersenscans vaak niet eenduidig</a:t>
            </a:r>
          </a:p>
          <a:p>
            <a:pPr lvl="1"/>
            <a:r>
              <a:rPr lang="nl-NL" dirty="0" smtClean="0"/>
              <a:t>Op waarde schatten media-artikelen en “</a:t>
            </a:r>
            <a:r>
              <a:rPr lang="nl-NL" dirty="0" err="1" smtClean="0"/>
              <a:t>brain-based</a:t>
            </a:r>
            <a:r>
              <a:rPr lang="nl-NL" dirty="0" smtClean="0"/>
              <a:t>” of “breinvriendelijke” lesmethoden</a:t>
            </a:r>
          </a:p>
          <a:p>
            <a:pPr lvl="1"/>
            <a:r>
              <a:rPr lang="nl-NL" dirty="0" smtClean="0"/>
              <a:t>Media analyse; te positief beeld voor onderwijs in de media?</a:t>
            </a:r>
          </a:p>
          <a:p>
            <a:pPr lvl="1"/>
            <a:endParaRPr lang="nl-NL" dirty="0" smtClean="0"/>
          </a:p>
          <a:p>
            <a:pPr marL="633222" indent="-514350">
              <a:buSzPct val="100000"/>
              <a:buFont typeface="+mj-lt"/>
              <a:buAutoNum type="arabicPeriod" startAt="2"/>
            </a:pPr>
            <a:r>
              <a:rPr lang="nl-NL" dirty="0" smtClean="0"/>
              <a:t>Betere indruk van wat </a:t>
            </a:r>
            <a:r>
              <a:rPr lang="nl-NL" dirty="0" err="1" smtClean="0"/>
              <a:t>wél</a:t>
            </a:r>
            <a:r>
              <a:rPr lang="nl-NL" dirty="0" smtClean="0"/>
              <a:t> mogelijk is in de klas met resultaten uit hersenonderzoek</a:t>
            </a:r>
          </a:p>
          <a:p>
            <a:endParaRPr lang="nl-NL" dirty="0" smtClean="0"/>
          </a:p>
          <a:p>
            <a:r>
              <a:rPr lang="nl-NL" dirty="0" smtClean="0"/>
              <a:t>Realistisch beeld: voorkomt mythen, stimuleert waardevolle toepassingen</a:t>
            </a:r>
            <a:endParaRPr lang="en-US" dirty="0"/>
          </a:p>
        </p:txBody>
      </p:sp>
      <p:pic>
        <p:nvPicPr>
          <p:cNvPr id="4"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nl-NL" dirty="0" smtClean="0"/>
              <a:t>Media-analyse</a:t>
            </a:r>
            <a:endParaRPr lang="en-US" dirty="0"/>
          </a:p>
        </p:txBody>
      </p:sp>
      <p:sp>
        <p:nvSpPr>
          <p:cNvPr id="6" name="Content Placeholder 5"/>
          <p:cNvSpPr>
            <a:spLocks noGrp="1"/>
          </p:cNvSpPr>
          <p:nvPr>
            <p:ph idx="1"/>
          </p:nvPr>
        </p:nvSpPr>
        <p:spPr/>
        <p:txBody>
          <a:bodyPr/>
          <a:lstStyle/>
          <a:p>
            <a:r>
              <a:rPr lang="nl-NL" dirty="0" smtClean="0"/>
              <a:t>Kranten rapporteren relatief optimistisch over leren en hersenontwikkeling</a:t>
            </a:r>
          </a:p>
          <a:p>
            <a:endParaRPr lang="nl-NL" dirty="0" smtClean="0"/>
          </a:p>
          <a:p>
            <a:endParaRPr lang="nl-NL" dirty="0" smtClean="0"/>
          </a:p>
          <a:p>
            <a:endParaRPr lang="nl-NL" dirty="0" smtClean="0"/>
          </a:p>
          <a:p>
            <a:endParaRPr lang="nl-NL" dirty="0" smtClean="0"/>
          </a:p>
          <a:p>
            <a:endParaRPr lang="nl-NL" dirty="0" smtClean="0"/>
          </a:p>
          <a:p>
            <a:endParaRPr lang="nl-NL" dirty="0" smtClean="0"/>
          </a:p>
          <a:p>
            <a:r>
              <a:rPr lang="nl-NL" dirty="0" smtClean="0"/>
              <a:t>Realistischer beeld noodzakelijk?</a:t>
            </a:r>
            <a:endParaRPr lang="en-US" dirty="0"/>
          </a:p>
        </p:txBody>
      </p:sp>
      <p:graphicFrame>
        <p:nvGraphicFramePr>
          <p:cNvPr id="4" name="Chart 3"/>
          <p:cNvGraphicFramePr/>
          <p:nvPr/>
        </p:nvGraphicFramePr>
        <p:xfrm>
          <a:off x="1143000" y="2819400"/>
          <a:ext cx="6707088" cy="268870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nl-NL" sz="3600" dirty="0" smtClean="0"/>
              <a:t>Hersenscans: wat meten ze nou eigenlijk?</a:t>
            </a:r>
            <a:endParaRPr lang="nl-NL" sz="3600" dirty="0"/>
          </a:p>
        </p:txBody>
      </p:sp>
      <p:sp>
        <p:nvSpPr>
          <p:cNvPr id="3" name="Subtitle 2"/>
          <p:cNvSpPr>
            <a:spLocks noGrp="1"/>
          </p:cNvSpPr>
          <p:nvPr>
            <p:ph idx="1"/>
          </p:nvPr>
        </p:nvSpPr>
        <p:spPr>
          <a:xfrm>
            <a:off x="457200" y="1775191"/>
            <a:ext cx="7086600" cy="4625609"/>
          </a:xfrm>
        </p:spPr>
        <p:txBody>
          <a:bodyPr>
            <a:normAutofit/>
          </a:bodyPr>
          <a:lstStyle/>
          <a:p>
            <a:pPr marL="914400" indent="-914400">
              <a:buSzPct val="100000"/>
              <a:buAutoNum type="arabicPeriod"/>
            </a:pPr>
            <a:r>
              <a:rPr lang="nl-NL" dirty="0" smtClean="0"/>
              <a:t>Weten jullie het?</a:t>
            </a:r>
          </a:p>
          <a:p>
            <a:pPr marL="914400" indent="-914400">
              <a:buNone/>
            </a:pPr>
            <a:r>
              <a:rPr lang="nl-NL" dirty="0" smtClean="0">
                <a:sym typeface="Wingdings" pitchFamily="2" charset="2"/>
              </a:rPr>
              <a:t>	</a:t>
            </a:r>
            <a:r>
              <a:rPr lang="nl-NL" dirty="0" smtClean="0"/>
              <a:t>Quiz Kennislink, 450 deelnemers</a:t>
            </a:r>
          </a:p>
          <a:p>
            <a:pPr marL="914400" indent="-914400">
              <a:buAutoNum type="arabicPeriod"/>
            </a:pPr>
            <a:endParaRPr lang="nl-NL" dirty="0" smtClean="0"/>
          </a:p>
          <a:p>
            <a:pPr marL="914400" indent="-914400">
              <a:buSzPct val="100000"/>
              <a:buFont typeface="+mj-lt"/>
              <a:buAutoNum type="arabicPeriod" startAt="2"/>
            </a:pPr>
            <a:r>
              <a:rPr lang="nl-NL" dirty="0" smtClean="0"/>
              <a:t>Uitleg over </a:t>
            </a:r>
            <a:r>
              <a:rPr lang="nl-NL" dirty="0" err="1" smtClean="0"/>
              <a:t>hersenscantechnieken</a:t>
            </a:r>
            <a:r>
              <a:rPr lang="nl-NL" dirty="0" smtClean="0"/>
              <a:t>, m.n. MRI en </a:t>
            </a:r>
            <a:r>
              <a:rPr lang="nl-NL" dirty="0" err="1" smtClean="0"/>
              <a:t>fMRI</a:t>
            </a:r>
            <a:endParaRPr lang="nl-NL" dirty="0" smtClean="0"/>
          </a:p>
          <a:p>
            <a:pPr marL="1207008" lvl="1" indent="-914400">
              <a:buSzPct val="100000"/>
            </a:pPr>
            <a:r>
              <a:rPr lang="nl-NL" dirty="0" smtClean="0"/>
              <a:t>Wat licht er nou eigenlijk op</a:t>
            </a:r>
          </a:p>
          <a:p>
            <a:pPr marL="1207008" lvl="1" indent="-914400">
              <a:buSzPct val="100000"/>
              <a:buNone/>
            </a:pPr>
            <a:r>
              <a:rPr lang="nl-NL" dirty="0" smtClean="0"/>
              <a:t>	in het brein? </a:t>
            </a:r>
          </a:p>
          <a:p>
            <a:pPr marL="914400" indent="-914400">
              <a:buSzPct val="100000"/>
              <a:buNone/>
            </a:pPr>
            <a:r>
              <a:rPr lang="nl-NL" dirty="0" smtClean="0"/>
              <a:t>	</a:t>
            </a:r>
            <a:endParaRPr lang="nl-NL" dirty="0"/>
          </a:p>
        </p:txBody>
      </p:sp>
      <p:pic>
        <p:nvPicPr>
          <p:cNvPr id="4" name="Picture 2"/>
          <p:cNvPicPr>
            <a:picLocks noChangeAspect="1" noChangeArrowheads="1"/>
          </p:cNvPicPr>
          <p:nvPr/>
        </p:nvPicPr>
        <p:blipFill>
          <a:blip r:embed="rId3" cstate="print"/>
          <a:srcRect l="17547" t="23760" r="70076" b="62691"/>
          <a:stretch>
            <a:fillRect/>
          </a:stretch>
        </p:blipFill>
        <p:spPr bwMode="auto">
          <a:xfrm>
            <a:off x="152399" y="304800"/>
            <a:ext cx="1225061" cy="838200"/>
          </a:xfrm>
          <a:prstGeom prst="rect">
            <a:avLst/>
          </a:prstGeom>
          <a:noFill/>
          <a:ln w="9525">
            <a:noFill/>
            <a:miter lim="800000"/>
            <a:headEnd/>
            <a:tailEnd/>
          </a:ln>
        </p:spPr>
      </p:pic>
      <p:pic>
        <p:nvPicPr>
          <p:cNvPr id="5" name="Picture 4" descr="Brain3.png"/>
          <p:cNvPicPr>
            <a:picLocks noChangeAspect="1"/>
          </p:cNvPicPr>
          <p:nvPr/>
        </p:nvPicPr>
        <p:blipFill>
          <a:blip r:embed="rId4" cstate="print"/>
          <a:stretch>
            <a:fillRect/>
          </a:stretch>
        </p:blipFill>
        <p:spPr>
          <a:xfrm>
            <a:off x="6400800" y="4114800"/>
            <a:ext cx="1981200" cy="2445182"/>
          </a:xfrm>
          <a:prstGeom prst="rect">
            <a:avLst/>
          </a:prstGeom>
        </p:spPr>
      </p:pic>
    </p:spTree>
    <p:extLst>
      <p:ext uri="{BB962C8B-B14F-4D97-AF65-F5344CB8AC3E}">
        <p14:creationId xmlns:p14="http://schemas.microsoft.com/office/powerpoint/2010/main" val="40935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TotalTime>
  <Words>3117</Words>
  <Application>Microsoft Office PowerPoint</Application>
  <PresentationFormat>Diavoorstelling (4:3)</PresentationFormat>
  <Paragraphs>401</Paragraphs>
  <Slides>50</Slides>
  <Notes>22</Notes>
  <HiddenSlides>0</HiddenSlides>
  <MMClips>0</MMClips>
  <ScaleCrop>false</ScaleCrop>
  <HeadingPairs>
    <vt:vector size="4" baseType="variant">
      <vt:variant>
        <vt:lpstr>Thema</vt:lpstr>
      </vt:variant>
      <vt:variant>
        <vt:i4>1</vt:i4>
      </vt:variant>
      <vt:variant>
        <vt:lpstr>Diatitels</vt:lpstr>
      </vt:variant>
      <vt:variant>
        <vt:i4>50</vt:i4>
      </vt:variant>
    </vt:vector>
  </HeadingPairs>
  <TitlesOfParts>
    <vt:vector size="51" baseType="lpstr">
      <vt:lpstr>Module</vt:lpstr>
      <vt:lpstr>Wapen je tegen neuro-mythen in het onderwijs</vt:lpstr>
      <vt:lpstr>Kloppen de volgende stellingen…</vt:lpstr>
      <vt:lpstr>Helpt kennis over het brein je in de klas?</vt:lpstr>
      <vt:lpstr>Helpt kennis over het brein je in de klas?</vt:lpstr>
      <vt:lpstr>Afstand hersenonderzoek naar onderwijspraktijk nog erg groot…</vt:lpstr>
      <vt:lpstr>Daarom: gevaar voor “mythe” vorming</vt:lpstr>
      <vt:lpstr>Hoe je te wapenen tegen “neuro-mythen”?</vt:lpstr>
      <vt:lpstr>Media-analyse</vt:lpstr>
      <vt:lpstr>Hersenscans: wat meten ze nou eigenlijk?</vt:lpstr>
      <vt:lpstr>Vraag 1</vt:lpstr>
      <vt:lpstr>Vraag 2</vt:lpstr>
      <vt:lpstr>Vraag 3</vt:lpstr>
      <vt:lpstr>Vraag 4</vt:lpstr>
      <vt:lpstr>Vraag 5</vt:lpstr>
      <vt:lpstr>Vraag 6</vt:lpstr>
      <vt:lpstr>Wat kan je met een MRI scanner?</vt:lpstr>
      <vt:lpstr>DTI</vt:lpstr>
      <vt:lpstr>MRI versus fMRI</vt:lpstr>
      <vt:lpstr>Functionele MRI</vt:lpstr>
      <vt:lpstr>Stappen tot kleurig hersenplaatje</vt:lpstr>
      <vt:lpstr>PowerPoint-presentatie</vt:lpstr>
      <vt:lpstr>PowerPoint-presentatie</vt:lpstr>
      <vt:lpstr>Oorsprong fMRI signaal</vt:lpstr>
      <vt:lpstr>Bloed beïnvloedt MRI signaal</vt:lpstr>
      <vt:lpstr>Dus: wat meet fMRI?</vt:lpstr>
      <vt:lpstr>Weten wetenschappers alles?</vt:lpstr>
      <vt:lpstr>Samenvatting (f)MRI</vt:lpstr>
      <vt:lpstr>Nu naar de positieve kant</vt:lpstr>
      <vt:lpstr>PowerPoint-presentatie</vt:lpstr>
      <vt:lpstr>Docent professionalisering</vt:lpstr>
      <vt:lpstr>PowerPoint-presentatie</vt:lpstr>
      <vt:lpstr>De hersenen</vt:lpstr>
      <vt:lpstr>Hersenen &amp; leren</vt:lpstr>
      <vt:lpstr>Hersenen &amp; leren</vt:lpstr>
      <vt:lpstr>Hersenen &amp; leren</vt:lpstr>
      <vt:lpstr>Functie: Kennisrepresentatie</vt:lpstr>
      <vt:lpstr>Leren: Plasticiteit</vt:lpstr>
      <vt:lpstr>Terug naar de klas…</vt:lpstr>
      <vt:lpstr>Onderbouwing van:</vt:lpstr>
      <vt:lpstr>PowerPoint-presentatie</vt:lpstr>
      <vt:lpstr>Toepassing: motiveren van  leerlingen</vt:lpstr>
      <vt:lpstr>Hoe ervaart een leerling deze moeilijkheid?</vt:lpstr>
      <vt:lpstr>Theorieën over je eigen intelligentie</vt:lpstr>
      <vt:lpstr>Leerlingen met fixed mindset…</vt:lpstr>
      <vt:lpstr>Leerlingen met growth mindset…</vt:lpstr>
      <vt:lpstr>Mindset is veranderbaar</vt:lpstr>
      <vt:lpstr>Toepassen neurowetenschappen</vt:lpstr>
      <vt:lpstr>Bedankt voor uw aandacht  </vt:lpstr>
      <vt:lpstr>Literatuur</vt:lpstr>
      <vt:lpstr>Handige links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Hersenscans: wat meten ze nou precies?</dc:title>
  <dc:creator>Atteveldt N (van) (PSYCHOLOGY)</dc:creator>
  <cp:lastModifiedBy>Gebruiker</cp:lastModifiedBy>
  <cp:revision>98</cp:revision>
  <dcterms:created xsi:type="dcterms:W3CDTF">2006-08-16T00:00:00Z</dcterms:created>
  <dcterms:modified xsi:type="dcterms:W3CDTF">2014-01-11T07:40:41Z</dcterms:modified>
</cp:coreProperties>
</file>