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7" r:id="rId2"/>
    <p:sldId id="282" r:id="rId3"/>
    <p:sldId id="275" r:id="rId4"/>
    <p:sldId id="294" r:id="rId5"/>
    <p:sldId id="283" r:id="rId6"/>
    <p:sldId id="256" r:id="rId7"/>
    <p:sldId id="291" r:id="rId8"/>
    <p:sldId id="276" r:id="rId9"/>
    <p:sldId id="284" r:id="rId10"/>
    <p:sldId id="257" r:id="rId11"/>
    <p:sldId id="285" r:id="rId12"/>
    <p:sldId id="278" r:id="rId13"/>
    <p:sldId id="277" r:id="rId14"/>
    <p:sldId id="286" r:id="rId15"/>
    <p:sldId id="258" r:id="rId16"/>
    <p:sldId id="272" r:id="rId17"/>
    <p:sldId id="273" r:id="rId18"/>
    <p:sldId id="274" r:id="rId19"/>
    <p:sldId id="260" r:id="rId20"/>
    <p:sldId id="259" r:id="rId21"/>
    <p:sldId id="279" r:id="rId22"/>
    <p:sldId id="265" r:id="rId23"/>
    <p:sldId id="266" r:id="rId24"/>
    <p:sldId id="268" r:id="rId25"/>
    <p:sldId id="270" r:id="rId26"/>
    <p:sldId id="288" r:id="rId27"/>
    <p:sldId id="287" r:id="rId28"/>
    <p:sldId id="269" r:id="rId29"/>
    <p:sldId id="271" r:id="rId30"/>
    <p:sldId id="281" r:id="rId31"/>
    <p:sldId id="289" r:id="rId32"/>
    <p:sldId id="280" r:id="rId33"/>
    <p:sldId id="296" r:id="rId34"/>
    <p:sldId id="292" r:id="rId35"/>
    <p:sldId id="293" r:id="rId36"/>
    <p:sldId id="295"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81" d="100"/>
          <a:sy n="81" d="100"/>
        </p:scale>
        <p:origin x="7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78C3E-CAE7-0CA8-EF5E-89EFA31BCFB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8B8C057-EBED-292F-5C78-E020702918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40A92BC-CFFF-5D1D-9587-5F6DD6C6F6CD}"/>
              </a:ext>
            </a:extLst>
          </p:cNvPr>
          <p:cNvSpPr>
            <a:spLocks noGrp="1"/>
          </p:cNvSpPr>
          <p:nvPr>
            <p:ph type="dt" sz="half" idx="10"/>
          </p:nvPr>
        </p:nvSpPr>
        <p:spPr/>
        <p:txBody>
          <a:bodyPr/>
          <a:lstStyle/>
          <a:p>
            <a:fld id="{643247C8-C569-462D-92D3-0723F9B46E31}" type="datetimeFigureOut">
              <a:rPr lang="nl-NL" smtClean="0"/>
              <a:t>24-5-2024</a:t>
            </a:fld>
            <a:endParaRPr lang="nl-NL"/>
          </a:p>
        </p:txBody>
      </p:sp>
      <p:sp>
        <p:nvSpPr>
          <p:cNvPr id="5" name="Tijdelijke aanduiding voor voettekst 4">
            <a:extLst>
              <a:ext uri="{FF2B5EF4-FFF2-40B4-BE49-F238E27FC236}">
                <a16:creationId xmlns:a16="http://schemas.microsoft.com/office/drawing/2014/main" id="{BEB9B78F-3CDE-1C71-1901-2BB07371007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0EB1A84-80B5-7DE7-7B82-3D5A25DC66C1}"/>
              </a:ext>
            </a:extLst>
          </p:cNvPr>
          <p:cNvSpPr>
            <a:spLocks noGrp="1"/>
          </p:cNvSpPr>
          <p:nvPr>
            <p:ph type="sldNum" sz="quarter" idx="12"/>
          </p:nvPr>
        </p:nvSpPr>
        <p:spPr/>
        <p:txBody>
          <a:bodyPr/>
          <a:lstStyle/>
          <a:p>
            <a:fld id="{23EF31F1-FC46-42B8-98F6-FBE3A1D31E28}" type="slidenum">
              <a:rPr lang="nl-NL" smtClean="0"/>
              <a:t>‹nr.›</a:t>
            </a:fld>
            <a:endParaRPr lang="nl-NL"/>
          </a:p>
        </p:txBody>
      </p:sp>
    </p:spTree>
    <p:extLst>
      <p:ext uri="{BB962C8B-B14F-4D97-AF65-F5344CB8AC3E}">
        <p14:creationId xmlns:p14="http://schemas.microsoft.com/office/powerpoint/2010/main" val="3455039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3152C8-A607-969D-4AA0-430CDB7F397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599B783-DD51-8C6A-1375-4684DBE23EF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988B416-E48D-0270-FE4A-47CCBFE46496}"/>
              </a:ext>
            </a:extLst>
          </p:cNvPr>
          <p:cNvSpPr>
            <a:spLocks noGrp="1"/>
          </p:cNvSpPr>
          <p:nvPr>
            <p:ph type="dt" sz="half" idx="10"/>
          </p:nvPr>
        </p:nvSpPr>
        <p:spPr/>
        <p:txBody>
          <a:bodyPr/>
          <a:lstStyle/>
          <a:p>
            <a:fld id="{643247C8-C569-462D-92D3-0723F9B46E31}" type="datetimeFigureOut">
              <a:rPr lang="nl-NL" smtClean="0"/>
              <a:t>24-5-2024</a:t>
            </a:fld>
            <a:endParaRPr lang="nl-NL"/>
          </a:p>
        </p:txBody>
      </p:sp>
      <p:sp>
        <p:nvSpPr>
          <p:cNvPr id="5" name="Tijdelijke aanduiding voor voettekst 4">
            <a:extLst>
              <a:ext uri="{FF2B5EF4-FFF2-40B4-BE49-F238E27FC236}">
                <a16:creationId xmlns:a16="http://schemas.microsoft.com/office/drawing/2014/main" id="{A56FD3D2-0893-2CC8-2E2B-6F628CC937F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CF32610-160A-84B9-D663-66EC30A0A386}"/>
              </a:ext>
            </a:extLst>
          </p:cNvPr>
          <p:cNvSpPr>
            <a:spLocks noGrp="1"/>
          </p:cNvSpPr>
          <p:nvPr>
            <p:ph type="sldNum" sz="quarter" idx="12"/>
          </p:nvPr>
        </p:nvSpPr>
        <p:spPr/>
        <p:txBody>
          <a:bodyPr/>
          <a:lstStyle/>
          <a:p>
            <a:fld id="{23EF31F1-FC46-42B8-98F6-FBE3A1D31E28}" type="slidenum">
              <a:rPr lang="nl-NL" smtClean="0"/>
              <a:t>‹nr.›</a:t>
            </a:fld>
            <a:endParaRPr lang="nl-NL"/>
          </a:p>
        </p:txBody>
      </p:sp>
    </p:spTree>
    <p:extLst>
      <p:ext uri="{BB962C8B-B14F-4D97-AF65-F5344CB8AC3E}">
        <p14:creationId xmlns:p14="http://schemas.microsoft.com/office/powerpoint/2010/main" val="1393656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1FCCFAB-2405-9DBC-4645-1961226B6378}"/>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C2A2355-F485-1A10-CE02-143AB75133C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2B16674-C246-21B5-FFC9-261AB449B42E}"/>
              </a:ext>
            </a:extLst>
          </p:cNvPr>
          <p:cNvSpPr>
            <a:spLocks noGrp="1"/>
          </p:cNvSpPr>
          <p:nvPr>
            <p:ph type="dt" sz="half" idx="10"/>
          </p:nvPr>
        </p:nvSpPr>
        <p:spPr/>
        <p:txBody>
          <a:bodyPr/>
          <a:lstStyle/>
          <a:p>
            <a:fld id="{643247C8-C569-462D-92D3-0723F9B46E31}" type="datetimeFigureOut">
              <a:rPr lang="nl-NL" smtClean="0"/>
              <a:t>24-5-2024</a:t>
            </a:fld>
            <a:endParaRPr lang="nl-NL"/>
          </a:p>
        </p:txBody>
      </p:sp>
      <p:sp>
        <p:nvSpPr>
          <p:cNvPr id="5" name="Tijdelijke aanduiding voor voettekst 4">
            <a:extLst>
              <a:ext uri="{FF2B5EF4-FFF2-40B4-BE49-F238E27FC236}">
                <a16:creationId xmlns:a16="http://schemas.microsoft.com/office/drawing/2014/main" id="{2750502D-D2FC-6473-EAB6-907C0C77706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767F7DF-F610-95B1-735C-DFABD5BBE687}"/>
              </a:ext>
            </a:extLst>
          </p:cNvPr>
          <p:cNvSpPr>
            <a:spLocks noGrp="1"/>
          </p:cNvSpPr>
          <p:nvPr>
            <p:ph type="sldNum" sz="quarter" idx="12"/>
          </p:nvPr>
        </p:nvSpPr>
        <p:spPr/>
        <p:txBody>
          <a:bodyPr/>
          <a:lstStyle/>
          <a:p>
            <a:fld id="{23EF31F1-FC46-42B8-98F6-FBE3A1D31E28}" type="slidenum">
              <a:rPr lang="nl-NL" smtClean="0"/>
              <a:t>‹nr.›</a:t>
            </a:fld>
            <a:endParaRPr lang="nl-NL"/>
          </a:p>
        </p:txBody>
      </p:sp>
    </p:spTree>
    <p:extLst>
      <p:ext uri="{BB962C8B-B14F-4D97-AF65-F5344CB8AC3E}">
        <p14:creationId xmlns:p14="http://schemas.microsoft.com/office/powerpoint/2010/main" val="3445814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45ABB2-61D8-F8D1-3DC0-C8B2B32AB7C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3806DC3-BF69-F830-6D3E-30F2913DEA0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BCB0F21-E475-1816-1A65-B3EBF3CB0817}"/>
              </a:ext>
            </a:extLst>
          </p:cNvPr>
          <p:cNvSpPr>
            <a:spLocks noGrp="1"/>
          </p:cNvSpPr>
          <p:nvPr>
            <p:ph type="dt" sz="half" idx="10"/>
          </p:nvPr>
        </p:nvSpPr>
        <p:spPr/>
        <p:txBody>
          <a:bodyPr/>
          <a:lstStyle/>
          <a:p>
            <a:fld id="{643247C8-C569-462D-92D3-0723F9B46E31}" type="datetimeFigureOut">
              <a:rPr lang="nl-NL" smtClean="0"/>
              <a:t>24-5-2024</a:t>
            </a:fld>
            <a:endParaRPr lang="nl-NL"/>
          </a:p>
        </p:txBody>
      </p:sp>
      <p:sp>
        <p:nvSpPr>
          <p:cNvPr id="5" name="Tijdelijke aanduiding voor voettekst 4">
            <a:extLst>
              <a:ext uri="{FF2B5EF4-FFF2-40B4-BE49-F238E27FC236}">
                <a16:creationId xmlns:a16="http://schemas.microsoft.com/office/drawing/2014/main" id="{7CDFDEAA-F37A-6312-BD87-DFDE29AF360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3D4ABC1-FC3E-97B8-27A1-3C8DE623BE61}"/>
              </a:ext>
            </a:extLst>
          </p:cNvPr>
          <p:cNvSpPr>
            <a:spLocks noGrp="1"/>
          </p:cNvSpPr>
          <p:nvPr>
            <p:ph type="sldNum" sz="quarter" idx="12"/>
          </p:nvPr>
        </p:nvSpPr>
        <p:spPr/>
        <p:txBody>
          <a:bodyPr/>
          <a:lstStyle/>
          <a:p>
            <a:fld id="{23EF31F1-FC46-42B8-98F6-FBE3A1D31E28}" type="slidenum">
              <a:rPr lang="nl-NL" smtClean="0"/>
              <a:t>‹nr.›</a:t>
            </a:fld>
            <a:endParaRPr lang="nl-NL"/>
          </a:p>
        </p:txBody>
      </p:sp>
    </p:spTree>
    <p:extLst>
      <p:ext uri="{BB962C8B-B14F-4D97-AF65-F5344CB8AC3E}">
        <p14:creationId xmlns:p14="http://schemas.microsoft.com/office/powerpoint/2010/main" val="2857587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DE8D5-2836-1ADB-1C62-F009E7882B2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8B6C637-16FC-219E-D2B5-BCF51A0443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C28ABAA-4EBF-F79F-25AB-7D009C314986}"/>
              </a:ext>
            </a:extLst>
          </p:cNvPr>
          <p:cNvSpPr>
            <a:spLocks noGrp="1"/>
          </p:cNvSpPr>
          <p:nvPr>
            <p:ph type="dt" sz="half" idx="10"/>
          </p:nvPr>
        </p:nvSpPr>
        <p:spPr/>
        <p:txBody>
          <a:bodyPr/>
          <a:lstStyle/>
          <a:p>
            <a:fld id="{643247C8-C569-462D-92D3-0723F9B46E31}" type="datetimeFigureOut">
              <a:rPr lang="nl-NL" smtClean="0"/>
              <a:t>24-5-2024</a:t>
            </a:fld>
            <a:endParaRPr lang="nl-NL"/>
          </a:p>
        </p:txBody>
      </p:sp>
      <p:sp>
        <p:nvSpPr>
          <p:cNvPr id="5" name="Tijdelijke aanduiding voor voettekst 4">
            <a:extLst>
              <a:ext uri="{FF2B5EF4-FFF2-40B4-BE49-F238E27FC236}">
                <a16:creationId xmlns:a16="http://schemas.microsoft.com/office/drawing/2014/main" id="{180EE2F4-5B63-5532-E81D-5402670F78C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A388A3C-8789-7FE2-2DC8-71BE70611F36}"/>
              </a:ext>
            </a:extLst>
          </p:cNvPr>
          <p:cNvSpPr>
            <a:spLocks noGrp="1"/>
          </p:cNvSpPr>
          <p:nvPr>
            <p:ph type="sldNum" sz="quarter" idx="12"/>
          </p:nvPr>
        </p:nvSpPr>
        <p:spPr/>
        <p:txBody>
          <a:bodyPr/>
          <a:lstStyle/>
          <a:p>
            <a:fld id="{23EF31F1-FC46-42B8-98F6-FBE3A1D31E28}" type="slidenum">
              <a:rPr lang="nl-NL" smtClean="0"/>
              <a:t>‹nr.›</a:t>
            </a:fld>
            <a:endParaRPr lang="nl-NL"/>
          </a:p>
        </p:txBody>
      </p:sp>
    </p:spTree>
    <p:extLst>
      <p:ext uri="{BB962C8B-B14F-4D97-AF65-F5344CB8AC3E}">
        <p14:creationId xmlns:p14="http://schemas.microsoft.com/office/powerpoint/2010/main" val="700120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526E03-78C0-74AC-3577-E1B3AC3D2F2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5E4F91A-B4DE-3594-2DB3-032B4627E6C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FA22783-1CC6-EF46-48FB-E154571D0E0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EA0775E-BC89-FB70-D486-ED499ED05814}"/>
              </a:ext>
            </a:extLst>
          </p:cNvPr>
          <p:cNvSpPr>
            <a:spLocks noGrp="1"/>
          </p:cNvSpPr>
          <p:nvPr>
            <p:ph type="dt" sz="half" idx="10"/>
          </p:nvPr>
        </p:nvSpPr>
        <p:spPr/>
        <p:txBody>
          <a:bodyPr/>
          <a:lstStyle/>
          <a:p>
            <a:fld id="{643247C8-C569-462D-92D3-0723F9B46E31}" type="datetimeFigureOut">
              <a:rPr lang="nl-NL" smtClean="0"/>
              <a:t>24-5-2024</a:t>
            </a:fld>
            <a:endParaRPr lang="nl-NL"/>
          </a:p>
        </p:txBody>
      </p:sp>
      <p:sp>
        <p:nvSpPr>
          <p:cNvPr id="6" name="Tijdelijke aanduiding voor voettekst 5">
            <a:extLst>
              <a:ext uri="{FF2B5EF4-FFF2-40B4-BE49-F238E27FC236}">
                <a16:creationId xmlns:a16="http://schemas.microsoft.com/office/drawing/2014/main" id="{9E1C484C-47FA-68E3-3128-D4C7FA9B4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861CCF4-5DE9-78B3-D3EC-A13A6AB7179B}"/>
              </a:ext>
            </a:extLst>
          </p:cNvPr>
          <p:cNvSpPr>
            <a:spLocks noGrp="1"/>
          </p:cNvSpPr>
          <p:nvPr>
            <p:ph type="sldNum" sz="quarter" idx="12"/>
          </p:nvPr>
        </p:nvSpPr>
        <p:spPr/>
        <p:txBody>
          <a:bodyPr/>
          <a:lstStyle/>
          <a:p>
            <a:fld id="{23EF31F1-FC46-42B8-98F6-FBE3A1D31E28}" type="slidenum">
              <a:rPr lang="nl-NL" smtClean="0"/>
              <a:t>‹nr.›</a:t>
            </a:fld>
            <a:endParaRPr lang="nl-NL"/>
          </a:p>
        </p:txBody>
      </p:sp>
    </p:spTree>
    <p:extLst>
      <p:ext uri="{BB962C8B-B14F-4D97-AF65-F5344CB8AC3E}">
        <p14:creationId xmlns:p14="http://schemas.microsoft.com/office/powerpoint/2010/main" val="2588477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FAE2C0-62D6-11C3-C946-2DDA6BA6931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22962BF-8962-62CD-6533-3CC94ABEF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AFD4138-4581-4CD6-94B3-80C9EF499FC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98D9894-804C-449C-9B02-DF4A9845A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06BE32D-EF10-8D26-2855-53B5087C18A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A5E6BAD-38A8-96BB-4170-5B9F16B2E494}"/>
              </a:ext>
            </a:extLst>
          </p:cNvPr>
          <p:cNvSpPr>
            <a:spLocks noGrp="1"/>
          </p:cNvSpPr>
          <p:nvPr>
            <p:ph type="dt" sz="half" idx="10"/>
          </p:nvPr>
        </p:nvSpPr>
        <p:spPr/>
        <p:txBody>
          <a:bodyPr/>
          <a:lstStyle/>
          <a:p>
            <a:fld id="{643247C8-C569-462D-92D3-0723F9B46E31}" type="datetimeFigureOut">
              <a:rPr lang="nl-NL" smtClean="0"/>
              <a:t>24-5-2024</a:t>
            </a:fld>
            <a:endParaRPr lang="nl-NL"/>
          </a:p>
        </p:txBody>
      </p:sp>
      <p:sp>
        <p:nvSpPr>
          <p:cNvPr id="8" name="Tijdelijke aanduiding voor voettekst 7">
            <a:extLst>
              <a:ext uri="{FF2B5EF4-FFF2-40B4-BE49-F238E27FC236}">
                <a16:creationId xmlns:a16="http://schemas.microsoft.com/office/drawing/2014/main" id="{20A696B3-FD33-1E91-A774-D4765598C3E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B77A9A8-06B4-3D6A-ECDF-A43D1516B022}"/>
              </a:ext>
            </a:extLst>
          </p:cNvPr>
          <p:cNvSpPr>
            <a:spLocks noGrp="1"/>
          </p:cNvSpPr>
          <p:nvPr>
            <p:ph type="sldNum" sz="quarter" idx="12"/>
          </p:nvPr>
        </p:nvSpPr>
        <p:spPr/>
        <p:txBody>
          <a:bodyPr/>
          <a:lstStyle/>
          <a:p>
            <a:fld id="{23EF31F1-FC46-42B8-98F6-FBE3A1D31E28}" type="slidenum">
              <a:rPr lang="nl-NL" smtClean="0"/>
              <a:t>‹nr.›</a:t>
            </a:fld>
            <a:endParaRPr lang="nl-NL"/>
          </a:p>
        </p:txBody>
      </p:sp>
    </p:spTree>
    <p:extLst>
      <p:ext uri="{BB962C8B-B14F-4D97-AF65-F5344CB8AC3E}">
        <p14:creationId xmlns:p14="http://schemas.microsoft.com/office/powerpoint/2010/main" val="301446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1A74F5-E1F0-0C43-E914-5BE33EC0912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B0D35C6-9D94-CD29-2924-7EAF6BEF0E0A}"/>
              </a:ext>
            </a:extLst>
          </p:cNvPr>
          <p:cNvSpPr>
            <a:spLocks noGrp="1"/>
          </p:cNvSpPr>
          <p:nvPr>
            <p:ph type="dt" sz="half" idx="10"/>
          </p:nvPr>
        </p:nvSpPr>
        <p:spPr/>
        <p:txBody>
          <a:bodyPr/>
          <a:lstStyle/>
          <a:p>
            <a:fld id="{643247C8-C569-462D-92D3-0723F9B46E31}" type="datetimeFigureOut">
              <a:rPr lang="nl-NL" smtClean="0"/>
              <a:t>24-5-2024</a:t>
            </a:fld>
            <a:endParaRPr lang="nl-NL"/>
          </a:p>
        </p:txBody>
      </p:sp>
      <p:sp>
        <p:nvSpPr>
          <p:cNvPr id="4" name="Tijdelijke aanduiding voor voettekst 3">
            <a:extLst>
              <a:ext uri="{FF2B5EF4-FFF2-40B4-BE49-F238E27FC236}">
                <a16:creationId xmlns:a16="http://schemas.microsoft.com/office/drawing/2014/main" id="{7D479173-1B6F-3316-81F5-5B238E655E80}"/>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8D1C7C2-C614-1038-4ED0-B88BF79E69DD}"/>
              </a:ext>
            </a:extLst>
          </p:cNvPr>
          <p:cNvSpPr>
            <a:spLocks noGrp="1"/>
          </p:cNvSpPr>
          <p:nvPr>
            <p:ph type="sldNum" sz="quarter" idx="12"/>
          </p:nvPr>
        </p:nvSpPr>
        <p:spPr/>
        <p:txBody>
          <a:bodyPr/>
          <a:lstStyle/>
          <a:p>
            <a:fld id="{23EF31F1-FC46-42B8-98F6-FBE3A1D31E28}" type="slidenum">
              <a:rPr lang="nl-NL" smtClean="0"/>
              <a:t>‹nr.›</a:t>
            </a:fld>
            <a:endParaRPr lang="nl-NL"/>
          </a:p>
        </p:txBody>
      </p:sp>
    </p:spTree>
    <p:extLst>
      <p:ext uri="{BB962C8B-B14F-4D97-AF65-F5344CB8AC3E}">
        <p14:creationId xmlns:p14="http://schemas.microsoft.com/office/powerpoint/2010/main" val="1274184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FA91A8E-6C8B-E6EC-1DE0-7BD4FE565531}"/>
              </a:ext>
            </a:extLst>
          </p:cNvPr>
          <p:cNvSpPr>
            <a:spLocks noGrp="1"/>
          </p:cNvSpPr>
          <p:nvPr>
            <p:ph type="dt" sz="half" idx="10"/>
          </p:nvPr>
        </p:nvSpPr>
        <p:spPr/>
        <p:txBody>
          <a:bodyPr/>
          <a:lstStyle/>
          <a:p>
            <a:fld id="{643247C8-C569-462D-92D3-0723F9B46E31}" type="datetimeFigureOut">
              <a:rPr lang="nl-NL" smtClean="0"/>
              <a:t>24-5-2024</a:t>
            </a:fld>
            <a:endParaRPr lang="nl-NL"/>
          </a:p>
        </p:txBody>
      </p:sp>
      <p:sp>
        <p:nvSpPr>
          <p:cNvPr id="3" name="Tijdelijke aanduiding voor voettekst 2">
            <a:extLst>
              <a:ext uri="{FF2B5EF4-FFF2-40B4-BE49-F238E27FC236}">
                <a16:creationId xmlns:a16="http://schemas.microsoft.com/office/drawing/2014/main" id="{6652CEC0-CFA5-0D69-98D4-24AAAF49CFC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8CEBEDD-9D85-4988-EC8D-17D17B190B0E}"/>
              </a:ext>
            </a:extLst>
          </p:cNvPr>
          <p:cNvSpPr>
            <a:spLocks noGrp="1"/>
          </p:cNvSpPr>
          <p:nvPr>
            <p:ph type="sldNum" sz="quarter" idx="12"/>
          </p:nvPr>
        </p:nvSpPr>
        <p:spPr/>
        <p:txBody>
          <a:bodyPr/>
          <a:lstStyle/>
          <a:p>
            <a:fld id="{23EF31F1-FC46-42B8-98F6-FBE3A1D31E28}" type="slidenum">
              <a:rPr lang="nl-NL" smtClean="0"/>
              <a:t>‹nr.›</a:t>
            </a:fld>
            <a:endParaRPr lang="nl-NL"/>
          </a:p>
        </p:txBody>
      </p:sp>
    </p:spTree>
    <p:extLst>
      <p:ext uri="{BB962C8B-B14F-4D97-AF65-F5344CB8AC3E}">
        <p14:creationId xmlns:p14="http://schemas.microsoft.com/office/powerpoint/2010/main" val="3364915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5F11D3-DEFD-0E28-5DFB-274AAC13CE8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EBDD4CC-450F-6883-4105-C7E5649275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E0F310F-02E4-7A11-EAE5-9D38B65F47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8932D68-C7C5-3CB1-7415-78C027098342}"/>
              </a:ext>
            </a:extLst>
          </p:cNvPr>
          <p:cNvSpPr>
            <a:spLocks noGrp="1"/>
          </p:cNvSpPr>
          <p:nvPr>
            <p:ph type="dt" sz="half" idx="10"/>
          </p:nvPr>
        </p:nvSpPr>
        <p:spPr/>
        <p:txBody>
          <a:bodyPr/>
          <a:lstStyle/>
          <a:p>
            <a:fld id="{643247C8-C569-462D-92D3-0723F9B46E31}" type="datetimeFigureOut">
              <a:rPr lang="nl-NL" smtClean="0"/>
              <a:t>24-5-2024</a:t>
            </a:fld>
            <a:endParaRPr lang="nl-NL"/>
          </a:p>
        </p:txBody>
      </p:sp>
      <p:sp>
        <p:nvSpPr>
          <p:cNvPr id="6" name="Tijdelijke aanduiding voor voettekst 5">
            <a:extLst>
              <a:ext uri="{FF2B5EF4-FFF2-40B4-BE49-F238E27FC236}">
                <a16:creationId xmlns:a16="http://schemas.microsoft.com/office/drawing/2014/main" id="{EF6C6218-0062-F8BE-ABD7-C6374A2DD16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DC39195-0A2C-06E2-3403-806B75328E25}"/>
              </a:ext>
            </a:extLst>
          </p:cNvPr>
          <p:cNvSpPr>
            <a:spLocks noGrp="1"/>
          </p:cNvSpPr>
          <p:nvPr>
            <p:ph type="sldNum" sz="quarter" idx="12"/>
          </p:nvPr>
        </p:nvSpPr>
        <p:spPr/>
        <p:txBody>
          <a:bodyPr/>
          <a:lstStyle/>
          <a:p>
            <a:fld id="{23EF31F1-FC46-42B8-98F6-FBE3A1D31E28}" type="slidenum">
              <a:rPr lang="nl-NL" smtClean="0"/>
              <a:t>‹nr.›</a:t>
            </a:fld>
            <a:endParaRPr lang="nl-NL"/>
          </a:p>
        </p:txBody>
      </p:sp>
    </p:spTree>
    <p:extLst>
      <p:ext uri="{BB962C8B-B14F-4D97-AF65-F5344CB8AC3E}">
        <p14:creationId xmlns:p14="http://schemas.microsoft.com/office/powerpoint/2010/main" val="3237327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0E65B4-47DA-80AA-E9C4-4C873410B61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6E38735-8328-8706-253B-A8170959F7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B43AA6E-567B-79F9-268F-C7E912BCF3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F047857-CC30-043D-707E-993C5639968B}"/>
              </a:ext>
            </a:extLst>
          </p:cNvPr>
          <p:cNvSpPr>
            <a:spLocks noGrp="1"/>
          </p:cNvSpPr>
          <p:nvPr>
            <p:ph type="dt" sz="half" idx="10"/>
          </p:nvPr>
        </p:nvSpPr>
        <p:spPr/>
        <p:txBody>
          <a:bodyPr/>
          <a:lstStyle/>
          <a:p>
            <a:fld id="{643247C8-C569-462D-92D3-0723F9B46E31}" type="datetimeFigureOut">
              <a:rPr lang="nl-NL" smtClean="0"/>
              <a:t>24-5-2024</a:t>
            </a:fld>
            <a:endParaRPr lang="nl-NL"/>
          </a:p>
        </p:txBody>
      </p:sp>
      <p:sp>
        <p:nvSpPr>
          <p:cNvPr id="6" name="Tijdelijke aanduiding voor voettekst 5">
            <a:extLst>
              <a:ext uri="{FF2B5EF4-FFF2-40B4-BE49-F238E27FC236}">
                <a16:creationId xmlns:a16="http://schemas.microsoft.com/office/drawing/2014/main" id="{128724B9-C0B4-9EF9-84C7-B387C0D5CD0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DF12AE9-AEB9-7744-9E24-902DE9AC56B4}"/>
              </a:ext>
            </a:extLst>
          </p:cNvPr>
          <p:cNvSpPr>
            <a:spLocks noGrp="1"/>
          </p:cNvSpPr>
          <p:nvPr>
            <p:ph type="sldNum" sz="quarter" idx="12"/>
          </p:nvPr>
        </p:nvSpPr>
        <p:spPr/>
        <p:txBody>
          <a:bodyPr/>
          <a:lstStyle/>
          <a:p>
            <a:fld id="{23EF31F1-FC46-42B8-98F6-FBE3A1D31E28}" type="slidenum">
              <a:rPr lang="nl-NL" smtClean="0"/>
              <a:t>‹nr.›</a:t>
            </a:fld>
            <a:endParaRPr lang="nl-NL"/>
          </a:p>
        </p:txBody>
      </p:sp>
    </p:spTree>
    <p:extLst>
      <p:ext uri="{BB962C8B-B14F-4D97-AF65-F5344CB8AC3E}">
        <p14:creationId xmlns:p14="http://schemas.microsoft.com/office/powerpoint/2010/main" val="798614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3592855-23F4-FA1C-F860-76A8939316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D47E3E2-F5FD-11EA-FAEF-73698164DC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9B235E0-F641-0FBA-B0CF-92EFE4EA46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3247C8-C569-462D-92D3-0723F9B46E31}" type="datetimeFigureOut">
              <a:rPr lang="nl-NL" smtClean="0"/>
              <a:t>24-5-2024</a:t>
            </a:fld>
            <a:endParaRPr lang="nl-NL"/>
          </a:p>
        </p:txBody>
      </p:sp>
      <p:sp>
        <p:nvSpPr>
          <p:cNvPr id="5" name="Tijdelijke aanduiding voor voettekst 4">
            <a:extLst>
              <a:ext uri="{FF2B5EF4-FFF2-40B4-BE49-F238E27FC236}">
                <a16:creationId xmlns:a16="http://schemas.microsoft.com/office/drawing/2014/main" id="{6911A60C-65E7-A396-EDBF-F2CAC7CE32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8C2EC1D-B692-412A-708F-BCE9DB8513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F31F1-FC46-42B8-98F6-FBE3A1D31E28}" type="slidenum">
              <a:rPr lang="nl-NL" smtClean="0"/>
              <a:t>‹nr.›</a:t>
            </a:fld>
            <a:endParaRPr lang="nl-NL"/>
          </a:p>
        </p:txBody>
      </p:sp>
    </p:spTree>
    <p:extLst>
      <p:ext uri="{BB962C8B-B14F-4D97-AF65-F5344CB8AC3E}">
        <p14:creationId xmlns:p14="http://schemas.microsoft.com/office/powerpoint/2010/main" val="187127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nl.wikipedia.org/wiki/Textuur" TargetMode="External"/><Relationship Id="rId2" Type="http://schemas.openxmlformats.org/officeDocument/2006/relationships/hyperlink" Target="https://nl.wikipedia.org/wiki/Atmosferisch_perspectie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nl.wikipedia.org/wiki/Parallax"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BCAD2-55D1-4F1D-B478-64E380B02E95}"/>
              </a:ext>
            </a:extLst>
          </p:cNvPr>
          <p:cNvSpPr>
            <a:spLocks noGrp="1"/>
          </p:cNvSpPr>
          <p:nvPr>
            <p:ph type="ctrTitle"/>
          </p:nvPr>
        </p:nvSpPr>
        <p:spPr/>
        <p:txBody>
          <a:bodyPr/>
          <a:lstStyle/>
          <a:p>
            <a:r>
              <a:rPr lang="nl-NL" dirty="0"/>
              <a:t>Scheel kijken en diepte zien</a:t>
            </a:r>
          </a:p>
        </p:txBody>
      </p:sp>
      <p:sp>
        <p:nvSpPr>
          <p:cNvPr id="3" name="Ondertitel 2">
            <a:extLst>
              <a:ext uri="{FF2B5EF4-FFF2-40B4-BE49-F238E27FC236}">
                <a16:creationId xmlns:a16="http://schemas.microsoft.com/office/drawing/2014/main" id="{D7A3CBC0-646E-4AFD-A9AA-46827E0A5EB9}"/>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592234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5D04B7-DA4C-AD4C-369E-BB343ABDC13C}"/>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5B6CE66C-2C6D-7454-779C-9A72E01DC56E}"/>
              </a:ext>
            </a:extLst>
          </p:cNvPr>
          <p:cNvSpPr>
            <a:spLocks noGrp="1"/>
          </p:cNvSpPr>
          <p:nvPr>
            <p:ph idx="1"/>
          </p:nvPr>
        </p:nvSpPr>
        <p:spPr/>
        <p:txBody>
          <a:bodyPr/>
          <a:lstStyle/>
          <a:p>
            <a:endParaRPr lang="nl-NL" dirty="0"/>
          </a:p>
        </p:txBody>
      </p:sp>
      <p:pic>
        <p:nvPicPr>
          <p:cNvPr id="2050" name="Picture 2" descr="Frontiers | Binocular vision, the optic chiasm, and their associations ...">
            <a:extLst>
              <a:ext uri="{FF2B5EF4-FFF2-40B4-BE49-F238E27FC236}">
                <a16:creationId xmlns:a16="http://schemas.microsoft.com/office/drawing/2014/main" id="{88739F14-BB1D-24C5-951E-E5F9AEF87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45327"/>
            <a:ext cx="3843337" cy="6557554"/>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434D5F4-BF26-6D80-BCE9-0ACA3C9E4FDD}"/>
              </a:ext>
            </a:extLst>
          </p:cNvPr>
          <p:cNvSpPr txBox="1"/>
          <p:nvPr/>
        </p:nvSpPr>
        <p:spPr>
          <a:xfrm>
            <a:off x="5638800" y="3444240"/>
            <a:ext cx="914400" cy="914400"/>
          </a:xfrm>
          <a:prstGeom prst="rect">
            <a:avLst/>
          </a:prstGeom>
          <a:noFill/>
        </p:spPr>
        <p:txBody>
          <a:bodyPr wrap="square" rtlCol="0">
            <a:spAutoFit/>
          </a:bodyPr>
          <a:lstStyle/>
          <a:p>
            <a:endParaRPr lang="nl-NL" dirty="0"/>
          </a:p>
        </p:txBody>
      </p:sp>
      <p:sp>
        <p:nvSpPr>
          <p:cNvPr id="5" name="Tekstvak 4">
            <a:extLst>
              <a:ext uri="{FF2B5EF4-FFF2-40B4-BE49-F238E27FC236}">
                <a16:creationId xmlns:a16="http://schemas.microsoft.com/office/drawing/2014/main" id="{38EED1BF-671D-BDD7-D937-D752B7F54658}"/>
              </a:ext>
            </a:extLst>
          </p:cNvPr>
          <p:cNvSpPr txBox="1"/>
          <p:nvPr/>
        </p:nvSpPr>
        <p:spPr>
          <a:xfrm>
            <a:off x="6548846" y="1828412"/>
            <a:ext cx="3927565" cy="646331"/>
          </a:xfrm>
          <a:prstGeom prst="rect">
            <a:avLst/>
          </a:prstGeom>
          <a:noFill/>
        </p:spPr>
        <p:txBody>
          <a:bodyPr wrap="square" rtlCol="0">
            <a:spAutoFit/>
          </a:bodyPr>
          <a:lstStyle/>
          <a:p>
            <a:r>
              <a:rPr lang="nl-NL" dirty="0">
                <a:solidFill>
                  <a:schemeClr val="accent6"/>
                </a:solidFill>
              </a:rPr>
              <a:t>Contralateraal</a:t>
            </a:r>
          </a:p>
          <a:p>
            <a:r>
              <a:rPr lang="nl-NL" dirty="0" err="1">
                <a:solidFill>
                  <a:srgbClr val="FF0000"/>
                </a:solidFill>
              </a:rPr>
              <a:t>Ipsilateraal</a:t>
            </a:r>
            <a:endParaRPr lang="nl-NL" dirty="0">
              <a:solidFill>
                <a:srgbClr val="FF0000"/>
              </a:solidFill>
            </a:endParaRPr>
          </a:p>
        </p:txBody>
      </p:sp>
      <p:sp>
        <p:nvSpPr>
          <p:cNvPr id="6" name="Tekstvak 5">
            <a:extLst>
              <a:ext uri="{FF2B5EF4-FFF2-40B4-BE49-F238E27FC236}">
                <a16:creationId xmlns:a16="http://schemas.microsoft.com/office/drawing/2014/main" id="{82E5DC5B-3BD5-B0DA-63A2-E04CD9C64E70}"/>
              </a:ext>
            </a:extLst>
          </p:cNvPr>
          <p:cNvSpPr txBox="1"/>
          <p:nvPr/>
        </p:nvSpPr>
        <p:spPr>
          <a:xfrm>
            <a:off x="5638800" y="3444240"/>
            <a:ext cx="914400" cy="914400"/>
          </a:xfrm>
          <a:prstGeom prst="rect">
            <a:avLst/>
          </a:prstGeom>
          <a:noFill/>
        </p:spPr>
        <p:txBody>
          <a:bodyPr wrap="square" rtlCol="0">
            <a:spAutoFit/>
          </a:bodyPr>
          <a:lstStyle/>
          <a:p>
            <a:endParaRPr lang="nl-NL" dirty="0"/>
          </a:p>
        </p:txBody>
      </p:sp>
      <p:sp>
        <p:nvSpPr>
          <p:cNvPr id="7" name="Tekstvak 6">
            <a:extLst>
              <a:ext uri="{FF2B5EF4-FFF2-40B4-BE49-F238E27FC236}">
                <a16:creationId xmlns:a16="http://schemas.microsoft.com/office/drawing/2014/main" id="{21FC7387-6803-B9FE-C982-70BD5AEDF170}"/>
              </a:ext>
            </a:extLst>
          </p:cNvPr>
          <p:cNvSpPr txBox="1"/>
          <p:nvPr/>
        </p:nvSpPr>
        <p:spPr>
          <a:xfrm>
            <a:off x="6548846" y="2797909"/>
            <a:ext cx="5412245" cy="2308324"/>
          </a:xfrm>
          <a:prstGeom prst="rect">
            <a:avLst/>
          </a:prstGeom>
          <a:noFill/>
        </p:spPr>
        <p:txBody>
          <a:bodyPr wrap="square" rtlCol="0">
            <a:spAutoFit/>
          </a:bodyPr>
          <a:lstStyle/>
          <a:p>
            <a:r>
              <a:rPr lang="nl-NL" dirty="0"/>
              <a:t>Alle zenuwbanen zijn gekruist</a:t>
            </a:r>
          </a:p>
          <a:p>
            <a:r>
              <a:rPr lang="nl-NL" dirty="0"/>
              <a:t>	motorische</a:t>
            </a:r>
          </a:p>
          <a:p>
            <a:r>
              <a:rPr lang="nl-NL" dirty="0"/>
              <a:t>	sensorische</a:t>
            </a:r>
          </a:p>
          <a:p>
            <a:r>
              <a:rPr lang="nl-NL" dirty="0"/>
              <a:t>		pijn tast temperatuur proprioceptie</a:t>
            </a:r>
          </a:p>
          <a:p>
            <a:r>
              <a:rPr lang="nl-NL" dirty="0"/>
              <a:t>		</a:t>
            </a:r>
          </a:p>
          <a:p>
            <a:endParaRPr lang="nl-NL" dirty="0"/>
          </a:p>
          <a:p>
            <a:r>
              <a:rPr lang="nl-NL" dirty="0"/>
              <a:t>Visus deels gekruiste banen</a:t>
            </a:r>
          </a:p>
          <a:p>
            <a:endParaRPr lang="nl-NL" dirty="0"/>
          </a:p>
        </p:txBody>
      </p:sp>
    </p:spTree>
    <p:extLst>
      <p:ext uri="{BB962C8B-B14F-4D97-AF65-F5344CB8AC3E}">
        <p14:creationId xmlns:p14="http://schemas.microsoft.com/office/powerpoint/2010/main" val="1291839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CC8FC1-F0B9-723B-C993-6BF40ACB00C7}"/>
              </a:ext>
            </a:extLst>
          </p:cNvPr>
          <p:cNvSpPr>
            <a:spLocks noGrp="1"/>
          </p:cNvSpPr>
          <p:nvPr>
            <p:ph type="ctrTitle"/>
          </p:nvPr>
        </p:nvSpPr>
        <p:spPr>
          <a:xfrm>
            <a:off x="1524000" y="164329"/>
            <a:ext cx="9144000" cy="797696"/>
          </a:xfrm>
        </p:spPr>
        <p:txBody>
          <a:bodyPr>
            <a:normAutofit fontScale="90000"/>
          </a:bodyPr>
          <a:lstStyle/>
          <a:p>
            <a:r>
              <a:rPr lang="nl-NL" dirty="0"/>
              <a:t>Het visuele systeem</a:t>
            </a:r>
          </a:p>
        </p:txBody>
      </p:sp>
      <p:sp>
        <p:nvSpPr>
          <p:cNvPr id="3" name="Ondertitel 2">
            <a:extLst>
              <a:ext uri="{FF2B5EF4-FFF2-40B4-BE49-F238E27FC236}">
                <a16:creationId xmlns:a16="http://schemas.microsoft.com/office/drawing/2014/main" id="{B539B061-F250-7F1D-54B0-45B2BA6FE635}"/>
              </a:ext>
            </a:extLst>
          </p:cNvPr>
          <p:cNvSpPr>
            <a:spLocks noGrp="1"/>
          </p:cNvSpPr>
          <p:nvPr>
            <p:ph type="subTitle" idx="1"/>
          </p:nvPr>
        </p:nvSpPr>
        <p:spPr/>
        <p:txBody>
          <a:bodyPr/>
          <a:lstStyle/>
          <a:p>
            <a:endParaRPr lang="nl-NL"/>
          </a:p>
        </p:txBody>
      </p:sp>
      <p:pic>
        <p:nvPicPr>
          <p:cNvPr id="1026" name="Picture 2" descr="| eDoctorOnline.com">
            <a:extLst>
              <a:ext uri="{FF2B5EF4-FFF2-40B4-BE49-F238E27FC236}">
                <a16:creationId xmlns:a16="http://schemas.microsoft.com/office/drawing/2014/main" id="{5879FD41-19AF-BB29-97E9-F7259ACDE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538" y="962025"/>
            <a:ext cx="6638925"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252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8D9A2D-2C69-C0C1-8FF4-24CFF3918D4D}"/>
              </a:ext>
            </a:extLst>
          </p:cNvPr>
          <p:cNvSpPr>
            <a:spLocks noGrp="1"/>
          </p:cNvSpPr>
          <p:nvPr>
            <p:ph type="title"/>
          </p:nvPr>
        </p:nvSpPr>
        <p:spPr/>
        <p:txBody>
          <a:bodyPr/>
          <a:lstStyle/>
          <a:p>
            <a:r>
              <a:rPr lang="nl-NL" dirty="0"/>
              <a:t>Voordeel </a:t>
            </a:r>
            <a:r>
              <a:rPr lang="nl-NL" dirty="0" err="1"/>
              <a:t>ipsilateraal</a:t>
            </a:r>
            <a:endParaRPr lang="nl-NL" dirty="0"/>
          </a:p>
        </p:txBody>
      </p:sp>
      <p:sp>
        <p:nvSpPr>
          <p:cNvPr id="3" name="Tijdelijke aanduiding voor inhoud 2">
            <a:extLst>
              <a:ext uri="{FF2B5EF4-FFF2-40B4-BE49-F238E27FC236}">
                <a16:creationId xmlns:a16="http://schemas.microsoft.com/office/drawing/2014/main" id="{85FD7F9B-BFD7-71C1-B312-3F43C1D78983}"/>
              </a:ext>
            </a:extLst>
          </p:cNvPr>
          <p:cNvSpPr>
            <a:spLocks noGrp="1"/>
          </p:cNvSpPr>
          <p:nvPr>
            <p:ph idx="1"/>
          </p:nvPr>
        </p:nvSpPr>
        <p:spPr/>
        <p:txBody>
          <a:bodyPr/>
          <a:lstStyle/>
          <a:p>
            <a:r>
              <a:rPr lang="nl-NL" dirty="0"/>
              <a:t>Vanwege de kruising motorische en tastzenuwen</a:t>
            </a:r>
          </a:p>
          <a:p>
            <a:pPr lvl="1"/>
            <a:r>
              <a:rPr lang="nl-NL" dirty="0"/>
              <a:t>Komt nu allemaal in zelfde hersenhelft samen</a:t>
            </a:r>
          </a:p>
          <a:p>
            <a:r>
              <a:rPr lang="nl-NL" dirty="0"/>
              <a:t>Alles kruist: Li hersenhelft beweegt Re hand </a:t>
            </a:r>
          </a:p>
          <a:p>
            <a:r>
              <a:rPr lang="nl-NL" dirty="0"/>
              <a:t>Li oog ziet Re hand ook: alle tast van de Re hand komt in Li hersenhelft binnen: dat is ineffectief qua hoeveelheid zenuwbanen als wat in het Li oog wordt waargenomen naar de Re hersenhelft gaat.</a:t>
            </a:r>
          </a:p>
        </p:txBody>
      </p:sp>
    </p:spTree>
    <p:extLst>
      <p:ext uri="{BB962C8B-B14F-4D97-AF65-F5344CB8AC3E}">
        <p14:creationId xmlns:p14="http://schemas.microsoft.com/office/powerpoint/2010/main" val="2421357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07569B-0D17-3002-306A-651016BD355C}"/>
              </a:ext>
            </a:extLst>
          </p:cNvPr>
          <p:cNvSpPr>
            <a:spLocks noGrp="1"/>
          </p:cNvSpPr>
          <p:nvPr>
            <p:ph type="title"/>
          </p:nvPr>
        </p:nvSpPr>
        <p:spPr/>
        <p:txBody>
          <a:bodyPr/>
          <a:lstStyle/>
          <a:p>
            <a:r>
              <a:rPr lang="nl-NL" dirty="0"/>
              <a:t>Waarom deels </a:t>
            </a:r>
            <a:r>
              <a:rPr lang="nl-NL" dirty="0" err="1"/>
              <a:t>ipsilaterale</a:t>
            </a:r>
            <a:r>
              <a:rPr lang="nl-NL" dirty="0"/>
              <a:t> projectie??</a:t>
            </a:r>
          </a:p>
        </p:txBody>
      </p:sp>
      <p:sp>
        <p:nvSpPr>
          <p:cNvPr id="3" name="Tijdelijke aanduiding voor inhoud 2">
            <a:extLst>
              <a:ext uri="{FF2B5EF4-FFF2-40B4-BE49-F238E27FC236}">
                <a16:creationId xmlns:a16="http://schemas.microsoft.com/office/drawing/2014/main" id="{BD962E45-6232-481B-BEC3-99C1CFAC5159}"/>
              </a:ext>
            </a:extLst>
          </p:cNvPr>
          <p:cNvSpPr>
            <a:spLocks noGrp="1"/>
          </p:cNvSpPr>
          <p:nvPr>
            <p:ph idx="1"/>
          </p:nvPr>
        </p:nvSpPr>
        <p:spPr/>
        <p:txBody>
          <a:bodyPr/>
          <a:lstStyle/>
          <a:p>
            <a:r>
              <a:rPr lang="nl-NL" dirty="0"/>
              <a:t>Oog-voorpootcoördinatie</a:t>
            </a:r>
          </a:p>
          <a:p>
            <a:pPr lvl="1"/>
            <a:r>
              <a:rPr lang="nl-NL" dirty="0"/>
              <a:t>Beter nachtzicht</a:t>
            </a:r>
          </a:p>
          <a:p>
            <a:pPr lvl="1"/>
            <a:r>
              <a:rPr lang="nl-NL" dirty="0"/>
              <a:t>Predators hebben er voordeel van</a:t>
            </a:r>
          </a:p>
          <a:p>
            <a:r>
              <a:rPr lang="nl-NL" dirty="0"/>
              <a:t>Hoe meer met de voorpoten gedaan wordt hoe groter deel </a:t>
            </a:r>
            <a:r>
              <a:rPr lang="nl-NL" dirty="0" err="1"/>
              <a:t>ipsilateraal</a:t>
            </a:r>
            <a:endParaRPr lang="nl-NL" dirty="0"/>
          </a:p>
          <a:p>
            <a:r>
              <a:rPr lang="nl-NL" dirty="0"/>
              <a:t>Vogels niet, </a:t>
            </a:r>
            <a:r>
              <a:rPr lang="nl-NL" dirty="0" err="1"/>
              <a:t>amfibiën</a:t>
            </a:r>
            <a:r>
              <a:rPr lang="nl-NL" dirty="0"/>
              <a:t> niet</a:t>
            </a:r>
          </a:p>
          <a:p>
            <a:r>
              <a:rPr lang="nl-NL" dirty="0"/>
              <a:t>Groot verschil bij zoogdieren</a:t>
            </a:r>
          </a:p>
          <a:p>
            <a:pPr lvl="1"/>
            <a:r>
              <a:rPr lang="nl-NL" dirty="0"/>
              <a:t>Dolfijn, muis, hond, kat</a:t>
            </a:r>
          </a:p>
        </p:txBody>
      </p:sp>
    </p:spTree>
    <p:extLst>
      <p:ext uri="{BB962C8B-B14F-4D97-AF65-F5344CB8AC3E}">
        <p14:creationId xmlns:p14="http://schemas.microsoft.com/office/powerpoint/2010/main" val="1297794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CA2CDC-F40D-2DA6-9C3F-957A17D5B0D9}"/>
              </a:ext>
            </a:extLst>
          </p:cNvPr>
          <p:cNvSpPr>
            <a:spLocks noGrp="1"/>
          </p:cNvSpPr>
          <p:nvPr>
            <p:ph type="title"/>
          </p:nvPr>
        </p:nvSpPr>
        <p:spPr>
          <a:xfrm>
            <a:off x="838199" y="365125"/>
            <a:ext cx="10726783" cy="1325563"/>
          </a:xfrm>
        </p:spPr>
        <p:txBody>
          <a:bodyPr/>
          <a:lstStyle/>
          <a:p>
            <a:r>
              <a:rPr lang="nl-NL" dirty="0"/>
              <a:t>Wat bepaalt de </a:t>
            </a:r>
            <a:r>
              <a:rPr lang="nl-NL" dirty="0" err="1"/>
              <a:t>ipsilaterale</a:t>
            </a:r>
            <a:r>
              <a:rPr lang="nl-NL" dirty="0"/>
              <a:t> retinale proportie?</a:t>
            </a:r>
          </a:p>
        </p:txBody>
      </p:sp>
      <p:sp>
        <p:nvSpPr>
          <p:cNvPr id="3" name="Tekstvak 2">
            <a:extLst>
              <a:ext uri="{FF2B5EF4-FFF2-40B4-BE49-F238E27FC236}">
                <a16:creationId xmlns:a16="http://schemas.microsoft.com/office/drawing/2014/main" id="{0A0E5D3C-816F-537A-4109-6BC7F41BCCCA}"/>
              </a:ext>
            </a:extLst>
          </p:cNvPr>
          <p:cNvSpPr txBox="1"/>
          <p:nvPr/>
        </p:nvSpPr>
        <p:spPr>
          <a:xfrm>
            <a:off x="1001486" y="1846217"/>
            <a:ext cx="10049691" cy="3785652"/>
          </a:xfrm>
          <a:prstGeom prst="rect">
            <a:avLst/>
          </a:prstGeom>
          <a:noFill/>
        </p:spPr>
        <p:txBody>
          <a:bodyPr wrap="square" rtlCol="0">
            <a:spAutoFit/>
          </a:bodyPr>
          <a:lstStyle/>
          <a:p>
            <a:r>
              <a:rPr lang="nl-NL" sz="2400" dirty="0"/>
              <a:t>Controle over de voorpoot door informatie zowel visueel als sensibel in zelfde hersenhelft</a:t>
            </a:r>
          </a:p>
          <a:p>
            <a:endParaRPr lang="nl-NL" sz="2400" dirty="0"/>
          </a:p>
          <a:p>
            <a:r>
              <a:rPr lang="nl-NL" sz="2400" dirty="0"/>
              <a:t>In de </a:t>
            </a:r>
            <a:r>
              <a:rPr lang="nl-NL" sz="2400" dirty="0">
                <a:solidFill>
                  <a:srgbClr val="FF0000"/>
                </a:solidFill>
              </a:rPr>
              <a:t>embryogenese</a:t>
            </a:r>
            <a:r>
              <a:rPr lang="nl-NL" sz="2400" dirty="0"/>
              <a:t> </a:t>
            </a:r>
          </a:p>
          <a:p>
            <a:r>
              <a:rPr lang="nl-NL" sz="2400" dirty="0"/>
              <a:t>	retinale axonen vanaf het oog naar de hersenen. </a:t>
            </a:r>
          </a:p>
          <a:p>
            <a:r>
              <a:rPr lang="nl-NL" sz="2400" dirty="0"/>
              <a:t>	begeleidingssignalen sturen naar of </a:t>
            </a:r>
            <a:r>
              <a:rPr lang="nl-NL" sz="2400" dirty="0" err="1"/>
              <a:t>ipsi</a:t>
            </a:r>
            <a:r>
              <a:rPr lang="nl-NL" sz="2400" dirty="0"/>
              <a:t>-of contralateraal</a:t>
            </a:r>
          </a:p>
          <a:p>
            <a:r>
              <a:rPr lang="nl-NL" sz="2400" dirty="0"/>
              <a:t>Bij vissen niet</a:t>
            </a:r>
          </a:p>
          <a:p>
            <a:r>
              <a:rPr lang="nl-NL" sz="2400" dirty="0"/>
              <a:t>Bij vogels aanvankelijk wel, maar gaat te niet (</a:t>
            </a:r>
            <a:r>
              <a:rPr lang="nl-NL" sz="2400" dirty="0" err="1"/>
              <a:t>phylogenetisch</a:t>
            </a:r>
            <a:r>
              <a:rPr lang="nl-NL" sz="2400" dirty="0"/>
              <a:t>) vlak voor uitkomen het ei</a:t>
            </a:r>
          </a:p>
          <a:p>
            <a:r>
              <a:rPr lang="nl-NL" sz="2400" dirty="0"/>
              <a:t>	vogels stammen af van </a:t>
            </a:r>
            <a:r>
              <a:rPr lang="nl-NL" sz="2400" dirty="0" err="1"/>
              <a:t>vierpotgen</a:t>
            </a:r>
            <a:r>
              <a:rPr lang="nl-NL" sz="2400" dirty="0"/>
              <a:t> reptielen</a:t>
            </a:r>
          </a:p>
        </p:txBody>
      </p:sp>
    </p:spTree>
    <p:extLst>
      <p:ext uri="{BB962C8B-B14F-4D97-AF65-F5344CB8AC3E}">
        <p14:creationId xmlns:p14="http://schemas.microsoft.com/office/powerpoint/2010/main" val="395377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C5E52E-4EA8-313C-B8BD-2B0D625BBCCC}"/>
              </a:ext>
            </a:extLst>
          </p:cNvPr>
          <p:cNvSpPr>
            <a:spLocks noGrp="1"/>
          </p:cNvSpPr>
          <p:nvPr>
            <p:ph type="title"/>
          </p:nvPr>
        </p:nvSpPr>
        <p:spPr/>
        <p:txBody>
          <a:bodyPr/>
          <a:lstStyle/>
          <a:p>
            <a:r>
              <a:rPr lang="nl-NL"/>
              <a:t>Welke aandoening veroorzaakt wat</a:t>
            </a:r>
          </a:p>
        </p:txBody>
      </p:sp>
      <p:pic>
        <p:nvPicPr>
          <p:cNvPr id="3074" name="Picture 2" descr="20 Sehorgan">
            <a:extLst>
              <a:ext uri="{FF2B5EF4-FFF2-40B4-BE49-F238E27FC236}">
                <a16:creationId xmlns:a16="http://schemas.microsoft.com/office/drawing/2014/main" id="{492E03A0-F793-64AE-60D3-CA068E80C5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9751" y="1825625"/>
            <a:ext cx="499249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155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C5E52E-4EA8-313C-B8BD-2B0D625BBCCC}"/>
              </a:ext>
            </a:extLst>
          </p:cNvPr>
          <p:cNvSpPr>
            <a:spLocks noGrp="1"/>
          </p:cNvSpPr>
          <p:nvPr>
            <p:ph type="title"/>
          </p:nvPr>
        </p:nvSpPr>
        <p:spPr/>
        <p:txBody>
          <a:bodyPr/>
          <a:lstStyle/>
          <a:p>
            <a:r>
              <a:rPr lang="nl-NL"/>
              <a:t>Welke aandoening veroorzaakt wat</a:t>
            </a:r>
          </a:p>
        </p:txBody>
      </p:sp>
      <p:pic>
        <p:nvPicPr>
          <p:cNvPr id="3074" name="Picture 2" descr="20 Sehorgan">
            <a:extLst>
              <a:ext uri="{FF2B5EF4-FFF2-40B4-BE49-F238E27FC236}">
                <a16:creationId xmlns:a16="http://schemas.microsoft.com/office/drawing/2014/main" id="{492E03A0-F793-64AE-60D3-CA068E80C5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9751" y="1825625"/>
            <a:ext cx="4992497"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C66AF9A6-739C-9BB5-2F27-E9AEDC9D3CC6}"/>
              </a:ext>
            </a:extLst>
          </p:cNvPr>
          <p:cNvSpPr txBox="1"/>
          <p:nvPr/>
        </p:nvSpPr>
        <p:spPr>
          <a:xfrm>
            <a:off x="8699863" y="3429000"/>
            <a:ext cx="2473235" cy="369332"/>
          </a:xfrm>
          <a:prstGeom prst="rect">
            <a:avLst/>
          </a:prstGeom>
          <a:noFill/>
        </p:spPr>
        <p:txBody>
          <a:bodyPr wrap="square" rtlCol="0">
            <a:spAutoFit/>
          </a:bodyPr>
          <a:lstStyle/>
          <a:p>
            <a:r>
              <a:rPr lang="nl-NL" dirty="0"/>
              <a:t>Hypofysetumor</a:t>
            </a:r>
          </a:p>
        </p:txBody>
      </p:sp>
    </p:spTree>
    <p:extLst>
      <p:ext uri="{BB962C8B-B14F-4D97-AF65-F5344CB8AC3E}">
        <p14:creationId xmlns:p14="http://schemas.microsoft.com/office/powerpoint/2010/main" val="3773337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C5E52E-4EA8-313C-B8BD-2B0D625BBCCC}"/>
              </a:ext>
            </a:extLst>
          </p:cNvPr>
          <p:cNvSpPr>
            <a:spLocks noGrp="1"/>
          </p:cNvSpPr>
          <p:nvPr>
            <p:ph type="title"/>
          </p:nvPr>
        </p:nvSpPr>
        <p:spPr/>
        <p:txBody>
          <a:bodyPr/>
          <a:lstStyle/>
          <a:p>
            <a:r>
              <a:rPr lang="nl-NL" dirty="0"/>
              <a:t>Welke aandoening veroorzaakt wat</a:t>
            </a:r>
          </a:p>
        </p:txBody>
      </p:sp>
      <p:pic>
        <p:nvPicPr>
          <p:cNvPr id="3074" name="Picture 2" descr="20 Sehorgan">
            <a:extLst>
              <a:ext uri="{FF2B5EF4-FFF2-40B4-BE49-F238E27FC236}">
                <a16:creationId xmlns:a16="http://schemas.microsoft.com/office/drawing/2014/main" id="{492E03A0-F793-64AE-60D3-CA068E80C5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9751" y="1825625"/>
            <a:ext cx="4992497"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C66AF9A6-739C-9BB5-2F27-E9AEDC9D3CC6}"/>
              </a:ext>
            </a:extLst>
          </p:cNvPr>
          <p:cNvSpPr txBox="1"/>
          <p:nvPr/>
        </p:nvSpPr>
        <p:spPr>
          <a:xfrm>
            <a:off x="8699863" y="3429000"/>
            <a:ext cx="2473235" cy="369332"/>
          </a:xfrm>
          <a:prstGeom prst="rect">
            <a:avLst/>
          </a:prstGeom>
          <a:noFill/>
        </p:spPr>
        <p:txBody>
          <a:bodyPr wrap="square" rtlCol="0">
            <a:spAutoFit/>
          </a:bodyPr>
          <a:lstStyle/>
          <a:p>
            <a:r>
              <a:rPr lang="nl-NL" dirty="0"/>
              <a:t>Hypofysetumor</a:t>
            </a:r>
          </a:p>
        </p:txBody>
      </p:sp>
      <p:sp>
        <p:nvSpPr>
          <p:cNvPr id="4" name="Tekstvak 3">
            <a:extLst>
              <a:ext uri="{FF2B5EF4-FFF2-40B4-BE49-F238E27FC236}">
                <a16:creationId xmlns:a16="http://schemas.microsoft.com/office/drawing/2014/main" id="{7D871076-9477-2F46-C341-3E3AAFD086E9}"/>
              </a:ext>
            </a:extLst>
          </p:cNvPr>
          <p:cNvSpPr txBox="1"/>
          <p:nvPr/>
        </p:nvSpPr>
        <p:spPr>
          <a:xfrm>
            <a:off x="8699863" y="4101737"/>
            <a:ext cx="1558834" cy="369332"/>
          </a:xfrm>
          <a:prstGeom prst="rect">
            <a:avLst/>
          </a:prstGeom>
          <a:noFill/>
        </p:spPr>
        <p:txBody>
          <a:bodyPr wrap="square" rtlCol="0">
            <a:spAutoFit/>
          </a:bodyPr>
          <a:lstStyle/>
          <a:p>
            <a:r>
              <a:rPr lang="nl-NL" dirty="0"/>
              <a:t>CVA</a:t>
            </a:r>
          </a:p>
        </p:txBody>
      </p:sp>
    </p:spTree>
    <p:extLst>
      <p:ext uri="{BB962C8B-B14F-4D97-AF65-F5344CB8AC3E}">
        <p14:creationId xmlns:p14="http://schemas.microsoft.com/office/powerpoint/2010/main" val="2716480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C5E52E-4EA8-313C-B8BD-2B0D625BBCCC}"/>
              </a:ext>
            </a:extLst>
          </p:cNvPr>
          <p:cNvSpPr>
            <a:spLocks noGrp="1"/>
          </p:cNvSpPr>
          <p:nvPr>
            <p:ph type="title"/>
          </p:nvPr>
        </p:nvSpPr>
        <p:spPr/>
        <p:txBody>
          <a:bodyPr/>
          <a:lstStyle/>
          <a:p>
            <a:r>
              <a:rPr lang="nl-NL" dirty="0"/>
              <a:t>Welke aandoening veroorzaakt wat</a:t>
            </a:r>
          </a:p>
        </p:txBody>
      </p:sp>
      <p:pic>
        <p:nvPicPr>
          <p:cNvPr id="3074" name="Picture 2" descr="20 Sehorgan">
            <a:extLst>
              <a:ext uri="{FF2B5EF4-FFF2-40B4-BE49-F238E27FC236}">
                <a16:creationId xmlns:a16="http://schemas.microsoft.com/office/drawing/2014/main" id="{492E03A0-F793-64AE-60D3-CA068E80C5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9751" y="1825625"/>
            <a:ext cx="4992497"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C66AF9A6-739C-9BB5-2F27-E9AEDC9D3CC6}"/>
              </a:ext>
            </a:extLst>
          </p:cNvPr>
          <p:cNvSpPr txBox="1"/>
          <p:nvPr/>
        </p:nvSpPr>
        <p:spPr>
          <a:xfrm>
            <a:off x="8699863" y="3429000"/>
            <a:ext cx="2473235" cy="369332"/>
          </a:xfrm>
          <a:prstGeom prst="rect">
            <a:avLst/>
          </a:prstGeom>
          <a:noFill/>
        </p:spPr>
        <p:txBody>
          <a:bodyPr wrap="square" rtlCol="0">
            <a:spAutoFit/>
          </a:bodyPr>
          <a:lstStyle/>
          <a:p>
            <a:r>
              <a:rPr lang="nl-NL" dirty="0"/>
              <a:t>Hypofysetumor</a:t>
            </a:r>
          </a:p>
        </p:txBody>
      </p:sp>
      <p:sp>
        <p:nvSpPr>
          <p:cNvPr id="4" name="Tekstvak 3">
            <a:extLst>
              <a:ext uri="{FF2B5EF4-FFF2-40B4-BE49-F238E27FC236}">
                <a16:creationId xmlns:a16="http://schemas.microsoft.com/office/drawing/2014/main" id="{7D871076-9477-2F46-C341-3E3AAFD086E9}"/>
              </a:ext>
            </a:extLst>
          </p:cNvPr>
          <p:cNvSpPr txBox="1"/>
          <p:nvPr/>
        </p:nvSpPr>
        <p:spPr>
          <a:xfrm>
            <a:off x="8699863" y="4101737"/>
            <a:ext cx="1558834" cy="369332"/>
          </a:xfrm>
          <a:prstGeom prst="rect">
            <a:avLst/>
          </a:prstGeom>
          <a:noFill/>
        </p:spPr>
        <p:txBody>
          <a:bodyPr wrap="square" rtlCol="0">
            <a:spAutoFit/>
          </a:bodyPr>
          <a:lstStyle/>
          <a:p>
            <a:r>
              <a:rPr lang="nl-NL" dirty="0"/>
              <a:t>CVA</a:t>
            </a:r>
          </a:p>
        </p:txBody>
      </p:sp>
      <p:sp>
        <p:nvSpPr>
          <p:cNvPr id="5" name="Tekstvak 4">
            <a:extLst>
              <a:ext uri="{FF2B5EF4-FFF2-40B4-BE49-F238E27FC236}">
                <a16:creationId xmlns:a16="http://schemas.microsoft.com/office/drawing/2014/main" id="{DE89BBB4-2D82-9764-D0B1-9C8816C61065}"/>
              </a:ext>
            </a:extLst>
          </p:cNvPr>
          <p:cNvSpPr txBox="1"/>
          <p:nvPr/>
        </p:nvSpPr>
        <p:spPr>
          <a:xfrm>
            <a:off x="8699863" y="5042263"/>
            <a:ext cx="1558834" cy="369332"/>
          </a:xfrm>
          <a:prstGeom prst="rect">
            <a:avLst/>
          </a:prstGeom>
          <a:noFill/>
        </p:spPr>
        <p:txBody>
          <a:bodyPr wrap="square" rtlCol="0">
            <a:spAutoFit/>
          </a:bodyPr>
          <a:lstStyle/>
          <a:p>
            <a:r>
              <a:rPr lang="nl-NL" dirty="0"/>
              <a:t>Hersentumor</a:t>
            </a:r>
          </a:p>
        </p:txBody>
      </p:sp>
      <p:sp>
        <p:nvSpPr>
          <p:cNvPr id="8" name="Tekstvak 7">
            <a:extLst>
              <a:ext uri="{FF2B5EF4-FFF2-40B4-BE49-F238E27FC236}">
                <a16:creationId xmlns:a16="http://schemas.microsoft.com/office/drawing/2014/main" id="{69EE6F6A-0252-FD59-6D9B-96016CA07EFE}"/>
              </a:ext>
            </a:extLst>
          </p:cNvPr>
          <p:cNvSpPr txBox="1"/>
          <p:nvPr/>
        </p:nvSpPr>
        <p:spPr>
          <a:xfrm>
            <a:off x="8699864" y="5521234"/>
            <a:ext cx="1924594" cy="369332"/>
          </a:xfrm>
          <a:prstGeom prst="rect">
            <a:avLst/>
          </a:prstGeom>
          <a:noFill/>
        </p:spPr>
        <p:txBody>
          <a:bodyPr wrap="square" rtlCol="0">
            <a:spAutoFit/>
          </a:bodyPr>
          <a:lstStyle/>
          <a:p>
            <a:r>
              <a:rPr lang="nl-NL" dirty="0"/>
              <a:t>Hersentumor</a:t>
            </a:r>
          </a:p>
        </p:txBody>
      </p:sp>
    </p:spTree>
    <p:extLst>
      <p:ext uri="{BB962C8B-B14F-4D97-AF65-F5344CB8AC3E}">
        <p14:creationId xmlns:p14="http://schemas.microsoft.com/office/powerpoint/2010/main" val="2517983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318E3-ACEB-3DC9-FC4F-693718D93149}"/>
              </a:ext>
            </a:extLst>
          </p:cNvPr>
          <p:cNvSpPr>
            <a:spLocks noGrp="1"/>
          </p:cNvSpPr>
          <p:nvPr>
            <p:ph type="title"/>
          </p:nvPr>
        </p:nvSpPr>
        <p:spPr/>
        <p:txBody>
          <a:bodyPr/>
          <a:lstStyle/>
          <a:p>
            <a:r>
              <a:rPr lang="nl-NL" dirty="0"/>
              <a:t>Gezichtsveld paard</a:t>
            </a:r>
          </a:p>
        </p:txBody>
      </p:sp>
      <p:pic>
        <p:nvPicPr>
          <p:cNvPr id="5122" name="Picture 2" descr="Hoe zien dieren met zijwaarts geplante ogen (elk aan één kant van het ...">
            <a:extLst>
              <a:ext uri="{FF2B5EF4-FFF2-40B4-BE49-F238E27FC236}">
                <a16:creationId xmlns:a16="http://schemas.microsoft.com/office/drawing/2014/main" id="{AC2D14B4-3064-F6C0-9676-02AA78AA1C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10100" y="2424906"/>
            <a:ext cx="2971800"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647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FD6E56-AB22-C746-1AE1-82381283BE66}"/>
              </a:ext>
            </a:extLst>
          </p:cNvPr>
          <p:cNvSpPr>
            <a:spLocks noGrp="1"/>
          </p:cNvSpPr>
          <p:nvPr>
            <p:ph type="title"/>
          </p:nvPr>
        </p:nvSpPr>
        <p:spPr/>
        <p:txBody>
          <a:bodyPr>
            <a:normAutofit/>
          </a:bodyPr>
          <a:lstStyle/>
          <a:p>
            <a:pPr algn="ctr"/>
            <a:r>
              <a:rPr lang="nl-NL" sz="7200" dirty="0"/>
              <a:t>3D zien</a:t>
            </a:r>
          </a:p>
        </p:txBody>
      </p:sp>
      <p:sp>
        <p:nvSpPr>
          <p:cNvPr id="3" name="Tijdelijke aanduiding voor inhoud 2">
            <a:extLst>
              <a:ext uri="{FF2B5EF4-FFF2-40B4-BE49-F238E27FC236}">
                <a16:creationId xmlns:a16="http://schemas.microsoft.com/office/drawing/2014/main" id="{7674929A-C6AD-2338-1640-B521B3B4D2B3}"/>
              </a:ext>
            </a:extLst>
          </p:cNvPr>
          <p:cNvSpPr>
            <a:spLocks noGrp="1"/>
          </p:cNvSpPr>
          <p:nvPr>
            <p:ph idx="1"/>
          </p:nvPr>
        </p:nvSpPr>
        <p:spPr/>
        <p:txBody>
          <a:bodyPr/>
          <a:lstStyle/>
          <a:p>
            <a:pPr algn="ctr"/>
            <a:r>
              <a:rPr lang="nl-NL" dirty="0"/>
              <a:t>Mark Valk, </a:t>
            </a:r>
            <a:r>
              <a:rPr lang="nl-NL" dirty="0" err="1"/>
              <a:t>Phd</a:t>
            </a:r>
            <a:r>
              <a:rPr lang="nl-NL" dirty="0"/>
              <a:t>, huisarts </a:t>
            </a:r>
            <a:r>
              <a:rPr lang="nl-NL" dirty="0" err="1"/>
              <a:t>np</a:t>
            </a:r>
            <a:endParaRPr lang="nl-NL" dirty="0"/>
          </a:p>
          <a:p>
            <a:pPr algn="ctr"/>
            <a:r>
              <a:rPr lang="nl-NL" dirty="0"/>
              <a:t>Amersfoort</a:t>
            </a:r>
          </a:p>
          <a:p>
            <a:pPr algn="ctr"/>
            <a:r>
              <a:rPr lang="nl-NL" dirty="0"/>
              <a:t>Huisartsopleider</a:t>
            </a:r>
          </a:p>
          <a:p>
            <a:pPr algn="ctr"/>
            <a:r>
              <a:rPr lang="nl-NL" dirty="0"/>
              <a:t>2017 promotie hartfalen in de eerste lijn</a:t>
            </a:r>
          </a:p>
          <a:p>
            <a:pPr algn="ctr"/>
            <a:endParaRPr lang="nl-NL" dirty="0"/>
          </a:p>
        </p:txBody>
      </p:sp>
    </p:spTree>
    <p:extLst>
      <p:ext uri="{BB962C8B-B14F-4D97-AF65-F5344CB8AC3E}">
        <p14:creationId xmlns:p14="http://schemas.microsoft.com/office/powerpoint/2010/main" val="2748496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4E6672-B97A-77FA-0DA2-156687906055}"/>
              </a:ext>
            </a:extLst>
          </p:cNvPr>
          <p:cNvSpPr>
            <a:spLocks noGrp="1"/>
          </p:cNvSpPr>
          <p:nvPr>
            <p:ph type="title"/>
          </p:nvPr>
        </p:nvSpPr>
        <p:spPr/>
        <p:txBody>
          <a:bodyPr/>
          <a:lstStyle/>
          <a:p>
            <a:r>
              <a:rPr lang="nl-NL" dirty="0"/>
              <a:t>Predator-prooidier</a:t>
            </a:r>
          </a:p>
        </p:txBody>
      </p:sp>
      <p:pic>
        <p:nvPicPr>
          <p:cNvPr id="4098" name="Picture 2" descr="Het zicht van paarden: hoe en wat zien ze?">
            <a:extLst>
              <a:ext uri="{FF2B5EF4-FFF2-40B4-BE49-F238E27FC236}">
                <a16:creationId xmlns:a16="http://schemas.microsoft.com/office/drawing/2014/main" id="{CEDBCBE3-1402-5AF8-A1DF-97F50BD457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5698" y="1315093"/>
            <a:ext cx="7290883" cy="4685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137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8E6E17-EFD3-E25E-D901-510F07E0B57C}"/>
              </a:ext>
            </a:extLst>
          </p:cNvPr>
          <p:cNvSpPr>
            <a:spLocks noGrp="1"/>
          </p:cNvSpPr>
          <p:nvPr>
            <p:ph type="title"/>
          </p:nvPr>
        </p:nvSpPr>
        <p:spPr/>
        <p:txBody>
          <a:bodyPr/>
          <a:lstStyle/>
          <a:p>
            <a:r>
              <a:rPr lang="nl-NL" dirty="0" err="1"/>
              <a:t>Hemi-anopsie</a:t>
            </a:r>
            <a:r>
              <a:rPr lang="nl-NL" dirty="0"/>
              <a:t> na CVA (hersenbloeding)</a:t>
            </a:r>
          </a:p>
        </p:txBody>
      </p:sp>
      <p:sp>
        <p:nvSpPr>
          <p:cNvPr id="3" name="Tijdelijke aanduiding voor inhoud 2">
            <a:extLst>
              <a:ext uri="{FF2B5EF4-FFF2-40B4-BE49-F238E27FC236}">
                <a16:creationId xmlns:a16="http://schemas.microsoft.com/office/drawing/2014/main" id="{C433A69D-963A-D917-4340-3D25498D52F0}"/>
              </a:ext>
            </a:extLst>
          </p:cNvPr>
          <p:cNvSpPr>
            <a:spLocks noGrp="1"/>
          </p:cNvSpPr>
          <p:nvPr>
            <p:ph idx="1"/>
          </p:nvPr>
        </p:nvSpPr>
        <p:spPr/>
        <p:txBody>
          <a:bodyPr/>
          <a:lstStyle/>
          <a:p>
            <a:r>
              <a:rPr lang="nl-NL" dirty="0"/>
              <a:t>Verschil tussen li en re</a:t>
            </a:r>
          </a:p>
          <a:p>
            <a:r>
              <a:rPr lang="nl-NL" dirty="0"/>
              <a:t>Li: spraakcentrum en re lichaamshelft</a:t>
            </a:r>
          </a:p>
          <a:p>
            <a:r>
              <a:rPr lang="nl-NL" dirty="0"/>
              <a:t>Re: emoties en li lichaamshelft</a:t>
            </a:r>
          </a:p>
          <a:p>
            <a:pPr lvl="1"/>
            <a:r>
              <a:rPr lang="nl-NL" dirty="0"/>
              <a:t>Helft van de wereld bestaat niet…</a:t>
            </a:r>
          </a:p>
        </p:txBody>
      </p:sp>
    </p:spTree>
    <p:extLst>
      <p:ext uri="{BB962C8B-B14F-4D97-AF65-F5344CB8AC3E}">
        <p14:creationId xmlns:p14="http://schemas.microsoft.com/office/powerpoint/2010/main" val="2238900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7243C1-0CD2-D8A0-173D-438BD8ADD9EF}"/>
              </a:ext>
            </a:extLst>
          </p:cNvPr>
          <p:cNvSpPr>
            <a:spLocks noGrp="1"/>
          </p:cNvSpPr>
          <p:nvPr>
            <p:ph type="title"/>
          </p:nvPr>
        </p:nvSpPr>
        <p:spPr/>
        <p:txBody>
          <a:bodyPr/>
          <a:lstStyle/>
          <a:p>
            <a:r>
              <a:rPr lang="nl-NL" dirty="0"/>
              <a:t>Diepte zien 1</a:t>
            </a:r>
          </a:p>
        </p:txBody>
      </p:sp>
      <p:pic>
        <p:nvPicPr>
          <p:cNvPr id="4" name="Tijdelijke aanduiding voor inhoud 3">
            <a:extLst>
              <a:ext uri="{FF2B5EF4-FFF2-40B4-BE49-F238E27FC236}">
                <a16:creationId xmlns:a16="http://schemas.microsoft.com/office/drawing/2014/main" id="{5ABE3C66-A2E9-FB58-DD3C-AB098B2ECBAE}"/>
              </a:ext>
            </a:extLst>
          </p:cNvPr>
          <p:cNvPicPr>
            <a:picLocks noGrp="1" noChangeAspect="1"/>
          </p:cNvPicPr>
          <p:nvPr>
            <p:ph idx="1"/>
          </p:nvPr>
        </p:nvPicPr>
        <p:blipFill>
          <a:blip r:embed="rId2"/>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2482984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C90E4-23DE-1FB1-181C-D18FD2CFBB34}"/>
              </a:ext>
            </a:extLst>
          </p:cNvPr>
          <p:cNvSpPr>
            <a:spLocks noGrp="1"/>
          </p:cNvSpPr>
          <p:nvPr>
            <p:ph type="title"/>
          </p:nvPr>
        </p:nvSpPr>
        <p:spPr/>
        <p:txBody>
          <a:bodyPr/>
          <a:lstStyle/>
          <a:p>
            <a:r>
              <a:rPr lang="nl-NL" dirty="0"/>
              <a:t>Diepte zien 2</a:t>
            </a:r>
          </a:p>
        </p:txBody>
      </p:sp>
      <p:pic>
        <p:nvPicPr>
          <p:cNvPr id="4" name="Tijdelijke aanduiding voor inhoud 3">
            <a:extLst>
              <a:ext uri="{FF2B5EF4-FFF2-40B4-BE49-F238E27FC236}">
                <a16:creationId xmlns:a16="http://schemas.microsoft.com/office/drawing/2014/main" id="{3ACD7A25-B2D2-1092-B690-B835E0504BAB}"/>
              </a:ext>
            </a:extLst>
          </p:cNvPr>
          <p:cNvPicPr>
            <a:picLocks noGrp="1" noChangeAspect="1"/>
          </p:cNvPicPr>
          <p:nvPr>
            <p:ph idx="1"/>
          </p:nvPr>
        </p:nvPicPr>
        <p:blipFill>
          <a:blip r:embed="rId2"/>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2703550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90E38-3330-270B-F630-1730380425B2}"/>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920600CC-8554-7375-B6EA-AAA81F11DD67}"/>
              </a:ext>
            </a:extLst>
          </p:cNvPr>
          <p:cNvPicPr>
            <a:picLocks noGrp="1" noChangeAspect="1"/>
          </p:cNvPicPr>
          <p:nvPr>
            <p:ph idx="1"/>
          </p:nvPr>
        </p:nvPicPr>
        <p:blipFill>
          <a:blip r:embed="rId2"/>
          <a:stretch>
            <a:fillRect/>
          </a:stretch>
        </p:blipFill>
        <p:spPr>
          <a:xfrm>
            <a:off x="2272146" y="508000"/>
            <a:ext cx="8235275" cy="6176457"/>
          </a:xfrm>
          <a:prstGeom prst="rect">
            <a:avLst/>
          </a:prstGeom>
        </p:spPr>
      </p:pic>
    </p:spTree>
    <p:extLst>
      <p:ext uri="{BB962C8B-B14F-4D97-AF65-F5344CB8AC3E}">
        <p14:creationId xmlns:p14="http://schemas.microsoft.com/office/powerpoint/2010/main" val="96451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485F87-3AB0-4385-4B10-4E7BE68BA87B}"/>
              </a:ext>
            </a:extLst>
          </p:cNvPr>
          <p:cNvSpPr>
            <a:spLocks noGrp="1"/>
          </p:cNvSpPr>
          <p:nvPr>
            <p:ph type="title"/>
          </p:nvPr>
        </p:nvSpPr>
        <p:spPr/>
        <p:txBody>
          <a:bodyPr/>
          <a:lstStyle/>
          <a:p>
            <a:r>
              <a:rPr lang="nl-NL" dirty="0"/>
              <a:t>Diepte zien 4</a:t>
            </a:r>
          </a:p>
        </p:txBody>
      </p:sp>
      <p:pic>
        <p:nvPicPr>
          <p:cNvPr id="4" name="Tijdelijke aanduiding voor inhoud 3">
            <a:extLst>
              <a:ext uri="{FF2B5EF4-FFF2-40B4-BE49-F238E27FC236}">
                <a16:creationId xmlns:a16="http://schemas.microsoft.com/office/drawing/2014/main" id="{0ABA55F8-B5B2-5A08-67DB-3DB176FCF3F9}"/>
              </a:ext>
            </a:extLst>
          </p:cNvPr>
          <p:cNvPicPr>
            <a:picLocks noGrp="1" noChangeAspect="1"/>
          </p:cNvPicPr>
          <p:nvPr>
            <p:ph idx="1"/>
          </p:nvPr>
        </p:nvPicPr>
        <p:blipFill>
          <a:blip r:embed="rId2"/>
          <a:stretch>
            <a:fillRect/>
          </a:stretch>
        </p:blipFill>
        <p:spPr>
          <a:xfrm>
            <a:off x="2944819" y="1825625"/>
            <a:ext cx="6302362" cy="4351338"/>
          </a:xfrm>
          <a:prstGeom prst="rect">
            <a:avLst/>
          </a:prstGeom>
        </p:spPr>
      </p:pic>
    </p:spTree>
    <p:extLst>
      <p:ext uri="{BB962C8B-B14F-4D97-AF65-F5344CB8AC3E}">
        <p14:creationId xmlns:p14="http://schemas.microsoft.com/office/powerpoint/2010/main" val="2089355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6BFBAB-C42D-3E73-21CB-1554D08830E3}"/>
              </a:ext>
            </a:extLst>
          </p:cNvPr>
          <p:cNvSpPr>
            <a:spLocks noGrp="1"/>
          </p:cNvSpPr>
          <p:nvPr>
            <p:ph type="title"/>
          </p:nvPr>
        </p:nvSpPr>
        <p:spPr/>
        <p:txBody>
          <a:bodyPr/>
          <a:lstStyle/>
          <a:p>
            <a:endParaRPr lang="nl-NL" dirty="0"/>
          </a:p>
        </p:txBody>
      </p:sp>
      <p:pic>
        <p:nvPicPr>
          <p:cNvPr id="2050" name="Picture 2">
            <a:extLst>
              <a:ext uri="{FF2B5EF4-FFF2-40B4-BE49-F238E27FC236}">
                <a16:creationId xmlns:a16="http://schemas.microsoft.com/office/drawing/2014/main" id="{E73192DD-1CED-D84D-0E20-31FB32D99B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2675" y="102213"/>
            <a:ext cx="9053609" cy="675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282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9D0132-F155-D180-EDE9-4E8E2DD9437D}"/>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74981749-45AA-2FBE-52DB-C6979BF449B7}"/>
              </a:ext>
            </a:extLst>
          </p:cNvPr>
          <p:cNvPicPr>
            <a:picLocks noGrp="1" noChangeAspect="1"/>
          </p:cNvPicPr>
          <p:nvPr>
            <p:ph idx="1"/>
          </p:nvPr>
        </p:nvPicPr>
        <p:blipFill>
          <a:blip r:embed="rId2"/>
          <a:stretch>
            <a:fillRect/>
          </a:stretch>
        </p:blipFill>
        <p:spPr>
          <a:xfrm>
            <a:off x="1545551" y="557350"/>
            <a:ext cx="8277718" cy="6264876"/>
          </a:xfrm>
          <a:prstGeom prst="rect">
            <a:avLst/>
          </a:prstGeom>
        </p:spPr>
      </p:pic>
    </p:spTree>
    <p:extLst>
      <p:ext uri="{BB962C8B-B14F-4D97-AF65-F5344CB8AC3E}">
        <p14:creationId xmlns:p14="http://schemas.microsoft.com/office/powerpoint/2010/main" val="1141659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5CDCBA-E062-6A32-357E-357CF61DAD6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89C36463-B0E4-E7D8-330B-D569E5056365}"/>
              </a:ext>
            </a:extLst>
          </p:cNvPr>
          <p:cNvSpPr>
            <a:spLocks noGrp="1"/>
          </p:cNvSpPr>
          <p:nvPr>
            <p:ph idx="1"/>
          </p:nvPr>
        </p:nvSpPr>
        <p:spPr/>
        <p:txBody>
          <a:bodyPr>
            <a:normAutofit lnSpcReduction="10000"/>
          </a:bodyPr>
          <a:lstStyle/>
          <a:p>
            <a:r>
              <a:rPr lang="nl-NL" dirty="0"/>
              <a:t>Ellebogen licht gebogen voor je houden en handen omhoog</a:t>
            </a:r>
          </a:p>
          <a:p>
            <a:endParaRPr lang="nl-NL" dirty="0"/>
          </a:p>
          <a:p>
            <a:r>
              <a:rPr lang="nl-NL" dirty="0"/>
              <a:t>Linker oog dicht</a:t>
            </a:r>
          </a:p>
          <a:p>
            <a:r>
              <a:rPr lang="nl-NL" dirty="0"/>
              <a:t>Rechter hand van buiten naar binnen</a:t>
            </a:r>
          </a:p>
          <a:p>
            <a:r>
              <a:rPr lang="nl-NL" dirty="0"/>
              <a:t>Rechter foto afdekken</a:t>
            </a:r>
          </a:p>
          <a:p>
            <a:endParaRPr lang="nl-NL" dirty="0"/>
          </a:p>
          <a:p>
            <a:r>
              <a:rPr lang="nl-NL" dirty="0"/>
              <a:t>Rechter oog dicht</a:t>
            </a:r>
          </a:p>
          <a:p>
            <a:r>
              <a:rPr lang="nl-NL" dirty="0"/>
              <a:t>Linker hand naar binnen</a:t>
            </a:r>
          </a:p>
          <a:p>
            <a:r>
              <a:rPr lang="nl-NL" dirty="0"/>
              <a:t>Linker foto afdekken</a:t>
            </a:r>
          </a:p>
        </p:txBody>
      </p:sp>
    </p:spTree>
    <p:extLst>
      <p:ext uri="{BB962C8B-B14F-4D97-AF65-F5344CB8AC3E}">
        <p14:creationId xmlns:p14="http://schemas.microsoft.com/office/powerpoint/2010/main" val="142793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9D0132-F155-D180-EDE9-4E8E2DD9437D}"/>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74981749-45AA-2FBE-52DB-C6979BF449B7}"/>
              </a:ext>
            </a:extLst>
          </p:cNvPr>
          <p:cNvPicPr>
            <a:picLocks noGrp="1" noChangeAspect="1"/>
          </p:cNvPicPr>
          <p:nvPr>
            <p:ph idx="1"/>
          </p:nvPr>
        </p:nvPicPr>
        <p:blipFill>
          <a:blip r:embed="rId2"/>
          <a:stretch>
            <a:fillRect/>
          </a:stretch>
        </p:blipFill>
        <p:spPr>
          <a:xfrm>
            <a:off x="1545551" y="557350"/>
            <a:ext cx="8277718" cy="6264876"/>
          </a:xfrm>
          <a:prstGeom prst="rect">
            <a:avLst/>
          </a:prstGeom>
        </p:spPr>
      </p:pic>
    </p:spTree>
    <p:extLst>
      <p:ext uri="{BB962C8B-B14F-4D97-AF65-F5344CB8AC3E}">
        <p14:creationId xmlns:p14="http://schemas.microsoft.com/office/powerpoint/2010/main" val="2142016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F1A26B-FB6B-FD09-C69E-ACCFC050BC35}"/>
              </a:ext>
            </a:extLst>
          </p:cNvPr>
          <p:cNvSpPr>
            <a:spLocks noGrp="1"/>
          </p:cNvSpPr>
          <p:nvPr>
            <p:ph type="ctrTitle"/>
          </p:nvPr>
        </p:nvSpPr>
        <p:spPr>
          <a:xfrm>
            <a:off x="1524000" y="1122363"/>
            <a:ext cx="9144000" cy="793523"/>
          </a:xfrm>
        </p:spPr>
        <p:txBody>
          <a:bodyPr>
            <a:normAutofit fontScale="90000"/>
          </a:bodyPr>
          <a:lstStyle/>
          <a:p>
            <a:r>
              <a:rPr lang="nl-NL" dirty="0"/>
              <a:t>Zien</a:t>
            </a:r>
          </a:p>
        </p:txBody>
      </p:sp>
      <p:sp>
        <p:nvSpPr>
          <p:cNvPr id="3" name="Ondertitel 2">
            <a:extLst>
              <a:ext uri="{FF2B5EF4-FFF2-40B4-BE49-F238E27FC236}">
                <a16:creationId xmlns:a16="http://schemas.microsoft.com/office/drawing/2014/main" id="{FF26E805-B2B5-A277-7842-08E384ADF458}"/>
              </a:ext>
            </a:extLst>
          </p:cNvPr>
          <p:cNvSpPr>
            <a:spLocks noGrp="1"/>
          </p:cNvSpPr>
          <p:nvPr>
            <p:ph type="subTitle" idx="1"/>
          </p:nvPr>
        </p:nvSpPr>
        <p:spPr>
          <a:xfrm>
            <a:off x="1524000" y="1915886"/>
            <a:ext cx="9144000" cy="3341914"/>
          </a:xfrm>
        </p:spPr>
        <p:txBody>
          <a:bodyPr>
            <a:normAutofit fontScale="77500" lnSpcReduction="20000"/>
          </a:bodyPr>
          <a:lstStyle/>
          <a:p>
            <a:pPr algn="l"/>
            <a:r>
              <a:rPr lang="nl-NL" dirty="0"/>
              <a:t>Kennistoets</a:t>
            </a:r>
          </a:p>
          <a:p>
            <a:pPr algn="l"/>
            <a:r>
              <a:rPr lang="nl-NL" dirty="0"/>
              <a:t>Wat is zien</a:t>
            </a:r>
          </a:p>
          <a:p>
            <a:pPr algn="l"/>
            <a:r>
              <a:rPr lang="nl-NL" dirty="0"/>
              <a:t>Diepte zien</a:t>
            </a:r>
          </a:p>
          <a:p>
            <a:pPr algn="l"/>
            <a:r>
              <a:rPr lang="nl-NL" dirty="0"/>
              <a:t>3D kijken</a:t>
            </a:r>
          </a:p>
          <a:p>
            <a:pPr algn="l"/>
            <a:r>
              <a:rPr lang="nl-NL" dirty="0"/>
              <a:t>3D App installeren </a:t>
            </a:r>
          </a:p>
          <a:p>
            <a:pPr algn="l"/>
            <a:r>
              <a:rPr lang="nl-NL" dirty="0"/>
              <a:t>Zelf stereo foto’s te maken</a:t>
            </a:r>
          </a:p>
          <a:p>
            <a:pPr algn="l"/>
            <a:r>
              <a:rPr lang="nl-NL" dirty="0"/>
              <a:t>Hoe deze waar te nemen</a:t>
            </a:r>
          </a:p>
          <a:p>
            <a:pPr algn="l"/>
            <a:r>
              <a:rPr lang="nl-NL" dirty="0"/>
              <a:t>		</a:t>
            </a:r>
            <a:r>
              <a:rPr lang="nl-NL" dirty="0" err="1"/>
              <a:t>Crossed</a:t>
            </a:r>
            <a:r>
              <a:rPr lang="nl-NL" dirty="0"/>
              <a:t> </a:t>
            </a:r>
            <a:r>
              <a:rPr lang="nl-NL" dirty="0" err="1"/>
              <a:t>eyes</a:t>
            </a:r>
            <a:r>
              <a:rPr lang="nl-NL" dirty="0"/>
              <a:t>, Rood-Groen, </a:t>
            </a:r>
            <a:r>
              <a:rPr lang="nl-NL" dirty="0" err="1"/>
              <a:t>enz</a:t>
            </a:r>
            <a:endParaRPr lang="nl-NL" dirty="0"/>
          </a:p>
          <a:p>
            <a:pPr algn="l"/>
            <a:r>
              <a:rPr lang="nl-NL" dirty="0"/>
              <a:t>Zoek de 7 verschillen</a:t>
            </a:r>
          </a:p>
          <a:p>
            <a:pPr algn="l"/>
            <a:r>
              <a:rPr lang="nl-NL" dirty="0"/>
              <a:t>Leerpunten</a:t>
            </a:r>
          </a:p>
        </p:txBody>
      </p:sp>
    </p:spTree>
    <p:extLst>
      <p:ext uri="{BB962C8B-B14F-4D97-AF65-F5344CB8AC3E}">
        <p14:creationId xmlns:p14="http://schemas.microsoft.com/office/powerpoint/2010/main" val="3210842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6F6AFF-D1E0-9A05-AF6F-777E53DEEC2B}"/>
              </a:ext>
            </a:extLst>
          </p:cNvPr>
          <p:cNvSpPr>
            <a:spLocks noGrp="1"/>
          </p:cNvSpPr>
          <p:nvPr>
            <p:ph type="title"/>
          </p:nvPr>
        </p:nvSpPr>
        <p:spPr/>
        <p:txBody>
          <a:bodyPr/>
          <a:lstStyle/>
          <a:p>
            <a:r>
              <a:rPr lang="nl-NL" dirty="0"/>
              <a:t>3D app installeren: 3D </a:t>
            </a:r>
            <a:r>
              <a:rPr lang="nl-NL"/>
              <a:t>Photo   (</a:t>
            </a:r>
            <a:r>
              <a:rPr lang="nl-NL" dirty="0"/>
              <a:t>iPhone)</a:t>
            </a:r>
            <a:br>
              <a:rPr lang="nl-NL" dirty="0"/>
            </a:br>
            <a:r>
              <a:rPr lang="nl-NL" dirty="0"/>
              <a:t>				     3D </a:t>
            </a:r>
            <a:r>
              <a:rPr lang="nl-NL" dirty="0" err="1"/>
              <a:t>Steroid</a:t>
            </a:r>
            <a:r>
              <a:rPr lang="nl-NL" dirty="0"/>
              <a:t> (Android)	</a:t>
            </a:r>
          </a:p>
        </p:txBody>
      </p:sp>
      <p:sp>
        <p:nvSpPr>
          <p:cNvPr id="3" name="Tijdelijke aanduiding voor inhoud 2">
            <a:extLst>
              <a:ext uri="{FF2B5EF4-FFF2-40B4-BE49-F238E27FC236}">
                <a16:creationId xmlns:a16="http://schemas.microsoft.com/office/drawing/2014/main" id="{13A42EB0-52F7-18F0-E7AD-2DB95C4404AE}"/>
              </a:ext>
            </a:extLst>
          </p:cNvPr>
          <p:cNvSpPr>
            <a:spLocks noGrp="1"/>
          </p:cNvSpPr>
          <p:nvPr>
            <p:ph idx="1"/>
          </p:nvPr>
        </p:nvSpPr>
        <p:spPr/>
        <p:txBody>
          <a:bodyPr/>
          <a:lstStyle/>
          <a:p>
            <a:r>
              <a:rPr lang="nl-NL" dirty="0"/>
              <a:t>Maak zelf foto’s</a:t>
            </a:r>
          </a:p>
          <a:p>
            <a:endParaRPr lang="nl-NL" dirty="0"/>
          </a:p>
          <a:p>
            <a:endParaRPr lang="nl-NL" dirty="0"/>
          </a:p>
          <a:p>
            <a:r>
              <a:rPr lang="nl-NL" dirty="0"/>
              <a:t>Gebruik </a:t>
            </a:r>
            <a:r>
              <a:rPr lang="nl-NL" dirty="0" err="1"/>
              <a:t>Crossed</a:t>
            </a:r>
            <a:r>
              <a:rPr lang="nl-NL" dirty="0"/>
              <a:t> </a:t>
            </a:r>
            <a:r>
              <a:rPr lang="nl-NL" dirty="0" err="1"/>
              <a:t>eyed</a:t>
            </a:r>
            <a:endParaRPr lang="nl-NL" dirty="0"/>
          </a:p>
          <a:p>
            <a:r>
              <a:rPr lang="nl-NL" dirty="0"/>
              <a:t>               </a:t>
            </a:r>
            <a:r>
              <a:rPr lang="nl-NL" dirty="0" err="1"/>
              <a:t>Color</a:t>
            </a:r>
            <a:r>
              <a:rPr lang="nl-NL" dirty="0"/>
              <a:t> </a:t>
            </a:r>
            <a:r>
              <a:rPr lang="nl-NL" dirty="0" err="1"/>
              <a:t>anaglyph</a:t>
            </a:r>
            <a:endParaRPr lang="nl-NL" dirty="0"/>
          </a:p>
        </p:txBody>
      </p:sp>
    </p:spTree>
    <p:extLst>
      <p:ext uri="{BB962C8B-B14F-4D97-AF65-F5344CB8AC3E}">
        <p14:creationId xmlns:p14="http://schemas.microsoft.com/office/powerpoint/2010/main" val="4172515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36225-3598-F98C-93B1-8318489AA8C9}"/>
              </a:ext>
            </a:extLst>
          </p:cNvPr>
          <p:cNvSpPr>
            <a:spLocks noGrp="1"/>
          </p:cNvSpPr>
          <p:nvPr>
            <p:ph type="title"/>
          </p:nvPr>
        </p:nvSpPr>
        <p:spPr/>
        <p:txBody>
          <a:bodyPr/>
          <a:lstStyle/>
          <a:p>
            <a:r>
              <a:rPr lang="nl-NL" dirty="0"/>
              <a:t>Het kinderspel dat jij (straks) wél kan winnen</a:t>
            </a:r>
          </a:p>
        </p:txBody>
      </p:sp>
      <p:sp>
        <p:nvSpPr>
          <p:cNvPr id="3" name="Tijdelijke aanduiding voor inhoud 2">
            <a:extLst>
              <a:ext uri="{FF2B5EF4-FFF2-40B4-BE49-F238E27FC236}">
                <a16:creationId xmlns:a16="http://schemas.microsoft.com/office/drawing/2014/main" id="{F8D902B0-D768-8877-885E-9123A940F08A}"/>
              </a:ext>
            </a:extLst>
          </p:cNvPr>
          <p:cNvSpPr>
            <a:spLocks noGrp="1"/>
          </p:cNvSpPr>
          <p:nvPr>
            <p:ph idx="1"/>
          </p:nvPr>
        </p:nvSpPr>
        <p:spPr/>
        <p:txBody>
          <a:bodyPr/>
          <a:lstStyle/>
          <a:p>
            <a:r>
              <a:rPr lang="nl-NL" dirty="0"/>
              <a:t>Memory?</a:t>
            </a:r>
          </a:p>
          <a:p>
            <a:r>
              <a:rPr lang="nl-NL" dirty="0"/>
              <a:t> wie kan daar winnen?</a:t>
            </a:r>
          </a:p>
        </p:txBody>
      </p:sp>
    </p:spTree>
    <p:extLst>
      <p:ext uri="{BB962C8B-B14F-4D97-AF65-F5344CB8AC3E}">
        <p14:creationId xmlns:p14="http://schemas.microsoft.com/office/powerpoint/2010/main" val="1377799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6BFBAB-C42D-3E73-21CB-1554D08830E3}"/>
              </a:ext>
            </a:extLst>
          </p:cNvPr>
          <p:cNvSpPr>
            <a:spLocks noGrp="1"/>
          </p:cNvSpPr>
          <p:nvPr>
            <p:ph type="title"/>
          </p:nvPr>
        </p:nvSpPr>
        <p:spPr/>
        <p:txBody>
          <a:bodyPr/>
          <a:lstStyle/>
          <a:p>
            <a:endParaRPr lang="nl-NL" dirty="0"/>
          </a:p>
        </p:txBody>
      </p:sp>
      <p:pic>
        <p:nvPicPr>
          <p:cNvPr id="2050" name="Picture 2">
            <a:extLst>
              <a:ext uri="{FF2B5EF4-FFF2-40B4-BE49-F238E27FC236}">
                <a16:creationId xmlns:a16="http://schemas.microsoft.com/office/drawing/2014/main" id="{E73192DD-1CED-D84D-0E20-31FB32D99B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2675" y="102213"/>
            <a:ext cx="9053609" cy="675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833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Kids-n-fun | 8 Puzzel van Zoek de verschillen">
            <a:extLst>
              <a:ext uri="{FF2B5EF4-FFF2-40B4-BE49-F238E27FC236}">
                <a16:creationId xmlns:a16="http://schemas.microsoft.com/office/drawing/2014/main" id="{C67B7414-7C90-F6E6-01CD-858A2051FE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909887" y="-819150"/>
            <a:ext cx="6372225" cy="8496300"/>
          </a:xfrm>
          <a:prstGeom prst="rect">
            <a:avLst/>
          </a:prstGeom>
          <a:noFill/>
          <a:ln>
            <a:noFill/>
          </a:ln>
        </p:spPr>
      </p:pic>
    </p:spTree>
    <p:extLst>
      <p:ext uri="{BB962C8B-B14F-4D97-AF65-F5344CB8AC3E}">
        <p14:creationId xmlns:p14="http://schemas.microsoft.com/office/powerpoint/2010/main" val="1411863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8660E-02B6-D4D9-CE26-9C3BACF2ED69}"/>
              </a:ext>
            </a:extLst>
          </p:cNvPr>
          <p:cNvSpPr>
            <a:spLocks noGrp="1"/>
          </p:cNvSpPr>
          <p:nvPr>
            <p:ph type="title"/>
          </p:nvPr>
        </p:nvSpPr>
        <p:spPr/>
        <p:txBody>
          <a:bodyPr/>
          <a:lstStyle/>
          <a:p>
            <a:r>
              <a:rPr lang="nl-NL" dirty="0"/>
              <a:t>Antwoorden kennistoets</a:t>
            </a:r>
          </a:p>
        </p:txBody>
      </p:sp>
      <p:sp>
        <p:nvSpPr>
          <p:cNvPr id="3" name="Tijdelijke aanduiding voor inhoud 2">
            <a:extLst>
              <a:ext uri="{FF2B5EF4-FFF2-40B4-BE49-F238E27FC236}">
                <a16:creationId xmlns:a16="http://schemas.microsoft.com/office/drawing/2014/main" id="{7C736A44-85C0-5334-4BD8-D2E2E96A58B9}"/>
              </a:ext>
            </a:extLst>
          </p:cNvPr>
          <p:cNvSpPr>
            <a:spLocks noGrp="1"/>
          </p:cNvSpPr>
          <p:nvPr>
            <p:ph idx="1"/>
          </p:nvPr>
        </p:nvSpPr>
        <p:spPr>
          <a:xfrm>
            <a:off x="838200" y="1542473"/>
            <a:ext cx="10515600" cy="5237018"/>
          </a:xfrm>
        </p:spPr>
        <p:txBody>
          <a:bodyPr>
            <a:normAutofit/>
          </a:bodyPr>
          <a:lstStyle/>
          <a:p>
            <a:pPr>
              <a:lnSpc>
                <a:spcPct val="107000"/>
              </a:lnSpc>
              <a:spcBef>
                <a:spcPts val="300"/>
              </a:spcBef>
              <a:spcAft>
                <a:spcPts val="300"/>
              </a:spcAft>
            </a:pPr>
            <a:r>
              <a:rPr lang="nl-NL" sz="1800" b="1"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Vraag 1</a:t>
            </a:r>
          </a:p>
          <a:p>
            <a:pPr>
              <a:lnSpc>
                <a:spcPct val="107000"/>
              </a:lnSpc>
              <a:spcBef>
                <a:spcPts val="300"/>
              </a:spcBef>
              <a:spcAft>
                <a:spcPts val="300"/>
              </a:spcAft>
            </a:pPr>
            <a:r>
              <a:rPr lang="nl-NL" sz="1800" b="1"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Perspectief</a:t>
            </a:r>
            <a:r>
              <a:rPr lang="nl-NL" sz="180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a:t>
            </a:r>
          </a:p>
          <a:p>
            <a:pPr>
              <a:lnSpc>
                <a:spcPct val="107000"/>
              </a:lnSpc>
              <a:spcBef>
                <a:spcPts val="300"/>
              </a:spcBef>
              <a:spcAft>
                <a:spcPts val="300"/>
              </a:spcAft>
            </a:pPr>
            <a:r>
              <a:rPr lang="nl-NL" sz="1800" b="1"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Lineair perspectief</a:t>
            </a:r>
            <a:r>
              <a:rPr lang="nl-NL" sz="180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twee parallelle lijnen die van de waarnemer weglopen tot in het "oneindige" lijken steeds smaller te worden, hierdoor ontstaat een dieptebeeld.</a:t>
            </a:r>
            <a:endParaRPr lang="nl-NL"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
              </a:spcAft>
              <a:buSzPts val="1000"/>
              <a:buFont typeface="Symbol" panose="05050102010706020507" pitchFamily="18" charset="2"/>
              <a:buChar char=""/>
              <a:tabLst>
                <a:tab pos="457200" algn="l"/>
              </a:tabLst>
            </a:pPr>
            <a:r>
              <a:rPr lang="nl-NL" sz="1800" b="1"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Verticale afstand tot de horizon</a:t>
            </a:r>
            <a:r>
              <a:rPr lang="nl-NL" sz="180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als een voorwerp op vlakke grond staat, geldt dat hoe dichter bij de horizon de onderkant van het voorwerp is, hoe verder weg het voorwerp zich bevindt.</a:t>
            </a:r>
            <a:endParaRPr lang="nl-NL"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
              </a:spcAft>
              <a:buSzPts val="1000"/>
              <a:buFont typeface="Symbol" panose="05050102010706020507" pitchFamily="18" charset="2"/>
              <a:buChar char=""/>
              <a:tabLst>
                <a:tab pos="457200" algn="l"/>
              </a:tabLst>
            </a:pPr>
            <a:r>
              <a:rPr lang="nl-NL" sz="1800" b="1" u="none" strike="noStrike" dirty="0">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hlinkClick r:id="rId2" tooltip="Atmosferisch perspectief">
                  <a:extLst>
                    <a:ext uri="{A12FA001-AC4F-418D-AE19-62706E023703}">
                      <ahyp:hlinkClr xmlns:ahyp="http://schemas.microsoft.com/office/drawing/2018/hyperlinkcolor" val="tx"/>
                    </a:ext>
                  </a:extLst>
                </a:hlinkClick>
              </a:rPr>
              <a:t>Atmosferisch perspectief</a:t>
            </a:r>
            <a:r>
              <a:rPr lang="nl-NL" sz="1800" dirty="0">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a:t>
            </a:r>
            <a:r>
              <a:rPr lang="nl-NL" sz="180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atmosferisch perspectief ontstaat door verschil in contrast tussen objecten.</a:t>
            </a:r>
            <a:endParaRPr lang="nl-NL"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
              </a:spcAft>
              <a:buSzPts val="1000"/>
              <a:buFont typeface="Symbol" panose="05050102010706020507" pitchFamily="18" charset="2"/>
              <a:buChar char=""/>
              <a:tabLst>
                <a:tab pos="457200" algn="l"/>
              </a:tabLst>
            </a:pPr>
            <a:r>
              <a:rPr lang="nl-NL" sz="1800" b="1" u="none" strike="noStrike" dirty="0">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hlinkClick r:id="rId3" tooltip="Textuur">
                  <a:extLst>
                    <a:ext uri="{A12FA001-AC4F-418D-AE19-62706E023703}">
                      <ahyp:hlinkClr xmlns:ahyp="http://schemas.microsoft.com/office/drawing/2018/hyperlinkcolor" val="tx"/>
                    </a:ext>
                  </a:extLst>
                </a:hlinkClick>
              </a:rPr>
              <a:t>Textuur</a:t>
            </a:r>
            <a:r>
              <a:rPr lang="nl-NL" sz="1800" dirty="0">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a:t>
            </a:r>
            <a:r>
              <a:rPr lang="nl-NL" sz="180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een bepaalde textuur wordt verder weg als kleiner waargenomen.</a:t>
            </a:r>
            <a:endParaRPr lang="nl-NL"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
              </a:spcAft>
              <a:buSzPts val="1000"/>
              <a:buFont typeface="Symbol" panose="05050102010706020507" pitchFamily="18" charset="2"/>
              <a:buChar char=""/>
              <a:tabLst>
                <a:tab pos="457200" algn="l"/>
              </a:tabLst>
            </a:pPr>
            <a:r>
              <a:rPr lang="nl-NL" sz="1800" b="1"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Detailperspectief</a:t>
            </a:r>
            <a:r>
              <a:rPr lang="nl-NL" sz="180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hoe verder iets zich bevindt, met hoe minder detail het wordt waargenomen.</a:t>
            </a:r>
            <a:endParaRPr lang="nl-NL"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
              </a:spcAft>
              <a:buSzPts val="1000"/>
              <a:buFont typeface="Symbol" panose="05050102010706020507" pitchFamily="18" charset="2"/>
              <a:buChar char=""/>
              <a:tabLst>
                <a:tab pos="457200" algn="l"/>
              </a:tabLst>
            </a:pPr>
            <a:r>
              <a:rPr lang="nl-NL" sz="1800" b="1"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Verkorting</a:t>
            </a:r>
            <a:r>
              <a:rPr lang="nl-NL" sz="180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een bepaalde afstand in de ruimte (bijvoorbeeld de afstand tussen twee dwarsbalken van een treinspoor) lijkt kleiner als die zich verder weg bevindt.</a:t>
            </a:r>
            <a:endParaRPr lang="nl-NL"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
              </a:spcAft>
              <a:buSzPts val="1000"/>
              <a:buFont typeface="Symbol" panose="05050102010706020507" pitchFamily="18" charset="2"/>
              <a:buChar char=""/>
              <a:tabLst>
                <a:tab pos="457200" algn="l"/>
              </a:tabLst>
            </a:pPr>
            <a:r>
              <a:rPr lang="nl-NL" sz="1800" b="1"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Grootteperspectief</a:t>
            </a:r>
            <a:r>
              <a:rPr lang="nl-NL" sz="180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een object dat zich dichtbij bevindt nemen we groter waar dan een ander object dat verder weg is.</a:t>
            </a:r>
            <a:endParaRPr lang="nl-NL"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3651353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AA19B8-E427-A6D6-E470-7763ECD85636}"/>
              </a:ext>
            </a:extLst>
          </p:cNvPr>
          <p:cNvSpPr>
            <a:spLocks noGrp="1"/>
          </p:cNvSpPr>
          <p:nvPr>
            <p:ph type="title"/>
          </p:nvPr>
        </p:nvSpPr>
        <p:spPr>
          <a:xfrm>
            <a:off x="838200" y="166256"/>
            <a:ext cx="10515600" cy="1422400"/>
          </a:xfrm>
        </p:spPr>
        <p:txBody>
          <a:bodyPr/>
          <a:lstStyle/>
          <a:p>
            <a:r>
              <a:rPr lang="nl-NL" dirty="0"/>
              <a:t>Antwoorden kennistoets</a:t>
            </a:r>
          </a:p>
        </p:txBody>
      </p:sp>
      <p:sp>
        <p:nvSpPr>
          <p:cNvPr id="3" name="Tijdelijke aanduiding voor inhoud 2">
            <a:extLst>
              <a:ext uri="{FF2B5EF4-FFF2-40B4-BE49-F238E27FC236}">
                <a16:creationId xmlns:a16="http://schemas.microsoft.com/office/drawing/2014/main" id="{9BC98F76-7974-955E-A335-B3F504D9551B}"/>
              </a:ext>
            </a:extLst>
          </p:cNvPr>
          <p:cNvSpPr>
            <a:spLocks noGrp="1"/>
          </p:cNvSpPr>
          <p:nvPr>
            <p:ph idx="1"/>
          </p:nvPr>
        </p:nvSpPr>
        <p:spPr/>
        <p:txBody>
          <a:bodyPr>
            <a:normAutofit fontScale="55000" lnSpcReduction="20000"/>
          </a:bodyPr>
          <a:lstStyle/>
          <a:p>
            <a:pPr>
              <a:lnSpc>
                <a:spcPct val="107000"/>
              </a:lnSpc>
              <a:spcBef>
                <a:spcPts val="300"/>
              </a:spcBef>
              <a:spcAft>
                <a:spcPts val="300"/>
              </a:spcAft>
            </a:pPr>
            <a:r>
              <a:rPr lang="nl-NL" sz="2800" b="1"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Schaduw</a:t>
            </a:r>
            <a:endParaRPr lang="nl-NL" b="1" dirty="0">
              <a:solidFill>
                <a:srgbClr val="000000"/>
              </a:solidFill>
              <a:highlight>
                <a:srgbClr val="FFFFFF"/>
              </a:highligh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Bef>
                <a:spcPts val="300"/>
              </a:spcBef>
              <a:spcAft>
                <a:spcPts val="300"/>
              </a:spcAft>
            </a:pPr>
            <a:r>
              <a:rPr lang="nl-NL" sz="280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Aan de hand van intrinsieke schaduw van een object kunnen we afleiden of het een hol of bol object is. Als we de lichtbron niet kunnen lokaliseren, gaan we er automatisch van uit dat het licht van boven komt.</a:t>
            </a:r>
            <a:endParaRPr lang="nl-NL" sz="2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nl-NL" sz="2800" b="1"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Superpositie</a:t>
            </a:r>
          </a:p>
          <a:p>
            <a:pPr>
              <a:lnSpc>
                <a:spcPct val="107000"/>
              </a:lnSpc>
              <a:spcBef>
                <a:spcPts val="300"/>
              </a:spcBef>
              <a:spcAft>
                <a:spcPts val="300"/>
              </a:spcAft>
            </a:pPr>
            <a:r>
              <a:rPr lang="nl-NL" sz="280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Doordat een object niet volledig zichtbaar is omdat er een ander object voor staat, weten de hersenen dat het object dat niet volledig zichtbaar is het meest naar achter staat. Gewoonlijk kunnen we afleiden wanneer een object niet volledig zichtbaar is omdat we uit ervaring weten hoe het volledige object er hoort uit te zien. Indien we echter met volledig onbekende objecten geconfronteerd worden, kunnen de </a:t>
            </a:r>
            <a:r>
              <a:rPr lang="nl-NL" sz="2800" dirty="0" err="1">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Gestaltwetten</a:t>
            </a:r>
            <a:r>
              <a:rPr lang="nl-NL" sz="280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(met name de derde) verklaren waarom we dan toch het ene als voorgrond en het andere als achtergrond zien.</a:t>
            </a:r>
            <a:endParaRPr lang="nl-NL" sz="2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nl-NL" sz="2800" b="1"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Accommodatie</a:t>
            </a:r>
          </a:p>
          <a:p>
            <a:pPr>
              <a:lnSpc>
                <a:spcPct val="107000"/>
              </a:lnSpc>
              <a:spcBef>
                <a:spcPts val="300"/>
              </a:spcBef>
              <a:spcAft>
                <a:spcPts val="300"/>
              </a:spcAft>
            </a:pPr>
            <a:r>
              <a:rPr lang="nl-NL" sz="280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Om een voorwerp scherp te krijgen dat zich dichtbij bevindt, heeft de ooglens een reflex die ervoor zorgt dat de lens boller wordt. Voor voorwerpen die zich ver weg bevinden scherp te zien, wordt de lens platter. Over het algemeen is men er echter van overtuigd dat accommodatie niet heel veel informatie aanreikt over diepte.</a:t>
            </a:r>
            <a:endParaRPr lang="nl-NL" sz="2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nl-NL" sz="2800" b="1" u="none" strike="noStrike" dirty="0">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hlinkClick r:id="rId2" tooltip="Parallax">
                  <a:extLst>
                    <a:ext uri="{A12FA001-AC4F-418D-AE19-62706E023703}">
                      <ahyp:hlinkClr xmlns:ahyp="http://schemas.microsoft.com/office/drawing/2018/hyperlinkcolor" val="tx"/>
                    </a:ext>
                  </a:extLst>
                </a:hlinkClick>
              </a:rPr>
              <a:t>Bewegingsparallax</a:t>
            </a:r>
            <a:endParaRPr lang="nl-NL" sz="2800" b="1" u="none" strike="noStrike" dirty="0">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Bef>
                <a:spcPts val="300"/>
              </a:spcBef>
              <a:spcAft>
                <a:spcPts val="300"/>
              </a:spcAft>
            </a:pPr>
            <a:r>
              <a:rPr lang="nl-NL" b="1" dirty="0">
                <a:highlight>
                  <a:srgbClr val="FFFFFF"/>
                </a:highlight>
                <a:latin typeface="Arial" panose="020B0604020202020204" pitchFamily="34" charset="0"/>
                <a:ea typeface="Calibri" panose="020F0502020204030204" pitchFamily="34" charset="0"/>
                <a:cs typeface="Times New Roman" panose="02020603050405020304" pitchFamily="18" charset="0"/>
              </a:rPr>
              <a:t>Vraag 2: C</a:t>
            </a:r>
          </a:p>
          <a:p>
            <a:pPr>
              <a:lnSpc>
                <a:spcPct val="107000"/>
              </a:lnSpc>
              <a:spcBef>
                <a:spcPts val="300"/>
              </a:spcBef>
              <a:spcAft>
                <a:spcPts val="300"/>
              </a:spcAft>
            </a:pPr>
            <a:r>
              <a:rPr lang="nl-NL" sz="2800" b="1" dirty="0">
                <a:effectLst/>
                <a:highlight>
                  <a:srgbClr val="FFFFFF"/>
                </a:highlight>
                <a:latin typeface="Arial" panose="020B0604020202020204" pitchFamily="34" charset="0"/>
                <a:ea typeface="Calibri" panose="020F0502020204030204" pitchFamily="34" charset="0"/>
                <a:cs typeface="Times New Roman" panose="02020603050405020304" pitchFamily="18" charset="0"/>
              </a:rPr>
              <a:t>Vraag 3: B</a:t>
            </a:r>
          </a:p>
          <a:p>
            <a:pPr>
              <a:lnSpc>
                <a:spcPct val="107000"/>
              </a:lnSpc>
              <a:spcBef>
                <a:spcPts val="300"/>
              </a:spcBef>
              <a:spcAft>
                <a:spcPts val="300"/>
              </a:spcAft>
            </a:pPr>
            <a:r>
              <a:rPr lang="nl-NL" b="1" dirty="0">
                <a:highlight>
                  <a:srgbClr val="FFFFFF"/>
                </a:highlight>
                <a:latin typeface="Arial" panose="020B0604020202020204" pitchFamily="34" charset="0"/>
                <a:ea typeface="Calibri" panose="020F0502020204030204" pitchFamily="34" charset="0"/>
                <a:cs typeface="Times New Roman" panose="02020603050405020304" pitchFamily="18" charset="0"/>
              </a:rPr>
              <a:t>Vraag 4: Stereoscoop, Rood/Groenbril, </a:t>
            </a:r>
            <a:r>
              <a:rPr lang="nl-NL" b="1" dirty="0" err="1">
                <a:highlight>
                  <a:srgbClr val="FFFFFF"/>
                </a:highlight>
                <a:latin typeface="Arial" panose="020B0604020202020204" pitchFamily="34" charset="0"/>
                <a:ea typeface="Calibri" panose="020F0502020204030204" pitchFamily="34" charset="0"/>
                <a:cs typeface="Times New Roman" panose="02020603050405020304" pitchFamily="18" charset="0"/>
              </a:rPr>
              <a:t>Crossed</a:t>
            </a:r>
            <a:r>
              <a:rPr lang="nl-NL" b="1" dirty="0">
                <a:highlight>
                  <a:srgbClr val="FFFFFF"/>
                </a:highlight>
                <a:latin typeface="Arial" panose="020B0604020202020204" pitchFamily="34" charset="0"/>
                <a:ea typeface="Calibri" panose="020F0502020204030204" pitchFamily="34" charset="0"/>
                <a:cs typeface="Times New Roman" panose="02020603050405020304" pitchFamily="18" charset="0"/>
              </a:rPr>
              <a:t> </a:t>
            </a:r>
            <a:r>
              <a:rPr lang="nl-NL" b="1" dirty="0" err="1">
                <a:highlight>
                  <a:srgbClr val="FFFFFF"/>
                </a:highlight>
                <a:latin typeface="Arial" panose="020B0604020202020204" pitchFamily="34" charset="0"/>
                <a:ea typeface="Calibri" panose="020F0502020204030204" pitchFamily="34" charset="0"/>
                <a:cs typeface="Times New Roman" panose="02020603050405020304" pitchFamily="18" charset="0"/>
              </a:rPr>
              <a:t>eyes</a:t>
            </a:r>
            <a:r>
              <a:rPr lang="nl-NL" b="1" dirty="0">
                <a:highlight>
                  <a:srgbClr val="FFFFFF"/>
                </a:highlight>
                <a:latin typeface="Arial" panose="020B0604020202020204" pitchFamily="34" charset="0"/>
                <a:ea typeface="Calibri" panose="020F0502020204030204" pitchFamily="34" charset="0"/>
                <a:cs typeface="Times New Roman" panose="02020603050405020304" pitchFamily="18" charset="0"/>
              </a:rPr>
              <a:t>, Polaroidglazen, Hologram, Ribbelkaart</a:t>
            </a:r>
            <a:endParaRPr lang="nl-NL" sz="2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4144101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E5A5C-DE42-53FC-B007-E5839BA71C46}"/>
              </a:ext>
            </a:extLst>
          </p:cNvPr>
          <p:cNvSpPr>
            <a:spLocks noGrp="1"/>
          </p:cNvSpPr>
          <p:nvPr>
            <p:ph type="title"/>
          </p:nvPr>
        </p:nvSpPr>
        <p:spPr/>
        <p:txBody>
          <a:bodyPr/>
          <a:lstStyle/>
          <a:p>
            <a:pPr algn="ctr"/>
            <a:r>
              <a:rPr lang="nl-NL" dirty="0"/>
              <a:t>Leerpunten</a:t>
            </a:r>
          </a:p>
        </p:txBody>
      </p:sp>
      <p:sp>
        <p:nvSpPr>
          <p:cNvPr id="3" name="Tijdelijke aanduiding voor inhoud 2">
            <a:extLst>
              <a:ext uri="{FF2B5EF4-FFF2-40B4-BE49-F238E27FC236}">
                <a16:creationId xmlns:a16="http://schemas.microsoft.com/office/drawing/2014/main" id="{95C544BA-234B-5204-965A-AAB5AB380FA0}"/>
              </a:ext>
            </a:extLst>
          </p:cNvPr>
          <p:cNvSpPr>
            <a:spLocks noGrp="1"/>
          </p:cNvSpPr>
          <p:nvPr>
            <p:ph idx="1"/>
          </p:nvPr>
        </p:nvSpPr>
        <p:spPr/>
        <p:txBody>
          <a:bodyPr/>
          <a:lstStyle/>
          <a:p>
            <a:r>
              <a:rPr lang="nl-NL" dirty="0"/>
              <a:t>Wat neem je mee naar huis</a:t>
            </a:r>
          </a:p>
          <a:p>
            <a:r>
              <a:rPr lang="nl-NL" dirty="0"/>
              <a:t>Wat kan je gebruiken in je lessen?</a:t>
            </a:r>
          </a:p>
        </p:txBody>
      </p:sp>
    </p:spTree>
    <p:extLst>
      <p:ext uri="{BB962C8B-B14F-4D97-AF65-F5344CB8AC3E}">
        <p14:creationId xmlns:p14="http://schemas.microsoft.com/office/powerpoint/2010/main" val="673906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8935D-D0C1-9F89-E59D-09E7EA7B484C}"/>
              </a:ext>
            </a:extLst>
          </p:cNvPr>
          <p:cNvSpPr>
            <a:spLocks noGrp="1"/>
          </p:cNvSpPr>
          <p:nvPr>
            <p:ph type="title"/>
          </p:nvPr>
        </p:nvSpPr>
        <p:spPr/>
        <p:txBody>
          <a:bodyPr/>
          <a:lstStyle/>
          <a:p>
            <a:r>
              <a:rPr lang="nl-NL" dirty="0"/>
              <a:t>Kennistoets</a:t>
            </a:r>
          </a:p>
        </p:txBody>
      </p:sp>
      <p:sp>
        <p:nvSpPr>
          <p:cNvPr id="3" name="Tijdelijke aanduiding voor inhoud 2">
            <a:extLst>
              <a:ext uri="{FF2B5EF4-FFF2-40B4-BE49-F238E27FC236}">
                <a16:creationId xmlns:a16="http://schemas.microsoft.com/office/drawing/2014/main" id="{F1537BE6-0D8B-0A82-CF52-FB158BEAA50A}"/>
              </a:ext>
            </a:extLst>
          </p:cNvPr>
          <p:cNvSpPr>
            <a:spLocks noGrp="1"/>
          </p:cNvSpPr>
          <p:nvPr>
            <p:ph idx="1"/>
          </p:nvPr>
        </p:nvSpPr>
        <p:spPr/>
        <p:txBody>
          <a:bodyPr/>
          <a:lstStyle/>
          <a:p>
            <a:r>
              <a:rPr lang="nl-NL" dirty="0"/>
              <a:t>De kennistoets, tot en met vraag 4</a:t>
            </a:r>
          </a:p>
        </p:txBody>
      </p:sp>
    </p:spTree>
    <p:extLst>
      <p:ext uri="{BB962C8B-B14F-4D97-AF65-F5344CB8AC3E}">
        <p14:creationId xmlns:p14="http://schemas.microsoft.com/office/powerpoint/2010/main" val="4228704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241B4E21-8AAF-2C2B-6F97-93B7EBA1960E}"/>
              </a:ext>
            </a:extLst>
          </p:cNvPr>
          <p:cNvSpPr>
            <a:spLocks noGrp="1"/>
          </p:cNvSpPr>
          <p:nvPr>
            <p:ph type="subTitle" idx="1"/>
          </p:nvPr>
        </p:nvSpPr>
        <p:spPr/>
        <p:txBody>
          <a:bodyPr/>
          <a:lstStyle/>
          <a:p>
            <a:endParaRPr lang="nl-NL"/>
          </a:p>
        </p:txBody>
      </p:sp>
      <p:graphicFrame>
        <p:nvGraphicFramePr>
          <p:cNvPr id="4" name="Tabel 3">
            <a:extLst>
              <a:ext uri="{FF2B5EF4-FFF2-40B4-BE49-F238E27FC236}">
                <a16:creationId xmlns:a16="http://schemas.microsoft.com/office/drawing/2014/main" id="{47A3FDA2-2F34-3E22-CC6D-A1648819A279}"/>
              </a:ext>
            </a:extLst>
          </p:cNvPr>
          <p:cNvGraphicFramePr>
            <a:graphicFrameLocks noGrp="1"/>
          </p:cNvGraphicFramePr>
          <p:nvPr/>
        </p:nvGraphicFramePr>
        <p:xfrm>
          <a:off x="349313" y="3013561"/>
          <a:ext cx="10515600" cy="2011680"/>
        </p:xfrm>
        <a:graphic>
          <a:graphicData uri="http://schemas.openxmlformats.org/drawingml/2006/table">
            <a:tbl>
              <a:tblPr/>
              <a:tblGrid>
                <a:gridCol w="5257800">
                  <a:extLst>
                    <a:ext uri="{9D8B030D-6E8A-4147-A177-3AD203B41FA5}">
                      <a16:colId xmlns:a16="http://schemas.microsoft.com/office/drawing/2014/main" val="68377534"/>
                    </a:ext>
                  </a:extLst>
                </a:gridCol>
                <a:gridCol w="5257800">
                  <a:extLst>
                    <a:ext uri="{9D8B030D-6E8A-4147-A177-3AD203B41FA5}">
                      <a16:colId xmlns:a16="http://schemas.microsoft.com/office/drawing/2014/main" val="3984916184"/>
                    </a:ext>
                  </a:extLst>
                </a:gridCol>
              </a:tblGrid>
              <a:tr h="0">
                <a:tc>
                  <a:txBody>
                    <a:bodyPr/>
                    <a:lstStyle/>
                    <a:p>
                      <a:r>
                        <a:rPr lang="nl-NL" b="1" i="1">
                          <a:effectLst/>
                          <a:latin typeface="Periodico Display"/>
                        </a:rPr>
                        <a:t>De kandidaat kan bijvoorbeeld in een context:</a:t>
                      </a:r>
                    </a:p>
                  </a:txBody>
                  <a:tcPr anchor="ctr">
                    <a:lnL w="9525" cap="flat" cmpd="sng" algn="ctr">
                      <a:solidFill>
                        <a:srgbClr val="FF6B00"/>
                      </a:solidFill>
                      <a:prstDash val="solid"/>
                      <a:round/>
                      <a:headEnd type="none" w="med" len="med"/>
                      <a:tailEnd type="none" w="med" len="med"/>
                    </a:lnL>
                    <a:lnR w="9525" cap="flat" cmpd="sng" algn="ctr">
                      <a:solidFill>
                        <a:srgbClr val="FF6B00"/>
                      </a:solidFill>
                      <a:prstDash val="solid"/>
                      <a:round/>
                      <a:headEnd type="none" w="med" len="med"/>
                      <a:tailEnd type="none" w="med" len="med"/>
                    </a:lnR>
                    <a:lnT w="9525" cap="flat" cmpd="sng" algn="ctr">
                      <a:solidFill>
                        <a:srgbClr val="FF6B00"/>
                      </a:solidFill>
                      <a:prstDash val="solid"/>
                      <a:round/>
                      <a:headEnd type="none" w="med" len="med"/>
                      <a:tailEnd type="none" w="med" len="med"/>
                    </a:lnT>
                    <a:lnB w="9525" cap="flat" cmpd="sng" algn="ctr">
                      <a:solidFill>
                        <a:srgbClr val="FF6B00"/>
                      </a:solidFill>
                      <a:prstDash val="solid"/>
                      <a:round/>
                      <a:headEnd type="none" w="med" len="med"/>
                      <a:tailEnd type="none" w="med" len="med"/>
                    </a:lnB>
                    <a:noFill/>
                  </a:tcPr>
                </a:tc>
                <a:tc>
                  <a:txBody>
                    <a:bodyPr/>
                    <a:lstStyle/>
                    <a:p>
                      <a:r>
                        <a:rPr lang="nl-NL" b="1" i="1">
                          <a:effectLst/>
                          <a:latin typeface="Periodico Display"/>
                        </a:rPr>
                        <a:t>Mogelijke deelconcepten:</a:t>
                      </a:r>
                    </a:p>
                  </a:txBody>
                  <a:tcPr anchor="ctr">
                    <a:lnL w="9525" cap="flat" cmpd="sng" algn="ctr">
                      <a:solidFill>
                        <a:srgbClr val="FF6B00"/>
                      </a:solidFill>
                      <a:prstDash val="solid"/>
                      <a:round/>
                      <a:headEnd type="none" w="med" len="med"/>
                      <a:tailEnd type="none" w="med" len="med"/>
                    </a:lnL>
                    <a:lnR w="9525" cap="flat" cmpd="sng" algn="ctr">
                      <a:solidFill>
                        <a:srgbClr val="FF6B00"/>
                      </a:solidFill>
                      <a:prstDash val="solid"/>
                      <a:round/>
                      <a:headEnd type="none" w="med" len="med"/>
                      <a:tailEnd type="none" w="med" len="med"/>
                    </a:lnR>
                    <a:lnT w="9525" cap="flat" cmpd="sng" algn="ctr">
                      <a:solidFill>
                        <a:srgbClr val="FF6B00"/>
                      </a:solidFill>
                      <a:prstDash val="solid"/>
                      <a:round/>
                      <a:headEnd type="none" w="med" len="med"/>
                      <a:tailEnd type="none" w="med" len="med"/>
                    </a:lnT>
                    <a:lnB w="9525" cap="flat" cmpd="sng" algn="ctr">
                      <a:solidFill>
                        <a:srgbClr val="FF6B00"/>
                      </a:solidFill>
                      <a:prstDash val="solid"/>
                      <a:round/>
                      <a:headEnd type="none" w="med" len="med"/>
                      <a:tailEnd type="none" w="med" len="med"/>
                    </a:lnB>
                    <a:noFill/>
                  </a:tcPr>
                </a:tc>
                <a:extLst>
                  <a:ext uri="{0D108BD9-81ED-4DB2-BD59-A6C34878D82A}">
                    <a16:rowId xmlns:a16="http://schemas.microsoft.com/office/drawing/2014/main" val="3082082074"/>
                  </a:ext>
                </a:extLst>
              </a:tr>
              <a:tr h="0">
                <a:tc>
                  <a:txBody>
                    <a:bodyPr/>
                    <a:lstStyle/>
                    <a:p>
                      <a:r>
                        <a:rPr lang="nl-NL" dirty="0">
                          <a:effectLst/>
                        </a:rPr>
                        <a:t>1. toelichten hoe het oog werkt;</a:t>
                      </a:r>
                    </a:p>
                  </a:txBody>
                  <a:tcPr anchor="ctr">
                    <a:lnL w="9525" cap="flat" cmpd="sng" algn="ctr">
                      <a:solidFill>
                        <a:srgbClr val="FF6B00"/>
                      </a:solidFill>
                      <a:prstDash val="solid"/>
                      <a:round/>
                      <a:headEnd type="none" w="med" len="med"/>
                      <a:tailEnd type="none" w="med" len="med"/>
                    </a:lnL>
                    <a:lnR w="9525" cap="flat" cmpd="sng" algn="ctr">
                      <a:solidFill>
                        <a:srgbClr val="FF6B00"/>
                      </a:solidFill>
                      <a:prstDash val="solid"/>
                      <a:round/>
                      <a:headEnd type="none" w="med" len="med"/>
                      <a:tailEnd type="none" w="med" len="med"/>
                    </a:lnR>
                    <a:lnT w="9525" cap="flat" cmpd="sng" algn="ctr">
                      <a:solidFill>
                        <a:srgbClr val="FF6B00"/>
                      </a:solidFill>
                      <a:prstDash val="solid"/>
                      <a:round/>
                      <a:headEnd type="none" w="med" len="med"/>
                      <a:tailEnd type="none" w="med" len="med"/>
                    </a:lnT>
                    <a:lnB w="9525" cap="flat" cmpd="sng" algn="ctr">
                      <a:solidFill>
                        <a:srgbClr val="FF6B00"/>
                      </a:solidFill>
                      <a:prstDash val="solid"/>
                      <a:round/>
                      <a:headEnd type="none" w="med" len="med"/>
                      <a:tailEnd type="none" w="med" len="med"/>
                    </a:lnB>
                    <a:noFill/>
                  </a:tcPr>
                </a:tc>
                <a:tc>
                  <a:txBody>
                    <a:bodyPr/>
                    <a:lstStyle/>
                    <a:p>
                      <a:r>
                        <a:rPr lang="nl-NL">
                          <a:effectLst/>
                        </a:rPr>
                        <a:t>lenswerking, bijziend, verziend, accommodatie, optisch chiasma, pupilreflex</a:t>
                      </a:r>
                    </a:p>
                  </a:txBody>
                  <a:tcPr anchor="ctr">
                    <a:lnL w="9525" cap="flat" cmpd="sng" algn="ctr">
                      <a:solidFill>
                        <a:srgbClr val="FF6B00"/>
                      </a:solidFill>
                      <a:prstDash val="solid"/>
                      <a:round/>
                      <a:headEnd type="none" w="med" len="med"/>
                      <a:tailEnd type="none" w="med" len="med"/>
                    </a:lnL>
                    <a:lnR w="9525" cap="flat" cmpd="sng" algn="ctr">
                      <a:solidFill>
                        <a:srgbClr val="FF6B00"/>
                      </a:solidFill>
                      <a:prstDash val="solid"/>
                      <a:round/>
                      <a:headEnd type="none" w="med" len="med"/>
                      <a:tailEnd type="none" w="med" len="med"/>
                    </a:lnR>
                    <a:lnT w="9525" cap="flat" cmpd="sng" algn="ctr">
                      <a:solidFill>
                        <a:srgbClr val="FF6B00"/>
                      </a:solidFill>
                      <a:prstDash val="solid"/>
                      <a:round/>
                      <a:headEnd type="none" w="med" len="med"/>
                      <a:tailEnd type="none" w="med" len="med"/>
                    </a:lnT>
                    <a:lnB w="9525" cap="flat" cmpd="sng" algn="ctr">
                      <a:solidFill>
                        <a:srgbClr val="FF6B00"/>
                      </a:solidFill>
                      <a:prstDash val="solid"/>
                      <a:round/>
                      <a:headEnd type="none" w="med" len="med"/>
                      <a:tailEnd type="none" w="med" len="med"/>
                    </a:lnB>
                    <a:noFill/>
                  </a:tcPr>
                </a:tc>
                <a:extLst>
                  <a:ext uri="{0D108BD9-81ED-4DB2-BD59-A6C34878D82A}">
                    <a16:rowId xmlns:a16="http://schemas.microsoft.com/office/drawing/2014/main" val="3764833146"/>
                  </a:ext>
                </a:extLst>
              </a:tr>
              <a:tr h="0">
                <a:tc>
                  <a:txBody>
                    <a:bodyPr/>
                    <a:lstStyle/>
                    <a:p>
                      <a:r>
                        <a:rPr lang="nl-NL">
                          <a:effectLst/>
                          <a:highlight>
                            <a:srgbClr val="F7F6F5"/>
                          </a:highlight>
                        </a:rPr>
                        <a:t>2. toelichten wat het verband is tussen een prikkel en een reactie.</a:t>
                      </a:r>
                    </a:p>
                  </a:txBody>
                  <a:tcPr anchor="ctr">
                    <a:lnL w="9525" cap="flat" cmpd="sng" algn="ctr">
                      <a:solidFill>
                        <a:srgbClr val="FF6B00"/>
                      </a:solidFill>
                      <a:prstDash val="solid"/>
                      <a:round/>
                      <a:headEnd type="none" w="med" len="med"/>
                      <a:tailEnd type="none" w="med" len="med"/>
                    </a:lnL>
                    <a:lnR w="9525" cap="flat" cmpd="sng" algn="ctr">
                      <a:solidFill>
                        <a:srgbClr val="FF6B00"/>
                      </a:solidFill>
                      <a:prstDash val="solid"/>
                      <a:round/>
                      <a:headEnd type="none" w="med" len="med"/>
                      <a:tailEnd type="none" w="med" len="med"/>
                    </a:lnR>
                    <a:lnT w="9525" cap="flat" cmpd="sng" algn="ctr">
                      <a:solidFill>
                        <a:srgbClr val="FF6B00"/>
                      </a:solidFill>
                      <a:prstDash val="solid"/>
                      <a:round/>
                      <a:headEnd type="none" w="med" len="med"/>
                      <a:tailEnd type="none" w="med" len="med"/>
                    </a:lnT>
                    <a:lnB w="9525" cap="flat" cmpd="sng" algn="ctr">
                      <a:solidFill>
                        <a:srgbClr val="FF6B00"/>
                      </a:solidFill>
                      <a:prstDash val="solid"/>
                      <a:round/>
                      <a:headEnd type="none" w="med" len="med"/>
                      <a:tailEnd type="none" w="med" len="med"/>
                    </a:lnB>
                    <a:solidFill>
                      <a:srgbClr val="F7F6F5"/>
                    </a:solidFill>
                  </a:tcPr>
                </a:tc>
                <a:tc>
                  <a:txBody>
                    <a:bodyPr/>
                    <a:lstStyle/>
                    <a:p>
                      <a:r>
                        <a:rPr lang="nl-NL" i="1">
                          <a:effectLst/>
                          <a:highlight>
                            <a:srgbClr val="F7F6F5"/>
                          </a:highlight>
                        </a:rPr>
                        <a:t>prikkel</a:t>
                      </a:r>
                      <a:r>
                        <a:rPr lang="nl-NL">
                          <a:effectLst/>
                          <a:highlight>
                            <a:srgbClr val="F7F6F5"/>
                          </a:highlight>
                        </a:rPr>
                        <a:t>, drempelwaarde</a:t>
                      </a:r>
                    </a:p>
                  </a:txBody>
                  <a:tcPr anchor="ctr">
                    <a:lnL w="9525" cap="flat" cmpd="sng" algn="ctr">
                      <a:solidFill>
                        <a:srgbClr val="FF6B00"/>
                      </a:solidFill>
                      <a:prstDash val="solid"/>
                      <a:round/>
                      <a:headEnd type="none" w="med" len="med"/>
                      <a:tailEnd type="none" w="med" len="med"/>
                    </a:lnL>
                    <a:lnR w="9525" cap="flat" cmpd="sng" algn="ctr">
                      <a:solidFill>
                        <a:srgbClr val="FF6B00"/>
                      </a:solidFill>
                      <a:prstDash val="solid"/>
                      <a:round/>
                      <a:headEnd type="none" w="med" len="med"/>
                      <a:tailEnd type="none" w="med" len="med"/>
                    </a:lnR>
                    <a:lnT w="9525" cap="flat" cmpd="sng" algn="ctr">
                      <a:solidFill>
                        <a:srgbClr val="FF6B00"/>
                      </a:solidFill>
                      <a:prstDash val="solid"/>
                      <a:round/>
                      <a:headEnd type="none" w="med" len="med"/>
                      <a:tailEnd type="none" w="med" len="med"/>
                    </a:lnT>
                    <a:lnB w="9525" cap="flat" cmpd="sng" algn="ctr">
                      <a:solidFill>
                        <a:srgbClr val="FF6B00"/>
                      </a:solidFill>
                      <a:prstDash val="solid"/>
                      <a:round/>
                      <a:headEnd type="none" w="med" len="med"/>
                      <a:tailEnd type="none" w="med" len="med"/>
                    </a:lnB>
                    <a:solidFill>
                      <a:srgbClr val="F7F6F5"/>
                    </a:solidFill>
                  </a:tcPr>
                </a:tc>
                <a:extLst>
                  <a:ext uri="{0D108BD9-81ED-4DB2-BD59-A6C34878D82A}">
                    <a16:rowId xmlns:a16="http://schemas.microsoft.com/office/drawing/2014/main" val="3639122501"/>
                  </a:ext>
                </a:extLst>
              </a:tr>
              <a:tr h="0">
                <a:tc gridSpan="2">
                  <a:txBody>
                    <a:bodyPr/>
                    <a:lstStyle/>
                    <a:p>
                      <a:r>
                        <a:rPr lang="nl-NL" b="1" dirty="0">
                          <a:effectLst/>
                        </a:rPr>
                        <a:t>Overlap met </a:t>
                      </a:r>
                      <a:r>
                        <a:rPr lang="nl-NL" b="1" dirty="0" err="1">
                          <a:effectLst/>
                        </a:rPr>
                        <a:t>subdomein</a:t>
                      </a:r>
                      <a:r>
                        <a:rPr lang="nl-NL" b="1" dirty="0">
                          <a:effectLst/>
                        </a:rPr>
                        <a:t>: O2.3 (B4.3)</a:t>
                      </a:r>
                      <a:endParaRPr lang="nl-NL" dirty="0">
                        <a:effectLst/>
                      </a:endParaRPr>
                    </a:p>
                  </a:txBody>
                  <a:tcPr anchor="ctr">
                    <a:lnL w="9525" cap="flat" cmpd="sng" algn="ctr">
                      <a:solidFill>
                        <a:srgbClr val="FF6B00"/>
                      </a:solidFill>
                      <a:prstDash val="solid"/>
                      <a:round/>
                      <a:headEnd type="none" w="med" len="med"/>
                      <a:tailEnd type="none" w="med" len="med"/>
                    </a:lnL>
                    <a:lnR w="9525" cap="flat" cmpd="sng" algn="ctr">
                      <a:solidFill>
                        <a:srgbClr val="FF6B00"/>
                      </a:solidFill>
                      <a:prstDash val="solid"/>
                      <a:round/>
                      <a:headEnd type="none" w="med" len="med"/>
                      <a:tailEnd type="none" w="med" len="med"/>
                    </a:lnR>
                    <a:lnT w="9525" cap="flat" cmpd="sng" algn="ctr">
                      <a:solidFill>
                        <a:srgbClr val="FF6B00"/>
                      </a:solidFill>
                      <a:prstDash val="solid"/>
                      <a:round/>
                      <a:headEnd type="none" w="med" len="med"/>
                      <a:tailEnd type="none" w="med" len="med"/>
                    </a:lnT>
                    <a:lnB w="9525" cap="flat" cmpd="sng" algn="ctr">
                      <a:solidFill>
                        <a:srgbClr val="FF6B00"/>
                      </a:solidFill>
                      <a:prstDash val="solid"/>
                      <a:round/>
                      <a:headEnd type="none" w="med" len="med"/>
                      <a:tailEnd type="none" w="med" len="med"/>
                    </a:lnB>
                    <a:noFill/>
                  </a:tcPr>
                </a:tc>
                <a:tc hMerge="1">
                  <a:txBody>
                    <a:bodyPr/>
                    <a:lstStyle/>
                    <a:p>
                      <a:endParaRPr lang="nl-NL"/>
                    </a:p>
                  </a:txBody>
                  <a:tcPr/>
                </a:tc>
                <a:extLst>
                  <a:ext uri="{0D108BD9-81ED-4DB2-BD59-A6C34878D82A}">
                    <a16:rowId xmlns:a16="http://schemas.microsoft.com/office/drawing/2014/main" val="683166756"/>
                  </a:ext>
                </a:extLst>
              </a:tr>
            </a:tbl>
          </a:graphicData>
        </a:graphic>
      </p:graphicFrame>
      <p:sp>
        <p:nvSpPr>
          <p:cNvPr id="5" name="Rectangle 1">
            <a:extLst>
              <a:ext uri="{FF2B5EF4-FFF2-40B4-BE49-F238E27FC236}">
                <a16:creationId xmlns:a16="http://schemas.microsoft.com/office/drawing/2014/main" id="{37CCAF3D-2923-A70D-AD1B-3A6CA87860E7}"/>
              </a:ext>
            </a:extLst>
          </p:cNvPr>
          <p:cNvSpPr>
            <a:spLocks noGrp="1" noChangeArrowheads="1"/>
          </p:cNvSpPr>
          <p:nvPr>
            <p:ph type="ctrTitle"/>
          </p:nvPr>
        </p:nvSpPr>
        <p:spPr bwMode="auto">
          <a:xfrm>
            <a:off x="4499572" y="861263"/>
            <a:ext cx="5679540" cy="15817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17400" rIns="0" bIns="6030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2000" b="0" i="0" u="none" strike="noStrike" cap="none" normalizeH="0" baseline="0" dirty="0">
                <a:ln>
                  <a:noFill/>
                </a:ln>
                <a:solidFill>
                  <a:srgbClr val="000FA0"/>
                </a:solidFill>
                <a:effectLst/>
                <a:latin typeface="Montserrat" panose="00000500000000000000" pitchFamily="2" charset="0"/>
              </a:rPr>
              <a:t>O5.2 Waarneming (B7.2)</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2000" b="0" i="0" u="none" strike="noStrike" cap="none" normalizeH="0" baseline="0" dirty="0">
              <a:ln>
                <a:noFill/>
              </a:ln>
              <a:solidFill>
                <a:srgbClr val="000FA0"/>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2000" b="0" i="0" u="none" strike="noStrike" cap="none" normalizeH="0" baseline="0" dirty="0">
                <a:ln>
                  <a:noFill/>
                </a:ln>
                <a:solidFill>
                  <a:srgbClr val="000FA0"/>
                </a:solidFill>
                <a:effectLst/>
                <a:latin typeface="Montserrat" panose="00000500000000000000" pitchFamily="2" charset="0"/>
              </a:rPr>
              <a:t>Mogelijke specificatie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45005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CC8FC1-F0B9-723B-C993-6BF40ACB00C7}"/>
              </a:ext>
            </a:extLst>
          </p:cNvPr>
          <p:cNvSpPr>
            <a:spLocks noGrp="1"/>
          </p:cNvSpPr>
          <p:nvPr>
            <p:ph type="ctrTitle"/>
          </p:nvPr>
        </p:nvSpPr>
        <p:spPr>
          <a:xfrm>
            <a:off x="1524000" y="164329"/>
            <a:ext cx="9144000" cy="797696"/>
          </a:xfrm>
        </p:spPr>
        <p:txBody>
          <a:bodyPr>
            <a:normAutofit fontScale="90000"/>
          </a:bodyPr>
          <a:lstStyle/>
          <a:p>
            <a:r>
              <a:rPr lang="nl-NL" dirty="0"/>
              <a:t>Het visuele systeem</a:t>
            </a:r>
          </a:p>
        </p:txBody>
      </p:sp>
      <p:sp>
        <p:nvSpPr>
          <p:cNvPr id="3" name="Ondertitel 2">
            <a:extLst>
              <a:ext uri="{FF2B5EF4-FFF2-40B4-BE49-F238E27FC236}">
                <a16:creationId xmlns:a16="http://schemas.microsoft.com/office/drawing/2014/main" id="{B539B061-F250-7F1D-54B0-45B2BA6FE635}"/>
              </a:ext>
            </a:extLst>
          </p:cNvPr>
          <p:cNvSpPr>
            <a:spLocks noGrp="1"/>
          </p:cNvSpPr>
          <p:nvPr>
            <p:ph type="subTitle" idx="1"/>
          </p:nvPr>
        </p:nvSpPr>
        <p:spPr/>
        <p:txBody>
          <a:bodyPr/>
          <a:lstStyle/>
          <a:p>
            <a:endParaRPr lang="nl-NL"/>
          </a:p>
        </p:txBody>
      </p:sp>
      <p:pic>
        <p:nvPicPr>
          <p:cNvPr id="1026" name="Picture 2" descr="| eDoctorOnline.com">
            <a:extLst>
              <a:ext uri="{FF2B5EF4-FFF2-40B4-BE49-F238E27FC236}">
                <a16:creationId xmlns:a16="http://schemas.microsoft.com/office/drawing/2014/main" id="{5879FD41-19AF-BB29-97E9-F7259ACDE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538" y="962025"/>
            <a:ext cx="6638925"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053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CC8FC1-F0B9-723B-C993-6BF40ACB00C7}"/>
              </a:ext>
            </a:extLst>
          </p:cNvPr>
          <p:cNvSpPr>
            <a:spLocks noGrp="1"/>
          </p:cNvSpPr>
          <p:nvPr>
            <p:ph type="ctrTitle"/>
          </p:nvPr>
        </p:nvSpPr>
        <p:spPr>
          <a:xfrm>
            <a:off x="1524000" y="164329"/>
            <a:ext cx="9144000" cy="797696"/>
          </a:xfrm>
        </p:spPr>
        <p:txBody>
          <a:bodyPr>
            <a:normAutofit fontScale="90000"/>
          </a:bodyPr>
          <a:lstStyle/>
          <a:p>
            <a:r>
              <a:rPr lang="nl-NL" dirty="0"/>
              <a:t>Het visuele systeem</a:t>
            </a:r>
          </a:p>
        </p:txBody>
      </p:sp>
      <p:sp>
        <p:nvSpPr>
          <p:cNvPr id="3" name="Ondertitel 2">
            <a:extLst>
              <a:ext uri="{FF2B5EF4-FFF2-40B4-BE49-F238E27FC236}">
                <a16:creationId xmlns:a16="http://schemas.microsoft.com/office/drawing/2014/main" id="{B539B061-F250-7F1D-54B0-45B2BA6FE635}"/>
              </a:ext>
            </a:extLst>
          </p:cNvPr>
          <p:cNvSpPr>
            <a:spLocks noGrp="1"/>
          </p:cNvSpPr>
          <p:nvPr>
            <p:ph type="subTitle" idx="1"/>
          </p:nvPr>
        </p:nvSpPr>
        <p:spPr/>
        <p:txBody>
          <a:bodyPr/>
          <a:lstStyle/>
          <a:p>
            <a:endParaRPr lang="nl-NL"/>
          </a:p>
        </p:txBody>
      </p:sp>
      <p:pic>
        <p:nvPicPr>
          <p:cNvPr id="1026" name="Picture 2" descr="| eDoctorOnline.com">
            <a:extLst>
              <a:ext uri="{FF2B5EF4-FFF2-40B4-BE49-F238E27FC236}">
                <a16:creationId xmlns:a16="http://schemas.microsoft.com/office/drawing/2014/main" id="{5879FD41-19AF-BB29-97E9-F7259ACDE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538" y="962025"/>
            <a:ext cx="6638925" cy="4933950"/>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afgeronde hoeken 3">
            <a:extLst>
              <a:ext uri="{FF2B5EF4-FFF2-40B4-BE49-F238E27FC236}">
                <a16:creationId xmlns:a16="http://schemas.microsoft.com/office/drawing/2014/main" id="{A8306DDD-9383-C6E1-963E-194A0D5B561C}"/>
              </a:ext>
            </a:extLst>
          </p:cNvPr>
          <p:cNvSpPr/>
          <p:nvPr/>
        </p:nvSpPr>
        <p:spPr>
          <a:xfrm rot="2451432">
            <a:off x="5986648" y="2382798"/>
            <a:ext cx="1128311" cy="59273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50772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6718B4-3C56-1B0F-BBD5-F245B31234A9}"/>
              </a:ext>
            </a:extLst>
          </p:cNvPr>
          <p:cNvSpPr>
            <a:spLocks noGrp="1"/>
          </p:cNvSpPr>
          <p:nvPr>
            <p:ph type="title"/>
          </p:nvPr>
        </p:nvSpPr>
        <p:spPr/>
        <p:txBody>
          <a:bodyPr/>
          <a:lstStyle/>
          <a:p>
            <a:r>
              <a:rPr lang="nl-NL" dirty="0"/>
              <a:t>Kruisen van de zenuwbanen</a:t>
            </a:r>
          </a:p>
        </p:txBody>
      </p:sp>
      <p:sp>
        <p:nvSpPr>
          <p:cNvPr id="3" name="Tijdelijke aanduiding voor inhoud 2">
            <a:extLst>
              <a:ext uri="{FF2B5EF4-FFF2-40B4-BE49-F238E27FC236}">
                <a16:creationId xmlns:a16="http://schemas.microsoft.com/office/drawing/2014/main" id="{EC03B833-0ED2-A09E-1446-E12D82A84A70}"/>
              </a:ext>
            </a:extLst>
          </p:cNvPr>
          <p:cNvSpPr>
            <a:spLocks noGrp="1"/>
          </p:cNvSpPr>
          <p:nvPr>
            <p:ph idx="1"/>
          </p:nvPr>
        </p:nvSpPr>
        <p:spPr/>
        <p:txBody>
          <a:bodyPr/>
          <a:lstStyle/>
          <a:p>
            <a:endParaRPr lang="nl-NL" dirty="0"/>
          </a:p>
        </p:txBody>
      </p:sp>
      <p:pic>
        <p:nvPicPr>
          <p:cNvPr id="1026" name="Picture 2" descr="Piramidaal systeem - Wikipedia">
            <a:extLst>
              <a:ext uri="{FF2B5EF4-FFF2-40B4-BE49-F238E27FC236}">
                <a16:creationId xmlns:a16="http://schemas.microsoft.com/office/drawing/2014/main" id="{0AE8E7D2-64E7-2AAC-E258-E86827E91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4354" y="1604963"/>
            <a:ext cx="3519896" cy="5185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693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6718B4-3C56-1B0F-BBD5-F245B31234A9}"/>
              </a:ext>
            </a:extLst>
          </p:cNvPr>
          <p:cNvSpPr>
            <a:spLocks noGrp="1"/>
          </p:cNvSpPr>
          <p:nvPr>
            <p:ph type="title"/>
          </p:nvPr>
        </p:nvSpPr>
        <p:spPr/>
        <p:txBody>
          <a:bodyPr/>
          <a:lstStyle/>
          <a:p>
            <a:r>
              <a:rPr lang="nl-NL" dirty="0"/>
              <a:t>Kruisen van de zenuwbanen</a:t>
            </a:r>
          </a:p>
        </p:txBody>
      </p:sp>
      <p:sp>
        <p:nvSpPr>
          <p:cNvPr id="3" name="Tijdelijke aanduiding voor inhoud 2">
            <a:extLst>
              <a:ext uri="{FF2B5EF4-FFF2-40B4-BE49-F238E27FC236}">
                <a16:creationId xmlns:a16="http://schemas.microsoft.com/office/drawing/2014/main" id="{EC03B833-0ED2-A09E-1446-E12D82A84A70}"/>
              </a:ext>
            </a:extLst>
          </p:cNvPr>
          <p:cNvSpPr>
            <a:spLocks noGrp="1"/>
          </p:cNvSpPr>
          <p:nvPr>
            <p:ph idx="1"/>
          </p:nvPr>
        </p:nvSpPr>
        <p:spPr/>
        <p:txBody>
          <a:bodyPr/>
          <a:lstStyle/>
          <a:p>
            <a:endParaRPr lang="nl-NL" dirty="0"/>
          </a:p>
        </p:txBody>
      </p:sp>
      <p:pic>
        <p:nvPicPr>
          <p:cNvPr id="1026" name="Picture 2" descr="Piramidaal systeem - Wikipedia">
            <a:extLst>
              <a:ext uri="{FF2B5EF4-FFF2-40B4-BE49-F238E27FC236}">
                <a16:creationId xmlns:a16="http://schemas.microsoft.com/office/drawing/2014/main" id="{0AE8E7D2-64E7-2AAC-E258-E86827E91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4354" y="1604963"/>
            <a:ext cx="3519896" cy="5185078"/>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77F5B93B-553E-4537-B092-267CAF861D7B}"/>
              </a:ext>
            </a:extLst>
          </p:cNvPr>
          <p:cNvSpPr txBox="1"/>
          <p:nvPr/>
        </p:nvSpPr>
        <p:spPr>
          <a:xfrm>
            <a:off x="7410994" y="1854926"/>
            <a:ext cx="3840480" cy="1754326"/>
          </a:xfrm>
          <a:prstGeom prst="rect">
            <a:avLst/>
          </a:prstGeom>
          <a:noFill/>
        </p:spPr>
        <p:txBody>
          <a:bodyPr wrap="square" rtlCol="0">
            <a:spAutoFit/>
          </a:bodyPr>
          <a:lstStyle/>
          <a:p>
            <a:r>
              <a:rPr lang="nl-NL" dirty="0"/>
              <a:t>Afvoerende banen:    Motorische</a:t>
            </a:r>
          </a:p>
          <a:p>
            <a:r>
              <a:rPr lang="nl-NL" dirty="0"/>
              <a:t>Aanvoerende banen: Sensibele,</a:t>
            </a:r>
          </a:p>
          <a:p>
            <a:r>
              <a:rPr lang="nl-NL" dirty="0"/>
              <a:t>	tast</a:t>
            </a:r>
          </a:p>
          <a:p>
            <a:r>
              <a:rPr lang="nl-NL" dirty="0"/>
              <a:t>	pijn</a:t>
            </a:r>
          </a:p>
          <a:p>
            <a:r>
              <a:rPr lang="nl-NL" dirty="0"/>
              <a:t>	temperatuur</a:t>
            </a:r>
          </a:p>
          <a:p>
            <a:r>
              <a:rPr lang="nl-NL" dirty="0"/>
              <a:t>	proprioceptie</a:t>
            </a:r>
          </a:p>
        </p:txBody>
      </p:sp>
    </p:spTree>
    <p:extLst>
      <p:ext uri="{BB962C8B-B14F-4D97-AF65-F5344CB8AC3E}">
        <p14:creationId xmlns:p14="http://schemas.microsoft.com/office/powerpoint/2010/main" val="388161359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7278</TotalTime>
  <Words>900</Words>
  <Application>Microsoft Office PowerPoint</Application>
  <PresentationFormat>Breedbeeld</PresentationFormat>
  <Paragraphs>134</Paragraphs>
  <Slides>36</Slides>
  <Notes>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36</vt:i4>
      </vt:variant>
    </vt:vector>
  </HeadingPairs>
  <TitlesOfParts>
    <vt:vector size="43" baseType="lpstr">
      <vt:lpstr>Arial</vt:lpstr>
      <vt:lpstr>Calibri</vt:lpstr>
      <vt:lpstr>Calibri Light</vt:lpstr>
      <vt:lpstr>Montserrat</vt:lpstr>
      <vt:lpstr>Periodico Display</vt:lpstr>
      <vt:lpstr>Symbol</vt:lpstr>
      <vt:lpstr>Kantoorthema</vt:lpstr>
      <vt:lpstr>Scheel kijken en diepte zien</vt:lpstr>
      <vt:lpstr>3D zien</vt:lpstr>
      <vt:lpstr>Zien</vt:lpstr>
      <vt:lpstr>Kennistoets</vt:lpstr>
      <vt:lpstr>O5.2 Waarneming (B7.2)  Mogelijke specificatie </vt:lpstr>
      <vt:lpstr>Het visuele systeem</vt:lpstr>
      <vt:lpstr>Het visuele systeem</vt:lpstr>
      <vt:lpstr>Kruisen van de zenuwbanen</vt:lpstr>
      <vt:lpstr>Kruisen van de zenuwbanen</vt:lpstr>
      <vt:lpstr>PowerPoint-presentatie</vt:lpstr>
      <vt:lpstr>Het visuele systeem</vt:lpstr>
      <vt:lpstr>Voordeel ipsilateraal</vt:lpstr>
      <vt:lpstr>Waarom deels ipsilaterale projectie??</vt:lpstr>
      <vt:lpstr>Wat bepaalt de ipsilaterale retinale proportie?</vt:lpstr>
      <vt:lpstr>Welke aandoening veroorzaakt wat</vt:lpstr>
      <vt:lpstr>Welke aandoening veroorzaakt wat</vt:lpstr>
      <vt:lpstr>Welke aandoening veroorzaakt wat</vt:lpstr>
      <vt:lpstr>Welke aandoening veroorzaakt wat</vt:lpstr>
      <vt:lpstr>Gezichtsveld paard</vt:lpstr>
      <vt:lpstr>Predator-prooidier</vt:lpstr>
      <vt:lpstr>Hemi-anopsie na CVA (hersenbloeding)</vt:lpstr>
      <vt:lpstr>Diepte zien 1</vt:lpstr>
      <vt:lpstr>Diepte zien 2</vt:lpstr>
      <vt:lpstr>PowerPoint-presentatie</vt:lpstr>
      <vt:lpstr>Diepte zien 4</vt:lpstr>
      <vt:lpstr>PowerPoint-presentatie</vt:lpstr>
      <vt:lpstr>PowerPoint-presentatie</vt:lpstr>
      <vt:lpstr>PowerPoint-presentatie</vt:lpstr>
      <vt:lpstr>PowerPoint-presentatie</vt:lpstr>
      <vt:lpstr>3D app installeren: 3D Photo   (iPhone)          3D Steroid (Android) </vt:lpstr>
      <vt:lpstr>Het kinderspel dat jij (straks) wél kan winnen</vt:lpstr>
      <vt:lpstr>PowerPoint-presentatie</vt:lpstr>
      <vt:lpstr>PowerPoint-presentatie</vt:lpstr>
      <vt:lpstr>Antwoorden kennistoets</vt:lpstr>
      <vt:lpstr>Antwoorden kennistoets</vt:lpstr>
      <vt:lpstr>Leerpunten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Mark Valk</dc:creator>
  <cp:lastModifiedBy>gebruiker</cp:lastModifiedBy>
  <cp:revision>9</cp:revision>
  <dcterms:created xsi:type="dcterms:W3CDTF">2024-05-09T08:23:15Z</dcterms:created>
  <dcterms:modified xsi:type="dcterms:W3CDTF">2024-05-24T11:07:42Z</dcterms:modified>
</cp:coreProperties>
</file>