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9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ACF58-2E74-4ACA-BD11-A18E4A771FD9}" type="datetimeFigureOut">
              <a:rPr lang="nl-NL" smtClean="0"/>
              <a:t>24-5-2024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E65A4-8449-4134-9DDA-3D1EADB74A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426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2iVa 2023: 26&lt;17,5&gt;8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3E65A4-8449-4134-9DDA-3D1EADB74AA7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39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15CA0B-05EC-47C5-A3A3-0109B38046B4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12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755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67133-779C-4907-ADCD-5F747E9AE7D7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8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591F5-FCE0-4BCB-A635-7D2F1BBA9FE0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43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2FAF0-3465-4AF4-B26D-A632A0EAAB8A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42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B58DE-5FC1-4F08-B011-10C42ECC0428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0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18A61-1B8F-4EC6-92F1-C599235C47E7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B6588-85FB-4477-B325-E5D284E876F6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10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9A19F-660D-48D3-AAD2-605AE345E10C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98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D94A6-41FE-460F-BD73-982E6901A5F1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64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DF171-046E-44AB-AA3C-93C9A2E4DE9E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8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DB19E-4DA3-4E97-A379-7807247A863A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6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825893-B7B7-4720-9C89-4750875458D3}" type="slidenum">
              <a:rPr 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93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Table"/>
          <p:cNvGraphicFramePr/>
          <p:nvPr/>
        </p:nvGraphicFramePr>
        <p:xfrm>
          <a:off x="827584" y="5661714"/>
          <a:ext cx="6336704" cy="1007645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7645">
                <a:tc>
                  <a:txBody>
                    <a:bodyPr/>
                    <a:lstStyle/>
                    <a:p>
                      <a:pPr defTabSz="914400">
                        <a:defRPr sz="23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200" dirty="0"/>
                        <a:t>One Point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3498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200" dirty="0"/>
                        <a:t>Two Points</a:t>
                      </a:r>
                    </a:p>
                    <a:p>
                      <a:pPr defTabSz="914400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sz="800" dirty="0"/>
                    </a:p>
                  </a:txBody>
                  <a:tcPr marL="26789" marR="26789" marT="26789" marB="26789" anchor="ctr" horzOverflow="overflow">
                    <a:lnR w="12700">
                      <a:solidFill>
                        <a:srgbClr val="E74C3C"/>
                      </a:solidFill>
                      <a:miter lim="400000"/>
                    </a:lnR>
                    <a:solidFill>
                      <a:srgbClr val="F1C40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3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200" dirty="0"/>
                        <a:t>Three Points</a:t>
                      </a:r>
                    </a:p>
                  </a:txBody>
                  <a:tcPr marL="26789" marR="26789" marT="26789" marB="26789" anchor="ctr" horzOverflow="overflow">
                    <a:lnL w="12700">
                      <a:solidFill>
                        <a:srgbClr val="E74C3C"/>
                      </a:solidFill>
                      <a:miter lim="400000"/>
                    </a:lnL>
                    <a:lnR w="12700">
                      <a:solidFill>
                        <a:srgbClr val="E74C3C"/>
                      </a:solidFill>
                      <a:miter lim="400000"/>
                    </a:lnR>
                    <a:lnT w="12700">
                      <a:solidFill>
                        <a:srgbClr val="E74C3C"/>
                      </a:solidFill>
                      <a:miter lim="400000"/>
                    </a:lnT>
                    <a:lnB w="12700">
                      <a:solidFill>
                        <a:srgbClr val="E74C3C"/>
                      </a:solidFill>
                      <a:miter lim="400000"/>
                    </a:lnB>
                    <a:solidFill>
                      <a:srgbClr val="E74C3C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3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200" dirty="0"/>
                        <a:t>Four Points</a:t>
                      </a:r>
                    </a:p>
                  </a:txBody>
                  <a:tcPr marL="26789" marR="26789" marT="26789" marB="26789" anchor="ctr" horzOverflow="overflow">
                    <a:lnL w="12700">
                      <a:solidFill>
                        <a:srgbClr val="E74C3C"/>
                      </a:solidFill>
                      <a:miter lim="400000"/>
                    </a:lnL>
                    <a:solidFill>
                      <a:srgbClr val="27A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0" name="Retrieval Practice Challenge Grid!"/>
          <p:cNvSpPr txBox="1"/>
          <p:nvPr/>
        </p:nvSpPr>
        <p:spPr>
          <a:xfrm>
            <a:off x="1385647" y="962305"/>
            <a:ext cx="6432448" cy="561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6788" tIns="26788" rIns="26788" bIns="26788" anchor="ctr">
            <a:spAutoFit/>
          </a:bodyPr>
          <a:lstStyle>
            <a:lvl1pPr>
              <a:defRPr sz="4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3300" dirty="0">
                <a:solidFill>
                  <a:srgbClr val="000000"/>
                </a:solidFill>
              </a:rPr>
              <a:t>Retrieval Practice Challenge Grid!</a:t>
            </a:r>
          </a:p>
        </p:txBody>
      </p:sp>
      <p:graphicFrame>
        <p:nvGraphicFramePr>
          <p:cNvPr id="121" name="Table"/>
          <p:cNvGraphicFramePr/>
          <p:nvPr>
            <p:extLst>
              <p:ext uri="{D42A27DB-BD31-4B8C-83A1-F6EECF244321}">
                <p14:modId xmlns:p14="http://schemas.microsoft.com/office/powerpoint/2010/main" val="1172630006"/>
              </p:ext>
            </p:extLst>
          </p:nvPr>
        </p:nvGraphicFramePr>
        <p:xfrm>
          <a:off x="323528" y="476672"/>
          <a:ext cx="8496945" cy="4968552"/>
        </p:xfrm>
        <a:graphic>
          <a:graphicData uri="http://schemas.openxmlformats.org/drawingml/2006/table">
            <a:tbl>
              <a:tblPr/>
              <a:tblGrid>
                <a:gridCol w="2832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213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What nutrients do the enzymes in pancreatic juice digest?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E74C3C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What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is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absorbed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large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intestine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?</a:t>
                      </a:r>
                      <a:endParaRPr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F1C40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what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part are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most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nutrients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absorbed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blood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?</a:t>
                      </a:r>
                    </a:p>
                    <a:p>
                      <a:pPr defTabSz="914400">
                        <a:defRPr sz="1800"/>
                      </a:pPr>
                      <a:endParaRPr lang="en-GB"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3498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213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What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4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parts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food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goes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through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from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mouth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large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intestines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?</a:t>
                      </a:r>
                      <a:endParaRPr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27AE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What does the liver make?</a:t>
                      </a:r>
                    </a:p>
                    <a:p>
                      <a:pPr defTabSz="914400">
                        <a:defRPr sz="1800"/>
                      </a:pPr>
                      <a:endParaRPr lang="en-GB"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3498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Two things made by photosynthesis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27A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213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Three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nutrients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that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don’t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contain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energy.</a:t>
                      </a:r>
                      <a:endParaRPr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E74C3C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Two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examples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 food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with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healthy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fats</a:t>
                      </a:r>
                      <a:endParaRPr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27AE6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 which preserving method is the food heated above 100 °C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3498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213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What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do we call: plant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eaters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meat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eaters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and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mixed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eaters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?</a:t>
                      </a:r>
                      <a:endParaRPr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E74C3C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What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two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nutrients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does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intestinal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juice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digest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?</a:t>
                      </a:r>
                      <a:endParaRPr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F1C40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two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functions</a:t>
                      </a:r>
                      <a:r>
                        <a:rPr lang="nl-NL" sz="16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 </a:t>
                      </a:r>
                      <a:r>
                        <a:rPr lang="nl-NL" sz="1600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saliva</a:t>
                      </a:r>
                      <a:endParaRPr sz="16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27A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17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Table"/>
          <p:cNvGraphicFramePr/>
          <p:nvPr/>
        </p:nvGraphicFramePr>
        <p:xfrm>
          <a:off x="511587" y="4869160"/>
          <a:ext cx="8235292" cy="936104"/>
        </p:xfrm>
        <a:graphic>
          <a:graphicData uri="http://schemas.openxmlformats.org/drawingml/2006/table">
            <a:tbl>
              <a:tblPr/>
              <a:tblGrid>
                <a:gridCol w="2058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8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defTabSz="914400">
                        <a:defRPr sz="23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2000" dirty="0">
                          <a:solidFill>
                            <a:schemeClr val="tx1"/>
                          </a:solidFill>
                        </a:rPr>
                        <a:t>One Point</a:t>
                      </a:r>
                    </a:p>
                    <a:p>
                      <a:pPr defTabSz="914400">
                        <a:defRPr sz="14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3498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2000" dirty="0">
                          <a:solidFill>
                            <a:schemeClr val="tx1"/>
                          </a:solidFill>
                        </a:rPr>
                        <a:t>Two Points</a:t>
                      </a:r>
                    </a:p>
                    <a:p>
                      <a:pPr defTabSz="914400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26789" marR="26789" marT="26789" marB="26789" anchor="ctr" horzOverflow="overflow">
                    <a:lnR w="12700">
                      <a:solidFill>
                        <a:srgbClr val="E74C3C"/>
                      </a:solidFill>
                      <a:miter lim="400000"/>
                    </a:lnR>
                    <a:solidFill>
                      <a:srgbClr val="F1C40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3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2000" dirty="0">
                          <a:solidFill>
                            <a:schemeClr val="tx1"/>
                          </a:solidFill>
                        </a:rPr>
                        <a:t>Three Points</a:t>
                      </a:r>
                    </a:p>
                    <a:p>
                      <a:pPr defTabSz="914400">
                        <a:defRPr sz="14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26789" marR="26789" marT="26789" marB="26789" anchor="ctr" horzOverflow="overflow">
                    <a:lnL w="12700">
                      <a:solidFill>
                        <a:srgbClr val="E74C3C"/>
                      </a:solidFill>
                      <a:miter lim="400000"/>
                    </a:lnL>
                    <a:lnR w="12700">
                      <a:solidFill>
                        <a:srgbClr val="E74C3C"/>
                      </a:solidFill>
                      <a:miter lim="400000"/>
                    </a:lnR>
                    <a:lnT w="12700">
                      <a:solidFill>
                        <a:srgbClr val="E74C3C"/>
                      </a:solidFill>
                      <a:miter lim="400000"/>
                    </a:lnT>
                    <a:lnB w="12700">
                      <a:solidFill>
                        <a:srgbClr val="E74C3C"/>
                      </a:solidFill>
                      <a:miter lim="400000"/>
                    </a:lnB>
                    <a:solidFill>
                      <a:srgbClr val="E74C3C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3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2000" dirty="0">
                          <a:solidFill>
                            <a:schemeClr val="tx1"/>
                          </a:solidFill>
                        </a:rPr>
                        <a:t>Four Points</a:t>
                      </a:r>
                    </a:p>
                    <a:p>
                      <a:pPr defTabSz="914400">
                        <a:defRPr sz="14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26789" marR="26789" marT="26789" marB="26789" anchor="ctr" horzOverflow="overflow">
                    <a:lnL w="12700">
                      <a:solidFill>
                        <a:srgbClr val="E74C3C"/>
                      </a:solidFill>
                      <a:miter lim="400000"/>
                    </a:lnL>
                    <a:solidFill>
                      <a:srgbClr val="27A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0" name="Retrieval Practice Challenge Grid!"/>
          <p:cNvSpPr txBox="1"/>
          <p:nvPr/>
        </p:nvSpPr>
        <p:spPr>
          <a:xfrm>
            <a:off x="1385647" y="962305"/>
            <a:ext cx="6172762" cy="561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6788" tIns="26788" rIns="26788" bIns="26788" anchor="ctr">
            <a:spAutoFit/>
          </a:bodyPr>
          <a:lstStyle>
            <a:lvl1pPr>
              <a:defRPr sz="4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nl-NL" sz="3300" dirty="0">
                <a:solidFill>
                  <a:srgbClr val="000000"/>
                </a:solidFill>
              </a:rPr>
              <a:t>How </a:t>
            </a:r>
            <a:r>
              <a:rPr lang="nl-NL" sz="3300" dirty="0" err="1">
                <a:solidFill>
                  <a:srgbClr val="000000"/>
                </a:solidFill>
              </a:rPr>
              <a:t>many</a:t>
            </a:r>
            <a:r>
              <a:rPr lang="nl-NL" sz="3300" dirty="0">
                <a:solidFill>
                  <a:srgbClr val="000000"/>
                </a:solidFill>
              </a:rPr>
              <a:t> points </a:t>
            </a:r>
            <a:r>
              <a:rPr lang="nl-NL" sz="3300" dirty="0" err="1">
                <a:solidFill>
                  <a:srgbClr val="000000"/>
                </a:solidFill>
              </a:rPr>
              <a:t>did</a:t>
            </a:r>
            <a:r>
              <a:rPr lang="nl-NL" sz="3300" dirty="0">
                <a:solidFill>
                  <a:srgbClr val="000000"/>
                </a:solidFill>
              </a:rPr>
              <a:t> </a:t>
            </a:r>
            <a:r>
              <a:rPr lang="nl-NL" sz="3300" dirty="0" err="1">
                <a:solidFill>
                  <a:srgbClr val="000000"/>
                </a:solidFill>
              </a:rPr>
              <a:t>you</a:t>
            </a:r>
            <a:r>
              <a:rPr lang="nl-NL" sz="3300" dirty="0">
                <a:solidFill>
                  <a:srgbClr val="000000"/>
                </a:solidFill>
              </a:rPr>
              <a:t> score?</a:t>
            </a:r>
            <a:endParaRPr sz="3300" dirty="0">
              <a:solidFill>
                <a:srgbClr val="000000"/>
              </a:solidFill>
            </a:endParaRPr>
          </a:p>
        </p:txBody>
      </p:sp>
      <p:graphicFrame>
        <p:nvGraphicFramePr>
          <p:cNvPr id="121" name="Table"/>
          <p:cNvGraphicFramePr/>
          <p:nvPr>
            <p:extLst>
              <p:ext uri="{D42A27DB-BD31-4B8C-83A1-F6EECF244321}">
                <p14:modId xmlns:p14="http://schemas.microsoft.com/office/powerpoint/2010/main" val="1672092631"/>
              </p:ext>
            </p:extLst>
          </p:nvPr>
        </p:nvGraphicFramePr>
        <p:xfrm>
          <a:off x="511588" y="404664"/>
          <a:ext cx="8235291" cy="4107280"/>
        </p:xfrm>
        <a:graphic>
          <a:graphicData uri="http://schemas.openxmlformats.org/drawingml/2006/table">
            <a:tbl>
              <a:tblPr/>
              <a:tblGrid>
                <a:gridCol w="2745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611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Fats, protein, carbohydrates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E74C3C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Water / liquid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F1C40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Small intestine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3498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11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Oesophagus</a:t>
                      </a:r>
                    </a:p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Stomach</a:t>
                      </a:r>
                    </a:p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Duodenum</a:t>
                      </a:r>
                      <a:endParaRPr lang="en-GB" sz="1600" baseline="0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defTabSz="914400">
                        <a:defRPr sz="1800"/>
                      </a:pPr>
                      <a:r>
                        <a:rPr lang="en-GB" sz="1600" baseline="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Small intestine</a:t>
                      </a:r>
                      <a:endParaRPr lang="en-GB" sz="1600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27AE6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Bile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3498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Glucose (C</a:t>
                      </a:r>
                      <a:r>
                        <a:rPr lang="en-GB" sz="1600" baseline="-250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r>
                        <a:rPr lang="en-GB" sz="1600" baseline="-250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r>
                        <a:rPr lang="en-GB" sz="1600" baseline="-250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Oxygen (O</a:t>
                      </a:r>
                      <a:r>
                        <a:rPr lang="en-GB" sz="1600" baseline="-250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27A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11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Water, minerals, vitamins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E74C3C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Fatty fish, oil, plant based butter, nuts, avocado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27AE6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sterilisation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3498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11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Herbivore</a:t>
                      </a:r>
                    </a:p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Carnivore</a:t>
                      </a:r>
                    </a:p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Omnivore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E74C3C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Carbohydrates and proteins</a:t>
                      </a:r>
                    </a:p>
                  </a:txBody>
                  <a:tcPr marL="26789" marR="26789" marT="26789" marB="26789" anchor="ctr" horzOverflow="overflow">
                    <a:solidFill>
                      <a:srgbClr val="F1C40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Digest</a:t>
                      </a:r>
                      <a:r>
                        <a:rPr lang="en-GB" sz="1600" baseline="0" noProof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starch, swallow easily</a:t>
                      </a:r>
                      <a:endParaRPr lang="en-GB" sz="1600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6789" marR="26789" marT="26789" marB="26789" anchor="ctr" horzOverflow="overflow">
                    <a:solidFill>
                      <a:srgbClr val="27A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kstvak 1">
            <a:extLst>
              <a:ext uri="{FF2B5EF4-FFF2-40B4-BE49-F238E27FC236}">
                <a16:creationId xmlns:a16="http://schemas.microsoft.com/office/drawing/2014/main" id="{A254C15C-3CEB-067D-0D40-739B3832047B}"/>
              </a:ext>
            </a:extLst>
          </p:cNvPr>
          <p:cNvSpPr txBox="1"/>
          <p:nvPr/>
        </p:nvSpPr>
        <p:spPr>
          <a:xfrm>
            <a:off x="611560" y="602128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Correct </a:t>
            </a:r>
            <a:r>
              <a:rPr lang="nl-NL" dirty="0" err="1"/>
              <a:t>answers</a:t>
            </a:r>
            <a:r>
              <a:rPr lang="nl-NL" dirty="0"/>
              <a:t>, </a:t>
            </a:r>
            <a:r>
              <a:rPr lang="nl-NL" dirty="0" err="1"/>
              <a:t>calculate</a:t>
            </a:r>
            <a:r>
              <a:rPr lang="nl-NL" dirty="0"/>
              <a:t> points, start question 4 on page 135</a:t>
            </a:r>
          </a:p>
        </p:txBody>
      </p:sp>
    </p:spTree>
    <p:extLst>
      <p:ext uri="{BB962C8B-B14F-4D97-AF65-F5344CB8AC3E}">
        <p14:creationId xmlns:p14="http://schemas.microsoft.com/office/powerpoint/2010/main" val="4144461132"/>
      </p:ext>
    </p:extLst>
  </p:cSld>
  <p:clrMapOvr>
    <a:masterClrMapping/>
  </p:clrMapOvr>
</p:sld>
</file>

<file path=ppt/theme/theme1.xml><?xml version="1.0" encoding="utf-8"?>
<a:theme xmlns:a="http://schemas.openxmlformats.org/drawingml/2006/main" name="Niveau">
  <a:themeElements>
    <a:clrScheme name="Niveau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Niveau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iveau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205</Words>
  <Application>Microsoft Office PowerPoint</Application>
  <PresentationFormat>Diavoorstelling (4:3)</PresentationFormat>
  <Paragraphs>43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Verdana</vt:lpstr>
      <vt:lpstr>Wingdings</vt:lpstr>
      <vt:lpstr>Niveau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Making healthy choices</dc:title>
  <dc:creator>Sofie Faes</dc:creator>
  <cp:lastModifiedBy>Sofie Faes</cp:lastModifiedBy>
  <cp:revision>39</cp:revision>
  <dcterms:created xsi:type="dcterms:W3CDTF">2018-09-03T13:58:50Z</dcterms:created>
  <dcterms:modified xsi:type="dcterms:W3CDTF">2024-05-24T13:25:39Z</dcterms:modified>
</cp:coreProperties>
</file>