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7" r:id="rId2"/>
    <p:sldId id="262" r:id="rId3"/>
    <p:sldId id="263" r:id="rId4"/>
    <p:sldId id="281" r:id="rId5"/>
    <p:sldId id="261" r:id="rId6"/>
    <p:sldId id="266" r:id="rId7"/>
    <p:sldId id="282" r:id="rId8"/>
    <p:sldId id="270" r:id="rId9"/>
    <p:sldId id="271" r:id="rId10"/>
    <p:sldId id="272" r:id="rId11"/>
    <p:sldId id="277" r:id="rId12"/>
    <p:sldId id="283" r:id="rId13"/>
    <p:sldId id="278" r:id="rId14"/>
    <p:sldId id="279" r:id="rId15"/>
    <p:sldId id="280" r:id="rId16"/>
  </p:sldIdLst>
  <p:sldSz cx="1625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1" autoAdjust="0"/>
  </p:normalViewPr>
  <p:slideViewPr>
    <p:cSldViewPr snapToGrid="0">
      <p:cViewPr varScale="1">
        <p:scale>
          <a:sx n="68" d="100"/>
          <a:sy n="68" d="100"/>
        </p:scale>
        <p:origin x="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B62D1-BCA3-4D2B-8B98-15C99C528F37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6D7FA-4A85-44D9-9FDD-166C419DD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43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42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82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36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541867" y="592668"/>
            <a:ext cx="15443200" cy="709506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10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	</a:t>
            </a:r>
            <a:fld id="{E627FBEF-DCEE-4740-8F19-56D622F0120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5899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93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88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48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11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26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23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‹nr.›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3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 ‹nr.›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A21B-74EB-4219-8095-A5F0AD4017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8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buitslag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vkc.nl/zoek-een-test" TargetMode="External"/><Relationship Id="rId5" Type="http://schemas.openxmlformats.org/officeDocument/2006/relationships/hyperlink" Target="http://nl.wikipedia.org/wiki/Lijst_van_laboratoriumbepalingen_in_bloed" TargetMode="External"/><Relationship Id="rId4" Type="http://schemas.openxmlformats.org/officeDocument/2006/relationships/hyperlink" Target="https://saltro.nl/klinischechemi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.visser@dingstede.nl" TargetMode="External"/><Relationship Id="rId5" Type="http://schemas.openxmlformats.org/officeDocument/2006/relationships/hyperlink" Target="mailto:hvnetten@hetnet.n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ens-en-gezondheid.infonu.nl/diversen/175827-urineonderzoek-urinetest-en-waarden-van-urineonderzoek.html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56894" y="371204"/>
            <a:ext cx="6605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i="1" dirty="0"/>
              <a:t>Met je plasje naar de dokter</a:t>
            </a:r>
          </a:p>
        </p:txBody>
      </p:sp>
      <p:pic>
        <p:nvPicPr>
          <p:cNvPr id="5" name="Afbeelding 4" descr="What Your Urine Says About Your Health | Eat This Not That">
            <a:extLst>
              <a:ext uri="{FF2B5EF4-FFF2-40B4-BE49-F238E27FC236}">
                <a16:creationId xmlns:a16="http://schemas.microsoft.com/office/drawing/2014/main" id="{553EB899-6C31-4CAD-959A-85A1DAB04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/>
          <a:stretch/>
        </p:blipFill>
        <p:spPr bwMode="auto">
          <a:xfrm>
            <a:off x="1049913" y="1423815"/>
            <a:ext cx="6001991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9E41319C-8980-408A-9A80-4A4811A7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12" y="3526969"/>
            <a:ext cx="7396845" cy="49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C7EA7C-0C9F-4C8A-9F0C-D87EBCE99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420B5E6-C570-4CCE-971A-F0ADF57016A4}"/>
              </a:ext>
            </a:extLst>
          </p:cNvPr>
          <p:cNvSpPr txBox="1"/>
          <p:nvPr/>
        </p:nvSpPr>
        <p:spPr>
          <a:xfrm>
            <a:off x="7747612" y="3234582"/>
            <a:ext cx="2055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Ga je gang!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DE5D099-C65E-4EB1-95CC-CE6D1DE4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764" y="306504"/>
            <a:ext cx="1908673" cy="2684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28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DFE5C06-C684-4F06-9199-967FF7C75E75}"/>
              </a:ext>
            </a:extLst>
          </p:cNvPr>
          <p:cNvSpPr txBox="1"/>
          <p:nvPr/>
        </p:nvSpPr>
        <p:spPr>
          <a:xfrm>
            <a:off x="587140" y="218427"/>
            <a:ext cx="4890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i="1" dirty="0"/>
              <a:t>Casus voor de kiezen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0591B2-F794-4189-928A-B42423C7E812}"/>
              </a:ext>
            </a:extLst>
          </p:cNvPr>
          <p:cNvSpPr txBox="1"/>
          <p:nvPr/>
        </p:nvSpPr>
        <p:spPr>
          <a:xfrm>
            <a:off x="587140" y="1024871"/>
            <a:ext cx="1508172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/>
              <a:t>Zeven groepjes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/>
              <a:t>Ieder groepje een (verschillende) casus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/>
              <a:t>Lees de casus samen door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/>
              <a:t>Stel een 1</a:t>
            </a:r>
            <a:r>
              <a:rPr lang="nl-NL" sz="3200" baseline="30000" dirty="0"/>
              <a:t>e</a:t>
            </a:r>
            <a:r>
              <a:rPr lang="nl-NL" sz="3200" dirty="0"/>
              <a:t> Differentiaal Diagnose op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/>
              <a:t> Welke bloed/urine-waarden zou je willen?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/>
              <a:t>Vraag om laboratorium uitslagen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/>
              <a:t>Stel een 2</a:t>
            </a:r>
            <a:r>
              <a:rPr lang="nl-NL" sz="3200" baseline="30000" dirty="0"/>
              <a:t>e</a:t>
            </a:r>
            <a:r>
              <a:rPr lang="nl-NL" sz="3200" dirty="0"/>
              <a:t> Differentiaal Diagnose op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/>
              <a:t>Kom tot een diagnose. Laat die controleren.</a:t>
            </a:r>
          </a:p>
          <a:p>
            <a:pPr marL="914400" lvl="1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/>
              <a:t>Vraag zo nodig hulpvragen om met de bloedwaarden tot een diagnose te komen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/>
              <a:t>Soms zijn er ook vragen voor ná de diagnose. </a:t>
            </a:r>
          </a:p>
          <a:p>
            <a:pPr marL="914400" lvl="1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/>
              <a:t>Gebruik de antwoorden daarop in je presentatie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/>
              <a:t>Vertel aan de groep wat er met je patiënt aan de hand is </a:t>
            </a:r>
          </a:p>
          <a:p>
            <a:pPr>
              <a:spcAft>
                <a:spcPts val="800"/>
              </a:spcAft>
            </a:pPr>
            <a:r>
              <a:rPr lang="nl-NL" sz="3200" dirty="0"/>
              <a:t>	en belicht de afwijkende bloed of urine-waarden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01CF22-800D-4141-B366-AC8F7997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520D4AB-A10E-4235-B45E-2ED9163637E1}"/>
              </a:ext>
            </a:extLst>
          </p:cNvPr>
          <p:cNvSpPr txBox="1"/>
          <p:nvPr/>
        </p:nvSpPr>
        <p:spPr>
          <a:xfrm rot="1809011">
            <a:off x="6895345" y="2314987"/>
            <a:ext cx="9616992" cy="15696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https://labuitslag.nl/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https://saltro.nl/klinischechemie</a:t>
            </a:r>
            <a:r>
              <a:rPr lang="nl-NL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-897255" algn="l"/>
                <a:tab pos="-537845" algn="l"/>
                <a:tab pos="-178435" algn="l"/>
                <a:tab pos="13970" algn="l"/>
                <a:tab pos="79375" algn="l"/>
                <a:tab pos="266065" algn="l"/>
                <a:tab pos="450215" algn="l"/>
                <a:tab pos="899795" algn="l"/>
                <a:tab pos="1259205" algn="l"/>
                <a:tab pos="1618615" algn="l"/>
                <a:tab pos="1978025" algn="l"/>
                <a:tab pos="2337435" algn="l"/>
                <a:tab pos="2696845" algn="l"/>
                <a:tab pos="3056255" algn="l"/>
                <a:tab pos="3415665" algn="l"/>
                <a:tab pos="3775075" algn="l"/>
                <a:tab pos="4134485" algn="l"/>
                <a:tab pos="4493895" algn="l"/>
                <a:tab pos="4853305" algn="l"/>
                <a:tab pos="5212715" algn="l"/>
                <a:tab pos="5572125" algn="l"/>
                <a:tab pos="5931535" algn="l"/>
              </a:tabLst>
            </a:pPr>
            <a:r>
              <a:rPr lang="nl-NL" sz="2400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http://nl.wikipedia.org/wiki/Lijst_van_laboratoriumbepalingen_in_bloed</a:t>
            </a:r>
            <a:endParaRPr lang="nl-NL" sz="2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https://www.nvkc.nl/zoek-een-test</a:t>
            </a:r>
            <a:endParaRPr lang="nl-NL" sz="2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0255E3E-BE17-4151-AB21-3FF5C4D1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DFE5C06-C684-4F06-9199-967FF7C75E75}"/>
              </a:ext>
            </a:extLst>
          </p:cNvPr>
          <p:cNvSpPr txBox="1"/>
          <p:nvPr/>
        </p:nvSpPr>
        <p:spPr>
          <a:xfrm>
            <a:off x="958615" y="415796"/>
            <a:ext cx="7443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i="1" dirty="0"/>
              <a:t>Mondeling tentamen: waarom?</a:t>
            </a:r>
          </a:p>
        </p:txBody>
      </p:sp>
      <p:pic>
        <p:nvPicPr>
          <p:cNvPr id="2052" name="Picture 4" descr="AOb-petitie 'kleine klas' onderdeel staatsexamen | De Algemene Onderwijsbond">
            <a:extLst>
              <a:ext uri="{FF2B5EF4-FFF2-40B4-BE49-F238E27FC236}">
                <a16:creationId xmlns:a16="http://schemas.microsoft.com/office/drawing/2014/main" id="{B58B5C13-B704-445A-86DD-3775535C6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r="20693"/>
          <a:stretch/>
        </p:blipFill>
        <p:spPr bwMode="auto">
          <a:xfrm>
            <a:off x="12524509" y="415797"/>
            <a:ext cx="3174658" cy="28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4D6E141-0E44-4EF4-9FC1-956E3CDB4077}"/>
              </a:ext>
            </a:extLst>
          </p:cNvPr>
          <p:cNvSpPr txBox="1"/>
          <p:nvPr/>
        </p:nvSpPr>
        <p:spPr>
          <a:xfrm>
            <a:off x="958615" y="1365726"/>
            <a:ext cx="11565894" cy="6535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Leerling kan heel veel kwaliteit tonen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Ook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àndere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kwaliteiten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Gedeelde sturing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Persoonlijke interesses en eigen inbreng</a:t>
            </a:r>
          </a:p>
          <a:p>
            <a:pPr marL="914400" lvl="1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Mogelijkheid tot doorvragen of ‘terugkomen op’</a:t>
            </a:r>
          </a:p>
          <a:p>
            <a:pPr marL="1371600" lvl="2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onjuistheden</a:t>
            </a:r>
          </a:p>
          <a:p>
            <a:pPr marL="1371600" lvl="2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oppervlakkige antwoorden</a:t>
            </a:r>
          </a:p>
          <a:p>
            <a:pPr marL="1371600" lvl="2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goeie punten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Switchen tussen reproductie, productie en hogere-orde toetsing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Jojo-mogelijkheden: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“leg eens uit wat er dan op celniveau gebeurt”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E78B26-4357-48C9-98DC-EC43E511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D0242EF-4226-4486-B424-C3A388DEE197}"/>
              </a:ext>
            </a:extLst>
          </p:cNvPr>
          <p:cNvSpPr txBox="1"/>
          <p:nvPr/>
        </p:nvSpPr>
        <p:spPr>
          <a:xfrm>
            <a:off x="8811491" y="3144982"/>
            <a:ext cx="242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Motivatie!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47A3F6-4239-42C8-98BE-58946D9C4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9733" y="3629891"/>
            <a:ext cx="4064209" cy="350103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AE8B7C-9160-49B8-836E-A8A55046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C79D96D-976D-4780-93AD-6B54AC1AA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734" y="1752600"/>
            <a:ext cx="5657850" cy="73914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DFE5C06-C684-4F06-9199-967FF7C75E75}"/>
              </a:ext>
            </a:extLst>
          </p:cNvPr>
          <p:cNvSpPr txBox="1"/>
          <p:nvPr/>
        </p:nvSpPr>
        <p:spPr>
          <a:xfrm>
            <a:off x="958615" y="415796"/>
            <a:ext cx="6378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i="1" dirty="0"/>
              <a:t>Mondeling tentamen: hoe?</a:t>
            </a:r>
          </a:p>
        </p:txBody>
      </p:sp>
      <p:pic>
        <p:nvPicPr>
          <p:cNvPr id="2052" name="Picture 4" descr="AOb-petitie 'kleine klas' onderdeel staatsexamen | De Algemene Onderwijsbond">
            <a:extLst>
              <a:ext uri="{FF2B5EF4-FFF2-40B4-BE49-F238E27FC236}">
                <a16:creationId xmlns:a16="http://schemas.microsoft.com/office/drawing/2014/main" id="{B58B5C13-B704-445A-86DD-3775535C6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r="20693"/>
          <a:stretch/>
        </p:blipFill>
        <p:spPr bwMode="auto">
          <a:xfrm>
            <a:off x="7571551" y="231034"/>
            <a:ext cx="1621535" cy="14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4D6E141-0E44-4EF4-9FC1-956E3CDB4077}"/>
              </a:ext>
            </a:extLst>
          </p:cNvPr>
          <p:cNvSpPr txBox="1"/>
          <p:nvPr/>
        </p:nvSpPr>
        <p:spPr>
          <a:xfrm>
            <a:off x="958615" y="1365726"/>
            <a:ext cx="4582878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minuten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notulist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Veilige rustige omgeving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Enkele modellen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Scoreformulier</a:t>
            </a:r>
            <a:endParaRPr lang="nl-NL" sz="3200" dirty="0"/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E78B26-4357-48C9-98DC-EC43E5110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45948D7-74FF-458B-AE08-5528EEA0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4741780"/>
            <a:ext cx="4402220" cy="44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47A3F6-4239-42C8-98BE-58946D9C4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9732" y="1012"/>
            <a:ext cx="5306268" cy="4570988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7067A27-6BBA-452E-A331-293A5AD6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9" y="4386716"/>
            <a:ext cx="2498993" cy="24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EB6F031-24AB-4D31-B2AB-B118095BB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r="15527" b="3000"/>
          <a:stretch/>
        </p:blipFill>
        <p:spPr bwMode="auto">
          <a:xfrm rot="18773465">
            <a:off x="1045454" y="6667927"/>
            <a:ext cx="1658211" cy="22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97FC0A0-6D65-4C01-B68C-F0D11B92D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t="5554" r="22667" b="4363"/>
          <a:stretch/>
        </p:blipFill>
        <p:spPr bwMode="auto">
          <a:xfrm>
            <a:off x="3269042" y="4925675"/>
            <a:ext cx="1895863" cy="32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FC46BFB-F442-4122-8E00-F2634AFB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0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34D6E141-0E44-4EF4-9FC1-956E3CDB4077}"/>
              </a:ext>
            </a:extLst>
          </p:cNvPr>
          <p:cNvSpPr txBox="1"/>
          <p:nvPr/>
        </p:nvSpPr>
        <p:spPr>
          <a:xfrm>
            <a:off x="1214184" y="1850856"/>
            <a:ext cx="14025816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Vrijwilliger gevraagd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er een ziekte waar jij (om wat voor reden dan ook) méér vanaf weet?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 stukje mondeling naspelen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B17135-C951-4D3D-8CDE-7B591768B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D09126B-B8E0-445C-A266-9443754AD97D}"/>
              </a:ext>
            </a:extLst>
          </p:cNvPr>
          <p:cNvSpPr txBox="1"/>
          <p:nvPr/>
        </p:nvSpPr>
        <p:spPr>
          <a:xfrm>
            <a:off x="958615" y="415796"/>
            <a:ext cx="8589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i="1" dirty="0"/>
              <a:t>Mondeling tentamen: demonstratie</a:t>
            </a:r>
          </a:p>
        </p:txBody>
      </p:sp>
      <p:pic>
        <p:nvPicPr>
          <p:cNvPr id="8" name="Picture 4" descr="AOb-petitie 'kleine klas' onderdeel staatsexamen | De Algemene Onderwijsbond">
            <a:extLst>
              <a:ext uri="{FF2B5EF4-FFF2-40B4-BE49-F238E27FC236}">
                <a16:creationId xmlns:a16="http://schemas.microsoft.com/office/drawing/2014/main" id="{8B356D26-A4E2-45F7-96C5-522C4FCDD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r="20693"/>
          <a:stretch/>
        </p:blipFill>
        <p:spPr bwMode="auto">
          <a:xfrm>
            <a:off x="13577455" y="257744"/>
            <a:ext cx="2316692" cy="2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179C66C-E3C5-4BDF-8BBD-9BFB3705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5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D6E8573-2E4B-482D-937E-3D4741FB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7" y="1917077"/>
            <a:ext cx="5003426" cy="7037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DFE5C06-C684-4F06-9199-967FF7C75E75}"/>
              </a:ext>
            </a:extLst>
          </p:cNvPr>
          <p:cNvSpPr txBox="1"/>
          <p:nvPr/>
        </p:nvSpPr>
        <p:spPr>
          <a:xfrm>
            <a:off x="1288598" y="958498"/>
            <a:ext cx="1849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i="1" dirty="0"/>
              <a:t>Tot slot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4D6E141-0E44-4EF4-9FC1-956E3CDB4077}"/>
              </a:ext>
            </a:extLst>
          </p:cNvPr>
          <p:cNvSpPr txBox="1"/>
          <p:nvPr/>
        </p:nvSpPr>
        <p:spPr>
          <a:xfrm>
            <a:off x="1304980" y="2106215"/>
            <a:ext cx="8878112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lesmateriaal laten wij op de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NiBi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-site zetten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Studiewijzer van een normaal jaar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Inleidende PowerPoint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Urinetest: product en instructie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Instructie Differentiaal Diagnose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casussen (drie series)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Indelingsschema’s (nooit met dezelfde leerling)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 van het mondeling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Incl. uitnodiging aan de leerlingen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Incl. scoreformulier</a:t>
            </a:r>
          </a:p>
          <a:p>
            <a:pPr marL="914400" lvl="1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1DB580A-8ECC-44A9-85D3-B1A06A9F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pic>
        <p:nvPicPr>
          <p:cNvPr id="2050" name="Picture 2" descr="Over het NIBI">
            <a:extLst>
              <a:ext uri="{FF2B5EF4-FFF2-40B4-BE49-F238E27FC236}">
                <a16:creationId xmlns:a16="http://schemas.microsoft.com/office/drawing/2014/main" id="{BE2DF43B-0A1B-4E1A-B4A2-61E3CAB9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16" y="307433"/>
            <a:ext cx="3509818" cy="17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7EAB4AA-A99C-48C7-B84C-8A14CFE3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09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e Analysis, 1666 door Adriaen Jansz. van Ostade">
            <a:extLst>
              <a:ext uri="{FF2B5EF4-FFF2-40B4-BE49-F238E27FC236}">
                <a16:creationId xmlns:a16="http://schemas.microsoft.com/office/drawing/2014/main" id="{9B4C2B00-CFE8-4F55-A6B9-13FB12E2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51" y="0"/>
            <a:ext cx="722422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B99022B-758E-4E4A-8D71-E0E71134957B}"/>
              </a:ext>
            </a:extLst>
          </p:cNvPr>
          <p:cNvSpPr txBox="1"/>
          <p:nvPr/>
        </p:nvSpPr>
        <p:spPr>
          <a:xfrm>
            <a:off x="4322119" y="1255272"/>
            <a:ext cx="25474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dwardian Script ITC" panose="030303020407070D0804" pitchFamily="66" charset="0"/>
              </a:rPr>
              <a:t>Zijn er</a:t>
            </a:r>
          </a:p>
          <a:p>
            <a:r>
              <a:rPr lang="nl-NL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dwardian Script ITC" panose="030303020407070D0804" pitchFamily="66" charset="0"/>
              </a:rPr>
              <a:t>vragen?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ED406CA-6C9A-41C5-B17A-3AC4A9DAF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72" y="6390173"/>
            <a:ext cx="3969468" cy="26096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9C6CB77-E050-4170-8003-BF2788E1B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5A30E85-06AB-4B48-B68C-7043D54AD1F8}"/>
              </a:ext>
            </a:extLst>
          </p:cNvPr>
          <p:cNvSpPr txBox="1"/>
          <p:nvPr/>
        </p:nvSpPr>
        <p:spPr>
          <a:xfrm>
            <a:off x="12279400" y="7397916"/>
            <a:ext cx="4211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hlinkClick r:id="rId5"/>
              </a:rPr>
              <a:t>hvnetten@hetnet.nl</a:t>
            </a:r>
            <a:endParaRPr lang="nl-NL" sz="3200" dirty="0"/>
          </a:p>
          <a:p>
            <a:r>
              <a:rPr lang="nl-NL" sz="3200" dirty="0">
                <a:hlinkClick r:id="rId6"/>
              </a:rPr>
              <a:t>p.visser@dingstede.nl</a:t>
            </a:r>
            <a:r>
              <a:rPr lang="nl-NL" sz="3200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1C4F2B-7D7C-439B-8FB7-C837058C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15</a:t>
            </a:fld>
            <a:endParaRPr lang="nl-NL"/>
          </a:p>
        </p:txBody>
      </p:sp>
      <p:pic>
        <p:nvPicPr>
          <p:cNvPr id="1026" name="Picture 2" descr="Oog voor verschil - Mavo, Havo en Atheneum - CSG Dingstede Meppel">
            <a:extLst>
              <a:ext uri="{FF2B5EF4-FFF2-40B4-BE49-F238E27FC236}">
                <a16:creationId xmlns:a16="http://schemas.microsoft.com/office/drawing/2014/main" id="{15EF5801-F204-4177-A1CC-44344A62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300" y="4956575"/>
            <a:ext cx="3289300" cy="20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Wildplassen - mag dat? — Cleerdin &amp;amp; Hamer Advocaten">
            <a:extLst>
              <a:ext uri="{FF2B5EF4-FFF2-40B4-BE49-F238E27FC236}">
                <a16:creationId xmlns:a16="http://schemas.microsoft.com/office/drawing/2014/main" id="{D8F9C686-F5FA-4D6F-882D-13ECF1222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67"/>
          <a:stretch/>
        </p:blipFill>
        <p:spPr bwMode="auto">
          <a:xfrm>
            <a:off x="10310735" y="840744"/>
            <a:ext cx="5090563" cy="486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48EA3D0-A94C-4201-AF60-A6116B7D51B2}"/>
              </a:ext>
            </a:extLst>
          </p:cNvPr>
          <p:cNvSpPr txBox="1"/>
          <p:nvPr/>
        </p:nvSpPr>
        <p:spPr>
          <a:xfrm>
            <a:off x="959535" y="522375"/>
            <a:ext cx="2841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/>
              <a:t>URINE TEST</a:t>
            </a:r>
            <a:endParaRPr lang="nl-NL" sz="4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AF3D87-65A7-4AF8-A15D-6708C1C745CF}"/>
              </a:ext>
            </a:extLst>
          </p:cNvPr>
          <p:cNvSpPr txBox="1"/>
          <p:nvPr/>
        </p:nvSpPr>
        <p:spPr>
          <a:xfrm>
            <a:off x="1233380" y="3537329"/>
            <a:ext cx="96255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Ga naar buiten en plas in de tuin.</a:t>
            </a:r>
          </a:p>
          <a:p>
            <a:r>
              <a:rPr lang="nl-NL" sz="3200" dirty="0"/>
              <a:t>Als mieren zich verzamelen: diabetes.</a:t>
            </a:r>
          </a:p>
          <a:p>
            <a:r>
              <a:rPr lang="nl-NL" sz="3200" dirty="0"/>
              <a:t>Als je op je voeten druppelt: prostaat.</a:t>
            </a:r>
          </a:p>
          <a:p>
            <a:r>
              <a:rPr lang="nl-NL" sz="3200" dirty="0"/>
              <a:t>Als het naar barbecue ruikt: cholesterol.</a:t>
            </a:r>
          </a:p>
          <a:p>
            <a:r>
              <a:rPr lang="nl-NL" sz="3200" dirty="0"/>
              <a:t>Als je hem afschudt en de pols doet pijn: artrose.</a:t>
            </a:r>
          </a:p>
          <a:p>
            <a:r>
              <a:rPr lang="nl-NL" sz="3200" dirty="0"/>
              <a:t>Als je terugkomt en hij hangt nog uit je broek: Alzheimer.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DEAA74-1919-46A9-9017-6485F1B3B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8149CF-5EB9-42DE-8BD9-C86AD5D4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2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ED2122D-46DD-4DD2-A33D-B0B0236A4D6F}"/>
              </a:ext>
            </a:extLst>
          </p:cNvPr>
          <p:cNvSpPr txBox="1"/>
          <p:nvPr/>
        </p:nvSpPr>
        <p:spPr>
          <a:xfrm>
            <a:off x="8489216" y="7832550"/>
            <a:ext cx="664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3610DA"/>
                </a:solidFill>
              </a:rPr>
              <a:t>Henk van Netten &amp; Peter Visser</a:t>
            </a:r>
          </a:p>
        </p:txBody>
      </p:sp>
      <p:pic>
        <p:nvPicPr>
          <p:cNvPr id="10" name="Picture 2" descr="Oog voor verschil - Mavo, Havo en Atheneum - CSG Dingstede Meppel">
            <a:extLst>
              <a:ext uri="{FF2B5EF4-FFF2-40B4-BE49-F238E27FC236}">
                <a16:creationId xmlns:a16="http://schemas.microsoft.com/office/drawing/2014/main" id="{D37E27D8-FBBA-4D44-AC85-CFB4E54B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00" y="7080355"/>
            <a:ext cx="2063743" cy="12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8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skijker">
            <a:extLst>
              <a:ext uri="{FF2B5EF4-FFF2-40B4-BE49-F238E27FC236}">
                <a16:creationId xmlns:a16="http://schemas.microsoft.com/office/drawing/2014/main" id="{D9B2B0DE-E03C-41C7-90C0-9354F01B3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8" y="1159687"/>
            <a:ext cx="7467122" cy="56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6513AF4-8661-47B5-8FCF-913453D3B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04" y="532706"/>
            <a:ext cx="1719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nl-NL" altLang="nl-NL" sz="3200" dirty="0">
                <a:latin typeface="+mn-lt"/>
              </a:rPr>
              <a:t>pis kijken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EF6925-EC36-475A-81B1-25230F50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pic>
        <p:nvPicPr>
          <p:cNvPr id="7" name="Afbeelding 6" descr="Analyse Van Urine in Laboratorium Stock Foto - Image of hospital,  vloeistof: 48714884">
            <a:extLst>
              <a:ext uri="{FF2B5EF4-FFF2-40B4-BE49-F238E27FC236}">
                <a16:creationId xmlns:a16="http://schemas.microsoft.com/office/drawing/2014/main" id="{D6184585-F435-43B0-B3E6-56723CFAC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585" y="4485303"/>
            <a:ext cx="6690944" cy="445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Pages 115-116">
            <a:extLst>
              <a:ext uri="{FF2B5EF4-FFF2-40B4-BE49-F238E27FC236}">
                <a16:creationId xmlns:a16="http://schemas.microsoft.com/office/drawing/2014/main" id="{324940E7-8188-4B06-887A-DE887D3A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/>
          <a:stretch>
            <a:fillRect/>
          </a:stretch>
        </p:blipFill>
        <p:spPr bwMode="auto">
          <a:xfrm>
            <a:off x="9721621" y="661085"/>
            <a:ext cx="4906872" cy="35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ages 115-116">
            <a:extLst>
              <a:ext uri="{FF2B5EF4-FFF2-40B4-BE49-F238E27FC236}">
                <a16:creationId xmlns:a16="http://schemas.microsoft.com/office/drawing/2014/main" id="{DEB9CBA2-79DE-4AAF-9EF6-2DC458EF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/>
          <a:stretch>
            <a:fillRect/>
          </a:stretch>
        </p:blipFill>
        <p:spPr bwMode="auto">
          <a:xfrm>
            <a:off x="8222353" y="307781"/>
            <a:ext cx="7850916" cy="560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Bloed- en urinemonster">
            <a:extLst>
              <a:ext uri="{FF2B5EF4-FFF2-40B4-BE49-F238E27FC236}">
                <a16:creationId xmlns:a16="http://schemas.microsoft.com/office/drawing/2014/main" id="{A4D909FA-6D0C-4022-85C9-53D5BCF94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"/>
          <a:stretch/>
        </p:blipFill>
        <p:spPr bwMode="auto">
          <a:xfrm>
            <a:off x="8352685" y="4485303"/>
            <a:ext cx="7540156" cy="4455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40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74BE128-EF46-4573-BF0C-43E64ADB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267" y="1"/>
            <a:ext cx="641773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9178014-B5C1-457F-AFED-F91A9DDC4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6"/>
          <a:stretch/>
        </p:blipFill>
        <p:spPr>
          <a:xfrm>
            <a:off x="690505" y="-2"/>
            <a:ext cx="6463595" cy="9144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BDB8191-461D-414D-A045-5784EB77E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00096AC-11A5-4ED4-8405-8E1733A26B8A}"/>
              </a:ext>
            </a:extLst>
          </p:cNvPr>
          <p:cNvSpPr txBox="1">
            <a:spLocks/>
          </p:cNvSpPr>
          <p:nvPr/>
        </p:nvSpPr>
        <p:spPr>
          <a:xfrm rot="19915376">
            <a:off x="6791892" y="2629748"/>
            <a:ext cx="3743239" cy="555498"/>
          </a:xfrm>
          <a:prstGeom prst="rect">
            <a:avLst/>
          </a:prstGeom>
        </p:spPr>
        <p:txBody>
          <a:bodyPr rtlCol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Aanvraagformulieren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46A40C8-2950-40E1-8040-26DFAF3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41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48EA3D0-A94C-4201-AF60-A6116B7D51B2}"/>
              </a:ext>
            </a:extLst>
          </p:cNvPr>
          <p:cNvSpPr txBox="1"/>
          <p:nvPr/>
        </p:nvSpPr>
        <p:spPr>
          <a:xfrm>
            <a:off x="780875" y="530497"/>
            <a:ext cx="2355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URINE TEST</a:t>
            </a:r>
          </a:p>
        </p:txBody>
      </p:sp>
      <p:pic>
        <p:nvPicPr>
          <p:cNvPr id="1026" name="Picture 2" descr="Combur 10 urine teststrips">
            <a:extLst>
              <a:ext uri="{FF2B5EF4-FFF2-40B4-BE49-F238E27FC236}">
                <a16:creationId xmlns:a16="http://schemas.microsoft.com/office/drawing/2014/main" id="{B5EF84C6-C2A1-4093-896A-A5A21F9E6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6" t="13022" r="27842" b="9230"/>
          <a:stretch/>
        </p:blipFill>
        <p:spPr bwMode="auto">
          <a:xfrm>
            <a:off x="509923" y="1343078"/>
            <a:ext cx="6033813" cy="76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1953A1-87FF-48E9-8818-5638A37C5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1D52494-56B3-494E-813D-4535BE612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454" y="0"/>
            <a:ext cx="7611428" cy="9144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B19152E-88E8-44E6-B2EC-14FEC84B23C6}"/>
              </a:ext>
            </a:extLst>
          </p:cNvPr>
          <p:cNvSpPr txBox="1"/>
          <p:nvPr/>
        </p:nvSpPr>
        <p:spPr>
          <a:xfrm rot="16200000">
            <a:off x="11092314" y="4307273"/>
            <a:ext cx="9143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hlinkClick r:id="rId5"/>
              </a:rPr>
              <a:t>https://mens-en-gezondheid.infonu.nl/diversen/175827-urineonderzoek-urinetest-en-waarden-van-urineonderzoek.html</a:t>
            </a:r>
            <a:r>
              <a:rPr lang="nl-NL" sz="1400" dirty="0"/>
              <a:t>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E23113C-F455-4E13-9FB3-7A9FD631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2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957B97E-98DE-4EF7-842A-5F4ADA116045}"/>
              </a:ext>
            </a:extLst>
          </p:cNvPr>
          <p:cNvSpPr txBox="1"/>
          <p:nvPr/>
        </p:nvSpPr>
        <p:spPr>
          <a:xfrm>
            <a:off x="1472052" y="702433"/>
            <a:ext cx="7198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Waarom doe je dit (in VWO6)?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AF5E84-CFCA-4A34-A983-781961451028}"/>
              </a:ext>
            </a:extLst>
          </p:cNvPr>
          <p:cNvSpPr txBox="1"/>
          <p:nvPr/>
        </p:nvSpPr>
        <p:spPr>
          <a:xfrm>
            <a:off x="1472052" y="1569071"/>
            <a:ext cx="811068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Samenhang tussen thema’s en organen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Jojo-en tussen waarden, organen en ziekten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Kennis opfrissen uit eerdere leerjaren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Eerder geleerde technieken in andere context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indicatoren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microscopie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Context ‘arts’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Spannend begin</a:t>
            </a:r>
          </a:p>
        </p:txBody>
      </p:sp>
      <p:pic>
        <p:nvPicPr>
          <p:cNvPr id="1026" name="Picture 2" descr="Biologie">
            <a:extLst>
              <a:ext uri="{FF2B5EF4-FFF2-40B4-BE49-F238E27FC236}">
                <a16:creationId xmlns:a16="http://schemas.microsoft.com/office/drawing/2014/main" id="{15E2FA22-732D-49A1-A0F7-02B265874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84" y="3922127"/>
            <a:ext cx="6661051" cy="498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E5B437-D060-467D-A511-5C75FB40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F3DC724-C354-4327-B6F2-6962E2CA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699D2398-9104-479E-AEFD-2EA6ECD10234}"/>
              </a:ext>
            </a:extLst>
          </p:cNvPr>
          <p:cNvSpPr txBox="1"/>
          <p:nvPr/>
        </p:nvSpPr>
        <p:spPr>
          <a:xfrm>
            <a:off x="978059" y="398776"/>
            <a:ext cx="8956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Ontstaansgeschiedenis van de module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0591B2-F794-4189-928A-B42423C7E812}"/>
              </a:ext>
            </a:extLst>
          </p:cNvPr>
          <p:cNvSpPr txBox="1"/>
          <p:nvPr/>
        </p:nvSpPr>
        <p:spPr>
          <a:xfrm>
            <a:off x="978059" y="1292908"/>
            <a:ext cx="1330597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Streven naar een contextrijk curriculum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32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‘Spiraalcurriculum’: in V6 behoefte aan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opfrissen van kennis uit V4 en V5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aanbrengen van samenhang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oefening in systeemdenken, jojo-en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nl-NL" sz="32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Bestaand lesmateriaal bewaren</a:t>
            </a:r>
          </a:p>
          <a:p>
            <a:pPr lvl="1"/>
            <a:r>
              <a:rPr lang="nl-NL" sz="3200" dirty="0"/>
              <a:t>(niet te veel ‘</a:t>
            </a:r>
            <a:r>
              <a:rPr lang="nl-NL" sz="3200" dirty="0" err="1"/>
              <a:t>darlings</a:t>
            </a:r>
            <a:r>
              <a:rPr lang="nl-NL" sz="3200" dirty="0"/>
              <a:t> killen’)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‘casussen afweer’ van Loes </a:t>
            </a:r>
            <a:r>
              <a:rPr lang="nl-NL" sz="3200" dirty="0" err="1">
                <a:ea typeface="Calibri" panose="020F0502020204030204" pitchFamily="34" charset="0"/>
              </a:rPr>
              <a:t>Pihlajamaa</a:t>
            </a:r>
            <a:r>
              <a:rPr lang="nl-NL" sz="3200" dirty="0">
                <a:ea typeface="Calibri" panose="020F0502020204030204" pitchFamily="34" charset="0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800" dirty="0">
                <a:ea typeface="Calibri" panose="020F0502020204030204" pitchFamily="34" charset="0"/>
              </a:rPr>
              <a:t>in 2001 verspreid onder Synapsgebruikers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excursie Klinisch Chemisch Lab Meppel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800" dirty="0" err="1"/>
              <a:t>Stad&amp;Esch</a:t>
            </a:r>
            <a:r>
              <a:rPr lang="nl-NL" sz="2800" dirty="0"/>
              <a:t> traditie. Sinds 2</a:t>
            </a:r>
            <a:r>
              <a:rPr lang="nl-NL" sz="2800" baseline="30000" dirty="0"/>
              <a:t>e</a:t>
            </a:r>
            <a:r>
              <a:rPr lang="nl-NL" sz="2800" dirty="0"/>
              <a:t> fase samen.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mondeling tentamen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800" dirty="0"/>
              <a:t>gestart tijdens SPIN-project (1991) </a:t>
            </a:r>
            <a:r>
              <a:rPr lang="nl-NL" sz="2000" dirty="0">
                <a:cs typeface="Tahoma" panose="020B0604030504040204" pitchFamily="34" charset="0"/>
              </a:rPr>
              <a:t>(s</a:t>
            </a:r>
            <a:r>
              <a:rPr lang="nl-NL" sz="2000" dirty="0">
                <a:ea typeface="Calibri" panose="020F0502020204030204" pitchFamily="34" charset="0"/>
                <a:cs typeface="Tahoma" panose="020B0604030504040204" pitchFamily="34" charset="0"/>
              </a:rPr>
              <a:t>timuleringsproject invoering nieuw eindexamen biologie)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AB37EF-1A08-4395-9FF7-3CE3043BB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pic>
        <p:nvPicPr>
          <p:cNvPr id="2050" name="Picture 2" descr="De Puzzel – Petrapraat">
            <a:extLst>
              <a:ext uri="{FF2B5EF4-FFF2-40B4-BE49-F238E27FC236}">
                <a16:creationId xmlns:a16="http://schemas.microsoft.com/office/drawing/2014/main" id="{B525DCC2-804F-4E7C-862E-23119407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72" y="1340551"/>
            <a:ext cx="4881418" cy="366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8FF7B96-FB77-4A93-8606-26603875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6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2D0591B2-F794-4189-928A-B42423C7E812}"/>
              </a:ext>
            </a:extLst>
          </p:cNvPr>
          <p:cNvSpPr txBox="1"/>
          <p:nvPr/>
        </p:nvSpPr>
        <p:spPr>
          <a:xfrm>
            <a:off x="1131318" y="1685273"/>
            <a:ext cx="90656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Klinisch chemicus: voegt casus toe aan zijn uitleg</a:t>
            </a:r>
          </a:p>
          <a:p>
            <a:endParaRPr lang="nl-NL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Via oud-leerlingen: casussen met andere thema’s</a:t>
            </a:r>
          </a:p>
          <a:p>
            <a:endParaRPr lang="nl-NL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Onderzoek aan eigen urine als start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techniekherhaling: eiwit, glucose, preparaat</a:t>
            </a:r>
          </a:p>
          <a:p>
            <a:pPr lvl="1"/>
            <a:endParaRPr lang="nl-NL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</a:rPr>
              <a:t>Mondeling tentamen: </a:t>
            </a:r>
          </a:p>
          <a:p>
            <a:r>
              <a:rPr lang="nl-NL" sz="3200" dirty="0">
                <a:latin typeface="Calibri" panose="020F0502020204030204" pitchFamily="34" charset="0"/>
              </a:rPr>
              <a:t>			starten met casus i.p.v. van met een artikel</a:t>
            </a:r>
          </a:p>
          <a:p>
            <a:endParaRPr lang="nl-NL" sz="2000" dirty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</a:rPr>
              <a:t>Invoering ‘arts’ als context</a:t>
            </a:r>
          </a:p>
          <a:p>
            <a:endParaRPr lang="nl-NL" sz="2000" dirty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</a:rPr>
              <a:t>Oud-leerling geeft gastles Differentiaal Diagnose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</a:rPr>
              <a:t>Eerste keer: 2</a:t>
            </a:r>
            <a:r>
              <a:rPr lang="nl-NL" sz="3200" baseline="30000" dirty="0">
                <a:latin typeface="Calibri" panose="020F0502020204030204" pitchFamily="34" charset="0"/>
              </a:rPr>
              <a:t>e</a:t>
            </a:r>
            <a:r>
              <a:rPr lang="nl-NL" sz="3200" dirty="0">
                <a:latin typeface="Calibri" panose="020F0502020204030204" pitchFamily="34" charset="0"/>
              </a:rPr>
              <a:t> jaars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000" dirty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</a:rPr>
              <a:t>Gastles door huisarts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1A9EE0-5AE3-46DB-BA37-174BB1736AF6}"/>
              </a:ext>
            </a:extLst>
          </p:cNvPr>
          <p:cNvSpPr txBox="1"/>
          <p:nvPr/>
        </p:nvSpPr>
        <p:spPr>
          <a:xfrm>
            <a:off x="1131317" y="439178"/>
            <a:ext cx="856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Verdere ontwikkeling van de module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6F02941-9C94-4264-953C-54B8FC49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pic>
        <p:nvPicPr>
          <p:cNvPr id="7" name="Picture 4" descr="171,460 Puzzelstuk Foto&amp;#39;s, Afbeeldingen en Stock Fotografie - 123RF">
            <a:extLst>
              <a:ext uri="{FF2B5EF4-FFF2-40B4-BE49-F238E27FC236}">
                <a16:creationId xmlns:a16="http://schemas.microsoft.com/office/drawing/2014/main" id="{785A5DE7-20B2-4566-B169-BF06B710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09" y="0"/>
            <a:ext cx="6169891" cy="578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E6E9A7B-E8E3-4689-97C0-737BF9C7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3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2D0591B2-F794-4189-928A-B42423C7E812}"/>
              </a:ext>
            </a:extLst>
          </p:cNvPr>
          <p:cNvSpPr txBox="1"/>
          <p:nvPr/>
        </p:nvSpPr>
        <p:spPr>
          <a:xfrm>
            <a:off x="584653" y="1252940"/>
            <a:ext cx="1306207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Onderzoek eigen urine als binnenkomer</a:t>
            </a:r>
          </a:p>
          <a:p>
            <a:endParaRPr lang="nl-NL" sz="12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Gastles huisarts</a:t>
            </a:r>
          </a:p>
          <a:p>
            <a:endParaRPr lang="nl-NL" sz="1200" dirty="0"/>
          </a:p>
          <a:p>
            <a:endParaRPr lang="nl-NL" sz="1200" dirty="0"/>
          </a:p>
          <a:p>
            <a:endParaRPr lang="nl-NL" sz="1200" dirty="0"/>
          </a:p>
          <a:p>
            <a:endParaRPr lang="nl-NL" sz="12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/>
              <a:t>Drie series casussen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</a:rPr>
              <a:t>Eén week per thema (3 lessen)</a:t>
            </a:r>
          </a:p>
          <a:p>
            <a:pPr lvl="1"/>
            <a:endParaRPr lang="nl-NL" sz="1200" dirty="0">
              <a:latin typeface="Calibri" panose="020F0502020204030204" pitchFamily="34" charset="0"/>
            </a:endParaRPr>
          </a:p>
          <a:p>
            <a:pPr lvl="1"/>
            <a:endParaRPr lang="nl-NL" sz="1200" dirty="0">
              <a:latin typeface="Calibri" panose="020F0502020204030204" pitchFamily="34" charset="0"/>
            </a:endParaRPr>
          </a:p>
          <a:p>
            <a:pPr lvl="1"/>
            <a:endParaRPr lang="nl-NL" sz="1200" dirty="0">
              <a:latin typeface="Calibri" panose="020F0502020204030204" pitchFamily="34" charset="0"/>
            </a:endParaRPr>
          </a:p>
          <a:p>
            <a:pPr lvl="1"/>
            <a:endParaRPr lang="nl-NL" sz="1200" dirty="0">
              <a:latin typeface="Calibri" panose="020F0502020204030204" pitchFamily="34" charset="0"/>
            </a:endParaRPr>
          </a:p>
          <a:p>
            <a:pPr lvl="1"/>
            <a:endParaRPr lang="nl-NL" sz="1200" dirty="0">
              <a:latin typeface="Calibri" panose="020F0502020204030204" pitchFamily="34" charset="0"/>
            </a:endParaRPr>
          </a:p>
          <a:p>
            <a:pPr lvl="1"/>
            <a:endParaRPr lang="nl-NL" sz="1200" dirty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</a:rPr>
              <a:t>Bezoek Klinisch Chemisch Lab. </a:t>
            </a:r>
            <a:r>
              <a:rPr lang="nl-NL" sz="3200" dirty="0" err="1">
                <a:latin typeface="Calibri" panose="020F0502020204030204" pitchFamily="34" charset="0"/>
              </a:rPr>
              <a:t>Mèt</a:t>
            </a:r>
            <a:r>
              <a:rPr lang="nl-NL" sz="3200" dirty="0">
                <a:latin typeface="Calibri" panose="020F0502020204030204" pitchFamily="34" charset="0"/>
              </a:rPr>
              <a:t> casus van de klinisch chemicus.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sz="1200" dirty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anose="020F0502020204030204" pitchFamily="34" charset="0"/>
              </a:rPr>
              <a:t>Mondeling tentamen. ‘Eigen’ casus als start.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FB5538B-4826-4BFE-BA81-79924805B324}"/>
              </a:ext>
            </a:extLst>
          </p:cNvPr>
          <p:cNvSpPr txBox="1"/>
          <p:nvPr/>
        </p:nvSpPr>
        <p:spPr>
          <a:xfrm>
            <a:off x="915767" y="445173"/>
            <a:ext cx="5677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Opbouw van de module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F45E169-1489-4980-A144-F304176B1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94898" y="4394897"/>
            <a:ext cx="9144001" cy="35420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9E8E7DD-F6B4-4A83-881E-4CD20ADDB568}"/>
              </a:ext>
            </a:extLst>
          </p:cNvPr>
          <p:cNvSpPr txBox="1"/>
          <p:nvPr/>
        </p:nvSpPr>
        <p:spPr>
          <a:xfrm>
            <a:off x="6044152" y="1950972"/>
            <a:ext cx="83021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Accent op Differentiaal Diagnose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/>
              <a:t>Gelegenheid tot vragen over het beroep</a:t>
            </a:r>
          </a:p>
          <a:p>
            <a:endParaRPr lang="nl-NL" sz="1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</a:rPr>
              <a:t>Hart/bloed, Buik, Immuunsysteem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3200" dirty="0">
                <a:latin typeface="Calibri" panose="020F0502020204030204" pitchFamily="34" charset="0"/>
              </a:rPr>
              <a:t>Zintuigen/Zenuwen al bij eerdere module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</a:rPr>
              <a:t>Vijf casussen per serie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</a:rPr>
              <a:t>Groepjes van drie of vier leerlingen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</a:rPr>
              <a:t>Geen enkele keer met dezelfde klasgenoot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</a:rPr>
              <a:t>Casus samen oplossen</a:t>
            </a:r>
          </a:p>
          <a:p>
            <a:pPr lvl="1"/>
            <a:endParaRPr lang="nl-NL" sz="11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</a:rPr>
              <a:t>Bijbehorende theorie (zelfstudie)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</a:rPr>
              <a:t>Bijpassende examenvragen (zelfstudie)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3200" dirty="0">
                <a:latin typeface="Calibri" panose="020F0502020204030204" pitchFamily="34" charset="0"/>
              </a:rPr>
              <a:t>Presentatie aan de rest van de klas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5FBAA99-C239-4790-B521-2BD6AB56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A21B-74EB-4219-8095-A5F0AD40178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1550</TotalTime>
  <Words>724</Words>
  <Application>Microsoft Office PowerPoint</Application>
  <PresentationFormat>Aangepast</PresentationFormat>
  <Paragraphs>164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Edwardian Script ITC</vt:lpstr>
      <vt:lpstr>Symbol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Netten</dc:creator>
  <cp:lastModifiedBy>henk van netten</cp:lastModifiedBy>
  <cp:revision>48</cp:revision>
  <dcterms:created xsi:type="dcterms:W3CDTF">2016-10-22T14:03:54Z</dcterms:created>
  <dcterms:modified xsi:type="dcterms:W3CDTF">2021-11-15T19:36:17Z</dcterms:modified>
</cp:coreProperties>
</file>