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6" r:id="rId2"/>
    <p:sldId id="314" r:id="rId3"/>
    <p:sldId id="257" r:id="rId4"/>
    <p:sldId id="303" r:id="rId5"/>
    <p:sldId id="305" r:id="rId6"/>
    <p:sldId id="306" r:id="rId7"/>
    <p:sldId id="307" r:id="rId8"/>
    <p:sldId id="308" r:id="rId9"/>
    <p:sldId id="316" r:id="rId10"/>
    <p:sldId id="315" r:id="rId11"/>
    <p:sldId id="313" r:id="rId12"/>
    <p:sldId id="312" r:id="rId13"/>
    <p:sldId id="311" r:id="rId14"/>
    <p:sldId id="310" r:id="rId15"/>
    <p:sldId id="30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202C4-FFB3-442C-82B0-C78A8942F75D}" v="6" dt="2023-06-01T07:23:15.5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61765" autoAdjust="0"/>
  </p:normalViewPr>
  <p:slideViewPr>
    <p:cSldViewPr snapToGrid="0">
      <p:cViewPr varScale="1">
        <p:scale>
          <a:sx n="41" d="100"/>
          <a:sy n="41" d="100"/>
        </p:scale>
        <p:origin x="16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gen Memelink" userId="4ad4735b-aa39-4774-a0a4-fda3473ed6d2" providerId="ADAL" clId="{198202C4-FFB3-442C-82B0-C78A8942F75D}"/>
    <pc:docChg chg="custSel addSld delSld modSld">
      <pc:chgData name="Jurgen Memelink" userId="4ad4735b-aa39-4774-a0a4-fda3473ed6d2" providerId="ADAL" clId="{198202C4-FFB3-442C-82B0-C78A8942F75D}" dt="2023-06-01T07:34:02.286" v="449" actId="20577"/>
      <pc:docMkLst>
        <pc:docMk/>
      </pc:docMkLst>
      <pc:sldChg chg="addSp delSp modSp mod">
        <pc:chgData name="Jurgen Memelink" userId="4ad4735b-aa39-4774-a0a4-fda3473ed6d2" providerId="ADAL" clId="{198202C4-FFB3-442C-82B0-C78A8942F75D}" dt="2023-05-31T19:57:21.272" v="6" actId="1076"/>
        <pc:sldMkLst>
          <pc:docMk/>
          <pc:sldMk cId="3025818673" sldId="256"/>
        </pc:sldMkLst>
        <pc:spChg chg="mod">
          <ac:chgData name="Jurgen Memelink" userId="4ad4735b-aa39-4774-a0a4-fda3473ed6d2" providerId="ADAL" clId="{198202C4-FFB3-442C-82B0-C78A8942F75D}" dt="2023-05-31T19:57:07.071" v="2" actId="20577"/>
          <ac:spMkLst>
            <pc:docMk/>
            <pc:sldMk cId="3025818673" sldId="256"/>
            <ac:spMk id="2" creationId="{00000000-0000-0000-0000-000000000000}"/>
          </ac:spMkLst>
        </pc:spChg>
        <pc:picChg chg="add mod">
          <ac:chgData name="Jurgen Memelink" userId="4ad4735b-aa39-4774-a0a4-fda3473ed6d2" providerId="ADAL" clId="{198202C4-FFB3-442C-82B0-C78A8942F75D}" dt="2023-05-31T19:57:21.272" v="6" actId="1076"/>
          <ac:picMkLst>
            <pc:docMk/>
            <pc:sldMk cId="3025818673" sldId="256"/>
            <ac:picMk id="5" creationId="{B56A3040-644C-479B-B36F-5E59B8BFDD2E}"/>
          </ac:picMkLst>
        </pc:picChg>
        <pc:picChg chg="del">
          <ac:chgData name="Jurgen Memelink" userId="4ad4735b-aa39-4774-a0a4-fda3473ed6d2" providerId="ADAL" clId="{198202C4-FFB3-442C-82B0-C78A8942F75D}" dt="2023-05-31T19:55:50.720" v="0" actId="478"/>
          <ac:picMkLst>
            <pc:docMk/>
            <pc:sldMk cId="3025818673" sldId="256"/>
            <ac:picMk id="6" creationId="{470AAA50-1B9C-F6F8-06F3-97787265C6D7}"/>
          </ac:picMkLst>
        </pc:picChg>
      </pc:sldChg>
      <pc:sldChg chg="modSp mod">
        <pc:chgData name="Jurgen Memelink" userId="4ad4735b-aa39-4774-a0a4-fda3473ed6d2" providerId="ADAL" clId="{198202C4-FFB3-442C-82B0-C78A8942F75D}" dt="2023-06-01T07:23:15.500" v="349" actId="1076"/>
        <pc:sldMkLst>
          <pc:docMk/>
          <pc:sldMk cId="3434387550" sldId="303"/>
        </pc:sldMkLst>
        <pc:spChg chg="mod">
          <ac:chgData name="Jurgen Memelink" userId="4ad4735b-aa39-4774-a0a4-fda3473ed6d2" providerId="ADAL" clId="{198202C4-FFB3-442C-82B0-C78A8942F75D}" dt="2023-06-01T07:23:15.500" v="349" actId="1076"/>
          <ac:spMkLst>
            <pc:docMk/>
            <pc:sldMk cId="3434387550" sldId="303"/>
            <ac:spMk id="4" creationId="{B93CCF6A-627A-C3BF-E092-76EF0CD0CB09}"/>
          </ac:spMkLst>
        </pc:spChg>
      </pc:sldChg>
      <pc:sldChg chg="modSp del mod">
        <pc:chgData name="Jurgen Memelink" userId="4ad4735b-aa39-4774-a0a4-fda3473ed6d2" providerId="ADAL" clId="{198202C4-FFB3-442C-82B0-C78A8942F75D}" dt="2023-06-01T07:27:04.431" v="355" actId="47"/>
        <pc:sldMkLst>
          <pc:docMk/>
          <pc:sldMk cId="4157222584" sldId="304"/>
        </pc:sldMkLst>
        <pc:spChg chg="mod">
          <ac:chgData name="Jurgen Memelink" userId="4ad4735b-aa39-4774-a0a4-fda3473ed6d2" providerId="ADAL" clId="{198202C4-FFB3-442C-82B0-C78A8942F75D}" dt="2023-06-01T07:26:35.417" v="354" actId="1076"/>
          <ac:spMkLst>
            <pc:docMk/>
            <pc:sldMk cId="4157222584" sldId="304"/>
            <ac:spMk id="2" creationId="{42B326B4-C984-481D-CCD0-E7B055AB39F3}"/>
          </ac:spMkLst>
        </pc:spChg>
        <pc:spChg chg="mod">
          <ac:chgData name="Jurgen Memelink" userId="4ad4735b-aa39-4774-a0a4-fda3473ed6d2" providerId="ADAL" clId="{198202C4-FFB3-442C-82B0-C78A8942F75D}" dt="2023-06-01T07:26:31.506" v="353" actId="1076"/>
          <ac:spMkLst>
            <pc:docMk/>
            <pc:sldMk cId="4157222584" sldId="304"/>
            <ac:spMk id="3" creationId="{48255C27-50AB-0EFD-EE94-91B507B459E3}"/>
          </ac:spMkLst>
        </pc:spChg>
      </pc:sldChg>
      <pc:sldChg chg="modSp mod">
        <pc:chgData name="Jurgen Memelink" userId="4ad4735b-aa39-4774-a0a4-fda3473ed6d2" providerId="ADAL" clId="{198202C4-FFB3-442C-82B0-C78A8942F75D}" dt="2023-06-01T07:28:15.532" v="420" actId="20577"/>
        <pc:sldMkLst>
          <pc:docMk/>
          <pc:sldMk cId="2198712072" sldId="306"/>
        </pc:sldMkLst>
        <pc:spChg chg="mod">
          <ac:chgData name="Jurgen Memelink" userId="4ad4735b-aa39-4774-a0a4-fda3473ed6d2" providerId="ADAL" clId="{198202C4-FFB3-442C-82B0-C78A8942F75D}" dt="2023-06-01T07:28:15.532" v="420" actId="20577"/>
          <ac:spMkLst>
            <pc:docMk/>
            <pc:sldMk cId="2198712072" sldId="306"/>
            <ac:spMk id="3" creationId="{3636ED16-A578-02F2-C3C4-3E875582DF04}"/>
          </ac:spMkLst>
        </pc:spChg>
      </pc:sldChg>
      <pc:sldChg chg="modSp mod">
        <pc:chgData name="Jurgen Memelink" userId="4ad4735b-aa39-4774-a0a4-fda3473ed6d2" providerId="ADAL" clId="{198202C4-FFB3-442C-82B0-C78A8942F75D}" dt="2023-06-01T07:28:36.376" v="421" actId="6549"/>
        <pc:sldMkLst>
          <pc:docMk/>
          <pc:sldMk cId="3472962750" sldId="307"/>
        </pc:sldMkLst>
        <pc:spChg chg="mod">
          <ac:chgData name="Jurgen Memelink" userId="4ad4735b-aa39-4774-a0a4-fda3473ed6d2" providerId="ADAL" clId="{198202C4-FFB3-442C-82B0-C78A8942F75D}" dt="2023-06-01T07:28:36.376" v="421" actId="6549"/>
          <ac:spMkLst>
            <pc:docMk/>
            <pc:sldMk cId="3472962750" sldId="307"/>
            <ac:spMk id="3" creationId="{181F95A5-72F6-4C5B-038B-A1A104748839}"/>
          </ac:spMkLst>
        </pc:spChg>
      </pc:sldChg>
      <pc:sldChg chg="modSp mod">
        <pc:chgData name="Jurgen Memelink" userId="4ad4735b-aa39-4774-a0a4-fda3473ed6d2" providerId="ADAL" clId="{198202C4-FFB3-442C-82B0-C78A8942F75D}" dt="2023-06-01T07:30:25.776" v="423" actId="20577"/>
        <pc:sldMkLst>
          <pc:docMk/>
          <pc:sldMk cId="852697138" sldId="308"/>
        </pc:sldMkLst>
        <pc:spChg chg="mod">
          <ac:chgData name="Jurgen Memelink" userId="4ad4735b-aa39-4774-a0a4-fda3473ed6d2" providerId="ADAL" clId="{198202C4-FFB3-442C-82B0-C78A8942F75D}" dt="2023-06-01T07:30:25.776" v="423" actId="20577"/>
          <ac:spMkLst>
            <pc:docMk/>
            <pc:sldMk cId="852697138" sldId="308"/>
            <ac:spMk id="3" creationId="{4AE4EA5B-F913-ED90-B386-D685E3F4A68D}"/>
          </ac:spMkLst>
        </pc:spChg>
      </pc:sldChg>
      <pc:sldChg chg="modSp mod">
        <pc:chgData name="Jurgen Memelink" userId="4ad4735b-aa39-4774-a0a4-fda3473ed6d2" providerId="ADAL" clId="{198202C4-FFB3-442C-82B0-C78A8942F75D}" dt="2023-06-01T07:34:02.286" v="449" actId="20577"/>
        <pc:sldMkLst>
          <pc:docMk/>
          <pc:sldMk cId="2333378615" sldId="309"/>
        </pc:sldMkLst>
        <pc:spChg chg="mod">
          <ac:chgData name="Jurgen Memelink" userId="4ad4735b-aa39-4774-a0a4-fda3473ed6d2" providerId="ADAL" clId="{198202C4-FFB3-442C-82B0-C78A8942F75D}" dt="2023-06-01T07:34:02.286" v="449" actId="20577"/>
          <ac:spMkLst>
            <pc:docMk/>
            <pc:sldMk cId="2333378615" sldId="309"/>
            <ac:spMk id="3" creationId="{2601562C-C9B3-52D9-E7D8-114F8A32891F}"/>
          </ac:spMkLst>
        </pc:spChg>
      </pc:sldChg>
      <pc:sldChg chg="addSp delSp modSp mod">
        <pc:chgData name="Jurgen Memelink" userId="4ad4735b-aa39-4774-a0a4-fda3473ed6d2" providerId="ADAL" clId="{198202C4-FFB3-442C-82B0-C78A8942F75D}" dt="2023-06-01T07:22:19.422" v="345" actId="20577"/>
        <pc:sldMkLst>
          <pc:docMk/>
          <pc:sldMk cId="4245399535" sldId="314"/>
        </pc:sldMkLst>
        <pc:spChg chg="mod">
          <ac:chgData name="Jurgen Memelink" userId="4ad4735b-aa39-4774-a0a4-fda3473ed6d2" providerId="ADAL" clId="{198202C4-FFB3-442C-82B0-C78A8942F75D}" dt="2023-06-01T07:22:19.422" v="345" actId="20577"/>
          <ac:spMkLst>
            <pc:docMk/>
            <pc:sldMk cId="4245399535" sldId="314"/>
            <ac:spMk id="3" creationId="{00000000-0000-0000-0000-000000000000}"/>
          </ac:spMkLst>
        </pc:spChg>
        <pc:picChg chg="del">
          <ac:chgData name="Jurgen Memelink" userId="4ad4735b-aa39-4774-a0a4-fda3473ed6d2" providerId="ADAL" clId="{198202C4-FFB3-442C-82B0-C78A8942F75D}" dt="2023-05-31T19:57:59.837" v="63" actId="478"/>
          <ac:picMkLst>
            <pc:docMk/>
            <pc:sldMk cId="4245399535" sldId="314"/>
            <ac:picMk id="4" creationId="{73B34AA6-9668-2350-241A-DF123E2ADC16}"/>
          </ac:picMkLst>
        </pc:picChg>
        <pc:picChg chg="add mod modCrop">
          <ac:chgData name="Jurgen Memelink" userId="4ad4735b-aa39-4774-a0a4-fda3473ed6d2" providerId="ADAL" clId="{198202C4-FFB3-442C-82B0-C78A8942F75D}" dt="2023-05-31T20:00:04.201" v="73" actId="1076"/>
          <ac:picMkLst>
            <pc:docMk/>
            <pc:sldMk cId="4245399535" sldId="314"/>
            <ac:picMk id="5" creationId="{5C35ECE0-DBED-51B9-AC65-EB5ABE3ABA7F}"/>
          </ac:picMkLst>
        </pc:picChg>
        <pc:picChg chg="mod">
          <ac:chgData name="Jurgen Memelink" userId="4ad4735b-aa39-4774-a0a4-fda3473ed6d2" providerId="ADAL" clId="{198202C4-FFB3-442C-82B0-C78A8942F75D}" dt="2023-05-31T20:00:02.608" v="72" actId="1076"/>
          <ac:picMkLst>
            <pc:docMk/>
            <pc:sldMk cId="4245399535" sldId="314"/>
            <ac:picMk id="24582" creationId="{00000000-0000-0000-0000-000000000000}"/>
          </ac:picMkLst>
        </pc:picChg>
      </pc:sldChg>
      <pc:sldChg chg="modSp mod">
        <pc:chgData name="Jurgen Memelink" userId="4ad4735b-aa39-4774-a0a4-fda3473ed6d2" providerId="ADAL" clId="{198202C4-FFB3-442C-82B0-C78A8942F75D}" dt="2023-06-01T07:32:31.068" v="427" actId="20577"/>
        <pc:sldMkLst>
          <pc:docMk/>
          <pc:sldMk cId="319678835" sldId="315"/>
        </pc:sldMkLst>
        <pc:spChg chg="mod">
          <ac:chgData name="Jurgen Memelink" userId="4ad4735b-aa39-4774-a0a4-fda3473ed6d2" providerId="ADAL" clId="{198202C4-FFB3-442C-82B0-C78A8942F75D}" dt="2023-06-01T07:32:31.068" v="427" actId="20577"/>
          <ac:spMkLst>
            <pc:docMk/>
            <pc:sldMk cId="319678835" sldId="315"/>
            <ac:spMk id="3" creationId="{4AE4EA5B-F913-ED90-B386-D685E3F4A68D}"/>
          </ac:spMkLst>
        </pc:spChg>
      </pc:sldChg>
      <pc:sldChg chg="modSp add mod">
        <pc:chgData name="Jurgen Memelink" userId="4ad4735b-aa39-4774-a0a4-fda3473ed6d2" providerId="ADAL" clId="{198202C4-FFB3-442C-82B0-C78A8942F75D}" dt="2023-06-01T07:30:59.865" v="425" actId="20577"/>
        <pc:sldMkLst>
          <pc:docMk/>
          <pc:sldMk cId="2002459926" sldId="316"/>
        </pc:sldMkLst>
        <pc:spChg chg="mod">
          <ac:chgData name="Jurgen Memelink" userId="4ad4735b-aa39-4774-a0a4-fda3473ed6d2" providerId="ADAL" clId="{198202C4-FFB3-442C-82B0-C78A8942F75D}" dt="2023-06-01T07:30:59.865" v="425" actId="20577"/>
          <ac:spMkLst>
            <pc:docMk/>
            <pc:sldMk cId="2002459926" sldId="316"/>
            <ac:spMk id="3" creationId="{4AE4EA5B-F913-ED90-B386-D685E3F4A6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A2C22-0687-460B-94AD-6E54DE1D1789}" type="datetimeFigureOut">
              <a:rPr lang="nl-NL" smtClean="0"/>
              <a:t>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7E0BA-527A-4924-9DAD-4C8C415BCC7B}" type="slidenum">
              <a:rPr lang="nl-NL" smtClean="0"/>
              <a:t>‹nr.›</a:t>
            </a:fld>
            <a:endParaRPr lang="nl-NL"/>
          </a:p>
        </p:txBody>
      </p:sp>
    </p:spTree>
    <p:extLst>
      <p:ext uri="{BB962C8B-B14F-4D97-AF65-F5344CB8AC3E}">
        <p14:creationId xmlns:p14="http://schemas.microsoft.com/office/powerpoint/2010/main" val="72605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a:t>
            </a:r>
            <a:r>
              <a:rPr lang="nl-NL" baseline="0" dirty="0"/>
              <a:t> heb je nodig?:</a:t>
            </a:r>
          </a:p>
          <a:p>
            <a:r>
              <a:rPr lang="nl-NL" baseline="0" dirty="0"/>
              <a:t>Vlaggen</a:t>
            </a:r>
          </a:p>
          <a:p>
            <a:r>
              <a:rPr lang="nl-NL" baseline="0" dirty="0"/>
              <a:t>Linten 15 per klas</a:t>
            </a:r>
          </a:p>
          <a:p>
            <a:r>
              <a:rPr lang="nl-NL" baseline="0" dirty="0"/>
              <a:t>Kaart spel per klas</a:t>
            </a:r>
          </a:p>
          <a:p>
            <a:r>
              <a:rPr lang="nl-NL" baseline="0" dirty="0"/>
              <a:t>Stoepkrijt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77E0BA-527A-4924-9DAD-4C8C415BCC7B}" type="slidenum">
              <a:rPr lang="nl-NL" smtClean="0"/>
              <a:t>1</a:t>
            </a:fld>
            <a:endParaRPr lang="nl-NL"/>
          </a:p>
        </p:txBody>
      </p:sp>
    </p:spTree>
    <p:extLst>
      <p:ext uri="{BB962C8B-B14F-4D97-AF65-F5344CB8AC3E}">
        <p14:creationId xmlns:p14="http://schemas.microsoft.com/office/powerpoint/2010/main" val="85296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dirty="0">
                <a:ln>
                  <a:noFill/>
                </a:ln>
                <a:solidFill>
                  <a:srgbClr val="000000"/>
                </a:solidFill>
                <a:effectLst/>
                <a:cs typeface="Arial" panose="020B0604020202020204" pitchFamily="34" charset="0"/>
              </a:rPr>
              <a:t>Kennisachtergrond: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rgbClr val="000000"/>
                </a:solidFill>
                <a:effectLst/>
                <a:cs typeface="Arial" panose="020B0604020202020204" pitchFamily="34" charset="0"/>
              </a:rPr>
              <a:t>Elk individu heeft direct of indirect invloed op zijn of haar leefomgeving inclusief op al de levende wezens die daartoe behoren</a:t>
            </a:r>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4</a:t>
            </a:fld>
            <a:endParaRPr lang="nl-NL"/>
          </a:p>
        </p:txBody>
      </p:sp>
    </p:spTree>
    <p:extLst>
      <p:ext uri="{BB962C8B-B14F-4D97-AF65-F5344CB8AC3E}">
        <p14:creationId xmlns:p14="http://schemas.microsoft.com/office/powerpoint/2010/main" val="423055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8</a:t>
            </a:fld>
            <a:endParaRPr lang="nl-NL"/>
          </a:p>
        </p:txBody>
      </p:sp>
    </p:spTree>
    <p:extLst>
      <p:ext uri="{BB962C8B-B14F-4D97-AF65-F5344CB8AC3E}">
        <p14:creationId xmlns:p14="http://schemas.microsoft.com/office/powerpoint/2010/main" val="31127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9</a:t>
            </a:fld>
            <a:endParaRPr lang="nl-NL"/>
          </a:p>
        </p:txBody>
      </p:sp>
    </p:spTree>
    <p:extLst>
      <p:ext uri="{BB962C8B-B14F-4D97-AF65-F5344CB8AC3E}">
        <p14:creationId xmlns:p14="http://schemas.microsoft.com/office/powerpoint/2010/main" val="325430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Ondertussen 30 kaartjes (helft van de groep) uitdelen aan mensen die met jurgen en sophie meegaan</a:t>
            </a:r>
          </a:p>
          <a:p>
            <a:endParaRPr lang="nl-NL" dirty="0"/>
          </a:p>
          <a:p>
            <a:r>
              <a:rPr lang="nl-NL" dirty="0"/>
              <a:t>https://www.youtube.com/watch?v=BJn5bHUIFrk </a:t>
            </a:r>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14</a:t>
            </a:fld>
            <a:endParaRPr lang="nl-NL"/>
          </a:p>
        </p:txBody>
      </p:sp>
    </p:spTree>
    <p:extLst>
      <p:ext uri="{BB962C8B-B14F-4D97-AF65-F5344CB8AC3E}">
        <p14:creationId xmlns:p14="http://schemas.microsoft.com/office/powerpoint/2010/main" val="415970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77028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70179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338069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41237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303787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12570F7-7BE0-4C41-87DF-A542329D2FFC}" type="datetimeFigureOut">
              <a:rPr lang="nl-NL" smtClean="0"/>
              <a:t>1-6-2023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47592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12570F7-7BE0-4C41-87DF-A542329D2FFC}" type="datetimeFigureOut">
              <a:rPr lang="nl-NL" smtClean="0"/>
              <a:t>1-6-2023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3642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12570F7-7BE0-4C41-87DF-A542329D2FFC}" type="datetimeFigureOut">
              <a:rPr lang="nl-NL" smtClean="0"/>
              <a:t>1-6-2023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69244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2570F7-7BE0-4C41-87DF-A542329D2FFC}" type="datetimeFigureOut">
              <a:rPr lang="nl-NL" smtClean="0"/>
              <a:t>1-6-2023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369846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12570F7-7BE0-4C41-87DF-A542329D2FFC}" type="datetimeFigureOut">
              <a:rPr lang="nl-NL" smtClean="0"/>
              <a:t>1-6-2023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116729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12570F7-7BE0-4C41-87DF-A542329D2FFC}" type="datetimeFigureOut">
              <a:rPr lang="nl-NL" smtClean="0"/>
              <a:t>1-6-2023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59728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570F7-7BE0-4C41-87DF-A542329D2FFC}" type="datetimeFigureOut">
              <a:rPr lang="nl-NL" smtClean="0"/>
              <a:t>1-6-2023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F53F0-8D73-4C01-A371-237A25348215}" type="slidenum">
              <a:rPr lang="nl-NL" smtClean="0"/>
              <a:t>‹nr.›</a:t>
            </a:fld>
            <a:endParaRPr lang="nl-NL"/>
          </a:p>
        </p:txBody>
      </p:sp>
    </p:spTree>
    <p:extLst>
      <p:ext uri="{BB962C8B-B14F-4D97-AF65-F5344CB8AC3E}">
        <p14:creationId xmlns:p14="http://schemas.microsoft.com/office/powerpoint/2010/main" val="38043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BJn5bHUIFrk?feature=oembe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isme.science.uu.nl/biologie/index.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56A3040-644C-479B-B36F-5E59B8BFDD2E}"/>
              </a:ext>
            </a:extLst>
          </p:cNvPr>
          <p:cNvPicPr>
            <a:picLocks noChangeAspect="1"/>
          </p:cNvPicPr>
          <p:nvPr/>
        </p:nvPicPr>
        <p:blipFill>
          <a:blip r:embed="rId3"/>
          <a:stretch>
            <a:fillRect/>
          </a:stretch>
        </p:blipFill>
        <p:spPr>
          <a:xfrm>
            <a:off x="3647267" y="-61074"/>
            <a:ext cx="4897465" cy="6980147"/>
          </a:xfrm>
          <a:prstGeom prst="rect">
            <a:avLst/>
          </a:prstGeom>
        </p:spPr>
      </p:pic>
    </p:spTree>
    <p:extLst>
      <p:ext uri="{BB962C8B-B14F-4D97-AF65-F5344CB8AC3E}">
        <p14:creationId xmlns:p14="http://schemas.microsoft.com/office/powerpoint/2010/main" val="302581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FB547-B8C1-A64B-0FAD-3D5CAA00E9D9}"/>
              </a:ext>
            </a:extLst>
          </p:cNvPr>
          <p:cNvSpPr>
            <a:spLocks noGrp="1"/>
          </p:cNvSpPr>
          <p:nvPr>
            <p:ph type="title"/>
          </p:nvPr>
        </p:nvSpPr>
        <p:spPr>
          <a:xfrm>
            <a:off x="838200" y="0"/>
            <a:ext cx="10515600" cy="1325563"/>
          </a:xfrm>
        </p:spPr>
        <p:txBody>
          <a:bodyPr/>
          <a:lstStyle/>
          <a:p>
            <a:r>
              <a:rPr lang="nl-NL" b="1" dirty="0">
                <a:solidFill>
                  <a:schemeClr val="accent1"/>
                </a:solidFill>
              </a:rPr>
              <a:t>Levend </a:t>
            </a:r>
            <a:r>
              <a:rPr lang="nl-NL" b="1" dirty="0" err="1">
                <a:solidFill>
                  <a:schemeClr val="accent1"/>
                </a:solidFill>
              </a:rPr>
              <a:t>strateco</a:t>
            </a:r>
            <a:r>
              <a:rPr lang="nl-NL" b="1" dirty="0">
                <a:solidFill>
                  <a:schemeClr val="accent1"/>
                </a:solidFill>
              </a:rPr>
              <a:t>, de spelregels</a:t>
            </a:r>
          </a:p>
        </p:txBody>
      </p:sp>
      <p:sp>
        <p:nvSpPr>
          <p:cNvPr id="3" name="Tijdelijke aanduiding voor inhoud 2">
            <a:extLst>
              <a:ext uri="{FF2B5EF4-FFF2-40B4-BE49-F238E27FC236}">
                <a16:creationId xmlns:a16="http://schemas.microsoft.com/office/drawing/2014/main" id="{4AE4EA5B-F913-ED90-B386-D685E3F4A68D}"/>
              </a:ext>
            </a:extLst>
          </p:cNvPr>
          <p:cNvSpPr>
            <a:spLocks noGrp="1"/>
          </p:cNvSpPr>
          <p:nvPr>
            <p:ph idx="1"/>
          </p:nvPr>
        </p:nvSpPr>
        <p:spPr>
          <a:xfrm>
            <a:off x="838200" y="1550020"/>
            <a:ext cx="10770220" cy="5177351"/>
          </a:xfrm>
        </p:spPr>
        <p:txBody>
          <a:bodyPr>
            <a:normAutofit/>
          </a:bodyPr>
          <a:lstStyle/>
          <a:p>
            <a:pPr marL="0" indent="0">
              <a:buNone/>
            </a:pPr>
            <a:r>
              <a:rPr lang="nl-NL" i="1" dirty="0">
                <a:effectLst/>
                <a:latin typeface="Calibri" panose="020F0502020204030204" pitchFamily="34" charset="0"/>
                <a:ea typeface="Calibri" panose="020F0502020204030204" pitchFamily="34" charset="0"/>
                <a:cs typeface="Calibri" panose="020F0502020204030204" pitchFamily="34" charset="0"/>
              </a:rPr>
              <a:t>Invloed van het getijde op de soorten: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Calibri" panose="020F0502020204030204" pitchFamily="34" charset="0"/>
              </a:rPr>
              <a:t>Soorten die bij eb actief zijn mogen alleen bij eb tikken maar kunnen bij vloed wel getikt worden (verstoppen dus!)</a:t>
            </a:r>
          </a:p>
          <a:p>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Calibri" panose="020F0502020204030204" pitchFamily="34" charset="0"/>
              </a:rPr>
              <a:t>Soorten die bij vloed actief zijn mogen alleen bij vloed tikken maar kunnen bij eb wel getikt worden (verstoppen dus!)</a:t>
            </a:r>
          </a:p>
          <a:p>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Calibri" panose="020F0502020204030204" pitchFamily="34" charset="0"/>
              </a:rPr>
              <a:t>Diatomeeën zijn bij eb en vloed actief, mogen zelf niet tikken maar kunnen wel getikt worden.</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1967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505DF-A1AC-DC49-A136-3B0F55B57747}"/>
              </a:ext>
            </a:extLst>
          </p:cNvPr>
          <p:cNvSpPr>
            <a:spLocks noGrp="1"/>
          </p:cNvSpPr>
          <p:nvPr>
            <p:ph type="title"/>
          </p:nvPr>
        </p:nvSpPr>
        <p:spPr/>
        <p:txBody>
          <a:bodyPr/>
          <a:lstStyle/>
          <a:p>
            <a:r>
              <a:rPr lang="nl-NL" b="1" dirty="0">
                <a:solidFill>
                  <a:srgbClr val="FF0000"/>
                </a:solidFill>
              </a:rPr>
              <a:t>Voedselrelaties </a:t>
            </a:r>
          </a:p>
        </p:txBody>
      </p:sp>
      <p:graphicFrame>
        <p:nvGraphicFramePr>
          <p:cNvPr id="4" name="Tijdelijke aanduiding voor inhoud 3">
            <a:extLst>
              <a:ext uri="{FF2B5EF4-FFF2-40B4-BE49-F238E27FC236}">
                <a16:creationId xmlns:a16="http://schemas.microsoft.com/office/drawing/2014/main" id="{59915AA8-DB6A-2902-C710-DF458E6F08DA}"/>
              </a:ext>
            </a:extLst>
          </p:cNvPr>
          <p:cNvGraphicFramePr>
            <a:graphicFrameLocks noGrp="1"/>
          </p:cNvGraphicFramePr>
          <p:nvPr>
            <p:ph idx="1"/>
            <p:extLst>
              <p:ext uri="{D42A27DB-BD31-4B8C-83A1-F6EECF244321}">
                <p14:modId xmlns:p14="http://schemas.microsoft.com/office/powerpoint/2010/main" val="1679165982"/>
              </p:ext>
            </p:extLst>
          </p:nvPr>
        </p:nvGraphicFramePr>
        <p:xfrm>
          <a:off x="4125951" y="1483111"/>
          <a:ext cx="7794703" cy="5100928"/>
        </p:xfrm>
        <a:graphic>
          <a:graphicData uri="http://schemas.openxmlformats.org/drawingml/2006/table">
            <a:tbl>
              <a:tblPr firstRow="1" firstCol="1" bandRow="1">
                <a:tableStyleId>{5C22544A-7EE6-4342-B048-85BDC9FD1C3A}</a:tableStyleId>
              </a:tblPr>
              <a:tblGrid>
                <a:gridCol w="2040673">
                  <a:extLst>
                    <a:ext uri="{9D8B030D-6E8A-4147-A177-3AD203B41FA5}">
                      <a16:colId xmlns:a16="http://schemas.microsoft.com/office/drawing/2014/main" val="1115657720"/>
                    </a:ext>
                  </a:extLst>
                </a:gridCol>
                <a:gridCol w="2955074">
                  <a:extLst>
                    <a:ext uri="{9D8B030D-6E8A-4147-A177-3AD203B41FA5}">
                      <a16:colId xmlns:a16="http://schemas.microsoft.com/office/drawing/2014/main" val="3650717947"/>
                    </a:ext>
                  </a:extLst>
                </a:gridCol>
                <a:gridCol w="2798956">
                  <a:extLst>
                    <a:ext uri="{9D8B030D-6E8A-4147-A177-3AD203B41FA5}">
                      <a16:colId xmlns:a16="http://schemas.microsoft.com/office/drawing/2014/main" val="2525477650"/>
                    </a:ext>
                  </a:extLst>
                </a:gridCol>
              </a:tblGrid>
              <a:tr h="553870">
                <a:tc>
                  <a:txBody>
                    <a:bodyPr/>
                    <a:lstStyle/>
                    <a:p>
                      <a:pPr>
                        <a:lnSpc>
                          <a:spcPct val="107000"/>
                        </a:lnSpc>
                        <a:spcAft>
                          <a:spcPts val="80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Wie mag je tikken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Door wie kun je getikt worden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3276971"/>
                  </a:ext>
                </a:extLst>
              </a:tr>
              <a:tr h="837086">
                <a:tc>
                  <a:txBody>
                    <a:bodyPr/>
                    <a:lstStyle/>
                    <a:p>
                      <a:pPr>
                        <a:lnSpc>
                          <a:spcPct val="107000"/>
                        </a:lnSpc>
                        <a:spcAft>
                          <a:spcPts val="800"/>
                        </a:spcAft>
                      </a:pPr>
                      <a:r>
                        <a:rPr lang="nl-NL" sz="1800" dirty="0">
                          <a:effectLst/>
                        </a:rPr>
                        <a:t>Producent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mossel, wadpier, wadslak, kokkel en gewone zeepissebed</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623679"/>
                  </a:ext>
                </a:extLst>
              </a:tr>
              <a:tr h="1249253">
                <a:tc>
                  <a:txBody>
                    <a:bodyPr/>
                    <a:lstStyle/>
                    <a:p>
                      <a:pPr>
                        <a:lnSpc>
                          <a:spcPct val="107000"/>
                        </a:lnSpc>
                        <a:spcAft>
                          <a:spcPts val="800"/>
                        </a:spcAft>
                      </a:pPr>
                      <a:r>
                        <a:rPr lang="nl-NL" sz="1800" dirty="0">
                          <a:effectLst/>
                        </a:rPr>
                        <a:t>Consument 1</a:t>
                      </a:r>
                      <a:r>
                        <a:rPr lang="nl-NL" sz="1800" baseline="30000" dirty="0">
                          <a:effectLst/>
                        </a:rPr>
                        <a:t>e</a:t>
                      </a:r>
                      <a:r>
                        <a:rPr lang="nl-NL" sz="1800" dirty="0">
                          <a:effectLst/>
                        </a:rPr>
                        <a:t> orde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producent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gewone zeester, schol, kanoetstrandloper, scholekster, gewone steurgarnaal, haring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5258528"/>
                  </a:ext>
                </a:extLst>
              </a:tr>
              <a:tr h="1120301">
                <a:tc>
                  <a:txBody>
                    <a:bodyPr/>
                    <a:lstStyle/>
                    <a:p>
                      <a:pPr>
                        <a:lnSpc>
                          <a:spcPct val="107000"/>
                        </a:lnSpc>
                        <a:spcAft>
                          <a:spcPts val="800"/>
                        </a:spcAft>
                      </a:pPr>
                      <a:r>
                        <a:rPr lang="nl-NL" sz="1800" dirty="0">
                          <a:effectLst/>
                        </a:rPr>
                        <a:t>Consument 2</a:t>
                      </a:r>
                      <a:r>
                        <a:rPr lang="nl-NL" sz="1800" baseline="30000" dirty="0">
                          <a:effectLst/>
                        </a:rPr>
                        <a:t>e</a:t>
                      </a:r>
                      <a:r>
                        <a:rPr lang="nl-NL" sz="1800" dirty="0">
                          <a:effectLst/>
                        </a:rPr>
                        <a:t> orde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mossel, </a:t>
                      </a:r>
                      <a:r>
                        <a:rPr lang="nl-NL" sz="1800" dirty="0" err="1">
                          <a:effectLst/>
                        </a:rPr>
                        <a:t>wadpier</a:t>
                      </a:r>
                      <a:r>
                        <a:rPr lang="nl-NL" sz="1800" dirty="0">
                          <a:effectLst/>
                        </a:rPr>
                        <a:t>, </a:t>
                      </a:r>
                      <a:r>
                        <a:rPr lang="nl-NL" sz="1800" dirty="0" err="1">
                          <a:effectLst/>
                        </a:rPr>
                        <a:t>wadslak</a:t>
                      </a:r>
                      <a:r>
                        <a:rPr lang="nl-NL" sz="1800" dirty="0">
                          <a:effectLst/>
                        </a:rPr>
                        <a:t>, kokkel en gewone </a:t>
                      </a:r>
                      <a:r>
                        <a:rPr lang="nl-NL" sz="1800" dirty="0" err="1">
                          <a:effectLst/>
                        </a:rPr>
                        <a:t>zeepissebed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zilvermeeuw, gewone zeehond, slechtvalk, grote mantelmeeuw, grijze zeehond</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982892"/>
                  </a:ext>
                </a:extLst>
              </a:tr>
              <a:tr h="1249253">
                <a:tc>
                  <a:txBody>
                    <a:bodyPr/>
                    <a:lstStyle/>
                    <a:p>
                      <a:pPr>
                        <a:lnSpc>
                          <a:spcPct val="107000"/>
                        </a:lnSpc>
                        <a:spcAft>
                          <a:spcPts val="800"/>
                        </a:spcAft>
                      </a:pPr>
                      <a:r>
                        <a:rPr lang="nl-NL" sz="1800">
                          <a:effectLst/>
                        </a:rPr>
                        <a:t>Consument 3</a:t>
                      </a:r>
                      <a:r>
                        <a:rPr lang="nl-NL" sz="1800" baseline="30000">
                          <a:effectLst/>
                        </a:rPr>
                        <a:t>e</a:t>
                      </a:r>
                      <a:r>
                        <a:rPr lang="nl-NL" sz="1800">
                          <a:effectLst/>
                        </a:rPr>
                        <a:t> orde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gewone zeester, schol, kanoetstrandloper, scholekster, gewone steurgarnaal, haring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Door de bom (afhankelijk van wat je bent is dat het spooknet of het vogelgriepvirus)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977647"/>
                  </a:ext>
                </a:extLst>
              </a:tr>
            </a:tbl>
          </a:graphicData>
        </a:graphic>
      </p:graphicFrame>
      <p:pic>
        <p:nvPicPr>
          <p:cNvPr id="8" name="Afbeelding 7">
            <a:extLst>
              <a:ext uri="{FF2B5EF4-FFF2-40B4-BE49-F238E27FC236}">
                <a16:creationId xmlns:a16="http://schemas.microsoft.com/office/drawing/2014/main" id="{D84C4A4B-4F5C-64B7-BCEC-8A7C888905E0}"/>
              </a:ext>
            </a:extLst>
          </p:cNvPr>
          <p:cNvPicPr>
            <a:picLocks noChangeAspect="1"/>
          </p:cNvPicPr>
          <p:nvPr/>
        </p:nvPicPr>
        <p:blipFill>
          <a:blip r:embed="rId2"/>
          <a:stretch>
            <a:fillRect/>
          </a:stretch>
        </p:blipFill>
        <p:spPr>
          <a:xfrm>
            <a:off x="405161" y="1629256"/>
            <a:ext cx="3348154" cy="4689709"/>
          </a:xfrm>
          <a:prstGeom prst="rect">
            <a:avLst/>
          </a:prstGeom>
        </p:spPr>
      </p:pic>
    </p:spTree>
    <p:extLst>
      <p:ext uri="{BB962C8B-B14F-4D97-AF65-F5344CB8AC3E}">
        <p14:creationId xmlns:p14="http://schemas.microsoft.com/office/powerpoint/2010/main" val="212090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AEC34-DE2E-BBB5-8A2E-8AF09EB4C0A0}"/>
              </a:ext>
            </a:extLst>
          </p:cNvPr>
          <p:cNvSpPr>
            <a:spLocks noGrp="1"/>
          </p:cNvSpPr>
          <p:nvPr>
            <p:ph type="title"/>
          </p:nvPr>
        </p:nvSpPr>
        <p:spPr/>
        <p:txBody>
          <a:bodyPr/>
          <a:lstStyle/>
          <a:p>
            <a:r>
              <a:rPr lang="nl-NL" b="1" dirty="0">
                <a:solidFill>
                  <a:schemeClr val="accent1"/>
                </a:solidFill>
              </a:rPr>
              <a:t>Bommetje!</a:t>
            </a:r>
          </a:p>
        </p:txBody>
      </p:sp>
      <p:sp>
        <p:nvSpPr>
          <p:cNvPr id="3" name="Tijdelijke aanduiding voor inhoud 2">
            <a:extLst>
              <a:ext uri="{FF2B5EF4-FFF2-40B4-BE49-F238E27FC236}">
                <a16:creationId xmlns:a16="http://schemas.microsoft.com/office/drawing/2014/main" id="{5DD4350C-2BC7-65FE-63D8-D5C54EC24D4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9873F6C4-122B-FBA4-F0EB-291EEE12B590}"/>
              </a:ext>
            </a:extLst>
          </p:cNvPr>
          <p:cNvPicPr>
            <a:picLocks noChangeAspect="1"/>
          </p:cNvPicPr>
          <p:nvPr/>
        </p:nvPicPr>
        <p:blipFill>
          <a:blip r:embed="rId2"/>
          <a:stretch>
            <a:fillRect/>
          </a:stretch>
        </p:blipFill>
        <p:spPr>
          <a:xfrm>
            <a:off x="838200" y="1825625"/>
            <a:ext cx="3109332" cy="4474405"/>
          </a:xfrm>
          <a:prstGeom prst="rect">
            <a:avLst/>
          </a:prstGeom>
        </p:spPr>
      </p:pic>
      <p:pic>
        <p:nvPicPr>
          <p:cNvPr id="7" name="Afbeelding 6">
            <a:extLst>
              <a:ext uri="{FF2B5EF4-FFF2-40B4-BE49-F238E27FC236}">
                <a16:creationId xmlns:a16="http://schemas.microsoft.com/office/drawing/2014/main" id="{302B85F0-ADE2-718E-2886-549BA3B912DF}"/>
              </a:ext>
            </a:extLst>
          </p:cNvPr>
          <p:cNvPicPr>
            <a:picLocks noChangeAspect="1"/>
          </p:cNvPicPr>
          <p:nvPr/>
        </p:nvPicPr>
        <p:blipFill rotWithShape="1">
          <a:blip r:embed="rId3"/>
          <a:srcRect b="857"/>
          <a:stretch/>
        </p:blipFill>
        <p:spPr>
          <a:xfrm>
            <a:off x="8460523" y="1825624"/>
            <a:ext cx="3109332" cy="4474405"/>
          </a:xfrm>
          <a:prstGeom prst="rect">
            <a:avLst/>
          </a:prstGeom>
        </p:spPr>
      </p:pic>
      <p:pic>
        <p:nvPicPr>
          <p:cNvPr id="9" name="Afbeelding 8">
            <a:extLst>
              <a:ext uri="{FF2B5EF4-FFF2-40B4-BE49-F238E27FC236}">
                <a16:creationId xmlns:a16="http://schemas.microsoft.com/office/drawing/2014/main" id="{3F70D718-4EDE-0612-64F4-8FCF6CBA7746}"/>
              </a:ext>
            </a:extLst>
          </p:cNvPr>
          <p:cNvPicPr>
            <a:picLocks noChangeAspect="1"/>
          </p:cNvPicPr>
          <p:nvPr/>
        </p:nvPicPr>
        <p:blipFill>
          <a:blip r:embed="rId4"/>
          <a:stretch>
            <a:fillRect/>
          </a:stretch>
        </p:blipFill>
        <p:spPr>
          <a:xfrm>
            <a:off x="4649361" y="1825624"/>
            <a:ext cx="3109332" cy="4487854"/>
          </a:xfrm>
          <a:prstGeom prst="rect">
            <a:avLst/>
          </a:prstGeom>
        </p:spPr>
      </p:pic>
    </p:spTree>
    <p:extLst>
      <p:ext uri="{BB962C8B-B14F-4D97-AF65-F5344CB8AC3E}">
        <p14:creationId xmlns:p14="http://schemas.microsoft.com/office/powerpoint/2010/main" val="18181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3B6D98-26B7-FF32-3CE6-BA8CC21A69B1}"/>
              </a:ext>
            </a:extLst>
          </p:cNvPr>
          <p:cNvPicPr>
            <a:picLocks noChangeAspect="1"/>
          </p:cNvPicPr>
          <p:nvPr/>
        </p:nvPicPr>
        <p:blipFill>
          <a:blip r:embed="rId2"/>
          <a:stretch>
            <a:fillRect/>
          </a:stretch>
        </p:blipFill>
        <p:spPr>
          <a:xfrm>
            <a:off x="7511101" y="1075531"/>
            <a:ext cx="3876675" cy="5610225"/>
          </a:xfrm>
          <a:prstGeom prst="rect">
            <a:avLst/>
          </a:prstGeom>
        </p:spPr>
      </p:pic>
      <p:sp>
        <p:nvSpPr>
          <p:cNvPr id="2" name="Titel 1">
            <a:extLst>
              <a:ext uri="{FF2B5EF4-FFF2-40B4-BE49-F238E27FC236}">
                <a16:creationId xmlns:a16="http://schemas.microsoft.com/office/drawing/2014/main" id="{58ACB295-48B5-9C7E-508C-0122420666A3}"/>
              </a:ext>
            </a:extLst>
          </p:cNvPr>
          <p:cNvSpPr>
            <a:spLocks noGrp="1"/>
          </p:cNvSpPr>
          <p:nvPr>
            <p:ph type="title"/>
          </p:nvPr>
        </p:nvSpPr>
        <p:spPr/>
        <p:txBody>
          <a:bodyPr/>
          <a:lstStyle/>
          <a:p>
            <a:r>
              <a:rPr lang="nl-NL" b="1" dirty="0">
                <a:solidFill>
                  <a:srgbClr val="FF0000"/>
                </a:solidFill>
              </a:rPr>
              <a:t>Dank aan</a:t>
            </a:r>
          </a:p>
        </p:txBody>
      </p:sp>
      <p:sp>
        <p:nvSpPr>
          <p:cNvPr id="3" name="Tijdelijke aanduiding voor inhoud 2">
            <a:extLst>
              <a:ext uri="{FF2B5EF4-FFF2-40B4-BE49-F238E27FC236}">
                <a16:creationId xmlns:a16="http://schemas.microsoft.com/office/drawing/2014/main" id="{2E767D6F-29AA-9F80-5630-9F567E04A497}"/>
              </a:ext>
            </a:extLst>
          </p:cNvPr>
          <p:cNvSpPr>
            <a:spLocks noGrp="1"/>
          </p:cNvSpPr>
          <p:nvPr>
            <p:ph idx="1"/>
          </p:nvPr>
        </p:nvSpPr>
        <p:spPr/>
        <p:txBody>
          <a:bodyPr/>
          <a:lstStyle/>
          <a:p>
            <a:pPr marL="0" indent="0">
              <a:buNone/>
            </a:pPr>
            <a:endParaRPr lang="nl-NL" dirty="0"/>
          </a:p>
        </p:txBody>
      </p:sp>
      <p:pic>
        <p:nvPicPr>
          <p:cNvPr id="7" name="Afbeelding 6">
            <a:extLst>
              <a:ext uri="{FF2B5EF4-FFF2-40B4-BE49-F238E27FC236}">
                <a16:creationId xmlns:a16="http://schemas.microsoft.com/office/drawing/2014/main" id="{8B8F29D7-535A-135A-935F-791548AC011E}"/>
              </a:ext>
            </a:extLst>
          </p:cNvPr>
          <p:cNvPicPr>
            <a:picLocks noChangeAspect="1"/>
          </p:cNvPicPr>
          <p:nvPr/>
        </p:nvPicPr>
        <p:blipFill>
          <a:blip r:embed="rId3"/>
          <a:stretch>
            <a:fillRect/>
          </a:stretch>
        </p:blipFill>
        <p:spPr>
          <a:xfrm>
            <a:off x="3571875" y="1027906"/>
            <a:ext cx="3905250" cy="5657850"/>
          </a:xfrm>
          <a:prstGeom prst="rect">
            <a:avLst/>
          </a:prstGeom>
        </p:spPr>
      </p:pic>
      <p:sp>
        <p:nvSpPr>
          <p:cNvPr id="10" name="Ovaal 9">
            <a:extLst>
              <a:ext uri="{FF2B5EF4-FFF2-40B4-BE49-F238E27FC236}">
                <a16:creationId xmlns:a16="http://schemas.microsoft.com/office/drawing/2014/main" id="{A0C4B2C8-FF68-2A3D-70DD-40AF3D3E6761}"/>
              </a:ext>
            </a:extLst>
          </p:cNvPr>
          <p:cNvSpPr/>
          <p:nvPr/>
        </p:nvSpPr>
        <p:spPr>
          <a:xfrm>
            <a:off x="5524500" y="5943600"/>
            <a:ext cx="1946642" cy="3683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B9AF71CC-EDEF-187D-C5BB-F3B6E84423F6}"/>
              </a:ext>
            </a:extLst>
          </p:cNvPr>
          <p:cNvSpPr/>
          <p:nvPr/>
        </p:nvSpPr>
        <p:spPr>
          <a:xfrm>
            <a:off x="9407158" y="6127750"/>
            <a:ext cx="1946642" cy="368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6591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3CDA0-BDB2-96F4-18F7-5A2B24D73850}"/>
              </a:ext>
            </a:extLst>
          </p:cNvPr>
          <p:cNvSpPr>
            <a:spLocks noGrp="1"/>
          </p:cNvSpPr>
          <p:nvPr>
            <p:ph type="title"/>
          </p:nvPr>
        </p:nvSpPr>
        <p:spPr/>
        <p:txBody>
          <a:bodyPr/>
          <a:lstStyle/>
          <a:p>
            <a:r>
              <a:rPr lang="nl-NL" b="1" dirty="0">
                <a:solidFill>
                  <a:schemeClr val="accent1"/>
                </a:solidFill>
              </a:rPr>
              <a:t>Om je in te kunnen leven</a:t>
            </a:r>
          </a:p>
        </p:txBody>
      </p:sp>
      <p:pic>
        <p:nvPicPr>
          <p:cNvPr id="6" name="Onlinemedia 5" title="De Wereld van het WAD - Plaat (VO)">
            <a:hlinkClick r:id="" action="ppaction://media"/>
            <a:extLst>
              <a:ext uri="{FF2B5EF4-FFF2-40B4-BE49-F238E27FC236}">
                <a16:creationId xmlns:a16="http://schemas.microsoft.com/office/drawing/2014/main" id="{D5C54924-0402-A54B-46D8-4C0DC2312923}"/>
              </a:ext>
            </a:extLst>
          </p:cNvPr>
          <p:cNvPicPr>
            <a:picLocks noRot="1" noChangeAspect="1"/>
          </p:cNvPicPr>
          <p:nvPr>
            <a:videoFile r:link="rId1"/>
          </p:nvPr>
        </p:nvPicPr>
        <p:blipFill>
          <a:blip r:embed="rId4"/>
          <a:stretch>
            <a:fillRect/>
          </a:stretch>
        </p:blipFill>
        <p:spPr>
          <a:xfrm>
            <a:off x="947853" y="1393902"/>
            <a:ext cx="9024730" cy="5098973"/>
          </a:xfrm>
          <a:prstGeom prst="rect">
            <a:avLst/>
          </a:prstGeom>
        </p:spPr>
      </p:pic>
    </p:spTree>
    <p:extLst>
      <p:ext uri="{BB962C8B-B14F-4D97-AF65-F5344CB8AC3E}">
        <p14:creationId xmlns:p14="http://schemas.microsoft.com/office/powerpoint/2010/main" val="1780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3DD13-02BB-3593-FFD8-80F480393CCC}"/>
              </a:ext>
            </a:extLst>
          </p:cNvPr>
          <p:cNvSpPr>
            <a:spLocks noGrp="1"/>
          </p:cNvSpPr>
          <p:nvPr>
            <p:ph type="title"/>
          </p:nvPr>
        </p:nvSpPr>
        <p:spPr/>
        <p:txBody>
          <a:bodyPr/>
          <a:lstStyle/>
          <a:p>
            <a:r>
              <a:rPr lang="nl-NL" b="1" dirty="0">
                <a:solidFill>
                  <a:srgbClr val="FF0000"/>
                </a:solidFill>
              </a:rPr>
              <a:t>Twee groepen</a:t>
            </a:r>
          </a:p>
        </p:txBody>
      </p:sp>
      <p:sp>
        <p:nvSpPr>
          <p:cNvPr id="3" name="Tijdelijke aanduiding voor inhoud 2">
            <a:extLst>
              <a:ext uri="{FF2B5EF4-FFF2-40B4-BE49-F238E27FC236}">
                <a16:creationId xmlns:a16="http://schemas.microsoft.com/office/drawing/2014/main" id="{2601562C-C9B3-52D9-E7D8-114F8A32891F}"/>
              </a:ext>
            </a:extLst>
          </p:cNvPr>
          <p:cNvSpPr>
            <a:spLocks noGrp="1"/>
          </p:cNvSpPr>
          <p:nvPr>
            <p:ph idx="1"/>
          </p:nvPr>
        </p:nvSpPr>
        <p:spPr/>
        <p:txBody>
          <a:bodyPr/>
          <a:lstStyle/>
          <a:p>
            <a:r>
              <a:rPr lang="nl-NL" dirty="0"/>
              <a:t>Groep post-it: 20 mensen mee met </a:t>
            </a:r>
            <a:r>
              <a:rPr lang="nl-NL"/>
              <a:t>Jurgen </a:t>
            </a:r>
            <a:endParaRPr lang="nl-NL" dirty="0"/>
          </a:p>
          <a:p>
            <a:r>
              <a:rPr lang="nl-NL" dirty="0"/>
              <a:t>Groep niks: 20 mensen mee met Anna</a:t>
            </a:r>
          </a:p>
          <a:p>
            <a:pPr marL="0" indent="0">
              <a:buNone/>
            </a:pPr>
            <a:endParaRPr lang="nl-NL" dirty="0"/>
          </a:p>
          <a:p>
            <a:pPr marL="0" indent="0">
              <a:buNone/>
            </a:pPr>
            <a:r>
              <a:rPr lang="nl-NL" dirty="0"/>
              <a:t>We komen hier niet terug. </a:t>
            </a:r>
          </a:p>
        </p:txBody>
      </p:sp>
    </p:spTree>
    <p:extLst>
      <p:ext uri="{BB962C8B-B14F-4D97-AF65-F5344CB8AC3E}">
        <p14:creationId xmlns:p14="http://schemas.microsoft.com/office/powerpoint/2010/main" val="233337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Voorstellen</a:t>
            </a:r>
          </a:p>
        </p:txBody>
      </p:sp>
      <p:sp>
        <p:nvSpPr>
          <p:cNvPr id="3" name="Tijdelijke aanduiding voor inhoud 2"/>
          <p:cNvSpPr>
            <a:spLocks noGrp="1"/>
          </p:cNvSpPr>
          <p:nvPr>
            <p:ph idx="1"/>
          </p:nvPr>
        </p:nvSpPr>
        <p:spPr>
          <a:xfrm>
            <a:off x="838200" y="1550020"/>
            <a:ext cx="10515600" cy="4626943"/>
          </a:xfrm>
        </p:spPr>
        <p:txBody>
          <a:bodyPr>
            <a:normAutofit/>
          </a:bodyPr>
          <a:lstStyle/>
          <a:p>
            <a:r>
              <a:rPr lang="nl-NL" dirty="0"/>
              <a:t>Jurgen Memelink</a:t>
            </a:r>
          </a:p>
          <a:p>
            <a:pPr lvl="1"/>
            <a:r>
              <a:rPr lang="nl-NL" dirty="0"/>
              <a:t>Lerarenopleider vakgroep biologie</a:t>
            </a:r>
          </a:p>
          <a:p>
            <a:pPr lvl="1"/>
            <a:r>
              <a:rPr lang="nl-NL" dirty="0"/>
              <a:t>Bachelor &amp; master</a:t>
            </a:r>
          </a:p>
          <a:p>
            <a:pPr lvl="1"/>
            <a:r>
              <a:rPr lang="nl-NL" dirty="0"/>
              <a:t>Ecologie &amp; vakdidactiek</a:t>
            </a:r>
          </a:p>
          <a:p>
            <a:pPr marL="0" indent="0">
              <a:buNone/>
            </a:pPr>
            <a:endParaRPr lang="nl-NL" dirty="0"/>
          </a:p>
          <a:p>
            <a:r>
              <a:rPr lang="nl-NL" dirty="0"/>
              <a:t>Anna Verdoes</a:t>
            </a:r>
          </a:p>
          <a:p>
            <a:pPr lvl="1"/>
            <a:r>
              <a:rPr lang="nl-NL" dirty="0"/>
              <a:t>Lerarenopleider vakgroep biologie</a:t>
            </a:r>
          </a:p>
          <a:p>
            <a:pPr lvl="1"/>
            <a:r>
              <a:rPr lang="nl-NL" dirty="0"/>
              <a:t>Bachelor </a:t>
            </a:r>
          </a:p>
          <a:p>
            <a:pPr lvl="1"/>
            <a:r>
              <a:rPr lang="nl-NL" dirty="0"/>
              <a:t>microbiologie &amp; vakdidactiek</a:t>
            </a:r>
          </a:p>
          <a:p>
            <a:pPr marL="0" indent="0">
              <a:buNone/>
            </a:pPr>
            <a:endParaRPr lang="nl-NL" dirty="0"/>
          </a:p>
          <a:p>
            <a:endParaRPr lang="nl-NL" dirty="0"/>
          </a:p>
          <a:p>
            <a:pPr marL="0" indent="0">
              <a:buNone/>
            </a:pPr>
            <a:endParaRPr lang="nl-NL" dirty="0"/>
          </a:p>
        </p:txBody>
      </p:sp>
      <p:pic>
        <p:nvPicPr>
          <p:cNvPr id="24582" name="Picture 6" descr="HU 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t="17084" b="22837"/>
          <a:stretch/>
        </p:blipFill>
        <p:spPr bwMode="auto">
          <a:xfrm>
            <a:off x="7518789" y="321952"/>
            <a:ext cx="4231888" cy="127124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5C35ECE0-DBED-51B9-AC65-EB5ABE3ABA7F}"/>
              </a:ext>
            </a:extLst>
          </p:cNvPr>
          <p:cNvPicPr>
            <a:picLocks noChangeAspect="1"/>
          </p:cNvPicPr>
          <p:nvPr/>
        </p:nvPicPr>
        <p:blipFill rotWithShape="1">
          <a:blip r:embed="rId3"/>
          <a:srcRect l="38491" t="26581" r="1" b="24169"/>
          <a:stretch/>
        </p:blipFill>
        <p:spPr>
          <a:xfrm>
            <a:off x="7320351" y="1919432"/>
            <a:ext cx="4231888" cy="3388548"/>
          </a:xfrm>
          <a:prstGeom prst="rect">
            <a:avLst/>
          </a:prstGeom>
        </p:spPr>
      </p:pic>
    </p:spTree>
    <p:extLst>
      <p:ext uri="{BB962C8B-B14F-4D97-AF65-F5344CB8AC3E}">
        <p14:creationId xmlns:p14="http://schemas.microsoft.com/office/powerpoint/2010/main" val="424539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1"/>
                </a:solidFill>
              </a:rPr>
              <a:t>Programma</a:t>
            </a:r>
          </a:p>
        </p:txBody>
      </p:sp>
      <p:sp>
        <p:nvSpPr>
          <p:cNvPr id="3" name="Tijdelijke aanduiding voor inhoud 2"/>
          <p:cNvSpPr>
            <a:spLocks noGrp="1"/>
          </p:cNvSpPr>
          <p:nvPr>
            <p:ph idx="1"/>
          </p:nvPr>
        </p:nvSpPr>
        <p:spPr/>
        <p:txBody>
          <a:bodyPr/>
          <a:lstStyle/>
          <a:p>
            <a:r>
              <a:rPr lang="nl-NL" dirty="0"/>
              <a:t>Introductie</a:t>
            </a:r>
          </a:p>
          <a:p>
            <a:r>
              <a:rPr lang="nl-NL" dirty="0"/>
              <a:t>Uitvoeren </a:t>
            </a:r>
          </a:p>
          <a:p>
            <a:r>
              <a:rPr lang="nl-NL" dirty="0"/>
              <a:t>Verdieping</a:t>
            </a:r>
          </a:p>
          <a:p>
            <a:r>
              <a:rPr lang="nl-NL" dirty="0"/>
              <a:t>Nabespreking </a:t>
            </a:r>
          </a:p>
          <a:p>
            <a:pPr lvl="1"/>
            <a:r>
              <a:rPr lang="nl-NL" dirty="0"/>
              <a:t>Vakinhoudelijk</a:t>
            </a:r>
          </a:p>
          <a:p>
            <a:pPr lvl="1"/>
            <a:r>
              <a:rPr lang="nl-NL" dirty="0"/>
              <a:t>Tips ter verbetering van deze pilot versie (inhoudelijk / spelregels) </a:t>
            </a:r>
          </a:p>
        </p:txBody>
      </p:sp>
    </p:spTree>
    <p:extLst>
      <p:ext uri="{BB962C8B-B14F-4D97-AF65-F5344CB8AC3E}">
        <p14:creationId xmlns:p14="http://schemas.microsoft.com/office/powerpoint/2010/main" val="171380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1CA64-A6E9-D11A-7CAE-065FCB9C0284}"/>
              </a:ext>
            </a:extLst>
          </p:cNvPr>
          <p:cNvSpPr>
            <a:spLocks noGrp="1"/>
          </p:cNvSpPr>
          <p:nvPr>
            <p:ph type="title"/>
          </p:nvPr>
        </p:nvSpPr>
        <p:spPr>
          <a:xfrm>
            <a:off x="345688" y="138500"/>
            <a:ext cx="11428390" cy="1325563"/>
          </a:xfrm>
        </p:spPr>
        <p:txBody>
          <a:bodyPr/>
          <a:lstStyle/>
          <a:p>
            <a:r>
              <a:rPr lang="nl-NL" b="1" dirty="0">
                <a:solidFill>
                  <a:srgbClr val="FF0000"/>
                </a:solidFill>
              </a:rPr>
              <a:t>Ecologie, waar hebben leerlingen moeite mee? </a:t>
            </a:r>
            <a:r>
              <a:rPr lang="nl-NL" dirty="0"/>
              <a:t>*  </a:t>
            </a:r>
          </a:p>
        </p:txBody>
      </p:sp>
      <p:sp>
        <p:nvSpPr>
          <p:cNvPr id="4" name="Rectangle 1">
            <a:extLst>
              <a:ext uri="{FF2B5EF4-FFF2-40B4-BE49-F238E27FC236}">
                <a16:creationId xmlns:a16="http://schemas.microsoft.com/office/drawing/2014/main" id="{B93CCF6A-627A-C3BF-E092-76EF0CD0CB09}"/>
              </a:ext>
            </a:extLst>
          </p:cNvPr>
          <p:cNvSpPr>
            <a:spLocks noGrp="1" noChangeArrowheads="1"/>
          </p:cNvSpPr>
          <p:nvPr>
            <p:ph idx="1"/>
          </p:nvPr>
        </p:nvSpPr>
        <p:spPr bwMode="auto">
          <a:xfrm>
            <a:off x="525526" y="1218827"/>
            <a:ext cx="11320786" cy="53860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kumimoji="0" lang="nl-NL" altLang="nl-NL" sz="2000" b="0" i="0" u="none" strike="noStrike" cap="none" normalizeH="0" baseline="0" dirty="0">
                <a:ln>
                  <a:noFill/>
                </a:ln>
                <a:solidFill>
                  <a:srgbClr val="000000"/>
                </a:solidFill>
                <a:effectLst/>
                <a:cs typeface="Arial" panose="020B0604020202020204" pitchFamily="34" charset="0"/>
              </a:rPr>
              <a:t>De leerling denkt dat binnen een levensgemeenschap elk individu op zichzelf leeft, zonder invloed uit te oefenen op de andere organismen in het systeem.</a:t>
            </a:r>
            <a:br>
              <a:rPr kumimoji="0" lang="nl-NL" altLang="nl-NL" sz="2000" b="0" i="0" u="none" strike="noStrike" cap="none" normalizeH="0" baseline="0" dirty="0">
                <a:ln>
                  <a:noFill/>
                </a:ln>
                <a:solidFill>
                  <a:srgbClr val="000000"/>
                </a:solidFill>
                <a:effectLst/>
                <a:cs typeface="Arial" panose="020B0604020202020204" pitchFamily="34" charset="0"/>
              </a:rPr>
            </a:br>
            <a:br>
              <a:rPr kumimoji="0" lang="nl-NL" altLang="nl-NL" sz="2000" b="0" i="0" u="none" strike="noStrike" cap="none" normalizeH="0" baseline="0" dirty="0">
                <a:ln>
                  <a:noFill/>
                </a:ln>
                <a:solidFill>
                  <a:srgbClr val="000000"/>
                </a:solidFill>
                <a:effectLst/>
                <a:cs typeface="Arial" panose="020B0604020202020204" pitchFamily="34" charset="0"/>
              </a:rPr>
            </a:br>
            <a:r>
              <a:rPr lang="nl-NL" altLang="nl-NL" sz="2000" b="1" dirty="0">
                <a:solidFill>
                  <a:srgbClr val="000000"/>
                </a:solidFill>
                <a:cs typeface="Arial" panose="020B0604020202020204" pitchFamily="34" charset="0"/>
              </a:rPr>
              <a:t>Oorzaken van de misconceptie:</a:t>
            </a:r>
          </a:p>
          <a:p>
            <a:pPr marL="0" lvl="0" indent="0">
              <a:lnSpc>
                <a:spcPct val="100000"/>
              </a:lnSpc>
              <a:buFontTx/>
              <a:buAutoNum type="arabicPeriod"/>
            </a:pPr>
            <a:r>
              <a:rPr lang="nl-NL" altLang="nl-NL" sz="2000" dirty="0">
                <a:solidFill>
                  <a:srgbClr val="000000"/>
                </a:solidFill>
                <a:cs typeface="Arial" panose="020B0604020202020204" pitchFamily="34" charset="0"/>
              </a:rPr>
              <a:t>De leerlingen denken vanuit zichzelf als een individu en denken op dezelfde manier over organismen in een levensgemeenschap.</a:t>
            </a:r>
          </a:p>
          <a:p>
            <a:pPr marL="0" lvl="0" indent="0">
              <a:lnSpc>
                <a:spcPct val="100000"/>
              </a:lnSpc>
              <a:buFontTx/>
              <a:buAutoNum type="arabicPeriod" startAt="2"/>
            </a:pPr>
            <a:r>
              <a:rPr lang="nl-NL" altLang="nl-NL" sz="2000" dirty="0">
                <a:solidFill>
                  <a:srgbClr val="000000"/>
                </a:solidFill>
                <a:cs typeface="Arial" panose="020B0604020202020204" pitchFamily="34" charset="0"/>
              </a:rPr>
              <a:t>De leerlingen herkennen niet dat het leven is opgebouwd als een levend systeem waarbinnen elke factor een relatie heeft, rechtstreeks of indirect met de andere factoren in het systeem.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1" i="0" u="none" strike="noStrike" cap="none" normalizeH="0" baseline="0" dirty="0">
                <a:ln>
                  <a:noFill/>
                </a:ln>
                <a:solidFill>
                  <a:srgbClr val="000000"/>
                </a:solidFill>
                <a:effectLst/>
                <a:cs typeface="Arial" panose="020B0604020202020204" pitchFamily="34" charset="0"/>
              </a:rPr>
              <a:t>Aanleren van een beter concept: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00"/>
                </a:solidFill>
                <a:effectLst/>
                <a:cs typeface="Arial" panose="020B0604020202020204" pitchFamily="34" charset="0"/>
              </a:rPr>
              <a:t>-</a:t>
            </a:r>
            <a:r>
              <a:rPr kumimoji="0" lang="nl-NL" altLang="nl-NL" sz="2000" b="0" i="0" u="none" strike="noStrike" cap="none" normalizeH="0" dirty="0">
                <a:ln>
                  <a:noFill/>
                </a:ln>
                <a:solidFill>
                  <a:srgbClr val="000000"/>
                </a:solidFill>
                <a:effectLst/>
                <a:cs typeface="Arial" panose="020B0604020202020204" pitchFamily="34" charset="0"/>
              </a:rPr>
              <a:t> </a:t>
            </a:r>
            <a:r>
              <a:rPr lang="nl-NL" altLang="nl-NL" sz="2000" dirty="0">
                <a:solidFill>
                  <a:srgbClr val="000000"/>
                </a:solidFill>
                <a:cs typeface="Arial" panose="020B0604020202020204" pitchFamily="34" charset="0"/>
              </a:rPr>
              <a:t>L</a:t>
            </a:r>
            <a:r>
              <a:rPr kumimoji="0" lang="nl-NL" altLang="nl-NL" sz="2000" b="0" i="0" u="none" strike="noStrike" cap="none" normalizeH="0" baseline="0" dirty="0">
                <a:ln>
                  <a:noFill/>
                </a:ln>
                <a:solidFill>
                  <a:srgbClr val="000000"/>
                </a:solidFill>
                <a:effectLst/>
                <a:cs typeface="Arial" panose="020B0604020202020204" pitchFamily="34" charset="0"/>
              </a:rPr>
              <a:t>eren denken in systemen. Systeemdenken is abstract denken, dit denken kan ontwikkeld worden door herhaaldelijk samen met de leerlingen te oefenen bij wisselende biologische systemen en het systeem te analyseren in haar meewerkende factoren en de onderlinge relaties tussen deze factoren.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00"/>
                </a:solidFill>
                <a:effectLst/>
                <a:cs typeface="Arial" panose="020B0604020202020204" pitchFamily="34" charset="0"/>
              </a:rPr>
              <a:t>- Gebruik van veel visueel materiaal en leerlingen dwingen om modelmatig de onderlinge afhankelijkheden in een systeem uit te tekenen.</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200" dirty="0">
              <a:solidFill>
                <a:srgbClr val="000000"/>
              </a:solidFill>
              <a:cs typeface="Arial" panose="020B0604020202020204" pitchFamily="34" charset="0"/>
            </a:endParaRPr>
          </a:p>
          <a:p>
            <a:pPr marL="0" lvl="0" indent="0">
              <a:lnSpc>
                <a:spcPct val="100000"/>
              </a:lnSpc>
              <a:buNone/>
            </a:pPr>
            <a:r>
              <a:rPr lang="nl-NL" altLang="nl-NL" sz="1200" dirty="0"/>
              <a:t>* Bron: kennisbank misconcepten biologie: </a:t>
            </a:r>
            <a:r>
              <a:rPr lang="nl-NL" altLang="nl-NL" sz="1200" dirty="0">
                <a:hlinkClick r:id="rId3"/>
              </a:rPr>
              <a:t>https://www.fisme.science.uu.nl/biologie/index.htm</a:t>
            </a:r>
            <a:r>
              <a:rPr lang="nl-NL" altLang="nl-NL" sz="1200" dirty="0"/>
              <a:t> geraadpleegd 08-11-2022</a:t>
            </a:r>
            <a:endParaRPr kumimoji="0" lang="nl-NL" altLang="nl-NL"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3438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E5D0F-1AC5-2E9B-DC07-EF8F05D0C592}"/>
              </a:ext>
            </a:extLst>
          </p:cNvPr>
          <p:cNvSpPr>
            <a:spLocks noGrp="1"/>
          </p:cNvSpPr>
          <p:nvPr>
            <p:ph type="title"/>
          </p:nvPr>
        </p:nvSpPr>
        <p:spPr/>
        <p:txBody>
          <a:bodyPr/>
          <a:lstStyle/>
          <a:p>
            <a:r>
              <a:rPr lang="nl-NL" b="1" dirty="0">
                <a:solidFill>
                  <a:srgbClr val="FF0000"/>
                </a:solidFill>
              </a:rPr>
              <a:t>Idee voor de activiteit</a:t>
            </a:r>
          </a:p>
        </p:txBody>
      </p:sp>
      <p:sp>
        <p:nvSpPr>
          <p:cNvPr id="3" name="Tijdelijke aanduiding voor inhoud 2">
            <a:extLst>
              <a:ext uri="{FF2B5EF4-FFF2-40B4-BE49-F238E27FC236}">
                <a16:creationId xmlns:a16="http://schemas.microsoft.com/office/drawing/2014/main" id="{ABA26499-578D-539F-7BD7-ECC428637460}"/>
              </a:ext>
            </a:extLst>
          </p:cNvPr>
          <p:cNvSpPr>
            <a:spLocks noGrp="1"/>
          </p:cNvSpPr>
          <p:nvPr>
            <p:ph idx="1"/>
          </p:nvPr>
        </p:nvSpPr>
        <p:spPr>
          <a:xfrm>
            <a:off x="838200" y="1825625"/>
            <a:ext cx="5395341" cy="4351338"/>
          </a:xfrm>
        </p:spPr>
        <p:txBody>
          <a:bodyPr/>
          <a:lstStyle/>
          <a:p>
            <a:r>
              <a:rPr lang="nl-NL" dirty="0"/>
              <a:t>Ontstaan tijdens een excursie in het waddengebied</a:t>
            </a:r>
          </a:p>
          <a:p>
            <a:r>
              <a:rPr lang="nl-NL" dirty="0"/>
              <a:t>Activiteit die inzicht geeft in systemen en interacties tussen populaties</a:t>
            </a:r>
          </a:p>
          <a:p>
            <a:r>
              <a:rPr lang="nl-NL" dirty="0"/>
              <a:t>Studenten actief en bewegen</a:t>
            </a:r>
          </a:p>
          <a:p>
            <a:r>
              <a:rPr lang="nl-NL" dirty="0"/>
              <a:t>Leuk om te doen</a:t>
            </a:r>
          </a:p>
          <a:p>
            <a:r>
              <a:rPr lang="nl-NL" dirty="0"/>
              <a:t>(ook leuk als avond activiteit in het donker!)</a:t>
            </a:r>
          </a:p>
          <a:p>
            <a:endParaRPr lang="nl-NL" dirty="0"/>
          </a:p>
        </p:txBody>
      </p:sp>
      <p:pic>
        <p:nvPicPr>
          <p:cNvPr id="6" name="Afbeelding 5" descr="Afbeelding met lucht, buiten, water, persoon&#10;&#10;Automatisch gegenereerde beschrijving">
            <a:extLst>
              <a:ext uri="{FF2B5EF4-FFF2-40B4-BE49-F238E27FC236}">
                <a16:creationId xmlns:a16="http://schemas.microsoft.com/office/drawing/2014/main" id="{B8D3FDD8-0CF1-6611-4B95-5A71B0C529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541" y="1690688"/>
            <a:ext cx="5958459" cy="4471639"/>
          </a:xfrm>
          <a:prstGeom prst="rect">
            <a:avLst/>
          </a:prstGeom>
        </p:spPr>
      </p:pic>
    </p:spTree>
    <p:extLst>
      <p:ext uri="{BB962C8B-B14F-4D97-AF65-F5344CB8AC3E}">
        <p14:creationId xmlns:p14="http://schemas.microsoft.com/office/powerpoint/2010/main" val="71168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C4827-5211-30C6-607D-EF12D35F1231}"/>
              </a:ext>
            </a:extLst>
          </p:cNvPr>
          <p:cNvSpPr>
            <a:spLocks noGrp="1"/>
          </p:cNvSpPr>
          <p:nvPr>
            <p:ph type="title"/>
          </p:nvPr>
        </p:nvSpPr>
        <p:spPr/>
        <p:txBody>
          <a:bodyPr/>
          <a:lstStyle/>
          <a:p>
            <a:r>
              <a:rPr lang="nl-NL" b="1" dirty="0">
                <a:solidFill>
                  <a:schemeClr val="accent1"/>
                </a:solidFill>
              </a:rPr>
              <a:t>Doel van het spel</a:t>
            </a:r>
          </a:p>
        </p:txBody>
      </p:sp>
      <p:sp>
        <p:nvSpPr>
          <p:cNvPr id="3" name="Tijdelijke aanduiding voor inhoud 2">
            <a:extLst>
              <a:ext uri="{FF2B5EF4-FFF2-40B4-BE49-F238E27FC236}">
                <a16:creationId xmlns:a16="http://schemas.microsoft.com/office/drawing/2014/main" id="{3636ED16-A578-02F2-C3C4-3E875582DF04}"/>
              </a:ext>
            </a:extLst>
          </p:cNvPr>
          <p:cNvSpPr>
            <a:spLocks noGrp="1"/>
          </p:cNvSpPr>
          <p:nvPr>
            <p:ph idx="1"/>
          </p:nvPr>
        </p:nvSpPr>
        <p:spPr/>
        <p:txBody>
          <a:bodyPr>
            <a:normAutofit/>
          </a:bodyPr>
          <a:lstStyle/>
          <a:p>
            <a:r>
              <a:rPr lang="nl-NL" dirty="0"/>
              <a:t>Een nieuwe wadplaat is beschikbaar gekomen, de Waddenzee is een zeer dynamisch gebied, dus dit is niet zo gek!</a:t>
            </a:r>
          </a:p>
          <a:p>
            <a:endParaRPr lang="nl-NL" dirty="0"/>
          </a:p>
          <a:p>
            <a:r>
              <a:rPr lang="nl-NL" dirty="0">
                <a:latin typeface="Calibri" panose="020F0502020204030204" pitchFamily="34" charset="0"/>
                <a:ea typeface="Calibri" panose="020F0502020204030204" pitchFamily="34" charset="0"/>
              </a:rPr>
              <a:t>Een zo </a:t>
            </a:r>
            <a:r>
              <a:rPr lang="nl-NL" dirty="0">
                <a:effectLst/>
                <a:latin typeface="Calibri" panose="020F0502020204030204" pitchFamily="34" charset="0"/>
                <a:ea typeface="Calibri" panose="020F0502020204030204" pitchFamily="34" charset="0"/>
              </a:rPr>
              <a:t>stabiel en evenwichtig mogelijke levensgemeenschap vormen tijdens het koloniseren van de wadplaat. Dat uit zich in zoveel mogelijk verschillende voedselketens. </a:t>
            </a:r>
            <a:endParaRPr lang="nl-NL" dirty="0"/>
          </a:p>
        </p:txBody>
      </p:sp>
    </p:spTree>
    <p:extLst>
      <p:ext uri="{BB962C8B-B14F-4D97-AF65-F5344CB8AC3E}">
        <p14:creationId xmlns:p14="http://schemas.microsoft.com/office/powerpoint/2010/main" val="219871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6D300-0540-4FEA-8DC1-FC40AFA01D68}"/>
              </a:ext>
            </a:extLst>
          </p:cNvPr>
          <p:cNvSpPr>
            <a:spLocks noGrp="1"/>
          </p:cNvSpPr>
          <p:nvPr>
            <p:ph type="title"/>
          </p:nvPr>
        </p:nvSpPr>
        <p:spPr/>
        <p:txBody>
          <a:bodyPr/>
          <a:lstStyle/>
          <a:p>
            <a:r>
              <a:rPr lang="nl-NL" b="1" dirty="0">
                <a:solidFill>
                  <a:srgbClr val="FF0000"/>
                </a:solidFill>
              </a:rPr>
              <a:t>Voorkennis leerlingen</a:t>
            </a:r>
          </a:p>
        </p:txBody>
      </p:sp>
      <p:sp>
        <p:nvSpPr>
          <p:cNvPr id="3" name="Tijdelijke aanduiding voor inhoud 2">
            <a:extLst>
              <a:ext uri="{FF2B5EF4-FFF2-40B4-BE49-F238E27FC236}">
                <a16:creationId xmlns:a16="http://schemas.microsoft.com/office/drawing/2014/main" id="{181F95A5-72F6-4C5B-038B-A1A104748839}"/>
              </a:ext>
            </a:extLst>
          </p:cNvPr>
          <p:cNvSpPr>
            <a:spLocks noGrp="1"/>
          </p:cNvSpPr>
          <p:nvPr>
            <p:ph idx="1"/>
          </p:nvPr>
        </p:nvSpPr>
        <p:spPr/>
        <p:txBody>
          <a:bodyPr>
            <a:normAutofit/>
          </a:bodyPr>
          <a:lstStyle/>
          <a:p>
            <a:pPr>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De veronderstelde voorkennis van de leerlingen is dat zij </a:t>
            </a:r>
            <a:r>
              <a:rPr lang="nl-NL" dirty="0">
                <a:latin typeface="Calibri" panose="020F0502020204030204" pitchFamily="34" charset="0"/>
                <a:ea typeface="Calibri" panose="020F0502020204030204" pitchFamily="34" charset="0"/>
                <a:cs typeface="Times New Roman" panose="02020603050405020304" pitchFamily="18" charset="0"/>
              </a:rPr>
              <a:t>basale kennis hebben v</a:t>
            </a:r>
            <a:r>
              <a:rPr lang="nl-NL" dirty="0">
                <a:effectLst/>
                <a:latin typeface="Calibri" panose="020F0502020204030204" pitchFamily="34" charset="0"/>
                <a:ea typeface="Calibri" panose="020F0502020204030204" pitchFamily="34" charset="0"/>
                <a:cs typeface="Times New Roman" panose="02020603050405020304" pitchFamily="18" charset="0"/>
              </a:rPr>
              <a:t>an de ecologie (uit </a:t>
            </a:r>
            <a:r>
              <a:rPr lang="nl-NL" dirty="0">
                <a:latin typeface="Calibri" panose="020F0502020204030204" pitchFamily="34" charset="0"/>
                <a:ea typeface="Calibri" panose="020F0502020204030204" pitchFamily="34" charset="0"/>
                <a:cs typeface="Times New Roman" panose="02020603050405020304" pitchFamily="18" charset="0"/>
              </a:rPr>
              <a:t>BO</a:t>
            </a:r>
            <a:r>
              <a:rPr lang="nl-NL" dirty="0">
                <a:effectLst/>
                <a:latin typeface="Calibri" panose="020F0502020204030204" pitchFamily="34" charset="0"/>
                <a:ea typeface="Calibri" panose="020F0502020204030204" pitchFamily="34" charset="0"/>
                <a:cs typeface="Times New Roman" panose="02020603050405020304" pitchFamily="18" charset="0"/>
              </a:rPr>
              <a:t>). </a:t>
            </a:r>
          </a:p>
          <a:p>
            <a:pPr>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De volgende termen worden als bekend verondersteld: </a:t>
            </a:r>
          </a:p>
          <a:p>
            <a:pPr lvl="1">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producent, </a:t>
            </a:r>
          </a:p>
          <a:p>
            <a:pPr lvl="1">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consument  </a:t>
            </a:r>
          </a:p>
          <a:p>
            <a:pPr lvl="1">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voedselketen</a:t>
            </a:r>
          </a:p>
          <a:p>
            <a:endParaRPr lang="nl-NL" dirty="0"/>
          </a:p>
        </p:txBody>
      </p:sp>
    </p:spTree>
    <p:extLst>
      <p:ext uri="{BB962C8B-B14F-4D97-AF65-F5344CB8AC3E}">
        <p14:creationId xmlns:p14="http://schemas.microsoft.com/office/powerpoint/2010/main" val="347296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FB547-B8C1-A64B-0FAD-3D5CAA00E9D9}"/>
              </a:ext>
            </a:extLst>
          </p:cNvPr>
          <p:cNvSpPr>
            <a:spLocks noGrp="1"/>
          </p:cNvSpPr>
          <p:nvPr>
            <p:ph type="title"/>
          </p:nvPr>
        </p:nvSpPr>
        <p:spPr>
          <a:xfrm>
            <a:off x="838200" y="0"/>
            <a:ext cx="10515600" cy="1325563"/>
          </a:xfrm>
        </p:spPr>
        <p:txBody>
          <a:bodyPr/>
          <a:lstStyle/>
          <a:p>
            <a:r>
              <a:rPr lang="nl-NL" b="1" dirty="0">
                <a:solidFill>
                  <a:schemeClr val="accent1"/>
                </a:solidFill>
              </a:rPr>
              <a:t>Levend </a:t>
            </a:r>
            <a:r>
              <a:rPr lang="nl-NL" b="1" dirty="0" err="1">
                <a:solidFill>
                  <a:schemeClr val="accent1"/>
                </a:solidFill>
              </a:rPr>
              <a:t>strateco</a:t>
            </a:r>
            <a:r>
              <a:rPr lang="nl-NL" b="1" dirty="0">
                <a:solidFill>
                  <a:schemeClr val="accent1"/>
                </a:solidFill>
              </a:rPr>
              <a:t>, de spelregels</a:t>
            </a:r>
          </a:p>
        </p:txBody>
      </p:sp>
      <p:sp>
        <p:nvSpPr>
          <p:cNvPr id="3" name="Tijdelijke aanduiding voor inhoud 2">
            <a:extLst>
              <a:ext uri="{FF2B5EF4-FFF2-40B4-BE49-F238E27FC236}">
                <a16:creationId xmlns:a16="http://schemas.microsoft.com/office/drawing/2014/main" id="{4AE4EA5B-F913-ED90-B386-D685E3F4A68D}"/>
              </a:ext>
            </a:extLst>
          </p:cNvPr>
          <p:cNvSpPr>
            <a:spLocks noGrp="1"/>
          </p:cNvSpPr>
          <p:nvPr>
            <p:ph idx="1"/>
          </p:nvPr>
        </p:nvSpPr>
        <p:spPr>
          <a:xfrm>
            <a:off x="838200" y="1223448"/>
            <a:ext cx="10770220" cy="5634552"/>
          </a:xfrm>
        </p:spPr>
        <p:txBody>
          <a:bodyPr>
            <a:normAutofit/>
          </a:bodyPr>
          <a:lstStyle/>
          <a:p>
            <a:r>
              <a:rPr lang="nl-NL" dirty="0">
                <a:latin typeface="Calibri" panose="020F0502020204030204" pitchFamily="34" charset="0"/>
                <a:ea typeface="Calibri" panose="020F0502020204030204" pitchFamily="34" charset="0"/>
                <a:cs typeface="Calibri" panose="020F0502020204030204" pitchFamily="34" charset="0"/>
              </a:rPr>
              <a:t>T</a:t>
            </a:r>
            <a:r>
              <a:rPr lang="nl-NL" dirty="0">
                <a:effectLst/>
                <a:latin typeface="Calibri" panose="020F0502020204030204" pitchFamily="34" charset="0"/>
                <a:ea typeface="Calibri" panose="020F0502020204030204" pitchFamily="34" charset="0"/>
                <a:cs typeface="Calibri" panose="020F0502020204030204" pitchFamily="34" charset="0"/>
              </a:rPr>
              <a:t>eamspeler pakt één kaartje van de stapel. Op het kaartje staat informatie over de soort, welke schakel het is in een </a:t>
            </a:r>
            <a:r>
              <a:rPr lang="nl-NL" dirty="0" err="1">
                <a:effectLst/>
                <a:latin typeface="Calibri" panose="020F0502020204030204" pitchFamily="34" charset="0"/>
                <a:ea typeface="Calibri" panose="020F0502020204030204" pitchFamily="34" charset="0"/>
                <a:cs typeface="Calibri" panose="020F0502020204030204" pitchFamily="34" charset="0"/>
              </a:rPr>
              <a:t>voedselweb</a:t>
            </a:r>
            <a:r>
              <a:rPr lang="nl-NL" dirty="0">
                <a:effectLst/>
                <a:latin typeface="Calibri" panose="020F0502020204030204" pitchFamily="34" charset="0"/>
                <a:ea typeface="Calibri" panose="020F0502020204030204" pitchFamily="34" charset="0"/>
                <a:cs typeface="Calibri" panose="020F0502020204030204" pitchFamily="34" charset="0"/>
              </a:rPr>
              <a:t>, de grootte of gewicht van de soort en of het bij eb of vloed actief is.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Nadat een leerling getikt is door een leerling van het andere team die een soort is uit de volgende schakel uit het </a:t>
            </a:r>
            <a:r>
              <a:rPr lang="nl-NL" dirty="0" err="1">
                <a:latin typeface="Calibri" panose="020F0502020204030204" pitchFamily="34" charset="0"/>
                <a:ea typeface="Calibri" panose="020F0502020204030204" pitchFamily="34" charset="0"/>
                <a:cs typeface="Times New Roman" panose="02020603050405020304" pitchFamily="18" charset="0"/>
              </a:rPr>
              <a:t>voedselweb</a:t>
            </a:r>
            <a:r>
              <a:rPr lang="nl-NL" dirty="0">
                <a:latin typeface="Calibri" panose="020F0502020204030204" pitchFamily="34" charset="0"/>
                <a:ea typeface="Calibri" panose="020F0502020204030204" pitchFamily="34" charset="0"/>
                <a:cs typeface="Times New Roman" panose="02020603050405020304" pitchFamily="18" charset="0"/>
              </a:rPr>
              <a:t> geeft de “opgegeten” leerling het kaartje af aan de tikker. De getikte loopt naar de spelleider om een nieuw kaartje te gaan halen. Dit kan een andere soort zijn dan wat de leerling eerst was.  Heeft een leerling iemand uit het andere team getikt en kon de leerling deze “opeten”, dan krijgt de leerling dat kaartje. Deze moet het kaartje goed bewaren, deze heeft het teams straks nog nodig. De tikker mag doorgaan met het spel en meer voedsel zoeken (en leerlingen tikken). </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85269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FB547-B8C1-A64B-0FAD-3D5CAA00E9D9}"/>
              </a:ext>
            </a:extLst>
          </p:cNvPr>
          <p:cNvSpPr>
            <a:spLocks noGrp="1"/>
          </p:cNvSpPr>
          <p:nvPr>
            <p:ph type="title"/>
          </p:nvPr>
        </p:nvSpPr>
        <p:spPr>
          <a:xfrm>
            <a:off x="838200" y="0"/>
            <a:ext cx="10515600" cy="1325563"/>
          </a:xfrm>
        </p:spPr>
        <p:txBody>
          <a:bodyPr/>
          <a:lstStyle/>
          <a:p>
            <a:r>
              <a:rPr lang="nl-NL" b="1" dirty="0">
                <a:solidFill>
                  <a:schemeClr val="accent1"/>
                </a:solidFill>
              </a:rPr>
              <a:t>Levend </a:t>
            </a:r>
            <a:r>
              <a:rPr lang="nl-NL" b="1" dirty="0" err="1">
                <a:solidFill>
                  <a:schemeClr val="accent1"/>
                </a:solidFill>
              </a:rPr>
              <a:t>strateco</a:t>
            </a:r>
            <a:r>
              <a:rPr lang="nl-NL" b="1" dirty="0">
                <a:solidFill>
                  <a:schemeClr val="accent1"/>
                </a:solidFill>
              </a:rPr>
              <a:t>, de spelregels</a:t>
            </a:r>
          </a:p>
        </p:txBody>
      </p:sp>
      <p:sp>
        <p:nvSpPr>
          <p:cNvPr id="3" name="Tijdelijke aanduiding voor inhoud 2">
            <a:extLst>
              <a:ext uri="{FF2B5EF4-FFF2-40B4-BE49-F238E27FC236}">
                <a16:creationId xmlns:a16="http://schemas.microsoft.com/office/drawing/2014/main" id="{4AE4EA5B-F913-ED90-B386-D685E3F4A68D}"/>
              </a:ext>
            </a:extLst>
          </p:cNvPr>
          <p:cNvSpPr>
            <a:spLocks noGrp="1"/>
          </p:cNvSpPr>
          <p:nvPr>
            <p:ph idx="1"/>
          </p:nvPr>
        </p:nvSpPr>
        <p:spPr>
          <a:xfrm>
            <a:off x="838200" y="1223448"/>
            <a:ext cx="10770220" cy="5634552"/>
          </a:xfrm>
        </p:spPr>
        <p:txBody>
          <a:bodyPr>
            <a:norm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Word je getikt of tik je iemand die niet één orde van je af staat, maar meer, dan gaan beide spelers gewoon door met het spel.</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De spelleider geeft elke zes minuten aan of het eb of vloed is door de fluiten en de andere vlag omhoog te houden. Zo weet elke speler welke getijde het is. Er zit 30 sec tussen het fluiten en het hijsen van de vlag. (blauw = vloed / rood = eb)</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De diatomeeën proberen zoveel mogelijk energie in het ecosysteem te brengen. Dat doen zij door suikerklontjes van plaats A naar plaats B te brengen. </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00245992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26652</TotalTime>
  <Words>914</Words>
  <Application>Microsoft Office PowerPoint</Application>
  <PresentationFormat>Breedbeeld</PresentationFormat>
  <Paragraphs>100</Paragraphs>
  <Slides>15</Slides>
  <Notes>5</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Voorstellen</vt:lpstr>
      <vt:lpstr>Programma</vt:lpstr>
      <vt:lpstr>Ecologie, waar hebben leerlingen moeite mee? *  </vt:lpstr>
      <vt:lpstr>Idee voor de activiteit</vt:lpstr>
      <vt:lpstr>Doel van het spel</vt:lpstr>
      <vt:lpstr>Voorkennis leerlingen</vt:lpstr>
      <vt:lpstr>Levend strateco, de spelregels</vt:lpstr>
      <vt:lpstr>Levend strateco, de spelregels</vt:lpstr>
      <vt:lpstr>Levend strateco, de spelregels</vt:lpstr>
      <vt:lpstr>Voedselrelaties </vt:lpstr>
      <vt:lpstr>Bommetje!</vt:lpstr>
      <vt:lpstr>Dank aan</vt:lpstr>
      <vt:lpstr>Om je in te kunnen leven</vt:lpstr>
      <vt:lpstr>Twee groepen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Sophie Mooren</dc:creator>
  <cp:lastModifiedBy>Jurgen Memelink</cp:lastModifiedBy>
  <cp:revision>40</cp:revision>
  <dcterms:created xsi:type="dcterms:W3CDTF">2019-12-19T09:29:59Z</dcterms:created>
  <dcterms:modified xsi:type="dcterms:W3CDTF">2023-06-01T07:34:05Z</dcterms:modified>
</cp:coreProperties>
</file>