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6"/>
  </p:notesMasterIdLst>
  <p:sldIdLst>
    <p:sldId id="256" r:id="rId2"/>
    <p:sldId id="298" r:id="rId3"/>
    <p:sldId id="258" r:id="rId4"/>
    <p:sldId id="287" r:id="rId5"/>
    <p:sldId id="284" r:id="rId6"/>
    <p:sldId id="283" r:id="rId7"/>
    <p:sldId id="288" r:id="rId8"/>
    <p:sldId id="289" r:id="rId9"/>
    <p:sldId id="290" r:id="rId10"/>
    <p:sldId id="285" r:id="rId11"/>
    <p:sldId id="282" r:id="rId12"/>
    <p:sldId id="257" r:id="rId13"/>
    <p:sldId id="259" r:id="rId14"/>
    <p:sldId id="263" r:id="rId15"/>
    <p:sldId id="267" r:id="rId16"/>
    <p:sldId id="268" r:id="rId17"/>
    <p:sldId id="281" r:id="rId18"/>
    <p:sldId id="269" r:id="rId19"/>
    <p:sldId id="265" r:id="rId20"/>
    <p:sldId id="270" r:id="rId21"/>
    <p:sldId id="272" r:id="rId22"/>
    <p:sldId id="273" r:id="rId23"/>
    <p:sldId id="271" r:id="rId24"/>
    <p:sldId id="275" r:id="rId25"/>
    <p:sldId id="276" r:id="rId26"/>
    <p:sldId id="277" r:id="rId27"/>
    <p:sldId id="278" r:id="rId28"/>
    <p:sldId id="280" r:id="rId29"/>
    <p:sldId id="279" r:id="rId30"/>
    <p:sldId id="291" r:id="rId31"/>
    <p:sldId id="292" r:id="rId32"/>
    <p:sldId id="294" r:id="rId33"/>
    <p:sldId id="296" r:id="rId34"/>
    <p:sldId id="297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2F64"/>
    <a:srgbClr val="D63347"/>
    <a:srgbClr val="0076CF"/>
    <a:srgbClr val="E50039"/>
    <a:srgbClr val="D50032"/>
    <a:srgbClr val="0069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14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12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90907D-373D-5845-B995-716B0BBEDFD6}" type="datetimeFigureOut">
              <a:rPr lang="nl-NL" smtClean="0"/>
              <a:t>24-09-2021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71AB65-9103-0447-82C2-9354C95702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8007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1AB65-9103-0447-82C2-9354C957029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1335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1AB65-9103-0447-82C2-9354C957029D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8833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1AB65-9103-0447-82C2-9354C957029D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1718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1AB65-9103-0447-82C2-9354C957029D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8015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1AB65-9103-0447-82C2-9354C957029D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5851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1AB65-9103-0447-82C2-9354C957029D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8545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1AB65-9103-0447-82C2-9354C957029D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8816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1AB65-9103-0447-82C2-9354C957029D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3561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1AB65-9103-0447-82C2-9354C957029D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0921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1AB65-9103-0447-82C2-9354C957029D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2091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1AB65-9103-0447-82C2-9354C957029D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0114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13D57144-5EAF-A848-ACFC-9A906C91FB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00200"/>
            <a:ext cx="7772400" cy="1655762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</a:t>
            </a:r>
            <a:br>
              <a:rPr lang="nl-NL" dirty="0"/>
            </a:br>
            <a:r>
              <a:rPr lang="nl-NL" dirty="0"/>
              <a:t>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677300"/>
            <a:ext cx="4281616" cy="150523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3355-CCE2-E548-8E94-5C450449A12C}" type="datetimeFigureOut">
              <a:rPr lang="nl-NL" smtClean="0"/>
              <a:t>24-09-2021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52F9-2288-6A4D-A2DE-C12493EF4877}" type="slidenum">
              <a:rPr lang="nl-NL" smtClean="0"/>
              <a:t>‹nr.›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FAF079A-37DA-E74C-9724-A93BF5B93C9D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5709805" y="2318974"/>
            <a:ext cx="2805545" cy="290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98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DD48A0B7-DA02-7D49-BB3D-66F1A7DBD7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2700"/>
            <a:ext cx="9144000" cy="6845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506" y="392558"/>
            <a:ext cx="5973318" cy="1325563"/>
          </a:xfrm>
        </p:spPr>
        <p:txBody>
          <a:bodyPr lIns="0" tIns="0" rIns="0" bIns="0" anchor="t"/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19506" y="1825625"/>
            <a:ext cx="7886700" cy="4351338"/>
          </a:xfrm>
        </p:spPr>
        <p:txBody>
          <a:bodyPr lIns="0" tIns="0" rIns="0" bIns="0">
            <a:normAutofit/>
          </a:bodyPr>
          <a:lstStyle>
            <a:lvl1pPr>
              <a:defRPr lang="nl-NL" sz="1400" smtClean="0">
                <a:effectLst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</a:lstStyle>
          <a:p>
            <a:pPr lvl="0"/>
            <a:r>
              <a:rPr lang="nl-NL" dirty="0"/>
              <a:t>Voorbeeld tekst: The </a:t>
            </a:r>
            <a:r>
              <a:rPr lang="nl-NL" dirty="0" err="1"/>
              <a:t>quick</a:t>
            </a:r>
            <a:r>
              <a:rPr lang="nl-NL" dirty="0"/>
              <a:t> </a:t>
            </a:r>
            <a:r>
              <a:rPr lang="nl-NL" dirty="0" err="1"/>
              <a:t>brown</a:t>
            </a:r>
            <a:r>
              <a:rPr lang="nl-NL" dirty="0"/>
              <a:t> fox </a:t>
            </a:r>
            <a:r>
              <a:rPr lang="nl-NL" dirty="0" err="1"/>
              <a:t>jumps</a:t>
            </a:r>
            <a:r>
              <a:rPr lang="nl-NL" dirty="0"/>
              <a:t> over a </a:t>
            </a:r>
            <a:r>
              <a:rPr lang="nl-NL" dirty="0" err="1"/>
              <a:t>lazy</a:t>
            </a:r>
            <a:r>
              <a:rPr lang="nl-NL" dirty="0"/>
              <a:t> dog.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3355-CCE2-E548-8E94-5C450449A12C}" type="datetimeFigureOut">
              <a:rPr lang="nl-NL" smtClean="0"/>
              <a:t>24-09-2021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52F9-2288-6A4D-A2DE-C12493EF4877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C93EA96-5FA6-2843-BDB5-10B391858287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6690976" y="404438"/>
            <a:ext cx="2100191" cy="55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45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DD48A0B7-DA02-7D49-BB3D-66F1A7DBD7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3355-CCE2-E548-8E94-5C450449A12C}" type="datetimeFigureOut">
              <a:rPr lang="nl-NL" smtClean="0"/>
              <a:t>24-09-2021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52F9-2288-6A4D-A2DE-C12493EF4877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3B46A35-837C-9A4B-B7B9-9CFE4B9A8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506" y="392558"/>
            <a:ext cx="5973318" cy="1325563"/>
          </a:xfrm>
        </p:spPr>
        <p:txBody>
          <a:bodyPr lIns="0" tIns="0" rIns="0" bIns="0" anchor="t"/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357604A-7D27-7B47-85B6-A99D495E0D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9506" y="1825625"/>
            <a:ext cx="7886700" cy="4351338"/>
          </a:xfrm>
        </p:spPr>
        <p:txBody>
          <a:bodyPr lIns="0" tIns="0" rIns="0" bIns="0">
            <a:normAutofit/>
          </a:bodyPr>
          <a:lstStyle>
            <a:lvl1pPr>
              <a:defRPr lang="nl-NL" sz="1400" smtClean="0">
                <a:effectLst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</a:lstStyle>
          <a:p>
            <a:pPr lvl="0"/>
            <a:r>
              <a:rPr lang="nl-NL" dirty="0"/>
              <a:t>Voorbeeld tekst: The </a:t>
            </a:r>
            <a:r>
              <a:rPr lang="nl-NL" dirty="0" err="1"/>
              <a:t>quick</a:t>
            </a:r>
            <a:r>
              <a:rPr lang="nl-NL" dirty="0"/>
              <a:t> </a:t>
            </a:r>
            <a:r>
              <a:rPr lang="nl-NL" dirty="0" err="1"/>
              <a:t>brown</a:t>
            </a:r>
            <a:r>
              <a:rPr lang="nl-NL" dirty="0"/>
              <a:t> fox </a:t>
            </a:r>
            <a:r>
              <a:rPr lang="nl-NL" dirty="0" err="1"/>
              <a:t>jumps</a:t>
            </a:r>
            <a:r>
              <a:rPr lang="nl-NL" dirty="0"/>
              <a:t> over a </a:t>
            </a:r>
            <a:r>
              <a:rPr lang="nl-NL" dirty="0" err="1"/>
              <a:t>lazy</a:t>
            </a:r>
            <a:r>
              <a:rPr lang="nl-NL" dirty="0"/>
              <a:t> dog.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BFA703E-86A8-954D-8D84-729488101230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6690976" y="404438"/>
            <a:ext cx="2100191" cy="55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15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en object"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DD48A0B7-DA02-7D49-BB3D-66F1A7DBD7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2700"/>
            <a:ext cx="9144000" cy="68453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3355-CCE2-E548-8E94-5C450449A12C}" type="datetimeFigureOut">
              <a:rPr lang="nl-NL" smtClean="0"/>
              <a:t>24-09-2021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52F9-2288-6A4D-A2DE-C12493EF4877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94372DA-19FD-4544-AD61-31BC1514C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506" y="392558"/>
            <a:ext cx="5973318" cy="1325563"/>
          </a:xfrm>
        </p:spPr>
        <p:txBody>
          <a:bodyPr lIns="0" tIns="0" rIns="0" bIns="0" anchor="t"/>
          <a:lstStyle>
            <a:lvl1pPr>
              <a:defRPr>
                <a:solidFill>
                  <a:srgbClr val="0076CF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ED22BEB-9469-384D-9D90-BE3C7778E2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9506" y="1825625"/>
            <a:ext cx="7886700" cy="4351338"/>
          </a:xfrm>
        </p:spPr>
        <p:txBody>
          <a:bodyPr lIns="0" tIns="0" rIns="0" bIns="0">
            <a:normAutofit/>
          </a:bodyPr>
          <a:lstStyle>
            <a:lvl1pPr>
              <a:defRPr lang="nl-NL" sz="1400" smtClean="0">
                <a:effectLst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</a:lstStyle>
          <a:p>
            <a:pPr lvl="0"/>
            <a:r>
              <a:rPr lang="nl-NL" dirty="0"/>
              <a:t>Voorbeeld tekst: The </a:t>
            </a:r>
            <a:r>
              <a:rPr lang="nl-NL" dirty="0" err="1"/>
              <a:t>quick</a:t>
            </a:r>
            <a:r>
              <a:rPr lang="nl-NL" dirty="0"/>
              <a:t> </a:t>
            </a:r>
            <a:r>
              <a:rPr lang="nl-NL" dirty="0" err="1"/>
              <a:t>brown</a:t>
            </a:r>
            <a:r>
              <a:rPr lang="nl-NL" dirty="0"/>
              <a:t> fox </a:t>
            </a:r>
            <a:r>
              <a:rPr lang="nl-NL" dirty="0" err="1"/>
              <a:t>jumps</a:t>
            </a:r>
            <a:r>
              <a:rPr lang="nl-NL" dirty="0"/>
              <a:t> over a </a:t>
            </a:r>
            <a:r>
              <a:rPr lang="nl-NL" dirty="0" err="1"/>
              <a:t>lazy</a:t>
            </a:r>
            <a:r>
              <a:rPr lang="nl-NL" dirty="0"/>
              <a:t> dog.</a:t>
            </a:r>
          </a:p>
        </p:txBody>
      </p:sp>
    </p:spTree>
    <p:extLst>
      <p:ext uri="{BB962C8B-B14F-4D97-AF65-F5344CB8AC3E}">
        <p14:creationId xmlns:p14="http://schemas.microsoft.com/office/powerpoint/2010/main" val="727247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object"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DD48A0B7-DA02-7D49-BB3D-66F1A7DBD7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2700"/>
            <a:ext cx="9144000" cy="68453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3355-CCE2-E548-8E94-5C450449A12C}" type="datetimeFigureOut">
              <a:rPr lang="nl-NL" smtClean="0"/>
              <a:t>24-09-2021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52F9-2288-6A4D-A2DE-C12493EF4877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9BF904-136B-7249-8B2A-8CFA8EE06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506" y="392558"/>
            <a:ext cx="5973318" cy="1325563"/>
          </a:xfrm>
        </p:spPr>
        <p:txBody>
          <a:bodyPr lIns="0" tIns="0" rIns="0" bIns="0" anchor="t"/>
          <a:lstStyle>
            <a:lvl1pPr>
              <a:defRPr>
                <a:solidFill>
                  <a:srgbClr val="D50032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E0B973E-A2C7-F648-B60B-FC840C87E02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9506" y="1825625"/>
            <a:ext cx="7886700" cy="4351338"/>
          </a:xfrm>
        </p:spPr>
        <p:txBody>
          <a:bodyPr lIns="0" tIns="0" rIns="0" bIns="0">
            <a:normAutofit/>
          </a:bodyPr>
          <a:lstStyle>
            <a:lvl1pPr>
              <a:defRPr lang="nl-NL" sz="1400" smtClean="0">
                <a:effectLst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</a:lstStyle>
          <a:p>
            <a:pPr lvl="0"/>
            <a:r>
              <a:rPr lang="nl-NL" dirty="0"/>
              <a:t>Voorbeeld tekst: The </a:t>
            </a:r>
            <a:r>
              <a:rPr lang="nl-NL" dirty="0" err="1"/>
              <a:t>quick</a:t>
            </a:r>
            <a:r>
              <a:rPr lang="nl-NL" dirty="0"/>
              <a:t> </a:t>
            </a:r>
            <a:r>
              <a:rPr lang="nl-NL" dirty="0" err="1"/>
              <a:t>brown</a:t>
            </a:r>
            <a:r>
              <a:rPr lang="nl-NL" dirty="0"/>
              <a:t> fox </a:t>
            </a:r>
            <a:r>
              <a:rPr lang="nl-NL" dirty="0" err="1"/>
              <a:t>jumps</a:t>
            </a:r>
            <a:r>
              <a:rPr lang="nl-NL" dirty="0"/>
              <a:t> over a </a:t>
            </a:r>
            <a:r>
              <a:rPr lang="nl-NL" dirty="0" err="1"/>
              <a:t>lazy</a:t>
            </a:r>
            <a:r>
              <a:rPr lang="nl-NL" dirty="0"/>
              <a:t> dog.</a:t>
            </a:r>
          </a:p>
        </p:txBody>
      </p:sp>
    </p:spTree>
    <p:extLst>
      <p:ext uri="{BB962C8B-B14F-4D97-AF65-F5344CB8AC3E}">
        <p14:creationId xmlns:p14="http://schemas.microsoft.com/office/powerpoint/2010/main" val="2961126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3355-CCE2-E548-8E94-5C450449A12C}" type="datetimeFigureOut">
              <a:rPr lang="nl-NL" smtClean="0"/>
              <a:t>24-09-2021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52F9-2288-6A4D-A2DE-C12493EF487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5817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3355-CCE2-E548-8E94-5C450449A12C}" type="datetimeFigureOut">
              <a:rPr lang="nl-NL" smtClean="0"/>
              <a:t>24-09-2021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52F9-2288-6A4D-A2DE-C12493EF487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3779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3355-CCE2-E548-8E94-5C450449A12C}" type="datetimeFigureOut">
              <a:rPr lang="nl-NL" smtClean="0"/>
              <a:t>24-09-2021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52F9-2288-6A4D-A2DE-C12493EF487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6305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87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0"/>
            <a:r>
              <a:rPr lang="nl-NL" dirty="0"/>
              <a:t>Tweede niveau</a:t>
            </a:r>
          </a:p>
          <a:p>
            <a:pPr lvl="0"/>
            <a:r>
              <a:rPr lang="nl-NL" dirty="0"/>
              <a:t>Derde niveau</a:t>
            </a:r>
          </a:p>
          <a:p>
            <a:pPr lvl="0"/>
            <a:r>
              <a:rPr lang="nl-NL" dirty="0"/>
              <a:t>Vierde niveau</a:t>
            </a:r>
          </a:p>
          <a:p>
            <a:pPr lvl="0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2A4A3355-CCE2-E548-8E94-5C450449A12C}" type="datetimeFigureOut">
              <a:rPr lang="nl-NL" smtClean="0"/>
              <a:pPr/>
              <a:t>24-09-2021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60352F9-2288-6A4D-A2DE-C12493EF4877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10326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4" r:id="rId3"/>
    <p:sldLayoutId id="2147483686" r:id="rId4"/>
    <p:sldLayoutId id="2147483685" r:id="rId5"/>
    <p:sldLayoutId id="2147483675" r:id="rId6"/>
    <p:sldLayoutId id="2147483676" r:id="rId7"/>
    <p:sldLayoutId id="2147483677" r:id="rId8"/>
    <p:sldLayoutId id="214748368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bioesteticistas.blogspot.com/2016/02/rock-rose-heliantemo-flor-de-piscis.html" TargetMode="Externa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maken.wikiwijs.nl/70364/hersenen_en_NAH" TargetMode="External"/><Relationship Id="rId7" Type="http://schemas.openxmlformats.org/officeDocument/2006/relationships/hyperlink" Target="http://maken.wikiwijs.nl/74451/Thema__Bloed_en_bloedsomloop___VWO_5_6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hyperlink" Target="https://nl.wikipedia.org/wiki/Hart" TargetMode="Externa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hyperlink" Target="https://commons.wikimedia.org/wiki/File:Vraagteken.svg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575F52-E5EF-764D-9F85-090069C988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123670" cy="1682931"/>
          </a:xfrm>
        </p:spPr>
        <p:txBody>
          <a:bodyPr>
            <a:normAutofit/>
          </a:bodyPr>
          <a:lstStyle/>
          <a:p>
            <a:r>
              <a:rPr lang="nl-NL" sz="2000" dirty="0"/>
              <a:t> </a:t>
            </a:r>
            <a:br>
              <a:rPr lang="nl-NL" dirty="0"/>
            </a:br>
            <a:r>
              <a:rPr lang="nl-NL" dirty="0"/>
              <a:t>Met biologie en reanimeren red je de wereld!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CF302F7-7F83-954D-A08F-9E29A128FA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3677300"/>
            <a:ext cx="3760365" cy="1505238"/>
          </a:xfrm>
        </p:spPr>
        <p:txBody>
          <a:bodyPr>
            <a:normAutofit/>
          </a:bodyPr>
          <a:lstStyle/>
          <a:p>
            <a:r>
              <a:rPr lang="nl-NL" dirty="0" err="1"/>
              <a:t>Lalé</a:t>
            </a:r>
            <a:r>
              <a:rPr lang="nl-NL" dirty="0"/>
              <a:t> </a:t>
            </a:r>
            <a:r>
              <a:rPr lang="nl-NL" dirty="0" err="1"/>
              <a:t>Hilferink</a:t>
            </a:r>
            <a:endParaRPr lang="nl-NL" dirty="0"/>
          </a:p>
          <a:p>
            <a:r>
              <a:rPr lang="nl-NL" dirty="0"/>
              <a:t>Martijn Maas</a:t>
            </a:r>
          </a:p>
          <a:p>
            <a:r>
              <a:rPr lang="nl-NL" dirty="0"/>
              <a:t>Hans de Jong</a:t>
            </a:r>
          </a:p>
        </p:txBody>
      </p:sp>
    </p:spTree>
    <p:extLst>
      <p:ext uri="{BB962C8B-B14F-4D97-AF65-F5344CB8AC3E}">
        <p14:creationId xmlns:p14="http://schemas.microsoft.com/office/powerpoint/2010/main" val="2512265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9D0E93-1018-3344-8672-643B02947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Stap 1!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8EC883-3F79-A446-BA1B-55412882B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40326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575F52-E5EF-764D-9F85-090069C988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682931"/>
          </a:xfrm>
        </p:spPr>
        <p:txBody>
          <a:bodyPr>
            <a:normAutofit/>
          </a:bodyPr>
          <a:lstStyle/>
          <a:p>
            <a:r>
              <a:rPr lang="nl-NL" sz="2000" dirty="0"/>
              <a:t> </a:t>
            </a:r>
            <a:br>
              <a:rPr lang="nl-NL" dirty="0"/>
            </a:br>
            <a:r>
              <a:rPr lang="nl-NL" dirty="0"/>
              <a:t>Beademingen tijdens Reanimatie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CF302F7-7F83-954D-A08F-9E29A128FA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3677300"/>
            <a:ext cx="3760365" cy="1505238"/>
          </a:xfrm>
        </p:spPr>
        <p:txBody>
          <a:bodyPr>
            <a:normAutofit fontScale="92500"/>
          </a:bodyPr>
          <a:lstStyle/>
          <a:p>
            <a:r>
              <a:rPr lang="nl-NL" dirty="0"/>
              <a:t>Martijn Maas</a:t>
            </a:r>
          </a:p>
          <a:p>
            <a:endParaRPr lang="nl-NL" dirty="0"/>
          </a:p>
          <a:p>
            <a:r>
              <a:rPr lang="nl-NL" sz="1400" dirty="0"/>
              <a:t>Met dank aan</a:t>
            </a:r>
          </a:p>
          <a:p>
            <a:r>
              <a:rPr lang="nl-NL" sz="2000" dirty="0"/>
              <a:t>Hans van Schuppen / Ruud Koster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32757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A53AB16-41D8-4FE9-BC36-F82149B7FC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1" t="6007" b="7222"/>
          <a:stretch/>
        </p:blipFill>
        <p:spPr>
          <a:xfrm flipH="1">
            <a:off x="4842009" y="2479487"/>
            <a:ext cx="4112366" cy="2592000"/>
          </a:xfrm>
          <a:prstGeom prst="rect">
            <a:avLst/>
          </a:prstGeom>
          <a:noFill/>
          <a:ln w="190500" cap="sq">
            <a:noFill/>
            <a:miter lim="800000"/>
          </a:ln>
          <a:effectLst/>
          <a:scene3d>
            <a:camera prst="orthographicFront">
              <a:rot lat="0" lon="10800000" rev="0"/>
            </a:camera>
            <a:lightRig rig="threePt" dir="t"/>
          </a:scene3d>
          <a:sp3d prstMaterial="flat"/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E9FBABC-740C-4EFA-8237-98854F9420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2" t="2795" b="3444"/>
          <a:stretch/>
        </p:blipFill>
        <p:spPr>
          <a:xfrm>
            <a:off x="337714" y="711985"/>
            <a:ext cx="4112366" cy="4359502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E98113E8-0017-4427-B3C9-2392B7DF7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259" y="5001778"/>
            <a:ext cx="6890327" cy="8395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nl-NL" sz="1400" b="0" i="0" kern="120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/>
              <a:t> 30</a:t>
            </a:r>
            <a:r>
              <a:rPr lang="en-GB" sz="4800" dirty="0"/>
              <a:t>	</a:t>
            </a:r>
            <a:r>
              <a:rPr lang="en-GB" sz="4800" b="1" dirty="0">
                <a:solidFill>
                  <a:srgbClr val="FF0000"/>
                </a:solidFill>
              </a:rPr>
              <a:t> </a:t>
            </a:r>
            <a:r>
              <a:rPr lang="en-GB" sz="4800" dirty="0"/>
              <a:t>			     	</a:t>
            </a:r>
            <a:r>
              <a:rPr lang="en-GB" sz="4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49731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rs.els-cdn.com/content/image/1-s2.0-S0300957216300995-gr5_lrg.jpg">
            <a:extLst>
              <a:ext uri="{FF2B5EF4-FFF2-40B4-BE49-F238E27FC236}">
                <a16:creationId xmlns:a16="http://schemas.microsoft.com/office/drawing/2014/main" id="{E53C92AD-BE31-4542-A282-F4E3D8B43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42" y="723887"/>
            <a:ext cx="8578516" cy="509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15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>
            <a:extLst>
              <a:ext uri="{FF2B5EF4-FFF2-40B4-BE49-F238E27FC236}">
                <a16:creationId xmlns:a16="http://schemas.microsoft.com/office/drawing/2014/main" id="{8F5A39DD-F0B4-4D0E-BE4D-DE144DAE9E7F}"/>
              </a:ext>
            </a:extLst>
          </p:cNvPr>
          <p:cNvGrpSpPr/>
          <p:nvPr/>
        </p:nvGrpSpPr>
        <p:grpSpPr>
          <a:xfrm>
            <a:off x="2771084" y="960771"/>
            <a:ext cx="3601829" cy="3841019"/>
            <a:chOff x="1957388" y="1604778"/>
            <a:chExt cx="5222875" cy="5057775"/>
          </a:xfrm>
        </p:grpSpPr>
        <p:pic>
          <p:nvPicPr>
            <p:cNvPr id="5" name="Picture 3" descr="countries_europe_map.jpg">
              <a:extLst>
                <a:ext uri="{FF2B5EF4-FFF2-40B4-BE49-F238E27FC236}">
                  <a16:creationId xmlns:a16="http://schemas.microsoft.com/office/drawing/2014/main" id="{4F453AF6-04F2-4993-B757-48810C40B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7388" y="1604778"/>
              <a:ext cx="5222875" cy="5057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4FCF651-2649-45AB-AAFD-38E6405027E2}"/>
                </a:ext>
              </a:extLst>
            </p:cNvPr>
            <p:cNvSpPr/>
            <p:nvPr/>
          </p:nvSpPr>
          <p:spPr>
            <a:xfrm>
              <a:off x="2612145" y="3783444"/>
              <a:ext cx="782388" cy="30321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b="1" dirty="0">
                  <a:solidFill>
                    <a:schemeClr val="tx1"/>
                  </a:solidFill>
                </a:rPr>
                <a:t>7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BB926E2-B1BA-4536-A140-C7E0F14ABFA2}"/>
                </a:ext>
              </a:extLst>
            </p:cNvPr>
            <p:cNvSpPr/>
            <p:nvPr/>
          </p:nvSpPr>
          <p:spPr>
            <a:xfrm>
              <a:off x="3450742" y="4951135"/>
              <a:ext cx="782386" cy="30321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b="1" dirty="0">
                  <a:solidFill>
                    <a:schemeClr val="tx1"/>
                  </a:solidFill>
                </a:rPr>
                <a:t>5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30E2124-B83C-4F39-A26E-25C9A44F4F86}"/>
                </a:ext>
              </a:extLst>
            </p:cNvPr>
            <p:cNvSpPr/>
            <p:nvPr/>
          </p:nvSpPr>
          <p:spPr>
            <a:xfrm>
              <a:off x="4313945" y="4464482"/>
              <a:ext cx="782388" cy="303212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b="1" dirty="0">
                  <a:solidFill>
                    <a:schemeClr val="tx1"/>
                  </a:solidFill>
                </a:rPr>
                <a:t>?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744E0FE-DCA2-40DC-BC69-67E66D7B5E9F}"/>
                </a:ext>
              </a:extLst>
            </p:cNvPr>
            <p:cNvSpPr/>
            <p:nvPr/>
          </p:nvSpPr>
          <p:spPr>
            <a:xfrm>
              <a:off x="2367669" y="5880532"/>
              <a:ext cx="937845" cy="303212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b="1" dirty="0">
                  <a:solidFill>
                    <a:schemeClr val="tx1"/>
                  </a:solidFill>
                </a:rPr>
                <a:t>10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8213D2A-B063-4761-9A02-530A1BFC4BF2}"/>
                </a:ext>
              </a:extLst>
            </p:cNvPr>
            <p:cNvSpPr/>
            <p:nvPr/>
          </p:nvSpPr>
          <p:spPr>
            <a:xfrm>
              <a:off x="3961520" y="4616882"/>
              <a:ext cx="782388" cy="303212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b="1" dirty="0">
                  <a:solidFill>
                    <a:schemeClr val="tx1"/>
                  </a:solidFill>
                </a:rPr>
                <a:t>3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793F338-8268-40A9-AFA4-4C520D3851D0}"/>
                </a:ext>
              </a:extLst>
            </p:cNvPr>
            <p:cNvSpPr/>
            <p:nvPr/>
          </p:nvSpPr>
          <p:spPr>
            <a:xfrm>
              <a:off x="4974258" y="5254348"/>
              <a:ext cx="782386" cy="303212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b="1" dirty="0">
                  <a:solidFill>
                    <a:schemeClr val="tx1"/>
                  </a:solidFill>
                </a:rPr>
                <a:t>?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A3F5311-9855-4F24-96CD-E76B9F742481}"/>
                </a:ext>
              </a:extLst>
            </p:cNvPr>
            <p:cNvSpPr/>
            <p:nvPr/>
          </p:nvSpPr>
          <p:spPr>
            <a:xfrm>
              <a:off x="3807091" y="3018269"/>
              <a:ext cx="813678" cy="30321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b="1" dirty="0">
                  <a:solidFill>
                    <a:schemeClr val="tx1"/>
                  </a:solidFill>
                </a:rPr>
                <a:t>25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6905E15-FECB-4D6C-ABED-44ABF90F8229}"/>
                </a:ext>
              </a:extLst>
            </p:cNvPr>
            <p:cNvSpPr/>
            <p:nvPr/>
          </p:nvSpPr>
          <p:spPr>
            <a:xfrm>
              <a:off x="4054880" y="3591920"/>
              <a:ext cx="782386" cy="303213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b="1" dirty="0">
                  <a:solidFill>
                    <a:schemeClr val="tx1"/>
                  </a:solidFill>
                </a:rPr>
                <a:t>11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03A9CF1-BC1F-4221-B33F-6B5B5DDF425D}"/>
                </a:ext>
              </a:extLst>
            </p:cNvPr>
            <p:cNvSpPr/>
            <p:nvPr/>
          </p:nvSpPr>
          <p:spPr>
            <a:xfrm>
              <a:off x="4448883" y="2648382"/>
              <a:ext cx="958233" cy="303212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b="1" dirty="0">
                  <a:solidFill>
                    <a:schemeClr val="tx1"/>
                  </a:solidFill>
                </a:rPr>
                <a:t>10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BD72CD3-2AA5-4916-B5BF-08E2D2FF3388}"/>
                </a:ext>
              </a:extLst>
            </p:cNvPr>
            <p:cNvSpPr/>
            <p:nvPr/>
          </p:nvSpPr>
          <p:spPr>
            <a:xfrm>
              <a:off x="3655396" y="4016807"/>
              <a:ext cx="819022" cy="303212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b="1" dirty="0">
                  <a:solidFill>
                    <a:schemeClr val="tx1"/>
                  </a:solidFill>
                </a:rPr>
                <a:t>22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4FB0F6C-7F0C-4DC2-8B61-65AEB7A610B9}"/>
                </a:ext>
              </a:extLst>
            </p:cNvPr>
            <p:cNvSpPr/>
            <p:nvPr/>
          </p:nvSpPr>
          <p:spPr>
            <a:xfrm>
              <a:off x="3074910" y="4053751"/>
              <a:ext cx="782388" cy="303212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b="1" dirty="0">
                  <a:solidFill>
                    <a:schemeClr val="tx1"/>
                  </a:solidFill>
                </a:rPr>
                <a:t>?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B4D3CFB-BDA3-44D9-856A-735974339D56}"/>
                </a:ext>
              </a:extLst>
            </p:cNvPr>
            <p:cNvSpPr/>
            <p:nvPr/>
          </p:nvSpPr>
          <p:spPr>
            <a:xfrm>
              <a:off x="4257588" y="5557560"/>
              <a:ext cx="782388" cy="303212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b="1" dirty="0">
                  <a:solidFill>
                    <a:schemeClr val="tx1"/>
                  </a:solidFill>
                </a:rPr>
                <a:t>?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D6AF845C-23ED-4A99-99E5-28FA056A8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074" y="313078"/>
            <a:ext cx="5995851" cy="582612"/>
          </a:xfrm>
        </p:spPr>
        <p:txBody>
          <a:bodyPr>
            <a:noAutofit/>
          </a:bodyPr>
          <a:lstStyle/>
          <a:p>
            <a:r>
              <a:rPr lang="nl-NL" sz="2800" dirty="0">
                <a:latin typeface="Calibri" charset="0"/>
                <a:ea typeface="ＭＳ Ｐゴシック" charset="0"/>
                <a:cs typeface="ＭＳ Ｐゴシック" charset="0"/>
              </a:rPr>
              <a:t>Nederland zit in de top 3 van de wereld!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D85AEEE-469D-449D-9693-6C1296E43EFD}"/>
              </a:ext>
            </a:extLst>
          </p:cNvPr>
          <p:cNvSpPr txBox="1">
            <a:spLocks/>
          </p:cNvSpPr>
          <p:nvPr/>
        </p:nvSpPr>
        <p:spPr>
          <a:xfrm>
            <a:off x="2357789" y="5227294"/>
            <a:ext cx="4428418" cy="5826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76CF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nl-NL" sz="2800" dirty="0">
                <a:latin typeface="Calibri" charset="0"/>
                <a:ea typeface="ＭＳ Ｐゴシック" charset="0"/>
                <a:cs typeface="ＭＳ Ｐゴシック" charset="0"/>
              </a:rPr>
              <a:t>Dankzij goede omstander BLS</a:t>
            </a:r>
          </a:p>
        </p:txBody>
      </p:sp>
    </p:spTree>
    <p:extLst>
      <p:ext uri="{BB962C8B-B14F-4D97-AF65-F5344CB8AC3E}">
        <p14:creationId xmlns:p14="http://schemas.microsoft.com/office/powerpoint/2010/main" val="2506379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gijssterks.files.wordpress.com/2011/10/reanimatie-japan-bd-16-mrt-2007.jpg">
            <a:extLst>
              <a:ext uri="{FF2B5EF4-FFF2-40B4-BE49-F238E27FC236}">
                <a16:creationId xmlns:a16="http://schemas.microsoft.com/office/drawing/2014/main" id="{A1BE50DA-E59F-47AA-BE61-21701380B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08" y="533989"/>
            <a:ext cx="5256584" cy="516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795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gijssterks.files.wordpress.com/2011/10/reanimatie-japan-bd-16-mrt-2007.jpg">
            <a:extLst>
              <a:ext uri="{FF2B5EF4-FFF2-40B4-BE49-F238E27FC236}">
                <a16:creationId xmlns:a16="http://schemas.microsoft.com/office/drawing/2014/main" id="{A1BE50DA-E59F-47AA-BE61-21701380B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08" y="533989"/>
            <a:ext cx="5256584" cy="516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Afbeelding met tekening&#10;&#10;Automatisch gegenereerde beschrijving">
            <a:extLst>
              <a:ext uri="{FF2B5EF4-FFF2-40B4-BE49-F238E27FC236}">
                <a16:creationId xmlns:a16="http://schemas.microsoft.com/office/drawing/2014/main" id="{1DB30838-8AB5-4632-A040-0A550C870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5250" y="1085850"/>
            <a:ext cx="89535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68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337D9-8C28-47C1-A7A0-D6F3A14CD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59110"/>
            <a:ext cx="8229600" cy="1739779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/>
              <a:t>Gebaseerd</a:t>
            </a:r>
            <a:r>
              <a:rPr lang="en-US" sz="2400" dirty="0"/>
              <a:t> op </a:t>
            </a:r>
            <a:r>
              <a:rPr lang="en-US" sz="2400" dirty="0" err="1"/>
              <a:t>jaren</a:t>
            </a:r>
            <a:r>
              <a:rPr lang="en-US" sz="2400" dirty="0"/>
              <a:t> </a:t>
            </a:r>
            <a:r>
              <a:rPr lang="en-US" sz="2400" dirty="0" err="1"/>
              <a:t>dieronderzoek</a:t>
            </a:r>
            <a:r>
              <a:rPr lang="en-US" sz="2400" dirty="0"/>
              <a:t> in Tucson (Arizona)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/>
              <a:t>Beademing</a:t>
            </a:r>
            <a:r>
              <a:rPr lang="en-US" sz="2400" dirty="0"/>
              <a:t> </a:t>
            </a:r>
            <a:r>
              <a:rPr lang="en-US" sz="2400" dirty="0" err="1"/>
              <a:t>geen</a:t>
            </a:r>
            <a:r>
              <a:rPr lang="en-US" sz="2400" dirty="0"/>
              <a:t> </a:t>
            </a:r>
            <a:r>
              <a:rPr lang="en-US" sz="2400" dirty="0" err="1"/>
              <a:t>voordeel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/>
              <a:t>Onderbreking</a:t>
            </a:r>
            <a:r>
              <a:rPr lang="en-US" sz="2400" dirty="0"/>
              <a:t> </a:t>
            </a:r>
            <a:r>
              <a:rPr lang="en-US" sz="2400" dirty="0" err="1"/>
              <a:t>compressies</a:t>
            </a:r>
            <a:r>
              <a:rPr lang="en-US" sz="2400" dirty="0"/>
              <a:t> </a:t>
            </a:r>
            <a:r>
              <a:rPr lang="en-US" sz="2400" dirty="0" err="1"/>
              <a:t>nadelig</a:t>
            </a:r>
            <a:endParaRPr lang="en-US" sz="2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BDC269A-30FB-4205-81D8-E1A1FEEB2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025" y="470672"/>
            <a:ext cx="4126775" cy="539523"/>
          </a:xfrm>
        </p:spPr>
        <p:txBody>
          <a:bodyPr/>
          <a:lstStyle/>
          <a:p>
            <a:r>
              <a:rPr lang="en-US" sz="2800" dirty="0">
                <a:solidFill>
                  <a:srgbClr val="0076CF"/>
                </a:solidFill>
                <a:latin typeface="Arial" charset="0"/>
                <a:cs typeface="ＭＳ Ｐゴシック" charset="0"/>
              </a:rPr>
              <a:t>Compression only CPR</a:t>
            </a:r>
          </a:p>
        </p:txBody>
      </p:sp>
    </p:spTree>
    <p:extLst>
      <p:ext uri="{BB962C8B-B14F-4D97-AF65-F5344CB8AC3E}">
        <p14:creationId xmlns:p14="http://schemas.microsoft.com/office/powerpoint/2010/main" val="423010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C4A38-B6AF-45F4-A043-DC911AB4B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665" y="461963"/>
            <a:ext cx="6546669" cy="539523"/>
          </a:xfrm>
        </p:spPr>
        <p:txBody>
          <a:bodyPr/>
          <a:lstStyle/>
          <a:p>
            <a:r>
              <a:rPr lang="en-US" sz="2800" dirty="0">
                <a:latin typeface="Arial" charset="0"/>
                <a:cs typeface="ＭＳ Ｐゴシック" charset="0"/>
              </a:rPr>
              <a:t>Hoe </a:t>
            </a:r>
            <a:r>
              <a:rPr lang="en-US" sz="2800" dirty="0" err="1">
                <a:latin typeface="Arial" charset="0"/>
                <a:cs typeface="ＭＳ Ｐゴシック" charset="0"/>
              </a:rPr>
              <a:t>lang</a:t>
            </a:r>
            <a:r>
              <a:rPr lang="en-US" sz="2800" dirty="0">
                <a:latin typeface="Arial" charset="0"/>
                <a:cs typeface="ＭＳ Ｐゴシック" charset="0"/>
              </a:rPr>
              <a:t> </a:t>
            </a:r>
            <a:r>
              <a:rPr lang="en-US" sz="2800" dirty="0" err="1">
                <a:latin typeface="Arial" charset="0"/>
                <a:cs typeface="ＭＳ Ｐゴシック" charset="0"/>
              </a:rPr>
              <a:t>kunnen</a:t>
            </a:r>
            <a:r>
              <a:rPr lang="en-US" sz="2800" dirty="0">
                <a:latin typeface="Arial" charset="0"/>
                <a:cs typeface="ＭＳ Ｐゴシック" charset="0"/>
              </a:rPr>
              <a:t> we </a:t>
            </a:r>
            <a:r>
              <a:rPr lang="en-US" sz="2800" dirty="0" err="1">
                <a:latin typeface="Arial" charset="0"/>
                <a:cs typeface="ＭＳ Ｐゴシック" charset="0"/>
              </a:rPr>
              <a:t>zonder</a:t>
            </a:r>
            <a:r>
              <a:rPr lang="en-US" sz="2800" dirty="0">
                <a:latin typeface="Arial" charset="0"/>
                <a:cs typeface="ＭＳ Ｐゴシック" charset="0"/>
              </a:rPr>
              <a:t> </a:t>
            </a:r>
            <a:r>
              <a:rPr lang="en-US" sz="2800" dirty="0" err="1">
                <a:latin typeface="Arial" charset="0"/>
                <a:cs typeface="ＭＳ Ｐゴシック" charset="0"/>
              </a:rPr>
              <a:t>zuurstof</a:t>
            </a:r>
            <a:r>
              <a:rPr lang="en-US" sz="2800" dirty="0">
                <a:latin typeface="Arial" charset="0"/>
                <a:cs typeface="ＭＳ Ｐゴシック" charset="0"/>
              </a:rPr>
              <a:t>?</a:t>
            </a:r>
          </a:p>
        </p:txBody>
      </p:sp>
      <p:pic>
        <p:nvPicPr>
          <p:cNvPr id="3" name="Content Placeholder 4" descr="underwater-art-pictures.jpg">
            <a:extLst>
              <a:ext uri="{FF2B5EF4-FFF2-40B4-BE49-F238E27FC236}">
                <a16:creationId xmlns:a16="http://schemas.microsoft.com/office/drawing/2014/main" id="{950FB063-3997-4FFE-8E7C-73DB271B0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456" r="-20456"/>
          <a:stretch>
            <a:fillRect/>
          </a:stretch>
        </p:blipFill>
        <p:spPr>
          <a:xfrm>
            <a:off x="685800" y="1371600"/>
            <a:ext cx="7772400" cy="4114800"/>
          </a:xfrm>
        </p:spPr>
      </p:pic>
    </p:spTree>
    <p:extLst>
      <p:ext uri="{BB962C8B-B14F-4D97-AF65-F5344CB8AC3E}">
        <p14:creationId xmlns:p14="http://schemas.microsoft.com/office/powerpoint/2010/main" val="3172493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10F9006F-64D9-4EE7-B87D-EED65D8EE089}"/>
              </a:ext>
            </a:extLst>
          </p:cNvPr>
          <p:cNvSpPr txBox="1"/>
          <p:nvPr/>
        </p:nvSpPr>
        <p:spPr>
          <a:xfrm>
            <a:off x="1210503" y="2828835"/>
            <a:ext cx="67229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7200" b="1" dirty="0"/>
              <a:t>DO2 = CO x CaO2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56D869F8-AD03-4C58-A7BE-8437D4F3C195}"/>
              </a:ext>
            </a:extLst>
          </p:cNvPr>
          <p:cNvCxnSpPr>
            <a:cxnSpLocks/>
          </p:cNvCxnSpPr>
          <p:nvPr/>
        </p:nvCxnSpPr>
        <p:spPr>
          <a:xfrm flipV="1">
            <a:off x="4572000" y="2428466"/>
            <a:ext cx="252549" cy="512468"/>
          </a:xfrm>
          <a:prstGeom prst="straightConnector1">
            <a:avLst/>
          </a:prstGeom>
          <a:ln w="349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Afbeelding 9" descr="Afbeelding met licht, dier&#10;&#10;Automatisch gegenereerde beschrijving">
            <a:extLst>
              <a:ext uri="{FF2B5EF4-FFF2-40B4-BE49-F238E27FC236}">
                <a16:creationId xmlns:a16="http://schemas.microsoft.com/office/drawing/2014/main" id="{16815F07-EBE4-4537-9AC3-DCD8AFA51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91587" y="4429533"/>
            <a:ext cx="2786471" cy="1601625"/>
          </a:xfrm>
          <a:prstGeom prst="rect">
            <a:avLst/>
          </a:prstGeom>
        </p:spPr>
      </p:pic>
      <p:pic>
        <p:nvPicPr>
          <p:cNvPr id="16" name="Afbeelding 15" descr="Afbeelding met tekening&#10;&#10;Automatisch gegenereerde beschrijving">
            <a:extLst>
              <a:ext uri="{FF2B5EF4-FFF2-40B4-BE49-F238E27FC236}">
                <a16:creationId xmlns:a16="http://schemas.microsoft.com/office/drawing/2014/main" id="{16B4159F-C8BE-48F3-9570-7D476AEA5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641585" y="216250"/>
            <a:ext cx="1671877" cy="2157261"/>
          </a:xfrm>
          <a:prstGeom prst="rect">
            <a:avLst/>
          </a:prstGeom>
        </p:spPr>
      </p:pic>
      <p:sp>
        <p:nvSpPr>
          <p:cNvPr id="18" name="Ovaal 17">
            <a:extLst>
              <a:ext uri="{FF2B5EF4-FFF2-40B4-BE49-F238E27FC236}">
                <a16:creationId xmlns:a16="http://schemas.microsoft.com/office/drawing/2014/main" id="{3AA36EA0-058C-4DE0-A055-86FE14A8E5D9}"/>
              </a:ext>
            </a:extLst>
          </p:cNvPr>
          <p:cNvSpPr/>
          <p:nvPr/>
        </p:nvSpPr>
        <p:spPr>
          <a:xfrm>
            <a:off x="4477523" y="1163264"/>
            <a:ext cx="982751" cy="120033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6" name="Afbeelding 25" descr="Afbeelding met zitten, rood, kom, tafel&#10;&#10;Automatisch gegenereerde beschrijving">
            <a:extLst>
              <a:ext uri="{FF2B5EF4-FFF2-40B4-BE49-F238E27FC236}">
                <a16:creationId xmlns:a16="http://schemas.microsoft.com/office/drawing/2014/main" id="{5C4A60EA-0249-49C4-B746-738CFD53F4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132320" y="4285127"/>
            <a:ext cx="1428571" cy="1746031"/>
          </a:xfrm>
          <a:prstGeom prst="rect">
            <a:avLst/>
          </a:prstGeom>
        </p:spPr>
      </p:pic>
      <p:cxnSp>
        <p:nvCxnSpPr>
          <p:cNvPr id="28" name="Rechte verbindingslijn met pijl 27">
            <a:extLst>
              <a:ext uri="{FF2B5EF4-FFF2-40B4-BE49-F238E27FC236}">
                <a16:creationId xmlns:a16="http://schemas.microsoft.com/office/drawing/2014/main" id="{D2D9A019-74AF-40C8-AAFB-2FB7F2A186F9}"/>
              </a:ext>
            </a:extLst>
          </p:cNvPr>
          <p:cNvCxnSpPr>
            <a:cxnSpLocks/>
          </p:cNvCxnSpPr>
          <p:nvPr/>
        </p:nvCxnSpPr>
        <p:spPr>
          <a:xfrm flipH="1" flipV="1">
            <a:off x="6932023" y="3805646"/>
            <a:ext cx="269967" cy="383178"/>
          </a:xfrm>
          <a:prstGeom prst="straightConnector1">
            <a:avLst/>
          </a:prstGeom>
          <a:ln w="349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met pijl 30">
            <a:extLst>
              <a:ext uri="{FF2B5EF4-FFF2-40B4-BE49-F238E27FC236}">
                <a16:creationId xmlns:a16="http://schemas.microsoft.com/office/drawing/2014/main" id="{760E5FF7-0D63-4C0F-95E1-1533640B6497}"/>
              </a:ext>
            </a:extLst>
          </p:cNvPr>
          <p:cNvCxnSpPr>
            <a:cxnSpLocks/>
          </p:cNvCxnSpPr>
          <p:nvPr/>
        </p:nvCxnSpPr>
        <p:spPr>
          <a:xfrm flipV="1">
            <a:off x="2011680" y="3806983"/>
            <a:ext cx="252549" cy="512468"/>
          </a:xfrm>
          <a:prstGeom prst="straightConnector1">
            <a:avLst/>
          </a:prstGeom>
          <a:ln w="349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5932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B00187DC-967A-2443-AE60-2A4BA2518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1290" y="392558"/>
            <a:ext cx="4669124" cy="2622491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14533C4-EDAC-1D48-A160-0AE54D13B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15" y="3015049"/>
            <a:ext cx="8587785" cy="318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544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6">
            <a:extLst>
              <a:ext uri="{FF2B5EF4-FFF2-40B4-BE49-F238E27FC236}">
                <a16:creationId xmlns:a16="http://schemas.microsoft.com/office/drawing/2014/main" id="{673E9FC8-2143-48A2-9DEE-AABBC7E30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265888"/>
          </a:xfrm>
          <a:custGeom>
            <a:avLst/>
            <a:gdLst>
              <a:gd name="connsiteX0" fmla="*/ 0 w 12188952"/>
              <a:gd name="connsiteY0" fmla="*/ 0 h 6265888"/>
              <a:gd name="connsiteX1" fmla="*/ 12188952 w 12188952"/>
              <a:gd name="connsiteY1" fmla="*/ 0 h 6265888"/>
              <a:gd name="connsiteX2" fmla="*/ 12188952 w 12188952"/>
              <a:gd name="connsiteY2" fmla="*/ 5061023 h 6265888"/>
              <a:gd name="connsiteX3" fmla="*/ 12188400 w 12188952"/>
              <a:gd name="connsiteY3" fmla="*/ 5061281 h 6265888"/>
              <a:gd name="connsiteX4" fmla="*/ 6096000 w 12188952"/>
              <a:gd name="connsiteY4" fmla="*/ 6265888 h 6265888"/>
              <a:gd name="connsiteX5" fmla="*/ 3601 w 12188952"/>
              <a:gd name="connsiteY5" fmla="*/ 5061281 h 6265888"/>
              <a:gd name="connsiteX6" fmla="*/ 0 w 12188952"/>
              <a:gd name="connsiteY6" fmla="*/ 5059596 h 626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6265888">
                <a:moveTo>
                  <a:pt x="0" y="0"/>
                </a:moveTo>
                <a:lnTo>
                  <a:pt x="12188952" y="0"/>
                </a:lnTo>
                <a:lnTo>
                  <a:pt x="12188952" y="5061023"/>
                </a:lnTo>
                <a:lnTo>
                  <a:pt x="12188400" y="5061281"/>
                </a:lnTo>
                <a:cubicBezTo>
                  <a:pt x="10489511" y="5817852"/>
                  <a:pt x="8380622" y="6265888"/>
                  <a:pt x="6096000" y="6265888"/>
                </a:cubicBezTo>
                <a:cubicBezTo>
                  <a:pt x="3811379" y="6265888"/>
                  <a:pt x="1702489" y="5817852"/>
                  <a:pt x="3601" y="5061281"/>
                </a:cubicBezTo>
                <a:lnTo>
                  <a:pt x="0" y="5059596"/>
                </a:ln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2" descr="Afbeeldingsresultaat voor pig study cpr">
            <a:extLst>
              <a:ext uri="{FF2B5EF4-FFF2-40B4-BE49-F238E27FC236}">
                <a16:creationId xmlns:a16="http://schemas.microsoft.com/office/drawing/2014/main" id="{AD67CFDE-4CEA-4D58-8540-3217DB3245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-1" b="-1"/>
          <a:stretch/>
        </p:blipFill>
        <p:spPr bwMode="auto">
          <a:xfrm>
            <a:off x="20" y="10"/>
            <a:ext cx="9143980" cy="6003842"/>
          </a:xfrm>
          <a:custGeom>
            <a:avLst/>
            <a:gdLst>
              <a:gd name="connsiteX0" fmla="*/ 0 w 12187427"/>
              <a:gd name="connsiteY0" fmla="*/ 0 h 6003852"/>
              <a:gd name="connsiteX1" fmla="*/ 12187427 w 12187427"/>
              <a:gd name="connsiteY1" fmla="*/ 0 h 6003852"/>
              <a:gd name="connsiteX2" fmla="*/ 12187427 w 12187427"/>
              <a:gd name="connsiteY2" fmla="*/ 4772371 h 6003852"/>
              <a:gd name="connsiteX3" fmla="*/ 11865111 w 12187427"/>
              <a:gd name="connsiteY3" fmla="*/ 4913285 h 6003852"/>
              <a:gd name="connsiteX4" fmla="*/ 6096000 w 12187427"/>
              <a:gd name="connsiteY4" fmla="*/ 6003852 h 6003852"/>
              <a:gd name="connsiteX5" fmla="*/ 3601 w 12187427"/>
              <a:gd name="connsiteY5" fmla="*/ 4771946 h 6003852"/>
              <a:gd name="connsiteX6" fmla="*/ 0 w 12187427"/>
              <a:gd name="connsiteY6" fmla="*/ 4770223 h 600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7427" h="6003852">
                <a:moveTo>
                  <a:pt x="0" y="0"/>
                </a:moveTo>
                <a:lnTo>
                  <a:pt x="12187427" y="0"/>
                </a:lnTo>
                <a:lnTo>
                  <a:pt x="12187427" y="4772371"/>
                </a:lnTo>
                <a:lnTo>
                  <a:pt x="11865111" y="4913285"/>
                </a:lnTo>
                <a:cubicBezTo>
                  <a:pt x="10225213" y="5601147"/>
                  <a:pt x="8237833" y="6003852"/>
                  <a:pt x="6096000" y="6003852"/>
                </a:cubicBezTo>
                <a:cubicBezTo>
                  <a:pt x="3811379" y="6003852"/>
                  <a:pt x="1702489" y="5545663"/>
                  <a:pt x="3601" y="4771946"/>
                </a:cubicBezTo>
                <a:lnTo>
                  <a:pt x="0" y="477022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774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70D49B2-5C60-41EB-A770-5934B050C50E}"/>
              </a:ext>
            </a:extLst>
          </p:cNvPr>
          <p:cNvSpPr txBox="1"/>
          <p:nvPr/>
        </p:nvSpPr>
        <p:spPr>
          <a:xfrm>
            <a:off x="1210503" y="416560"/>
            <a:ext cx="67229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7200" b="1" dirty="0"/>
              <a:t>DO2 = CO x CaO2</a:t>
            </a:r>
          </a:p>
        </p:txBody>
      </p:sp>
      <p:sp>
        <p:nvSpPr>
          <p:cNvPr id="3" name="Stroomdiagram: Verbindingslijn 2">
            <a:extLst>
              <a:ext uri="{FF2B5EF4-FFF2-40B4-BE49-F238E27FC236}">
                <a16:creationId xmlns:a16="http://schemas.microsoft.com/office/drawing/2014/main" id="{67141B5A-3828-42D0-B3DC-465A55DC12DD}"/>
              </a:ext>
            </a:extLst>
          </p:cNvPr>
          <p:cNvSpPr/>
          <p:nvPr/>
        </p:nvSpPr>
        <p:spPr>
          <a:xfrm>
            <a:off x="3605348" y="297541"/>
            <a:ext cx="1541417" cy="1438366"/>
          </a:xfrm>
          <a:prstGeom prst="flowChartConnector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7322D8C-A305-49BB-A6A7-FE3BEBC172E0}"/>
              </a:ext>
            </a:extLst>
          </p:cNvPr>
          <p:cNvSpPr txBox="1"/>
          <p:nvPr/>
        </p:nvSpPr>
        <p:spPr>
          <a:xfrm>
            <a:off x="1200724" y="2259772"/>
            <a:ext cx="674255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u="sng" dirty="0"/>
              <a:t>Flow carotiden</a:t>
            </a:r>
          </a:p>
          <a:p>
            <a:endParaRPr lang="nl-NL" sz="3600" dirty="0"/>
          </a:p>
          <a:p>
            <a:r>
              <a:rPr lang="nl-NL" sz="3600" dirty="0"/>
              <a:t>Continue compressies		36 ml/min</a:t>
            </a:r>
          </a:p>
          <a:p>
            <a:endParaRPr lang="nl-NL" sz="3600" dirty="0"/>
          </a:p>
          <a:p>
            <a:r>
              <a:rPr lang="nl-NL" sz="3600" dirty="0"/>
              <a:t>30:2									34 ml/min</a:t>
            </a:r>
          </a:p>
        </p:txBody>
      </p:sp>
    </p:spTree>
    <p:extLst>
      <p:ext uri="{BB962C8B-B14F-4D97-AF65-F5344CB8AC3E}">
        <p14:creationId xmlns:p14="http://schemas.microsoft.com/office/powerpoint/2010/main" val="19748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90C4A02-DF37-4EAB-B1F5-6A37F3A441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21" t="17133" r="12105" b="3643"/>
          <a:stretch/>
        </p:blipFill>
        <p:spPr>
          <a:xfrm>
            <a:off x="1052661" y="1358154"/>
            <a:ext cx="7038675" cy="4826945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6EFD549-034B-4847-B6E9-06788240CEE0}"/>
              </a:ext>
            </a:extLst>
          </p:cNvPr>
          <p:cNvSpPr txBox="1"/>
          <p:nvPr/>
        </p:nvSpPr>
        <p:spPr>
          <a:xfrm>
            <a:off x="1210502" y="157825"/>
            <a:ext cx="67229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7200" b="1" dirty="0"/>
              <a:t>DO2 = CO x CaO2</a:t>
            </a:r>
          </a:p>
        </p:txBody>
      </p:sp>
      <p:sp>
        <p:nvSpPr>
          <p:cNvPr id="4" name="Stroomdiagram: Verbindingslijn 3">
            <a:extLst>
              <a:ext uri="{FF2B5EF4-FFF2-40B4-BE49-F238E27FC236}">
                <a16:creationId xmlns:a16="http://schemas.microsoft.com/office/drawing/2014/main" id="{EA41038A-4AC2-4A06-BC29-9AB739EABF89}"/>
              </a:ext>
            </a:extLst>
          </p:cNvPr>
          <p:cNvSpPr/>
          <p:nvPr/>
        </p:nvSpPr>
        <p:spPr>
          <a:xfrm>
            <a:off x="5573485" y="38807"/>
            <a:ext cx="2455818" cy="1438366"/>
          </a:xfrm>
          <a:prstGeom prst="flowChartConnector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96497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9E8B0F7F-20B9-4107-934C-D19006EE9CC8}"/>
              </a:ext>
            </a:extLst>
          </p:cNvPr>
          <p:cNvSpPr txBox="1"/>
          <p:nvPr/>
        </p:nvSpPr>
        <p:spPr>
          <a:xfrm>
            <a:off x="1500646" y="1696452"/>
            <a:ext cx="614270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u="sng" dirty="0"/>
              <a:t>Uitkomst, ROSC &lt; 2 min</a:t>
            </a:r>
          </a:p>
          <a:p>
            <a:endParaRPr lang="nl-NL" sz="3600" dirty="0"/>
          </a:p>
          <a:p>
            <a:r>
              <a:rPr lang="nl-NL" sz="3600" dirty="0"/>
              <a:t>Continue compressies		1 van 6</a:t>
            </a:r>
          </a:p>
          <a:p>
            <a:endParaRPr lang="nl-NL" sz="3600" dirty="0"/>
          </a:p>
          <a:p>
            <a:r>
              <a:rPr lang="nl-NL" sz="3600" dirty="0"/>
              <a:t>30:2									6 van 6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22D8EC-80EC-4926-AF2E-89E6F4F21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984" y="5090586"/>
            <a:ext cx="6365369" cy="582612"/>
          </a:xfrm>
        </p:spPr>
        <p:txBody>
          <a:bodyPr>
            <a:noAutofit/>
          </a:bodyPr>
          <a:lstStyle/>
          <a:p>
            <a:r>
              <a:rPr lang="nl-NL" sz="2800" dirty="0">
                <a:solidFill>
                  <a:srgbClr val="0076CF"/>
                </a:solidFill>
                <a:latin typeface="Calibri" charset="0"/>
                <a:ea typeface="ＭＳ Ｐゴシック" charset="0"/>
                <a:cs typeface="ＭＳ Ｐゴシック" charset="0"/>
              </a:rPr>
              <a:t>ROSC = Return of </a:t>
            </a:r>
            <a:r>
              <a:rPr lang="nl-NL" sz="2800" dirty="0" err="1">
                <a:solidFill>
                  <a:srgbClr val="0076CF"/>
                </a:solidFill>
                <a:latin typeface="Calibri" charset="0"/>
                <a:ea typeface="ＭＳ Ｐゴシック" charset="0"/>
                <a:cs typeface="ＭＳ Ｐゴシック" charset="0"/>
              </a:rPr>
              <a:t>Spontaneous</a:t>
            </a:r>
            <a:r>
              <a:rPr lang="nl-NL" sz="2800" dirty="0">
                <a:solidFill>
                  <a:srgbClr val="0076CF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nl-NL" sz="2800" dirty="0" err="1">
                <a:solidFill>
                  <a:srgbClr val="0076CF"/>
                </a:solidFill>
                <a:latin typeface="Calibri" charset="0"/>
                <a:ea typeface="ＭＳ Ｐゴシック" charset="0"/>
                <a:cs typeface="ＭＳ Ｐゴシック" charset="0"/>
              </a:rPr>
              <a:t>Circulation</a:t>
            </a:r>
            <a:endParaRPr lang="nl-NL" sz="2800" dirty="0">
              <a:solidFill>
                <a:srgbClr val="0076C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63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22D8EC-80EC-4926-AF2E-89E6F4F21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984" y="5090586"/>
            <a:ext cx="6365369" cy="582612"/>
          </a:xfrm>
        </p:spPr>
        <p:txBody>
          <a:bodyPr>
            <a:noAutofit/>
          </a:bodyPr>
          <a:lstStyle/>
          <a:p>
            <a:r>
              <a:rPr lang="nl-NL" sz="2800" dirty="0">
                <a:solidFill>
                  <a:srgbClr val="0076CF"/>
                </a:solidFill>
                <a:latin typeface="Calibri" charset="0"/>
                <a:ea typeface="ＭＳ Ｐゴシック" charset="0"/>
                <a:cs typeface="ＭＳ Ｐゴシック" charset="0"/>
              </a:rPr>
              <a:t>ROSC = Return of </a:t>
            </a:r>
            <a:r>
              <a:rPr lang="nl-NL" sz="2800" dirty="0" err="1">
                <a:solidFill>
                  <a:srgbClr val="0076CF"/>
                </a:solidFill>
                <a:latin typeface="Calibri" charset="0"/>
                <a:ea typeface="ＭＳ Ｐゴシック" charset="0"/>
                <a:cs typeface="ＭＳ Ｐゴシック" charset="0"/>
              </a:rPr>
              <a:t>Spontaneous</a:t>
            </a:r>
            <a:r>
              <a:rPr lang="nl-NL" sz="2800" dirty="0">
                <a:solidFill>
                  <a:srgbClr val="0076CF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nl-NL" sz="2800" dirty="0" err="1">
                <a:solidFill>
                  <a:srgbClr val="0076CF"/>
                </a:solidFill>
                <a:latin typeface="Calibri" charset="0"/>
                <a:ea typeface="ＭＳ Ｐゴシック" charset="0"/>
                <a:cs typeface="ＭＳ Ｐゴシック" charset="0"/>
              </a:rPr>
              <a:t>Circulation</a:t>
            </a:r>
            <a:endParaRPr lang="nl-NL" sz="2800" dirty="0">
              <a:solidFill>
                <a:srgbClr val="0076C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51240FC-B849-454E-805D-BFD07A125CA4}"/>
              </a:ext>
            </a:extLst>
          </p:cNvPr>
          <p:cNvSpPr txBox="1"/>
          <p:nvPr/>
        </p:nvSpPr>
        <p:spPr>
          <a:xfrm>
            <a:off x="1200724" y="1696452"/>
            <a:ext cx="706783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u="sng" dirty="0"/>
              <a:t>Tijd tot ROSC</a:t>
            </a:r>
          </a:p>
          <a:p>
            <a:endParaRPr lang="nl-NL" sz="3600" dirty="0"/>
          </a:p>
          <a:p>
            <a:r>
              <a:rPr lang="nl-NL" sz="3600" dirty="0"/>
              <a:t>Continue compressies		6,7 minuten</a:t>
            </a:r>
          </a:p>
          <a:p>
            <a:endParaRPr lang="nl-NL" sz="3600" dirty="0"/>
          </a:p>
          <a:p>
            <a:r>
              <a:rPr lang="nl-NL" sz="3600" dirty="0"/>
              <a:t>30:2									1,5 minuut</a:t>
            </a:r>
          </a:p>
        </p:txBody>
      </p:sp>
    </p:spTree>
    <p:extLst>
      <p:ext uri="{BB962C8B-B14F-4D97-AF65-F5344CB8AC3E}">
        <p14:creationId xmlns:p14="http://schemas.microsoft.com/office/powerpoint/2010/main" val="389314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ening&#10;&#10;Automatisch gegenereerde beschrijving">
            <a:extLst>
              <a:ext uri="{FF2B5EF4-FFF2-40B4-BE49-F238E27FC236}">
                <a16:creationId xmlns:a16="http://schemas.microsoft.com/office/drawing/2014/main" id="{9E7CB1A6-5927-44AA-830B-62072754E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02618" y="643467"/>
            <a:ext cx="3328712" cy="5571066"/>
          </a:xfrm>
          <a:prstGeom prst="rect">
            <a:avLst/>
          </a:prstGeom>
        </p:spPr>
      </p:pic>
      <p:pic>
        <p:nvPicPr>
          <p:cNvPr id="2" name="Picture 2" descr="https://gijssterks.files.wordpress.com/2011/10/reanimatie-japan-bd-16-mrt-2007.jpg">
            <a:extLst>
              <a:ext uri="{FF2B5EF4-FFF2-40B4-BE49-F238E27FC236}">
                <a16:creationId xmlns:a16="http://schemas.microsoft.com/office/drawing/2014/main" id="{A1BE50DA-E59F-47AA-BE61-21701380B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721412">
            <a:off x="4300762" y="1306949"/>
            <a:ext cx="3968751" cy="370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4090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73E37124-B721-4D15-8288-32E2B31D665A}"/>
              </a:ext>
            </a:extLst>
          </p:cNvPr>
          <p:cNvSpPr txBox="1"/>
          <p:nvPr/>
        </p:nvSpPr>
        <p:spPr>
          <a:xfrm>
            <a:off x="698921" y="578980"/>
            <a:ext cx="7746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3600" dirty="0">
                <a:solidFill>
                  <a:srgbClr val="0076CF"/>
                </a:solidFill>
              </a:rPr>
              <a:t>Studie 30:2 versus </a:t>
            </a:r>
            <a:r>
              <a:rPr lang="nl-NL" sz="3600" dirty="0" err="1">
                <a:solidFill>
                  <a:srgbClr val="0076CF"/>
                </a:solidFill>
              </a:rPr>
              <a:t>compression</a:t>
            </a:r>
            <a:r>
              <a:rPr lang="nl-NL" sz="3600" dirty="0">
                <a:solidFill>
                  <a:srgbClr val="0076CF"/>
                </a:solidFill>
              </a:rPr>
              <a:t> </a:t>
            </a:r>
            <a:r>
              <a:rPr lang="nl-NL" sz="3600" dirty="0" err="1">
                <a:solidFill>
                  <a:srgbClr val="0076CF"/>
                </a:solidFill>
              </a:rPr>
              <a:t>only</a:t>
            </a:r>
            <a:r>
              <a:rPr lang="nl-NL" sz="3600" dirty="0">
                <a:solidFill>
                  <a:srgbClr val="0076CF"/>
                </a:solidFill>
              </a:rPr>
              <a:t> BLS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09369DB-C67E-4905-9571-15645F0E88B3}"/>
              </a:ext>
            </a:extLst>
          </p:cNvPr>
          <p:cNvSpPr txBox="1"/>
          <p:nvPr/>
        </p:nvSpPr>
        <p:spPr>
          <a:xfrm>
            <a:off x="549250" y="2424514"/>
            <a:ext cx="816161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err="1"/>
              <a:t>Bystander</a:t>
            </a:r>
            <a:r>
              <a:rPr lang="nl-NL" sz="2800" dirty="0"/>
              <a:t> CPR		28 % </a:t>
            </a:r>
            <a:r>
              <a:rPr lang="nl-NL" sz="2800" dirty="0">
                <a:sym typeface="Wingdings" panose="05000000000000000000" pitchFamily="2" charset="2"/>
              </a:rPr>
              <a:t> 40%</a:t>
            </a:r>
          </a:p>
          <a:p>
            <a:r>
              <a:rPr lang="nl-NL" sz="2800" dirty="0">
                <a:sym typeface="Wingdings" panose="05000000000000000000" pitchFamily="2" charset="2"/>
              </a:rPr>
              <a:t>								    ¾  </a:t>
            </a:r>
            <a:r>
              <a:rPr lang="nl-NL" sz="2800" dirty="0" err="1">
                <a:sym typeface="Wingdings" panose="05000000000000000000" pitchFamily="2" charset="2"/>
              </a:rPr>
              <a:t>compr</a:t>
            </a:r>
            <a:r>
              <a:rPr lang="nl-NL" sz="2800" dirty="0">
                <a:sym typeface="Wingdings" panose="05000000000000000000" pitchFamily="2" charset="2"/>
              </a:rPr>
              <a:t> </a:t>
            </a:r>
            <a:r>
              <a:rPr lang="nl-NL" sz="2800" dirty="0" err="1">
                <a:sym typeface="Wingdings" panose="05000000000000000000" pitchFamily="2" charset="2"/>
              </a:rPr>
              <a:t>only</a:t>
            </a:r>
            <a:endParaRPr lang="nl-NL" sz="2800" dirty="0">
              <a:sym typeface="Wingdings" panose="05000000000000000000" pitchFamily="2" charset="2"/>
            </a:endParaRPr>
          </a:p>
          <a:p>
            <a:r>
              <a:rPr lang="nl-NL" sz="2800" dirty="0">
                <a:sym typeface="Wingdings" panose="05000000000000000000" pitchFamily="2" charset="2"/>
              </a:rPr>
              <a:t>								    ¼  30:2</a:t>
            </a:r>
          </a:p>
          <a:p>
            <a:endParaRPr lang="en-US" sz="2800" dirty="0"/>
          </a:p>
          <a:p>
            <a:r>
              <a:rPr lang="en-US" sz="2800" dirty="0" err="1"/>
              <a:t>Overleving</a:t>
            </a:r>
            <a:r>
              <a:rPr lang="en-US" sz="2800" dirty="0"/>
              <a:t>  			4% </a:t>
            </a:r>
            <a:r>
              <a:rPr lang="en-US" sz="2800" dirty="0">
                <a:sym typeface="Wingdings" panose="05000000000000000000" pitchFamily="2" charset="2"/>
              </a:rPr>
              <a:t> </a:t>
            </a:r>
            <a:r>
              <a:rPr lang="en-US" sz="2800" dirty="0"/>
              <a:t>10%</a:t>
            </a:r>
            <a:endParaRPr lang="nl-NL" sz="4800" dirty="0">
              <a:sym typeface="Wingdings" panose="05000000000000000000" pitchFamily="2" charset="2"/>
            </a:endParaRPr>
          </a:p>
          <a:p>
            <a:endParaRPr lang="nl-NL" sz="2800" dirty="0"/>
          </a:p>
          <a:p>
            <a:r>
              <a:rPr lang="nl-NL" sz="2800" dirty="0"/>
              <a:t>CPC1-2				94% </a:t>
            </a:r>
            <a:r>
              <a:rPr lang="nl-NL" sz="2800" dirty="0">
                <a:sym typeface="Wingdings" panose="05000000000000000000" pitchFamily="2" charset="2"/>
              </a:rPr>
              <a:t> 77%</a:t>
            </a:r>
            <a:endParaRPr lang="nl-NL" sz="28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AC10AD8-540E-4944-824C-BCAE62D34918}"/>
              </a:ext>
            </a:extLst>
          </p:cNvPr>
          <p:cNvSpPr txBox="1"/>
          <p:nvPr/>
        </p:nvSpPr>
        <p:spPr>
          <a:xfrm>
            <a:off x="6968012" y="2280635"/>
            <a:ext cx="21759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dirty="0">
                <a:solidFill>
                  <a:srgbClr val="FF3300"/>
                </a:solidFill>
              </a:rPr>
              <a:t>86%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E00073F-0799-4301-84AF-28F7939835FC}"/>
              </a:ext>
            </a:extLst>
          </p:cNvPr>
          <p:cNvSpPr txBox="1"/>
          <p:nvPr/>
        </p:nvSpPr>
        <p:spPr>
          <a:xfrm>
            <a:off x="6968011" y="3994174"/>
            <a:ext cx="21759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dirty="0">
                <a:solidFill>
                  <a:srgbClr val="FF3300"/>
                </a:solidFill>
              </a:rPr>
              <a:t>23%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940D08E-3A41-46E8-A872-64C668FC3EC6}"/>
              </a:ext>
            </a:extLst>
          </p:cNvPr>
          <p:cNvSpPr txBox="1"/>
          <p:nvPr/>
        </p:nvSpPr>
        <p:spPr>
          <a:xfrm>
            <a:off x="6968009" y="4917504"/>
            <a:ext cx="21759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dirty="0">
                <a:solidFill>
                  <a:srgbClr val="FF3300"/>
                </a:solidFill>
              </a:rPr>
              <a:t>95%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28DCFBEC-B92A-4276-9420-E26B7CA9C531}"/>
              </a:ext>
            </a:extLst>
          </p:cNvPr>
          <p:cNvSpPr txBox="1"/>
          <p:nvPr/>
        </p:nvSpPr>
        <p:spPr>
          <a:xfrm>
            <a:off x="3249406" y="1670376"/>
            <a:ext cx="3724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Voor en na meting in de VS</a:t>
            </a:r>
          </a:p>
          <a:p>
            <a:r>
              <a:rPr lang="nl-NL" dirty="0"/>
              <a:t>Standaard (30:2) </a:t>
            </a:r>
            <a:r>
              <a:rPr lang="nl-NL" dirty="0">
                <a:sym typeface="Wingdings" panose="05000000000000000000" pitchFamily="2" charset="2"/>
              </a:rPr>
              <a:t> </a:t>
            </a:r>
            <a:r>
              <a:rPr lang="nl-NL" dirty="0" err="1">
                <a:sym typeface="Wingdings" panose="05000000000000000000" pitchFamily="2" charset="2"/>
              </a:rPr>
              <a:t>compression</a:t>
            </a:r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dirty="0" err="1">
                <a:sym typeface="Wingdings" panose="05000000000000000000" pitchFamily="2" charset="2"/>
              </a:rPr>
              <a:t>only</a:t>
            </a:r>
            <a:endParaRPr lang="nl-NL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6B187831-3217-4669-96F2-A27108517441}"/>
              </a:ext>
            </a:extLst>
          </p:cNvPr>
          <p:cNvSpPr txBox="1"/>
          <p:nvPr/>
        </p:nvSpPr>
        <p:spPr>
          <a:xfrm>
            <a:off x="6968010" y="1558491"/>
            <a:ext cx="7857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dirty="0"/>
              <a:t>NL</a:t>
            </a:r>
          </a:p>
        </p:txBody>
      </p:sp>
    </p:spTree>
    <p:extLst>
      <p:ext uri="{BB962C8B-B14F-4D97-AF65-F5344CB8AC3E}">
        <p14:creationId xmlns:p14="http://schemas.microsoft.com/office/powerpoint/2010/main" val="168296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  <p:bldP spid="8" grpId="0"/>
      <p:bldP spid="9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Afbeeldingsresultaat voor trump">
            <a:extLst>
              <a:ext uri="{FF2B5EF4-FFF2-40B4-BE49-F238E27FC236}">
                <a16:creationId xmlns:a16="http://schemas.microsoft.com/office/drawing/2014/main" id="{04558D92-85EE-4403-B211-340E9BD2A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78" y="701511"/>
            <a:ext cx="8901243" cy="482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kstballon: rechthoek met afgeronde hoeken 13">
            <a:extLst>
              <a:ext uri="{FF2B5EF4-FFF2-40B4-BE49-F238E27FC236}">
                <a16:creationId xmlns:a16="http://schemas.microsoft.com/office/drawing/2014/main" id="{C292DFB2-A777-440D-8339-8A577755403E}"/>
              </a:ext>
            </a:extLst>
          </p:cNvPr>
          <p:cNvSpPr/>
          <p:nvPr/>
        </p:nvSpPr>
        <p:spPr>
          <a:xfrm>
            <a:off x="4850674" y="949234"/>
            <a:ext cx="3900425" cy="1811897"/>
          </a:xfrm>
          <a:prstGeom prst="wedgeRoundRectCallout">
            <a:avLst>
              <a:gd name="adj1" fmla="val -50378"/>
              <a:gd name="adj2" fmla="val 6038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dirty="0">
                <a:solidFill>
                  <a:schemeClr val="tx1"/>
                </a:solidFill>
              </a:rPr>
              <a:t>Holland first, America second</a:t>
            </a:r>
          </a:p>
        </p:txBody>
      </p:sp>
    </p:spTree>
    <p:extLst>
      <p:ext uri="{BB962C8B-B14F-4D97-AF65-F5344CB8AC3E}">
        <p14:creationId xmlns:p14="http://schemas.microsoft.com/office/powerpoint/2010/main" val="27697225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A66FB-D7E8-467C-8766-3B0B9ABD2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569" y="354785"/>
            <a:ext cx="7728857" cy="652462"/>
          </a:xfrm>
        </p:spPr>
        <p:txBody>
          <a:bodyPr>
            <a:normAutofit fontScale="90000"/>
          </a:bodyPr>
          <a:lstStyle/>
          <a:p>
            <a:r>
              <a:rPr lang="en-US" sz="2800" dirty="0" err="1">
                <a:latin typeface="Arial" charset="0"/>
                <a:cs typeface="ＭＳ Ｐゴシック" charset="0"/>
              </a:rPr>
              <a:t>Waarom</a:t>
            </a:r>
            <a:r>
              <a:rPr lang="en-US" sz="2800" dirty="0">
                <a:latin typeface="Arial" charset="0"/>
                <a:cs typeface="ＭＳ Ｐゴシック" charset="0"/>
              </a:rPr>
              <a:t> </a:t>
            </a:r>
            <a:r>
              <a:rPr lang="en-US" sz="2800" dirty="0" err="1">
                <a:latin typeface="Arial" charset="0"/>
                <a:cs typeface="ＭＳ Ｐゴシック" charset="0"/>
              </a:rPr>
              <a:t>zouden</a:t>
            </a:r>
            <a:r>
              <a:rPr lang="en-US" sz="2800" dirty="0">
                <a:latin typeface="Arial" charset="0"/>
                <a:cs typeface="ＭＳ Ｐゴシック" charset="0"/>
              </a:rPr>
              <a:t> burgers </a:t>
            </a:r>
            <a:r>
              <a:rPr lang="en-US" sz="2800" dirty="0" err="1">
                <a:latin typeface="Arial" charset="0"/>
                <a:cs typeface="ＭＳ Ｐゴシック" charset="0"/>
              </a:rPr>
              <a:t>moeten</a:t>
            </a:r>
            <a:r>
              <a:rPr lang="en-US" sz="2800" dirty="0">
                <a:latin typeface="Arial" charset="0"/>
                <a:cs typeface="ＭＳ Ｐゴシック" charset="0"/>
              </a:rPr>
              <a:t> </a:t>
            </a:r>
            <a:r>
              <a:rPr lang="en-US" sz="2800" dirty="0" err="1">
                <a:latin typeface="Arial" charset="0"/>
                <a:cs typeface="ＭＳ Ｐゴシック" charset="0"/>
              </a:rPr>
              <a:t>leren</a:t>
            </a:r>
            <a:r>
              <a:rPr lang="en-US" sz="2800" dirty="0">
                <a:latin typeface="Arial" charset="0"/>
                <a:cs typeface="ＭＳ Ｐゴシック" charset="0"/>
              </a:rPr>
              <a:t> </a:t>
            </a:r>
            <a:r>
              <a:rPr lang="en-US" sz="2800" dirty="0" err="1">
                <a:latin typeface="Arial" charset="0"/>
                <a:cs typeface="ＭＳ Ｐゴシック" charset="0"/>
              </a:rPr>
              <a:t>beademen</a:t>
            </a:r>
            <a:r>
              <a:rPr lang="en-US" sz="2800" dirty="0">
                <a:latin typeface="Arial" charset="0"/>
                <a:cs typeface="ＭＳ Ｐゴシック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D9BF2-8D03-4383-AA4F-A000D0598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691" y="1782614"/>
            <a:ext cx="8094617" cy="3292771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Arial" charset="0"/>
                <a:cs typeface="ＭＳ Ｐゴシック" charset="0"/>
              </a:rPr>
              <a:t>Als</a:t>
            </a:r>
            <a:r>
              <a:rPr lang="en-US" sz="2400" dirty="0">
                <a:latin typeface="Arial" charset="0"/>
                <a:cs typeface="ＭＳ Ｐゴシック" charset="0"/>
              </a:rPr>
              <a:t> je het </a:t>
            </a:r>
            <a:r>
              <a:rPr lang="en-US" sz="2400" dirty="0" err="1">
                <a:latin typeface="Arial" charset="0"/>
                <a:cs typeface="ＭＳ Ｐゴシック" charset="0"/>
              </a:rPr>
              <a:t>leert</a:t>
            </a:r>
            <a:r>
              <a:rPr lang="en-US" sz="2400" dirty="0">
                <a:latin typeface="Arial" charset="0"/>
                <a:cs typeface="ＭＳ Ｐゴシック" charset="0"/>
              </a:rPr>
              <a:t>, ben je </a:t>
            </a:r>
            <a:r>
              <a:rPr lang="en-US" sz="2400" dirty="0" err="1">
                <a:latin typeface="Arial" charset="0"/>
                <a:cs typeface="ＭＳ Ｐゴシック" charset="0"/>
              </a:rPr>
              <a:t>nog</a:t>
            </a:r>
            <a:r>
              <a:rPr lang="en-US" sz="2400" dirty="0">
                <a:latin typeface="Arial" charset="0"/>
                <a:cs typeface="ＭＳ Ｐゴシック" charset="0"/>
              </a:rPr>
              <a:t> </a:t>
            </a:r>
            <a:r>
              <a:rPr lang="en-US" sz="2400" dirty="0" err="1">
                <a:latin typeface="Arial" charset="0"/>
                <a:cs typeface="ＭＳ Ｐゴシック" charset="0"/>
              </a:rPr>
              <a:t>niet</a:t>
            </a:r>
            <a:r>
              <a:rPr lang="en-US" sz="2400" dirty="0">
                <a:latin typeface="Arial" charset="0"/>
                <a:cs typeface="ＭＳ Ｐゴシック" charset="0"/>
              </a:rPr>
              <a:t> </a:t>
            </a:r>
            <a:r>
              <a:rPr lang="en-US" sz="2400" dirty="0" err="1">
                <a:latin typeface="Arial" charset="0"/>
                <a:cs typeface="ＭＳ Ｐゴシック" charset="0"/>
              </a:rPr>
              <a:t>verplicht</a:t>
            </a:r>
            <a:r>
              <a:rPr lang="en-US" sz="2400" dirty="0">
                <a:latin typeface="Arial" charset="0"/>
                <a:cs typeface="ＭＳ Ｐゴシック" charset="0"/>
              </a:rPr>
              <a:t> om het </a:t>
            </a:r>
            <a:r>
              <a:rPr lang="en-US" sz="2400" dirty="0" err="1">
                <a:latin typeface="Arial" charset="0"/>
                <a:cs typeface="ＭＳ Ｐゴシック" charset="0"/>
              </a:rPr>
              <a:t>te</a:t>
            </a:r>
            <a:r>
              <a:rPr lang="en-US" sz="2400" dirty="0">
                <a:latin typeface="Arial" charset="0"/>
                <a:cs typeface="ＭＳ Ｐゴシック" charset="0"/>
              </a:rPr>
              <a:t> </a:t>
            </a:r>
            <a:r>
              <a:rPr lang="en-US" sz="2400" dirty="0" err="1">
                <a:latin typeface="Arial" charset="0"/>
                <a:cs typeface="ＭＳ Ｐゴシック" charset="0"/>
              </a:rPr>
              <a:t>doen</a:t>
            </a:r>
            <a:endParaRPr lang="en-US" sz="2400" dirty="0">
              <a:latin typeface="Arial" charset="0"/>
              <a:cs typeface="ＭＳ Ｐゴシック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2400" dirty="0">
                <a:latin typeface="Arial" charset="0"/>
                <a:cs typeface="ＭＳ Ｐゴシック" charset="0"/>
              </a:rPr>
              <a:t>Als je het niet leert </a:t>
            </a:r>
            <a:r>
              <a:rPr lang="en-US" altLang="ja-JP" sz="2400" dirty="0">
                <a:latin typeface="Arial" charset="0"/>
                <a:cs typeface="ＭＳ Ｐゴシック" charset="0"/>
              </a:rPr>
              <a:t>– </a:t>
            </a:r>
            <a:r>
              <a:rPr lang="en-US" altLang="ja-JP" sz="2400" dirty="0" err="1">
                <a:latin typeface="Arial" charset="0"/>
                <a:cs typeface="ＭＳ Ｐゴシック" charset="0"/>
              </a:rPr>
              <a:t>zal</a:t>
            </a:r>
            <a:r>
              <a:rPr lang="en-US" altLang="ja-JP" sz="2400" dirty="0">
                <a:latin typeface="Arial" charset="0"/>
                <a:cs typeface="ＭＳ Ｐゴシック" charset="0"/>
              </a:rPr>
              <a:t> je het nooit </a:t>
            </a:r>
            <a:r>
              <a:rPr lang="en-US" altLang="ja-JP" sz="2400" dirty="0" err="1">
                <a:latin typeface="Arial" charset="0"/>
                <a:cs typeface="ＭＳ Ｐゴシック" charset="0"/>
              </a:rPr>
              <a:t>kunnen</a:t>
            </a:r>
            <a:r>
              <a:rPr lang="en-US" altLang="ja-JP" sz="2400" dirty="0">
                <a:latin typeface="Arial" charset="0"/>
                <a:cs typeface="ＭＳ Ｐゴシック" charset="0"/>
              </a:rPr>
              <a:t> </a:t>
            </a:r>
            <a:r>
              <a:rPr lang="en-US" altLang="ja-JP" sz="2400" dirty="0" err="1">
                <a:latin typeface="Arial" charset="0"/>
                <a:cs typeface="ＭＳ Ｐゴシック" charset="0"/>
              </a:rPr>
              <a:t>doen</a:t>
            </a:r>
            <a:endParaRPr lang="en-US" altLang="ja-JP" sz="2400" dirty="0">
              <a:latin typeface="Arial" charset="0"/>
              <a:cs typeface="ＭＳ Ｐゴシック" charset="0"/>
            </a:endParaRPr>
          </a:p>
          <a:p>
            <a:endParaRPr lang="en-US" altLang="ja-JP" sz="2400" dirty="0">
              <a:latin typeface="Arial" charset="0"/>
              <a:cs typeface="ＭＳ Ｐゴシック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Arial" charset="0"/>
                <a:ea typeface="ＭＳ Ｐゴシック" charset="0"/>
              </a:rPr>
              <a:t>Beademing</a:t>
            </a:r>
            <a:r>
              <a:rPr lang="en-US" sz="2400" dirty="0">
                <a:latin typeface="Arial" charset="0"/>
                <a:ea typeface="ＭＳ Ｐゴシック" charset="0"/>
              </a:rPr>
              <a:t> (</a:t>
            </a:r>
            <a:r>
              <a:rPr lang="en-US" sz="2400" dirty="0" err="1">
                <a:latin typeface="Arial" charset="0"/>
                <a:ea typeface="ＭＳ Ｐゴシック" charset="0"/>
              </a:rPr>
              <a:t>zuurstof</a:t>
            </a:r>
            <a:r>
              <a:rPr lang="en-US" sz="2400" dirty="0">
                <a:latin typeface="Arial" charset="0"/>
                <a:ea typeface="ＭＳ Ｐゴシック" charset="0"/>
              </a:rPr>
              <a:t>) </a:t>
            </a:r>
            <a:r>
              <a:rPr lang="en-US" sz="2400" dirty="0" err="1">
                <a:latin typeface="Arial" charset="0"/>
                <a:ea typeface="ＭＳ Ｐゴシック" charset="0"/>
              </a:rPr>
              <a:t>altijd</a:t>
            </a:r>
            <a:r>
              <a:rPr lang="en-US" sz="2400" dirty="0">
                <a:latin typeface="Arial" charset="0"/>
                <a:ea typeface="ＭＳ Ｐゴシック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</a:rPr>
              <a:t>nodig</a:t>
            </a:r>
            <a:r>
              <a:rPr lang="en-US" sz="2400" dirty="0">
                <a:latin typeface="Arial" charset="0"/>
                <a:ea typeface="ＭＳ Ｐゴシック" charset="0"/>
              </a:rPr>
              <a:t> voor</a:t>
            </a:r>
            <a:endParaRPr lang="en-US" dirty="0">
              <a:latin typeface="Arial" charset="0"/>
              <a:ea typeface="ＭＳ Ｐゴシック" charset="0"/>
            </a:endParaRP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dirty="0" err="1">
                <a:latin typeface="Arial" charset="0"/>
                <a:ea typeface="ＭＳ Ｐゴシック" charset="0"/>
              </a:rPr>
              <a:t>Altijd</a:t>
            </a:r>
            <a:r>
              <a:rPr lang="en-US" dirty="0">
                <a:latin typeface="Arial" charset="0"/>
                <a:ea typeface="ＭＳ Ｐゴシック" charset="0"/>
              </a:rPr>
              <a:t> voor </a:t>
            </a:r>
            <a:r>
              <a:rPr lang="en-US" dirty="0" err="1">
                <a:latin typeface="Arial" charset="0"/>
                <a:ea typeface="ＭＳ Ｐゴシック" charset="0"/>
              </a:rPr>
              <a:t>niet-cardiale</a:t>
            </a:r>
            <a:r>
              <a:rPr lang="en-US" dirty="0">
                <a:latin typeface="Arial" charset="0"/>
                <a:ea typeface="ＭＳ Ｐゴシック" charset="0"/>
              </a:rPr>
              <a:t> </a:t>
            </a:r>
            <a:r>
              <a:rPr lang="en-US" dirty="0" err="1">
                <a:latin typeface="Arial" charset="0"/>
                <a:ea typeface="ＭＳ Ｐゴシック" charset="0"/>
              </a:rPr>
              <a:t>oorzaken</a:t>
            </a:r>
            <a:r>
              <a:rPr lang="en-US" dirty="0">
                <a:latin typeface="Arial" charset="0"/>
                <a:ea typeface="ＭＳ Ｐゴシック" charset="0"/>
              </a:rPr>
              <a:t> van </a:t>
            </a:r>
            <a:r>
              <a:rPr lang="en-US" dirty="0" err="1">
                <a:latin typeface="Arial" charset="0"/>
                <a:ea typeface="ＭＳ Ｐゴシック" charset="0"/>
              </a:rPr>
              <a:t>een</a:t>
            </a:r>
            <a:r>
              <a:rPr lang="en-US" dirty="0">
                <a:latin typeface="Arial" charset="0"/>
                <a:ea typeface="ＭＳ Ｐゴシック" charset="0"/>
              </a:rPr>
              <a:t> arrest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dirty="0" err="1">
                <a:latin typeface="Arial" charset="0"/>
                <a:ea typeface="ＭＳ Ｐゴシック" charset="0"/>
              </a:rPr>
              <a:t>Altijd</a:t>
            </a:r>
            <a:r>
              <a:rPr lang="en-US" dirty="0">
                <a:latin typeface="Arial" charset="0"/>
                <a:ea typeface="ＭＳ Ｐゴシック" charset="0"/>
              </a:rPr>
              <a:t> voor </a:t>
            </a:r>
            <a:r>
              <a:rPr lang="en-US" dirty="0" err="1">
                <a:latin typeface="Arial" charset="0"/>
                <a:ea typeface="ＭＳ Ｐゴシック" charset="0"/>
              </a:rPr>
              <a:t>kinderen</a:t>
            </a:r>
            <a:endParaRPr lang="en-US" dirty="0">
              <a:latin typeface="Arial" charset="0"/>
              <a:ea typeface="ＭＳ Ｐゴシック" charset="0"/>
            </a:endParaRP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dirty="0" err="1">
                <a:latin typeface="Arial" charset="0"/>
                <a:ea typeface="ＭＳ Ｐゴシック" charset="0"/>
              </a:rPr>
              <a:t>Meestal</a:t>
            </a:r>
            <a:r>
              <a:rPr lang="en-US" dirty="0">
                <a:latin typeface="Arial" charset="0"/>
                <a:ea typeface="ＭＳ Ｐゴシック" charset="0"/>
              </a:rPr>
              <a:t> voor arrest met </a:t>
            </a:r>
            <a:r>
              <a:rPr lang="en-US" dirty="0" err="1">
                <a:latin typeface="Arial" charset="0"/>
                <a:ea typeface="ＭＳ Ｐゴシック" charset="0"/>
              </a:rPr>
              <a:t>een</a:t>
            </a:r>
            <a:r>
              <a:rPr lang="en-US" dirty="0">
                <a:latin typeface="Arial" charset="0"/>
                <a:ea typeface="ＭＳ Ｐゴシック" charset="0"/>
              </a:rPr>
              <a:t> </a:t>
            </a:r>
            <a:r>
              <a:rPr lang="en-US" dirty="0" err="1">
                <a:latin typeface="Arial" charset="0"/>
                <a:ea typeface="ＭＳ Ｐゴシック" charset="0"/>
              </a:rPr>
              <a:t>cardiale</a:t>
            </a:r>
            <a:r>
              <a:rPr lang="en-US" dirty="0">
                <a:latin typeface="Arial" charset="0"/>
                <a:ea typeface="ＭＳ Ｐゴシック" charset="0"/>
              </a:rPr>
              <a:t> </a:t>
            </a:r>
            <a:r>
              <a:rPr lang="en-US" dirty="0" err="1">
                <a:latin typeface="Arial" charset="0"/>
                <a:ea typeface="ＭＳ Ｐゴシック" charset="0"/>
              </a:rPr>
              <a:t>oorzaak</a:t>
            </a:r>
            <a:endParaRPr lang="en-US" dirty="0">
              <a:latin typeface="Arial" charset="0"/>
              <a:ea typeface="ＭＳ Ｐゴシック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altLang="ja-JP" sz="2400" dirty="0">
              <a:latin typeface="Arial" charset="0"/>
              <a:cs typeface="ＭＳ Ｐゴシック" charset="0"/>
            </a:endParaRPr>
          </a:p>
          <a:p>
            <a:endParaRPr lang="en-US" sz="2800" dirty="0">
              <a:latin typeface="Arial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7217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ichtlijnen reanimatie in nederland 2021">
            <a:extLst>
              <a:ext uri="{FF2B5EF4-FFF2-40B4-BE49-F238E27FC236}">
                <a16:creationId xmlns:a16="http://schemas.microsoft.com/office/drawing/2014/main" id="{E17BF0A9-7D0E-3B4D-A04D-834A75948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999" y="0"/>
            <a:ext cx="6520002" cy="625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879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D11C6-D075-2648-A2FD-445445AB6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506" y="392558"/>
            <a:ext cx="5973317" cy="1325563"/>
          </a:xfrm>
        </p:spPr>
        <p:txBody>
          <a:bodyPr/>
          <a:lstStyle/>
          <a:p>
            <a:r>
              <a:rPr lang="nl-NL" dirty="0"/>
              <a:t>Aan het eind van de workshop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4E21BE6-3C9B-9747-BF18-28A7D7B03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506" y="2236573"/>
            <a:ext cx="7886699" cy="394039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200" dirty="0">
                <a:solidFill>
                  <a:prstClr val="black"/>
                </a:solidFill>
                <a:cs typeface="Arial" panose="020B0604020202020204" pitchFamily="34" charset="0"/>
              </a:rPr>
              <a:t>Weet je waarom het zo belangrijk is dat ook leerlingen kunnen reanimeren.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200" dirty="0">
                <a:solidFill>
                  <a:prstClr val="black"/>
                </a:solidFill>
                <a:cs typeface="Arial" panose="020B0604020202020204" pitchFamily="34" charset="0"/>
              </a:rPr>
              <a:t>Heb je je eigen reanimatievaardigheden weer op orde.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200" dirty="0">
                <a:solidFill>
                  <a:prstClr val="black"/>
                </a:solidFill>
                <a:cs typeface="Arial" panose="020B0604020202020204" pitchFamily="34" charset="0"/>
              </a:rPr>
              <a:t>Weet je wat het belang is van beademen tijdens een reanimatie.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200" dirty="0">
                <a:solidFill>
                  <a:prstClr val="black"/>
                </a:solidFill>
                <a:cs typeface="Arial" panose="020B0604020202020204" pitchFamily="34" charset="0"/>
              </a:rPr>
              <a:t>ken je verschillende manieren waarop je reanimatielessen binnen je school kunt geven.</a:t>
            </a:r>
          </a:p>
          <a:p>
            <a:pPr>
              <a:defRPr/>
            </a:pPr>
            <a:endParaRPr lang="nl-NL" sz="22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nl-NL" sz="2200" dirty="0">
                <a:solidFill>
                  <a:prstClr val="black"/>
                </a:solidFill>
                <a:cs typeface="Arial" panose="020B0604020202020204" pitchFamily="34" charset="0"/>
              </a:rPr>
              <a:t>Ga je zo snel mogelijk verkennen wat de mogelijkheden binnen je eigen school zijn om reanimatielessen aan te bieden aan jullie leerlingen (en collega’s en ouders en….).</a:t>
            </a:r>
          </a:p>
        </p:txBody>
      </p:sp>
    </p:spTree>
    <p:extLst>
      <p:ext uri="{BB962C8B-B14F-4D97-AF65-F5344CB8AC3E}">
        <p14:creationId xmlns:p14="http://schemas.microsoft.com/office/powerpoint/2010/main" val="21267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575F52-E5EF-764D-9F85-090069C988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123670" cy="1682931"/>
          </a:xfrm>
        </p:spPr>
        <p:txBody>
          <a:bodyPr>
            <a:normAutofit fontScale="90000"/>
          </a:bodyPr>
          <a:lstStyle/>
          <a:p>
            <a:r>
              <a:rPr lang="nl-NL" sz="2000" dirty="0"/>
              <a:t> </a:t>
            </a:r>
            <a:br>
              <a:rPr lang="nl-NL" dirty="0"/>
            </a:br>
            <a:r>
              <a:rPr lang="nl-NL" dirty="0"/>
              <a:t>Hoe kun je reanimatieonderwijs aanbieden bij jou op school?</a:t>
            </a:r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D6C803EE-3E95-EF47-98F8-B38EBC6BE1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237241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530DB8-6F4C-E346-85C6-DEC707A97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Taskforce QRS</a:t>
            </a:r>
          </a:p>
        </p:txBody>
      </p:sp>
      <p:pic>
        <p:nvPicPr>
          <p:cNvPr id="5" name="Picture 2" descr="Taskforce QRS - Reanimatiecursussen op middelbare scholen">
            <a:extLst>
              <a:ext uri="{FF2B5EF4-FFF2-40B4-BE49-F238E27FC236}">
                <a16:creationId xmlns:a16="http://schemas.microsoft.com/office/drawing/2014/main" id="{3DF01B90-7970-C24D-AA42-1893EB8C9E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132" y="1825625"/>
            <a:ext cx="3900718" cy="380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jdelijke aanduiding voor inhoud 3">
            <a:extLst>
              <a:ext uri="{FF2B5EF4-FFF2-40B4-BE49-F238E27FC236}">
                <a16:creationId xmlns:a16="http://schemas.microsoft.com/office/drawing/2014/main" id="{C318ADA0-51CD-7B46-9308-7C1D7A5A5169}"/>
              </a:ext>
            </a:extLst>
          </p:cNvPr>
          <p:cNvSpPr txBox="1">
            <a:spLocks/>
          </p:cNvSpPr>
          <p:nvPr/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Studenten staan dicht bij de leerlingen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Intensieve begeleiding van de leerlingen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Relatief goedkoop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Eigen materialen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6FD390BF-DDC5-8548-A398-E47DF5ECD571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nl-NL" sz="1400" b="0" i="0" kern="120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029671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530DB8-6F4C-E346-85C6-DEC707A97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 Save </a:t>
            </a:r>
            <a:r>
              <a:rPr lang="nl-NL" dirty="0" err="1"/>
              <a:t>Lives</a:t>
            </a:r>
            <a:endParaRPr lang="nl-NL" dirty="0"/>
          </a:p>
        </p:txBody>
      </p:sp>
      <p:sp>
        <p:nvSpPr>
          <p:cNvPr id="10" name="Tijdelijke aanduiding voor inhoud 3">
            <a:extLst>
              <a:ext uri="{FF2B5EF4-FFF2-40B4-BE49-F238E27FC236}">
                <a16:creationId xmlns:a16="http://schemas.microsoft.com/office/drawing/2014/main" id="{C318ADA0-51CD-7B46-9308-7C1D7A5A5169}"/>
              </a:ext>
            </a:extLst>
          </p:cNvPr>
          <p:cNvSpPr txBox="1">
            <a:spLocks/>
          </p:cNvSpPr>
          <p:nvPr/>
        </p:nvSpPr>
        <p:spPr>
          <a:xfrm>
            <a:off x="514183" y="4255293"/>
            <a:ext cx="8001167" cy="192166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 err="1"/>
              <a:t>Serious</a:t>
            </a:r>
            <a:r>
              <a:rPr lang="nl-NL" sz="2400" dirty="0"/>
              <a:t> Game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Leerlingen leren ‘zelfstandig’ reanimeren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Leuke, actieve en eigentijdse ‘</a:t>
            </a:r>
            <a:r>
              <a:rPr lang="nl-NL" sz="2400" dirty="0" err="1"/>
              <a:t>socials</a:t>
            </a:r>
            <a:r>
              <a:rPr lang="nl-NL" sz="2400" dirty="0"/>
              <a:t>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Veel leerstimuli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6FD390BF-DDC5-8548-A398-E47DF5ECD571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nl-NL" sz="1400" b="0" i="0" kern="120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E9BC9289-6F69-9141-A7A1-4D4A938A39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183" y="1461294"/>
            <a:ext cx="6388100" cy="2794000"/>
          </a:xfrm>
        </p:spPr>
      </p:pic>
    </p:spTree>
    <p:extLst>
      <p:ext uri="{BB962C8B-B14F-4D97-AF65-F5344CB8AC3E}">
        <p14:creationId xmlns:p14="http://schemas.microsoft.com/office/powerpoint/2010/main" val="8094924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530DB8-6F4C-E346-85C6-DEC707A97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ROOS-project van de Hartstichting</a:t>
            </a:r>
          </a:p>
        </p:txBody>
      </p:sp>
      <p:sp>
        <p:nvSpPr>
          <p:cNvPr id="10" name="Tijdelijke aanduiding voor inhoud 3">
            <a:extLst>
              <a:ext uri="{FF2B5EF4-FFF2-40B4-BE49-F238E27FC236}">
                <a16:creationId xmlns:a16="http://schemas.microsoft.com/office/drawing/2014/main" id="{C318ADA0-51CD-7B46-9308-7C1D7A5A5169}"/>
              </a:ext>
            </a:extLst>
          </p:cNvPr>
          <p:cNvSpPr txBox="1">
            <a:spLocks/>
          </p:cNvSpPr>
          <p:nvPr/>
        </p:nvSpPr>
        <p:spPr>
          <a:xfrm>
            <a:off x="514183" y="4255293"/>
            <a:ext cx="8001167" cy="192166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Eigen docenten worden opgeleid tot reanimatie-instructeur.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Kant-en-klaar (online) lesmateriaal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Een volledig klassikaal en hybride lesprogramma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6FD390BF-DDC5-8548-A398-E47DF5ECD571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nl-NL" sz="1400" b="0" i="0" kern="120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pic>
        <p:nvPicPr>
          <p:cNvPr id="7174" name="Picture 6" descr="Reanimatieonderwijs op school | Hartstichting">
            <a:extLst>
              <a:ext uri="{FF2B5EF4-FFF2-40B4-BE49-F238E27FC236}">
                <a16:creationId xmlns:a16="http://schemas.microsoft.com/office/drawing/2014/main" id="{070CC7C3-660F-C049-BB3E-D34F70FBA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501087"/>
            <a:ext cx="4896371" cy="275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0421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B2CEFE0F-B84D-6C4C-8D0B-C0A2F7C3C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506" y="392558"/>
            <a:ext cx="7164926" cy="1325563"/>
          </a:xfrm>
        </p:spPr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Reanimatielessen bij jou op school</a:t>
            </a:r>
          </a:p>
        </p:txBody>
      </p:sp>
      <p:pic>
        <p:nvPicPr>
          <p:cNvPr id="9218" name="Picture 2" descr="Broken Ball &amp;amp; Chain">
            <a:extLst>
              <a:ext uri="{FF2B5EF4-FFF2-40B4-BE49-F238E27FC236}">
                <a16:creationId xmlns:a16="http://schemas.microsoft.com/office/drawing/2014/main" id="{1E840107-3102-B24C-9BA7-E64520248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2178050"/>
            <a:ext cx="6502400" cy="250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94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D11C6-D075-2648-A2FD-445445AB6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506" y="392558"/>
            <a:ext cx="5973317" cy="1325563"/>
          </a:xfrm>
        </p:spPr>
        <p:txBody>
          <a:bodyPr/>
          <a:lstStyle/>
          <a:p>
            <a:r>
              <a:rPr lang="nl-NL" dirty="0"/>
              <a:t>Waarom leren we leerlingen reanimeren?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4E21BE6-3C9B-9747-BF18-28A7D7B03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506" y="2236573"/>
            <a:ext cx="7886699" cy="394039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prstClr val="black"/>
                </a:solidFill>
                <a:cs typeface="Arial" panose="020B0604020202020204" pitchFamily="34" charset="0"/>
              </a:rPr>
              <a:t>Meer dan </a:t>
            </a:r>
            <a:r>
              <a:rPr lang="nl-NL" sz="2400" b="1" dirty="0">
                <a:solidFill>
                  <a:prstClr val="black"/>
                </a:solidFill>
                <a:cs typeface="Arial" panose="020B0604020202020204" pitchFamily="34" charset="0"/>
              </a:rPr>
              <a:t>300 circulatiestilstanden </a:t>
            </a:r>
            <a:r>
              <a:rPr lang="nl-NL" sz="2400" dirty="0">
                <a:solidFill>
                  <a:prstClr val="black"/>
                </a:solidFill>
                <a:cs typeface="Arial" panose="020B0604020202020204" pitchFamily="34" charset="0"/>
              </a:rPr>
              <a:t>per week buiten het ziekenhuis. 80% thuis.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prstClr val="black"/>
                </a:solidFill>
                <a:cs typeface="Arial" panose="020B0604020202020204" pitchFamily="34" charset="0"/>
              </a:rPr>
              <a:t>Reanimatie en inzet AED binnen </a:t>
            </a:r>
            <a:r>
              <a:rPr lang="nl-NL" sz="2400" b="1" dirty="0">
                <a:solidFill>
                  <a:prstClr val="black"/>
                </a:solidFill>
                <a:cs typeface="Arial" panose="020B0604020202020204" pitchFamily="34" charset="0"/>
              </a:rPr>
              <a:t>6 minuten </a:t>
            </a:r>
            <a:r>
              <a:rPr lang="nl-NL" sz="2400" dirty="0">
                <a:solidFill>
                  <a:prstClr val="black"/>
                </a:solidFill>
                <a:cs typeface="Arial" panose="020B0604020202020204" pitchFamily="34" charset="0"/>
              </a:rPr>
              <a:t>vergroot de overlevingskans aanzienlijk (40-70%).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prstClr val="black"/>
                </a:solidFill>
                <a:cs typeface="Arial" panose="020B0604020202020204" pitchFamily="34" charset="0"/>
              </a:rPr>
              <a:t>Ambulances hebben gemiddeld een </a:t>
            </a:r>
            <a:r>
              <a:rPr lang="nl-NL" sz="2400" b="1" dirty="0">
                <a:solidFill>
                  <a:prstClr val="black"/>
                </a:solidFill>
                <a:cs typeface="Arial" panose="020B0604020202020204" pitchFamily="34" charset="0"/>
              </a:rPr>
              <a:t>langere aanrijtijd </a:t>
            </a:r>
            <a:r>
              <a:rPr lang="nl-NL" sz="2400" dirty="0">
                <a:solidFill>
                  <a:prstClr val="black"/>
                </a:solidFill>
                <a:cs typeface="Arial" panose="020B0604020202020204" pitchFamily="34" charset="0"/>
              </a:rPr>
              <a:t>dan 6 minuten (wettelijk 15 min.)</a:t>
            </a:r>
          </a:p>
          <a:p>
            <a:pPr>
              <a:defRPr/>
            </a:pPr>
            <a:endParaRPr lang="nl-NL" sz="24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nl-NL" sz="2400" dirty="0">
                <a:solidFill>
                  <a:prstClr val="black"/>
                </a:solidFill>
                <a:cs typeface="Arial" panose="020B0604020202020204" pitchFamily="34" charset="0"/>
              </a:rPr>
              <a:t>De </a:t>
            </a:r>
            <a:r>
              <a:rPr lang="nl-NL" sz="2400" b="1" dirty="0">
                <a:solidFill>
                  <a:prstClr val="black"/>
                </a:solidFill>
                <a:cs typeface="Arial" panose="020B0604020202020204" pitchFamily="34" charset="0"/>
              </a:rPr>
              <a:t>overlevingskans</a:t>
            </a:r>
            <a:r>
              <a:rPr lang="nl-NL" sz="2400" dirty="0">
                <a:solidFill>
                  <a:prstClr val="black"/>
                </a:solidFill>
                <a:cs typeface="Arial" panose="020B0604020202020204" pitchFamily="34" charset="0"/>
              </a:rPr>
              <a:t> groeit als meer mensen kunnen reanimeren. Dus moeten we investeren in de </a:t>
            </a:r>
            <a:r>
              <a:rPr lang="nl-NL" sz="2400" b="1" dirty="0">
                <a:solidFill>
                  <a:prstClr val="black"/>
                </a:solidFill>
                <a:cs typeface="Arial" panose="020B0604020202020204" pitchFamily="34" charset="0"/>
              </a:rPr>
              <a:t>aankomende generatie</a:t>
            </a:r>
            <a:r>
              <a:rPr lang="nl-NL" sz="2400" dirty="0">
                <a:solidFill>
                  <a:prstClr val="black"/>
                </a:solidFill>
                <a:cs typeface="Arial" panose="020B0604020202020204" pitchFamily="34" charset="0"/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182514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F210E23-F657-3F4F-8C87-8C6871279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leren de leerlingen tijdens de reanimatielessen?</a:t>
            </a:r>
          </a:p>
        </p:txBody>
      </p:sp>
      <p:pic>
        <p:nvPicPr>
          <p:cNvPr id="9" name="Introductie Basiscursus BLS">
            <a:hlinkClick r:id="" action="ppaction://media"/>
            <a:extLst>
              <a:ext uri="{FF2B5EF4-FFF2-40B4-BE49-F238E27FC236}">
                <a16:creationId xmlns:a16="http://schemas.microsoft.com/office/drawing/2014/main" id="{BED5EC59-7E18-4847-AC55-9E6233BB651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619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6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0316D2-850E-FB47-B48F-BC9A3DFE3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leren de leerlingen tijdens de reanimatielessen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D96A0C2-BCAE-0E47-85B2-A8BDFC318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506" y="2236573"/>
            <a:ext cx="7886699" cy="394039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prstClr val="black"/>
                </a:solidFill>
                <a:cs typeface="Arial" panose="020B0604020202020204" pitchFamily="34" charset="0"/>
              </a:rPr>
              <a:t>Wat te doen bij een circulatiestilstand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prstClr val="black"/>
                </a:solidFill>
                <a:cs typeface="Arial" panose="020B0604020202020204" pitchFamily="34" charset="0"/>
              </a:rPr>
              <a:t>Samenwerken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prstClr val="black"/>
                </a:solidFill>
                <a:cs typeface="Arial" panose="020B0604020202020204" pitchFamily="34" charset="0"/>
              </a:rPr>
              <a:t>Het effect van eigen handelen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prstClr val="black"/>
                </a:solidFill>
                <a:cs typeface="Arial" panose="020B0604020202020204" pitchFamily="34" charset="0"/>
              </a:rPr>
              <a:t>Hulp geven aan anderen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prstClr val="black"/>
                </a:solidFill>
                <a:cs typeface="Arial" panose="020B0604020202020204" pitchFamily="34" charset="0"/>
              </a:rPr>
              <a:t>Actief burgerschap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prstClr val="black"/>
                </a:solidFill>
                <a:cs typeface="Arial" panose="020B0604020202020204" pitchFamily="34" charset="0"/>
              </a:rPr>
              <a:t>Levensreddend handelen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prstClr val="black"/>
                </a:solidFill>
                <a:cs typeface="Arial" panose="020B060402020202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19890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70A0AB-4218-4848-B923-03B4E6840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Daar doen we het voor!</a:t>
            </a:r>
          </a:p>
        </p:txBody>
      </p:sp>
      <p:pic>
        <p:nvPicPr>
          <p:cNvPr id="1026" name="Picture 2" descr="Ruben reanimeerde zijn vader Ron.">
            <a:extLst>
              <a:ext uri="{FF2B5EF4-FFF2-40B4-BE49-F238E27FC236}">
                <a16:creationId xmlns:a16="http://schemas.microsoft.com/office/drawing/2014/main" id="{C3957008-674B-7341-BBCB-C40B2F36F6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02" y="1835150"/>
            <a:ext cx="310681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A4D99E5-5502-E644-844B-F7792576E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483" y="1919371"/>
            <a:ext cx="4704682" cy="187143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85F14D1-4549-424F-BEAA-3E2B7E9C7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7482" y="4568967"/>
            <a:ext cx="4896518" cy="161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3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FD9D04-B70D-D642-81D0-17933014D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Daar doen we het voor!</a:t>
            </a:r>
          </a:p>
        </p:txBody>
      </p:sp>
      <p:pic>
        <p:nvPicPr>
          <p:cNvPr id="2050" name="Picture 2" descr="Kautar Ettabachi leerde op school reanimeren en bracht dat snel in de praktijk.">
            <a:extLst>
              <a:ext uri="{FF2B5EF4-FFF2-40B4-BE49-F238E27FC236}">
                <a16:creationId xmlns:a16="http://schemas.microsoft.com/office/drawing/2014/main" id="{3FFF6B27-ABEF-AA47-9726-65D7EFFE33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05" y="1837657"/>
            <a:ext cx="5940477" cy="424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746F957-A945-C747-9448-BC1410D34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674" y="3966788"/>
            <a:ext cx="4935954" cy="211651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59B3256-6140-B543-A832-3CFDEE712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320" y="1837656"/>
            <a:ext cx="2724613" cy="221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70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CE2B19-4C56-C340-9BD5-686CABFF1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Daar doen we het voor!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8EEDC5A-8569-7E4A-84EA-B12713305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5375" y="2680494"/>
            <a:ext cx="6934200" cy="2641600"/>
          </a:xfrm>
        </p:spPr>
      </p:pic>
    </p:spTree>
    <p:extLst>
      <p:ext uri="{BB962C8B-B14F-4D97-AF65-F5344CB8AC3E}">
        <p14:creationId xmlns:p14="http://schemas.microsoft.com/office/powerpoint/2010/main" val="328347601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Blauw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922</TotalTime>
  <Words>626</Words>
  <Application>Microsoft Macintosh PowerPoint</Application>
  <PresentationFormat>Diavoorstelling (4:3)</PresentationFormat>
  <Paragraphs>126</Paragraphs>
  <Slides>34</Slides>
  <Notes>11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34</vt:i4>
      </vt:variant>
    </vt:vector>
  </HeadingPairs>
  <TitlesOfParts>
    <vt:vector size="38" baseType="lpstr">
      <vt:lpstr>Arial</vt:lpstr>
      <vt:lpstr>Calibri</vt:lpstr>
      <vt:lpstr>Wingdings</vt:lpstr>
      <vt:lpstr>Kantoorthema</vt:lpstr>
      <vt:lpstr>  Met biologie en reanimeren red je de wereld!</vt:lpstr>
      <vt:lpstr>PowerPoint-presentatie</vt:lpstr>
      <vt:lpstr>Aan het eind van de workshop</vt:lpstr>
      <vt:lpstr>Waarom leren we leerlingen reanimeren?</vt:lpstr>
      <vt:lpstr>Wat leren de leerlingen tijdens de reanimatielessen?</vt:lpstr>
      <vt:lpstr>Wat leren de leerlingen tijdens de reanimatielessen</vt:lpstr>
      <vt:lpstr>Daar doen we het voor!</vt:lpstr>
      <vt:lpstr>Daar doen we het voor!</vt:lpstr>
      <vt:lpstr>Daar doen we het voor!</vt:lpstr>
      <vt:lpstr>Stap 1!</vt:lpstr>
      <vt:lpstr>  Beademingen tijdens Reanimatie</vt:lpstr>
      <vt:lpstr>PowerPoint-presentatie</vt:lpstr>
      <vt:lpstr>PowerPoint-presentatie</vt:lpstr>
      <vt:lpstr>Nederland zit in de top 3 van de wereld!</vt:lpstr>
      <vt:lpstr>PowerPoint-presentatie</vt:lpstr>
      <vt:lpstr>PowerPoint-presentatie</vt:lpstr>
      <vt:lpstr>Compression only CPR</vt:lpstr>
      <vt:lpstr>Hoe lang kunnen we zonder zuurstof?</vt:lpstr>
      <vt:lpstr>PowerPoint-presentatie</vt:lpstr>
      <vt:lpstr>PowerPoint-presentatie</vt:lpstr>
      <vt:lpstr>PowerPoint-presentatie</vt:lpstr>
      <vt:lpstr>PowerPoint-presentatie</vt:lpstr>
      <vt:lpstr>ROSC = Return of Spontaneous Circulation</vt:lpstr>
      <vt:lpstr>ROSC = Return of Spontaneous Circulation</vt:lpstr>
      <vt:lpstr>PowerPoint-presentatie</vt:lpstr>
      <vt:lpstr>PowerPoint-presentatie</vt:lpstr>
      <vt:lpstr>PowerPoint-presentatie</vt:lpstr>
      <vt:lpstr>Waarom zouden burgers moeten leren beademen?</vt:lpstr>
      <vt:lpstr>PowerPoint-presentatie</vt:lpstr>
      <vt:lpstr>  Hoe kun je reanimatieonderwijs aanbieden bij jou op school?</vt:lpstr>
      <vt:lpstr>Taskforce QRS</vt:lpstr>
      <vt:lpstr>I Save Lives</vt:lpstr>
      <vt:lpstr>ROOS-project van de Hartstichting</vt:lpstr>
      <vt:lpstr>Reanimatielessen bij jou op school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Beademingen tijdens Reanimatie</dc:title>
  <dc:creator>Maas</dc:creator>
  <cp:lastModifiedBy>Hans de Jong</cp:lastModifiedBy>
  <cp:revision>11</cp:revision>
  <dcterms:created xsi:type="dcterms:W3CDTF">2020-01-10T12:47:27Z</dcterms:created>
  <dcterms:modified xsi:type="dcterms:W3CDTF">2021-09-25T08:26:40Z</dcterms:modified>
</cp:coreProperties>
</file>