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sldIdLst>
    <p:sldId id="267" r:id="rId4"/>
    <p:sldId id="256" r:id="rId5"/>
    <p:sldId id="326" r:id="rId6"/>
    <p:sldId id="320" r:id="rId7"/>
    <p:sldId id="322" r:id="rId8"/>
    <p:sldId id="257" r:id="rId9"/>
    <p:sldId id="321" r:id="rId10"/>
    <p:sldId id="263" r:id="rId11"/>
    <p:sldId id="262" r:id="rId12"/>
    <p:sldId id="325" r:id="rId13"/>
    <p:sldId id="328" r:id="rId14"/>
    <p:sldId id="324" r:id="rId15"/>
    <p:sldId id="265" r:id="rId16"/>
    <p:sldId id="266" r:id="rId17"/>
    <p:sldId id="264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/>
    <p:restoredTop sz="94621"/>
  </p:normalViewPr>
  <p:slideViewPr>
    <p:cSldViewPr snapToGrid="0" snapToObjects="1">
      <p:cViewPr varScale="1">
        <p:scale>
          <a:sx n="83" d="100"/>
          <a:sy n="83" d="100"/>
        </p:scale>
        <p:origin x="6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85766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47570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Bree Serif" charset="0"/>
                <a:ea typeface="Bree Serif" charset="0"/>
                <a:cs typeface="Bree Serif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1828800" y="704019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993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739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1493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85766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47570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Bree Serif" charset="0"/>
                <a:ea typeface="Bree Serif" charset="0"/>
                <a:cs typeface="Bree Serif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1828800" y="704019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29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33740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61950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10119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298249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8508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9450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165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26193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61224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52554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5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26193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4393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596027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465456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7369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9103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4725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0488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2-6-2018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0364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2-6-2018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0687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2-6-2018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375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61950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70924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4899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633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040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094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84962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39101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05348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940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26193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5919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5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26193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8208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ekstvak 8"/>
          <p:cNvSpPr txBox="1"/>
          <p:nvPr userDrawn="1"/>
        </p:nvSpPr>
        <p:spPr>
          <a:xfrm>
            <a:off x="1876926" y="7157071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 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7" y="6340281"/>
            <a:ext cx="1001565" cy="326736"/>
          </a:xfrm>
          <a:prstGeom prst="rect">
            <a:avLst/>
          </a:prstGeom>
        </p:spPr>
      </p:pic>
      <p:sp>
        <p:nvSpPr>
          <p:cNvPr id="12" name="Tekstvak 11"/>
          <p:cNvSpPr txBox="1"/>
          <p:nvPr userDrawn="1"/>
        </p:nvSpPr>
        <p:spPr>
          <a:xfrm>
            <a:off x="754083" y="7053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3" name="Tekstvak 12"/>
          <p:cNvSpPr txBox="1"/>
          <p:nvPr userDrawn="1"/>
        </p:nvSpPr>
        <p:spPr>
          <a:xfrm>
            <a:off x="1151906" y="71014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744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Bree Serif" charset="0"/>
          <a:ea typeface="Bree Serif" charset="0"/>
          <a:cs typeface="Bree Serif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Catamaran" charset="0"/>
          <a:ea typeface="Catamaran" charset="0"/>
          <a:cs typeface="Catamara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Catamaran" charset="0"/>
          <a:ea typeface="Catamaran" charset="0"/>
          <a:cs typeface="Catamara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Catamaran" charset="0"/>
          <a:ea typeface="Catamaran" charset="0"/>
          <a:cs typeface="Catamara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Catamaran" charset="0"/>
          <a:ea typeface="Catamaran" charset="0"/>
          <a:cs typeface="Catamara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Catamaran" charset="0"/>
          <a:ea typeface="Catamaran" charset="0"/>
          <a:cs typeface="Catamar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ekstvak 8"/>
          <p:cNvSpPr txBox="1"/>
          <p:nvPr userDrawn="1"/>
        </p:nvSpPr>
        <p:spPr>
          <a:xfrm>
            <a:off x="1876926" y="7157071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 </a:t>
            </a:r>
          </a:p>
        </p:txBody>
      </p:sp>
      <p:sp>
        <p:nvSpPr>
          <p:cNvPr id="12" name="Tekstvak 11"/>
          <p:cNvSpPr txBox="1"/>
          <p:nvPr userDrawn="1"/>
        </p:nvSpPr>
        <p:spPr>
          <a:xfrm>
            <a:off x="754083" y="7053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3" name="Tekstvak 12"/>
          <p:cNvSpPr txBox="1"/>
          <p:nvPr userDrawn="1"/>
        </p:nvSpPr>
        <p:spPr>
          <a:xfrm>
            <a:off x="1151906" y="71014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655" y="6340669"/>
            <a:ext cx="1013767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6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ree Serif" charset="0"/>
          <a:ea typeface="Bree Serif" charset="0"/>
          <a:cs typeface="Bree Serif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Catamaran" charset="0"/>
          <a:ea typeface="Catamaran" charset="0"/>
          <a:cs typeface="Catamara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atamaran" charset="0"/>
          <a:ea typeface="Catamaran" charset="0"/>
          <a:cs typeface="Catamara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atamaran" charset="0"/>
          <a:ea typeface="Catamaran" charset="0"/>
          <a:cs typeface="Catamara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tamaran" charset="0"/>
          <a:ea typeface="Catamaran" charset="0"/>
          <a:cs typeface="Catamara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tamaran" charset="0"/>
          <a:ea typeface="Catamaran" charset="0"/>
          <a:cs typeface="Catamar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3904F-D0CD-4764-90DA-056F2744FFA7}" type="datetimeFigureOut">
              <a:rPr lang="nl-NL" smtClean="0"/>
              <a:t>2-6-2018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82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reldwad.nl/organismen/wadpier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jAnNThtezRAhXPzRoKHfzVCEoQjRwIBw&amp;url=http://medcitynews.com/2014/08/coming-soon-hospital-near-surgical-black-box/&amp;bvm=bv.145822982,d.d2s&amp;psig=AFQjCNGhgLBT7voRNB6bO_dYOpliDiEQzg&amp;ust=1485953346002608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lack_box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63240" y="0"/>
            <a:ext cx="8001000" cy="1325563"/>
          </a:xfrm>
        </p:spPr>
        <p:txBody>
          <a:bodyPr>
            <a:normAutofit/>
          </a:bodyPr>
          <a:lstStyle/>
          <a:p>
            <a:r>
              <a:rPr lang="nl-NL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Clip: </a:t>
            </a:r>
            <a:r>
              <a:rPr lang="nl-NL" sz="540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wadpier</a:t>
            </a:r>
            <a:endParaRPr lang="nl-N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/>
          <a:srcRect l="160" t="8655" r="37842" b="20899"/>
          <a:stretch/>
        </p:blipFill>
        <p:spPr>
          <a:xfrm>
            <a:off x="822037" y="1223199"/>
            <a:ext cx="10560496" cy="440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2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EEC3C6-C5DB-4C54-B451-453A485C1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>
                <a:latin typeface="Arial" panose="020B0604020202020204" pitchFamily="34" charset="0"/>
                <a:cs typeface="Arial" panose="020B0604020202020204" pitchFamily="34" charset="0"/>
              </a:rPr>
              <a:t>Lesmateriaal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EA66A2-A32F-4B53-946A-D4B0BE6B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Filmpjes als introductie</a:t>
            </a:r>
          </a:p>
          <a:p>
            <a:r>
              <a:rPr lang="nl-NL" dirty="0"/>
              <a:t>Filmpjes om te verkennen</a:t>
            </a:r>
          </a:p>
          <a:p>
            <a:r>
              <a:rPr lang="nl-NL" dirty="0"/>
              <a:t>Filmpjes om onderzoek te doen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Twee soorten lessen:</a:t>
            </a:r>
          </a:p>
          <a:p>
            <a:r>
              <a:rPr lang="nl-NL" dirty="0"/>
              <a:t>5 minuten lessen: verschillende perspectieven</a:t>
            </a:r>
          </a:p>
          <a:p>
            <a:r>
              <a:rPr lang="nl-NL" dirty="0"/>
              <a:t>30 minuten lessen (of meer)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3703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6EAC2-F161-441D-A839-A66B2C42F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de slag met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lesmateriaal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4A0E9-2B3B-456F-B859-AC0B79568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725" y="1825625"/>
            <a:ext cx="356202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Abiotische</a:t>
            </a:r>
            <a:r>
              <a:rPr lang="en-US" dirty="0"/>
              <a:t> </a:t>
            </a:r>
            <a:r>
              <a:rPr lang="en-US" dirty="0" err="1"/>
              <a:t>factoren</a:t>
            </a:r>
          </a:p>
          <a:p>
            <a:r>
              <a:rPr lang="en-US" dirty="0" err="1"/>
              <a:t>Kanoet</a:t>
            </a:r>
            <a:r>
              <a:rPr lang="en-US" dirty="0"/>
              <a:t> (5min)</a:t>
            </a:r>
          </a:p>
          <a:p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klimaat</a:t>
            </a:r>
            <a:r>
              <a:rPr lang="en-US" dirty="0"/>
              <a:t> (5min)</a:t>
            </a:r>
          </a:p>
          <a:p>
            <a:r>
              <a:rPr lang="en-US" dirty="0" err="1"/>
              <a:t>Aanpassingen</a:t>
            </a:r>
            <a:r>
              <a:rPr lang="en-US" dirty="0"/>
              <a:t> van </a:t>
            </a:r>
            <a:r>
              <a:rPr lang="en-US" dirty="0" err="1"/>
              <a:t>waddieren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80F9E-C9B3-4B5B-A266-0E99D1190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03779" y="1825625"/>
            <a:ext cx="675002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Begrippen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onderzoekshouding</a:t>
            </a:r>
            <a:endParaRPr lang="en-US" dirty="0"/>
          </a:p>
          <a:p>
            <a:r>
              <a:rPr lang="en-US" dirty="0"/>
              <a:t>5 </a:t>
            </a:r>
            <a:r>
              <a:rPr lang="en-US" dirty="0" err="1"/>
              <a:t>minuten</a:t>
            </a:r>
            <a:r>
              <a:rPr lang="en-US" dirty="0"/>
              <a:t> les met </a:t>
            </a:r>
            <a:r>
              <a:rPr lang="en-US" dirty="0" err="1"/>
              <a:t>verschillende</a:t>
            </a:r>
            <a:r>
              <a:rPr lang="en-US" dirty="0"/>
              <a:t> </a:t>
            </a:r>
            <a:r>
              <a:rPr lang="en-US" dirty="0" err="1"/>
              <a:t>ecologische</a:t>
            </a:r>
            <a:r>
              <a:rPr lang="en-US" dirty="0"/>
              <a:t> </a:t>
            </a:r>
            <a:r>
              <a:rPr lang="en-US" dirty="0" err="1"/>
              <a:t>perspectieven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45031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5035" y="437322"/>
            <a:ext cx="9144000" cy="820120"/>
          </a:xfrm>
        </p:spPr>
        <p:txBody>
          <a:bodyPr>
            <a:normAutofit fontScale="90000"/>
          </a:bodyPr>
          <a:lstStyle/>
          <a:p>
            <a:r>
              <a:rPr lang="nl-NL" b="1" dirty="0" err="1">
                <a:latin typeface="Arial" panose="020B0604020202020204" pitchFamily="34" charset="0"/>
                <a:cs typeface="Arial" panose="020B0604020202020204" pitchFamily="34" charset="0"/>
              </a:rPr>
              <a:t>Voedselweb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96008" y="1686664"/>
            <a:ext cx="9144000" cy="1655762"/>
          </a:xfrm>
        </p:spPr>
        <p:txBody>
          <a:bodyPr>
            <a:normAutofit/>
          </a:bodyPr>
          <a:lstStyle/>
          <a:p>
            <a:pPr algn="l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E2FE1D6-AC86-442C-8D85-7B1FF7EF0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61" y="1386265"/>
            <a:ext cx="7694874" cy="47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27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6964" y="495457"/>
            <a:ext cx="9144000" cy="1312559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Waddenbingo</a:t>
            </a:r>
          </a:p>
        </p:txBody>
      </p:sp>
      <p:pic>
        <p:nvPicPr>
          <p:cNvPr id="4" name="Afbeelding 3" descr="dcd02-gewone-zeehonden17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0171" y="1808016"/>
            <a:ext cx="7244441" cy="481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44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wadpier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8750" y="561109"/>
            <a:ext cx="9132159" cy="59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04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 descr="bot2-j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5306" y="1309255"/>
            <a:ext cx="9127167" cy="487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89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kano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7236" y="350025"/>
            <a:ext cx="7813964" cy="570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60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4792-mya-strandgaper-mok-o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5381" y="517654"/>
            <a:ext cx="7273637" cy="545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19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lepelaars-sw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7681" y="470325"/>
            <a:ext cx="8416637" cy="55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49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strandkrab-p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9128" y="415067"/>
            <a:ext cx="7543799" cy="56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16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15440" y="664628"/>
            <a:ext cx="9144000" cy="2387600"/>
          </a:xfrm>
        </p:spPr>
        <p:txBody>
          <a:bodyPr/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Onderzoekend leren met </a:t>
            </a:r>
            <a:r>
              <a:rPr lang="nl-NL" b="1" dirty="0" err="1">
                <a:latin typeface="Arial" panose="020B0604020202020204" pitchFamily="34" charset="0"/>
                <a:cs typeface="Arial" panose="020B0604020202020204" pitchFamily="34" charset="0"/>
              </a:rPr>
              <a:t>WereldWad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610600" y="5586354"/>
            <a:ext cx="3581400" cy="12716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NIBI Conferentie</a:t>
            </a:r>
          </a:p>
          <a:p>
            <a:pPr algn="l"/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2 juni 2018</a:t>
            </a:r>
          </a:p>
          <a:p>
            <a:pPr algn="l"/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Quinten van Katwijk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537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oorkwal-2-p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727" y="244585"/>
            <a:ext cx="8520545" cy="568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58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haring-3318-o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8854" y="409160"/>
            <a:ext cx="8354291" cy="55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23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garnaal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65140"/>
            <a:ext cx="9331037" cy="586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7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rein-jansen-wulp25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267619"/>
            <a:ext cx="8873835" cy="584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4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haaiFFF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0698" y="1393452"/>
            <a:ext cx="9810603" cy="367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47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4867-kokkel-cerastoderma-mok-o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5609" y="248831"/>
            <a:ext cx="7640781" cy="573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35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4991-amerikaanse-zwaardschede-o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5673" y="418283"/>
            <a:ext cx="7668491" cy="575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79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zeester-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306763"/>
            <a:ext cx="8811491" cy="585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ribkwal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441169" y="-1068521"/>
            <a:ext cx="5877697" cy="852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04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sepia-zeekat-02-s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9864" y="148682"/>
            <a:ext cx="8832272" cy="591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54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29C7C9-5153-4187-8FD3-DECFFB69F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5400" b="1" dirty="0">
                <a:latin typeface="Arial" panose="020B0604020202020204" pitchFamily="34" charset="0"/>
                <a:cs typeface="Arial" panose="020B0604020202020204" pitchFamily="34" charset="0"/>
              </a:rPr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67763C-B52E-4593-9E81-061B43C1C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785"/>
            <a:ext cx="10515600" cy="435133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Introductie: voorstellen</a:t>
            </a:r>
          </a:p>
          <a:p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nl-NL" sz="2600" dirty="0" err="1">
                <a:latin typeface="Arial" panose="020B0604020202020204" pitchFamily="34" charset="0"/>
                <a:cs typeface="Arial" panose="020B0604020202020204" pitchFamily="34" charset="0"/>
              </a:rPr>
              <a:t>boxes</a:t>
            </a: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 als symbool voor onderzoekend leren</a:t>
            </a:r>
          </a:p>
          <a:p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Onderzoekend leren en veldwerk</a:t>
            </a:r>
          </a:p>
          <a:p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Onderzoekend leren en </a:t>
            </a:r>
            <a:r>
              <a:rPr lang="nl-NL" sz="2600" dirty="0" err="1">
                <a:latin typeface="Arial" panose="020B0604020202020204" pitchFamily="34" charset="0"/>
                <a:cs typeface="Arial" panose="020B0604020202020204" pitchFamily="34" charset="0"/>
              </a:rPr>
              <a:t>wereldwad</a:t>
            </a: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: aan het werk met lesmateriaal;</a:t>
            </a:r>
          </a:p>
          <a:p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Voedselketenspel</a:t>
            </a:r>
          </a:p>
          <a:p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Waddenbingo</a:t>
            </a:r>
          </a:p>
          <a:p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Schelpen op de </a:t>
            </a:r>
            <a:r>
              <a:rPr lang="nl-NL" sz="2600">
                <a:latin typeface="Arial" panose="020B0604020202020204" pitchFamily="34" charset="0"/>
                <a:cs typeface="Arial" panose="020B0604020202020204" pitchFamily="34" charset="0"/>
              </a:rPr>
              <a:t>tast determineren</a:t>
            </a:r>
            <a:endParaRPr lang="nl-NL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nl-NL" sz="6400" b="1" dirty="0">
                <a:latin typeface="Arial" panose="020B0604020202020204" pitchFamily="34" charset="0"/>
                <a:cs typeface="Arial" panose="020B0604020202020204" pitchFamily="34" charset="0"/>
              </a:rPr>
              <a:t>Doel:</a:t>
            </a:r>
          </a:p>
          <a:p>
            <a:pPr>
              <a:buFontTx/>
              <a:buChar char="-"/>
            </a:pP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Kennismaken maken met het wad en de dieren die er leven</a:t>
            </a:r>
          </a:p>
          <a:p>
            <a:pPr>
              <a:buFontTx/>
              <a:buChar char="-"/>
            </a:pP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Enthousiast maken om de wadden (als context) in de les te gebruiken</a:t>
            </a:r>
          </a:p>
          <a:p>
            <a:pPr>
              <a:buFontTx/>
              <a:buChar char="-"/>
            </a:pP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Uitnodigen om met de klas een reisje te maken naar het wadden werelderfgoed </a:t>
            </a:r>
          </a:p>
          <a:p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23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zeedahlia-p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7681" y="106060"/>
            <a:ext cx="8416637" cy="59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67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35018" y="516242"/>
            <a:ext cx="8361218" cy="1374904"/>
          </a:xfrm>
        </p:spPr>
        <p:txBody>
          <a:bodyPr/>
          <a:lstStyle/>
          <a:p>
            <a:r>
              <a:rPr lang="nl-NL" dirty="0"/>
              <a:t>En dan nu spelen!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50327" y="7645152"/>
            <a:ext cx="9144000" cy="1655762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1026" name="Picture 2" descr="Afbeeldingsresultaat voor bejaarden bin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35" y="2119744"/>
            <a:ext cx="8703783" cy="404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168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ribkwal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350153" y="-1067077"/>
            <a:ext cx="5935040" cy="860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99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wadpier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70164"/>
            <a:ext cx="9015418" cy="590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53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4991-amerikaanse-zwaardschede-o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8236" y="200073"/>
            <a:ext cx="7855528" cy="589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15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bot2-j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2995" y="789709"/>
            <a:ext cx="9746009" cy="520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03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" name="Afbeelding 8" descr="rein-jansen-wulp25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44333"/>
            <a:ext cx="9050201" cy="59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5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zeedahlia-p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8463" y="135666"/>
            <a:ext cx="8375073" cy="59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71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sepia-zeekat-02-s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1036" y="329985"/>
            <a:ext cx="8769927" cy="587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11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dcd02-gewone-zeehonden17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4727" y="144153"/>
            <a:ext cx="8998527" cy="59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84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6C78C0D0-8F4B-48E1-A816-6178FD985BFB}"/>
              </a:ext>
            </a:extLst>
          </p:cNvPr>
          <p:cNvSpPr txBox="1">
            <a:spLocks/>
          </p:cNvSpPr>
          <p:nvPr/>
        </p:nvSpPr>
        <p:spPr>
          <a:xfrm>
            <a:off x="1635125" y="536887"/>
            <a:ext cx="7715250" cy="6270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ree Serif" charset="0"/>
                <a:ea typeface="Bree Serif" charset="0"/>
                <a:cs typeface="Bree Serif" charset="0"/>
              </a:defRPr>
            </a:lvl1pPr>
          </a:lstStyle>
          <a:p>
            <a:r>
              <a:rPr lang="nl-NL" altLang="nl-NL" sz="5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Black </a:t>
            </a:r>
            <a:r>
              <a:rPr lang="nl-NL" altLang="nl-NL" sz="5400" b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boxes</a:t>
            </a:r>
            <a:endParaRPr lang="nl-NL" altLang="nl-NL" sz="5400" b="1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F09065F-DEC5-40E1-A064-2AAC6DFABE30}"/>
              </a:ext>
            </a:extLst>
          </p:cNvPr>
          <p:cNvSpPr txBox="1">
            <a:spLocks/>
          </p:cNvSpPr>
          <p:nvPr/>
        </p:nvSpPr>
        <p:spPr>
          <a:xfrm>
            <a:off x="739775" y="1323216"/>
            <a:ext cx="3600450" cy="4095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•"/>
            </a:pPr>
            <a:r>
              <a:rPr lang="nl-NL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Niet openmaken</a:t>
            </a:r>
          </a:p>
          <a:p>
            <a:pPr marL="285750" indent="-285750">
              <a:buFontTx/>
              <a:buChar char="•"/>
            </a:pPr>
            <a:r>
              <a:rPr lang="nl-NL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Niet kapot maken</a:t>
            </a:r>
          </a:p>
        </p:txBody>
      </p:sp>
      <p:pic>
        <p:nvPicPr>
          <p:cNvPr id="7" name="Picture 7" descr="Afbeeldingsresultaat voor black box">
            <a:hlinkClick r:id="rId3"/>
            <a:extLst>
              <a:ext uri="{FF2B5EF4-FFF2-40B4-BE49-F238E27FC236}">
                <a16:creationId xmlns:a16="http://schemas.microsoft.com/office/drawing/2014/main" id="{24A7C3CD-FF3C-442B-9551-4603625A1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422" y="1743765"/>
            <a:ext cx="20288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fbeeldingsresultaat voor black box">
            <a:hlinkClick r:id="rId3"/>
            <a:extLst>
              <a:ext uri="{FF2B5EF4-FFF2-40B4-BE49-F238E27FC236}">
                <a16:creationId xmlns:a16="http://schemas.microsoft.com/office/drawing/2014/main" id="{A8204C36-8590-43CF-99CA-FD7DA1993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343" y="3615004"/>
            <a:ext cx="192722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Afbeeldingsresultaat voor black box">
            <a:hlinkClick r:id="rId3"/>
            <a:extLst>
              <a:ext uri="{FF2B5EF4-FFF2-40B4-BE49-F238E27FC236}">
                <a16:creationId xmlns:a16="http://schemas.microsoft.com/office/drawing/2014/main" id="{8B0AF0E8-5F2D-4BC8-AE5F-E9CB74998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68" y="4667250"/>
            <a:ext cx="2112595" cy="206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Afbeeldingsresultaat voor black box">
            <a:hlinkClick r:id="rId3"/>
            <a:extLst>
              <a:ext uri="{FF2B5EF4-FFF2-40B4-BE49-F238E27FC236}">
                <a16:creationId xmlns:a16="http://schemas.microsoft.com/office/drawing/2014/main" id="{C3AECAC6-FC9F-40F2-A952-5BF1DE44A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25763"/>
            <a:ext cx="1784350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1832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4867-kokkel-cerastoderma-mok-o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154" y="67042"/>
            <a:ext cx="8125691" cy="609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211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haaiFFF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913" y="1690688"/>
            <a:ext cx="10248173" cy="384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38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" name="Afbeelding 8" descr="haring-3318-o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45637"/>
            <a:ext cx="9081655" cy="605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78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garnaal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4727" y="243367"/>
            <a:ext cx="9282545" cy="583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583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strandkrab-p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482" y="179398"/>
            <a:ext cx="7807035" cy="585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90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lepelaars-sw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8409" y="365125"/>
            <a:ext cx="8555182" cy="56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696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4792-mya-strandgaper-mok-o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3545" y="46856"/>
            <a:ext cx="8104909" cy="60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01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kano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7064" y="319667"/>
            <a:ext cx="7917872" cy="578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740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zeester-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957" y="290945"/>
            <a:ext cx="8731370" cy="58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86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oorkwal-2-p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157" y="365125"/>
            <a:ext cx="8839685" cy="589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74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Black </a:t>
            </a:r>
            <a:r>
              <a:rPr lang="nl-NL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boxes</a:t>
            </a:r>
            <a:endParaRPr lang="nl-NL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is de overeenkomst tussen filmpjes, black </a:t>
            </a:r>
            <a:r>
              <a:rPr lang="nl-NL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boxes</a:t>
            </a:r>
            <a:r>
              <a:rPr lang="nl-N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natuureducatie? </a:t>
            </a:r>
          </a:p>
        </p:txBody>
      </p:sp>
    </p:spTree>
    <p:extLst>
      <p:ext uri="{BB962C8B-B14F-4D97-AF65-F5344CB8AC3E}">
        <p14:creationId xmlns:p14="http://schemas.microsoft.com/office/powerpoint/2010/main" val="3861652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0AA75DF-7FE1-4340-AA8C-915795F8A48A}"/>
              </a:ext>
            </a:extLst>
          </p:cNvPr>
          <p:cNvSpPr txBox="1">
            <a:spLocks/>
          </p:cNvSpPr>
          <p:nvPr/>
        </p:nvSpPr>
        <p:spPr>
          <a:xfrm>
            <a:off x="568960" y="1778000"/>
            <a:ext cx="7904480" cy="38131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  <a:defRPr/>
            </a:pPr>
            <a:r>
              <a:rPr lang="en-US" altLang="nl-NL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-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Nieuwsgierigheid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opwekken</a:t>
            </a:r>
            <a:endParaRPr lang="en-US" altLang="nl-NL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Clr>
                <a:srgbClr val="C00000"/>
              </a:buClr>
              <a:buNone/>
              <a:defRPr/>
            </a:pP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Werken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met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materialen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hands-on</a:t>
            </a:r>
          </a:p>
          <a:p>
            <a:pPr marL="0" indent="0">
              <a:buClr>
                <a:srgbClr val="C00000"/>
              </a:buClr>
              <a:buNone/>
              <a:defRPr/>
            </a:pP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Toepassen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van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operationele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vragen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‘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vraag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het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aan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…..’</a:t>
            </a:r>
          </a:p>
          <a:p>
            <a:pPr marL="0" indent="0">
              <a:buClr>
                <a:srgbClr val="C00000"/>
              </a:buClr>
              <a:buNone/>
              <a:defRPr/>
            </a:pP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Onderzoekende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houding</a:t>
            </a:r>
            <a:endParaRPr lang="en-US" altLang="nl-NL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Clr>
                <a:srgbClr val="C00000"/>
              </a:buClr>
              <a:buNone/>
              <a:defRPr/>
            </a:pP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snelle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cyclus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van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vragen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hypothese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theorie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verwerpen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concluderen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endParaRPr lang="en-US" altLang="nl-NL" sz="1800" dirty="0">
              <a:ea typeface="ＭＳ Ｐゴシック" panose="020B0600070205080204" pitchFamily="34" charset="-128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95F755-0268-4403-A1F2-4CF54193BAA3}"/>
              </a:ext>
            </a:extLst>
          </p:cNvPr>
          <p:cNvSpPr txBox="1">
            <a:spLocks/>
          </p:cNvSpPr>
          <p:nvPr/>
        </p:nvSpPr>
        <p:spPr>
          <a:xfrm>
            <a:off x="101600" y="10159"/>
            <a:ext cx="11938000" cy="16541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ree Serif" charset="0"/>
                <a:ea typeface="Bree Serif" charset="0"/>
                <a:cs typeface="Bree Serif" charset="0"/>
              </a:defRPr>
            </a:lvl1pPr>
          </a:lstStyle>
          <a:p>
            <a:r>
              <a:rPr lang="nl-NL" altLang="nl-NL" sz="5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Black </a:t>
            </a:r>
            <a:r>
              <a:rPr lang="nl-NL" altLang="nl-NL" sz="5400" b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boxes</a:t>
            </a:r>
            <a:r>
              <a:rPr lang="nl-NL" altLang="nl-NL" sz="5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als basis voor onderzoekend leren </a:t>
            </a:r>
            <a:endParaRPr lang="nl-NL" altLang="nl-NL" sz="3200" b="1" dirty="0">
              <a:solidFill>
                <a:srgbClr val="C00000"/>
              </a:solidFill>
              <a:latin typeface="Arial Narrow" panose="020B0606020202030204" pitchFamily="34" charset="0"/>
              <a:ea typeface="ＭＳ Ｐゴシック" panose="020B0600070205080204" pitchFamily="34" charset="-128"/>
              <a:cs typeface="Arial Narrow" panose="020B0606020202030204" pitchFamily="34" charset="0"/>
            </a:endParaRPr>
          </a:p>
        </p:txBody>
      </p:sp>
      <p:pic>
        <p:nvPicPr>
          <p:cNvPr id="7" name="Picture 6" descr="Afbeeldingsresultaat voor black box">
            <a:hlinkClick r:id="rId3"/>
            <a:extLst>
              <a:ext uri="{FF2B5EF4-FFF2-40B4-BE49-F238E27FC236}">
                <a16:creationId xmlns:a16="http://schemas.microsoft.com/office/drawing/2014/main" id="{55B6258B-0C2C-4CA8-8091-D420104BF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12" y="4190294"/>
            <a:ext cx="4228134" cy="28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493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240" y="1320800"/>
            <a:ext cx="11795760" cy="349679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Beleven- ontdekken- onderzoeken</a:t>
            </a:r>
            <a:b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>
                <a:solidFill>
                  <a:schemeClr val="tx1"/>
                </a:solidFill>
              </a:rPr>
              <a:t/>
            </a:r>
            <a:br>
              <a:rPr lang="nl-NL" dirty="0">
                <a:solidFill>
                  <a:schemeClr val="tx1"/>
                </a:solidFill>
              </a:rPr>
            </a:br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b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Onderzoekend leren </a:t>
            </a:r>
          </a:p>
        </p:txBody>
      </p:sp>
    </p:spTree>
    <p:extLst>
      <p:ext uri="{BB962C8B-B14F-4D97-AF65-F5344CB8AC3E}">
        <p14:creationId xmlns:p14="http://schemas.microsoft.com/office/powerpoint/2010/main" val="2268539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52880" y="314960"/>
            <a:ext cx="9144000" cy="1812708"/>
          </a:xfrm>
        </p:spPr>
        <p:txBody>
          <a:bodyPr>
            <a:normAutofit/>
          </a:bodyPr>
          <a:lstStyle/>
          <a:p>
            <a:r>
              <a:rPr lang="nl-NL" sz="5400" b="1" dirty="0">
                <a:latin typeface="Arial" panose="020B0604020202020204" pitchFamily="34" charset="0"/>
                <a:cs typeface="Arial" panose="020B0604020202020204" pitchFamily="34" charset="0"/>
              </a:rPr>
              <a:t>Beleven- ontdekken- onderzoeken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28058" y="2790168"/>
            <a:ext cx="914400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Kennis – houding- vaardigheden</a:t>
            </a:r>
          </a:p>
          <a:p>
            <a:pPr algn="l"/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						Hart – Hoofd - Handen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7750685-F8C6-4EB6-BF70-FB3943203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52" r="21012"/>
          <a:stretch/>
        </p:blipFill>
        <p:spPr>
          <a:xfrm>
            <a:off x="1020880" y="3596307"/>
            <a:ext cx="50040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38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beeldingsresultaat voor onderzoekend leren cyc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744" y="501042"/>
            <a:ext cx="5026044" cy="502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7675037" y="147994"/>
            <a:ext cx="1732877" cy="430306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Bree Serif" charset="0"/>
                <a:ea typeface="Bree Serif" charset="0"/>
                <a:cs typeface="Bree Serif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Catamaran" charset="0"/>
                <a:ea typeface="Catamaran" charset="0"/>
                <a:cs typeface="Catamaran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Catamaran" charset="0"/>
                <a:ea typeface="Catamaran" charset="0"/>
                <a:cs typeface="Catamaran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Catamaran" charset="0"/>
                <a:ea typeface="Catamaran" charset="0"/>
                <a:cs typeface="Catamaran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Catamaran" charset="0"/>
                <a:ea typeface="Catamaran" charset="0"/>
                <a:cs typeface="Catamaran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Beleven</a:t>
            </a:r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8961967" y="2663928"/>
            <a:ext cx="2990626" cy="46166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Ontdekken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3095228" y="5828313"/>
            <a:ext cx="3727076" cy="461665"/>
          </a:xfrm>
          <a:prstGeom prst="rect">
            <a:avLst/>
          </a:prstGeom>
          <a:noFill/>
          <a:ln w="254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Onderzoeken</a:t>
            </a:r>
          </a:p>
        </p:txBody>
      </p:sp>
      <p:cxnSp>
        <p:nvCxnSpPr>
          <p:cNvPr id="9" name="Rechte verbindingslijn 8"/>
          <p:cNvCxnSpPr/>
          <p:nvPr/>
        </p:nvCxnSpPr>
        <p:spPr>
          <a:xfrm>
            <a:off x="2642992" y="2567836"/>
            <a:ext cx="452236" cy="3260477"/>
          </a:xfrm>
          <a:prstGeom prst="line">
            <a:avLst/>
          </a:prstGeom>
          <a:noFill/>
          <a:ln w="698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2" name="Rechte verbindingslijn 11"/>
          <p:cNvCxnSpPr/>
          <p:nvPr/>
        </p:nvCxnSpPr>
        <p:spPr>
          <a:xfrm flipH="1">
            <a:off x="6822304" y="3714315"/>
            <a:ext cx="361928" cy="2113998"/>
          </a:xfrm>
          <a:prstGeom prst="line">
            <a:avLst/>
          </a:prstGeom>
          <a:noFill/>
          <a:ln w="698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4" name="Rechte verbindingslijn 13"/>
          <p:cNvCxnSpPr/>
          <p:nvPr/>
        </p:nvCxnSpPr>
        <p:spPr>
          <a:xfrm>
            <a:off x="6749946" y="1451207"/>
            <a:ext cx="2212021" cy="1223744"/>
          </a:xfrm>
          <a:prstGeom prst="line">
            <a:avLst/>
          </a:prstGeom>
          <a:noFill/>
          <a:ln w="698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6" name="Rechte verbindingslijn 15"/>
          <p:cNvCxnSpPr/>
          <p:nvPr/>
        </p:nvCxnSpPr>
        <p:spPr>
          <a:xfrm flipV="1">
            <a:off x="7168927" y="3125593"/>
            <a:ext cx="1793040" cy="609392"/>
          </a:xfrm>
          <a:prstGeom prst="line">
            <a:avLst/>
          </a:prstGeom>
          <a:noFill/>
          <a:ln w="698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9" name="Rechte verbindingslijn 18"/>
          <p:cNvCxnSpPr/>
          <p:nvPr/>
        </p:nvCxnSpPr>
        <p:spPr>
          <a:xfrm flipV="1">
            <a:off x="6713951" y="540445"/>
            <a:ext cx="961086" cy="871359"/>
          </a:xfrm>
          <a:prstGeom prst="line">
            <a:avLst/>
          </a:prstGeom>
          <a:noFill/>
          <a:ln w="698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0" name="Rechte verbindingslijn 19"/>
          <p:cNvCxnSpPr/>
          <p:nvPr/>
        </p:nvCxnSpPr>
        <p:spPr>
          <a:xfrm flipV="1">
            <a:off x="4384110" y="156946"/>
            <a:ext cx="3290927" cy="541116"/>
          </a:xfrm>
          <a:prstGeom prst="line">
            <a:avLst/>
          </a:prstGeom>
          <a:noFill/>
          <a:ln w="698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62770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232</Words>
  <Application>Microsoft Office PowerPoint</Application>
  <PresentationFormat>Breedbeeld</PresentationFormat>
  <Paragraphs>56</Paragraphs>
  <Slides>49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3</vt:i4>
      </vt:variant>
      <vt:variant>
        <vt:lpstr>Diatitels</vt:lpstr>
      </vt:variant>
      <vt:variant>
        <vt:i4>49</vt:i4>
      </vt:variant>
    </vt:vector>
  </HeadingPairs>
  <TitlesOfParts>
    <vt:vector size="59" baseType="lpstr">
      <vt:lpstr>ＭＳ Ｐゴシック</vt:lpstr>
      <vt:lpstr>Arial</vt:lpstr>
      <vt:lpstr>Arial Narrow</vt:lpstr>
      <vt:lpstr>Bree Serif</vt:lpstr>
      <vt:lpstr>Calibri</vt:lpstr>
      <vt:lpstr>Calibri Light</vt:lpstr>
      <vt:lpstr>Catamaran</vt:lpstr>
      <vt:lpstr>Office-thema</vt:lpstr>
      <vt:lpstr>Content Slides</vt:lpstr>
      <vt:lpstr>Aangepast ontwerp</vt:lpstr>
      <vt:lpstr>Clip: wadpier</vt:lpstr>
      <vt:lpstr>Onderzoekend leren met WereldWad</vt:lpstr>
      <vt:lpstr>Inhoud</vt:lpstr>
      <vt:lpstr>PowerPoint-presentatie</vt:lpstr>
      <vt:lpstr>  Black boxes</vt:lpstr>
      <vt:lpstr>PowerPoint-presentatie</vt:lpstr>
      <vt:lpstr>Beleven- ontdekken- onderzoeken  &amp;  Onderzoekend leren </vt:lpstr>
      <vt:lpstr>Beleven- ontdekken- onderzoeken</vt:lpstr>
      <vt:lpstr>PowerPoint-presentatie</vt:lpstr>
      <vt:lpstr>Lesmateriaal</vt:lpstr>
      <vt:lpstr>Aan de slag met lesmateriaal</vt:lpstr>
      <vt:lpstr>Voedselweb</vt:lpstr>
      <vt:lpstr>Waddenbingo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En dan nu spelen!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Erik van Veen</dc:creator>
  <cp:lastModifiedBy>De Werelt Terra-03</cp:lastModifiedBy>
  <cp:revision>95</cp:revision>
  <dcterms:created xsi:type="dcterms:W3CDTF">2017-09-18T12:40:54Z</dcterms:created>
  <dcterms:modified xsi:type="dcterms:W3CDTF">2018-06-02T07:54:20Z</dcterms:modified>
</cp:coreProperties>
</file>