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8" r:id="rId5"/>
    <p:sldId id="263" r:id="rId6"/>
    <p:sldId id="267" r:id="rId7"/>
    <p:sldId id="273" r:id="rId8"/>
    <p:sldId id="269" r:id="rId9"/>
    <p:sldId id="270" r:id="rId10"/>
    <p:sldId id="271" r:id="rId11"/>
    <p:sldId id="272" r:id="rId12"/>
    <p:sldId id="274" r:id="rId13"/>
    <p:sldId id="264" r:id="rId14"/>
    <p:sldId id="259" r:id="rId15"/>
    <p:sldId id="265" r:id="rId16"/>
    <p:sldId id="266" r:id="rId17"/>
    <p:sldId id="261" r:id="rId18"/>
    <p:sldId id="275" r:id="rId19"/>
    <p:sldId id="26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C94"/>
    <a:srgbClr val="F58227"/>
    <a:srgbClr val="15A754"/>
    <a:srgbClr val="0B7E2F"/>
    <a:srgbClr val="FF3F3F"/>
    <a:srgbClr val="7A5EA0"/>
    <a:srgbClr val="00CC00"/>
    <a:srgbClr val="A6A6A6"/>
    <a:srgbClr val="4472C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A4903-4698-4330-9C75-27ED0E176DE0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3B6FF-BA8F-46D0-96C7-6D56E3621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59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04A95-FC54-22F6-C0C0-56BDE6F5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167785-43A0-53EA-16E8-DAFE59B72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9FD125-5357-03AF-71EA-09BC307F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1C7F-68FB-4460-8E40-A0B97F926884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8E4408-B57F-F4B5-93C9-26A434A0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43DB8B-6B72-2C95-9BED-8588859D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73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55E95-825D-9C60-60C4-031B4AAE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3F93FD-DB6D-B6A2-43EE-5C50869A4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9959D9-341C-BA5D-EA8C-5BCA1B94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41-1F2E-4C78-89D6-4FF210B83989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89A6B4-ECEC-6015-61A5-D2D15014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06ED5-1A5D-E06E-4164-3A41CE67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31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C0AF888-27F5-7F2F-AEBA-ECC71C8B3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EC95F9-6026-A782-DFF4-6DC1D54A6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17B30D-CC5B-2536-C953-1FE1B532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516-0546-465D-B8E7-D5F71F2F0343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87CD8C-2FCE-44B3-DF7D-ED07B8B1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C1881D-B465-A171-121A-A13254D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07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B1086-36C9-B68C-C541-5C3BCF8A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5D0D9-269D-C0DB-6F09-3EA884FF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AE50B7-E544-9E52-9785-54EAAA5F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6CCC-2C3D-437E-8CF6-1D2FAB9600BD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75A6B-E0A0-B0CC-F7AF-2FC892E1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DCB65-90AA-12CC-70CE-E0989EA1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7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16EB2-4D39-B042-C79D-6EC175A4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D696-E381-D0E3-2E33-8EFE0D81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81E10C-B050-5C65-E630-9237A574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FCF-8FAB-4847-A403-D67CA750EE99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57AF5E-A5E0-C16D-8985-D64DFB0A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D7AA0F-CF4C-0128-D972-E3587640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9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1A597-4AA1-4D10-19C2-75B8F7A6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B1A3FB-2EDF-070C-0BE7-44B71F80C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36F8AD-BA96-20C5-6A74-23C65346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84D80A-2161-754C-EC82-7D2B5608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8716-5714-4AAC-8EB8-493974FFFC38}" type="datetime1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CDD1DE-ED50-A5E9-3554-190A7378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5B4FFC-3DE6-B294-294F-BB30EB10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33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CB98A-6779-9398-57FD-2322D277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FA4E5C-F592-19C6-0C84-012B87F1B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ADCEB0-7D33-BD8B-36E3-2BB9BCB98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B365CCD-DE13-81F2-A070-7916C8B48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1C362E-1156-1797-CEC2-339F2F43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89A9BC8-D365-B691-9EA7-37928EB8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D46D-BFCC-49B0-B260-7A3742A38699}" type="datetime1">
              <a:rPr lang="nl-NL" smtClean="0"/>
              <a:t>23-5-2024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FCDA05-F6B9-9CEF-D9D2-DE61EF41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D4A6EB8-E39D-29F9-4079-C6C8155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36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D2F7A-5F98-15CF-F4BE-F5920A6A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FC30E8-7C7B-4A88-4D7B-C30675B4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B692-9AAA-4D0A-9967-C1FBF0B04E44}" type="datetime1">
              <a:rPr lang="nl-NL" smtClean="0"/>
              <a:t>23-5-2024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99747B-CAF9-1EE7-B5D5-22B48C8E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BFA561-5963-848B-54B6-3512CC68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75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74AC3D-2340-B3E2-1D10-3B76322C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137A-4696-4832-9366-822AC5021C25}" type="datetime1">
              <a:rPr lang="nl-NL" smtClean="0"/>
              <a:t>23-5-2024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1E93BC-F9B5-5DF9-3E07-3AB9A5D4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BE6B83-2F94-870C-1E83-63471947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6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E8BC9-08FC-42B9-8076-0286BF57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755B1-EB80-EFA7-F610-174B379D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6B4F79-A2E4-8BE5-73D3-717ACE2B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3A7587-9A72-160C-FCCF-25DB2369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4BC-23DA-4E40-9A39-3B589A039483}" type="datetime1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4596BB-34BA-89C2-FACC-C52CDA0E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AA3459-BD33-0BCA-9CFA-CD5C4B57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01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67803-8D46-10DC-73D3-6FD10170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7B9DA6-F7D2-2C68-D9B9-47F232713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8A71A5-1340-BDB6-7539-008959866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43481B-1A94-CF18-A9C6-C4601F83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F3B-0C9E-4570-9088-8D67567BA427}" type="datetime1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33784B-871B-86D8-AAB3-3687F019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5A0CDE-388D-FBC6-F10E-5D093C57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21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FDE846-74EF-EA57-BBFC-8E3DFCBB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3425C-A5F8-87D6-41C7-55182E960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A48217-31A5-385D-46F8-E3219CE51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53B1-BC0D-4C67-B204-154555D8612A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38239B-08BA-870F-CDB2-6679FE977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E930F5-6012-3B85-13B0-FBFFF8ABA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1BEB-9D2B-4DC5-ADEB-B15F4BC13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5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.vanharskamp@uu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s://www.uu.nl/onderzoek/freudenthal-instituut/lesmodules-burgerschapsvorming-rond-duurzaamheidsvraagstukken-in-het-betaonderwij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pace.library.uu.nl/handle/1874/43288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.vanharskamp@uu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54C6C-DBCA-F395-E97D-8034273B7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Vraag, zoek uit, handel</a:t>
            </a:r>
            <a:br>
              <a:rPr lang="nl-NL" sz="54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3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Inzichten uit onderzoek</a:t>
            </a:r>
            <a:endParaRPr lang="nl-NL" sz="5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0BA08B-423E-192C-8F9A-B64DC405E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846"/>
            <a:ext cx="5320683" cy="2840854"/>
          </a:xfrm>
        </p:spPr>
        <p:txBody>
          <a:bodyPr>
            <a:normAutofit/>
          </a:bodyPr>
          <a:lstStyle/>
          <a:p>
            <a:r>
              <a:rPr lang="nl-NL" sz="26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Michiel van Harskamp</a:t>
            </a:r>
          </a:p>
          <a:p>
            <a:r>
              <a:rPr lang="nl-NL" sz="18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Freudenthal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Instituut, Universiteit Utrecht</a:t>
            </a:r>
          </a:p>
          <a:p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m.vanharskamp@uu.nl</a:t>
            </a:r>
            <a:endParaRPr lang="nl-NL" sz="18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nl-NL" sz="28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nl-NL" sz="18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10</a:t>
            </a:r>
            <a:r>
              <a:rPr lang="nl-NL" sz="1800" i="1" baseline="30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</a:t>
            </a:r>
            <a:r>
              <a:rPr lang="nl-NL" sz="18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NIBI-conferentie: Veelkleurigheid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764E2D-D673-2340-DD9D-D8429F5F4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83" y="3476466"/>
            <a:ext cx="4108712" cy="16215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08FB49-F076-3DAB-863B-B443FBBBE0D3}"/>
              </a:ext>
            </a:extLst>
          </p:cNvPr>
          <p:cNvSpPr txBox="1"/>
          <p:nvPr/>
        </p:nvSpPr>
        <p:spPr>
          <a:xfrm>
            <a:off x="6588340" y="5279291"/>
            <a:ext cx="4621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Dit onderzoek werd gefinancierd door het NRO, onder projectnummer 40.5.18540.030</a:t>
            </a:r>
          </a:p>
        </p:txBody>
      </p:sp>
    </p:spTree>
    <p:extLst>
      <p:ext uri="{BB962C8B-B14F-4D97-AF65-F5344CB8AC3E}">
        <p14:creationId xmlns:p14="http://schemas.microsoft.com/office/powerpoint/2010/main" val="197286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Wat vinden leerlingen van duurzaamheid?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(3/4)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Interviews met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42 leerlingen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(onderbouw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vmbo/havo/vwo)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(Van Harskamp et al., 2024)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10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519D966-7154-E128-4D2C-524D3175D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3" b="16293"/>
          <a:stretch/>
        </p:blipFill>
        <p:spPr>
          <a:xfrm>
            <a:off x="4173115" y="1543050"/>
            <a:ext cx="8018885" cy="24582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E0FAC95-5ACE-BEB0-A6BF-0FFFB850E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007"/>
          <a:stretch/>
        </p:blipFill>
        <p:spPr>
          <a:xfrm>
            <a:off x="4173115" y="3938135"/>
            <a:ext cx="8018885" cy="2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Wat vinden leerlingen van duurzaamheid?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(4/4)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Interviews met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42 leerlingen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(onderbouw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vmbo/havo/vwo)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(Van Harskamp et al., 2024)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EA42E1-BB35-B8A0-B357-F425CC1B9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2" b="22510"/>
          <a:stretch/>
        </p:blipFill>
        <p:spPr>
          <a:xfrm>
            <a:off x="3276783" y="1870075"/>
            <a:ext cx="8915217" cy="43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12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64FB3F-E1E9-B989-6400-45390BC04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69" y="-97655"/>
            <a:ext cx="12428738" cy="828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27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Onderwijs voor duurzaamheidsburgerschap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390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SSIBL: Socio-Scientific </a:t>
            </a:r>
            <a:r>
              <a:rPr lang="nl-NL" sz="2000" b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Inquiry-Based</a:t>
            </a:r>
            <a:r>
              <a:rPr lang="nl-NL" sz="20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Learning</a:t>
            </a:r>
            <a:br>
              <a:rPr lang="nl-NL" sz="20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(Knippels &amp; Van Harskamp, 2018; Van Harskamp, 2023)</a:t>
            </a:r>
          </a:p>
          <a:p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15A754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Maatschappelijk-wetenschappelijke vraagstukken gebruiken om vragen op te roepen</a:t>
            </a:r>
          </a:p>
          <a:p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15A754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Hiermee een ‘</a:t>
            </a:r>
            <a:r>
              <a:rPr kumimoji="0" lang="nl-NL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A754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need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15A754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 to know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15A754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’ creëren</a:t>
            </a:r>
          </a:p>
          <a:p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58227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Leerlingen voeren onderzoek uit (wetenschappelijk en maatschappelijk)</a:t>
            </a:r>
            <a:endParaRPr lang="nl-NL" sz="2000" b="1" dirty="0">
              <a:solidFill>
                <a:srgbClr val="F58227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58227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Ze brengen het vraagstuk in kaart </a:t>
            </a:r>
            <a:r>
              <a:rPr lang="nl-NL" sz="2000" b="1" dirty="0">
                <a:solidFill>
                  <a:srgbClr val="F58227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(verschillende perspectieven en belanghebbenden)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58227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F5C94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Meningsvorming, besluitvorming, overgaan tot actie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13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4322143-BE51-4A62-007D-B4E0722CD72B}"/>
              </a:ext>
            </a:extLst>
          </p:cNvPr>
          <p:cNvSpPr/>
          <p:nvPr/>
        </p:nvSpPr>
        <p:spPr>
          <a:xfrm>
            <a:off x="8477250" y="1915318"/>
            <a:ext cx="1724025" cy="1009651"/>
          </a:xfrm>
          <a:prstGeom prst="rect">
            <a:avLst/>
          </a:prstGeom>
          <a:solidFill>
            <a:srgbClr val="15A7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latin typeface="Dotum" panose="020B0600000101010101" pitchFamily="34" charset="-127"/>
                <a:ea typeface="Dotum" panose="020B0600000101010101" pitchFamily="34" charset="-127"/>
              </a:rPr>
              <a:t>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72CD159-219E-3B13-7174-813A61B7DE30}"/>
              </a:ext>
            </a:extLst>
          </p:cNvPr>
          <p:cNvSpPr/>
          <p:nvPr/>
        </p:nvSpPr>
        <p:spPr>
          <a:xfrm>
            <a:off x="8477250" y="3013867"/>
            <a:ext cx="1724025" cy="1009651"/>
          </a:xfrm>
          <a:prstGeom prst="rect">
            <a:avLst/>
          </a:prstGeom>
          <a:solidFill>
            <a:srgbClr val="F582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latin typeface="Dotum" panose="020B0600000101010101" pitchFamily="34" charset="-127"/>
                <a:ea typeface="Dotum" panose="020B0600000101010101" pitchFamily="34" charset="-127"/>
              </a:rPr>
              <a:t>Zoek uit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32A329A-8483-67E0-97DE-600EA16F3331}"/>
              </a:ext>
            </a:extLst>
          </p:cNvPr>
          <p:cNvSpPr/>
          <p:nvPr/>
        </p:nvSpPr>
        <p:spPr>
          <a:xfrm>
            <a:off x="8477250" y="4112416"/>
            <a:ext cx="1724025" cy="1009651"/>
          </a:xfrm>
          <a:prstGeom prst="rect">
            <a:avLst/>
          </a:prstGeom>
          <a:solidFill>
            <a:srgbClr val="0F5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latin typeface="Dotum" panose="020B0600000101010101" pitchFamily="34" charset="-127"/>
                <a:ea typeface="Dotum" panose="020B0600000101010101" pitchFamily="34" charset="-127"/>
              </a:rPr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388581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Lesvoorbeelden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Vier modules, elk met eigen focus</a:t>
            </a:r>
          </a:p>
          <a:p>
            <a:pPr>
              <a:buClr>
                <a:schemeClr val="bg1"/>
              </a:buClr>
            </a:pPr>
            <a:r>
              <a:rPr lang="nl-NL" sz="2000" dirty="0">
                <a:solidFill>
                  <a:srgbClr val="15A75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Vraag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De kledingindustrie</a:t>
            </a:r>
          </a:p>
          <a:p>
            <a:pPr>
              <a:buClr>
                <a:schemeClr val="bg1"/>
              </a:buClr>
            </a:pPr>
            <a:r>
              <a:rPr lang="nl-NL" sz="2000" dirty="0">
                <a:solidFill>
                  <a:srgbClr val="F58227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Zoek uit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Cupcakes</a:t>
            </a:r>
          </a:p>
          <a:p>
            <a:pPr>
              <a:buClr>
                <a:schemeClr val="bg1"/>
              </a:buClr>
            </a:pPr>
            <a:r>
              <a:rPr lang="nl-NL" sz="2000" dirty="0">
                <a:solidFill>
                  <a:srgbClr val="0F5C9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Handel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Telefoons inzamelen</a:t>
            </a:r>
          </a:p>
          <a:p>
            <a:pPr>
              <a:buClr>
                <a:schemeClr val="bg1"/>
              </a:buClr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Serie met </a:t>
            </a:r>
            <a:r>
              <a:rPr lang="nl-NL" sz="2000" dirty="0">
                <a:solidFill>
                  <a:srgbClr val="15A75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vraag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nl-NL" sz="2000" dirty="0">
                <a:solidFill>
                  <a:srgbClr val="F58227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zoek uit 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 </a:t>
            </a:r>
            <a:r>
              <a:rPr lang="nl-NL" sz="2000" dirty="0">
                <a:solidFill>
                  <a:srgbClr val="0F5C9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handel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De schoolkantine</a:t>
            </a:r>
          </a:p>
          <a:p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Meer lesmateriaal beschikbaar online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14</a:t>
            </a:fld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61F71CD-8354-6F94-CAD7-FA16E32D2A12}"/>
              </a:ext>
            </a:extLst>
          </p:cNvPr>
          <p:cNvSpPr/>
          <p:nvPr/>
        </p:nvSpPr>
        <p:spPr>
          <a:xfrm>
            <a:off x="6798578" y="399031"/>
            <a:ext cx="2942088" cy="294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600" b="1" u="sng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Eindtermen vmbo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 – Oriëntatie leren/werken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2 - Basisvaardigheden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9 – Planten/dieren samenhang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10 – Mensen beïnvloeden omgeving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6C3A3F5-00B2-3A45-3B0D-FF559D0C1E55}"/>
              </a:ext>
            </a:extLst>
          </p:cNvPr>
          <p:cNvSpPr/>
          <p:nvPr/>
        </p:nvSpPr>
        <p:spPr>
          <a:xfrm>
            <a:off x="8610600" y="2809742"/>
            <a:ext cx="2942088" cy="294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600" b="1" u="sng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Kerndoelen havo/vwo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28 – Vragen stellen en onderzoeken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29 – Kennis verwerven en dagelijks leven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30 – Wisselwerking mens/omgeving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31 – Praktisch werk en kennisverwerving</a:t>
            </a:r>
          </a:p>
          <a:p>
            <a:pPr algn="ctr"/>
            <a:r>
              <a:rPr lang="nl-NL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35 – Zorg voor zichzelf en omgeving</a:t>
            </a:r>
          </a:p>
        </p:txBody>
      </p:sp>
    </p:spTree>
    <p:extLst>
      <p:ext uri="{BB962C8B-B14F-4D97-AF65-F5344CB8AC3E}">
        <p14:creationId xmlns:p14="http://schemas.microsoft.com/office/powerpoint/2010/main" val="53486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190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Duurzaamheidscompetenties in </a:t>
            </a:r>
            <a:r>
              <a:rPr lang="nl-NL" sz="20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leerlingtaal</a:t>
            </a:r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15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8E93A9D-5C11-5B54-30BB-3281D08EB00E}"/>
              </a:ext>
            </a:extLst>
          </p:cNvPr>
          <p:cNvGrpSpPr/>
          <p:nvPr/>
        </p:nvGrpSpPr>
        <p:grpSpPr>
          <a:xfrm>
            <a:off x="5312461" y="1188606"/>
            <a:ext cx="5858607" cy="2869263"/>
            <a:chOff x="714913" y="3518368"/>
            <a:chExt cx="5858607" cy="286926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E464E58C-7816-6C6F-39D0-321342840331}"/>
                </a:ext>
              </a:extLst>
            </p:cNvPr>
            <p:cNvGrpSpPr/>
            <p:nvPr/>
          </p:nvGrpSpPr>
          <p:grpSpPr>
            <a:xfrm>
              <a:off x="714913" y="3518368"/>
              <a:ext cx="2160000" cy="2867022"/>
              <a:chOff x="714913" y="3518368"/>
              <a:chExt cx="2160000" cy="2867022"/>
            </a:xfrm>
          </p:grpSpPr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009630F7-58D7-40EE-C85F-BA4225E24CE5}"/>
                  </a:ext>
                </a:extLst>
              </p:cNvPr>
              <p:cNvSpPr/>
              <p:nvPr/>
            </p:nvSpPr>
            <p:spPr>
              <a:xfrm>
                <a:off x="714913" y="3518368"/>
                <a:ext cx="2160000" cy="46433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468000" tIns="108000" bIns="108000">
                <a:spAutoFit/>
              </a:bodyPr>
              <a:lstStyle/>
              <a:p>
                <a:r>
                  <a:rPr lang="nl-NL" sz="1600" b="1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Complexiteit</a:t>
                </a:r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F51DCF4C-3DDC-A380-41AC-42F943C4F0D8}"/>
                  </a:ext>
                </a:extLst>
              </p:cNvPr>
              <p:cNvSpPr/>
              <p:nvPr/>
            </p:nvSpPr>
            <p:spPr>
              <a:xfrm>
                <a:off x="714913" y="4124600"/>
                <a:ext cx="2160000" cy="464331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txBody>
              <a:bodyPr lIns="468000" tIns="108000" bIns="108000">
                <a:spAutoFit/>
              </a:bodyPr>
              <a:lstStyle/>
              <a:p>
                <a:r>
                  <a:rPr lang="nl-NL" sz="1600" b="1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De toekomst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01AF7F76-CC2D-C9AC-DD4F-AE5FDA6EF9B3}"/>
                  </a:ext>
                </a:extLst>
              </p:cNvPr>
              <p:cNvSpPr/>
              <p:nvPr/>
            </p:nvSpPr>
            <p:spPr>
              <a:xfrm>
                <a:off x="714913" y="4730832"/>
                <a:ext cx="2160000" cy="464331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txBody>
              <a:bodyPr lIns="468000" tIns="108000" bIns="108000">
                <a:spAutoFit/>
              </a:bodyPr>
              <a:lstStyle/>
              <a:p>
                <a:r>
                  <a:rPr lang="nl-NL" sz="1600" b="1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Perspectieven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1A556C51-3EFD-BC3B-37CB-37FBD4FF8E2F}"/>
                  </a:ext>
                </a:extLst>
              </p:cNvPr>
              <p:cNvSpPr/>
              <p:nvPr/>
            </p:nvSpPr>
            <p:spPr>
              <a:xfrm>
                <a:off x="714913" y="5316830"/>
                <a:ext cx="2160000" cy="464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lIns="468000" tIns="108000" bIns="108000">
                <a:spAutoFit/>
              </a:bodyPr>
              <a:lstStyle/>
              <a:p>
                <a:r>
                  <a:rPr lang="nl-NL" sz="1600" b="1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Ingrijpen</a:t>
                </a:r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16AA2DA8-C9AD-0FE6-CF07-8F764B398FE3}"/>
                  </a:ext>
                </a:extLst>
              </p:cNvPr>
              <p:cNvSpPr/>
              <p:nvPr/>
            </p:nvSpPr>
            <p:spPr>
              <a:xfrm>
                <a:off x="714913" y="5921059"/>
                <a:ext cx="2160000" cy="464331"/>
              </a:xfrm>
              <a:prstGeom prst="rect">
                <a:avLst/>
              </a:prstGeom>
              <a:solidFill>
                <a:srgbClr val="7A5EA0"/>
              </a:solidFill>
              <a:ln>
                <a:solidFill>
                  <a:srgbClr val="7A5EA0"/>
                </a:solidFill>
              </a:ln>
            </p:spPr>
            <p:txBody>
              <a:bodyPr lIns="468000" tIns="108000" bIns="108000">
                <a:spAutoFit/>
              </a:bodyPr>
              <a:lstStyle/>
              <a:p>
                <a:r>
                  <a:rPr lang="nl-NL" sz="1600" b="1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Samenwerken</a:t>
                </a:r>
              </a:p>
            </p:txBody>
          </p:sp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5B2D245B-7EB5-77C0-6482-716259158557}"/>
                  </a:ext>
                </a:extLst>
              </p:cNvPr>
              <p:cNvGrpSpPr/>
              <p:nvPr/>
            </p:nvGrpSpPr>
            <p:grpSpPr>
              <a:xfrm>
                <a:off x="840275" y="3603741"/>
                <a:ext cx="212407" cy="293583"/>
                <a:chOff x="1090612" y="2661762"/>
                <a:chExt cx="212407" cy="293583"/>
              </a:xfrm>
            </p:grpSpPr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7A1CCEC4-3B94-3306-D290-FADA768EC8EE}"/>
                    </a:ext>
                  </a:extLst>
                </p:cNvPr>
                <p:cNvSpPr/>
                <p:nvPr/>
              </p:nvSpPr>
              <p:spPr>
                <a:xfrm>
                  <a:off x="1090612" y="26617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al 34">
                  <a:extLst>
                    <a:ext uri="{FF2B5EF4-FFF2-40B4-BE49-F238E27FC236}">
                      <a16:creationId xmlns:a16="http://schemas.microsoft.com/office/drawing/2014/main" id="{91E08F98-2D36-9DED-8608-0FB391ED1067}"/>
                    </a:ext>
                  </a:extLst>
                </p:cNvPr>
                <p:cNvSpPr/>
                <p:nvPr/>
              </p:nvSpPr>
              <p:spPr>
                <a:xfrm>
                  <a:off x="1176337" y="277867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al 35">
                  <a:extLst>
                    <a:ext uri="{FF2B5EF4-FFF2-40B4-BE49-F238E27FC236}">
                      <a16:creationId xmlns:a16="http://schemas.microsoft.com/office/drawing/2014/main" id="{34EBB49E-6A37-12C7-89D1-CD386B673C45}"/>
                    </a:ext>
                  </a:extLst>
                </p:cNvPr>
                <p:cNvSpPr/>
                <p:nvPr/>
              </p:nvSpPr>
              <p:spPr>
                <a:xfrm>
                  <a:off x="1257300" y="270748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al 36">
                  <a:extLst>
                    <a:ext uri="{FF2B5EF4-FFF2-40B4-BE49-F238E27FC236}">
                      <a16:creationId xmlns:a16="http://schemas.microsoft.com/office/drawing/2014/main" id="{3ED490DB-B5FC-D844-49CE-2869C05F4184}"/>
                    </a:ext>
                  </a:extLst>
                </p:cNvPr>
                <p:cNvSpPr/>
                <p:nvPr/>
              </p:nvSpPr>
              <p:spPr>
                <a:xfrm>
                  <a:off x="1090612" y="28903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al 37">
                  <a:extLst>
                    <a:ext uri="{FF2B5EF4-FFF2-40B4-BE49-F238E27FC236}">
                      <a16:creationId xmlns:a16="http://schemas.microsoft.com/office/drawing/2014/main" id="{DE198E3C-351A-0D4A-65A1-3E053F0F778C}"/>
                    </a:ext>
                  </a:extLst>
                </p:cNvPr>
                <p:cNvSpPr/>
                <p:nvPr/>
              </p:nvSpPr>
              <p:spPr>
                <a:xfrm>
                  <a:off x="1257300" y="283296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al 38">
                  <a:extLst>
                    <a:ext uri="{FF2B5EF4-FFF2-40B4-BE49-F238E27FC236}">
                      <a16:creationId xmlns:a16="http://schemas.microsoft.com/office/drawing/2014/main" id="{B6E44D7B-76B1-57D5-68CC-495871E92A90}"/>
                    </a:ext>
                  </a:extLst>
                </p:cNvPr>
                <p:cNvSpPr/>
                <p:nvPr/>
              </p:nvSpPr>
              <p:spPr>
                <a:xfrm>
                  <a:off x="1234440" y="290962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03CB3B96-C27E-C147-2362-F25243461638}"/>
                    </a:ext>
                  </a:extLst>
                </p:cNvPr>
                <p:cNvCxnSpPr>
                  <a:cxnSpLocks/>
                  <a:stCxn id="34" idx="5"/>
                  <a:endCxn id="35" idx="1"/>
                </p:cNvCxnSpPr>
                <p:nvPr/>
              </p:nvCxnSpPr>
              <p:spPr>
                <a:xfrm>
                  <a:off x="1129636" y="2700786"/>
                  <a:ext cx="53396" cy="845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F4EC46E2-85EC-9CC7-02CD-AA8477D35A8E}"/>
                    </a:ext>
                  </a:extLst>
                </p:cNvPr>
                <p:cNvCxnSpPr>
                  <a:cxnSpLocks/>
                  <a:stCxn id="37" idx="6"/>
                  <a:endCxn id="39" idx="2"/>
                </p:cNvCxnSpPr>
                <p:nvPr/>
              </p:nvCxnSpPr>
              <p:spPr>
                <a:xfrm>
                  <a:off x="1136331" y="2913222"/>
                  <a:ext cx="98109" cy="1926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69928AD4-2019-9475-082B-606634226A30}"/>
                    </a:ext>
                  </a:extLst>
                </p:cNvPr>
                <p:cNvCxnSpPr>
                  <a:cxnSpLocks/>
                  <a:stCxn id="35" idx="5"/>
                  <a:endCxn id="38" idx="1"/>
                </p:cNvCxnSpPr>
                <p:nvPr/>
              </p:nvCxnSpPr>
              <p:spPr>
                <a:xfrm>
                  <a:off x="1215361" y="2817696"/>
                  <a:ext cx="48634" cy="2196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B6BE1CFA-5F14-F290-9FB5-A895EC79A2EB}"/>
                    </a:ext>
                  </a:extLst>
                </p:cNvPr>
                <p:cNvCxnSpPr>
                  <a:cxnSpLocks/>
                  <a:stCxn id="36" idx="3"/>
                  <a:endCxn id="35" idx="7"/>
                </p:cNvCxnSpPr>
                <p:nvPr/>
              </p:nvCxnSpPr>
              <p:spPr>
                <a:xfrm flipH="1">
                  <a:off x="1215361" y="2746505"/>
                  <a:ext cx="48634" cy="388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EBB20BB2-8936-086F-80FA-F4611E400A21}"/>
                    </a:ext>
                  </a:extLst>
                </p:cNvPr>
                <p:cNvCxnSpPr>
                  <a:cxnSpLocks/>
                  <a:stCxn id="36" idx="4"/>
                  <a:endCxn id="38" idx="0"/>
                </p:cNvCxnSpPr>
                <p:nvPr/>
              </p:nvCxnSpPr>
              <p:spPr>
                <a:xfrm>
                  <a:off x="1280160" y="2753200"/>
                  <a:ext cx="0" cy="7976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B9D9D91E-1EE5-E01C-EB1D-470EA23088BD}"/>
                    </a:ext>
                  </a:extLst>
                </p:cNvPr>
                <p:cNvCxnSpPr>
                  <a:cxnSpLocks/>
                  <a:stCxn id="39" idx="1"/>
                  <a:endCxn id="35" idx="5"/>
                </p:cNvCxnSpPr>
                <p:nvPr/>
              </p:nvCxnSpPr>
              <p:spPr>
                <a:xfrm flipH="1" flipV="1">
                  <a:off x="1215361" y="2817696"/>
                  <a:ext cx="25774" cy="9862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0E2BF913-AAD3-B913-EAE5-16C0B4EBA4BD}"/>
                    </a:ext>
                  </a:extLst>
                </p:cNvPr>
                <p:cNvCxnSpPr>
                  <a:cxnSpLocks/>
                  <a:stCxn id="34" idx="4"/>
                  <a:endCxn id="37" idx="0"/>
                </p:cNvCxnSpPr>
                <p:nvPr/>
              </p:nvCxnSpPr>
              <p:spPr>
                <a:xfrm>
                  <a:off x="1113472" y="2707481"/>
                  <a:ext cx="0" cy="1828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8FF0D8C3-DE43-2775-6C4E-4071C317BD4A}"/>
                    </a:ext>
                  </a:extLst>
                </p:cNvPr>
                <p:cNvCxnSpPr>
                  <a:cxnSpLocks/>
                  <a:stCxn id="38" idx="2"/>
                  <a:endCxn id="37" idx="7"/>
                </p:cNvCxnSpPr>
                <p:nvPr/>
              </p:nvCxnSpPr>
              <p:spPr>
                <a:xfrm flipH="1">
                  <a:off x="1129636" y="2855825"/>
                  <a:ext cx="127664" cy="4123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Gedachtewolkje: wolk 17">
                <a:extLst>
                  <a:ext uri="{FF2B5EF4-FFF2-40B4-BE49-F238E27FC236}">
                    <a16:creationId xmlns:a16="http://schemas.microsoft.com/office/drawing/2014/main" id="{75FDC639-AF60-B933-95ED-1C8694CE700D}"/>
                  </a:ext>
                </a:extLst>
              </p:cNvPr>
              <p:cNvSpPr/>
              <p:nvPr/>
            </p:nvSpPr>
            <p:spPr>
              <a:xfrm rot="632988">
                <a:off x="896317" y="5461023"/>
                <a:ext cx="195262" cy="150034"/>
              </a:xfrm>
              <a:prstGeom prst="cloudCallout">
                <a:avLst>
                  <a:gd name="adj1" fmla="val -46609"/>
                  <a:gd name="adj2" fmla="val 11795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1AE6880C-CBDF-CAB4-E11E-222C46F96DF9}"/>
                  </a:ext>
                </a:extLst>
              </p:cNvPr>
              <p:cNvGrpSpPr/>
              <p:nvPr/>
            </p:nvGrpSpPr>
            <p:grpSpPr>
              <a:xfrm>
                <a:off x="874386" y="4236918"/>
                <a:ext cx="155436" cy="232560"/>
                <a:chOff x="1167585" y="3871912"/>
                <a:chExt cx="155436" cy="232560"/>
              </a:xfrm>
            </p:grpSpPr>
            <p:sp>
              <p:nvSpPr>
                <p:cNvPr id="29" name="Gelijkbenige driehoek 28">
                  <a:extLst>
                    <a:ext uri="{FF2B5EF4-FFF2-40B4-BE49-F238E27FC236}">
                      <a16:creationId xmlns:a16="http://schemas.microsoft.com/office/drawing/2014/main" id="{08C2FD25-85B4-25E7-5480-CB5FB208F098}"/>
                    </a:ext>
                  </a:extLst>
                </p:cNvPr>
                <p:cNvSpPr/>
                <p:nvPr/>
              </p:nvSpPr>
              <p:spPr>
                <a:xfrm>
                  <a:off x="1167585" y="3991363"/>
                  <a:ext cx="155436" cy="113109"/>
                </a:xfrm>
                <a:prstGeom prst="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Gelijkbenige driehoek 29">
                  <a:extLst>
                    <a:ext uri="{FF2B5EF4-FFF2-40B4-BE49-F238E27FC236}">
                      <a16:creationId xmlns:a16="http://schemas.microsoft.com/office/drawing/2014/main" id="{32CAFC75-7D17-8BB2-E949-88830760DD14}"/>
                    </a:ext>
                  </a:extLst>
                </p:cNvPr>
                <p:cNvSpPr/>
                <p:nvPr/>
              </p:nvSpPr>
              <p:spPr>
                <a:xfrm rot="10800000">
                  <a:off x="1167585" y="3871912"/>
                  <a:ext cx="155436" cy="11310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Gelijkbenige driehoek 30">
                  <a:extLst>
                    <a:ext uri="{FF2B5EF4-FFF2-40B4-BE49-F238E27FC236}">
                      <a16:creationId xmlns:a16="http://schemas.microsoft.com/office/drawing/2014/main" id="{32720568-46EC-246A-B881-007FF75BD6C2}"/>
                    </a:ext>
                  </a:extLst>
                </p:cNvPr>
                <p:cNvSpPr/>
                <p:nvPr/>
              </p:nvSpPr>
              <p:spPr>
                <a:xfrm rot="10800000">
                  <a:off x="1207443" y="3917165"/>
                  <a:ext cx="80481" cy="58565"/>
                </a:xfrm>
                <a:prstGeom prst="triangle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Gelijkbenige driehoek 31">
                  <a:extLst>
                    <a:ext uri="{FF2B5EF4-FFF2-40B4-BE49-F238E27FC236}">
                      <a16:creationId xmlns:a16="http://schemas.microsoft.com/office/drawing/2014/main" id="{9C1860B7-E668-131F-E4B6-B13FC46419C1}"/>
                    </a:ext>
                  </a:extLst>
                </p:cNvPr>
                <p:cNvSpPr/>
                <p:nvPr/>
              </p:nvSpPr>
              <p:spPr>
                <a:xfrm>
                  <a:off x="1209644" y="3999305"/>
                  <a:ext cx="76906" cy="5596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2F14EF6D-DAD3-0A75-04E6-4D230B042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5302" y="3975730"/>
                  <a:ext cx="414" cy="79539"/>
                </a:xfrm>
                <a:prstGeom prst="line">
                  <a:avLst/>
                </a:prstGeom>
                <a:ln w="3175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FB9E9F89-0F62-BDC9-99B9-3A2BF1670A8B}"/>
                  </a:ext>
                </a:extLst>
              </p:cNvPr>
              <p:cNvGrpSpPr/>
              <p:nvPr/>
            </p:nvGrpSpPr>
            <p:grpSpPr>
              <a:xfrm>
                <a:off x="822627" y="4857234"/>
                <a:ext cx="249670" cy="234770"/>
                <a:chOff x="1115826" y="4492228"/>
                <a:chExt cx="249670" cy="234770"/>
              </a:xfrm>
            </p:grpSpPr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C3D28F8A-C426-077A-FBFF-764D7A8D40E3}"/>
                    </a:ext>
                  </a:extLst>
                </p:cNvPr>
                <p:cNvSpPr/>
                <p:nvPr/>
              </p:nvSpPr>
              <p:spPr>
                <a:xfrm>
                  <a:off x="1115826" y="4492228"/>
                  <a:ext cx="91617" cy="690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E36B71B3-2F02-35DE-A892-27579A9995E7}"/>
                    </a:ext>
                  </a:extLst>
                </p:cNvPr>
                <p:cNvSpPr/>
                <p:nvPr/>
              </p:nvSpPr>
              <p:spPr>
                <a:xfrm>
                  <a:off x="1138997" y="4634129"/>
                  <a:ext cx="97333" cy="928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Ster: 5 punten 27">
                  <a:extLst>
                    <a:ext uri="{FF2B5EF4-FFF2-40B4-BE49-F238E27FC236}">
                      <a16:creationId xmlns:a16="http://schemas.microsoft.com/office/drawing/2014/main" id="{2ABBC23C-2A68-A933-66ED-B0F695CE7D8D}"/>
                    </a:ext>
                  </a:extLst>
                </p:cNvPr>
                <p:cNvSpPr/>
                <p:nvPr/>
              </p:nvSpPr>
              <p:spPr>
                <a:xfrm>
                  <a:off x="1264918" y="4508311"/>
                  <a:ext cx="100578" cy="9287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317A7EA1-861D-8ACC-A929-C40B304756BE}"/>
                  </a:ext>
                </a:extLst>
              </p:cNvPr>
              <p:cNvGrpSpPr/>
              <p:nvPr/>
            </p:nvGrpSpPr>
            <p:grpSpPr>
              <a:xfrm>
                <a:off x="798929" y="6004134"/>
                <a:ext cx="285354" cy="301529"/>
                <a:chOff x="1092128" y="5055133"/>
                <a:chExt cx="285354" cy="301529"/>
              </a:xfrm>
            </p:grpSpPr>
            <p:sp>
              <p:nvSpPr>
                <p:cNvPr id="22" name="Pijl: rechts 21">
                  <a:extLst>
                    <a:ext uri="{FF2B5EF4-FFF2-40B4-BE49-F238E27FC236}">
                      <a16:creationId xmlns:a16="http://schemas.microsoft.com/office/drawing/2014/main" id="{3632E148-31D1-CE96-C29A-B006BA0008FD}"/>
                    </a:ext>
                  </a:extLst>
                </p:cNvPr>
                <p:cNvSpPr/>
                <p:nvPr/>
              </p:nvSpPr>
              <p:spPr>
                <a:xfrm>
                  <a:off x="1092128" y="5164932"/>
                  <a:ext cx="142397" cy="78581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Pijl: rechts 22">
                  <a:extLst>
                    <a:ext uri="{FF2B5EF4-FFF2-40B4-BE49-F238E27FC236}">
                      <a16:creationId xmlns:a16="http://schemas.microsoft.com/office/drawing/2014/main" id="{64D9D64B-D68C-015F-B255-9C5188564FD3}"/>
                    </a:ext>
                  </a:extLst>
                </p:cNvPr>
                <p:cNvSpPr/>
                <p:nvPr/>
              </p:nvSpPr>
              <p:spPr>
                <a:xfrm rot="6954549">
                  <a:off x="1229776" y="5087041"/>
                  <a:ext cx="142397" cy="78581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Pijl: rechts 23">
                  <a:extLst>
                    <a:ext uri="{FF2B5EF4-FFF2-40B4-BE49-F238E27FC236}">
                      <a16:creationId xmlns:a16="http://schemas.microsoft.com/office/drawing/2014/main" id="{E6F98704-0FB6-F700-9A2F-0FAA2216CAC7}"/>
                    </a:ext>
                  </a:extLst>
                </p:cNvPr>
                <p:cNvSpPr/>
                <p:nvPr/>
              </p:nvSpPr>
              <p:spPr>
                <a:xfrm rot="14316595">
                  <a:off x="1235658" y="5246173"/>
                  <a:ext cx="142397" cy="78581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al 24">
                  <a:extLst>
                    <a:ext uri="{FF2B5EF4-FFF2-40B4-BE49-F238E27FC236}">
                      <a16:creationId xmlns:a16="http://schemas.microsoft.com/office/drawing/2014/main" id="{DA5F9473-9678-6488-534B-0FCED5304065}"/>
                    </a:ext>
                  </a:extLst>
                </p:cNvPr>
                <p:cNvSpPr/>
                <p:nvPr/>
              </p:nvSpPr>
              <p:spPr>
                <a:xfrm>
                  <a:off x="1133474" y="5083969"/>
                  <a:ext cx="244008" cy="242887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7333AE18-9E15-7284-FFAC-9C91B72374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4" t="9432" r="7980" b="996"/>
            <a:stretch/>
          </p:blipFill>
          <p:spPr bwMode="auto">
            <a:xfrm>
              <a:off x="2958929" y="3518369"/>
              <a:ext cx="3614591" cy="286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kstvak 47">
            <a:extLst>
              <a:ext uri="{FF2B5EF4-FFF2-40B4-BE49-F238E27FC236}">
                <a16:creationId xmlns:a16="http://schemas.microsoft.com/office/drawing/2014/main" id="{30A1B208-EEEB-1694-8E74-B6E2D1F90AB9}"/>
              </a:ext>
            </a:extLst>
          </p:cNvPr>
          <p:cNvSpPr txBox="1"/>
          <p:nvPr/>
        </p:nvSpPr>
        <p:spPr>
          <a:xfrm>
            <a:off x="5437822" y="4326172"/>
            <a:ext cx="5733245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Je kunt bij duurzaamheid: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complexiteit herkennen en in kaart brengen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toekomstscenario’s bedenken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vanuit verschillende perspectieven kijken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manieren verzinnen om in te grijpen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samen tot besluiten komen</a:t>
            </a:r>
          </a:p>
        </p:txBody>
      </p:sp>
    </p:spTree>
    <p:extLst>
      <p:ext uri="{BB962C8B-B14F-4D97-AF65-F5344CB8AC3E}">
        <p14:creationId xmlns:p14="http://schemas.microsoft.com/office/powerpoint/2010/main" val="424508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Ontwerpdilemma’s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Dilemma 1 –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diepgang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hoe dialoog te voeden?</a:t>
            </a:r>
          </a:p>
          <a:p>
            <a:pPr>
              <a:buClr>
                <a:schemeClr val="bg1"/>
              </a:buClr>
            </a:pPr>
            <a:r>
              <a:rPr lang="nl-NL" sz="1800" b="1" dirty="0">
                <a:solidFill>
                  <a:srgbClr val="15A75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Vraag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De kledingindustrie</a:t>
            </a:r>
            <a:b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endParaRPr lang="nl-NL" sz="18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Dilemma 2 –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vrijheidsgraden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te sterk begrensd of te open?</a:t>
            </a:r>
          </a:p>
          <a:p>
            <a:pPr>
              <a:buClr>
                <a:schemeClr val="bg1"/>
              </a:buClr>
            </a:pPr>
            <a:r>
              <a:rPr lang="nl-NL" sz="1800" b="1" dirty="0">
                <a:solidFill>
                  <a:srgbClr val="F58227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Zoek uit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Cupcakes</a:t>
            </a:r>
            <a:b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endParaRPr lang="nl-NL" sz="1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Dilemma 3 –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motivatie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balans tussen intrinsiek en extrinsiek?</a:t>
            </a:r>
          </a:p>
          <a:p>
            <a:pPr>
              <a:buClr>
                <a:schemeClr val="bg1"/>
              </a:buClr>
            </a:pPr>
            <a:r>
              <a:rPr lang="nl-NL" sz="1800" b="1" dirty="0">
                <a:solidFill>
                  <a:srgbClr val="0F5C9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Handel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Telefoons inzamelen</a:t>
            </a:r>
            <a:b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endParaRPr lang="nl-NL" sz="1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Dilemma 4 –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authenticiteit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hoe een vraagstuk dichtbij te brengen?</a:t>
            </a:r>
          </a:p>
          <a:p>
            <a:pPr>
              <a:buClr>
                <a:schemeClr val="bg1"/>
              </a:buClr>
            </a:pPr>
            <a:r>
              <a:rPr lang="nl-NL" sz="18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Serie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met </a:t>
            </a:r>
            <a:r>
              <a:rPr lang="nl-NL" sz="1800" dirty="0">
                <a:solidFill>
                  <a:srgbClr val="15A75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vraag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nl-NL" sz="1800" dirty="0">
                <a:solidFill>
                  <a:srgbClr val="F58227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zoek uit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en </a:t>
            </a:r>
            <a:r>
              <a:rPr lang="nl-NL" sz="1800" dirty="0">
                <a:solidFill>
                  <a:srgbClr val="0F5C94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handel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De schoolkantine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Onderwijs voor duurzaamheidsburgerschap</a:t>
            </a:r>
            <a:b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20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Do’s en </a:t>
            </a:r>
            <a:r>
              <a:rPr lang="nl-NL" sz="20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don’ts</a:t>
            </a:r>
            <a:endParaRPr lang="nl-NL" sz="3200" i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0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0B05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Kies vooral voor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Leerlingen het probleem in kaart laten brengen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Ruimte bieden aan verschillende perspectieven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Stimuleer het stellen van vragen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Leerlingen iets laten doen (actie)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Herkenbare/lokale vraagstukken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Opdrachten waarbij leerlingen samenwerken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17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0650EE3-6024-864D-A2A6-91558C46C919}"/>
              </a:ext>
            </a:extLst>
          </p:cNvPr>
          <p:cNvSpPr txBox="1">
            <a:spLocks/>
          </p:cNvSpPr>
          <p:nvPr/>
        </p:nvSpPr>
        <p:spPr>
          <a:xfrm>
            <a:off x="6238200" y="1825625"/>
            <a:ext cx="54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Laat misschien achterwege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Gebruik van het woord ‘oplossen’, </a:t>
            </a:r>
            <a:b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gebruik liever ‘ingrijpen’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Te sterke focus op zorgen maken of hoop, biedt ruimte aan beiden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Te sterke focus op ratio, biedt ook ruimte voor emotie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Te abstract blijven, concrete vraagstukken helpen</a:t>
            </a:r>
          </a:p>
        </p:txBody>
      </p:sp>
    </p:spTree>
    <p:extLst>
      <p:ext uri="{BB962C8B-B14F-4D97-AF65-F5344CB8AC3E}">
        <p14:creationId xmlns:p14="http://schemas.microsoft.com/office/powerpoint/2010/main" val="372480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Meer weten?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230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Lesmodules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allemaal gratis online beschikbaar (NL     &amp; EN    )</a:t>
            </a:r>
          </a:p>
          <a:p>
            <a:pPr marL="0" indent="0">
              <a:buNone/>
            </a:pPr>
            <a:r>
              <a:rPr lang="nl-NL" sz="1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hlinkClick r:id="rId2"/>
              </a:rPr>
              <a:t>https://www.uu.nl/onderzoek/freudenthal-instituut/lesmodules-burgerschapsvorming-rond-duurzaamheidsvraagstukken-in-het-betaonderwijs</a:t>
            </a:r>
            <a:endParaRPr lang="nl-NL" sz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Leerlingboekjes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docenten-handleiding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infovellen, etc.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15C662-114C-82EA-FF7F-C7AA2511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5856">
            <a:off x="9083918" y="2209760"/>
            <a:ext cx="2554590" cy="36275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B5DFE74-5B19-2C9D-6AA3-7C07900D2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46" y="3803583"/>
            <a:ext cx="1332000" cy="13235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E2C31C-C457-BFDE-7DE9-DB28E4A65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628" y="3803747"/>
            <a:ext cx="1332000" cy="132335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0246C7B-2EE2-58FE-A347-E92DC4022935}"/>
              </a:ext>
            </a:extLst>
          </p:cNvPr>
          <p:cNvSpPr txBox="1">
            <a:spLocks/>
          </p:cNvSpPr>
          <p:nvPr/>
        </p:nvSpPr>
        <p:spPr>
          <a:xfrm>
            <a:off x="5788404" y="1820716"/>
            <a:ext cx="346465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8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Proefschrift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‘Ask, </a:t>
            </a:r>
            <a:r>
              <a:rPr lang="nl-NL" sz="18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find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out, and act’ gratis online beschikbaar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hlinkClick r:id="rId6"/>
              </a:rPr>
              <a:t>https://dspace.library.uu.nl/handle/1874/432884</a:t>
            </a:r>
            <a:br>
              <a:rPr lang="nl-NL" sz="1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endParaRPr lang="nl-NL" sz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Hoofdstuk 7: ‘</a:t>
            </a:r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Implications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b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for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classroom </a:t>
            </a:r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practice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6D03BBD-B2DD-CE00-5848-20EB4BE43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123" y="2156822"/>
            <a:ext cx="227386" cy="15429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C2BB5CB-8C97-C369-A53C-D9155D1C4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407" y="2156822"/>
            <a:ext cx="227386" cy="1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1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07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Dank voor jullie deelname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89527"/>
            <a:ext cx="10515599" cy="398743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Referenties</a:t>
            </a:r>
            <a:endParaRPr lang="nl-NL" sz="1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ENEC (2018).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Defining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citizenship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 https://enec-cost.eu/our-approach/enec-environmentalcitizenship/</a:t>
            </a:r>
          </a:p>
          <a:p>
            <a:pPr marL="0" indent="0">
              <a:buNone/>
            </a:pP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Georgiou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Y., Hadjichambis, A. C., &amp;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Hadjichambi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D. (2021). Teachers’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perceptions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on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citizenship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A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systematic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review of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the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literature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Sustainability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13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(5), 2622. https://doi.org/10.3390/su13052622 </a:t>
            </a:r>
          </a:p>
          <a:p>
            <a:pPr marL="0" indent="0">
              <a:buNone/>
            </a:pP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Knippels, M.-C. P. J., &amp; van Harskamp, M. (2018). An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educational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sequence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for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implementing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socio-scientific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inquiry-based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learning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(SSIBL). 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School Science Review, 371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46–52.</a:t>
            </a:r>
          </a:p>
          <a:p>
            <a:pPr marL="0" indent="0">
              <a:buNone/>
            </a:pP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Öhman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J. (2008).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ethics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and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democratic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responsibility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A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pluralistic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approach to ESD. In: J.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Öhman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(Ed.).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Values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and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democracy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in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education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for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sustainable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development: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Contributions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from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Swedish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research 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(pp. 17-32). Liber, Malmö. </a:t>
            </a:r>
          </a:p>
          <a:p>
            <a:pPr marL="0" indent="0">
              <a:buNone/>
            </a:pP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Sass, W., Boeve-de Pauw, J., Olsson, D.,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Gericke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N., De Maeyer, S., &amp; Van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Petegem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P. (2020).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Redefining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action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competence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The case of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sustainable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development. 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Journal of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Education, 51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(4), 292–305. https://doi.org/10.1080/00958964.2020.1765132 </a:t>
            </a:r>
          </a:p>
          <a:p>
            <a:pPr marL="0" indent="0">
              <a:buNone/>
            </a:pPr>
            <a:endParaRPr lang="nl-NL" sz="11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endParaRPr lang="nl-NL" sz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endParaRPr lang="nl-NL" sz="18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Van Harskamp, M., 2023. Ask,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find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out, and act: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Fostering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citizenship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through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science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education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 Utrecht: Utrecht University. https://doi.org/10.33540/1985 </a:t>
            </a:r>
          </a:p>
          <a:p>
            <a:pPr marL="0" indent="0">
              <a:buNone/>
            </a:pP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Van Harskamp, M., Knippels, M.-C. P. J., &amp; Van Joolingen, W. R., 2024.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Citizenship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Dutch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students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’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sustainability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competences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and avenues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for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science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education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 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The Journal Of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Education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https://doi.org/10.1080/00958964.2024.2306160 </a:t>
            </a:r>
          </a:p>
          <a:p>
            <a:pPr marL="0" indent="0">
              <a:buNone/>
            </a:pP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Wiek, A.,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Withycombe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L.,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Redman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C.L. (2011).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Key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competencies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in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sustainability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a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reference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framework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for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academic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program development. </a:t>
            </a:r>
            <a:r>
              <a:rPr lang="nl-NL" sz="1100" i="1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Sustainability</a:t>
            </a:r>
            <a:r>
              <a:rPr lang="nl-NL" sz="1100" i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Science, 6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203–218.</a:t>
            </a:r>
          </a:p>
          <a:p>
            <a:pPr marL="0" indent="0">
              <a:buNone/>
            </a:pPr>
            <a:endParaRPr lang="nl-NL" sz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19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8603142-1315-1316-35C7-BF5CECBCB583}"/>
              </a:ext>
            </a:extLst>
          </p:cNvPr>
          <p:cNvSpPr txBox="1"/>
          <p:nvPr/>
        </p:nvSpPr>
        <p:spPr>
          <a:xfrm>
            <a:off x="5846296" y="931859"/>
            <a:ext cx="30647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Michiel van Harskamp</a:t>
            </a:r>
          </a:p>
          <a:p>
            <a:r>
              <a:rPr lang="nl-NL" sz="11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Freudenthal</a:t>
            </a:r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Instituut, Universiteit Utrecht</a:t>
            </a:r>
          </a:p>
          <a:p>
            <a:r>
              <a:rPr lang="nl-NL" sz="11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m.vanharskamp@uu.nl</a:t>
            </a:r>
            <a:endParaRPr lang="nl-NL" sz="11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D2C6B3-A74F-7270-00A0-7DB034E27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85" y="657486"/>
            <a:ext cx="2854957" cy="11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2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2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64FB3F-E1E9-B989-6400-45390BC04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69" y="-97655"/>
            <a:ext cx="12428738" cy="828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56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Duurzaamheidsburgerschap </a:t>
            </a: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(1/4)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Environmental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Citizenship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(EC)</a:t>
            </a:r>
            <a:b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(ENEC, 2018; Van Harskamp, 2023)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Bestaande duurzaamheidsproblemen afzwakken (of oplossen)</a:t>
            </a:r>
          </a:p>
          <a:p>
            <a:pPr lvl="1">
              <a:buClr>
                <a:schemeClr val="bg1"/>
              </a:buClr>
            </a:pPr>
            <a:r>
              <a:rPr lang="nl-NL" sz="16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3Ps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</a:t>
            </a:r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people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planet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nl-NL" sz="16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prosperity</a:t>
            </a:r>
            <a:r>
              <a:rPr lang="nl-NL" sz="16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(5Ps: </a:t>
            </a:r>
            <a:r>
              <a:rPr lang="nl-NL" sz="1600" dirty="0" err="1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peace</a:t>
            </a: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partnership, …)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Voorkomen van nieuwe duurzaamheidsproblemen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Meningsvorming, besluitvorming,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actie ondernemen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08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Duurzaamheidsburgerschap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(2/4)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0729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Actie ondernemen 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→</a:t>
            </a:r>
          </a:p>
          <a:p>
            <a:pPr marL="0" indent="0">
              <a:buNone/>
            </a:pPr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Actie ≠ gedrag</a:t>
            </a:r>
            <a:b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(Sass et al., 2020)</a:t>
            </a: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Intentioneel, gekozen door actor</a:t>
            </a:r>
          </a:p>
          <a:p>
            <a:r>
              <a:rPr lang="nl-NL" sz="2000" dirty="0" err="1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Transformatief</a:t>
            </a:r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Kennis, bereidheid, vertrouwen </a:t>
            </a:r>
            <a:endParaRPr lang="nl-NL" sz="1600" dirty="0">
              <a:solidFill>
                <a:schemeClr val="bg1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813EEB-B781-96C9-5FB7-06A526A9E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96" y="1690688"/>
            <a:ext cx="7083804" cy="45211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8C586DC-B6FD-EA01-06E6-D28385CFB73C}"/>
              </a:ext>
            </a:extLst>
          </p:cNvPr>
          <p:cNvSpPr txBox="1"/>
          <p:nvPr/>
        </p:nvSpPr>
        <p:spPr>
          <a:xfrm>
            <a:off x="1454791" y="5989657"/>
            <a:ext cx="28907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Aangepast van 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Georgiou</a:t>
            </a: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et al., 2021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67259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Duurzaamheidsburgerschap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(3/4)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437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Duurzaamheids-competenties</a:t>
            </a:r>
            <a:b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(Aangepast van Wiek et al., 2011)</a:t>
            </a:r>
          </a:p>
          <a:p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5</a:t>
            </a:fld>
            <a:endParaRPr lang="nl-NL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138FDE3-ADCE-6F3F-BD34-991FC103CBD7}"/>
              </a:ext>
            </a:extLst>
          </p:cNvPr>
          <p:cNvGrpSpPr/>
          <p:nvPr/>
        </p:nvGrpSpPr>
        <p:grpSpPr>
          <a:xfrm>
            <a:off x="4130005" y="1508893"/>
            <a:ext cx="7223795" cy="4757764"/>
            <a:chOff x="3881947" y="1095515"/>
            <a:chExt cx="7715250" cy="5081448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CE276246-B94D-BBF2-47F4-BB8488E8E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1947" y="1095515"/>
              <a:ext cx="7715250" cy="5081448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496C70C-061B-4786-5735-2FB0B5D3537F}"/>
                </a:ext>
              </a:extLst>
            </p:cNvPr>
            <p:cNvSpPr/>
            <p:nvPr/>
          </p:nvSpPr>
          <p:spPr>
            <a:xfrm>
              <a:off x="3981449" y="1176268"/>
              <a:ext cx="2200275" cy="121623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latin typeface="Dotum" panose="020B0600000101010101" pitchFamily="34" charset="-127"/>
                  <a:ea typeface="Dotum" panose="020B0600000101010101" pitchFamily="34" charset="-127"/>
                </a:rPr>
                <a:t>Wat is de huidige situatie? Hoe kwamen we hier terecht?</a:t>
              </a:r>
            </a:p>
            <a:p>
              <a:pPr algn="ctr"/>
              <a:endParaRPr lang="nl-NL" sz="3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nl-NL" sz="1600" b="1" dirty="0">
                  <a:latin typeface="Dotum" panose="020B0600000101010101" pitchFamily="34" charset="-127"/>
                  <a:ea typeface="Dotum" panose="020B0600000101010101" pitchFamily="34" charset="-127"/>
                </a:rPr>
                <a:t>Systeemdenk-competentie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0448DAB-D240-5709-1A78-CF40421352E4}"/>
                </a:ext>
              </a:extLst>
            </p:cNvPr>
            <p:cNvSpPr/>
            <p:nvPr/>
          </p:nvSpPr>
          <p:spPr>
            <a:xfrm>
              <a:off x="6605586" y="1603656"/>
              <a:ext cx="2200275" cy="121623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latin typeface="Dotum" panose="020B0600000101010101" pitchFamily="34" charset="-127"/>
                  <a:ea typeface="Dotum" panose="020B0600000101010101" pitchFamily="34" charset="-127"/>
                </a:rPr>
                <a:t>Hoe komen we van waar we zijn naar waar we naartoe willen?</a:t>
              </a:r>
            </a:p>
            <a:p>
              <a:pPr algn="ctr"/>
              <a:endParaRPr lang="nl-NL" sz="3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nl-NL" sz="1600" b="1" dirty="0">
                  <a:latin typeface="Dotum" panose="020B0600000101010101" pitchFamily="34" charset="-127"/>
                  <a:ea typeface="Dotum" panose="020B0600000101010101" pitchFamily="34" charset="-127"/>
                </a:rPr>
                <a:t>Strategische competentie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19A7875-675D-C1CA-78C1-374336AEBE1D}"/>
                </a:ext>
              </a:extLst>
            </p:cNvPr>
            <p:cNvSpPr/>
            <p:nvPr/>
          </p:nvSpPr>
          <p:spPr>
            <a:xfrm>
              <a:off x="9265698" y="1185793"/>
              <a:ext cx="2200275" cy="1216235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latin typeface="Dotum" panose="020B0600000101010101" pitchFamily="34" charset="-127"/>
                  <a:ea typeface="Dotum" panose="020B0600000101010101" pitchFamily="34" charset="-127"/>
                </a:rPr>
                <a:t>Welke </a:t>
              </a:r>
              <a:r>
                <a:rPr lang="nl-NL" sz="1200" dirty="0" err="1">
                  <a:latin typeface="Dotum" panose="020B0600000101010101" pitchFamily="34" charset="-127"/>
                  <a:ea typeface="Dotum" panose="020B0600000101010101" pitchFamily="34" charset="-127"/>
                </a:rPr>
                <a:t>toekomst-scenario’s</a:t>
              </a:r>
              <a:r>
                <a:rPr lang="nl-NL" sz="1200" dirty="0">
                  <a:latin typeface="Dotum" panose="020B0600000101010101" pitchFamily="34" charset="-127"/>
                  <a:ea typeface="Dotum" panose="020B0600000101010101" pitchFamily="34" charset="-127"/>
                </a:rPr>
                <a:t> zijn er? Hoe waarschijnlijk zijn die?</a:t>
              </a:r>
            </a:p>
            <a:p>
              <a:pPr algn="ctr"/>
              <a:endParaRPr lang="nl-NL" sz="3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nl-NL" sz="1600" b="1" dirty="0">
                  <a:latin typeface="Dotum" panose="020B0600000101010101" pitchFamily="34" charset="-127"/>
                  <a:ea typeface="Dotum" panose="020B0600000101010101" pitchFamily="34" charset="-127"/>
                </a:rPr>
                <a:t>Anticipatoire competentie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CE2679E-6DB3-FD43-E1CE-37CA2E6C0A3B}"/>
                </a:ext>
              </a:extLst>
            </p:cNvPr>
            <p:cNvSpPr/>
            <p:nvPr/>
          </p:nvSpPr>
          <p:spPr>
            <a:xfrm>
              <a:off x="7850821" y="4874349"/>
              <a:ext cx="2200275" cy="1216235"/>
            </a:xfrm>
            <a:prstGeom prst="rect">
              <a:avLst/>
            </a:prstGeom>
            <a:solidFill>
              <a:srgbClr val="7A5E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latin typeface="Dotum" panose="020B0600000101010101" pitchFamily="34" charset="-127"/>
                  <a:ea typeface="Dotum" panose="020B0600000101010101" pitchFamily="34" charset="-127"/>
                </a:rPr>
                <a:t>Hoe werken we samen? Hoe beslissen we samen?</a:t>
              </a:r>
            </a:p>
            <a:p>
              <a:pPr algn="ctr"/>
              <a:endParaRPr lang="nl-NL" sz="3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nl-NL" sz="1600" b="1" dirty="0">
                  <a:latin typeface="Dotum" panose="020B0600000101010101" pitchFamily="34" charset="-127"/>
                  <a:ea typeface="Dotum" panose="020B0600000101010101" pitchFamily="34" charset="-127"/>
                </a:rPr>
                <a:t>Interpersoonlijke competentie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632497-632B-969A-7654-C3D19CAA0326}"/>
                </a:ext>
              </a:extLst>
            </p:cNvPr>
            <p:cNvSpPr/>
            <p:nvPr/>
          </p:nvSpPr>
          <p:spPr>
            <a:xfrm>
              <a:off x="5307646" y="4874349"/>
              <a:ext cx="2200275" cy="1216235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latin typeface="Dotum" panose="020B0600000101010101" pitchFamily="34" charset="-127"/>
                  <a:ea typeface="Dotum" panose="020B0600000101010101" pitchFamily="34" charset="-127"/>
                </a:rPr>
                <a:t>Wat is wenselijk binnen de huidige en toekomstige situaties?</a:t>
              </a:r>
            </a:p>
            <a:p>
              <a:pPr algn="ctr"/>
              <a:endParaRPr lang="nl-NL" sz="3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nl-NL" sz="1600" b="1" dirty="0">
                  <a:latin typeface="Dotum" panose="020B0600000101010101" pitchFamily="34" charset="-127"/>
                  <a:ea typeface="Dotum" panose="020B0600000101010101" pitchFamily="34" charset="-127"/>
                </a:rPr>
                <a:t>Normatieve competentie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D966F56-A987-5C32-BB27-8995876DC934}"/>
                </a:ext>
              </a:extLst>
            </p:cNvPr>
            <p:cNvGrpSpPr/>
            <p:nvPr/>
          </p:nvGrpSpPr>
          <p:grpSpPr>
            <a:xfrm>
              <a:off x="4759366" y="2915822"/>
              <a:ext cx="1428034" cy="1244880"/>
              <a:chOff x="4759366" y="2906297"/>
              <a:chExt cx="1428034" cy="1244880"/>
            </a:xfrm>
          </p:grpSpPr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AED8DDEA-B141-410D-C609-330726FFA6CB}"/>
                  </a:ext>
                </a:extLst>
              </p:cNvPr>
              <p:cNvSpPr/>
              <p:nvPr/>
            </p:nvSpPr>
            <p:spPr>
              <a:xfrm>
                <a:off x="4834447" y="2956299"/>
                <a:ext cx="1194878" cy="1194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047B304B-D14C-51AF-F851-07862E555C9E}"/>
                  </a:ext>
                </a:extLst>
              </p:cNvPr>
              <p:cNvSpPr/>
              <p:nvPr/>
            </p:nvSpPr>
            <p:spPr>
              <a:xfrm>
                <a:off x="4759366" y="2906297"/>
                <a:ext cx="1428034" cy="1216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3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Huidig </a:t>
                </a:r>
                <a:br>
                  <a:rPr lang="nl-NL" sz="1300" dirty="0">
                    <a:latin typeface="Dotum" panose="020B0600000101010101" pitchFamily="34" charset="-127"/>
                    <a:ea typeface="Dotum" panose="020B0600000101010101" pitchFamily="34" charset="-127"/>
                  </a:rPr>
                </a:br>
                <a:r>
                  <a:rPr lang="nl-NL" sz="13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duurzaamheids-vraagstuk</a:t>
                </a:r>
                <a:endParaRPr lang="nl-NL" sz="1300" b="1" dirty="0"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F23D5388-7D67-03EC-9E28-C808D3199322}"/>
                </a:ext>
              </a:extLst>
            </p:cNvPr>
            <p:cNvGrpSpPr/>
            <p:nvPr/>
          </p:nvGrpSpPr>
          <p:grpSpPr>
            <a:xfrm>
              <a:off x="9274877" y="2944467"/>
              <a:ext cx="1428034" cy="1216235"/>
              <a:chOff x="4717869" y="2934942"/>
              <a:chExt cx="1428034" cy="1216235"/>
            </a:xfrm>
          </p:grpSpPr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F96A71A8-071B-7F57-C7B0-88EBCEB77FE3}"/>
                  </a:ext>
                </a:extLst>
              </p:cNvPr>
              <p:cNvSpPr/>
              <p:nvPr/>
            </p:nvSpPr>
            <p:spPr>
              <a:xfrm>
                <a:off x="4834447" y="2956299"/>
                <a:ext cx="1194878" cy="119487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39D2B56F-8EA8-72DE-8E24-1DC19ADE2094}"/>
                  </a:ext>
                </a:extLst>
              </p:cNvPr>
              <p:cNvSpPr/>
              <p:nvPr/>
            </p:nvSpPr>
            <p:spPr>
              <a:xfrm>
                <a:off x="4717869" y="2934942"/>
                <a:ext cx="1428034" cy="1216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3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Wenselijk </a:t>
                </a:r>
                <a:br>
                  <a:rPr lang="nl-NL" sz="1300" dirty="0">
                    <a:latin typeface="Dotum" panose="020B0600000101010101" pitchFamily="34" charset="-127"/>
                    <a:ea typeface="Dotum" panose="020B0600000101010101" pitchFamily="34" charset="-127"/>
                  </a:rPr>
                </a:br>
                <a:r>
                  <a:rPr lang="nl-NL" sz="13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toekomst-</a:t>
                </a:r>
              </a:p>
              <a:p>
                <a:pPr algn="ctr"/>
                <a:r>
                  <a:rPr lang="nl-NL" sz="13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scenario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89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Duurzaamheidsburgerschap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(4/4)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Holisme</a:t>
            </a:r>
            <a:b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Öhman</a:t>
            </a: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2008)</a:t>
            </a:r>
          </a:p>
          <a:p>
            <a:pPr>
              <a:buClr>
                <a:schemeClr val="bg1"/>
              </a:buClr>
            </a:pP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3Ps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mens, planeet, welzijn</a:t>
            </a:r>
          </a:p>
          <a:p>
            <a:pPr>
              <a:buClr>
                <a:schemeClr val="bg1"/>
              </a:buClr>
            </a:pP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Tijd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verleden, heden, toekomst</a:t>
            </a:r>
          </a:p>
          <a:p>
            <a:pPr>
              <a:buClr>
                <a:schemeClr val="bg1"/>
              </a:buClr>
            </a:pP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Plaats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hier, ergens anders</a:t>
            </a:r>
          </a:p>
          <a:p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Pluralisme</a:t>
            </a:r>
            <a:b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Öhman</a:t>
            </a: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2008)</a:t>
            </a:r>
          </a:p>
          <a:p>
            <a:pPr>
              <a:buClr>
                <a:schemeClr val="bg1"/>
              </a:buClr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Ruimte bieden aan verschillende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perspectieven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meningen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waarden</a:t>
            </a:r>
          </a:p>
          <a:p>
            <a:pPr>
              <a:buClr>
                <a:schemeClr val="bg1"/>
              </a:buClr>
            </a:pP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Respectvol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behandelen</a:t>
            </a:r>
          </a:p>
          <a:p>
            <a:pPr>
              <a:buClr>
                <a:schemeClr val="bg1"/>
              </a:buClr>
            </a:pP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Zowel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ratio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als </a:t>
            </a:r>
            <a:r>
              <a:rPr lang="nl-NL" sz="20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emotie</a:t>
            </a:r>
            <a:r>
              <a:rPr lang="nl-NL" sz="20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in de dialoog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53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7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64FB3F-E1E9-B989-6400-45390BC04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69" y="-97655"/>
            <a:ext cx="12428738" cy="828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4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Wat vinden leerlingen van duurzaamheid?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(1/4)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Interviews met</a:t>
            </a:r>
            <a:b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42 leerlingen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(onderbouw</a:t>
            </a:r>
            <a:b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</a:br>
            <a:r>
              <a:rPr lang="nl-NL" sz="1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vmbo/havo/vwo)</a:t>
            </a:r>
          </a:p>
          <a:p>
            <a:pPr marL="0" indent="0">
              <a:buNone/>
            </a:pPr>
            <a:r>
              <a:rPr lang="nl-NL" sz="1200" dirty="0">
                <a:solidFill>
                  <a:schemeClr val="bg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(Van Harskamp et al., 2024)</a:t>
            </a:r>
            <a:endParaRPr lang="nl-NL" sz="20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8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30C74B-1F10-D864-554C-F5B457D66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" b="24465"/>
          <a:stretch/>
        </p:blipFill>
        <p:spPr>
          <a:xfrm>
            <a:off x="4080894" y="1390650"/>
            <a:ext cx="8145012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2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EC47-EE6D-46D9-0810-E2A78A8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Wat vinden leerlingen van duurzaamheid?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j-cs"/>
              </a:rPr>
              <a:t>(2/4)</a:t>
            </a:r>
            <a:endParaRPr lang="nl-NL" sz="3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CB52-D9AA-1EF0-DA81-7B20074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Interviews met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42 leerlingen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(onderbouw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vmbo/havo/vwo)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+mn-cs"/>
              </a:rPr>
              <a:t>(Van Harskamp et al., 2024)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8247A-3A74-379B-9025-AB257E10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1E4C-7837-460B-82FD-A82D79DA9B8E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7D79F-726F-C5E4-F66C-469DC0EF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Michiel van Harskamp - m.vanharskamp@uu.nl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179E89-B373-392B-859D-2BD1E774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BEB-9D2B-4DC5-ADEB-B15F4BC136B5}" type="slidenum">
              <a:rPr lang="nl-NL" smtClean="0"/>
              <a:t>9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F3B563-971A-EC58-131E-411316C99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81" b="22687"/>
          <a:stretch/>
        </p:blipFill>
        <p:spPr>
          <a:xfrm>
            <a:off x="4026687" y="1690689"/>
            <a:ext cx="8165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3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1412</Words>
  <Application>Microsoft Office PowerPoint</Application>
  <PresentationFormat>Breedbeeld</PresentationFormat>
  <Paragraphs>208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Dotum</vt:lpstr>
      <vt:lpstr>Arial</vt:lpstr>
      <vt:lpstr>Bookman Old Style</vt:lpstr>
      <vt:lpstr>Calibri</vt:lpstr>
      <vt:lpstr>Calibri Light</vt:lpstr>
      <vt:lpstr>Wingdings</vt:lpstr>
      <vt:lpstr>Kantoorthema</vt:lpstr>
      <vt:lpstr>Vraag, zoek uit, handel Inzichten uit onderzoek</vt:lpstr>
      <vt:lpstr>PowerPoint-presentatie</vt:lpstr>
      <vt:lpstr>Duurzaamheidsburgerschap (1/4)</vt:lpstr>
      <vt:lpstr>Duurzaamheidsburgerschap (2/4)</vt:lpstr>
      <vt:lpstr>Duurzaamheidsburgerschap (3/4)</vt:lpstr>
      <vt:lpstr>Duurzaamheidsburgerschap (4/4)</vt:lpstr>
      <vt:lpstr>PowerPoint-presentatie</vt:lpstr>
      <vt:lpstr>Wat vinden leerlingen van duurzaamheid? (1/4)</vt:lpstr>
      <vt:lpstr>Wat vinden leerlingen van duurzaamheid? (2/4)</vt:lpstr>
      <vt:lpstr>Wat vinden leerlingen van duurzaamheid? (3/4)</vt:lpstr>
      <vt:lpstr>Wat vinden leerlingen van duurzaamheid? (4/4)</vt:lpstr>
      <vt:lpstr>PowerPoint-presentatie</vt:lpstr>
      <vt:lpstr>Onderwijs voor duurzaamheidsburgerschap</vt:lpstr>
      <vt:lpstr>Lesvoorbeelden</vt:lpstr>
      <vt:lpstr>Leerdoelen</vt:lpstr>
      <vt:lpstr>Ontwerpdilemma’s</vt:lpstr>
      <vt:lpstr>Onderwijs voor duurzaamheidsburgerschap Do’s en don’ts</vt:lpstr>
      <vt:lpstr>Meer weten?</vt:lpstr>
      <vt:lpstr>Dank voor jullie deelname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Vraag, zoek uit, en handel</dc:title>
  <dc:creator>Harskamp, M. van (Michiel)</dc:creator>
  <cp:lastModifiedBy>Harskamp, M. van (Michiel)</cp:lastModifiedBy>
  <cp:revision>109</cp:revision>
  <dcterms:created xsi:type="dcterms:W3CDTF">2024-03-27T13:02:53Z</dcterms:created>
  <dcterms:modified xsi:type="dcterms:W3CDTF">2024-05-23T08:54:21Z</dcterms:modified>
</cp:coreProperties>
</file>