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4" r:id="rId22"/>
    <p:sldId id="335" r:id="rId23"/>
    <p:sldId id="336" r:id="rId24"/>
    <p:sldId id="337" r:id="rId25"/>
    <p:sldId id="338" r:id="rId26"/>
    <p:sldId id="342" r:id="rId27"/>
    <p:sldId id="340" r:id="rId28"/>
    <p:sldId id="343" r:id="rId29"/>
    <p:sldId id="344" r:id="rId30"/>
    <p:sldId id="347" r:id="rId31"/>
    <p:sldId id="348" r:id="rId32"/>
    <p:sldId id="349" r:id="rId33"/>
    <p:sldId id="350" r:id="rId34"/>
    <p:sldId id="351" r:id="rId35"/>
    <p:sldId id="352" r:id="rId36"/>
    <p:sldId id="356" r:id="rId37"/>
    <p:sldId id="357" r:id="rId38"/>
    <p:sldId id="359" r:id="rId39"/>
    <p:sldId id="360" r:id="rId40"/>
    <p:sldId id="361" r:id="rId41"/>
    <p:sldId id="362" r:id="rId42"/>
    <p:sldId id="363" r:id="rId43"/>
    <p:sldId id="364" r:id="rId44"/>
    <p:sldId id="378" r:id="rId45"/>
    <p:sldId id="380" r:id="rId46"/>
    <p:sldId id="382" r:id="rId47"/>
    <p:sldId id="406" r:id="rId48"/>
    <p:sldId id="390" r:id="rId49"/>
    <p:sldId id="391" r:id="rId50"/>
    <p:sldId id="392" r:id="rId51"/>
    <p:sldId id="393" r:id="rId52"/>
    <p:sldId id="396" r:id="rId53"/>
    <p:sldId id="397" r:id="rId54"/>
    <p:sldId id="398" r:id="rId55"/>
    <p:sldId id="400" r:id="rId56"/>
    <p:sldId id="401" r:id="rId57"/>
    <p:sldId id="402" r:id="rId58"/>
    <p:sldId id="404" r:id="rId59"/>
    <p:sldId id="374" r:id="rId60"/>
    <p:sldId id="375" r:id="rId61"/>
    <p:sldId id="405" r:id="rId62"/>
    <p:sldId id="407" r:id="rId63"/>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Calibri" pitchFamily="-65" charset="0"/>
        <a:ea typeface="+mn-ea"/>
        <a:cs typeface="Arial" charset="0"/>
      </a:defRPr>
    </a:lvl1pPr>
    <a:lvl2pPr marL="457200" algn="l" defTabSz="457200" rtl="0" fontAlgn="base">
      <a:spcBef>
        <a:spcPct val="0"/>
      </a:spcBef>
      <a:spcAft>
        <a:spcPct val="0"/>
      </a:spcAft>
      <a:defRPr kern="1200">
        <a:solidFill>
          <a:schemeClr val="tx1"/>
        </a:solidFill>
        <a:latin typeface="Calibri" pitchFamily="-65" charset="0"/>
        <a:ea typeface="+mn-ea"/>
        <a:cs typeface="Arial" charset="0"/>
      </a:defRPr>
    </a:lvl2pPr>
    <a:lvl3pPr marL="914400" algn="l" defTabSz="457200" rtl="0" fontAlgn="base">
      <a:spcBef>
        <a:spcPct val="0"/>
      </a:spcBef>
      <a:spcAft>
        <a:spcPct val="0"/>
      </a:spcAft>
      <a:defRPr kern="1200">
        <a:solidFill>
          <a:schemeClr val="tx1"/>
        </a:solidFill>
        <a:latin typeface="Calibri" pitchFamily="-65"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65"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65" charset="0"/>
        <a:ea typeface="+mn-ea"/>
        <a:cs typeface="Arial" charset="0"/>
      </a:defRPr>
    </a:lvl5pPr>
    <a:lvl6pPr marL="2286000" algn="l" defTabSz="914400" rtl="0" eaLnBrk="1" latinLnBrk="0" hangingPunct="1">
      <a:defRPr kern="1200">
        <a:solidFill>
          <a:schemeClr val="tx1"/>
        </a:solidFill>
        <a:latin typeface="Calibri" pitchFamily="-65" charset="0"/>
        <a:ea typeface="+mn-ea"/>
        <a:cs typeface="Arial" charset="0"/>
      </a:defRPr>
    </a:lvl6pPr>
    <a:lvl7pPr marL="2743200" algn="l" defTabSz="914400" rtl="0" eaLnBrk="1" latinLnBrk="0" hangingPunct="1">
      <a:defRPr kern="1200">
        <a:solidFill>
          <a:schemeClr val="tx1"/>
        </a:solidFill>
        <a:latin typeface="Calibri" pitchFamily="-65" charset="0"/>
        <a:ea typeface="+mn-ea"/>
        <a:cs typeface="Arial" charset="0"/>
      </a:defRPr>
    </a:lvl7pPr>
    <a:lvl8pPr marL="3200400" algn="l" defTabSz="914400" rtl="0" eaLnBrk="1" latinLnBrk="0" hangingPunct="1">
      <a:defRPr kern="1200">
        <a:solidFill>
          <a:schemeClr val="tx1"/>
        </a:solidFill>
        <a:latin typeface="Calibri" pitchFamily="-65" charset="0"/>
        <a:ea typeface="+mn-ea"/>
        <a:cs typeface="Arial" charset="0"/>
      </a:defRPr>
    </a:lvl8pPr>
    <a:lvl9pPr marL="3657600" algn="l" defTabSz="914400" rtl="0" eaLnBrk="1" latinLnBrk="0" hangingPunct="1">
      <a:defRPr kern="1200">
        <a:solidFill>
          <a:schemeClr val="tx1"/>
        </a:solidFill>
        <a:latin typeface="Calibri" pitchFamily="-65"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2028" y="-7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D5C4D146-FDC9-4FC1-ABE5-5860BA154ABC}" type="datetime1">
              <a:rPr lang="nl-NL" altLang="nl-NL"/>
              <a:pPr>
                <a:defRPr/>
              </a:pPr>
              <a:t>24-2-2015</a:t>
            </a:fld>
            <a:endParaRPr lang="nl-NL" alt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3131335-9D9A-4C68-A414-16DD547EE8E4}" type="slidenum">
              <a:rPr lang="nl-NL" altLang="nl-NL"/>
              <a:pPr>
                <a:defRPr/>
              </a:pPr>
              <a:t>‹nr.›</a:t>
            </a:fld>
            <a:endParaRPr lang="nl-NL" altLang="nl-NL"/>
          </a:p>
        </p:txBody>
      </p:sp>
    </p:spTree>
    <p:extLst>
      <p:ext uri="{BB962C8B-B14F-4D97-AF65-F5344CB8AC3E}">
        <p14:creationId xmlns:p14="http://schemas.microsoft.com/office/powerpoint/2010/main" val="1553068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Het gaat over waarom zouden we maximaal gebruik moeten maken van biologische gewasbescherming .</a:t>
            </a:r>
          </a:p>
          <a:p>
            <a:r>
              <a:rPr lang="nl-NL" altLang="nl-NL" smtClean="0">
                <a:ea typeface="ＭＳ Ｐゴシック" pitchFamily="-65" charset="-128"/>
              </a:rPr>
              <a:t>Wat zijn de bekendste voorbeelden .</a:t>
            </a:r>
          </a:p>
          <a:p>
            <a:r>
              <a:rPr lang="nl-NL" altLang="nl-NL" smtClean="0">
                <a:ea typeface="ＭＳ Ｐゴシック" pitchFamily="-65" charset="-128"/>
              </a:rPr>
              <a:t>Wat is de huidige praktijk en welke interacties spelen daar een rol.</a:t>
            </a:r>
          </a:p>
          <a:p>
            <a:r>
              <a:rPr lang="nl-NL" altLang="nl-NL" smtClean="0">
                <a:ea typeface="ＭＳ Ｐゴシック" pitchFamily="-65" charset="-128"/>
              </a:rPr>
              <a:t>Welke interacties kunnen een positieve of negatief effect hebben op bestrijding</a:t>
            </a:r>
          </a:p>
          <a:p>
            <a:r>
              <a:rPr lang="nl-NL" altLang="nl-NL" smtClean="0">
                <a:ea typeface="ＭＳ Ｐゴシック" pitchFamily="-65" charset="-128"/>
              </a:rPr>
              <a:t>Alle uitgelegd aan de hand van een experiment waarmee ze werden aangetoond.</a:t>
            </a:r>
          </a:p>
          <a:p>
            <a:r>
              <a:rPr lang="nl-NL" altLang="nl-NL" smtClean="0">
                <a:ea typeface="ＭＳ Ｐゴシック" pitchFamily="-65" charset="-128"/>
              </a:rPr>
              <a:t>Wat is de ontwikkeling die de biologische gewasbescherming  doormakt </a:t>
            </a:r>
          </a:p>
          <a:p>
            <a:pPr lvl="1"/>
            <a:r>
              <a:rPr lang="nl-NL" altLang="nl-NL" smtClean="0">
                <a:ea typeface="ＭＳ Ｐゴシック" pitchFamily="-65" charset="-128"/>
              </a:rPr>
              <a:t>(van specialist naar generalist)</a:t>
            </a:r>
          </a:p>
          <a:p>
            <a:pPr lvl="1"/>
            <a:r>
              <a:rPr lang="nl-NL" altLang="nl-NL" smtClean="0">
                <a:ea typeface="ＭＳ Ｐゴシック" pitchFamily="-65" charset="-128"/>
              </a:rPr>
              <a:t>en gebruik maken van communicatie tussen planten en planten en insecten.</a:t>
            </a:r>
          </a:p>
          <a:p>
            <a:r>
              <a:rPr lang="nl-NL" altLang="nl-NL" smtClean="0">
                <a:ea typeface="ＭＳ Ｐゴシック" pitchFamily="-65" charset="-128"/>
              </a:rPr>
              <a:t>Wat zijn de toekomstplannen.</a:t>
            </a:r>
          </a:p>
          <a:p>
            <a:r>
              <a:rPr lang="nl-NL" altLang="nl-NL" smtClean="0">
                <a:ea typeface="ＭＳ Ｐゴシック" pitchFamily="-65" charset="-128"/>
              </a:rPr>
              <a:t>aasluiten bij leven in de kas!</a:t>
            </a:r>
          </a:p>
          <a:p>
            <a:r>
              <a:rPr lang="nl-NL" altLang="nl-NL" smtClean="0">
                <a:ea typeface="ＭＳ Ｐゴシック" pitchFamily="-65" charset="-128"/>
              </a:rPr>
              <a:t>Vertellen wat ik bij me heb om te laten zien en waar dat voor gebruikt wordt.</a:t>
            </a:r>
          </a:p>
          <a:p>
            <a:r>
              <a:rPr lang="nl-NL" altLang="nl-NL" smtClean="0">
                <a:ea typeface="ＭＳ Ｐゴシック" pitchFamily="-65" charset="-128"/>
              </a:rPr>
              <a:t>10 met dank aan…… arne, gerben en  o.a.maus etc…..</a:t>
            </a:r>
          </a:p>
          <a:p>
            <a:r>
              <a:rPr lang="nl-NL" altLang="nl-NL" smtClean="0">
                <a:ea typeface="ＭＳ Ｐゴシック" pitchFamily="-65" charset="-128"/>
              </a:rPr>
              <a:t>Waar gaat deze interactieve lezing over:</a:t>
            </a:r>
          </a:p>
          <a:p>
            <a:endParaRPr lang="nl-NL" altLang="nl-NL" smtClean="0">
              <a:ea typeface="ＭＳ Ｐゴシック" pitchFamily="-65" charset="-128"/>
            </a:endParaRPr>
          </a:p>
        </p:txBody>
      </p:sp>
      <p:sp>
        <p:nvSpPr>
          <p:cNvPr id="809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A34BC09C-9D17-4C12-9FFE-3ED3EC901473}" type="slidenum">
              <a:rPr lang="nl-NL" altLang="nl-NL"/>
              <a:pPr eaLnBrk="1" hangingPunct="1">
                <a:spcBef>
                  <a:spcPct val="0"/>
                </a:spcBef>
              </a:pPr>
              <a:t>3</a:t>
            </a:fld>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3C0A09A-5509-41A5-9613-E4043563AD4B}" type="slidenum">
              <a:rPr lang="en-US" altLang="nl-NL" sz="1000">
                <a:latin typeface="News Gothic" pitchFamily="34" charset="0"/>
              </a:rPr>
              <a:pPr eaLnBrk="1" hangingPunct="1">
                <a:spcBef>
                  <a:spcPct val="0"/>
                </a:spcBef>
              </a:pPr>
              <a:t>25</a:t>
            </a:fld>
            <a:endParaRPr lang="en-US" altLang="nl-NL" sz="1000">
              <a:latin typeface="News Gothic"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Interacties tussen rovers en plagen zonder de plant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8BB9A07-22DE-44AB-AC88-E818A9BB20AB}" type="slidenum">
              <a:rPr lang="en-US" altLang="nl-NL" sz="1000">
                <a:latin typeface="News Gothic" pitchFamily="34" charset="0"/>
              </a:rPr>
              <a:pPr eaLnBrk="1" hangingPunct="1">
                <a:spcBef>
                  <a:spcPct val="0"/>
                </a:spcBef>
              </a:pPr>
              <a:t>26</a:t>
            </a:fld>
            <a:endParaRPr lang="en-US" altLang="nl-NL" sz="1000">
              <a:latin typeface="News Gothic"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90FA81BA-24B9-4241-BCBF-04AC36AD564C}" type="slidenum">
              <a:rPr lang="en-US" altLang="nl-NL" sz="1000">
                <a:latin typeface="News Gothic" pitchFamily="34" charset="0"/>
              </a:rPr>
              <a:pPr eaLnBrk="1" hangingPunct="1">
                <a:spcBef>
                  <a:spcPct val="0"/>
                </a:spcBef>
              </a:pPr>
              <a:t>27</a:t>
            </a:fld>
            <a:endParaRPr lang="en-US" altLang="nl-NL" sz="1000">
              <a:latin typeface="News Gothic"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66D24711-0966-450D-B479-DFC6952FBD50}" type="slidenum">
              <a:rPr lang="en-US" altLang="nl-NL" sz="1000">
                <a:latin typeface="News Gothic" pitchFamily="34" charset="0"/>
              </a:rPr>
              <a:pPr eaLnBrk="1" hangingPunct="1">
                <a:spcBef>
                  <a:spcPct val="0"/>
                </a:spcBef>
              </a:pPr>
              <a:t>28</a:t>
            </a:fld>
            <a:endParaRPr lang="en-US" altLang="nl-NL" sz="1000">
              <a:latin typeface="News Gothic"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85586078-CA93-40EC-A2BB-AC571F22E5BD}" type="slidenum">
              <a:rPr lang="en-US" altLang="nl-NL" sz="1000">
                <a:latin typeface="News Gothic" pitchFamily="34" charset="0"/>
              </a:rPr>
              <a:pPr eaLnBrk="1" hangingPunct="1">
                <a:spcBef>
                  <a:spcPct val="0"/>
                </a:spcBef>
              </a:pPr>
              <a:t>29</a:t>
            </a:fld>
            <a:endParaRPr lang="en-US" altLang="nl-NL" sz="1000">
              <a:latin typeface="News Gothic"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solidFill>
                  <a:srgbClr val="000000"/>
                </a:solidFill>
                <a:ea typeface="ＭＳ Ｐゴシック" pitchFamily="-65" charset="-128"/>
              </a:rPr>
              <a:t>De concentratie cucurbitacine (secondaire metaboliet die een functie heeft bij planten verdediging) </a:t>
            </a:r>
            <a:endParaRPr lang="nl-NL" altLang="nl-NL" smtClean="0">
              <a:ea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653EE15-809D-4FB7-B18B-55CA3317599A}" type="slidenum">
              <a:rPr lang="en-US" altLang="nl-NL" sz="1000">
                <a:latin typeface="News Gothic" pitchFamily="34" charset="0"/>
              </a:rPr>
              <a:pPr eaLnBrk="1" hangingPunct="1">
                <a:spcBef>
                  <a:spcPct val="0"/>
                </a:spcBef>
              </a:pPr>
              <a:t>30</a:t>
            </a:fld>
            <a:endParaRPr lang="en-US" altLang="nl-NL" sz="1000">
              <a:latin typeface="News Gothic"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Ik zal van alles drie een voorbeeld geven.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43FF4CC8-F98B-4810-835C-114F666E6A6E}" type="slidenum">
              <a:rPr lang="en-US" altLang="nl-NL" sz="1000">
                <a:latin typeface="News Gothic" pitchFamily="34" charset="0"/>
              </a:rPr>
              <a:pPr eaLnBrk="1" hangingPunct="1">
                <a:spcBef>
                  <a:spcPct val="0"/>
                </a:spcBef>
              </a:pPr>
              <a:t>31</a:t>
            </a:fld>
            <a:endParaRPr lang="en-US" altLang="nl-NL" sz="1000">
              <a:latin typeface="News Gothic"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E040E357-5F2D-42E7-B53B-F9C26543E1AC}" type="slidenum">
              <a:rPr lang="en-US" altLang="nl-NL" sz="1000">
                <a:latin typeface="News Gothic" pitchFamily="34" charset="0"/>
              </a:rPr>
              <a:pPr eaLnBrk="1" hangingPunct="1">
                <a:spcBef>
                  <a:spcPct val="0"/>
                </a:spcBef>
              </a:pPr>
              <a:t>32</a:t>
            </a:fld>
            <a:endParaRPr lang="en-US" altLang="nl-NL" sz="1000">
              <a:latin typeface="News Gothic"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91605762-8CB6-4CF1-B59B-404C051C52F9}" type="slidenum">
              <a:rPr lang="en-US" altLang="nl-NL" sz="1000">
                <a:latin typeface="News Gothic" pitchFamily="34" charset="0"/>
              </a:rPr>
              <a:pPr eaLnBrk="1" hangingPunct="1">
                <a:spcBef>
                  <a:spcPct val="0"/>
                </a:spcBef>
              </a:pPr>
              <a:t>33</a:t>
            </a:fld>
            <a:endParaRPr lang="en-US" altLang="nl-NL" sz="1000">
              <a:latin typeface="News Gothic" pitchFamily="34"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F32D557E-FA33-4076-B67E-43C2E8BD1C76}" type="slidenum">
              <a:rPr lang="en-US" altLang="nl-NL" sz="1000">
                <a:latin typeface="News Gothic" pitchFamily="34" charset="0"/>
              </a:rPr>
              <a:pPr eaLnBrk="1" hangingPunct="1">
                <a:spcBef>
                  <a:spcPct val="0"/>
                </a:spcBef>
              </a:pPr>
              <a:t>34</a:t>
            </a:fld>
            <a:endParaRPr lang="en-US" altLang="nl-NL" sz="1000">
              <a:latin typeface="News Gothic"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De Maximale Residu Limiet is het wettelijk toegestane maximale restgehalte (residu) van een stof in of op levensmiddelen. </a:t>
            </a:r>
          </a:p>
          <a:p>
            <a:endParaRPr lang="nl-NL" altLang="nl-NL" smtClean="0">
              <a:ea typeface="ＭＳ Ｐゴシック" pitchFamily="-65" charset="-128"/>
            </a:endParaRPr>
          </a:p>
          <a:p>
            <a:r>
              <a:rPr lang="nl-NL" altLang="nl-NL" smtClean="0">
                <a:ea typeface="ＭＳ Ｐゴシック" pitchFamily="-65" charset="-128"/>
              </a:rPr>
              <a:t>Residuen kunnen in levensmiddelen terecht komen door het gebruik van  diergeneesmiddelen,  gewasbeschermingsmiddelen (bestrijdingsmidddelen toegepast in de landbouw) of  biociden (bestrijdingsmiddelen toegepast buiten de landbouw). Een MRL is een productnorm die wordt vastgesteld per stof-levensmiddelcombinatie.</a:t>
            </a:r>
          </a:p>
          <a:p>
            <a:endParaRPr lang="nl-NL" altLang="nl-NL" smtClean="0">
              <a:ea typeface="ＭＳ Ｐゴシック" pitchFamily="-65" charset="-128"/>
            </a:endParaRPr>
          </a:p>
        </p:txBody>
      </p:sp>
      <p:sp>
        <p:nvSpPr>
          <p:cNvPr id="819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4CCCE772-C349-40E2-AEA0-64EBE816DF57}" type="slidenum">
              <a:rPr lang="nl-NL" altLang="nl-NL"/>
              <a:pPr eaLnBrk="1" hangingPunct="1">
                <a:spcBef>
                  <a:spcPct val="0"/>
                </a:spcBef>
              </a:pPr>
              <a:t>4</a:t>
            </a:fld>
            <a:endParaRPr lang="nl-NL" alt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smtClean="0">
              <a:ea typeface="ＭＳ Ｐゴシック" pitchFamily="-65"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8BAF0202-D205-4BDA-AB4A-B379D93257A9}" type="slidenum">
              <a:rPr lang="en-US" altLang="nl-NL" sz="1000">
                <a:latin typeface="News Gothic" pitchFamily="34" charset="0"/>
              </a:rPr>
              <a:pPr eaLnBrk="1" hangingPunct="1">
                <a:spcBef>
                  <a:spcPct val="0"/>
                </a:spcBef>
              </a:pPr>
              <a:t>35</a:t>
            </a:fld>
            <a:endParaRPr lang="en-US" altLang="nl-NL" sz="1000">
              <a:latin typeface="News Gothic"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smtClean="0">
              <a:ea typeface="ＭＳ Ｐゴシック" pitchFamily="-65"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F65BF7A5-CC0F-4106-B1B3-2F30C8DD58CB}" type="slidenum">
              <a:rPr lang="en-US" altLang="nl-NL" sz="1000">
                <a:latin typeface="News Gothic" pitchFamily="34" charset="0"/>
              </a:rPr>
              <a:pPr eaLnBrk="1" hangingPunct="1">
                <a:spcBef>
                  <a:spcPct val="0"/>
                </a:spcBef>
              </a:pPr>
              <a:t>36</a:t>
            </a:fld>
            <a:endParaRPr lang="en-US" altLang="nl-NL" sz="1000">
              <a:latin typeface="News Gothic"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0F868448-EE69-42C8-8395-41BB61E94036}" type="slidenum">
              <a:rPr lang="en-US" altLang="nl-NL" sz="1000">
                <a:latin typeface="Arial" charset="0"/>
              </a:rPr>
              <a:pPr eaLnBrk="1" hangingPunct="1">
                <a:spcBef>
                  <a:spcPct val="0"/>
                </a:spcBef>
              </a:pPr>
              <a:t>37</a:t>
            </a:fld>
            <a:endParaRPr lang="en-US" altLang="nl-NL" sz="1000">
              <a:latin typeface="Arial"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ea typeface="ＭＳ Ｐゴシック" pitchFamily="-65" charset="-128"/>
              </a:rPr>
              <a:t>Tot zo ver interacties tussen rovers en plagen met behulp van voedsel door de plant geleverd. Nu een voorbeeld waarbij de plant bescherming levert aan de natuurl;ijke vijand.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0C67A62-9912-4468-8AF7-568027348479}" type="slidenum">
              <a:rPr lang="en-US" altLang="nl-NL" sz="1000">
                <a:latin typeface="News Gothic" pitchFamily="34" charset="0"/>
              </a:rPr>
              <a:pPr eaLnBrk="1" hangingPunct="1">
                <a:spcBef>
                  <a:spcPct val="0"/>
                </a:spcBef>
              </a:pPr>
              <a:t>38</a:t>
            </a:fld>
            <a:endParaRPr lang="en-US" altLang="nl-NL" sz="1000">
              <a:latin typeface="News Gothic"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79349AA7-F422-4CE7-8932-0BFD26F32DE2}" type="slidenum">
              <a:rPr lang="en-US" altLang="nl-NL" sz="1000">
                <a:latin typeface="News Gothic" pitchFamily="34" charset="0"/>
              </a:rPr>
              <a:pPr eaLnBrk="1" hangingPunct="1">
                <a:spcBef>
                  <a:spcPct val="0"/>
                </a:spcBef>
              </a:pPr>
              <a:t>39</a:t>
            </a:fld>
            <a:endParaRPr lang="en-US" altLang="nl-NL" sz="1000">
              <a:latin typeface="News Gothic"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629AC2F6-947E-473B-8391-358773E13485}" type="slidenum">
              <a:rPr lang="en-US" altLang="nl-NL" sz="1000">
                <a:latin typeface="News Gothic" pitchFamily="34" charset="0"/>
              </a:rPr>
              <a:pPr eaLnBrk="1" hangingPunct="1">
                <a:spcBef>
                  <a:spcPct val="0"/>
                </a:spcBef>
              </a:pPr>
              <a:t>40</a:t>
            </a:fld>
            <a:endParaRPr lang="en-US" altLang="nl-NL" sz="1000">
              <a:latin typeface="News Gothic" pitchFamily="34"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75728BA7-8FA7-41F2-84F2-8D5CE25E9A85}" type="slidenum">
              <a:rPr lang="en-US" altLang="nl-NL" sz="1000">
                <a:latin typeface="News Gothic" pitchFamily="34" charset="0"/>
              </a:rPr>
              <a:pPr eaLnBrk="1" hangingPunct="1">
                <a:spcBef>
                  <a:spcPct val="0"/>
                </a:spcBef>
              </a:pPr>
              <a:t>41</a:t>
            </a:fld>
            <a:endParaRPr lang="en-US" altLang="nl-NL" sz="1000">
              <a:latin typeface="News Gothic" pitchFamily="34"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3A0729E-813D-4431-B86E-1EA8B248D5C9}" type="slidenum">
              <a:rPr lang="en-US" altLang="nl-NL" sz="1000">
                <a:latin typeface="News Gothic" pitchFamily="34" charset="0"/>
              </a:rPr>
              <a:pPr eaLnBrk="1" hangingPunct="1">
                <a:spcBef>
                  <a:spcPct val="0"/>
                </a:spcBef>
              </a:pPr>
              <a:t>42</a:t>
            </a:fld>
            <a:endParaRPr lang="en-US" altLang="nl-NL" sz="1000">
              <a:latin typeface="News Gothic" pitchFamily="34"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9BFB240C-9B38-4645-8B38-0D910629D70C}" type="slidenum">
              <a:rPr lang="en-US" altLang="nl-NL" sz="1000">
                <a:latin typeface="News Gothic" pitchFamily="34" charset="0"/>
              </a:rPr>
              <a:pPr eaLnBrk="1" hangingPunct="1">
                <a:spcBef>
                  <a:spcPct val="0"/>
                </a:spcBef>
              </a:pPr>
              <a:t>43</a:t>
            </a:fld>
            <a:endParaRPr lang="en-US" altLang="nl-NL" sz="1000">
              <a:latin typeface="News Gothic" pitchFamily="34" charset="0"/>
            </a:endParaRPr>
          </a:p>
        </p:txBody>
      </p:sp>
      <p:sp>
        <p:nvSpPr>
          <p:cNvPr id="108547" name="Rectangle 2"/>
          <p:cNvSpPr>
            <a:spLocks noGrp="1" noRot="1" noChangeAspect="1" noChangeArrowheads="1" noTextEdit="1"/>
          </p:cNvSpPr>
          <p:nvPr>
            <p:ph type="sldImg"/>
          </p:nvPr>
        </p:nvSpPr>
        <p:spPr bwMode="auto">
          <a:xfrm>
            <a:off x="1149350" y="692150"/>
            <a:ext cx="4560888" cy="3421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744538" y="4364038"/>
            <a:ext cx="5365750" cy="407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Tot slot de interacties tussen rovers en plagen met behulp van informatie door de plant geleverd. Waarom ga ik zo uitgebreid op de interacties in omdat ze informatie geven over hoe we de biologische gewasbescherming in de toekomst kunnen verbeteren. Bijvoorbeeld neem nou informatie verschaffing door de plant aan de natuurlijke vijand……</a:t>
            </a:r>
            <a:endParaRPr lang="en-GB" altLang="nl-NL" smtClean="0">
              <a:ea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nl-NL" smtClean="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Schade trips door&gt;&gt;&gt;&gt;&gt;</a:t>
            </a:r>
          </a:p>
        </p:txBody>
      </p:sp>
      <p:sp>
        <p:nvSpPr>
          <p:cNvPr id="829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319077E7-E0BE-4F52-8D81-25A699CBEA70}" type="slidenum">
              <a:rPr lang="nl-NL" altLang="nl-NL"/>
              <a:pPr eaLnBrk="1" hangingPunct="1">
                <a:spcBef>
                  <a:spcPct val="0"/>
                </a:spcBef>
              </a:pPr>
              <a:t>9</a:t>
            </a:fld>
            <a:endParaRPr lang="nl-NL" alt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nl-NL" smtClean="0">
              <a:ea typeface="ＭＳ Ｐゴシック" pitchFamily="-65"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nl-NL" smtClean="0">
              <a:ea typeface="ＭＳ Ｐゴシック"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Gezien alle interacties  is het misschien beter om ipv veel specialisten een enkele generalist uit te zetten. Bovendien veel goed koper.</a:t>
            </a:r>
          </a:p>
          <a:p>
            <a:r>
              <a:rPr lang="nl-NL" altLang="nl-NL" smtClean="0">
                <a:ea typeface="ＭＳ Ｐゴシック" pitchFamily="-65" charset="-128"/>
              </a:rPr>
              <a:t>Echter wat nu als die een voorkeur heeft. Om die voorkeur te meten hebben we experimenten gedaan.</a:t>
            </a:r>
          </a:p>
          <a:p>
            <a:r>
              <a:rPr lang="nl-NL" altLang="nl-NL" smtClean="0">
                <a:ea typeface="ＭＳ Ｐゴシック" pitchFamily="-65" charset="-128"/>
              </a:rPr>
              <a:t> </a:t>
            </a:r>
          </a:p>
        </p:txBody>
      </p:sp>
      <p:sp>
        <p:nvSpPr>
          <p:cNvPr id="1126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434AA881-D919-4851-8D7C-7894FA5626E8}" type="slidenum">
              <a:rPr lang="nl-NL" altLang="nl-NL"/>
              <a:pPr eaLnBrk="1" hangingPunct="1">
                <a:spcBef>
                  <a:spcPct val="0"/>
                </a:spcBef>
              </a:pPr>
              <a:t>47</a:t>
            </a:fld>
            <a:endParaRPr lang="nl-NL" alt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ea typeface="ＭＳ Ｐゴシック" pitchFamily="-65" charset="-128"/>
            </a:endParaRPr>
          </a:p>
        </p:txBody>
      </p:sp>
      <p:sp>
        <p:nvSpPr>
          <p:cNvPr id="1136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08EE4A2E-CF16-402D-ADFA-565C73259574}" type="slidenum">
              <a:rPr lang="nl-NL" altLang="nl-NL">
                <a:latin typeface="Arial" charset="0"/>
              </a:rPr>
              <a:pPr eaLnBrk="1" hangingPunct="1">
                <a:spcBef>
                  <a:spcPct val="0"/>
                </a:spcBef>
              </a:pPr>
              <a:t>48</a:t>
            </a:fld>
            <a:endParaRPr lang="nl-NL" altLang="nl-N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146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61E631D5-E93E-4949-B4ED-071EB045398F}" type="slidenum">
              <a:rPr lang="nl-NL" altLang="nl-NL"/>
              <a:pPr eaLnBrk="1" hangingPunct="1">
                <a:spcBef>
                  <a:spcPct val="0"/>
                </a:spcBef>
              </a:pPr>
              <a:t>49</a:t>
            </a:fld>
            <a:endParaRPr lang="nl-NL" alt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157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0D74C2CF-F872-4FA1-BE6D-A9682463756B}" type="slidenum">
              <a:rPr lang="nl-NL" altLang="nl-NL"/>
              <a:pPr eaLnBrk="1" hangingPunct="1">
                <a:spcBef>
                  <a:spcPct val="0"/>
                </a:spcBef>
              </a:pPr>
              <a:t>50</a:t>
            </a:fld>
            <a:endParaRPr lang="nl-NL" altLang="nl-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167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689E7413-D7B5-48BD-B650-43B8748E1316}" type="slidenum">
              <a:rPr lang="nl-NL" altLang="nl-NL"/>
              <a:pPr eaLnBrk="1" hangingPunct="1">
                <a:spcBef>
                  <a:spcPct val="0"/>
                </a:spcBef>
              </a:pPr>
              <a:t>51</a:t>
            </a:fld>
            <a:endParaRPr lang="nl-NL" altLang="nl-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ea typeface="ＭＳ Ｐゴシック" pitchFamily="-65" charset="-128"/>
            </a:endParaRPr>
          </a:p>
        </p:txBody>
      </p:sp>
      <p:sp>
        <p:nvSpPr>
          <p:cNvPr id="1177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FC84A46A-9684-4F74-92D4-772E6A87B067}" type="slidenum">
              <a:rPr lang="nl-NL" altLang="nl-NL">
                <a:latin typeface="Arial" charset="0"/>
              </a:rPr>
              <a:pPr eaLnBrk="1" hangingPunct="1">
                <a:spcBef>
                  <a:spcPct val="0"/>
                </a:spcBef>
              </a:pPr>
              <a:t>52</a:t>
            </a:fld>
            <a:endParaRPr lang="nl-NL" altLang="nl-NL">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187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BB606B2A-99CF-4016-8D95-550C4037AC2F}" type="slidenum">
              <a:rPr lang="nl-NL" altLang="nl-NL"/>
              <a:pPr eaLnBrk="1" hangingPunct="1">
                <a:spcBef>
                  <a:spcPct val="0"/>
                </a:spcBef>
              </a:pPr>
              <a:t>53</a:t>
            </a:fld>
            <a:endParaRPr lang="nl-NL" altLang="nl-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198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A3D28DD3-EF93-4880-99A4-D9970A57E524}" type="slidenum">
              <a:rPr lang="nl-NL" altLang="nl-NL"/>
              <a:pPr eaLnBrk="1" hangingPunct="1">
                <a:spcBef>
                  <a:spcPct val="0"/>
                </a:spcBef>
              </a:pPr>
              <a:t>54</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De narcismijt geeft veel schade in amaryllis. Deze zeer kleine mijten (0.2 mm) kruipen diep weg in de bollen en veroorzaken misvormde bloemen. Eerder onderzoek van Wageningen UR Glastuinbouw liet zien dat de roofmijt Amblyseius barkeri de verspreiding van narcismijt in amaryllis kan remmen.</a:t>
            </a:r>
          </a:p>
          <a:p>
            <a:r>
              <a:rPr lang="nl-NL" altLang="nl-NL" smtClean="0">
                <a:ea typeface="ＭＳ Ｐゴシック" pitchFamily="-65" charset="-128"/>
              </a:rPr>
              <a:t>In dit onderzoek is gekeken hoe deze roofmijt het beste kan worden ingezet en hoe vaak. Een praktijkproef liet zien dat het belangrijk is om regelmatig uit te zetten, omdat de roofmijten snel terugzakken tot een laag niveau.</a:t>
            </a:r>
          </a:p>
        </p:txBody>
      </p:sp>
      <p:sp>
        <p:nvSpPr>
          <p:cNvPr id="83972" name="Tijdelijke aanduiding voor datum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A1AEE3A1-F63D-4534-9B95-64F8AACE52DF}" type="datetime1">
              <a:rPr lang="en-GB" altLang="nl-NL" sz="1000">
                <a:latin typeface="News Gothic" pitchFamily="34" charset="0"/>
              </a:rPr>
              <a:pPr eaLnBrk="1" hangingPunct="1">
                <a:spcBef>
                  <a:spcPct val="0"/>
                </a:spcBef>
              </a:pPr>
              <a:t>24/02/2015</a:t>
            </a:fld>
            <a:endParaRPr lang="en-GB" altLang="nl-NL" sz="1000">
              <a:latin typeface="News Gothic" pitchFamily="34" charset="0"/>
            </a:endParaRPr>
          </a:p>
        </p:txBody>
      </p:sp>
      <p:sp>
        <p:nvSpPr>
          <p:cNvPr id="83973" name="Tijdelijke aanduiding voor dianumm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BC00B525-83C0-4EEF-B155-2439D977C94E}" type="slidenum">
              <a:rPr lang="en-GB" altLang="nl-NL" sz="1000">
                <a:latin typeface="News Gothic" pitchFamily="34" charset="0"/>
              </a:rPr>
              <a:pPr eaLnBrk="1" hangingPunct="1">
                <a:spcBef>
                  <a:spcPct val="0"/>
                </a:spcBef>
              </a:pPr>
              <a:t>13</a:t>
            </a:fld>
            <a:endParaRPr lang="en-GB" altLang="nl-NL" sz="1000">
              <a:latin typeface="News Gothic"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208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49E4724C-2FCE-4A4A-AA02-A76A23069442}" type="slidenum">
              <a:rPr lang="nl-NL" altLang="nl-NL"/>
              <a:pPr eaLnBrk="1" hangingPunct="1">
                <a:spcBef>
                  <a:spcPct val="0"/>
                </a:spcBef>
              </a:pPr>
              <a:t>55</a:t>
            </a:fld>
            <a:endParaRPr lang="nl-NL" altLang="nl-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ea typeface="ＭＳ Ｐゴシック" pitchFamily="-65" charset="-128"/>
            </a:endParaRPr>
          </a:p>
        </p:txBody>
      </p:sp>
      <p:sp>
        <p:nvSpPr>
          <p:cNvPr id="1218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F8A0495A-25FD-4F87-A6D9-717ABD35B54C}" type="slidenum">
              <a:rPr lang="nl-NL" altLang="nl-NL">
                <a:latin typeface="Arial" charset="0"/>
              </a:rPr>
              <a:pPr eaLnBrk="1" hangingPunct="1">
                <a:spcBef>
                  <a:spcPct val="0"/>
                </a:spcBef>
              </a:pPr>
              <a:t>56</a:t>
            </a:fld>
            <a:endParaRPr lang="nl-NL" altLang="nl-NL">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228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45292171-F93F-4B52-87F5-BE35E00FEBA9}" type="slidenum">
              <a:rPr lang="nl-NL" altLang="nl-NL"/>
              <a:pPr eaLnBrk="1" hangingPunct="1">
                <a:spcBef>
                  <a:spcPct val="0"/>
                </a:spcBef>
              </a:pPr>
              <a:t>57</a:t>
            </a:fld>
            <a:endParaRPr lang="nl-NL" altLang="nl-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Inenting </a:t>
            </a:r>
          </a:p>
        </p:txBody>
      </p:sp>
      <p:sp>
        <p:nvSpPr>
          <p:cNvPr id="1239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61B9ECD8-6237-403D-AA43-36ED63811755}" type="slidenum">
              <a:rPr lang="nl-NL" altLang="nl-NL"/>
              <a:pPr eaLnBrk="1" hangingPunct="1">
                <a:spcBef>
                  <a:spcPct val="0"/>
                </a:spcBef>
              </a:pPr>
              <a:t>59</a:t>
            </a:fld>
            <a:endParaRPr lang="nl-NL" altLang="nl-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De volwassen gaasvlieg (van deze soort) is geen predator, maar leeft van nectar en stuifmeel. De</a:t>
            </a:r>
          </a:p>
          <a:p>
            <a:r>
              <a:rPr lang="nl-NL" altLang="nl-NL" smtClean="0">
                <a:ea typeface="ＭＳ Ｐゴシック" pitchFamily="-65" charset="-128"/>
              </a:rPr>
              <a:t>larve is zeer beweeglijk, maar ook zeer gemakkelijk te verstoren. Ze heeft een hoge predatiecapaciteit, en</a:t>
            </a:r>
          </a:p>
          <a:p>
            <a:r>
              <a:rPr lang="nl-NL" altLang="nl-NL" smtClean="0">
                <a:ea typeface="ＭＳ Ｐゴシック" pitchFamily="-65" charset="-128"/>
              </a:rPr>
              <a:t>doodt in de loop van haar ontwikkeling honderden bladluizen. Ze valt verder ongeveer alles aan wat ze</a:t>
            </a:r>
          </a:p>
          <a:p>
            <a:r>
              <a:rPr lang="nl-NL" altLang="nl-NL" smtClean="0">
                <a:ea typeface="ＭＳ Ｐゴシック" pitchFamily="-65" charset="-128"/>
              </a:rPr>
              <a:t>fysiek kan overmeesteren, ook soortgenoten. Mogelijk verklaart dit dat de wijfjes hun eieren afzetten op</a:t>
            </a:r>
          </a:p>
          <a:p>
            <a:r>
              <a:rPr lang="nl-NL" altLang="nl-NL" smtClean="0">
                <a:ea typeface="ＭＳ Ｐゴシック" pitchFamily="-65" charset="-128"/>
              </a:rPr>
              <a:t>extreem lange steeltjes, buiten bereik van op het blad rondscharrelende broertjes en zusjes. De kaken</a:t>
            </a:r>
          </a:p>
          <a:p>
            <a:r>
              <a:rPr lang="nl-NL" altLang="nl-NL" smtClean="0">
                <a:ea typeface="ＭＳ Ｐゴシック" pitchFamily="-65" charset="-128"/>
              </a:rPr>
              <a:t>hebben de vorm van een tang, waarmee de prooi eerst wordt gegrepen en vervolgens via een inwendig</a:t>
            </a:r>
          </a:p>
          <a:p>
            <a:r>
              <a:rPr lang="nl-NL" altLang="nl-NL" smtClean="0">
                <a:ea typeface="ＭＳ Ｐゴシック" pitchFamily="-65" charset="-128"/>
              </a:rPr>
              <a:t>kanaal leeggezogen. </a:t>
            </a:r>
          </a:p>
        </p:txBody>
      </p:sp>
      <p:sp>
        <p:nvSpPr>
          <p:cNvPr id="1249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F9205515-4A7A-4142-AEA9-64802090EA99}" type="slidenum">
              <a:rPr lang="nl-NL" altLang="nl-NL"/>
              <a:pPr eaLnBrk="1" hangingPunct="1">
                <a:spcBef>
                  <a:spcPct val="0"/>
                </a:spcBef>
              </a:pPr>
              <a:t>61</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Sluipwest eet….</a:t>
            </a:r>
          </a:p>
        </p:txBody>
      </p:sp>
      <p:sp>
        <p:nvSpPr>
          <p:cNvPr id="849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9B418758-E91A-4A88-B287-754855E075FC}" type="slidenum">
              <a:rPr lang="nl-NL" altLang="nl-NL"/>
              <a:pPr eaLnBrk="1" hangingPunct="1">
                <a:spcBef>
                  <a:spcPct val="0"/>
                </a:spcBef>
              </a:pPr>
              <a:t>17</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EDA50BF5-9187-4E69-9F65-CC048C1ECF17}" type="slidenum">
              <a:rPr lang="en-US" altLang="nl-NL" sz="1000">
                <a:latin typeface="News Gothic" pitchFamily="34" charset="0"/>
              </a:rPr>
              <a:pPr eaLnBrk="1" hangingPunct="1">
                <a:spcBef>
                  <a:spcPct val="0"/>
                </a:spcBef>
              </a:pPr>
              <a:t>21</a:t>
            </a:fld>
            <a:endParaRPr lang="en-US" altLang="nl-NL" sz="1000">
              <a:latin typeface="News Gothic"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7D3A5B4B-1FFD-4810-B2EF-EBE4CDA56F51}" type="slidenum">
              <a:rPr lang="en-US" altLang="nl-NL" sz="1000">
                <a:latin typeface="News Gothic" pitchFamily="34" charset="0"/>
              </a:rPr>
              <a:pPr eaLnBrk="1" hangingPunct="1">
                <a:spcBef>
                  <a:spcPct val="0"/>
                </a:spcBef>
              </a:pPr>
              <a:t>22</a:t>
            </a:fld>
            <a:endParaRPr lang="en-US" altLang="nl-NL" sz="1000">
              <a:latin typeface="News Gothic"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Ik zal verschillende interacties uitleggen en de relatie met biologische gewasbescherming aan de hand van voorbeelden geven.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FC1AC5B-4904-4D05-8366-88FB3F79EDE9}" type="slidenum">
              <a:rPr lang="en-US" altLang="nl-NL" sz="1000">
                <a:latin typeface="News Gothic" pitchFamily="34" charset="0"/>
              </a:rPr>
              <a:pPr eaLnBrk="1" hangingPunct="1">
                <a:spcBef>
                  <a:spcPct val="0"/>
                </a:spcBef>
              </a:pPr>
              <a:t>23</a:t>
            </a:fld>
            <a:endParaRPr lang="en-US" altLang="nl-NL" sz="1000">
              <a:latin typeface="News Gothic"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00F8F3C3-5D22-4B58-BA93-DE4A6743EB8A}" type="slidenum">
              <a:rPr lang="en-US" altLang="nl-NL" sz="1000">
                <a:latin typeface="News Gothic" pitchFamily="34" charset="0"/>
              </a:rPr>
              <a:pPr eaLnBrk="1" hangingPunct="1">
                <a:spcBef>
                  <a:spcPct val="0"/>
                </a:spcBef>
              </a:pPr>
              <a:t>24</a:t>
            </a:fld>
            <a:endParaRPr lang="en-US" altLang="nl-NL" sz="1000">
              <a:latin typeface="News Gothic"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Dus in een kas waar biologische besrijding wordt toegepast zullen heel wat interacties plaats vinden.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00A3E6E-EFDF-41A5-B307-3364F96A4326}" type="datetime1">
              <a:rPr lang="nl-NL" altLang="nl-NL"/>
              <a:pPr>
                <a:defRPr/>
              </a:pPr>
              <a:t>24-2-2015</a:t>
            </a:fld>
            <a:endParaRPr lang="nl-NL" altLang="nl-NL"/>
          </a:p>
        </p:txBody>
      </p:sp>
      <p:sp>
        <p:nvSpPr>
          <p:cNvPr id="3"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AF85A42-2166-4AA4-BAE2-E2E0834F4CD8}" type="slidenum">
              <a:rPr lang="nl-NL" altLang="nl-NL"/>
              <a:pPr>
                <a:defRPr/>
              </a:pPr>
              <a:t>‹nr.›</a:t>
            </a:fld>
            <a:endParaRPr lang="nl-NL" altLang="nl-NL"/>
          </a:p>
        </p:txBody>
      </p:sp>
    </p:spTree>
    <p:extLst>
      <p:ext uri="{BB962C8B-B14F-4D97-AF65-F5344CB8AC3E}">
        <p14:creationId xmlns:p14="http://schemas.microsoft.com/office/powerpoint/2010/main" val="232355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C83E043-7BE2-4B03-94DD-8D42470AB660}" type="datetime1">
              <a:rPr lang="nl-NL" altLang="nl-NL"/>
              <a:pPr>
                <a:defRPr/>
              </a:pPr>
              <a:t>24-2-2015</a:t>
            </a:fld>
            <a:endParaRPr lang="nl-NL" alt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FAA9508-8CCF-456D-9C5F-B8E4CA44955A}" type="slidenum">
              <a:rPr lang="nl-NL" altLang="nl-NL"/>
              <a:pPr>
                <a:defRPr/>
              </a:pPr>
              <a:t>‹nr.›</a:t>
            </a:fld>
            <a:endParaRPr lang="nl-NL" altLang="nl-NL"/>
          </a:p>
        </p:txBody>
      </p:sp>
    </p:spTree>
    <p:extLst>
      <p:ext uri="{BB962C8B-B14F-4D97-AF65-F5344CB8AC3E}">
        <p14:creationId xmlns:p14="http://schemas.microsoft.com/office/powerpoint/2010/main" val="346511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97A78F5-D479-4B97-A3CB-EEDC11D2C28F}" type="datetime1">
              <a:rPr lang="nl-NL" altLang="nl-NL"/>
              <a:pPr>
                <a:defRPr/>
              </a:pPr>
              <a:t>24-2-2015</a:t>
            </a:fld>
            <a:endParaRPr lang="nl-NL" alt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AA18A04-5E94-4E12-A5C1-1B1014FD0D3F}" type="slidenum">
              <a:rPr lang="nl-NL" altLang="nl-NL"/>
              <a:pPr>
                <a:defRPr/>
              </a:pPr>
              <a:t>‹nr.›</a:t>
            </a:fld>
            <a:endParaRPr lang="nl-NL" altLang="nl-NL"/>
          </a:p>
        </p:txBody>
      </p:sp>
    </p:spTree>
    <p:extLst>
      <p:ext uri="{BB962C8B-B14F-4D97-AF65-F5344CB8AC3E}">
        <p14:creationId xmlns:p14="http://schemas.microsoft.com/office/powerpoint/2010/main" val="419247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a:prstGeom prst="rect">
            <a:avLst/>
          </a:prstGeom>
        </p:spPr>
        <p:txBody>
          <a:bodyPr anchor="b"/>
          <a:lstStyle>
            <a:lvl1pPr>
              <a:defRPr sz="6600">
                <a:ln>
                  <a:noFill/>
                </a:ln>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685800" y="4572000"/>
            <a:ext cx="6461760" cy="1066800"/>
          </a:xfrm>
          <a:prstGeom prst="rect">
            <a:avLst/>
          </a:prstGeo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Slide Number Placeholder 5"/>
          <p:cNvSpPr>
            <a:spLocks noGrp="1"/>
          </p:cNvSpPr>
          <p:nvPr>
            <p:ph type="sldNum" sz="quarter" idx="10"/>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A4B58D8-6441-4794-A12A-8A929F0E3CAD}" type="slidenum">
              <a:rPr lang="en-US" altLang="nl-NL"/>
              <a:pPr>
                <a:defRPr/>
              </a:pPr>
              <a:t>‹nr.›</a:t>
            </a:fld>
            <a:endParaRPr lang="en-US" altLang="nl-NL"/>
          </a:p>
        </p:txBody>
      </p:sp>
      <p:sp>
        <p:nvSpPr>
          <p:cNvPr id="5"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Calibri" pitchFamily="34" charset="0"/>
                <a:ea typeface="+mn-ea"/>
                <a:cs typeface="Arial" pitchFamily="34" charset="0"/>
              </a:defRPr>
            </a:lvl1pPr>
          </a:lstStyle>
          <a:p>
            <a:pPr>
              <a:defRPr/>
            </a:pPr>
            <a:endParaRPr lang="en-US"/>
          </a:p>
        </p:txBody>
      </p:sp>
      <p:sp>
        <p:nvSpPr>
          <p:cNvPr id="6" name="Date Placeholder 3"/>
          <p:cNvSpPr>
            <a:spLocks noGrp="1"/>
          </p:cNvSpPr>
          <p:nvPr>
            <p:ph type="dt" sz="half" idx="12"/>
          </p:nvPr>
        </p:nvSpPr>
        <p:spPr>
          <a:xfrm rot="16200000">
            <a:off x="7551738" y="1646237"/>
            <a:ext cx="2438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1D157F7-B00C-4169-AC2F-0420741A447C}" type="datetime1">
              <a:rPr lang="en-US" altLang="nl-NL"/>
              <a:pPr>
                <a:defRPr/>
              </a:pPr>
              <a:t>2/24/2015</a:t>
            </a:fld>
            <a:endParaRPr lang="en-US" altLang="nl-NL"/>
          </a:p>
        </p:txBody>
      </p:sp>
    </p:spTree>
    <p:extLst>
      <p:ext uri="{BB962C8B-B14F-4D97-AF65-F5344CB8AC3E}">
        <p14:creationId xmlns:p14="http://schemas.microsoft.com/office/powerpoint/2010/main" val="977754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3" y="884238"/>
            <a:ext cx="4044462" cy="55165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884238"/>
            <a:ext cx="4044462" cy="55165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Calibri" pitchFamily="34" charset="0"/>
                <a:ea typeface="+mn-ea"/>
                <a:cs typeface="Arial" pitchFamily="34" charset="0"/>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Calibri" pitchFamily="34" charset="0"/>
                <a:ea typeface="+mn-ea"/>
                <a:cs typeface="Arial" pitchFamily="34" charset="0"/>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bracketPair">
            <a:avLst>
              <a:gd name="adj" fmla="val 17949"/>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99910BF-AC6E-403B-818C-7018AF2A2572}" type="slidenum">
              <a:rPr lang="en-US" altLang="nl-NL"/>
              <a:pPr>
                <a:defRPr/>
              </a:pPr>
              <a:t>‹nr.›</a:t>
            </a:fld>
            <a:endParaRPr lang="en-US" altLang="nl-NL"/>
          </a:p>
        </p:txBody>
      </p:sp>
    </p:spTree>
    <p:extLst>
      <p:ext uri="{BB962C8B-B14F-4D97-AF65-F5344CB8AC3E}">
        <p14:creationId xmlns:p14="http://schemas.microsoft.com/office/powerpoint/2010/main" val="2458923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1261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atin typeface="Calibri" pitchFamily="34" charset="0"/>
                <a:ea typeface="+mn-ea"/>
                <a:cs typeface="Arial" pitchFamily="34" charset="0"/>
              </a:defRPr>
            </a:lvl1pPr>
          </a:lstStyle>
          <a:p>
            <a:pPr>
              <a:defRPr/>
            </a:pPr>
            <a:endParaRPr lang="en-US" alt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Calibri" pitchFamily="34" charset="0"/>
                <a:ea typeface="+mn-ea"/>
                <a:cs typeface="Arial" pitchFamily="34" charset="0"/>
              </a:defRPr>
            </a:lvl1pPr>
          </a:lstStyle>
          <a:p>
            <a:pPr>
              <a:defRPr/>
            </a:pPr>
            <a:endParaRPr lang="en-US" altLang="en-US"/>
          </a:p>
        </p:txBody>
      </p:sp>
      <p:sp>
        <p:nvSpPr>
          <p:cNvPr id="5" name="Slide Number Placeholder 4"/>
          <p:cNvSpPr>
            <a:spLocks noGrp="1"/>
          </p:cNvSpPr>
          <p:nvPr>
            <p:ph type="sldNum" sz="quarter" idx="12"/>
          </p:nvPr>
        </p:nvSpPr>
        <p:spPr>
          <a:xfrm>
            <a:off x="6553200" y="6245225"/>
            <a:ext cx="2133600" cy="476250"/>
          </a:xfrm>
          <a:prstGeom prst="bracketPair">
            <a:avLst>
              <a:gd name="adj" fmla="val 17949"/>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3BD4CFC-5F79-4E1C-82ED-848B60849649}" type="slidenum">
              <a:rPr lang="en-US" altLang="nl-NL"/>
              <a:pPr>
                <a:defRPr/>
              </a:pPr>
              <a:t>‹nr.›</a:t>
            </a:fld>
            <a:endParaRPr lang="en-US" altLang="nl-NL"/>
          </a:p>
        </p:txBody>
      </p:sp>
    </p:spTree>
    <p:extLst>
      <p:ext uri="{BB962C8B-B14F-4D97-AF65-F5344CB8AC3E}">
        <p14:creationId xmlns:p14="http://schemas.microsoft.com/office/powerpoint/2010/main" val="315835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a:prstGeom prst="rect">
            <a:avLst/>
          </a:prstGeo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835249"/>
            <a:ext cx="8521188" cy="4089600"/>
          </a:xfrm>
          <a:prstGeom prst="rect">
            <a:avLst/>
          </a:prstGeo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en-GB" dirty="0"/>
          </a:p>
        </p:txBody>
      </p:sp>
    </p:spTree>
    <p:extLst>
      <p:ext uri="{BB962C8B-B14F-4D97-AF65-F5344CB8AC3E}">
        <p14:creationId xmlns:p14="http://schemas.microsoft.com/office/powerpoint/2010/main" val="16021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Titelstijl van model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6E63A0F-1CBA-4725-A9B0-F2FCEABAF609}" type="datetime1">
              <a:rPr lang="nl-NL" altLang="nl-NL"/>
              <a:pPr>
                <a:defRPr/>
              </a:pPr>
              <a:t>24-2-2015</a:t>
            </a:fld>
            <a:endParaRPr lang="nl-NL" alt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9F9DD25-1C18-4CA9-8706-EC41A9611E95}" type="slidenum">
              <a:rPr lang="nl-NL" altLang="nl-NL"/>
              <a:pPr>
                <a:defRPr/>
              </a:pPr>
              <a:t>‹nr.›</a:t>
            </a:fld>
            <a:endParaRPr lang="nl-NL" altLang="nl-NL"/>
          </a:p>
        </p:txBody>
      </p:sp>
    </p:spTree>
    <p:extLst>
      <p:ext uri="{BB962C8B-B14F-4D97-AF65-F5344CB8AC3E}">
        <p14:creationId xmlns:p14="http://schemas.microsoft.com/office/powerpoint/2010/main" val="159774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34283F9-99F4-42E7-88AE-E83032477143}" type="datetime1">
              <a:rPr lang="nl-NL" altLang="nl-NL"/>
              <a:pPr>
                <a:defRPr/>
              </a:pPr>
              <a:t>24-2-2015</a:t>
            </a:fld>
            <a:endParaRPr lang="nl-NL" alt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377C080-29ED-4B8C-8705-1D431243D98C}" type="slidenum">
              <a:rPr lang="nl-NL" altLang="nl-NL"/>
              <a:pPr>
                <a:defRPr/>
              </a:pPr>
              <a:t>‹nr.›</a:t>
            </a:fld>
            <a:endParaRPr lang="nl-NL" altLang="nl-NL"/>
          </a:p>
        </p:txBody>
      </p:sp>
    </p:spTree>
    <p:extLst>
      <p:ext uri="{BB962C8B-B14F-4D97-AF65-F5344CB8AC3E}">
        <p14:creationId xmlns:p14="http://schemas.microsoft.com/office/powerpoint/2010/main" val="286927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13A79B8-5E05-4956-A78D-6F23B8A934AA}" type="datetime1">
              <a:rPr lang="nl-NL" altLang="nl-NL"/>
              <a:pPr>
                <a:defRPr/>
              </a:pPr>
              <a:t>24-2-2015</a:t>
            </a:fld>
            <a:endParaRPr lang="nl-NL" alt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F974CEF-9109-47A1-8E97-6D5B7DFCBCFC}" type="slidenum">
              <a:rPr lang="nl-NL" altLang="nl-NL"/>
              <a:pPr>
                <a:defRPr/>
              </a:pPr>
              <a:t>‹nr.›</a:t>
            </a:fld>
            <a:endParaRPr lang="nl-NL" altLang="nl-NL"/>
          </a:p>
        </p:txBody>
      </p:sp>
    </p:spTree>
    <p:extLst>
      <p:ext uri="{BB962C8B-B14F-4D97-AF65-F5344CB8AC3E}">
        <p14:creationId xmlns:p14="http://schemas.microsoft.com/office/powerpoint/2010/main" val="365236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E8AF19C-B89A-4BF5-A4B8-BFE016DB51BC}" type="datetime1">
              <a:rPr lang="nl-NL" altLang="nl-NL"/>
              <a:pPr>
                <a:defRPr/>
              </a:pPr>
              <a:t>24-2-2015</a:t>
            </a:fld>
            <a:endParaRPr lang="nl-NL" alt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D5F7EDA-1FDA-4332-ABF1-8EAFC7778CCC}" type="slidenum">
              <a:rPr lang="nl-NL" altLang="nl-NL"/>
              <a:pPr>
                <a:defRPr/>
              </a:pPr>
              <a:t>‹nr.›</a:t>
            </a:fld>
            <a:endParaRPr lang="nl-NL" altLang="nl-NL"/>
          </a:p>
        </p:txBody>
      </p:sp>
    </p:spTree>
    <p:extLst>
      <p:ext uri="{BB962C8B-B14F-4D97-AF65-F5344CB8AC3E}">
        <p14:creationId xmlns:p14="http://schemas.microsoft.com/office/powerpoint/2010/main" val="231294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7DD6979-E60E-4D99-AA8B-F62BAC6233BB}" type="datetime1">
              <a:rPr lang="nl-NL" altLang="nl-NL"/>
              <a:pPr>
                <a:defRPr/>
              </a:pPr>
              <a:t>24-2-2015</a:t>
            </a:fld>
            <a:endParaRPr lang="nl-NL" alt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24F0BF0-FE18-4169-A499-512BED9710E5}" type="slidenum">
              <a:rPr lang="nl-NL" altLang="nl-NL"/>
              <a:pPr>
                <a:defRPr/>
              </a:pPr>
              <a:t>‹nr.›</a:t>
            </a:fld>
            <a:endParaRPr lang="nl-NL" altLang="nl-NL"/>
          </a:p>
        </p:txBody>
      </p:sp>
    </p:spTree>
    <p:extLst>
      <p:ext uri="{BB962C8B-B14F-4D97-AF65-F5344CB8AC3E}">
        <p14:creationId xmlns:p14="http://schemas.microsoft.com/office/powerpoint/2010/main" val="6388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8FC5343-4D81-4F81-80F2-00E5629D3869}" type="datetime1">
              <a:rPr lang="nl-NL" altLang="nl-NL"/>
              <a:pPr>
                <a:defRPr/>
              </a:pPr>
              <a:t>24-2-2015</a:t>
            </a:fld>
            <a:endParaRPr lang="nl-NL" alt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F0FF976-EF22-4C86-BCEE-EC9C36215833}" type="slidenum">
              <a:rPr lang="nl-NL" altLang="nl-NL"/>
              <a:pPr>
                <a:defRPr/>
              </a:pPr>
              <a:t>‹nr.›</a:t>
            </a:fld>
            <a:endParaRPr lang="nl-NL" altLang="nl-NL"/>
          </a:p>
        </p:txBody>
      </p:sp>
    </p:spTree>
    <p:extLst>
      <p:ext uri="{BB962C8B-B14F-4D97-AF65-F5344CB8AC3E}">
        <p14:creationId xmlns:p14="http://schemas.microsoft.com/office/powerpoint/2010/main" val="117027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2247CC9-2D96-4CC5-90E8-9FD60D520853}" type="datetime1">
              <a:rPr lang="nl-NL" altLang="nl-NL"/>
              <a:pPr>
                <a:defRPr/>
              </a:pPr>
              <a:t>24-2-2015</a:t>
            </a:fld>
            <a:endParaRPr lang="nl-NL" alt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80EB026-1A6B-4527-9696-F21E5981A3C6}" type="slidenum">
              <a:rPr lang="nl-NL" altLang="nl-NL"/>
              <a:pPr>
                <a:defRPr/>
              </a:pPr>
              <a:t>‹nr.›</a:t>
            </a:fld>
            <a:endParaRPr lang="nl-NL" altLang="nl-NL"/>
          </a:p>
        </p:txBody>
      </p:sp>
    </p:spTree>
    <p:extLst>
      <p:ext uri="{BB962C8B-B14F-4D97-AF65-F5344CB8AC3E}">
        <p14:creationId xmlns:p14="http://schemas.microsoft.com/office/powerpoint/2010/main" val="143684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0A50073-E89C-4748-9985-DFB498753AD2}" type="datetime1">
              <a:rPr lang="nl-NL" altLang="nl-NL"/>
              <a:pPr>
                <a:defRPr/>
              </a:pPr>
              <a:t>24-2-2015</a:t>
            </a:fld>
            <a:endParaRPr lang="nl-NL" alt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4FA012C-8CD4-48EA-8DCE-11BDC8E0E3AB}" type="slidenum">
              <a:rPr lang="nl-NL" altLang="nl-NL"/>
              <a:pPr>
                <a:defRPr/>
              </a:pPr>
              <a:t>‹nr.›</a:t>
            </a:fld>
            <a:endParaRPr lang="nl-NL" altLang="nl-NL"/>
          </a:p>
        </p:txBody>
      </p:sp>
    </p:spTree>
    <p:extLst>
      <p:ext uri="{BB962C8B-B14F-4D97-AF65-F5344CB8AC3E}">
        <p14:creationId xmlns:p14="http://schemas.microsoft.com/office/powerpoint/2010/main" val="278823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1" descr="11180-008_Powerpoint_HR_2014_A-pag2.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40"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105" charset="0"/>
        </a:defRPr>
      </a:lvl6pPr>
      <a:lvl7pPr marL="914400" algn="ctr" defTabSz="457200" rtl="0" fontAlgn="base">
        <a:spcBef>
          <a:spcPct val="0"/>
        </a:spcBef>
        <a:spcAft>
          <a:spcPct val="0"/>
        </a:spcAft>
        <a:defRPr sz="4400">
          <a:solidFill>
            <a:schemeClr val="tx1"/>
          </a:solidFill>
          <a:latin typeface="Calibri" pitchFamily="-105" charset="0"/>
        </a:defRPr>
      </a:lvl7pPr>
      <a:lvl8pPr marL="1371600" algn="ctr" defTabSz="457200" rtl="0" fontAlgn="base">
        <a:spcBef>
          <a:spcPct val="0"/>
        </a:spcBef>
        <a:spcAft>
          <a:spcPct val="0"/>
        </a:spcAft>
        <a:defRPr sz="4400">
          <a:solidFill>
            <a:schemeClr val="tx1"/>
          </a:solidFill>
          <a:latin typeface="Calibri" pitchFamily="-105" charset="0"/>
        </a:defRPr>
      </a:lvl8pPr>
      <a:lvl9pPr marL="1828800" algn="ctr" defTabSz="457200" rtl="0" fontAlgn="base">
        <a:spcBef>
          <a:spcPct val="0"/>
        </a:spcBef>
        <a:spcAft>
          <a:spcPct val="0"/>
        </a:spcAft>
        <a:defRPr sz="4400">
          <a:solidFill>
            <a:schemeClr val="tx1"/>
          </a:solidFill>
          <a:latin typeface="Calibri" pitchFamily="-105"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ctrTitle"/>
          </p:nvPr>
        </p:nvSpPr>
        <p:spPr bwMode="auto">
          <a:xfrm>
            <a:off x="504825" y="1743075"/>
            <a:ext cx="7543800" cy="259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nl-NL" altLang="nl-NL" b="1" smtClean="0">
                <a:solidFill>
                  <a:srgbClr val="494231"/>
                </a:solidFill>
                <a:ea typeface="ＭＳ Ｐゴシック" pitchFamily="-65" charset="-128"/>
              </a:rPr>
              <a:t>Leven in de kas </a:t>
            </a:r>
            <a:br>
              <a:rPr lang="nl-NL" altLang="nl-NL" b="1" smtClean="0">
                <a:solidFill>
                  <a:srgbClr val="494231"/>
                </a:solidFill>
                <a:ea typeface="ＭＳ Ｐゴシック" pitchFamily="-65" charset="-128"/>
              </a:rPr>
            </a:br>
            <a:r>
              <a:rPr lang="nl-NL" altLang="nl-NL" b="1" smtClean="0">
                <a:solidFill>
                  <a:srgbClr val="494231"/>
                </a:solidFill>
                <a:ea typeface="ＭＳ Ｐゴシック" pitchFamily="-65" charset="-128"/>
              </a:rPr>
              <a:t/>
            </a:r>
            <a:br>
              <a:rPr lang="nl-NL" altLang="nl-NL" b="1" smtClean="0">
                <a:solidFill>
                  <a:srgbClr val="494231"/>
                </a:solidFill>
                <a:ea typeface="ＭＳ Ｐゴシック" pitchFamily="-65" charset="-128"/>
              </a:rPr>
            </a:br>
            <a:endParaRPr lang="nl-NL" altLang="nl-NL" smtClean="0">
              <a:ea typeface="ＭＳ Ｐゴシック" pitchFamily="-65" charset="-128"/>
            </a:endParaRPr>
          </a:p>
        </p:txBody>
      </p:sp>
      <p:sp>
        <p:nvSpPr>
          <p:cNvPr id="16387" name="Subtitel 2"/>
          <p:cNvSpPr>
            <a:spLocks noGrp="1"/>
          </p:cNvSpPr>
          <p:nvPr>
            <p:ph type="subTitle" idx="1"/>
          </p:nvPr>
        </p:nvSpPr>
        <p:spPr bwMode="auto">
          <a:xfrm>
            <a:off x="1238250" y="4572000"/>
            <a:ext cx="6461125"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b="1" smtClean="0">
                <a:solidFill>
                  <a:srgbClr val="494231"/>
                </a:solidFill>
                <a:ea typeface="ＭＳ Ｐゴシック" pitchFamily="-65" charset="-128"/>
              </a:rPr>
              <a:t>Populatie dynamica en biologische gewasbescherming</a:t>
            </a:r>
            <a:br>
              <a:rPr lang="nl-NL" altLang="nl-NL" b="1" smtClean="0">
                <a:solidFill>
                  <a:srgbClr val="494231"/>
                </a:solidFill>
                <a:ea typeface="ＭＳ Ｐゴシック" pitchFamily="-65" charset="-128"/>
              </a:rPr>
            </a:br>
            <a:endParaRPr lang="nl-NL" altLang="nl-NL" smtClean="0">
              <a:solidFill>
                <a:srgbClr val="8E8D8C"/>
              </a:solidFill>
              <a:ea typeface="ＭＳ Ｐゴシック" pitchFamily="-65"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pic>
        <p:nvPicPr>
          <p:cNvPr id="25603" name="Picture 3" descr="113-2 kaswittevlieg ovalis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0333038"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250825" y="6092825"/>
            <a:ext cx="6294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FFFF99"/>
                </a:solidFill>
                <a:latin typeface="News Gothic" pitchFamily="34" charset="0"/>
                <a:ea typeface="ＭＳ Ｐゴシック" pitchFamily="-65" charset="-128"/>
              </a:rPr>
              <a:t>Greenhouse whitefly, </a:t>
            </a:r>
            <a:r>
              <a:rPr lang="en-US" altLang="nl-NL" sz="2400" i="1">
                <a:solidFill>
                  <a:srgbClr val="FFFF99"/>
                </a:solidFill>
                <a:latin typeface="News Gothic" pitchFamily="34" charset="0"/>
                <a:ea typeface="ＭＳ Ｐゴシック" pitchFamily="-65" charset="-128"/>
              </a:rPr>
              <a:t>Trialeurodes vaporariorum</a:t>
            </a:r>
            <a:endParaRPr lang="en-US" altLang="nl-NL" sz="2400">
              <a:solidFill>
                <a:srgbClr val="FFFF99"/>
              </a:solidFill>
              <a:latin typeface="News Gothic" pitchFamily="34" charset="0"/>
              <a:ea typeface="ＭＳ Ｐゴシック" pitchFamily="-65" charset="-128"/>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pint komkomm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5195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2406650" y="6092825"/>
            <a:ext cx="475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FFFF99"/>
                </a:solidFill>
                <a:latin typeface="News Gothic" pitchFamily="34" charset="0"/>
                <a:ea typeface="ＭＳ Ｐゴシック" pitchFamily="-65" charset="-128"/>
              </a:rPr>
              <a:t>Spider mites, </a:t>
            </a:r>
            <a:r>
              <a:rPr lang="en-US" altLang="nl-NL" sz="2400" i="1">
                <a:solidFill>
                  <a:srgbClr val="FFFF99"/>
                </a:solidFill>
                <a:latin typeface="News Gothic" pitchFamily="34" charset="0"/>
                <a:ea typeface="ＭＳ Ｐゴシック" pitchFamily="-65" charset="-128"/>
              </a:rPr>
              <a:t>Tetranychus urticae</a:t>
            </a:r>
            <a:endParaRPr lang="en-US" altLang="nl-NL" sz="2400">
              <a:solidFill>
                <a:srgbClr val="FFFF99"/>
              </a:solidFill>
              <a:latin typeface="News Gothic" pitchFamily="34" charset="0"/>
              <a:ea typeface="ＭＳ Ｐゴシック" pitchFamily="-65" charset="-128"/>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623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aardappeltopluis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rtlCol="0"/>
          <a:lstStyle/>
          <a:p>
            <a:pPr eaLnBrk="1" fontAlgn="auto" hangingPunct="1">
              <a:spcAft>
                <a:spcPts val="0"/>
              </a:spcAft>
              <a:defRPr/>
            </a:pPr>
            <a:r>
              <a:rPr lang="en-US" altLang="nl-NL" smtClean="0">
                <a:solidFill>
                  <a:srgbClr val="FFFF99"/>
                </a:solidFill>
                <a:ea typeface="+mj-ea"/>
                <a:cs typeface="+mj-cs"/>
              </a:rPr>
              <a:t>Bladluizen</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19875" y="0"/>
            <a:ext cx="25241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52400"/>
            <a:ext cx="8610600" cy="762000"/>
          </a:xfrm>
        </p:spPr>
        <p:txBody>
          <a:bodyPr rtlCol="0"/>
          <a:lstStyle/>
          <a:p>
            <a:pPr eaLnBrk="1" fontAlgn="auto" hangingPunct="1">
              <a:spcAft>
                <a:spcPts val="0"/>
              </a:spcAft>
              <a:defRPr/>
            </a:pPr>
            <a:r>
              <a:rPr lang="en-US" altLang="nl-NL" sz="3600" dirty="0" err="1" smtClean="0">
                <a:ea typeface="+mj-ea"/>
                <a:cs typeface="+mj-cs"/>
              </a:rPr>
              <a:t>Narcismijt</a:t>
            </a:r>
            <a:r>
              <a:rPr lang="en-US" altLang="nl-NL" sz="3600" dirty="0" smtClean="0">
                <a:ea typeface="+mj-ea"/>
                <a:cs typeface="+mj-cs"/>
              </a:rPr>
              <a:t>: </a:t>
            </a:r>
            <a:r>
              <a:rPr lang="en-US" altLang="nl-NL" sz="3600" i="1" dirty="0" err="1" smtClean="0">
                <a:ea typeface="+mj-ea"/>
                <a:cs typeface="+mj-cs"/>
              </a:rPr>
              <a:t>Steneotarsonemus</a:t>
            </a:r>
            <a:r>
              <a:rPr lang="en-US" altLang="nl-NL" sz="3600" i="1" dirty="0" smtClean="0">
                <a:ea typeface="+mj-ea"/>
                <a:cs typeface="+mj-cs"/>
              </a:rPr>
              <a:t> </a:t>
            </a:r>
            <a:r>
              <a:rPr lang="en-US" altLang="nl-NL" sz="3600" i="1" dirty="0" err="1" smtClean="0">
                <a:ea typeface="+mj-ea"/>
                <a:cs typeface="+mj-cs"/>
              </a:rPr>
              <a:t>laticeps</a:t>
            </a:r>
            <a:endParaRPr lang="en-US" altLang="nl-NL" sz="3600" i="1" dirty="0" smtClean="0">
              <a:ea typeface="+mj-ea"/>
              <a:cs typeface="+mj-cs"/>
            </a:endParaRPr>
          </a:p>
        </p:txBody>
      </p:sp>
      <p:pic>
        <p:nvPicPr>
          <p:cNvPr id="28675" name="Picture 3" descr="DSCN388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7900" y="981075"/>
            <a:ext cx="3679825"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gerben 0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4213" y="981075"/>
            <a:ext cx="379412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lstStyle/>
          <a:p>
            <a:pPr eaLnBrk="1" fontAlgn="auto" hangingPunct="1">
              <a:spcAft>
                <a:spcPts val="0"/>
              </a:spcAft>
              <a:defRPr/>
            </a:pPr>
            <a:r>
              <a:rPr lang="en-US" altLang="nl-NL" smtClean="0">
                <a:ea typeface="+mj-ea"/>
                <a:cs typeface="+mj-cs"/>
              </a:rPr>
              <a:t>The bulb scale mite: Steneotarsonemus laticeps</a:t>
            </a:r>
          </a:p>
        </p:txBody>
      </p:sp>
      <p:pic>
        <p:nvPicPr>
          <p:cNvPr id="29699" name="Picture 3" descr="DSCN389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1638" y="-301625"/>
            <a:ext cx="9948863" cy="746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pic>
        <p:nvPicPr>
          <p:cNvPr id="30723" name="Picture 3" descr="narcismijt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396413"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pic>
        <p:nvPicPr>
          <p:cNvPr id="31747" name="Picture 3" descr="narcismijt4kopi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396413"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lstStyle/>
          <a:p>
            <a:pPr algn="l" eaLnBrk="1" fontAlgn="auto" hangingPunct="1">
              <a:spcAft>
                <a:spcPts val="0"/>
              </a:spcAft>
              <a:defRPr/>
            </a:pPr>
            <a:r>
              <a:rPr lang="nl-NL" altLang="nl-NL" sz="2000" dirty="0" smtClean="0">
                <a:solidFill>
                  <a:schemeClr val="tx1">
                    <a:lumMod val="95000"/>
                    <a:lumOff val="5000"/>
                  </a:schemeClr>
                </a:solidFill>
                <a:ea typeface="+mj-ea"/>
                <a:cs typeface="+mj-cs"/>
              </a:rPr>
              <a:t>Natuurlijke vijanden</a:t>
            </a:r>
          </a:p>
        </p:txBody>
      </p:sp>
      <p:sp>
        <p:nvSpPr>
          <p:cNvPr id="32771" name="Rectangle 3"/>
          <p:cNvSpPr>
            <a:spLocks noGrp="1" noChangeArrowheads="1"/>
          </p:cNvSpPr>
          <p:nvPr>
            <p:ph idx="1"/>
          </p:nvPr>
        </p:nvSpPr>
        <p:spPr bwMode="auto">
          <a:xfrm>
            <a:off x="228600" y="1866900"/>
            <a:ext cx="6800850" cy="415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000" smtClean="0">
                <a:ea typeface="ＭＳ Ｐゴシック" pitchFamily="-65" charset="-128"/>
              </a:rPr>
              <a:t>Ca. 30 soorten natuurlijke vijanden die wereldwijd worden ingezet in kassen</a:t>
            </a:r>
          </a:p>
          <a:p>
            <a:pPr eaLnBrk="1" hangingPunct="1"/>
            <a:r>
              <a:rPr lang="nl-NL" altLang="nl-NL" sz="2000" smtClean="0">
                <a:ea typeface="ＭＳ Ｐゴシック" pitchFamily="-65" charset="-128"/>
              </a:rPr>
              <a:t>Specialisten:</a:t>
            </a:r>
          </a:p>
          <a:p>
            <a:pPr lvl="1" eaLnBrk="1" hangingPunct="1"/>
            <a:r>
              <a:rPr lang="nl-NL" altLang="nl-NL" sz="2000" smtClean="0">
                <a:ea typeface="ＭＳ Ｐゴシック" pitchFamily="-65" charset="-128"/>
              </a:rPr>
              <a:t>sluipwespen </a:t>
            </a:r>
          </a:p>
          <a:p>
            <a:pPr lvl="1" eaLnBrk="1" hangingPunct="1"/>
            <a:r>
              <a:rPr lang="nl-NL" altLang="nl-NL" sz="2000" smtClean="0">
                <a:ea typeface="ＭＳ Ｐゴシック" pitchFamily="-65" charset="-128"/>
              </a:rPr>
              <a:t>roofmijt </a:t>
            </a:r>
            <a:r>
              <a:rPr lang="nl-NL" altLang="nl-NL" sz="2000" i="1" smtClean="0">
                <a:ea typeface="ＭＳ Ｐゴシック" pitchFamily="-65" charset="-128"/>
              </a:rPr>
              <a:t>Phytoseiulus persimilis</a:t>
            </a:r>
          </a:p>
          <a:p>
            <a:pPr lvl="1" eaLnBrk="1" hangingPunct="1"/>
            <a:r>
              <a:rPr lang="nl-NL" altLang="nl-NL" sz="2000" smtClean="0">
                <a:ea typeface="ＭＳ Ｐゴシック" pitchFamily="-65" charset="-128"/>
              </a:rPr>
              <a:t>Specialistische bladluispredatoren</a:t>
            </a:r>
          </a:p>
          <a:p>
            <a:pPr lvl="1" eaLnBrk="1" hangingPunct="1"/>
            <a:r>
              <a:rPr lang="nl-NL" altLang="nl-NL" sz="2000" smtClean="0">
                <a:ea typeface="ＭＳ Ｐゴシック" pitchFamily="-65" charset="-128"/>
              </a:rPr>
              <a:t>Insectendodende schimmels en aaltjes</a:t>
            </a:r>
          </a:p>
          <a:p>
            <a:pPr eaLnBrk="1" hangingPunct="1"/>
            <a:r>
              <a:rPr lang="nl-NL" altLang="nl-NL" sz="2000" smtClean="0">
                <a:ea typeface="ＭＳ Ｐゴシック" pitchFamily="-65" charset="-128"/>
              </a:rPr>
              <a:t>Generalisten:</a:t>
            </a:r>
          </a:p>
          <a:p>
            <a:pPr lvl="1" eaLnBrk="1" hangingPunct="1"/>
            <a:r>
              <a:rPr lang="nl-NL" altLang="nl-NL" sz="2000" smtClean="0">
                <a:ea typeface="ＭＳ Ｐゴシック" pitchFamily="-65" charset="-128"/>
              </a:rPr>
              <a:t>Roofmijten, roofwantsen, roofkevers</a:t>
            </a:r>
            <a:endParaRPr lang="nl-NL" altLang="nl-NL" sz="2000" i="1" smtClean="0">
              <a:ea typeface="ＭＳ Ｐゴシック" pitchFamily="-65" charset="-128"/>
            </a:endParaRPr>
          </a:p>
          <a:p>
            <a:pPr lvl="1" eaLnBrk="1" hangingPunct="1">
              <a:buFont typeface="Wingdings" pitchFamily="-65" charset="2"/>
              <a:buNone/>
            </a:pPr>
            <a:endParaRPr lang="nl-NL" altLang="nl-NL" sz="2000" i="1" smtClean="0">
              <a:ea typeface="ＭＳ Ｐゴシック" pitchFamily="-65" charset="-128"/>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sp>
        <p:nvSpPr>
          <p:cNvPr id="3379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NL" altLang="nl-NL" smtClean="0">
              <a:ea typeface="ＭＳ Ｐゴシック" pitchFamily="-65" charset="-128"/>
            </a:endParaRPr>
          </a:p>
        </p:txBody>
      </p:sp>
      <p:pic>
        <p:nvPicPr>
          <p:cNvPr id="33796" name="Picture 4" descr="2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5195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1403350" y="115888"/>
            <a:ext cx="82296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r>
              <a:rPr lang="nl-NL" altLang="nl-NL" sz="2800">
                <a:solidFill>
                  <a:srgbClr val="FFFF99"/>
                </a:solidFill>
                <a:latin typeface="News Gothic" pitchFamily="34" charset="0"/>
                <a:ea typeface="ＭＳ Ｐゴシック" pitchFamily="-65" charset="-128"/>
              </a:rPr>
              <a:t>Specialistische predator: </a:t>
            </a:r>
            <a:r>
              <a:rPr lang="nl-NL" altLang="nl-NL" sz="2800" i="1">
                <a:solidFill>
                  <a:srgbClr val="FFFF99"/>
                </a:solidFill>
                <a:latin typeface="News Gothic" pitchFamily="34" charset="0"/>
                <a:ea typeface="ＭＳ Ｐゴシック" pitchFamily="-65" charset="-128"/>
              </a:rPr>
              <a:t>Phytoseiulus persimilis</a:t>
            </a:r>
            <a:endParaRPr lang="nl-NL" altLang="nl-NL" sz="2800">
              <a:solidFill>
                <a:srgbClr val="FFFF99"/>
              </a:solidFill>
              <a:latin typeface="News Gothic" pitchFamily="34" charset="0"/>
              <a:ea typeface="ＭＳ Ｐゴシック" pitchFamily="-65" charset="-128"/>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247650" y="274638"/>
            <a:ext cx="6648450" cy="677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000" smtClean="0">
                <a:solidFill>
                  <a:srgbClr val="595959"/>
                </a:solidFill>
                <a:ea typeface="ＭＳ Ｐゴシック" pitchFamily="-65" charset="-128"/>
              </a:rPr>
              <a:t>Generalistische mijt </a:t>
            </a:r>
            <a:r>
              <a:rPr lang="nl-NL" altLang="nl-NL" sz="2000" i="1" smtClean="0">
                <a:solidFill>
                  <a:srgbClr val="595959"/>
                </a:solidFill>
                <a:ea typeface="ＭＳ Ｐゴシック" pitchFamily="-65" charset="-128"/>
              </a:rPr>
              <a:t>Amblyseius swirskii</a:t>
            </a:r>
            <a:endParaRPr lang="nl-NL" altLang="nl-NL" sz="2000" smtClean="0">
              <a:solidFill>
                <a:srgbClr val="595959"/>
              </a:solidFill>
              <a:ea typeface="ＭＳ Ｐゴシック" pitchFamily="-65" charset="-128"/>
            </a:endParaRPr>
          </a:p>
        </p:txBody>
      </p:sp>
      <p:pic>
        <p:nvPicPr>
          <p:cNvPr id="34819" name="Picture 3" descr="swirskii wve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57375"/>
            <a:ext cx="4492625"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swirskii pakt trip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2625" y="1857375"/>
            <a:ext cx="37084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879475" y="5240338"/>
            <a:ext cx="6350000" cy="400050"/>
          </a:xfrm>
          <a:prstGeom prst="rect">
            <a:avLst/>
          </a:prstGeom>
          <a:noFill/>
          <a:ln>
            <a:noFill/>
          </a:ln>
          <a:extLst/>
        </p:spPr>
        <p:txBody>
          <a:bodyPr>
            <a:spAutoFit/>
          </a:bodyPr>
          <a:lstStyle>
            <a:lvl1pPr>
              <a:defRPr sz="2400">
                <a:solidFill>
                  <a:schemeClr val="tx1"/>
                </a:solidFill>
                <a:latin typeface="News Gothic" pitchFamily="34" charset="0"/>
                <a:ea typeface="ＭＳ Ｐゴシック" pitchFamily="34" charset="-128"/>
              </a:defRPr>
            </a:lvl1pPr>
            <a:lvl2pPr marL="37931725" indent="-37474525">
              <a:defRPr sz="2400">
                <a:solidFill>
                  <a:schemeClr val="tx1"/>
                </a:solidFill>
                <a:latin typeface="News Gothic" pitchFamily="34" charset="0"/>
                <a:ea typeface="ＭＳ Ｐゴシック" pitchFamily="34" charset="-128"/>
              </a:defRPr>
            </a:lvl2pPr>
            <a:lvl3pPr>
              <a:defRPr sz="2400">
                <a:solidFill>
                  <a:schemeClr val="tx1"/>
                </a:solidFill>
                <a:latin typeface="News Gothic" pitchFamily="34" charset="0"/>
                <a:ea typeface="ＭＳ Ｐゴシック" pitchFamily="34" charset="-128"/>
              </a:defRPr>
            </a:lvl3pPr>
            <a:lvl4pPr>
              <a:defRPr sz="2400">
                <a:solidFill>
                  <a:schemeClr val="tx1"/>
                </a:solidFill>
                <a:latin typeface="News Gothic" pitchFamily="34" charset="0"/>
                <a:ea typeface="ＭＳ Ｐゴシック" pitchFamily="34" charset="-128"/>
              </a:defRPr>
            </a:lvl4pPr>
            <a:lvl5pPr>
              <a:defRPr sz="2400">
                <a:solidFill>
                  <a:schemeClr val="tx1"/>
                </a:solidFill>
                <a:latin typeface="News Gothic" pitchFamily="34" charset="0"/>
                <a:ea typeface="ＭＳ Ｐゴシック" pitchFamily="34" charset="-128"/>
              </a:defRPr>
            </a:lvl5pPr>
            <a:lvl6pPr marL="457200" eaLnBrk="0" fontAlgn="base" hangingPunct="0">
              <a:spcBef>
                <a:spcPct val="50000"/>
              </a:spcBef>
              <a:spcAft>
                <a:spcPct val="0"/>
              </a:spcAft>
              <a:defRPr sz="2400">
                <a:solidFill>
                  <a:schemeClr val="tx1"/>
                </a:solidFill>
                <a:latin typeface="News Gothic" pitchFamily="34" charset="0"/>
                <a:ea typeface="ＭＳ Ｐゴシック" pitchFamily="34" charset="-128"/>
              </a:defRPr>
            </a:lvl6pPr>
            <a:lvl7pPr marL="914400" eaLnBrk="0" fontAlgn="base" hangingPunct="0">
              <a:spcBef>
                <a:spcPct val="50000"/>
              </a:spcBef>
              <a:spcAft>
                <a:spcPct val="0"/>
              </a:spcAft>
              <a:defRPr sz="2400">
                <a:solidFill>
                  <a:schemeClr val="tx1"/>
                </a:solidFill>
                <a:latin typeface="News Gothic" pitchFamily="34" charset="0"/>
                <a:ea typeface="ＭＳ Ｐゴシック" pitchFamily="34" charset="-128"/>
              </a:defRPr>
            </a:lvl7pPr>
            <a:lvl8pPr marL="1371600" eaLnBrk="0" fontAlgn="base" hangingPunct="0">
              <a:spcBef>
                <a:spcPct val="50000"/>
              </a:spcBef>
              <a:spcAft>
                <a:spcPct val="0"/>
              </a:spcAft>
              <a:defRPr sz="2400">
                <a:solidFill>
                  <a:schemeClr val="tx1"/>
                </a:solidFill>
                <a:latin typeface="News Gothic" pitchFamily="34" charset="0"/>
                <a:ea typeface="ＭＳ Ｐゴシック" pitchFamily="34" charset="-128"/>
              </a:defRPr>
            </a:lvl8pPr>
            <a:lvl9pPr marL="1828800" eaLnBrk="0" fontAlgn="base" hangingPunct="0">
              <a:spcBef>
                <a:spcPct val="50000"/>
              </a:spcBef>
              <a:spcAft>
                <a:spcPct val="0"/>
              </a:spcAft>
              <a:defRPr sz="2400">
                <a:solidFill>
                  <a:schemeClr val="tx1"/>
                </a:solidFill>
                <a:latin typeface="News Gothic" pitchFamily="34" charset="0"/>
                <a:ea typeface="ＭＳ Ｐゴシック" pitchFamily="34" charset="-128"/>
              </a:defRPr>
            </a:lvl9pPr>
          </a:lstStyle>
          <a:p>
            <a:pPr>
              <a:defRPr/>
            </a:pPr>
            <a:r>
              <a:rPr lang="nl-NL" altLang="nl-NL" sz="2000" dirty="0" smtClean="0">
                <a:solidFill>
                  <a:schemeClr val="tx1">
                    <a:lumMod val="65000"/>
                    <a:lumOff val="35000"/>
                  </a:schemeClr>
                </a:solidFill>
                <a:latin typeface="+mn-lt"/>
                <a:cs typeface="Arial" pitchFamily="34" charset="0"/>
              </a:rPr>
              <a:t>Predatie van </a:t>
            </a:r>
            <a:r>
              <a:rPr lang="nl-NL" altLang="nl-NL" sz="2000" dirty="0" err="1" smtClean="0">
                <a:solidFill>
                  <a:schemeClr val="tx1">
                    <a:lumMod val="65000"/>
                    <a:lumOff val="35000"/>
                  </a:schemeClr>
                </a:solidFill>
                <a:latin typeface="+mn-lt"/>
                <a:cs typeface="Arial" pitchFamily="34" charset="0"/>
              </a:rPr>
              <a:t>wittevlieg</a:t>
            </a:r>
            <a:r>
              <a:rPr lang="nl-NL" altLang="nl-NL" sz="2000" dirty="0" smtClean="0">
                <a:solidFill>
                  <a:schemeClr val="tx1">
                    <a:lumMod val="65000"/>
                    <a:lumOff val="35000"/>
                  </a:schemeClr>
                </a:solidFill>
                <a:latin typeface="+mn-lt"/>
                <a:cs typeface="Arial" pitchFamily="34" charset="0"/>
              </a:rPr>
              <a:t> eieren en trips</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komkommergewa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76200"/>
            <a:ext cx="10396538" cy="72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Picture 3" descr="tabakswittevli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764630">
            <a:off x="1866107" y="3255169"/>
            <a:ext cx="242728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4" descr="wf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19250" y="2420938"/>
            <a:ext cx="9794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Picture 5" descr="wf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28210">
            <a:off x="4653756" y="2699544"/>
            <a:ext cx="9794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4" name="Picture 6" descr="katoenlui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03800" y="3933825"/>
            <a:ext cx="10350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5" name="Picture 7" descr="katoenlui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4816704">
            <a:off x="2422525" y="6154738"/>
            <a:ext cx="10350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6" name="Picture 8" descr="katoenlui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774069">
            <a:off x="7534275" y="4210050"/>
            <a:ext cx="10350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7" name="Picture 9" descr="wf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0072916">
            <a:off x="6516688" y="2205038"/>
            <a:ext cx="8397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8" name="Picture 10" descr="tabakswittevli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634913">
            <a:off x="4140200" y="1700213"/>
            <a:ext cx="13287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9" name="Picture 11" descr="spint"/>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42988" y="5010150"/>
            <a:ext cx="91281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0" name="Picture 12" descr="spin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35150" y="3644900"/>
            <a:ext cx="6477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1" name="Picture 13" descr="spint"/>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rot="11851534" flipH="1">
            <a:off x="684213" y="4292600"/>
            <a:ext cx="936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a:xfrm>
            <a:off x="990600" y="1524000"/>
            <a:ext cx="7162800" cy="2289175"/>
          </a:xfrm>
          <a:prstGeom prst="rect">
            <a:avLst/>
          </a:prstGeom>
        </p:spPr>
        <p:txBody>
          <a:bodyPr>
            <a:normAutofit fontScale="97500"/>
          </a:bodyPr>
          <a:lstStyle/>
          <a:p>
            <a:pPr algn="ctr">
              <a:defRPr/>
            </a:pPr>
            <a:endParaRPr lang="nl-NL" altLang="en-US" sz="3200" spc="-100" dirty="0">
              <a:latin typeface="+mn-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55651"/>
                                        </p:tgtEl>
                                        <p:attrNameLst>
                                          <p:attrName>style.visibility</p:attrName>
                                        </p:attrNameLst>
                                      </p:cBhvr>
                                      <p:to>
                                        <p:strVal val="visible"/>
                                      </p:to>
                                    </p:set>
                                    <p:anim calcmode="lin" valueType="num">
                                      <p:cBhvr>
                                        <p:cTn id="7" dur="1000" fill="hold"/>
                                        <p:tgtEl>
                                          <p:spTgt spid="155651"/>
                                        </p:tgtEl>
                                        <p:attrNameLst>
                                          <p:attrName>ppt_w</p:attrName>
                                        </p:attrNameLst>
                                      </p:cBhvr>
                                      <p:tavLst>
                                        <p:tav tm="0">
                                          <p:val>
                                            <p:fltVal val="0"/>
                                          </p:val>
                                        </p:tav>
                                        <p:tav tm="100000">
                                          <p:val>
                                            <p:strVal val="#ppt_w"/>
                                          </p:val>
                                        </p:tav>
                                      </p:tavLst>
                                    </p:anim>
                                    <p:anim calcmode="lin" valueType="num">
                                      <p:cBhvr>
                                        <p:cTn id="8" dur="1000" fill="hold"/>
                                        <p:tgtEl>
                                          <p:spTgt spid="155651"/>
                                        </p:tgtEl>
                                        <p:attrNameLst>
                                          <p:attrName>ppt_h</p:attrName>
                                        </p:attrNameLst>
                                      </p:cBhvr>
                                      <p:tavLst>
                                        <p:tav tm="0">
                                          <p:val>
                                            <p:fltVal val="0"/>
                                          </p:val>
                                        </p:tav>
                                        <p:tav tm="100000">
                                          <p:val>
                                            <p:strVal val="#ppt_h"/>
                                          </p:val>
                                        </p:tav>
                                      </p:tavLst>
                                    </p:anim>
                                    <p:anim calcmode="lin" valueType="num">
                                      <p:cBhvr>
                                        <p:cTn id="9" dur="1000" fill="hold"/>
                                        <p:tgtEl>
                                          <p:spTgt spid="1556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56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55658"/>
                                        </p:tgtEl>
                                        <p:attrNameLst>
                                          <p:attrName>style.visibility</p:attrName>
                                        </p:attrNameLst>
                                      </p:cBhvr>
                                      <p:to>
                                        <p:strVal val="visible"/>
                                      </p:to>
                                    </p:set>
                                    <p:anim calcmode="lin" valueType="num">
                                      <p:cBhvr>
                                        <p:cTn id="15" dur="1000" fill="hold"/>
                                        <p:tgtEl>
                                          <p:spTgt spid="155658"/>
                                        </p:tgtEl>
                                        <p:attrNameLst>
                                          <p:attrName>ppt_w</p:attrName>
                                        </p:attrNameLst>
                                      </p:cBhvr>
                                      <p:tavLst>
                                        <p:tav tm="0">
                                          <p:val>
                                            <p:fltVal val="0"/>
                                          </p:val>
                                        </p:tav>
                                        <p:tav tm="100000">
                                          <p:val>
                                            <p:strVal val="#ppt_w"/>
                                          </p:val>
                                        </p:tav>
                                      </p:tavLst>
                                    </p:anim>
                                    <p:anim calcmode="lin" valueType="num">
                                      <p:cBhvr>
                                        <p:cTn id="16" dur="1000" fill="hold"/>
                                        <p:tgtEl>
                                          <p:spTgt spid="155658"/>
                                        </p:tgtEl>
                                        <p:attrNameLst>
                                          <p:attrName>ppt_h</p:attrName>
                                        </p:attrNameLst>
                                      </p:cBhvr>
                                      <p:tavLst>
                                        <p:tav tm="0">
                                          <p:val>
                                            <p:fltVal val="0"/>
                                          </p:val>
                                        </p:tav>
                                        <p:tav tm="100000">
                                          <p:val>
                                            <p:strVal val="#ppt_h"/>
                                          </p:val>
                                        </p:tav>
                                      </p:tavLst>
                                    </p:anim>
                                    <p:anim calcmode="lin" valueType="num">
                                      <p:cBhvr>
                                        <p:cTn id="17" dur="1000" fill="hold"/>
                                        <p:tgtEl>
                                          <p:spTgt spid="15565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56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55652"/>
                                        </p:tgtEl>
                                        <p:attrNameLst>
                                          <p:attrName>style.visibility</p:attrName>
                                        </p:attrNameLst>
                                      </p:cBhvr>
                                      <p:to>
                                        <p:strVal val="visible"/>
                                      </p:to>
                                    </p:set>
                                    <p:anim calcmode="lin" valueType="num">
                                      <p:cBhvr additive="base">
                                        <p:cTn id="23" dur="500" fill="hold"/>
                                        <p:tgtEl>
                                          <p:spTgt spid="155652"/>
                                        </p:tgtEl>
                                        <p:attrNameLst>
                                          <p:attrName>ppt_x</p:attrName>
                                        </p:attrNameLst>
                                      </p:cBhvr>
                                      <p:tavLst>
                                        <p:tav tm="0">
                                          <p:val>
                                            <p:strVal val="#ppt_x"/>
                                          </p:val>
                                        </p:tav>
                                        <p:tav tm="100000">
                                          <p:val>
                                            <p:strVal val="#ppt_x"/>
                                          </p:val>
                                        </p:tav>
                                      </p:tavLst>
                                    </p:anim>
                                    <p:anim calcmode="lin" valueType="num">
                                      <p:cBhvr additive="base">
                                        <p:cTn id="24" dur="500" fill="hold"/>
                                        <p:tgtEl>
                                          <p:spTgt spid="15565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55653"/>
                                        </p:tgtEl>
                                        <p:attrNameLst>
                                          <p:attrName>style.visibility</p:attrName>
                                        </p:attrNameLst>
                                      </p:cBhvr>
                                      <p:to>
                                        <p:strVal val="visible"/>
                                      </p:to>
                                    </p:set>
                                    <p:anim calcmode="lin" valueType="num">
                                      <p:cBhvr additive="base">
                                        <p:cTn id="29" dur="500" fill="hold"/>
                                        <p:tgtEl>
                                          <p:spTgt spid="155653"/>
                                        </p:tgtEl>
                                        <p:attrNameLst>
                                          <p:attrName>ppt_x</p:attrName>
                                        </p:attrNameLst>
                                      </p:cBhvr>
                                      <p:tavLst>
                                        <p:tav tm="0">
                                          <p:val>
                                            <p:strVal val="#ppt_x"/>
                                          </p:val>
                                        </p:tav>
                                        <p:tav tm="100000">
                                          <p:val>
                                            <p:strVal val="#ppt_x"/>
                                          </p:val>
                                        </p:tav>
                                      </p:tavLst>
                                    </p:anim>
                                    <p:anim calcmode="lin" valueType="num">
                                      <p:cBhvr additive="base">
                                        <p:cTn id="30" dur="500" fill="hold"/>
                                        <p:tgtEl>
                                          <p:spTgt spid="15565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55657"/>
                                        </p:tgtEl>
                                        <p:attrNameLst>
                                          <p:attrName>style.visibility</p:attrName>
                                        </p:attrNameLst>
                                      </p:cBhvr>
                                      <p:to>
                                        <p:strVal val="visible"/>
                                      </p:to>
                                    </p:set>
                                    <p:anim calcmode="lin" valueType="num">
                                      <p:cBhvr additive="base">
                                        <p:cTn id="35" dur="500" fill="hold"/>
                                        <p:tgtEl>
                                          <p:spTgt spid="155657"/>
                                        </p:tgtEl>
                                        <p:attrNameLst>
                                          <p:attrName>ppt_x</p:attrName>
                                        </p:attrNameLst>
                                      </p:cBhvr>
                                      <p:tavLst>
                                        <p:tav tm="0">
                                          <p:val>
                                            <p:strVal val="#ppt_x"/>
                                          </p:val>
                                        </p:tav>
                                        <p:tav tm="100000">
                                          <p:val>
                                            <p:strVal val="#ppt_x"/>
                                          </p:val>
                                        </p:tav>
                                      </p:tavLst>
                                    </p:anim>
                                    <p:anim calcmode="lin" valueType="num">
                                      <p:cBhvr additive="base">
                                        <p:cTn id="36" dur="500" fill="hold"/>
                                        <p:tgtEl>
                                          <p:spTgt spid="15565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155654"/>
                                        </p:tgtEl>
                                        <p:attrNameLst>
                                          <p:attrName>style.visibility</p:attrName>
                                        </p:attrNameLst>
                                      </p:cBhvr>
                                      <p:to>
                                        <p:strVal val="visible"/>
                                      </p:to>
                                    </p:set>
                                    <p:animEffect transition="in" filter="dissolve">
                                      <p:cBhvr>
                                        <p:cTn id="41" dur="500"/>
                                        <p:tgtEl>
                                          <p:spTgt spid="15565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155656"/>
                                        </p:tgtEl>
                                        <p:attrNameLst>
                                          <p:attrName>style.visibility</p:attrName>
                                        </p:attrNameLst>
                                      </p:cBhvr>
                                      <p:to>
                                        <p:strVal val="visible"/>
                                      </p:to>
                                    </p:set>
                                    <p:animEffect transition="in" filter="dissolve">
                                      <p:cBhvr>
                                        <p:cTn id="46" dur="500"/>
                                        <p:tgtEl>
                                          <p:spTgt spid="15565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55655"/>
                                        </p:tgtEl>
                                        <p:attrNameLst>
                                          <p:attrName>style.visibility</p:attrName>
                                        </p:attrNameLst>
                                      </p:cBhvr>
                                      <p:to>
                                        <p:strVal val="visible"/>
                                      </p:to>
                                    </p:set>
                                    <p:animEffect transition="in" filter="dissolve">
                                      <p:cBhvr>
                                        <p:cTn id="51" dur="500"/>
                                        <p:tgtEl>
                                          <p:spTgt spid="15565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6" presetClass="entr" presetSubtype="0" fill="hold" nodeType="clickEffect">
                                  <p:stCondLst>
                                    <p:cond delay="0"/>
                                  </p:stCondLst>
                                  <p:childTnLst>
                                    <p:set>
                                      <p:cBhvr>
                                        <p:cTn id="55" dur="1" fill="hold">
                                          <p:stCondLst>
                                            <p:cond delay="0"/>
                                          </p:stCondLst>
                                        </p:cTn>
                                        <p:tgtEl>
                                          <p:spTgt spid="155659"/>
                                        </p:tgtEl>
                                        <p:attrNameLst>
                                          <p:attrName>style.visibility</p:attrName>
                                        </p:attrNameLst>
                                      </p:cBhvr>
                                      <p:to>
                                        <p:strVal val="visible"/>
                                      </p:to>
                                    </p:set>
                                    <p:animEffect transition="in" filter="wipe(down)">
                                      <p:cBhvr>
                                        <p:cTn id="56" dur="580">
                                          <p:stCondLst>
                                            <p:cond delay="0"/>
                                          </p:stCondLst>
                                        </p:cTn>
                                        <p:tgtEl>
                                          <p:spTgt spid="155659"/>
                                        </p:tgtEl>
                                      </p:cBhvr>
                                    </p:animEffect>
                                    <p:anim calcmode="lin" valueType="num">
                                      <p:cBhvr>
                                        <p:cTn id="57" dur="1822" tmFilter="0,0; 0.14,0.36; 0.43,0.73; 0.71,0.91; 1.0,1.0">
                                          <p:stCondLst>
                                            <p:cond delay="0"/>
                                          </p:stCondLst>
                                        </p:cTn>
                                        <p:tgtEl>
                                          <p:spTgt spid="155659"/>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55659"/>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55659"/>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55659"/>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55659"/>
                                        </p:tgtEl>
                                        <p:attrNameLst>
                                          <p:attrName>ppt_y</p:attrName>
                                        </p:attrNameLst>
                                      </p:cBhvr>
                                      <p:tavLst>
                                        <p:tav tm="0" fmla="#ppt_y-sin(pi*$)/81">
                                          <p:val>
                                            <p:fltVal val="0"/>
                                          </p:val>
                                        </p:tav>
                                        <p:tav tm="100000">
                                          <p:val>
                                            <p:fltVal val="1"/>
                                          </p:val>
                                        </p:tav>
                                      </p:tavLst>
                                    </p:anim>
                                    <p:animScale>
                                      <p:cBhvr>
                                        <p:cTn id="62" dur="26">
                                          <p:stCondLst>
                                            <p:cond delay="650"/>
                                          </p:stCondLst>
                                        </p:cTn>
                                        <p:tgtEl>
                                          <p:spTgt spid="155659"/>
                                        </p:tgtEl>
                                      </p:cBhvr>
                                      <p:to x="100000" y="60000"/>
                                    </p:animScale>
                                    <p:animScale>
                                      <p:cBhvr>
                                        <p:cTn id="63" dur="166" decel="50000">
                                          <p:stCondLst>
                                            <p:cond delay="676"/>
                                          </p:stCondLst>
                                        </p:cTn>
                                        <p:tgtEl>
                                          <p:spTgt spid="155659"/>
                                        </p:tgtEl>
                                      </p:cBhvr>
                                      <p:to x="100000" y="100000"/>
                                    </p:animScale>
                                    <p:animScale>
                                      <p:cBhvr>
                                        <p:cTn id="64" dur="26">
                                          <p:stCondLst>
                                            <p:cond delay="1312"/>
                                          </p:stCondLst>
                                        </p:cTn>
                                        <p:tgtEl>
                                          <p:spTgt spid="155659"/>
                                        </p:tgtEl>
                                      </p:cBhvr>
                                      <p:to x="100000" y="80000"/>
                                    </p:animScale>
                                    <p:animScale>
                                      <p:cBhvr>
                                        <p:cTn id="65" dur="166" decel="50000">
                                          <p:stCondLst>
                                            <p:cond delay="1338"/>
                                          </p:stCondLst>
                                        </p:cTn>
                                        <p:tgtEl>
                                          <p:spTgt spid="155659"/>
                                        </p:tgtEl>
                                      </p:cBhvr>
                                      <p:to x="100000" y="100000"/>
                                    </p:animScale>
                                    <p:animScale>
                                      <p:cBhvr>
                                        <p:cTn id="66" dur="26">
                                          <p:stCondLst>
                                            <p:cond delay="1642"/>
                                          </p:stCondLst>
                                        </p:cTn>
                                        <p:tgtEl>
                                          <p:spTgt spid="155659"/>
                                        </p:tgtEl>
                                      </p:cBhvr>
                                      <p:to x="100000" y="90000"/>
                                    </p:animScale>
                                    <p:animScale>
                                      <p:cBhvr>
                                        <p:cTn id="67" dur="166" decel="50000">
                                          <p:stCondLst>
                                            <p:cond delay="1668"/>
                                          </p:stCondLst>
                                        </p:cTn>
                                        <p:tgtEl>
                                          <p:spTgt spid="155659"/>
                                        </p:tgtEl>
                                      </p:cBhvr>
                                      <p:to x="100000" y="100000"/>
                                    </p:animScale>
                                    <p:animScale>
                                      <p:cBhvr>
                                        <p:cTn id="68" dur="26">
                                          <p:stCondLst>
                                            <p:cond delay="1808"/>
                                          </p:stCondLst>
                                        </p:cTn>
                                        <p:tgtEl>
                                          <p:spTgt spid="155659"/>
                                        </p:tgtEl>
                                      </p:cBhvr>
                                      <p:to x="100000" y="95000"/>
                                    </p:animScale>
                                    <p:animScale>
                                      <p:cBhvr>
                                        <p:cTn id="69" dur="166" decel="50000">
                                          <p:stCondLst>
                                            <p:cond delay="1834"/>
                                          </p:stCondLst>
                                        </p:cTn>
                                        <p:tgtEl>
                                          <p:spTgt spid="155659"/>
                                        </p:tgtEl>
                                      </p:cBhvr>
                                      <p:to x="100000" y="100000"/>
                                    </p:animScale>
                                  </p:childTnLst>
                                </p:cTn>
                              </p:par>
                            </p:childTnLst>
                          </p:cTn>
                        </p:par>
                      </p:childTnLst>
                    </p:cTn>
                  </p:par>
                  <p:par>
                    <p:cTn id="70" fill="hold" nodeType="clickPar">
                      <p:stCondLst>
                        <p:cond delay="indefinite"/>
                      </p:stCondLst>
                      <p:childTnLst>
                        <p:par>
                          <p:cTn id="71" fill="hold" nodeType="withGroup">
                            <p:stCondLst>
                              <p:cond delay="0"/>
                            </p:stCondLst>
                            <p:childTnLst>
                              <p:par>
                                <p:cTn id="72" presetID="26" presetClass="entr" presetSubtype="0" fill="hold" nodeType="clickEffect">
                                  <p:stCondLst>
                                    <p:cond delay="0"/>
                                  </p:stCondLst>
                                  <p:childTnLst>
                                    <p:set>
                                      <p:cBhvr>
                                        <p:cTn id="73" dur="1" fill="hold">
                                          <p:stCondLst>
                                            <p:cond delay="0"/>
                                          </p:stCondLst>
                                        </p:cTn>
                                        <p:tgtEl>
                                          <p:spTgt spid="155661"/>
                                        </p:tgtEl>
                                        <p:attrNameLst>
                                          <p:attrName>style.visibility</p:attrName>
                                        </p:attrNameLst>
                                      </p:cBhvr>
                                      <p:to>
                                        <p:strVal val="visible"/>
                                      </p:to>
                                    </p:set>
                                    <p:animEffect transition="in" filter="wipe(down)">
                                      <p:cBhvr>
                                        <p:cTn id="74" dur="580">
                                          <p:stCondLst>
                                            <p:cond delay="0"/>
                                          </p:stCondLst>
                                        </p:cTn>
                                        <p:tgtEl>
                                          <p:spTgt spid="155661"/>
                                        </p:tgtEl>
                                      </p:cBhvr>
                                    </p:animEffect>
                                    <p:anim calcmode="lin" valueType="num">
                                      <p:cBhvr>
                                        <p:cTn id="75" dur="1822" tmFilter="0,0; 0.14,0.36; 0.43,0.73; 0.71,0.91; 1.0,1.0">
                                          <p:stCondLst>
                                            <p:cond delay="0"/>
                                          </p:stCondLst>
                                        </p:cTn>
                                        <p:tgtEl>
                                          <p:spTgt spid="155661"/>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55661"/>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55661"/>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55661"/>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55661"/>
                                        </p:tgtEl>
                                        <p:attrNameLst>
                                          <p:attrName>ppt_y</p:attrName>
                                        </p:attrNameLst>
                                      </p:cBhvr>
                                      <p:tavLst>
                                        <p:tav tm="0" fmla="#ppt_y-sin(pi*$)/81">
                                          <p:val>
                                            <p:fltVal val="0"/>
                                          </p:val>
                                        </p:tav>
                                        <p:tav tm="100000">
                                          <p:val>
                                            <p:fltVal val="1"/>
                                          </p:val>
                                        </p:tav>
                                      </p:tavLst>
                                    </p:anim>
                                    <p:animScale>
                                      <p:cBhvr>
                                        <p:cTn id="80" dur="26">
                                          <p:stCondLst>
                                            <p:cond delay="650"/>
                                          </p:stCondLst>
                                        </p:cTn>
                                        <p:tgtEl>
                                          <p:spTgt spid="155661"/>
                                        </p:tgtEl>
                                      </p:cBhvr>
                                      <p:to x="100000" y="60000"/>
                                    </p:animScale>
                                    <p:animScale>
                                      <p:cBhvr>
                                        <p:cTn id="81" dur="166" decel="50000">
                                          <p:stCondLst>
                                            <p:cond delay="676"/>
                                          </p:stCondLst>
                                        </p:cTn>
                                        <p:tgtEl>
                                          <p:spTgt spid="155661"/>
                                        </p:tgtEl>
                                      </p:cBhvr>
                                      <p:to x="100000" y="100000"/>
                                    </p:animScale>
                                    <p:animScale>
                                      <p:cBhvr>
                                        <p:cTn id="82" dur="26">
                                          <p:stCondLst>
                                            <p:cond delay="1312"/>
                                          </p:stCondLst>
                                        </p:cTn>
                                        <p:tgtEl>
                                          <p:spTgt spid="155661"/>
                                        </p:tgtEl>
                                      </p:cBhvr>
                                      <p:to x="100000" y="80000"/>
                                    </p:animScale>
                                    <p:animScale>
                                      <p:cBhvr>
                                        <p:cTn id="83" dur="166" decel="50000">
                                          <p:stCondLst>
                                            <p:cond delay="1338"/>
                                          </p:stCondLst>
                                        </p:cTn>
                                        <p:tgtEl>
                                          <p:spTgt spid="155661"/>
                                        </p:tgtEl>
                                      </p:cBhvr>
                                      <p:to x="100000" y="100000"/>
                                    </p:animScale>
                                    <p:animScale>
                                      <p:cBhvr>
                                        <p:cTn id="84" dur="26">
                                          <p:stCondLst>
                                            <p:cond delay="1642"/>
                                          </p:stCondLst>
                                        </p:cTn>
                                        <p:tgtEl>
                                          <p:spTgt spid="155661"/>
                                        </p:tgtEl>
                                      </p:cBhvr>
                                      <p:to x="100000" y="90000"/>
                                    </p:animScale>
                                    <p:animScale>
                                      <p:cBhvr>
                                        <p:cTn id="85" dur="166" decel="50000">
                                          <p:stCondLst>
                                            <p:cond delay="1668"/>
                                          </p:stCondLst>
                                        </p:cTn>
                                        <p:tgtEl>
                                          <p:spTgt spid="155661"/>
                                        </p:tgtEl>
                                      </p:cBhvr>
                                      <p:to x="100000" y="100000"/>
                                    </p:animScale>
                                    <p:animScale>
                                      <p:cBhvr>
                                        <p:cTn id="86" dur="26">
                                          <p:stCondLst>
                                            <p:cond delay="1808"/>
                                          </p:stCondLst>
                                        </p:cTn>
                                        <p:tgtEl>
                                          <p:spTgt spid="155661"/>
                                        </p:tgtEl>
                                      </p:cBhvr>
                                      <p:to x="100000" y="95000"/>
                                    </p:animScale>
                                    <p:animScale>
                                      <p:cBhvr>
                                        <p:cTn id="87" dur="166" decel="50000">
                                          <p:stCondLst>
                                            <p:cond delay="1834"/>
                                          </p:stCondLst>
                                        </p:cTn>
                                        <p:tgtEl>
                                          <p:spTgt spid="155661"/>
                                        </p:tgtEl>
                                      </p:cBhvr>
                                      <p:to x="100000" y="100000"/>
                                    </p:animScale>
                                  </p:childTnLst>
                                </p:cTn>
                              </p:par>
                            </p:childTnLst>
                          </p:cTn>
                        </p:par>
                      </p:childTnLst>
                    </p:cTn>
                  </p:par>
                  <p:par>
                    <p:cTn id="88" fill="hold" nodeType="clickPar">
                      <p:stCondLst>
                        <p:cond delay="indefinite"/>
                      </p:stCondLst>
                      <p:childTnLst>
                        <p:par>
                          <p:cTn id="89" fill="hold" nodeType="withGroup">
                            <p:stCondLst>
                              <p:cond delay="0"/>
                            </p:stCondLst>
                            <p:childTnLst>
                              <p:par>
                                <p:cTn id="90" presetID="26" presetClass="entr" presetSubtype="0" fill="hold" nodeType="clickEffect">
                                  <p:stCondLst>
                                    <p:cond delay="0"/>
                                  </p:stCondLst>
                                  <p:childTnLst>
                                    <p:set>
                                      <p:cBhvr>
                                        <p:cTn id="91" dur="1" fill="hold">
                                          <p:stCondLst>
                                            <p:cond delay="0"/>
                                          </p:stCondLst>
                                        </p:cTn>
                                        <p:tgtEl>
                                          <p:spTgt spid="155660"/>
                                        </p:tgtEl>
                                        <p:attrNameLst>
                                          <p:attrName>style.visibility</p:attrName>
                                        </p:attrNameLst>
                                      </p:cBhvr>
                                      <p:to>
                                        <p:strVal val="visible"/>
                                      </p:to>
                                    </p:set>
                                    <p:animEffect transition="in" filter="wipe(down)">
                                      <p:cBhvr>
                                        <p:cTn id="92" dur="580">
                                          <p:stCondLst>
                                            <p:cond delay="0"/>
                                          </p:stCondLst>
                                        </p:cTn>
                                        <p:tgtEl>
                                          <p:spTgt spid="155660"/>
                                        </p:tgtEl>
                                      </p:cBhvr>
                                    </p:animEffect>
                                    <p:anim calcmode="lin" valueType="num">
                                      <p:cBhvr>
                                        <p:cTn id="93" dur="1822" tmFilter="0,0; 0.14,0.36; 0.43,0.73; 0.71,0.91; 1.0,1.0">
                                          <p:stCondLst>
                                            <p:cond delay="0"/>
                                          </p:stCondLst>
                                        </p:cTn>
                                        <p:tgtEl>
                                          <p:spTgt spid="15566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5566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5566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5566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55660"/>
                                        </p:tgtEl>
                                        <p:attrNameLst>
                                          <p:attrName>ppt_y</p:attrName>
                                        </p:attrNameLst>
                                      </p:cBhvr>
                                      <p:tavLst>
                                        <p:tav tm="0" fmla="#ppt_y-sin(pi*$)/81">
                                          <p:val>
                                            <p:fltVal val="0"/>
                                          </p:val>
                                        </p:tav>
                                        <p:tav tm="100000">
                                          <p:val>
                                            <p:fltVal val="1"/>
                                          </p:val>
                                        </p:tav>
                                      </p:tavLst>
                                    </p:anim>
                                    <p:animScale>
                                      <p:cBhvr>
                                        <p:cTn id="98" dur="26">
                                          <p:stCondLst>
                                            <p:cond delay="650"/>
                                          </p:stCondLst>
                                        </p:cTn>
                                        <p:tgtEl>
                                          <p:spTgt spid="155660"/>
                                        </p:tgtEl>
                                      </p:cBhvr>
                                      <p:to x="100000" y="60000"/>
                                    </p:animScale>
                                    <p:animScale>
                                      <p:cBhvr>
                                        <p:cTn id="99" dur="166" decel="50000">
                                          <p:stCondLst>
                                            <p:cond delay="676"/>
                                          </p:stCondLst>
                                        </p:cTn>
                                        <p:tgtEl>
                                          <p:spTgt spid="155660"/>
                                        </p:tgtEl>
                                      </p:cBhvr>
                                      <p:to x="100000" y="100000"/>
                                    </p:animScale>
                                    <p:animScale>
                                      <p:cBhvr>
                                        <p:cTn id="100" dur="26">
                                          <p:stCondLst>
                                            <p:cond delay="1312"/>
                                          </p:stCondLst>
                                        </p:cTn>
                                        <p:tgtEl>
                                          <p:spTgt spid="155660"/>
                                        </p:tgtEl>
                                      </p:cBhvr>
                                      <p:to x="100000" y="80000"/>
                                    </p:animScale>
                                    <p:animScale>
                                      <p:cBhvr>
                                        <p:cTn id="101" dur="166" decel="50000">
                                          <p:stCondLst>
                                            <p:cond delay="1338"/>
                                          </p:stCondLst>
                                        </p:cTn>
                                        <p:tgtEl>
                                          <p:spTgt spid="155660"/>
                                        </p:tgtEl>
                                      </p:cBhvr>
                                      <p:to x="100000" y="100000"/>
                                    </p:animScale>
                                    <p:animScale>
                                      <p:cBhvr>
                                        <p:cTn id="102" dur="26">
                                          <p:stCondLst>
                                            <p:cond delay="1642"/>
                                          </p:stCondLst>
                                        </p:cTn>
                                        <p:tgtEl>
                                          <p:spTgt spid="155660"/>
                                        </p:tgtEl>
                                      </p:cBhvr>
                                      <p:to x="100000" y="90000"/>
                                    </p:animScale>
                                    <p:animScale>
                                      <p:cBhvr>
                                        <p:cTn id="103" dur="166" decel="50000">
                                          <p:stCondLst>
                                            <p:cond delay="1668"/>
                                          </p:stCondLst>
                                        </p:cTn>
                                        <p:tgtEl>
                                          <p:spTgt spid="155660"/>
                                        </p:tgtEl>
                                      </p:cBhvr>
                                      <p:to x="100000" y="100000"/>
                                    </p:animScale>
                                    <p:animScale>
                                      <p:cBhvr>
                                        <p:cTn id="104" dur="26">
                                          <p:stCondLst>
                                            <p:cond delay="1808"/>
                                          </p:stCondLst>
                                        </p:cTn>
                                        <p:tgtEl>
                                          <p:spTgt spid="155660"/>
                                        </p:tgtEl>
                                      </p:cBhvr>
                                      <p:to x="100000" y="95000"/>
                                    </p:animScale>
                                    <p:animScale>
                                      <p:cBhvr>
                                        <p:cTn id="105" dur="166" decel="50000">
                                          <p:stCondLst>
                                            <p:cond delay="1834"/>
                                          </p:stCondLst>
                                        </p:cTn>
                                        <p:tgtEl>
                                          <p:spTgt spid="1556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sp>
        <p:nvSpPr>
          <p:cNvPr id="3584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NL" altLang="nl-NL" smtClean="0">
              <a:ea typeface="ＭＳ Ｐゴシック" pitchFamily="-65" charset="-128"/>
            </a:endParaRPr>
          </a:p>
        </p:txBody>
      </p:sp>
      <p:pic>
        <p:nvPicPr>
          <p:cNvPr id="35844" name="Picture 4" descr="Orius majusculus-myzus persica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735013" y="415925"/>
            <a:ext cx="376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2400">
                <a:solidFill>
                  <a:srgbClr val="FFFF99"/>
                </a:solidFill>
                <a:latin typeface="News Gothic" pitchFamily="34" charset="0"/>
                <a:ea typeface="ＭＳ Ｐゴシック" pitchFamily="-65" charset="-128"/>
              </a:rPr>
              <a:t>Roofwants </a:t>
            </a:r>
            <a:r>
              <a:rPr lang="en-US" altLang="nl-NL" sz="2400" i="1">
                <a:solidFill>
                  <a:srgbClr val="FFFF99"/>
                </a:solidFill>
                <a:latin typeface="News Gothic" pitchFamily="34" charset="0"/>
                <a:ea typeface="ＭＳ Ｐゴシック" pitchFamily="-65" charset="-128"/>
              </a:rPr>
              <a:t>Orius majusculus</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sz="quarter" idx="1"/>
          </p:nvPr>
        </p:nvSpPr>
        <p:spPr bwMode="auto">
          <a:xfrm>
            <a:off x="152400" y="247650"/>
            <a:ext cx="7258050" cy="354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nl-NL" altLang="nl-NL" smtClean="0">
                <a:ea typeface="ＭＳ Ｐゴシック" pitchFamily="-65" charset="-128"/>
              </a:rPr>
              <a:t>3. De huidige praktijk</a:t>
            </a:r>
          </a:p>
          <a:p>
            <a:pPr marL="0" indent="0" eaLnBrk="1" hangingPunct="1">
              <a:buFont typeface="Arial" charset="0"/>
              <a:buNone/>
            </a:pPr>
            <a:endParaRPr lang="nl-NL" altLang="nl-NL" sz="2000" smtClean="0">
              <a:ea typeface="ＭＳ Ｐゴシック" pitchFamily="-65" charset="-128"/>
            </a:endParaRPr>
          </a:p>
          <a:p>
            <a:pPr marL="0" indent="0" eaLnBrk="1" hangingPunct="1">
              <a:buFont typeface="Arial" charset="0"/>
              <a:buNone/>
            </a:pPr>
            <a:r>
              <a:rPr lang="nl-NL" altLang="nl-NL" sz="2000" smtClean="0">
                <a:ea typeface="ＭＳ Ｐゴシック" pitchFamily="-65" charset="-128"/>
              </a:rPr>
              <a:t>Bij biologische gewasbescherming worden natuurlijke vijanden ingezet tegen plagen. Tot voor kort dachten veel mensen om voor iedere plaagsoort een specialist in te zetten.</a:t>
            </a:r>
          </a:p>
          <a:p>
            <a:pPr marL="0" indent="0" eaLnBrk="1" hangingPunct="1"/>
            <a:endParaRPr lang="nl-NL" altLang="nl-NL" sz="2000" smtClean="0">
              <a:ea typeface="ＭＳ Ｐゴシック" pitchFamily="-65" charset="-128"/>
            </a:endParaRPr>
          </a:p>
          <a:p>
            <a:pPr marL="0" indent="0" eaLnBrk="1" hangingPunct="1">
              <a:buFont typeface="Arial" charset="0"/>
              <a:buNone/>
            </a:pPr>
            <a:r>
              <a:rPr lang="nl-NL" altLang="nl-NL" sz="2000" smtClean="0">
                <a:ea typeface="ＭＳ Ｐゴシック" pitchFamily="-65" charset="-128"/>
              </a:rPr>
              <a:t>Bijvoorbeeld, de roofmijt (</a:t>
            </a:r>
            <a:r>
              <a:rPr lang="nl-NL" altLang="nl-NL" sz="2000" i="1" smtClean="0">
                <a:ea typeface="ＭＳ Ｐゴシック" pitchFamily="-65" charset="-128"/>
              </a:rPr>
              <a:t>Amblyseius persimmilis</a:t>
            </a:r>
            <a:r>
              <a:rPr lang="nl-NL" altLang="nl-NL" sz="2000" smtClean="0">
                <a:ea typeface="ＭＳ Ｐゴシック" pitchFamily="-65" charset="-128"/>
              </a:rPr>
              <a:t>) tegen spintmijt.</a:t>
            </a:r>
          </a:p>
          <a:p>
            <a:pPr marL="0" indent="0" eaLnBrk="1" hangingPunct="1">
              <a:buFont typeface="Arial" charset="0"/>
              <a:buNone/>
            </a:pPr>
            <a:endParaRPr lang="nl-NL" altLang="nl-NL" sz="2000" smtClean="0">
              <a:ea typeface="ＭＳ Ｐゴシック" pitchFamily="-65" charset="-128"/>
            </a:endParaRPr>
          </a:p>
          <a:p>
            <a:pPr marL="0" indent="0" eaLnBrk="1" hangingPunct="1">
              <a:buFont typeface="Arial" charset="0"/>
              <a:buNone/>
            </a:pPr>
            <a:r>
              <a:rPr lang="nl-NL" altLang="nl-NL" sz="2000" smtClean="0">
                <a:ea typeface="ＭＳ Ｐゴシック" pitchFamily="-65" charset="-128"/>
              </a:rPr>
              <a:t>Er zijn veel voorbeelden van het succes van biologische gewasbescherming</a:t>
            </a:r>
          </a:p>
        </p:txBody>
      </p:sp>
      <p:pic>
        <p:nvPicPr>
          <p:cNvPr id="36867" name="Picture 4" descr="DSC0209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3013" y="4267200"/>
            <a:ext cx="22288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DSC021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4267200"/>
            <a:ext cx="236061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DSC0210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1863" y="4267200"/>
            <a:ext cx="230028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sz="quarter" idx="1"/>
          </p:nvPr>
        </p:nvSpPr>
        <p:spPr bwMode="auto">
          <a:xfrm>
            <a:off x="323850" y="1190625"/>
            <a:ext cx="6924675"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400" smtClean="0">
                <a:ea typeface="ＭＳ Ｐゴシック" pitchFamily="-65" charset="-128"/>
              </a:rPr>
              <a:t>Het lijkt heel simpel: Je zoekt de natuurlijke vijand van jouw plaag en klaar! </a:t>
            </a:r>
          </a:p>
          <a:p>
            <a:pPr eaLnBrk="1" hangingPunct="1"/>
            <a:endParaRPr lang="nl-NL" altLang="nl-NL" sz="2400" smtClean="0">
              <a:ea typeface="ＭＳ Ｐゴシック" pitchFamily="-65" charset="-128"/>
            </a:endParaRPr>
          </a:p>
          <a:p>
            <a:pPr eaLnBrk="1" hangingPunct="1"/>
            <a:r>
              <a:rPr lang="nl-NL" altLang="nl-NL" sz="2400" smtClean="0">
                <a:ea typeface="ＭＳ Ｐゴシック" pitchFamily="-65" charset="-128"/>
              </a:rPr>
              <a:t>Maar, er zijn verschillende factoren die biologische gewasbescherming kunnen beïnvloeden, ook soms negatief.</a:t>
            </a:r>
          </a:p>
          <a:p>
            <a:pPr eaLnBrk="1" hangingPunct="1">
              <a:buFont typeface="Arial" charset="0"/>
              <a:buNone/>
            </a:pPr>
            <a:endParaRPr lang="nl-NL" altLang="nl-NL" sz="2400" smtClean="0">
              <a:ea typeface="ＭＳ Ｐゴシック" pitchFamily="-65"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body" sz="half" idx="1"/>
          </p:nvPr>
        </p:nvSpPr>
        <p:spPr bwMode="auto">
          <a:xfrm>
            <a:off x="374650" y="990600"/>
            <a:ext cx="381635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7075" eaLnBrk="1" hangingPunct="1">
              <a:lnSpc>
                <a:spcPct val="90000"/>
              </a:lnSpc>
            </a:pPr>
            <a:r>
              <a:rPr lang="pt-BR" altLang="nl-NL" sz="2400" smtClean="0">
                <a:solidFill>
                  <a:srgbClr val="33CC33"/>
                </a:solidFill>
                <a:ea typeface="ＭＳ Ｐゴシック" pitchFamily="-65" charset="-128"/>
              </a:rPr>
              <a:t>De groene pijlen </a:t>
            </a:r>
            <a:r>
              <a:rPr lang="pt-BR" altLang="nl-NL" sz="2400" smtClean="0">
                <a:ea typeface="ＭＳ Ｐゴシック" pitchFamily="-65" charset="-128"/>
              </a:rPr>
              <a:t>laten de “normale” interacties tussen rovers en prooien of herbivoren en planten zien.</a:t>
            </a:r>
          </a:p>
          <a:p>
            <a:pPr defTabSz="727075" eaLnBrk="1" hangingPunct="1">
              <a:lnSpc>
                <a:spcPct val="90000"/>
              </a:lnSpc>
            </a:pPr>
            <a:endParaRPr lang="pt-BR" altLang="nl-NL" sz="2400" smtClean="0">
              <a:ea typeface="ＭＳ Ｐゴシック" pitchFamily="-65" charset="-128"/>
            </a:endParaRPr>
          </a:p>
          <a:p>
            <a:pPr defTabSz="727075" eaLnBrk="1" hangingPunct="1">
              <a:lnSpc>
                <a:spcPct val="90000"/>
              </a:lnSpc>
            </a:pPr>
            <a:r>
              <a:rPr lang="pt-BR" altLang="nl-NL" sz="2400" smtClean="0">
                <a:solidFill>
                  <a:srgbClr val="0000FF"/>
                </a:solidFill>
                <a:ea typeface="ＭＳ Ｐゴシック" pitchFamily="-65" charset="-128"/>
              </a:rPr>
              <a:t>De blauwe pijlen </a:t>
            </a:r>
            <a:r>
              <a:rPr lang="pt-BR" altLang="nl-NL" sz="2400" smtClean="0">
                <a:ea typeface="ＭＳ Ｐゴシック" pitchFamily="-65" charset="-128"/>
              </a:rPr>
              <a:t>laten intraguild predatie zien  (2 concurerende soorten waarvan de een de ander eet)(Polis et al. 1989).</a:t>
            </a:r>
          </a:p>
          <a:p>
            <a:pPr defTabSz="727075" eaLnBrk="1" hangingPunct="1">
              <a:lnSpc>
                <a:spcPct val="90000"/>
              </a:lnSpc>
            </a:pPr>
            <a:endParaRPr lang="pt-BR" altLang="nl-NL" sz="2400" smtClean="0">
              <a:ea typeface="ＭＳ Ｐゴシック" pitchFamily="-65" charset="-128"/>
            </a:endParaRPr>
          </a:p>
          <a:p>
            <a:pPr defTabSz="727075" eaLnBrk="1" hangingPunct="1">
              <a:lnSpc>
                <a:spcPct val="90000"/>
              </a:lnSpc>
            </a:pPr>
            <a:r>
              <a:rPr lang="pt-BR" altLang="nl-NL" sz="2400" smtClean="0">
                <a:solidFill>
                  <a:srgbClr val="FF0000"/>
                </a:solidFill>
                <a:ea typeface="ＭＳ Ｐゴシック" pitchFamily="-65" charset="-128"/>
              </a:rPr>
              <a:t>De rode pijlen </a:t>
            </a:r>
            <a:r>
              <a:rPr lang="pt-BR" altLang="nl-NL" sz="2400" smtClean="0">
                <a:ea typeface="ＭＳ Ｐゴシック" pitchFamily="-65" charset="-128"/>
              </a:rPr>
              <a:t>laten zien dat prooien ook rovers dood maken. </a:t>
            </a:r>
          </a:p>
        </p:txBody>
      </p:sp>
      <p:pic>
        <p:nvPicPr>
          <p:cNvPr id="389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0488" y="3094038"/>
            <a:ext cx="11255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70488" y="1955800"/>
            <a:ext cx="112553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Orius Made tes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33975" y="838200"/>
            <a:ext cx="1196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Cucumber_Khiaudon_B"/>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0800" y="4876800"/>
            <a:ext cx="1247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5133975" y="1309688"/>
            <a:ext cx="2462213" cy="3273425"/>
            <a:chOff x="3504" y="825"/>
            <a:chExt cx="1680" cy="2062"/>
          </a:xfrm>
        </p:grpSpPr>
        <p:grpSp>
          <p:nvGrpSpPr>
            <p:cNvPr id="38938" name="Group 8"/>
            <p:cNvGrpSpPr>
              <a:grpSpLocks/>
            </p:cNvGrpSpPr>
            <p:nvPr/>
          </p:nvGrpSpPr>
          <p:grpSpPr bwMode="auto">
            <a:xfrm>
              <a:off x="3504" y="825"/>
              <a:ext cx="1680" cy="1406"/>
              <a:chOff x="3504" y="825"/>
              <a:chExt cx="1680" cy="1406"/>
            </a:xfrm>
          </p:grpSpPr>
          <p:grpSp>
            <p:nvGrpSpPr>
              <p:cNvPr id="38940" name="Group 9"/>
              <p:cNvGrpSpPr>
                <a:grpSpLocks/>
              </p:cNvGrpSpPr>
              <p:nvPr/>
            </p:nvGrpSpPr>
            <p:grpSpPr bwMode="auto">
              <a:xfrm>
                <a:off x="3504" y="825"/>
                <a:ext cx="1680" cy="1406"/>
                <a:chOff x="3504" y="825"/>
                <a:chExt cx="1680" cy="1406"/>
              </a:xfrm>
            </p:grpSpPr>
            <p:cxnSp>
              <p:nvCxnSpPr>
                <p:cNvPr id="38942" name="AutoShape 10"/>
                <p:cNvCxnSpPr>
                  <a:cxnSpLocks noChangeShapeType="1"/>
                </p:cNvCxnSpPr>
                <p:nvPr/>
              </p:nvCxnSpPr>
              <p:spPr bwMode="auto">
                <a:xfrm>
                  <a:off x="3912" y="1121"/>
                  <a:ext cx="0" cy="111"/>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8943" name="AutoShape 11"/>
                <p:cNvCxnSpPr>
                  <a:cxnSpLocks noChangeShapeType="1"/>
                </p:cNvCxnSpPr>
                <p:nvPr/>
              </p:nvCxnSpPr>
              <p:spPr bwMode="auto">
                <a:xfrm flipV="1">
                  <a:off x="3912" y="1838"/>
                  <a:ext cx="0" cy="111"/>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8944" name="AutoShape 12"/>
                <p:cNvCxnSpPr>
                  <a:cxnSpLocks noChangeShapeType="1"/>
                </p:cNvCxnSpPr>
                <p:nvPr/>
              </p:nvCxnSpPr>
              <p:spPr bwMode="auto">
                <a:xfrm>
                  <a:off x="4320" y="825"/>
                  <a:ext cx="864" cy="1163"/>
                </a:xfrm>
                <a:prstGeom prst="curvedConnector3">
                  <a:avLst>
                    <a:gd name="adj1" fmla="val 50000"/>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8945" name="AutoShape 13"/>
                <p:cNvCxnSpPr>
                  <a:cxnSpLocks noChangeShapeType="1"/>
                </p:cNvCxnSpPr>
                <p:nvPr/>
              </p:nvCxnSpPr>
              <p:spPr bwMode="auto">
                <a:xfrm rot="10800000" flipH="1" flipV="1">
                  <a:off x="3504" y="825"/>
                  <a:ext cx="24" cy="1406"/>
                </a:xfrm>
                <a:prstGeom prst="curvedConnector3">
                  <a:avLst>
                    <a:gd name="adj1" fmla="val -1195833"/>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grpSp>
          <p:cxnSp>
            <p:nvCxnSpPr>
              <p:cNvPr id="38941" name="AutoShape 14"/>
              <p:cNvCxnSpPr>
                <a:cxnSpLocks noChangeShapeType="1"/>
              </p:cNvCxnSpPr>
              <p:nvPr/>
            </p:nvCxnSpPr>
            <p:spPr bwMode="auto">
              <a:xfrm>
                <a:off x="3912" y="1838"/>
                <a:ext cx="0" cy="111"/>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grpSp>
        <p:cxnSp>
          <p:nvCxnSpPr>
            <p:cNvPr id="38939" name="AutoShape 15"/>
            <p:cNvCxnSpPr>
              <a:cxnSpLocks noChangeShapeType="1"/>
            </p:cNvCxnSpPr>
            <p:nvPr/>
          </p:nvCxnSpPr>
          <p:spPr bwMode="auto">
            <a:xfrm flipV="1">
              <a:off x="4299" y="2672"/>
              <a:ext cx="885" cy="215"/>
            </a:xfrm>
            <a:prstGeom prst="curvedConnector3">
              <a:avLst>
                <a:gd name="adj1" fmla="val 49944"/>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grpSp>
      <p:grpSp>
        <p:nvGrpSpPr>
          <p:cNvPr id="5" name="Group 16"/>
          <p:cNvGrpSpPr>
            <a:grpSpLocks/>
          </p:cNvGrpSpPr>
          <p:nvPr/>
        </p:nvGrpSpPr>
        <p:grpSpPr bwMode="auto">
          <a:xfrm>
            <a:off x="5622925" y="2436813"/>
            <a:ext cx="1973263" cy="2146300"/>
            <a:chOff x="3837" y="1535"/>
            <a:chExt cx="1347" cy="1352"/>
          </a:xfrm>
        </p:grpSpPr>
        <p:cxnSp>
          <p:nvCxnSpPr>
            <p:cNvPr id="38935" name="AutoShape 17"/>
            <p:cNvCxnSpPr>
              <a:cxnSpLocks noChangeShapeType="1"/>
            </p:cNvCxnSpPr>
            <p:nvPr/>
          </p:nvCxnSpPr>
          <p:spPr bwMode="auto">
            <a:xfrm flipH="1" flipV="1">
              <a:off x="3837" y="2513"/>
              <a:ext cx="3" cy="109"/>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8936" name="AutoShape 18"/>
            <p:cNvCxnSpPr>
              <a:cxnSpLocks noChangeShapeType="1"/>
            </p:cNvCxnSpPr>
            <p:nvPr/>
          </p:nvCxnSpPr>
          <p:spPr bwMode="auto">
            <a:xfrm flipH="1" flipV="1">
              <a:off x="4296" y="1535"/>
              <a:ext cx="3" cy="1352"/>
            </a:xfrm>
            <a:prstGeom prst="curvedConnector3">
              <a:avLst>
                <a:gd name="adj1" fmla="val -4800000"/>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8937" name="AutoShape 19"/>
            <p:cNvCxnSpPr>
              <a:cxnSpLocks noChangeShapeType="1"/>
            </p:cNvCxnSpPr>
            <p:nvPr/>
          </p:nvCxnSpPr>
          <p:spPr bwMode="auto">
            <a:xfrm flipV="1">
              <a:off x="4299" y="1988"/>
              <a:ext cx="885" cy="899"/>
            </a:xfrm>
            <a:prstGeom prst="curvedConnector3">
              <a:avLst>
                <a:gd name="adj1" fmla="val 49944"/>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38921" name="Group 20"/>
          <p:cNvGrpSpPr>
            <a:grpSpLocks/>
          </p:cNvGrpSpPr>
          <p:nvPr/>
        </p:nvGrpSpPr>
        <p:grpSpPr bwMode="auto">
          <a:xfrm>
            <a:off x="5133975" y="1309688"/>
            <a:ext cx="3049588" cy="4467225"/>
            <a:chOff x="3504" y="825"/>
            <a:chExt cx="2081" cy="2814"/>
          </a:xfrm>
        </p:grpSpPr>
        <p:grpSp>
          <p:nvGrpSpPr>
            <p:cNvPr id="38927" name="Group 21"/>
            <p:cNvGrpSpPr>
              <a:grpSpLocks/>
            </p:cNvGrpSpPr>
            <p:nvPr/>
          </p:nvGrpSpPr>
          <p:grpSpPr bwMode="auto">
            <a:xfrm>
              <a:off x="3504" y="825"/>
              <a:ext cx="2081" cy="2814"/>
              <a:chOff x="3504" y="825"/>
              <a:chExt cx="2081" cy="2814"/>
            </a:xfrm>
          </p:grpSpPr>
          <p:cxnSp>
            <p:nvCxnSpPr>
              <p:cNvPr id="38929" name="AutoShape 22"/>
              <p:cNvCxnSpPr>
                <a:cxnSpLocks noChangeShapeType="1"/>
              </p:cNvCxnSpPr>
              <p:nvPr/>
            </p:nvCxnSpPr>
            <p:spPr bwMode="auto">
              <a:xfrm>
                <a:off x="3984" y="2513"/>
                <a:ext cx="0" cy="111"/>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8930" name="AutoShape 23"/>
              <p:cNvCxnSpPr>
                <a:cxnSpLocks noChangeShapeType="1"/>
              </p:cNvCxnSpPr>
              <p:nvPr/>
            </p:nvCxnSpPr>
            <p:spPr bwMode="auto">
              <a:xfrm rot="10800000" flipH="1" flipV="1">
                <a:off x="3504" y="825"/>
                <a:ext cx="27" cy="2062"/>
              </a:xfrm>
              <a:prstGeom prst="curvedConnector3">
                <a:avLst>
                  <a:gd name="adj1" fmla="val -201111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8931" name="AutoShape 24"/>
              <p:cNvCxnSpPr>
                <a:cxnSpLocks noChangeShapeType="1"/>
              </p:cNvCxnSpPr>
              <p:nvPr/>
            </p:nvCxnSpPr>
            <p:spPr bwMode="auto">
              <a:xfrm rot="10800000" flipH="1" flipV="1">
                <a:off x="3528" y="1535"/>
                <a:ext cx="3" cy="1352"/>
              </a:xfrm>
              <a:prstGeom prst="curvedConnector3">
                <a:avLst>
                  <a:gd name="adj1" fmla="val -10500000"/>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8932" name="AutoShape 25"/>
              <p:cNvCxnSpPr>
                <a:cxnSpLocks noChangeShapeType="1"/>
              </p:cNvCxnSpPr>
              <p:nvPr/>
            </p:nvCxnSpPr>
            <p:spPr bwMode="auto">
              <a:xfrm>
                <a:off x="5585" y="2244"/>
                <a:ext cx="0" cy="162"/>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8933" name="AutoShape 26"/>
              <p:cNvCxnSpPr>
                <a:cxnSpLocks noChangeShapeType="1"/>
              </p:cNvCxnSpPr>
              <p:nvPr/>
            </p:nvCxnSpPr>
            <p:spPr bwMode="auto">
              <a:xfrm flipH="1">
                <a:off x="5220" y="2944"/>
                <a:ext cx="348" cy="695"/>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8934" name="AutoShape 27"/>
              <p:cNvCxnSpPr>
                <a:cxnSpLocks noChangeShapeType="1"/>
              </p:cNvCxnSpPr>
              <p:nvPr/>
            </p:nvCxnSpPr>
            <p:spPr bwMode="auto">
              <a:xfrm>
                <a:off x="3915" y="3152"/>
                <a:ext cx="453" cy="487"/>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grpSp>
        <p:cxnSp>
          <p:nvCxnSpPr>
            <p:cNvPr id="38928" name="AutoShape 28"/>
            <p:cNvCxnSpPr>
              <a:cxnSpLocks noChangeShapeType="1"/>
            </p:cNvCxnSpPr>
            <p:nvPr/>
          </p:nvCxnSpPr>
          <p:spPr bwMode="auto">
            <a:xfrm>
              <a:off x="4320" y="825"/>
              <a:ext cx="864" cy="1847"/>
            </a:xfrm>
            <a:prstGeom prst="curvedConnector3">
              <a:avLst>
                <a:gd name="adj1" fmla="val 50000"/>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grpSp>
      <p:pic>
        <p:nvPicPr>
          <p:cNvPr id="38922" name="Picture 29" descr="DSC00543(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73663" y="4162425"/>
            <a:ext cx="112553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30" descr="JvA_20101109_761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86663" y="3819525"/>
            <a:ext cx="1195387"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31" descr="Phytoseiulus longipes egg and adult"/>
          <p:cNvPicPr>
            <a:picLocks noChangeAspect="1" noChangeArrowheads="1"/>
          </p:cNvPicPr>
          <p:nvPr/>
        </p:nvPicPr>
        <p:blipFill>
          <a:blip r:embed="rId9" cstate="email">
            <a:lum bright="12000"/>
            <a:extLst>
              <a:ext uri="{28A0092B-C50C-407E-A947-70E740481C1C}">
                <a14:useLocalDpi xmlns:a14="http://schemas.microsoft.com/office/drawing/2010/main"/>
              </a:ext>
            </a:extLst>
          </a:blip>
          <a:srcRect/>
          <a:stretch>
            <a:fillRect/>
          </a:stretch>
        </p:blipFill>
        <p:spPr bwMode="auto">
          <a:xfrm>
            <a:off x="7586663" y="2743200"/>
            <a:ext cx="11953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ext Box 32"/>
          <p:cNvSpPr txBox="1">
            <a:spLocks noChangeArrowheads="1"/>
          </p:cNvSpPr>
          <p:nvPr/>
        </p:nvSpPr>
        <p:spPr bwMode="auto">
          <a:xfrm>
            <a:off x="69850" y="6477000"/>
            <a:ext cx="33035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400">
                <a:ea typeface="ＭＳ Ｐゴシック" pitchFamily="-65" charset="-128"/>
              </a:rPr>
              <a:t>Janssen et al 1998. </a:t>
            </a:r>
            <a:r>
              <a:rPr lang="en-US" altLang="nl-NL" sz="1400" i="1">
                <a:ea typeface="ＭＳ Ｐゴシック" pitchFamily="-65" charset="-128"/>
              </a:rPr>
              <a:t>Exp Appl Acarol </a:t>
            </a:r>
            <a:r>
              <a:rPr lang="en-US" altLang="nl-NL" sz="1400" b="1">
                <a:ea typeface="ＭＳ Ｐゴシック" pitchFamily="-65" charset="-128"/>
              </a:rPr>
              <a:t>22</a:t>
            </a:r>
            <a:r>
              <a:rPr lang="en-US" altLang="nl-NL" sz="1400">
                <a:ea typeface="ＭＳ Ｐゴシック" pitchFamily="-65" charset="-128"/>
              </a:rPr>
              <a:t>: 497</a:t>
            </a:r>
            <a:endParaRPr lang="en-GB" altLang="nl-NL" sz="1400">
              <a:ea typeface="ＭＳ Ｐゴシック" pitchFamily="-65" charset="-128"/>
            </a:endParaRPr>
          </a:p>
        </p:txBody>
      </p:sp>
      <p:sp>
        <p:nvSpPr>
          <p:cNvPr id="38926" name="Rechthoek 2"/>
          <p:cNvSpPr>
            <a:spLocks noChangeArrowheads="1"/>
          </p:cNvSpPr>
          <p:nvPr/>
        </p:nvSpPr>
        <p:spPr bwMode="auto">
          <a:xfrm>
            <a:off x="374650" y="225425"/>
            <a:ext cx="8193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3200">
                <a:ea typeface="ＭＳ Ｐゴシック" pitchFamily="-65" charset="-128"/>
              </a:rPr>
              <a:t>4. Interacties tussen rovers, prooien en planten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4130">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4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sz="quarter" idx="1"/>
          </p:nvPr>
        </p:nvSpPr>
        <p:spPr bwMode="auto">
          <a:xfrm>
            <a:off x="315913" y="762000"/>
            <a:ext cx="4256087"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 typeface="Arial" charset="0"/>
              <a:buNone/>
            </a:pPr>
            <a:r>
              <a:rPr lang="nl-NL" altLang="nl-NL" sz="2400" smtClean="0">
                <a:ea typeface="ＭＳ Ｐゴシック" pitchFamily="-65" charset="-128"/>
              </a:rPr>
              <a:t>Dus er zijn heel wat interacties te spreken :</a:t>
            </a:r>
          </a:p>
          <a:p>
            <a:pPr marL="0" indent="0" eaLnBrk="1" hangingPunct="1">
              <a:lnSpc>
                <a:spcPct val="90000"/>
              </a:lnSpc>
              <a:buFont typeface="Arial" charset="0"/>
              <a:buNone/>
            </a:pPr>
            <a:endParaRPr lang="nl-NL" altLang="nl-NL" sz="2400" smtClean="0">
              <a:ea typeface="ＭＳ Ｐゴシック" pitchFamily="-65" charset="-128"/>
            </a:endParaRPr>
          </a:p>
          <a:p>
            <a:pPr marL="0" indent="0" eaLnBrk="1" hangingPunct="1">
              <a:lnSpc>
                <a:spcPct val="90000"/>
              </a:lnSpc>
            </a:pPr>
            <a:r>
              <a:rPr lang="nl-NL" altLang="nl-NL" sz="2400" smtClean="0">
                <a:ea typeface="ＭＳ Ｐゴシック" pitchFamily="-65" charset="-128"/>
              </a:rPr>
              <a:t>Interacties tussen rovers en plagen</a:t>
            </a:r>
          </a:p>
          <a:p>
            <a:pPr marL="0" indent="0" eaLnBrk="1" hangingPunct="1">
              <a:lnSpc>
                <a:spcPct val="90000"/>
              </a:lnSpc>
            </a:pPr>
            <a:r>
              <a:rPr lang="nl-NL" altLang="nl-NL" sz="2400" smtClean="0">
                <a:ea typeface="ＭＳ Ｐゴシック" pitchFamily="-65" charset="-128"/>
              </a:rPr>
              <a:t>Interacties tussen plagen</a:t>
            </a:r>
          </a:p>
          <a:p>
            <a:pPr marL="0" indent="0" eaLnBrk="1" hangingPunct="1">
              <a:lnSpc>
                <a:spcPct val="90000"/>
              </a:lnSpc>
            </a:pPr>
            <a:r>
              <a:rPr lang="nl-NL" altLang="nl-NL" sz="2400" smtClean="0">
                <a:ea typeface="ＭＳ Ｐゴシック" pitchFamily="-65" charset="-128"/>
              </a:rPr>
              <a:t>Interacties tussen rovers</a:t>
            </a:r>
          </a:p>
          <a:p>
            <a:pPr marL="0" indent="0" eaLnBrk="1" hangingPunct="1">
              <a:lnSpc>
                <a:spcPct val="90000"/>
              </a:lnSpc>
            </a:pPr>
            <a:r>
              <a:rPr lang="nl-NL" altLang="nl-NL" sz="2400" smtClean="0">
                <a:ea typeface="ＭＳ Ｐゴシック" pitchFamily="-65" charset="-128"/>
              </a:rPr>
              <a:t>Interacties tussen rovers, plagen en plant </a:t>
            </a:r>
          </a:p>
          <a:p>
            <a:pPr marL="992188" lvl="1" indent="-457200" eaLnBrk="1" hangingPunct="1">
              <a:lnSpc>
                <a:spcPct val="90000"/>
              </a:lnSpc>
              <a:buClr>
                <a:srgbClr val="00B0F0"/>
              </a:buClr>
              <a:buFont typeface="Arial" charset="0"/>
              <a:buNone/>
            </a:pPr>
            <a:endParaRPr lang="nl-NL" altLang="nl-NL" sz="2400" smtClean="0">
              <a:ea typeface="ＭＳ Ｐゴシック" pitchFamily="-65" charset="-128"/>
            </a:endParaRPr>
          </a:p>
        </p:txBody>
      </p:sp>
      <p:pic>
        <p:nvPicPr>
          <p:cNvPr id="39939"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9375" y="1908175"/>
            <a:ext cx="1125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8059" name="AutoShape 11"/>
          <p:cNvCxnSpPr>
            <a:cxnSpLocks noChangeShapeType="1"/>
          </p:cNvCxnSpPr>
          <p:nvPr/>
        </p:nvCxnSpPr>
        <p:spPr bwMode="auto">
          <a:xfrm>
            <a:off x="5722938" y="2870200"/>
            <a:ext cx="0" cy="176213"/>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58053" name="AutoShape 5"/>
          <p:cNvCxnSpPr>
            <a:cxnSpLocks noChangeShapeType="1"/>
          </p:cNvCxnSpPr>
          <p:nvPr/>
        </p:nvCxnSpPr>
        <p:spPr bwMode="auto">
          <a:xfrm flipH="1" flipV="1">
            <a:off x="5627688" y="3941763"/>
            <a:ext cx="3175" cy="173037"/>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pic>
        <p:nvPicPr>
          <p:cNvPr id="3994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59375" y="3046413"/>
            <a:ext cx="11255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6" descr="DSC0054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64138" y="4114800"/>
            <a:ext cx="112553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7" descr="Cucumber_Khiaudon_B"/>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91275" y="4829175"/>
            <a:ext cx="1247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8"/>
          <p:cNvGrpSpPr>
            <a:grpSpLocks/>
          </p:cNvGrpSpPr>
          <p:nvPr/>
        </p:nvGrpSpPr>
        <p:grpSpPr bwMode="auto">
          <a:xfrm>
            <a:off x="6289675" y="4194175"/>
            <a:ext cx="1296988" cy="635000"/>
            <a:chOff x="4292" y="2642"/>
            <a:chExt cx="885" cy="400"/>
          </a:xfrm>
        </p:grpSpPr>
        <p:cxnSp>
          <p:nvCxnSpPr>
            <p:cNvPr id="39966" name="AutoShape 32"/>
            <p:cNvCxnSpPr>
              <a:cxnSpLocks noChangeShapeType="1"/>
            </p:cNvCxnSpPr>
            <p:nvPr/>
          </p:nvCxnSpPr>
          <p:spPr bwMode="auto">
            <a:xfrm>
              <a:off x="4292" y="2857"/>
              <a:ext cx="495" cy="185"/>
            </a:xfrm>
            <a:prstGeom prst="straightConnector1">
              <a:avLst/>
            </a:prstGeom>
            <a:noFill/>
            <a:ln w="19050">
              <a:solidFill>
                <a:srgbClr val="0000FF"/>
              </a:solidFill>
              <a:prstDash val="dash"/>
              <a:round/>
              <a:headEnd/>
              <a:tailEnd type="triangle" w="med" len="med"/>
            </a:ln>
            <a:extLst>
              <a:ext uri="{909E8E84-426E-40DD-AFC4-6F175D3DCCD1}">
                <a14:hiddenFill xmlns:a14="http://schemas.microsoft.com/office/drawing/2010/main">
                  <a:noFill/>
                </a14:hiddenFill>
              </a:ext>
            </a:extLst>
          </p:spPr>
        </p:cxnSp>
        <p:cxnSp>
          <p:nvCxnSpPr>
            <p:cNvPr id="39967" name="AutoShape 33"/>
            <p:cNvCxnSpPr>
              <a:cxnSpLocks noChangeShapeType="1"/>
            </p:cNvCxnSpPr>
            <p:nvPr/>
          </p:nvCxnSpPr>
          <p:spPr bwMode="auto">
            <a:xfrm flipV="1">
              <a:off x="4787" y="2642"/>
              <a:ext cx="390" cy="400"/>
            </a:xfrm>
            <a:prstGeom prst="straightConnector1">
              <a:avLst/>
            </a:prstGeom>
            <a:noFill/>
            <a:ln w="19050">
              <a:solidFill>
                <a:srgbClr val="0000FF"/>
              </a:solidFill>
              <a:prstDash val="dash"/>
              <a:round/>
              <a:headEnd/>
              <a:tailEnd type="triangle" w="med" len="med"/>
            </a:ln>
            <a:extLst>
              <a:ext uri="{909E8E84-426E-40DD-AFC4-6F175D3DCCD1}">
                <a14:hiddenFill xmlns:a14="http://schemas.microsoft.com/office/drawing/2010/main">
                  <a:noFill/>
                </a14:hiddenFill>
              </a:ext>
            </a:extLst>
          </p:spPr>
        </p:cxnSp>
      </p:grpSp>
      <p:grpSp>
        <p:nvGrpSpPr>
          <p:cNvPr id="3" name="Group 73"/>
          <p:cNvGrpSpPr>
            <a:grpSpLocks/>
          </p:cNvGrpSpPr>
          <p:nvPr/>
        </p:nvGrpSpPr>
        <p:grpSpPr bwMode="auto">
          <a:xfrm>
            <a:off x="6284913" y="3494088"/>
            <a:ext cx="1301750" cy="1041400"/>
            <a:chOff x="4289" y="2201"/>
            <a:chExt cx="888" cy="656"/>
          </a:xfrm>
        </p:grpSpPr>
        <p:cxnSp>
          <p:nvCxnSpPr>
            <p:cNvPr id="39964" name="AutoShape 35"/>
            <p:cNvCxnSpPr>
              <a:cxnSpLocks noChangeShapeType="1"/>
            </p:cNvCxnSpPr>
            <p:nvPr/>
          </p:nvCxnSpPr>
          <p:spPr bwMode="auto">
            <a:xfrm flipH="1" flipV="1">
              <a:off x="4289" y="2201"/>
              <a:ext cx="3" cy="656"/>
            </a:xfrm>
            <a:prstGeom prst="curvedConnector3">
              <a:avLst>
                <a:gd name="adj1" fmla="val -4800000"/>
              </a:avLst>
            </a:prstGeom>
            <a:noFill/>
            <a:ln w="19050">
              <a:solidFill>
                <a:srgbClr val="0000FF"/>
              </a:solidFill>
              <a:prstDash val="dash"/>
              <a:round/>
              <a:headEnd/>
              <a:tailEnd type="triangle" w="med" len="med"/>
            </a:ln>
            <a:extLst>
              <a:ext uri="{909E8E84-426E-40DD-AFC4-6F175D3DCCD1}">
                <a14:hiddenFill xmlns:a14="http://schemas.microsoft.com/office/drawing/2010/main">
                  <a:noFill/>
                </a14:hiddenFill>
              </a:ext>
            </a:extLst>
          </p:spPr>
        </p:cxnSp>
        <p:cxnSp>
          <p:nvCxnSpPr>
            <p:cNvPr id="39965" name="AutoShape 36"/>
            <p:cNvCxnSpPr>
              <a:cxnSpLocks noChangeShapeType="1"/>
            </p:cNvCxnSpPr>
            <p:nvPr/>
          </p:nvCxnSpPr>
          <p:spPr bwMode="auto">
            <a:xfrm>
              <a:off x="4289" y="2201"/>
              <a:ext cx="888" cy="441"/>
            </a:xfrm>
            <a:prstGeom prst="curvedConnector3">
              <a:avLst>
                <a:gd name="adj1" fmla="val 50000"/>
              </a:avLst>
            </a:prstGeom>
            <a:noFill/>
            <a:ln w="19050">
              <a:solidFill>
                <a:srgbClr val="0000FF"/>
              </a:solidFill>
              <a:prstDash val="dash"/>
              <a:round/>
              <a:headEnd/>
              <a:tailEnd type="triangle" w="med" len="med"/>
            </a:ln>
            <a:extLst>
              <a:ext uri="{909E8E84-426E-40DD-AFC4-6F175D3DCCD1}">
                <a14:hiddenFill xmlns:a14="http://schemas.microsoft.com/office/drawing/2010/main">
                  <a:noFill/>
                </a14:hiddenFill>
              </a:ext>
            </a:extLst>
          </p:spPr>
        </p:cxnSp>
      </p:grpSp>
      <p:pic>
        <p:nvPicPr>
          <p:cNvPr id="39947" name="Picture 52" descr="Phytoseiulus longipes egg and adult"/>
          <p:cNvPicPr>
            <a:picLocks noChangeAspect="1" noChangeArrowheads="1"/>
          </p:cNvPicPr>
          <p:nvPr/>
        </p:nvPicPr>
        <p:blipFill>
          <a:blip r:embed="rId7" cstate="email">
            <a:lum bright="6000"/>
            <a:extLst>
              <a:ext uri="{28A0092B-C50C-407E-A947-70E740481C1C}">
                <a14:useLocalDpi xmlns:a14="http://schemas.microsoft.com/office/drawing/2010/main"/>
              </a:ext>
            </a:extLst>
          </a:blip>
          <a:srcRect/>
          <a:stretch>
            <a:fillRect/>
          </a:stretch>
        </p:blipFill>
        <p:spPr bwMode="auto">
          <a:xfrm>
            <a:off x="7586663" y="2708275"/>
            <a:ext cx="11953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53" descr="JvA_20101109_761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86663" y="3781425"/>
            <a:ext cx="1195387"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54" descr="Orius Made tes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33975" y="819150"/>
            <a:ext cx="1196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75"/>
          <p:cNvGrpSpPr>
            <a:grpSpLocks/>
          </p:cNvGrpSpPr>
          <p:nvPr/>
        </p:nvGrpSpPr>
        <p:grpSpPr bwMode="auto">
          <a:xfrm>
            <a:off x="5133975" y="1309688"/>
            <a:ext cx="2462213" cy="2232025"/>
            <a:chOff x="3504" y="825"/>
            <a:chExt cx="1680" cy="1406"/>
          </a:xfrm>
        </p:grpSpPr>
        <p:cxnSp>
          <p:nvCxnSpPr>
            <p:cNvPr id="39960" name="AutoShape 13"/>
            <p:cNvCxnSpPr>
              <a:cxnSpLocks noChangeShapeType="1"/>
            </p:cNvCxnSpPr>
            <p:nvPr/>
          </p:nvCxnSpPr>
          <p:spPr bwMode="auto">
            <a:xfrm flipV="1">
              <a:off x="3905" y="1808"/>
              <a:ext cx="0" cy="111"/>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961" name="AutoShape 58"/>
            <p:cNvCxnSpPr>
              <a:cxnSpLocks noChangeShapeType="1"/>
            </p:cNvCxnSpPr>
            <p:nvPr/>
          </p:nvCxnSpPr>
          <p:spPr bwMode="auto">
            <a:xfrm>
              <a:off x="3912" y="1104"/>
              <a:ext cx="0" cy="111"/>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962" name="AutoShape 60"/>
            <p:cNvCxnSpPr>
              <a:cxnSpLocks noChangeShapeType="1"/>
            </p:cNvCxnSpPr>
            <p:nvPr/>
          </p:nvCxnSpPr>
          <p:spPr bwMode="auto">
            <a:xfrm>
              <a:off x="4320" y="825"/>
              <a:ext cx="864" cy="1163"/>
            </a:xfrm>
            <a:prstGeom prst="curvedConnector3">
              <a:avLst>
                <a:gd name="adj1" fmla="val 50000"/>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963" name="AutoShape 61"/>
            <p:cNvCxnSpPr>
              <a:cxnSpLocks noChangeShapeType="1"/>
            </p:cNvCxnSpPr>
            <p:nvPr/>
          </p:nvCxnSpPr>
          <p:spPr bwMode="auto">
            <a:xfrm rot="10800000" flipH="1" flipV="1">
              <a:off x="3504" y="825"/>
              <a:ext cx="24" cy="1406"/>
            </a:xfrm>
            <a:prstGeom prst="curvedConnector3">
              <a:avLst>
                <a:gd name="adj1" fmla="val -1195833"/>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grpSp>
      <p:cxnSp>
        <p:nvCxnSpPr>
          <p:cNvPr id="39951" name="AutoShape 70"/>
          <p:cNvCxnSpPr>
            <a:cxnSpLocks noChangeShapeType="1"/>
          </p:cNvCxnSpPr>
          <p:nvPr/>
        </p:nvCxnSpPr>
        <p:spPr bwMode="auto">
          <a:xfrm flipH="1">
            <a:off x="7653338" y="4629150"/>
            <a:ext cx="509587" cy="1103313"/>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9952" name="AutoShape 71"/>
          <p:cNvCxnSpPr>
            <a:cxnSpLocks noChangeShapeType="1"/>
          </p:cNvCxnSpPr>
          <p:nvPr/>
        </p:nvCxnSpPr>
        <p:spPr bwMode="auto">
          <a:xfrm>
            <a:off x="5741988" y="4959350"/>
            <a:ext cx="663575" cy="773113"/>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grpSp>
        <p:nvGrpSpPr>
          <p:cNvPr id="5" name="Group 77"/>
          <p:cNvGrpSpPr>
            <a:grpSpLocks/>
          </p:cNvGrpSpPr>
          <p:nvPr/>
        </p:nvGrpSpPr>
        <p:grpSpPr bwMode="auto">
          <a:xfrm>
            <a:off x="5138738" y="1265238"/>
            <a:ext cx="3049587" cy="3273425"/>
            <a:chOff x="3507" y="797"/>
            <a:chExt cx="2081" cy="2062"/>
          </a:xfrm>
        </p:grpSpPr>
        <p:cxnSp>
          <p:nvCxnSpPr>
            <p:cNvPr id="39954" name="AutoShape 66"/>
            <p:cNvCxnSpPr>
              <a:cxnSpLocks noChangeShapeType="1"/>
            </p:cNvCxnSpPr>
            <p:nvPr/>
          </p:nvCxnSpPr>
          <p:spPr bwMode="auto">
            <a:xfrm>
              <a:off x="3987" y="2485"/>
              <a:ext cx="0" cy="111"/>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grpSp>
          <p:nvGrpSpPr>
            <p:cNvPr id="39955" name="Group 76"/>
            <p:cNvGrpSpPr>
              <a:grpSpLocks/>
            </p:cNvGrpSpPr>
            <p:nvPr/>
          </p:nvGrpSpPr>
          <p:grpSpPr bwMode="auto">
            <a:xfrm>
              <a:off x="3507" y="797"/>
              <a:ext cx="2081" cy="2062"/>
              <a:chOff x="3507" y="797"/>
              <a:chExt cx="2081" cy="2062"/>
            </a:xfrm>
          </p:grpSpPr>
          <p:cxnSp>
            <p:nvCxnSpPr>
              <p:cNvPr id="39956" name="AutoShape 67"/>
              <p:cNvCxnSpPr>
                <a:cxnSpLocks noChangeShapeType="1"/>
              </p:cNvCxnSpPr>
              <p:nvPr/>
            </p:nvCxnSpPr>
            <p:spPr bwMode="auto">
              <a:xfrm rot="10800000" flipH="1" flipV="1">
                <a:off x="3507" y="797"/>
                <a:ext cx="27" cy="2062"/>
              </a:xfrm>
              <a:prstGeom prst="curvedConnector3">
                <a:avLst>
                  <a:gd name="adj1" fmla="val -201111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9957" name="AutoShape 68"/>
              <p:cNvCxnSpPr>
                <a:cxnSpLocks noChangeShapeType="1"/>
              </p:cNvCxnSpPr>
              <p:nvPr/>
            </p:nvCxnSpPr>
            <p:spPr bwMode="auto">
              <a:xfrm rot="10800000" flipH="1" flipV="1">
                <a:off x="3531" y="1507"/>
                <a:ext cx="3" cy="1352"/>
              </a:xfrm>
              <a:prstGeom prst="curvedConnector3">
                <a:avLst>
                  <a:gd name="adj1" fmla="val -10500000"/>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9958" name="AutoShape 69"/>
              <p:cNvCxnSpPr>
                <a:cxnSpLocks noChangeShapeType="1"/>
              </p:cNvCxnSpPr>
              <p:nvPr/>
            </p:nvCxnSpPr>
            <p:spPr bwMode="auto">
              <a:xfrm>
                <a:off x="5588" y="2216"/>
                <a:ext cx="0" cy="162"/>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9959" name="AutoShape 72"/>
              <p:cNvCxnSpPr>
                <a:cxnSpLocks noChangeShapeType="1"/>
              </p:cNvCxnSpPr>
              <p:nvPr/>
            </p:nvCxnSpPr>
            <p:spPr bwMode="auto">
              <a:xfrm>
                <a:off x="4323" y="797"/>
                <a:ext cx="864" cy="1847"/>
              </a:xfrm>
              <a:prstGeom prst="curvedConnector3">
                <a:avLst>
                  <a:gd name="adj1" fmla="val 50000"/>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805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8051">
                                            <p:txEl>
                                              <p:pRg st="5" end="5"/>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805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805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580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1" name="Rectangle 5"/>
          <p:cNvSpPr>
            <a:spLocks noChangeArrowheads="1"/>
          </p:cNvSpPr>
          <p:nvPr/>
        </p:nvSpPr>
        <p:spPr bwMode="auto">
          <a:xfrm>
            <a:off x="457200" y="1524000"/>
            <a:ext cx="3973513"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5" tIns="43638" rIns="87275" bIns="43638"/>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r>
              <a:rPr lang="pt-BR" altLang="nl-NL" sz="2000">
                <a:ea typeface="ＭＳ Ｐゴシック" pitchFamily="-65" charset="-128"/>
              </a:rPr>
              <a:t>Al tamelijk complex:</a:t>
            </a:r>
          </a:p>
          <a:p>
            <a:pPr eaLnBrk="1" hangingPunct="1">
              <a:lnSpc>
                <a:spcPct val="120000"/>
              </a:lnSpc>
            </a:pPr>
            <a:endParaRPr lang="pt-BR" altLang="nl-NL" sz="2000">
              <a:ea typeface="ＭＳ Ｐゴシック" pitchFamily="-65" charset="-128"/>
            </a:endParaRPr>
          </a:p>
          <a:p>
            <a:pPr eaLnBrk="1" hangingPunct="1">
              <a:lnSpc>
                <a:spcPct val="120000"/>
              </a:lnSpc>
            </a:pPr>
            <a:r>
              <a:rPr lang="pt-BR" altLang="nl-NL" sz="2000">
                <a:ea typeface="ＭＳ Ｐゴシック" pitchFamily="-65" charset="-128"/>
              </a:rPr>
              <a:t>De rover probeert de plaag te vangen, maar de plaag probeert te ontsnappen.</a:t>
            </a:r>
          </a:p>
          <a:p>
            <a:pPr eaLnBrk="1" hangingPunct="1">
              <a:lnSpc>
                <a:spcPct val="120000"/>
              </a:lnSpc>
            </a:pPr>
            <a:endParaRPr lang="pt-BR" altLang="nl-NL" sz="2000">
              <a:ea typeface="ＭＳ Ｐゴシック" pitchFamily="-65" charset="-128"/>
            </a:endParaRPr>
          </a:p>
          <a:p>
            <a:pPr eaLnBrk="1" hangingPunct="1">
              <a:lnSpc>
                <a:spcPct val="120000"/>
              </a:lnSpc>
            </a:pPr>
            <a:r>
              <a:rPr lang="pt-BR" altLang="nl-NL" sz="2000">
                <a:ea typeface="ＭＳ Ｐゴシック" pitchFamily="-65" charset="-128"/>
              </a:rPr>
              <a:t>Als voorbeeld, spintmijten vermijden planten waar </a:t>
            </a:r>
            <a:r>
              <a:rPr lang="nl-NL" altLang="nl-NL" sz="2000">
                <a:ea typeface="ＭＳ Ｐゴシック" pitchFamily="-65" charset="-128"/>
              </a:rPr>
              <a:t>de rover al op aanwezig is.</a:t>
            </a:r>
            <a:endParaRPr lang="en-US" altLang="nl-NL" sz="2000">
              <a:ea typeface="ＭＳ Ｐゴシック" pitchFamily="-65" charset="-128"/>
            </a:endParaRPr>
          </a:p>
          <a:p>
            <a:pPr eaLnBrk="1" hangingPunct="1">
              <a:lnSpc>
                <a:spcPct val="120000"/>
              </a:lnSpc>
            </a:pPr>
            <a:endParaRPr lang="pt-BR" altLang="nl-NL" sz="2000">
              <a:ea typeface="ＭＳ Ｐゴシック" pitchFamily="-65" charset="-128"/>
            </a:endParaRPr>
          </a:p>
        </p:txBody>
      </p:sp>
      <p:sp>
        <p:nvSpPr>
          <p:cNvPr id="40963" name="Text Box 39"/>
          <p:cNvSpPr txBox="1">
            <a:spLocks noChangeAspect="1" noChangeArrowheads="1"/>
          </p:cNvSpPr>
          <p:nvPr/>
        </p:nvSpPr>
        <p:spPr bwMode="auto">
          <a:xfrm>
            <a:off x="58738" y="6510338"/>
            <a:ext cx="3376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spAutoFit/>
          </a:bodyPr>
          <a:lstStyle>
            <a:lvl1pPr defTabSz="762000" eaLnBrk="0" hangingPunct="0">
              <a:defRPr>
                <a:solidFill>
                  <a:schemeClr val="tx1"/>
                </a:solidFill>
                <a:latin typeface="Calibri" pitchFamily="-65" charset="0"/>
                <a:cs typeface="Arial" charset="0"/>
              </a:defRPr>
            </a:lvl1pPr>
            <a:lvl2pPr marL="37931725" indent="-37474525" defTabSz="762000" eaLnBrk="0" hangingPunct="0">
              <a:defRPr>
                <a:solidFill>
                  <a:schemeClr val="tx1"/>
                </a:solidFill>
                <a:latin typeface="Calibri" pitchFamily="-65" charset="0"/>
                <a:cs typeface="Arial" charset="0"/>
              </a:defRPr>
            </a:lvl2pPr>
            <a:lvl3pPr marL="1143000" indent="-228600" defTabSz="762000" eaLnBrk="0" hangingPunct="0">
              <a:defRPr>
                <a:solidFill>
                  <a:schemeClr val="tx1"/>
                </a:solidFill>
                <a:latin typeface="Calibri" pitchFamily="-65" charset="0"/>
                <a:cs typeface="Arial" charset="0"/>
              </a:defRPr>
            </a:lvl3pPr>
            <a:lvl4pPr marL="1600200" indent="-228600" defTabSz="762000" eaLnBrk="0" hangingPunct="0">
              <a:defRPr>
                <a:solidFill>
                  <a:schemeClr val="tx1"/>
                </a:solidFill>
                <a:latin typeface="Calibri" pitchFamily="-65" charset="0"/>
                <a:cs typeface="Arial" charset="0"/>
              </a:defRPr>
            </a:lvl4pPr>
            <a:lvl5pPr marL="2057400" indent="-228600" defTabSz="762000" eaLnBrk="0" hangingPunct="0">
              <a:defRPr>
                <a:solidFill>
                  <a:schemeClr val="tx1"/>
                </a:solidFill>
                <a:latin typeface="Calibri" pitchFamily="-65" charset="0"/>
                <a:cs typeface="Arial" charset="0"/>
              </a:defRPr>
            </a:lvl5pPr>
            <a:lvl6pPr marL="2514600" indent="-228600" defTabSz="762000" eaLnBrk="0" fontAlgn="base" hangingPunct="0">
              <a:spcBef>
                <a:spcPct val="0"/>
              </a:spcBef>
              <a:spcAft>
                <a:spcPct val="0"/>
              </a:spcAft>
              <a:defRPr>
                <a:solidFill>
                  <a:schemeClr val="tx1"/>
                </a:solidFill>
                <a:latin typeface="Calibri" pitchFamily="-65" charset="0"/>
                <a:cs typeface="Arial" charset="0"/>
              </a:defRPr>
            </a:lvl6pPr>
            <a:lvl7pPr marL="2971800" indent="-228600" defTabSz="762000" eaLnBrk="0" fontAlgn="base" hangingPunct="0">
              <a:spcBef>
                <a:spcPct val="0"/>
              </a:spcBef>
              <a:spcAft>
                <a:spcPct val="0"/>
              </a:spcAft>
              <a:defRPr>
                <a:solidFill>
                  <a:schemeClr val="tx1"/>
                </a:solidFill>
                <a:latin typeface="Calibri" pitchFamily="-65" charset="0"/>
                <a:cs typeface="Arial" charset="0"/>
              </a:defRPr>
            </a:lvl7pPr>
            <a:lvl8pPr marL="3429000" indent="-228600" defTabSz="762000" eaLnBrk="0" fontAlgn="base" hangingPunct="0">
              <a:spcBef>
                <a:spcPct val="0"/>
              </a:spcBef>
              <a:spcAft>
                <a:spcPct val="0"/>
              </a:spcAft>
              <a:defRPr>
                <a:solidFill>
                  <a:schemeClr val="tx1"/>
                </a:solidFill>
                <a:latin typeface="Calibri" pitchFamily="-65" charset="0"/>
                <a:cs typeface="Arial" charset="0"/>
              </a:defRPr>
            </a:lvl8pPr>
            <a:lvl9pPr marL="3886200" indent="-228600" defTabSz="762000"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400">
                <a:ea typeface="ＭＳ Ｐゴシック" pitchFamily="-65" charset="-128"/>
              </a:rPr>
              <a:t>Pallini </a:t>
            </a:r>
            <a:r>
              <a:rPr lang="en-US" altLang="nl-NL" sz="1400" i="1">
                <a:ea typeface="ＭＳ Ｐゴシック" pitchFamily="-65" charset="-128"/>
              </a:rPr>
              <a:t>et al.</a:t>
            </a:r>
            <a:r>
              <a:rPr lang="en-US" altLang="nl-NL" sz="1400">
                <a:ea typeface="ＭＳ Ｐゴシック" pitchFamily="-65" charset="-128"/>
              </a:rPr>
              <a:t> 2002. </a:t>
            </a:r>
            <a:r>
              <a:rPr lang="en-US" altLang="nl-NL" sz="1400" i="1">
                <a:ea typeface="ＭＳ Ｐゴシック" pitchFamily="-65" charset="-128"/>
              </a:rPr>
              <a:t>Exper Appl Acarol</a:t>
            </a:r>
            <a:r>
              <a:rPr lang="en-US" altLang="nl-NL" sz="1400">
                <a:ea typeface="ＭＳ Ｐゴシック" pitchFamily="-65" charset="-128"/>
              </a:rPr>
              <a:t> </a:t>
            </a:r>
            <a:r>
              <a:rPr lang="en-US" altLang="nl-NL" sz="1400" b="1">
                <a:ea typeface="ＭＳ Ｐゴシック" pitchFamily="-65" charset="-128"/>
              </a:rPr>
              <a:t>23</a:t>
            </a:r>
            <a:r>
              <a:rPr lang="en-US" altLang="nl-NL" sz="1400">
                <a:ea typeface="ＭＳ Ｐゴシック" pitchFamily="-65" charset="-128"/>
              </a:rPr>
              <a:t>: 803</a:t>
            </a:r>
          </a:p>
        </p:txBody>
      </p:sp>
      <p:sp>
        <p:nvSpPr>
          <p:cNvPr id="40964" name="Text Box 31"/>
          <p:cNvSpPr txBox="1">
            <a:spLocks noChangeArrowheads="1"/>
          </p:cNvSpPr>
          <p:nvPr/>
        </p:nvSpPr>
        <p:spPr bwMode="auto">
          <a:xfrm>
            <a:off x="6343650" y="6424613"/>
            <a:ext cx="1225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GB" altLang="nl-NL" sz="1600">
                <a:latin typeface="News Gothic" pitchFamily="34" charset="0"/>
                <a:ea typeface="ＭＳ Ｐゴシック" pitchFamily="-65" charset="-128"/>
              </a:rPr>
              <a:t>spider mite</a:t>
            </a:r>
            <a:endParaRPr lang="en-GB" altLang="nl-NL" sz="1600" i="1">
              <a:latin typeface="News Gothic" pitchFamily="34" charset="0"/>
              <a:ea typeface="ＭＳ Ｐゴシック" pitchFamily="-65" charset="-128"/>
            </a:endParaRPr>
          </a:p>
        </p:txBody>
      </p:sp>
      <p:sp>
        <p:nvSpPr>
          <p:cNvPr id="40965" name="Text Box 25"/>
          <p:cNvSpPr txBox="1">
            <a:spLocks noChangeArrowheads="1"/>
          </p:cNvSpPr>
          <p:nvPr/>
        </p:nvSpPr>
        <p:spPr bwMode="auto">
          <a:xfrm rot="-5400000">
            <a:off x="3771107" y="4015581"/>
            <a:ext cx="1906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 recaptured/plant</a:t>
            </a:r>
            <a:endParaRPr lang="en-GB" altLang="nl-NL" sz="2000">
              <a:latin typeface="News Gothic" pitchFamily="34" charset="0"/>
              <a:ea typeface="ＭＳ Ｐゴシック" pitchFamily="-65" charset="-128"/>
            </a:endParaRPr>
          </a:p>
        </p:txBody>
      </p:sp>
      <p:sp>
        <p:nvSpPr>
          <p:cNvPr id="40966" name="Rectangle 7"/>
          <p:cNvSpPr>
            <a:spLocks noChangeArrowheads="1"/>
          </p:cNvSpPr>
          <p:nvPr/>
        </p:nvSpPr>
        <p:spPr bwMode="auto">
          <a:xfrm>
            <a:off x="7454900" y="4316413"/>
            <a:ext cx="741363" cy="1087437"/>
          </a:xfrm>
          <a:prstGeom prst="rect">
            <a:avLst/>
          </a:prstGeom>
          <a:solidFill>
            <a:srgbClr val="FFFF99"/>
          </a:solidFill>
          <a:ln w="19050">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grpSp>
        <p:nvGrpSpPr>
          <p:cNvPr id="40967" name="Group 8"/>
          <p:cNvGrpSpPr>
            <a:grpSpLocks/>
          </p:cNvGrpSpPr>
          <p:nvPr/>
        </p:nvGrpSpPr>
        <p:grpSpPr bwMode="auto">
          <a:xfrm>
            <a:off x="7824788" y="3778250"/>
            <a:ext cx="371475" cy="538163"/>
            <a:chOff x="5545" y="1430"/>
            <a:chExt cx="264" cy="339"/>
          </a:xfrm>
        </p:grpSpPr>
        <p:sp>
          <p:nvSpPr>
            <p:cNvPr id="40988" name="Line 9"/>
            <p:cNvSpPr>
              <a:spLocks noChangeShapeType="1"/>
            </p:cNvSpPr>
            <p:nvPr/>
          </p:nvSpPr>
          <p:spPr bwMode="auto">
            <a:xfrm flipV="1">
              <a:off x="5545" y="1430"/>
              <a:ext cx="1" cy="3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89" name="Line 10"/>
            <p:cNvSpPr>
              <a:spLocks noChangeShapeType="1"/>
            </p:cNvSpPr>
            <p:nvPr/>
          </p:nvSpPr>
          <p:spPr bwMode="auto">
            <a:xfrm>
              <a:off x="5551" y="1430"/>
              <a:ext cx="2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90" name="Text Box 11"/>
            <p:cNvSpPr txBox="1">
              <a:spLocks noChangeArrowheads="1"/>
            </p:cNvSpPr>
            <p:nvPr/>
          </p:nvSpPr>
          <p:spPr bwMode="auto">
            <a:xfrm>
              <a:off x="5597" y="1478"/>
              <a:ext cx="2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b</a:t>
              </a:r>
              <a:endParaRPr lang="en-GB" altLang="nl-NL" sz="2000" b="1">
                <a:latin typeface="News Gothic" pitchFamily="34" charset="0"/>
                <a:ea typeface="ＭＳ Ｐゴシック" pitchFamily="-65" charset="-128"/>
              </a:endParaRPr>
            </a:p>
          </p:txBody>
        </p:sp>
      </p:grpSp>
      <p:sp>
        <p:nvSpPr>
          <p:cNvPr id="40968" name="Rectangle 13"/>
          <p:cNvSpPr>
            <a:spLocks noChangeArrowheads="1"/>
          </p:cNvSpPr>
          <p:nvPr/>
        </p:nvSpPr>
        <p:spPr bwMode="auto">
          <a:xfrm>
            <a:off x="5621338" y="3635375"/>
            <a:ext cx="739775" cy="1768475"/>
          </a:xfrm>
          <a:prstGeom prst="rect">
            <a:avLst/>
          </a:prstGeom>
          <a:solidFill>
            <a:srgbClr val="66FFFF"/>
          </a:solidFill>
          <a:ln w="19050">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grpSp>
        <p:nvGrpSpPr>
          <p:cNvPr id="40969" name="Group 14"/>
          <p:cNvGrpSpPr>
            <a:grpSpLocks/>
          </p:cNvGrpSpPr>
          <p:nvPr/>
        </p:nvGrpSpPr>
        <p:grpSpPr bwMode="auto">
          <a:xfrm>
            <a:off x="5959475" y="2878138"/>
            <a:ext cx="373063" cy="757237"/>
            <a:chOff x="4224" y="863"/>
            <a:chExt cx="264" cy="477"/>
          </a:xfrm>
        </p:grpSpPr>
        <p:sp>
          <p:nvSpPr>
            <p:cNvPr id="40985" name="Line 15"/>
            <p:cNvSpPr>
              <a:spLocks noChangeShapeType="1"/>
            </p:cNvSpPr>
            <p:nvPr/>
          </p:nvSpPr>
          <p:spPr bwMode="auto">
            <a:xfrm flipV="1">
              <a:off x="4253" y="864"/>
              <a:ext cx="1" cy="4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86" name="Line 16"/>
            <p:cNvSpPr>
              <a:spLocks noChangeShapeType="1"/>
            </p:cNvSpPr>
            <p:nvPr/>
          </p:nvSpPr>
          <p:spPr bwMode="auto">
            <a:xfrm flipH="1" flipV="1">
              <a:off x="4224" y="863"/>
              <a:ext cx="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87" name="Text Box 17"/>
            <p:cNvSpPr txBox="1">
              <a:spLocks noChangeArrowheads="1"/>
            </p:cNvSpPr>
            <p:nvPr/>
          </p:nvSpPr>
          <p:spPr bwMode="auto">
            <a:xfrm>
              <a:off x="4277" y="999"/>
              <a:ext cx="2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a</a:t>
              </a:r>
              <a:endParaRPr lang="en-GB" altLang="nl-NL" sz="2000" b="1">
                <a:latin typeface="News Gothic" pitchFamily="34" charset="0"/>
                <a:ea typeface="ＭＳ Ｐゴシック" pitchFamily="-65" charset="-128"/>
              </a:endParaRPr>
            </a:p>
          </p:txBody>
        </p:sp>
      </p:grpSp>
      <p:sp>
        <p:nvSpPr>
          <p:cNvPr id="40970" name="Line 18"/>
          <p:cNvSpPr>
            <a:spLocks noChangeShapeType="1"/>
          </p:cNvSpPr>
          <p:nvPr/>
        </p:nvSpPr>
        <p:spPr bwMode="auto">
          <a:xfrm>
            <a:off x="5195888" y="2830513"/>
            <a:ext cx="0" cy="25733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1" name="Line 19"/>
          <p:cNvSpPr>
            <a:spLocks noChangeShapeType="1"/>
          </p:cNvSpPr>
          <p:nvPr/>
        </p:nvSpPr>
        <p:spPr bwMode="auto">
          <a:xfrm>
            <a:off x="5157788" y="5403850"/>
            <a:ext cx="381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2" name="Line 20"/>
          <p:cNvSpPr>
            <a:spLocks noChangeShapeType="1"/>
          </p:cNvSpPr>
          <p:nvPr/>
        </p:nvSpPr>
        <p:spPr bwMode="auto">
          <a:xfrm>
            <a:off x="5157788" y="4546600"/>
            <a:ext cx="381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3" name="Line 21"/>
          <p:cNvSpPr>
            <a:spLocks noChangeShapeType="1"/>
          </p:cNvSpPr>
          <p:nvPr/>
        </p:nvSpPr>
        <p:spPr bwMode="auto">
          <a:xfrm>
            <a:off x="5157788" y="3687763"/>
            <a:ext cx="381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4" name="Line 22"/>
          <p:cNvSpPr>
            <a:spLocks noChangeShapeType="1"/>
          </p:cNvSpPr>
          <p:nvPr/>
        </p:nvSpPr>
        <p:spPr bwMode="auto">
          <a:xfrm>
            <a:off x="5157788" y="2830513"/>
            <a:ext cx="381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5" name="Text Box 26"/>
          <p:cNvSpPr txBox="1">
            <a:spLocks noChangeArrowheads="1"/>
          </p:cNvSpPr>
          <p:nvPr/>
        </p:nvSpPr>
        <p:spPr bwMode="auto">
          <a:xfrm>
            <a:off x="4876800" y="52054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sz="2400">
              <a:latin typeface="News Gothic" pitchFamily="34" charset="0"/>
              <a:ea typeface="ＭＳ Ｐゴシック" pitchFamily="-65" charset="-128"/>
            </a:endParaRPr>
          </a:p>
        </p:txBody>
      </p:sp>
      <p:sp>
        <p:nvSpPr>
          <p:cNvPr id="40976" name="Text Box 27"/>
          <p:cNvSpPr txBox="1">
            <a:spLocks noChangeArrowheads="1"/>
          </p:cNvSpPr>
          <p:nvPr/>
        </p:nvSpPr>
        <p:spPr bwMode="auto">
          <a:xfrm>
            <a:off x="4881563" y="5227638"/>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0</a:t>
            </a:r>
          </a:p>
        </p:txBody>
      </p:sp>
      <p:sp>
        <p:nvSpPr>
          <p:cNvPr id="40977" name="Text Box 28"/>
          <p:cNvSpPr txBox="1">
            <a:spLocks noChangeArrowheads="1"/>
          </p:cNvSpPr>
          <p:nvPr/>
        </p:nvSpPr>
        <p:spPr bwMode="auto">
          <a:xfrm>
            <a:off x="4789488" y="4348163"/>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10</a:t>
            </a:r>
          </a:p>
        </p:txBody>
      </p:sp>
      <p:sp>
        <p:nvSpPr>
          <p:cNvPr id="40978" name="Text Box 29"/>
          <p:cNvSpPr txBox="1">
            <a:spLocks noChangeArrowheads="1"/>
          </p:cNvSpPr>
          <p:nvPr/>
        </p:nvSpPr>
        <p:spPr bwMode="auto">
          <a:xfrm>
            <a:off x="4789488" y="3503613"/>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20</a:t>
            </a:r>
            <a:endParaRPr lang="en-GB" altLang="nl-NL" sz="2000">
              <a:latin typeface="News Gothic" pitchFamily="34" charset="0"/>
              <a:ea typeface="ＭＳ Ｐゴシック" pitchFamily="-65" charset="-128"/>
            </a:endParaRPr>
          </a:p>
        </p:txBody>
      </p:sp>
      <p:sp>
        <p:nvSpPr>
          <p:cNvPr id="40979" name="Text Box 30"/>
          <p:cNvSpPr txBox="1">
            <a:spLocks noChangeArrowheads="1"/>
          </p:cNvSpPr>
          <p:nvPr/>
        </p:nvSpPr>
        <p:spPr bwMode="auto">
          <a:xfrm>
            <a:off x="4789488" y="2636838"/>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30</a:t>
            </a:r>
            <a:endParaRPr lang="en-GB" altLang="nl-NL" sz="2000">
              <a:latin typeface="News Gothic" pitchFamily="34" charset="0"/>
              <a:ea typeface="ＭＳ Ｐゴシック" pitchFamily="-65" charset="-128"/>
            </a:endParaRPr>
          </a:p>
        </p:txBody>
      </p:sp>
      <p:pic>
        <p:nvPicPr>
          <p:cNvPr id="40980" name="Picture 42" descr="Phytoseiulus longipes egg and adult"/>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7315200" y="838200"/>
            <a:ext cx="119538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43" descr="JvA_20101109_76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15200" y="1793875"/>
            <a:ext cx="11953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44" descr="JvA_20101109_76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45113" y="1792288"/>
            <a:ext cx="11969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45" descr="JvA_20101109_76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30950" y="5638800"/>
            <a:ext cx="11953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4" name="Rectangle 3"/>
          <p:cNvSpPr txBox="1">
            <a:spLocks noChangeArrowheads="1"/>
          </p:cNvSpPr>
          <p:nvPr/>
        </p:nvSpPr>
        <p:spPr bwMode="auto">
          <a:xfrm>
            <a:off x="301625" y="419100"/>
            <a:ext cx="6051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5" tIns="43638" rIns="87275" bIns="43638"/>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2400" u="sng">
                <a:ea typeface="ＭＳ Ｐゴシック" pitchFamily="-65" charset="-128"/>
              </a:rPr>
              <a:t>Interacties tussen rovers en plagen </a:t>
            </a:r>
            <a:r>
              <a:rPr lang="nl-NL" altLang="nl-NL" sz="2400">
                <a:ea typeface="ＭＳ Ｐゴシック" pitchFamily="-65" charset="-128"/>
              </a:rPr>
              <a:t/>
            </a:r>
            <a:br>
              <a:rPr lang="nl-NL" altLang="nl-NL" sz="2400">
                <a:ea typeface="ＭＳ Ｐゴシック" pitchFamily="-65" charset="-128"/>
              </a:rPr>
            </a:br>
            <a:endParaRPr lang="en-US" altLang="nl-NL" sz="2400" b="1">
              <a:solidFill>
                <a:srgbClr val="00B0F0"/>
              </a:solidFill>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Grp="1" noChangeArrowheads="1"/>
          </p:cNvSpPr>
          <p:nvPr>
            <p:ph sz="quarter" idx="1"/>
          </p:nvPr>
        </p:nvSpPr>
        <p:spPr bwMode="auto">
          <a:xfrm>
            <a:off x="457200" y="1524000"/>
            <a:ext cx="8229600" cy="421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000" smtClean="0">
                <a:ea typeface="ＭＳ Ｐゴシック" pitchFamily="-65" charset="-128"/>
              </a:rPr>
              <a:t>Er zijn nog meer voorbeelden van zulke omgekeerde rollen van rovers en prooien: </a:t>
            </a:r>
          </a:p>
          <a:p>
            <a:pPr eaLnBrk="1" hangingPunct="1"/>
            <a:endParaRPr lang="nl-NL" altLang="nl-NL" sz="2000" smtClean="0">
              <a:ea typeface="ＭＳ Ｐゴシック" pitchFamily="-65" charset="-128"/>
            </a:endParaRPr>
          </a:p>
          <a:p>
            <a:pPr eaLnBrk="1" hangingPunct="1">
              <a:buClr>
                <a:srgbClr val="00B0F0"/>
              </a:buClr>
              <a:buSzPct val="125000"/>
              <a:buFontTx/>
              <a:buChar char="•"/>
            </a:pPr>
            <a:r>
              <a:rPr lang="nl-NL" altLang="nl-NL" sz="2000" smtClean="0">
                <a:ea typeface="ＭＳ Ｐゴシック" pitchFamily="-65" charset="-128"/>
              </a:rPr>
              <a:t>First instars of woolly aphids attack the eggs of their syrphid predator (Aoki 1984). </a:t>
            </a:r>
          </a:p>
          <a:p>
            <a:pPr eaLnBrk="1" hangingPunct="1">
              <a:buClr>
                <a:srgbClr val="00B0F0"/>
              </a:buClr>
              <a:buSzPct val="125000"/>
              <a:buFontTx/>
              <a:buChar char="•"/>
            </a:pPr>
            <a:r>
              <a:rPr lang="nl-NL" altLang="nl-NL" sz="2000" smtClean="0">
                <a:ea typeface="ＭＳ Ｐゴシック" pitchFamily="-65" charset="-128"/>
              </a:rPr>
              <a:t>Spider mites kill the juveniles of their predatory mites (Saito 1986).</a:t>
            </a:r>
          </a:p>
          <a:p>
            <a:pPr eaLnBrk="1" hangingPunct="1">
              <a:buClr>
                <a:srgbClr val="00B0F0"/>
              </a:buClr>
              <a:buSzPct val="125000"/>
              <a:buFontTx/>
              <a:buChar char="•"/>
            </a:pPr>
            <a:r>
              <a:rPr lang="nl-NL" altLang="nl-NL" sz="2000" smtClean="0">
                <a:ea typeface="ＭＳ Ｐゴシック" pitchFamily="-65" charset="-128"/>
              </a:rPr>
              <a:t>Review: role reversals in granivorous beetles, spiders, scorpions, arthropod predators and parasitoids (Polis et al 1989).</a:t>
            </a:r>
          </a:p>
          <a:p>
            <a:pPr eaLnBrk="1" hangingPunct="1">
              <a:buClr>
                <a:srgbClr val="00B0F0"/>
              </a:buClr>
              <a:buSzPct val="125000"/>
              <a:buFontTx/>
              <a:buChar char="•"/>
            </a:pPr>
            <a:r>
              <a:rPr lang="nl-NL" altLang="nl-NL" sz="2000" smtClean="0">
                <a:ea typeface="ＭＳ Ｐゴシック" pitchFamily="-65" charset="-128"/>
              </a:rPr>
              <a:t>Reciprocal predation among predatory mites (Montserrat et al 2012, Choh et al 2012, Choh et al 2014).</a:t>
            </a:r>
          </a:p>
          <a:p>
            <a:pPr eaLnBrk="1" hangingPunct="1">
              <a:buClr>
                <a:srgbClr val="0000FF"/>
              </a:buClr>
              <a:buSzPct val="120000"/>
              <a:buFontTx/>
              <a:buChar char="•"/>
            </a:pPr>
            <a:endParaRPr lang="nl-NL" altLang="nl-NL" sz="2000" smtClean="0">
              <a:ea typeface="ＭＳ Ｐゴシック" pitchFamily="-65" charset="-128"/>
            </a:endParaRPr>
          </a:p>
          <a:p>
            <a:pPr eaLnBrk="1" hangingPunct="1">
              <a:buClr>
                <a:srgbClr val="0000FF"/>
              </a:buClr>
              <a:buSzPct val="120000"/>
            </a:pPr>
            <a:r>
              <a:rPr lang="nl-NL" altLang="nl-NL" sz="2000" smtClean="0">
                <a:ea typeface="ＭＳ Ｐゴシック" pitchFamily="-65" charset="-128"/>
              </a:rPr>
              <a:t>Concluderend: de interacties tussen prooi en predator kunnen best complex zijn.</a:t>
            </a:r>
          </a:p>
        </p:txBody>
      </p:sp>
      <p:sp>
        <p:nvSpPr>
          <p:cNvPr id="41987" name="Text Box 4"/>
          <p:cNvSpPr txBox="1">
            <a:spLocks noChangeArrowheads="1"/>
          </p:cNvSpPr>
          <p:nvPr/>
        </p:nvSpPr>
        <p:spPr bwMode="auto">
          <a:xfrm>
            <a:off x="0" y="6154738"/>
            <a:ext cx="886936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400">
                <a:ea typeface="ＭＳ Ｐゴシック" pitchFamily="-65" charset="-128"/>
              </a:rPr>
              <a:t>Aoki 1984. </a:t>
            </a:r>
            <a:r>
              <a:rPr lang="en-US" altLang="nl-NL" sz="1400" i="1">
                <a:ea typeface="ＭＳ Ｐゴシック" pitchFamily="-65" charset="-128"/>
              </a:rPr>
              <a:t>Kontyû</a:t>
            </a:r>
            <a:r>
              <a:rPr lang="en-US" altLang="nl-NL" sz="1400">
                <a:ea typeface="ＭＳ Ｐゴシック" pitchFamily="-65" charset="-128"/>
              </a:rPr>
              <a:t> </a:t>
            </a:r>
            <a:r>
              <a:rPr lang="en-GB" altLang="nl-NL" sz="1400" b="1">
                <a:ea typeface="ＭＳ Ｐゴシック" pitchFamily="-65" charset="-128"/>
              </a:rPr>
              <a:t>52</a:t>
            </a:r>
            <a:r>
              <a:rPr lang="en-GB" altLang="nl-NL" sz="1400">
                <a:ea typeface="ＭＳ Ｐゴシック" pitchFamily="-65" charset="-128"/>
              </a:rPr>
              <a:t>: 458; </a:t>
            </a:r>
            <a:r>
              <a:rPr lang="en-US" altLang="nl-NL" sz="1400">
                <a:ea typeface="ＭＳ Ｐゴシック" pitchFamily="-65" charset="-128"/>
              </a:rPr>
              <a:t>Saito 1986. </a:t>
            </a:r>
            <a:r>
              <a:rPr lang="en-US" altLang="nl-NL" sz="1400" i="1">
                <a:ea typeface="ＭＳ Ｐゴシック" pitchFamily="-65" charset="-128"/>
              </a:rPr>
              <a:t>Exp Appl Acarol</a:t>
            </a:r>
            <a:r>
              <a:rPr lang="en-US" altLang="nl-NL" sz="1400">
                <a:ea typeface="ＭＳ Ｐゴシック" pitchFamily="-65" charset="-128"/>
              </a:rPr>
              <a:t> </a:t>
            </a:r>
            <a:r>
              <a:rPr lang="en-US" altLang="nl-NL" sz="1400" b="1">
                <a:ea typeface="ＭＳ Ｐゴシック" pitchFamily="-65" charset="-128"/>
              </a:rPr>
              <a:t>2</a:t>
            </a:r>
            <a:r>
              <a:rPr lang="en-US" altLang="nl-NL" sz="1400">
                <a:ea typeface="ＭＳ Ｐゴシック" pitchFamily="-65" charset="-128"/>
              </a:rPr>
              <a:t>: 47; Polis et al. 1989. </a:t>
            </a:r>
            <a:r>
              <a:rPr lang="en-US" altLang="nl-NL" sz="1400" i="1">
                <a:ea typeface="ＭＳ Ｐゴシック" pitchFamily="-65" charset="-128"/>
              </a:rPr>
              <a:t>Annu Rev Ecol Syst</a:t>
            </a:r>
            <a:r>
              <a:rPr lang="en-US" altLang="nl-NL" sz="1400">
                <a:ea typeface="ＭＳ Ｐゴシック" pitchFamily="-65" charset="-128"/>
              </a:rPr>
              <a:t> </a:t>
            </a:r>
            <a:r>
              <a:rPr lang="en-US" altLang="nl-NL" sz="1400" b="1">
                <a:ea typeface="ＭＳ Ｐゴシック" pitchFamily="-65" charset="-128"/>
              </a:rPr>
              <a:t>20</a:t>
            </a:r>
            <a:r>
              <a:rPr lang="en-US" altLang="nl-NL" sz="1400">
                <a:ea typeface="ＭＳ Ｐゴシック" pitchFamily="-65" charset="-128"/>
              </a:rPr>
              <a:t>: 297; Montserrat et al. 2012. </a:t>
            </a:r>
            <a:r>
              <a:rPr lang="en-US" altLang="nl-NL" sz="1400" i="1">
                <a:ea typeface="ＭＳ Ｐゴシック" pitchFamily="-65" charset="-128"/>
              </a:rPr>
              <a:t>Oikos</a:t>
            </a:r>
            <a:r>
              <a:rPr lang="en-US" altLang="nl-NL" sz="1400">
                <a:ea typeface="ＭＳ Ｐゴシック" pitchFamily="-65" charset="-128"/>
              </a:rPr>
              <a:t> </a:t>
            </a:r>
            <a:r>
              <a:rPr lang="en-US" altLang="nl-NL" sz="1400" b="1">
                <a:ea typeface="ＭＳ Ｐゴシック" pitchFamily="-65" charset="-128"/>
              </a:rPr>
              <a:t>121</a:t>
            </a:r>
            <a:r>
              <a:rPr lang="en-US" altLang="nl-NL" sz="1400">
                <a:ea typeface="ＭＳ Ｐゴシック" pitchFamily="-65" charset="-128"/>
              </a:rPr>
              <a:t>: 67; Choh et al. 2012. </a:t>
            </a:r>
            <a:r>
              <a:rPr lang="en-US" altLang="nl-NL" sz="1400" i="1">
                <a:ea typeface="ＭＳ Ｐゴシック" pitchFamily="-65" charset="-128"/>
              </a:rPr>
              <a:t>Sci Rep</a:t>
            </a:r>
            <a:r>
              <a:rPr lang="en-US" altLang="nl-NL" sz="1400">
                <a:ea typeface="ＭＳ Ｐゴシック" pitchFamily="-65" charset="-128"/>
              </a:rPr>
              <a:t> </a:t>
            </a:r>
            <a:r>
              <a:rPr lang="en-US" altLang="nl-NL" sz="1400" b="1">
                <a:ea typeface="ＭＳ Ｐゴシック" pitchFamily="-65" charset="-128"/>
              </a:rPr>
              <a:t>2</a:t>
            </a:r>
            <a:r>
              <a:rPr lang="en-US" altLang="nl-NL" sz="1400">
                <a:ea typeface="ＭＳ Ｐゴシック" pitchFamily="-65" charset="-128"/>
              </a:rPr>
              <a:t>: 728; Choh et al. 2014. </a:t>
            </a:r>
            <a:r>
              <a:rPr lang="en-US" altLang="nl-NL" sz="1400" i="1">
                <a:ea typeface="ＭＳ Ｐゴシック" pitchFamily="-65" charset="-128"/>
              </a:rPr>
              <a:t>Anim Behav</a:t>
            </a:r>
            <a:r>
              <a:rPr lang="en-US" altLang="nl-NL" sz="1400">
                <a:ea typeface="ＭＳ Ｐゴシック" pitchFamily="-65" charset="-128"/>
              </a:rPr>
              <a:t> </a:t>
            </a:r>
            <a:r>
              <a:rPr lang="en-US" altLang="nl-NL" sz="1400" b="1">
                <a:ea typeface="ＭＳ Ｐゴシック" pitchFamily="-65" charset="-128"/>
              </a:rPr>
              <a:t>93</a:t>
            </a:r>
            <a:r>
              <a:rPr lang="en-US" altLang="nl-NL" sz="1400">
                <a:ea typeface="ＭＳ Ｐゴシック" pitchFamily="-65" charset="-128"/>
              </a:rPr>
              <a:t>: 9.</a:t>
            </a:r>
            <a:endParaRPr lang="en-GB" altLang="nl-NL" sz="1400" i="1">
              <a:ea typeface="ＭＳ Ｐゴシック" pitchFamily="-65" charset="-128"/>
            </a:endParaRPr>
          </a:p>
        </p:txBody>
      </p:sp>
      <p:sp>
        <p:nvSpPr>
          <p:cNvPr id="41988" name="Rechthoek 1"/>
          <p:cNvSpPr>
            <a:spLocks noChangeArrowheads="1"/>
          </p:cNvSpPr>
          <p:nvPr/>
        </p:nvSpPr>
        <p:spPr bwMode="auto">
          <a:xfrm>
            <a:off x="211138" y="122238"/>
            <a:ext cx="8069262"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90000"/>
              </a:lnSpc>
            </a:pPr>
            <a:r>
              <a:rPr lang="nl-NL" altLang="nl-NL" sz="2400">
                <a:ea typeface="ＭＳ Ｐゴシック" pitchFamily="-65" charset="-128"/>
              </a:rPr>
              <a:t>Tripsen kunnen fytofage mijten eten maar ook de eieren van roofmijten.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2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bwMode="auto">
          <a:xfrm>
            <a:off x="301625" y="419100"/>
            <a:ext cx="60515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75" tIns="43638" rIns="87275" bIns="43638" numCol="1" anchor="t" anchorCtr="0" compatLnSpc="1">
            <a:prstTxWarp prst="textNoShape">
              <a:avLst/>
            </a:prstTxWarp>
          </a:bodyPr>
          <a:lstStyle/>
          <a:p>
            <a:pPr algn="l" eaLnBrk="1" hangingPunct="1"/>
            <a:r>
              <a:rPr lang="nl-NL" altLang="nl-NL" sz="2400" u="sng" smtClean="0">
                <a:ea typeface="ＭＳ Ｐゴシック" pitchFamily="-65" charset="-128"/>
              </a:rPr>
              <a:t>Interacties tussen plagen</a:t>
            </a:r>
            <a:r>
              <a:rPr lang="nl-NL" altLang="nl-NL" sz="2400" smtClean="0">
                <a:ea typeface="ＭＳ Ｐゴシック" pitchFamily="-65" charset="-128"/>
              </a:rPr>
              <a:t/>
            </a:r>
            <a:br>
              <a:rPr lang="nl-NL" altLang="nl-NL" sz="2400" smtClean="0">
                <a:ea typeface="ＭＳ Ｐゴシック" pitchFamily="-65" charset="-128"/>
              </a:rPr>
            </a:br>
            <a:endParaRPr lang="en-US" altLang="nl-NL" sz="2400" b="1" smtClean="0">
              <a:solidFill>
                <a:srgbClr val="00B0F0"/>
              </a:solidFill>
              <a:ea typeface="ＭＳ Ｐゴシック" pitchFamily="-65" charset="-128"/>
            </a:endParaRPr>
          </a:p>
        </p:txBody>
      </p:sp>
      <p:sp>
        <p:nvSpPr>
          <p:cNvPr id="43011" name="Rectangle 2"/>
          <p:cNvSpPr>
            <a:spLocks noGrp="1" noChangeArrowheads="1"/>
          </p:cNvSpPr>
          <p:nvPr>
            <p:ph sz="quarter" idx="1"/>
          </p:nvPr>
        </p:nvSpPr>
        <p:spPr bwMode="auto">
          <a:xfrm>
            <a:off x="457200" y="1371600"/>
            <a:ext cx="8229600" cy="3929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 typeface="Arial" charset="0"/>
              <a:buNone/>
            </a:pPr>
            <a:r>
              <a:rPr lang="pt-BR" altLang="ja-JP" sz="2000" smtClean="0">
                <a:ea typeface="ＭＳ Ｐゴシック" pitchFamily="-65" charset="-128"/>
              </a:rPr>
              <a:t>Plagen kunnen zich gedragen als predatoren door een andere plaag te eten</a:t>
            </a:r>
          </a:p>
          <a:p>
            <a:pPr marL="0" indent="0" eaLnBrk="1" hangingPunct="1">
              <a:lnSpc>
                <a:spcPct val="90000"/>
              </a:lnSpc>
              <a:buFont typeface="Arial" charset="0"/>
              <a:buNone/>
            </a:pPr>
            <a:endParaRPr lang="pt-BR" altLang="ja-JP" sz="2000" smtClean="0">
              <a:ea typeface="ＭＳ Ｐゴシック" pitchFamily="-65" charset="-128"/>
            </a:endParaRPr>
          </a:p>
          <a:p>
            <a:pPr marL="0" indent="0" eaLnBrk="1" hangingPunct="1">
              <a:lnSpc>
                <a:spcPct val="90000"/>
              </a:lnSpc>
              <a:buFont typeface="Arial" charset="0"/>
              <a:buNone/>
            </a:pPr>
            <a:r>
              <a:rPr lang="pt-BR" altLang="ja-JP" sz="2000" smtClean="0">
                <a:ea typeface="ＭＳ Ｐゴシック" pitchFamily="-65" charset="-128"/>
              </a:rPr>
              <a:t>Western flower trips eten bijvoorbeeld de eieren van spintmijten</a:t>
            </a:r>
            <a:endParaRPr lang="pt-BR" altLang="nl-NL" sz="2000" smtClean="0">
              <a:ea typeface="ＭＳ Ｐゴシック" pitchFamily="-65" charset="-128"/>
            </a:endParaRPr>
          </a:p>
          <a:p>
            <a:pPr marL="0" indent="0" eaLnBrk="1" hangingPunct="1">
              <a:lnSpc>
                <a:spcPct val="90000"/>
              </a:lnSpc>
            </a:pPr>
            <a:endParaRPr lang="pt-BR" altLang="nl-NL" sz="2000" smtClean="0">
              <a:ea typeface="ＭＳ Ｐゴシック" pitchFamily="-65" charset="-128"/>
            </a:endParaRPr>
          </a:p>
          <a:p>
            <a:pPr marL="0" indent="0" eaLnBrk="1" hangingPunct="1">
              <a:lnSpc>
                <a:spcPct val="90000"/>
              </a:lnSpc>
            </a:pPr>
            <a:endParaRPr lang="pt-BR" altLang="nl-NL" sz="2000" smtClean="0">
              <a:ea typeface="ＭＳ Ｐゴシック" pitchFamily="-65" charset="-128"/>
            </a:endParaRPr>
          </a:p>
          <a:p>
            <a:pPr marL="0" indent="0" eaLnBrk="1" hangingPunct="1">
              <a:lnSpc>
                <a:spcPct val="90000"/>
              </a:lnSpc>
            </a:pPr>
            <a:endParaRPr lang="pt-BR" altLang="nl-NL" sz="2000" smtClean="0">
              <a:ea typeface="ＭＳ Ｐゴシック" pitchFamily="-65" charset="-128"/>
            </a:endParaRPr>
          </a:p>
          <a:p>
            <a:pPr marL="0" indent="0" eaLnBrk="1" hangingPunct="1">
              <a:lnSpc>
                <a:spcPct val="90000"/>
              </a:lnSpc>
            </a:pPr>
            <a:endParaRPr lang="pt-BR" altLang="nl-NL" sz="2000" smtClean="0">
              <a:ea typeface="ＭＳ Ｐゴシック" pitchFamily="-65" charset="-128"/>
            </a:endParaRPr>
          </a:p>
          <a:p>
            <a:pPr marL="0" indent="0" eaLnBrk="1" hangingPunct="1">
              <a:lnSpc>
                <a:spcPct val="90000"/>
              </a:lnSpc>
            </a:pPr>
            <a:endParaRPr lang="pt-BR" altLang="nl-NL" sz="2000" smtClean="0">
              <a:ea typeface="ＭＳ Ｐゴシック" pitchFamily="-65" charset="-128"/>
            </a:endParaRPr>
          </a:p>
          <a:p>
            <a:pPr marL="0" indent="0" eaLnBrk="1" hangingPunct="1">
              <a:lnSpc>
                <a:spcPct val="90000"/>
              </a:lnSpc>
            </a:pPr>
            <a:endParaRPr lang="pt-BR" altLang="nl-NL" sz="2000" smtClean="0">
              <a:ea typeface="ＭＳ Ｐゴシック" pitchFamily="-65" charset="-128"/>
            </a:endParaRPr>
          </a:p>
          <a:p>
            <a:pPr marL="0" indent="0" eaLnBrk="1" hangingPunct="1">
              <a:lnSpc>
                <a:spcPct val="90000"/>
              </a:lnSpc>
              <a:buFont typeface="Arial" charset="0"/>
              <a:buNone/>
            </a:pPr>
            <a:endParaRPr lang="pt-BR" altLang="nl-NL" sz="2000" smtClean="0">
              <a:ea typeface="ＭＳ Ｐゴシック" pitchFamily="-65" charset="-128"/>
            </a:endParaRPr>
          </a:p>
        </p:txBody>
      </p:sp>
      <p:pic>
        <p:nvPicPr>
          <p:cNvPr id="43012" name="Picture 4" descr="thrips larva with spider mite eggs"/>
          <p:cNvPicPr>
            <a:picLocks noChangeAspect="1" noChangeArrowheads="1"/>
          </p:cNvPicPr>
          <p:nvPr/>
        </p:nvPicPr>
        <p:blipFill>
          <a:blip r:embed="rId3" cstate="email">
            <a:extLst>
              <a:ext uri="{28A0092B-C50C-407E-A947-70E740481C1C}">
                <a14:useLocalDpi xmlns:a14="http://schemas.microsoft.com/office/drawing/2010/main"/>
              </a:ext>
            </a:extLst>
          </a:blip>
          <a:srcRect l="15053" t="5556" b="9596"/>
          <a:stretch>
            <a:fillRect/>
          </a:stretch>
        </p:blipFill>
        <p:spPr bwMode="auto">
          <a:xfrm>
            <a:off x="701675" y="2425700"/>
            <a:ext cx="289877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5" name="Picture 5" descr="DSC006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3350" y="2451100"/>
            <a:ext cx="28035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107"/>
          <p:cNvSpPr txBox="1">
            <a:spLocks noChangeArrowheads="1"/>
          </p:cNvSpPr>
          <p:nvPr/>
        </p:nvSpPr>
        <p:spPr bwMode="auto">
          <a:xfrm>
            <a:off x="60325" y="6400800"/>
            <a:ext cx="35401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Van Maanen </a:t>
            </a:r>
            <a:r>
              <a:rPr lang="en-US" altLang="nl-NL" sz="1400" i="1">
                <a:ea typeface="ＭＳ Ｐゴシック" pitchFamily="-65" charset="-128"/>
              </a:rPr>
              <a:t>et al.</a:t>
            </a:r>
            <a:r>
              <a:rPr lang="en-US" altLang="nl-NL" sz="1400">
                <a:ea typeface="ＭＳ Ｐゴシック" pitchFamily="-65" charset="-128"/>
              </a:rPr>
              <a:t> 2012. </a:t>
            </a:r>
            <a:r>
              <a:rPr lang="en-US" altLang="nl-NL" sz="1400" i="1">
                <a:ea typeface="ＭＳ Ｐゴシック" pitchFamily="-65" charset="-128"/>
              </a:rPr>
              <a:t>BioContr</a:t>
            </a:r>
            <a:r>
              <a:rPr lang="en-US" altLang="nl-NL" sz="1400">
                <a:ea typeface="ＭＳ Ｐゴシック" pitchFamily="-65" charset="-128"/>
              </a:rPr>
              <a:t> </a:t>
            </a:r>
            <a:r>
              <a:rPr lang="en-US" altLang="nl-NL" sz="1400" b="1">
                <a:ea typeface="ＭＳ Ｐゴシック" pitchFamily="-65" charset="-128"/>
              </a:rPr>
              <a:t>57</a:t>
            </a:r>
            <a:r>
              <a:rPr lang="en-US" altLang="nl-NL" sz="1400">
                <a:ea typeface="ＭＳ Ｐゴシック" pitchFamily="-65" charset="-128"/>
              </a:rPr>
              <a:t>: 533-539</a:t>
            </a:r>
            <a:endParaRPr lang="en-GB" altLang="nl-NL" sz="1400" i="1">
              <a:ea typeface="ＭＳ Ｐゴシック" pitchFamily="-65" charset="-128"/>
            </a:endParaRPr>
          </a:p>
        </p:txBody>
      </p:sp>
      <p:sp>
        <p:nvSpPr>
          <p:cNvPr id="43015" name="Rectangle 3"/>
          <p:cNvSpPr txBox="1">
            <a:spLocks noChangeArrowheads="1"/>
          </p:cNvSpPr>
          <p:nvPr/>
        </p:nvSpPr>
        <p:spPr bwMode="auto">
          <a:xfrm>
            <a:off x="457200" y="5300663"/>
            <a:ext cx="6051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5" tIns="43638" rIns="87275" bIns="43638"/>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2400" u="sng">
                <a:ea typeface="ＭＳ Ｐゴシック" pitchFamily="-65" charset="-128"/>
              </a:rPr>
              <a:t>Interacties tussen rovers</a:t>
            </a:r>
            <a:r>
              <a:rPr lang="nl-NL" altLang="nl-NL" sz="2400">
                <a:ea typeface="ＭＳ Ｐゴシック" pitchFamily="-65" charset="-128"/>
              </a:rPr>
              <a:t/>
            </a:r>
            <a:br>
              <a:rPr lang="nl-NL" altLang="nl-NL" sz="2400">
                <a:ea typeface="ＭＳ Ｐゴシック" pitchFamily="-65" charset="-128"/>
              </a:rPr>
            </a:br>
            <a:endParaRPr lang="en-US" altLang="nl-NL" sz="2400" b="1">
              <a:solidFill>
                <a:srgbClr val="00B0F0"/>
              </a:solidFill>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676275" y="1524000"/>
            <a:ext cx="777240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5" tIns="43638" rIns="87275" bIns="43638"/>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r>
              <a:rPr lang="nl-NL" altLang="nl-NL" sz="2800">
                <a:ea typeface="ＭＳ Ｐゴシック" pitchFamily="-65" charset="-128"/>
              </a:rPr>
              <a:t>Veel planten bevatten giftige stoffen en verteringsremmers die de herbivoren doden of de groei en ontwikkeling belemmeren (bijvoorbeeld nicotine, polyfenoloxidasen, ou proteïnaseremmers, PI).</a:t>
            </a:r>
          </a:p>
          <a:p>
            <a:pPr eaLnBrk="1" hangingPunct="1">
              <a:lnSpc>
                <a:spcPct val="120000"/>
              </a:lnSpc>
            </a:pPr>
            <a:endParaRPr lang="nl-NL" altLang="nl-NL" sz="2800">
              <a:ea typeface="ＭＳ Ｐゴシック" pitchFamily="-65" charset="-128"/>
            </a:endParaRPr>
          </a:p>
          <a:p>
            <a:pPr eaLnBrk="1" hangingPunct="1">
              <a:lnSpc>
                <a:spcPct val="120000"/>
              </a:lnSpc>
            </a:pPr>
            <a:r>
              <a:rPr lang="nl-NL" altLang="nl-NL" sz="2800">
                <a:ea typeface="ＭＳ Ｐゴシック" pitchFamily="-65" charset="-128"/>
              </a:rPr>
              <a:t>De productie van deze stoffen is vaak verhoogd als herbivoren de plant hebben beschadigd  (geïnduceerde directe afweer).</a:t>
            </a:r>
          </a:p>
          <a:p>
            <a:pPr eaLnBrk="1" hangingPunct="1">
              <a:lnSpc>
                <a:spcPct val="120000"/>
              </a:lnSpc>
            </a:pPr>
            <a:endParaRPr lang="nl-NL" altLang="nl-NL" sz="2800">
              <a:ea typeface="ＭＳ Ｐゴシック" pitchFamily="-65" charset="-128"/>
            </a:endParaRPr>
          </a:p>
          <a:p>
            <a:pPr eaLnBrk="1" hangingPunct="1">
              <a:lnSpc>
                <a:spcPct val="120000"/>
              </a:lnSpc>
            </a:pPr>
            <a:endParaRPr lang="pt-BR" altLang="nl-NL" sz="2800">
              <a:ea typeface="ＭＳ Ｐゴシック" pitchFamily="-65" charset="-128"/>
            </a:endParaRPr>
          </a:p>
        </p:txBody>
      </p:sp>
      <p:sp>
        <p:nvSpPr>
          <p:cNvPr id="44035" name="Titel 4"/>
          <p:cNvSpPr>
            <a:spLocks noGrp="1"/>
          </p:cNvSpPr>
          <p:nvPr>
            <p:ph type="title"/>
          </p:nvPr>
        </p:nvSpPr>
        <p:spPr bwMode="auto">
          <a:xfrm>
            <a:off x="457200" y="274638"/>
            <a:ext cx="7739063" cy="65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nl-NL" altLang="nl-NL" sz="2800" u="sng" smtClean="0">
                <a:ea typeface="ＭＳ Ｐゴシック" pitchFamily="-65" charset="-128"/>
              </a:rPr>
              <a:t>Interacties tussen prooien en rovers via planten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sz="quarter" idx="1"/>
          </p:nvPr>
        </p:nvSpPr>
        <p:spPr bwMode="auto">
          <a:xfrm>
            <a:off x="0" y="203200"/>
            <a:ext cx="72390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eaLnBrk="1" hangingPunct="1">
              <a:lnSpc>
                <a:spcPct val="110000"/>
              </a:lnSpc>
              <a:buFont typeface="Arial" charset="0"/>
              <a:buNone/>
            </a:pPr>
            <a:r>
              <a:rPr lang="nl-NL" altLang="nl-NL" sz="2000" smtClean="0">
                <a:ea typeface="ＭＳ Ｐゴシック" pitchFamily="-65" charset="-128"/>
              </a:rPr>
              <a:t>Het effect van geïnduceerde directe afweer op het voorkomen van spintmijt</a:t>
            </a:r>
          </a:p>
          <a:p>
            <a:pPr eaLnBrk="1" hangingPunct="1">
              <a:lnSpc>
                <a:spcPct val="110000"/>
              </a:lnSpc>
              <a:buFont typeface="Arial" charset="0"/>
              <a:buNone/>
            </a:pPr>
            <a:r>
              <a:rPr lang="en-US" altLang="nl-NL" sz="2000" smtClean="0">
                <a:ea typeface="ＭＳ Ｐゴシック" pitchFamily="-65" charset="-128"/>
              </a:rPr>
              <a:t>Als</a:t>
            </a:r>
            <a:r>
              <a:rPr lang="nl-NL" altLang="nl-NL" sz="2000" smtClean="0">
                <a:ea typeface="ＭＳ Ｐゴシック" pitchFamily="-65" charset="-128"/>
              </a:rPr>
              <a:t> je de embryo van komkommerplanten door een plantetende  mijt</a:t>
            </a:r>
          </a:p>
          <a:p>
            <a:pPr eaLnBrk="1" hangingPunct="1">
              <a:lnSpc>
                <a:spcPct val="110000"/>
              </a:lnSpc>
              <a:buFont typeface="Arial" charset="0"/>
              <a:buNone/>
            </a:pPr>
            <a:r>
              <a:rPr lang="nl-NL" altLang="nl-NL" sz="2000" smtClean="0">
                <a:ea typeface="ＭＳ Ｐゴシック" pitchFamily="-65" charset="-128"/>
              </a:rPr>
              <a:t> laat aanvreten, dan zie je op nieuw gevormde bladeren die niet </a:t>
            </a:r>
          </a:p>
          <a:p>
            <a:pPr eaLnBrk="1" hangingPunct="1">
              <a:lnSpc>
                <a:spcPct val="110000"/>
              </a:lnSpc>
              <a:buFont typeface="Arial" charset="0"/>
              <a:buNone/>
            </a:pPr>
            <a:r>
              <a:rPr lang="nl-NL" altLang="nl-NL" sz="2000" smtClean="0">
                <a:ea typeface="ＭＳ Ｐゴシック" pitchFamily="-65" charset="-128"/>
              </a:rPr>
              <a:t>beschadigd zijn minder herbivore mijten verschijnen</a:t>
            </a:r>
          </a:p>
          <a:p>
            <a:pPr eaLnBrk="1" hangingPunct="1">
              <a:lnSpc>
                <a:spcPct val="110000"/>
              </a:lnSpc>
            </a:pPr>
            <a:endParaRPr lang="en-US" altLang="nl-NL" sz="2000" smtClean="0">
              <a:ea typeface="ＭＳ Ｐゴシック" pitchFamily="-65" charset="-128"/>
            </a:endParaRPr>
          </a:p>
          <a:p>
            <a:pPr eaLnBrk="1" hangingPunct="1">
              <a:lnSpc>
                <a:spcPct val="110000"/>
              </a:lnSpc>
              <a:buFont typeface="Arial" charset="0"/>
              <a:buNone/>
            </a:pPr>
            <a:endParaRPr lang="en-US" altLang="nl-NL" sz="2000" smtClean="0">
              <a:ea typeface="ＭＳ Ｐゴシック" pitchFamily="-65" charset="-128"/>
            </a:endParaRPr>
          </a:p>
          <a:p>
            <a:pPr eaLnBrk="1" hangingPunct="1">
              <a:lnSpc>
                <a:spcPct val="110000"/>
              </a:lnSpc>
              <a:buFont typeface="Arial" charset="0"/>
              <a:buNone/>
            </a:pPr>
            <a:endParaRPr lang="en-US" altLang="nl-NL" sz="2000" smtClean="0">
              <a:ea typeface="ＭＳ Ｐゴシック" pitchFamily="-65" charset="-128"/>
            </a:endParaRPr>
          </a:p>
          <a:p>
            <a:pPr eaLnBrk="1" hangingPunct="1">
              <a:lnSpc>
                <a:spcPct val="110000"/>
              </a:lnSpc>
              <a:buFont typeface="Arial" charset="0"/>
              <a:buNone/>
            </a:pPr>
            <a:endParaRPr lang="en-US" altLang="nl-NL" sz="2000" smtClean="0">
              <a:ea typeface="ＭＳ Ｐゴシック" pitchFamily="-65" charset="-128"/>
            </a:endParaRPr>
          </a:p>
        </p:txBody>
      </p:sp>
      <p:pic>
        <p:nvPicPr>
          <p:cNvPr id="272388" name="Picture 4"/>
          <p:cNvPicPr>
            <a:picLocks noChangeAspect="1" noChangeArrowheads="1"/>
          </p:cNvPicPr>
          <p:nvPr/>
        </p:nvPicPr>
        <p:blipFill>
          <a:blip r:embed="rId3">
            <a:clrChange>
              <a:clrFrom>
                <a:srgbClr val="FFFFFF"/>
              </a:clrFrom>
              <a:clrTo>
                <a:srgbClr val="FFFFFF">
                  <a:alpha val="0"/>
                </a:srgbClr>
              </a:clrTo>
            </a:clrChange>
            <a:duotone>
              <a:prstClr val="black"/>
              <a:schemeClr val="tx2">
                <a:tint val="45000"/>
                <a:satMod val="400000"/>
              </a:schemeClr>
            </a:duotone>
            <a:extLst/>
          </a:blip>
          <a:srcRect/>
          <a:stretch>
            <a:fillRect/>
          </a:stretch>
        </p:blipFill>
        <p:spPr bwMode="auto">
          <a:xfrm>
            <a:off x="4222753" y="2260600"/>
            <a:ext cx="4854572" cy="3351212"/>
          </a:xfrm>
          <a:prstGeom prst="rect">
            <a:avLst/>
          </a:prstGeom>
          <a:noFill/>
          <a:ln>
            <a:noFill/>
          </a:ln>
          <a:effectLst/>
          <a:extLst/>
        </p:spPr>
      </p:pic>
      <p:sp>
        <p:nvSpPr>
          <p:cNvPr id="272389" name="Text Box 5"/>
          <p:cNvSpPr txBox="1">
            <a:spLocks noChangeArrowheads="1"/>
          </p:cNvSpPr>
          <p:nvPr/>
        </p:nvSpPr>
        <p:spPr bwMode="auto">
          <a:xfrm>
            <a:off x="0" y="6483350"/>
            <a:ext cx="3308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nl-NL" altLang="nl-NL" sz="1400">
                <a:ea typeface="ＭＳ Ｐゴシック" pitchFamily="-65" charset="-128"/>
              </a:rPr>
              <a:t>Agrawal </a:t>
            </a:r>
            <a:r>
              <a:rPr lang="nl-NL" altLang="nl-NL" sz="1400" i="1">
                <a:ea typeface="ＭＳ Ｐゴシック" pitchFamily="-65" charset="-128"/>
              </a:rPr>
              <a:t>et al.</a:t>
            </a:r>
            <a:r>
              <a:rPr lang="nl-NL" altLang="nl-NL" sz="1400">
                <a:ea typeface="ＭＳ Ｐゴシック" pitchFamily="-65" charset="-128"/>
              </a:rPr>
              <a:t> 1999. </a:t>
            </a:r>
            <a:r>
              <a:rPr lang="nl-NL" altLang="nl-NL" sz="1400" i="1">
                <a:ea typeface="ＭＳ Ｐゴシック" pitchFamily="-65" charset="-128"/>
              </a:rPr>
              <a:t>J. Chem. Ecol.</a:t>
            </a:r>
            <a:r>
              <a:rPr lang="nl-NL" altLang="nl-NL" sz="1400">
                <a:ea typeface="ＭＳ Ｐゴシック" pitchFamily="-65" charset="-128"/>
              </a:rPr>
              <a:t> </a:t>
            </a:r>
            <a:r>
              <a:rPr lang="nl-NL" altLang="nl-NL" sz="1400" b="1">
                <a:ea typeface="ＭＳ Ｐゴシック" pitchFamily="-65" charset="-128"/>
              </a:rPr>
              <a:t>25</a:t>
            </a:r>
            <a:r>
              <a:rPr lang="nl-NL" altLang="nl-NL" sz="1400">
                <a:ea typeface="ＭＳ Ｐゴシック" pitchFamily="-65" charset="-128"/>
              </a:rPr>
              <a:t>: 2285</a:t>
            </a:r>
            <a:endParaRPr lang="en-GB" altLang="nl-NL" sz="1400">
              <a:ea typeface="ＭＳ Ｐゴシック" pitchFamily="-65" charset="-128"/>
            </a:endParaRPr>
          </a:p>
        </p:txBody>
      </p:sp>
      <p:sp>
        <p:nvSpPr>
          <p:cNvPr id="45061" name="Rechthoek 4"/>
          <p:cNvSpPr>
            <a:spLocks noChangeArrowheads="1"/>
          </p:cNvSpPr>
          <p:nvPr/>
        </p:nvSpPr>
        <p:spPr bwMode="auto">
          <a:xfrm>
            <a:off x="0" y="3187700"/>
            <a:ext cx="3760788"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10000"/>
              </a:lnSpc>
              <a:spcBef>
                <a:spcPct val="20000"/>
              </a:spcBef>
            </a:pPr>
            <a:r>
              <a:rPr lang="nl-NL" altLang="nl-NL" sz="2000">
                <a:solidFill>
                  <a:srgbClr val="000000"/>
                </a:solidFill>
                <a:ea typeface="ＭＳ Ｐゴシック" pitchFamily="-65" charset="-128"/>
              </a:rPr>
              <a:t>De concentratie cucurbitacine was</a:t>
            </a:r>
          </a:p>
          <a:p>
            <a:pPr eaLnBrk="1" hangingPunct="1">
              <a:lnSpc>
                <a:spcPct val="110000"/>
              </a:lnSpc>
              <a:spcBef>
                <a:spcPct val="20000"/>
              </a:spcBef>
            </a:pPr>
            <a:r>
              <a:rPr lang="nl-NL" altLang="nl-NL" sz="2000">
                <a:solidFill>
                  <a:srgbClr val="000000"/>
                </a:solidFill>
                <a:ea typeface="ＭＳ Ｐゴシック" pitchFamily="-65" charset="-128"/>
              </a:rPr>
              <a:t> hoger in geïnduceerde planten </a:t>
            </a:r>
          </a:p>
          <a:p>
            <a:pPr eaLnBrk="1" hangingPunct="1">
              <a:lnSpc>
                <a:spcPct val="110000"/>
              </a:lnSpc>
              <a:spcBef>
                <a:spcPct val="20000"/>
              </a:spcBef>
            </a:pPr>
            <a:r>
              <a:rPr lang="nl-NL" altLang="nl-NL" sz="2000">
                <a:solidFill>
                  <a:srgbClr val="000000"/>
                </a:solidFill>
                <a:ea typeface="ＭＳ Ｐゴシック" pitchFamily="-65" charset="-128"/>
              </a:rPr>
              <a:t>vergeleken met schone planten.</a:t>
            </a:r>
          </a:p>
          <a:p>
            <a:pPr eaLnBrk="1" hangingPunct="1">
              <a:lnSpc>
                <a:spcPct val="110000"/>
              </a:lnSpc>
              <a:spcBef>
                <a:spcPct val="20000"/>
              </a:spcBef>
            </a:pPr>
            <a:endParaRPr lang="nl-NL" altLang="nl-NL" sz="2000">
              <a:solidFill>
                <a:srgbClr val="000000"/>
              </a:solidFill>
              <a:ea typeface="ＭＳ Ｐゴシック" pitchFamily="-65" charset="-128"/>
            </a:endParaRPr>
          </a:p>
          <a:p>
            <a:pPr eaLnBrk="1" hangingPunct="1">
              <a:lnSpc>
                <a:spcPct val="110000"/>
              </a:lnSpc>
              <a:spcBef>
                <a:spcPct val="20000"/>
              </a:spcBef>
            </a:pPr>
            <a:r>
              <a:rPr lang="nl-NL" altLang="nl-NL" sz="2000">
                <a:solidFill>
                  <a:srgbClr val="000000"/>
                </a:solidFill>
                <a:ea typeface="ＭＳ Ｐゴシック" pitchFamily="-65" charset="-128"/>
              </a:rPr>
              <a:t>Directe verdediging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2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hthoek 1"/>
          <p:cNvSpPr>
            <a:spLocks noChangeArrowheads="1"/>
          </p:cNvSpPr>
          <p:nvPr/>
        </p:nvSpPr>
        <p:spPr bwMode="auto">
          <a:xfrm>
            <a:off x="981075" y="1304925"/>
            <a:ext cx="52768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buFont typeface="Calibri" pitchFamily="-65" charset="0"/>
              <a:buAutoNum type="arabicPeriod"/>
            </a:pPr>
            <a:r>
              <a:rPr lang="nl-NL" altLang="nl-NL" sz="2000">
                <a:ea typeface="ＭＳ Ｐゴシック" pitchFamily="-65" charset="-128"/>
              </a:rPr>
              <a:t>Waarom biologische gewasbescherming?</a:t>
            </a:r>
          </a:p>
          <a:p>
            <a:pPr eaLnBrk="1" hangingPunct="1">
              <a:buFont typeface="Calibri" pitchFamily="-65" charset="0"/>
              <a:buAutoNum type="arabicPeriod"/>
            </a:pPr>
            <a:endParaRPr lang="nl-NL" altLang="nl-NL" sz="2000">
              <a:ea typeface="ＭＳ Ｐゴシック" pitchFamily="-65" charset="-128"/>
            </a:endParaRPr>
          </a:p>
          <a:p>
            <a:pPr eaLnBrk="1" hangingPunct="1">
              <a:buFont typeface="Calibri" pitchFamily="-65" charset="0"/>
              <a:buAutoNum type="arabicPeriod"/>
            </a:pPr>
            <a:r>
              <a:rPr lang="nl-NL" altLang="nl-NL" sz="2000">
                <a:ea typeface="ＭＳ Ｐゴシック" pitchFamily="-65" charset="-128"/>
              </a:rPr>
              <a:t>Bekende voorbeelden</a:t>
            </a:r>
          </a:p>
          <a:p>
            <a:pPr eaLnBrk="1" hangingPunct="1">
              <a:buFont typeface="Calibri" pitchFamily="-65" charset="0"/>
              <a:buAutoNum type="arabicPeriod"/>
            </a:pPr>
            <a:endParaRPr lang="nl-NL" altLang="nl-NL" sz="2000">
              <a:ea typeface="ＭＳ Ｐゴシック" pitchFamily="-65" charset="-128"/>
            </a:endParaRPr>
          </a:p>
          <a:p>
            <a:pPr eaLnBrk="1" hangingPunct="1">
              <a:buFont typeface="Calibri" pitchFamily="-65" charset="0"/>
              <a:buAutoNum type="arabicPeriod"/>
            </a:pPr>
            <a:r>
              <a:rPr lang="nl-NL" altLang="nl-NL" sz="2000">
                <a:ea typeface="ＭＳ Ｐゴシック" pitchFamily="-65" charset="-128"/>
              </a:rPr>
              <a:t>De huidige praktijk</a:t>
            </a:r>
          </a:p>
          <a:p>
            <a:pPr eaLnBrk="1" hangingPunct="1">
              <a:buFont typeface="Calibri" pitchFamily="-65" charset="0"/>
              <a:buAutoNum type="arabicPeriod"/>
            </a:pPr>
            <a:endParaRPr lang="nl-NL" altLang="nl-NL" sz="2000">
              <a:ea typeface="ＭＳ Ｐゴシック" pitchFamily="-65" charset="-128"/>
            </a:endParaRPr>
          </a:p>
          <a:p>
            <a:pPr eaLnBrk="1" hangingPunct="1">
              <a:buFont typeface="Calibri" pitchFamily="-65" charset="0"/>
              <a:buAutoNum type="arabicPeriod"/>
            </a:pPr>
            <a:r>
              <a:rPr lang="nl-NL" altLang="nl-NL" sz="2000">
                <a:ea typeface="ＭＳ Ｐゴシック" pitchFamily="-65" charset="-128"/>
              </a:rPr>
              <a:t>Interacties tussen rovers, prooien en planten </a:t>
            </a:r>
          </a:p>
          <a:p>
            <a:pPr eaLnBrk="1" hangingPunct="1">
              <a:buFont typeface="Calibri" pitchFamily="-65" charset="0"/>
              <a:buAutoNum type="arabicPeriod"/>
            </a:pPr>
            <a:endParaRPr lang="nl-NL" altLang="nl-NL" sz="2000">
              <a:ea typeface="ＭＳ Ｐゴシック" pitchFamily="-65" charset="-128"/>
            </a:endParaRPr>
          </a:p>
          <a:p>
            <a:pPr eaLnBrk="1" hangingPunct="1">
              <a:buFont typeface="Calibri" pitchFamily="-65" charset="0"/>
              <a:buAutoNum type="arabicPeriod"/>
            </a:pPr>
            <a:r>
              <a:rPr lang="nl-NL" altLang="nl-NL" sz="2000">
                <a:ea typeface="ＭＳ Ｐゴシック" pitchFamily="-65" charset="-128"/>
              </a:rPr>
              <a:t>Ontwikkelingen binnen biologische gewasbescherming</a:t>
            </a:r>
          </a:p>
          <a:p>
            <a:pPr eaLnBrk="1" hangingPunct="1">
              <a:buFont typeface="Calibri" pitchFamily="-65" charset="0"/>
              <a:buAutoNum type="arabicPeriod"/>
            </a:pPr>
            <a:endParaRPr lang="nl-NL" altLang="nl-NL" sz="2000">
              <a:ea typeface="ＭＳ Ｐゴシック" pitchFamily="-65" charset="-128"/>
            </a:endParaRPr>
          </a:p>
          <a:p>
            <a:pPr eaLnBrk="1" hangingPunct="1">
              <a:buFont typeface="Calibri" pitchFamily="-65" charset="0"/>
              <a:buAutoNum type="arabicPeriod"/>
            </a:pPr>
            <a:r>
              <a:rPr lang="nl-NL" altLang="nl-NL" sz="2000">
                <a:ea typeface="ＭＳ Ｐゴシック" pitchFamily="-65" charset="-128"/>
              </a:rPr>
              <a:t>Toekomst plannen</a:t>
            </a:r>
          </a:p>
          <a:p>
            <a:pPr eaLnBrk="1" hangingPunct="1">
              <a:buFont typeface="Calibri" pitchFamily="-65" charset="0"/>
              <a:buAutoNum type="arabicPeriod"/>
            </a:pPr>
            <a:endParaRPr lang="nl-NL" altLang="nl-NL" sz="2000">
              <a:ea typeface="ＭＳ Ｐゴシック" pitchFamily="-65" charset="-128"/>
            </a:endParaRPr>
          </a:p>
          <a:p>
            <a:pPr eaLnBrk="1" hangingPunct="1">
              <a:buFont typeface="Calibri" pitchFamily="-65" charset="0"/>
              <a:buAutoNum type="arabicPeriod"/>
            </a:pPr>
            <a:r>
              <a:rPr lang="nl-NL" altLang="nl-NL" sz="2000">
                <a:ea typeface="ＭＳ Ｐゴシック" pitchFamily="-65" charset="-128"/>
              </a:rPr>
              <a:t>Voorbeelden bekijken onder binoculair</a:t>
            </a:r>
          </a:p>
        </p:txBody>
      </p:sp>
      <p:sp>
        <p:nvSpPr>
          <p:cNvPr id="18435" name="Tekstvak 2"/>
          <p:cNvSpPr txBox="1">
            <a:spLocks noChangeArrowheads="1"/>
          </p:cNvSpPr>
          <p:nvPr/>
        </p:nvSpPr>
        <p:spPr bwMode="auto">
          <a:xfrm>
            <a:off x="695325" y="447675"/>
            <a:ext cx="3000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2000"/>
              <a:t>INHOUD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sz="quarter" idx="1"/>
          </p:nvPr>
        </p:nvSpPr>
        <p:spPr bwMode="auto">
          <a:xfrm>
            <a:off x="292100" y="515938"/>
            <a:ext cx="8229600" cy="4171950"/>
          </a:xfrm>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pitchFamily="-65" charset="0"/>
              <a:buNone/>
              <a:defRPr/>
            </a:pPr>
            <a:r>
              <a:rPr lang="nl-NL" sz="2400" dirty="0" smtClean="0">
                <a:ea typeface="ＭＳ Ｐゴシック" pitchFamily="-65" charset="-128"/>
              </a:rPr>
              <a:t>Planten kunnen invloed uitoefen op de populatie herbivoren door natuurlijke vijanden te voorzien van: </a:t>
            </a:r>
          </a:p>
          <a:p>
            <a:pPr lvl="1" eaLnBrk="1" hangingPunct="1">
              <a:buClr>
                <a:srgbClr val="0000FF"/>
              </a:buClr>
              <a:buFont typeface="Arial" pitchFamily="-65" charset="0"/>
              <a:buChar char="–"/>
              <a:defRPr/>
            </a:pPr>
            <a:endParaRPr lang="nl-NL" sz="2400" dirty="0" smtClean="0">
              <a:ea typeface="ＭＳ Ｐゴシック" pitchFamily="-65" charset="-128"/>
            </a:endParaRPr>
          </a:p>
          <a:p>
            <a:pPr marL="914400" lvl="1" indent="-457200" eaLnBrk="1" hangingPunct="1">
              <a:buClr>
                <a:srgbClr val="00B0F0"/>
              </a:buClr>
              <a:buFont typeface="+mj-lt"/>
              <a:buAutoNum type="arabicPeriod"/>
              <a:defRPr/>
            </a:pPr>
            <a:r>
              <a:rPr lang="nl-NL" sz="2400" dirty="0" smtClean="0">
                <a:ea typeface="ＭＳ Ｐゴシック" pitchFamily="-65" charset="-128"/>
              </a:rPr>
              <a:t>voedsel</a:t>
            </a:r>
          </a:p>
          <a:p>
            <a:pPr marL="914400" lvl="1" indent="-457200" eaLnBrk="1" hangingPunct="1">
              <a:buClr>
                <a:srgbClr val="00B0F0"/>
              </a:buClr>
              <a:buFont typeface="+mj-lt"/>
              <a:buAutoNum type="arabicPeriod"/>
              <a:defRPr/>
            </a:pPr>
            <a:r>
              <a:rPr lang="nl-NL" sz="2400" dirty="0" smtClean="0">
                <a:ea typeface="ＭＳ Ｐゴシック" pitchFamily="-65" charset="-128"/>
              </a:rPr>
              <a:t>schuilplaatsen			</a:t>
            </a:r>
          </a:p>
          <a:p>
            <a:pPr marL="914400" lvl="1" indent="-457200" eaLnBrk="1" hangingPunct="1">
              <a:buClr>
                <a:srgbClr val="00B0F0"/>
              </a:buClr>
              <a:buFont typeface="+mj-lt"/>
              <a:buAutoNum type="arabicPeriod"/>
              <a:defRPr/>
            </a:pPr>
            <a:r>
              <a:rPr lang="nl-NL" sz="2400" dirty="0" smtClean="0">
                <a:ea typeface="ＭＳ Ｐゴシック" pitchFamily="-65" charset="-128"/>
              </a:rPr>
              <a:t>informatie</a:t>
            </a:r>
          </a:p>
          <a:p>
            <a:pPr eaLnBrk="1" hangingPunct="1">
              <a:buFont typeface="Arial" pitchFamily="-65" charset="0"/>
              <a:buChar char="•"/>
              <a:defRPr/>
            </a:pPr>
            <a:endParaRPr lang="nl-NL" altLang="ja-JP" sz="2400" dirty="0" smtClean="0">
              <a:ea typeface="ＭＳ Ｐゴシック" pitchFamily="-65" charset="-128"/>
            </a:endParaRPr>
          </a:p>
          <a:p>
            <a:pPr eaLnBrk="1" hangingPunct="1">
              <a:buFont typeface="Arial" pitchFamily="-65" charset="0"/>
              <a:buNone/>
              <a:defRPr/>
            </a:pPr>
            <a:r>
              <a:rPr lang="nl-NL" altLang="ja-JP" sz="2400" dirty="0" smtClean="0">
                <a:ea typeface="ＭＳ Ｐゴシック" pitchFamily="-65" charset="-128"/>
              </a:rPr>
              <a:t>Deze factoren leiden tot een grotere overlevingskans van de predator en dus meer predatie op de prooi en daarmee verdediging van de plant.</a:t>
            </a:r>
          </a:p>
          <a:p>
            <a:pPr eaLnBrk="1" hangingPunct="1">
              <a:buFont typeface="Arial" pitchFamily="-65" charset="0"/>
              <a:buNone/>
              <a:defRPr/>
            </a:pPr>
            <a:endParaRPr lang="nl-NL" altLang="ja-JP" sz="2400" dirty="0" smtClean="0">
              <a:ea typeface="ＭＳ Ｐゴシック" pitchFamily="-65" charset="-128"/>
            </a:endParaRPr>
          </a:p>
          <a:p>
            <a:pPr eaLnBrk="1" hangingPunct="1">
              <a:buFont typeface="Arial" pitchFamily="-65" charset="0"/>
              <a:buNone/>
              <a:defRPr/>
            </a:pPr>
            <a:r>
              <a:rPr lang="nl-NL" altLang="ja-JP" sz="2400" dirty="0" smtClean="0">
                <a:ea typeface="ＭＳ Ｐゴシック" pitchFamily="-65" charset="-128"/>
              </a:rPr>
              <a:t>Dit heet indirecte planten verdediging</a:t>
            </a:r>
          </a:p>
        </p:txBody>
      </p:sp>
      <p:sp>
        <p:nvSpPr>
          <p:cNvPr id="235523" name="Text Box 3"/>
          <p:cNvSpPr txBox="1">
            <a:spLocks noChangeArrowheads="1"/>
          </p:cNvSpPr>
          <p:nvPr/>
        </p:nvSpPr>
        <p:spPr bwMode="auto">
          <a:xfrm>
            <a:off x="0" y="6488113"/>
            <a:ext cx="69453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nl-NL" altLang="nl-NL" sz="1400">
                <a:ea typeface="ＭＳ Ｐゴシック" pitchFamily="-65" charset="-128"/>
              </a:rPr>
              <a:t>Sabelis </a:t>
            </a:r>
            <a:r>
              <a:rPr lang="nl-NL" altLang="nl-NL" sz="1400" i="1">
                <a:ea typeface="ＭＳ Ｐゴシック" pitchFamily="-65" charset="-128"/>
              </a:rPr>
              <a:t>et al.</a:t>
            </a:r>
            <a:r>
              <a:rPr lang="nl-NL" altLang="nl-NL" sz="1400">
                <a:ea typeface="ＭＳ Ｐゴシック" pitchFamily="-65" charset="-128"/>
              </a:rPr>
              <a:t> 1999. In Bruin, van der Geest &amp; Sabelis (Eds): </a:t>
            </a:r>
            <a:r>
              <a:rPr lang="nl-NL" altLang="nl-NL" sz="1400" i="1">
                <a:ea typeface="ＭＳ Ｐゴシック" pitchFamily="-65" charset="-128"/>
              </a:rPr>
              <a:t>Ecology and Evolution of the Acari.</a:t>
            </a:r>
            <a:r>
              <a:rPr lang="nl-NL" altLang="nl-NL" sz="1400">
                <a:ea typeface="ＭＳ Ｐゴシック" pitchFamily="-65" charset="-128"/>
              </a:rPr>
              <a:t> </a:t>
            </a:r>
            <a:endParaRPr lang="en-GB" altLang="nl-NL" sz="1400">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22">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22">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p:bldP spid="2355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body" sz="half" idx="1"/>
          </p:nvPr>
        </p:nvSpPr>
        <p:spPr bwMode="auto">
          <a:xfrm>
            <a:off x="0" y="815975"/>
            <a:ext cx="7772400" cy="111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67" tIns="42425" rIns="86367" bIns="42425" numCol="1" anchor="t" anchorCtr="0" compatLnSpc="1">
            <a:prstTxWarp prst="textNoShape">
              <a:avLst/>
            </a:prstTxWarp>
          </a:bodyPr>
          <a:lstStyle/>
          <a:p>
            <a:pPr eaLnBrk="1" hangingPunct="1"/>
            <a:r>
              <a:rPr lang="nl-NL" altLang="ja-JP" sz="2400" smtClean="0">
                <a:ea typeface="ＭＳ Ｐゴシック" pitchFamily="-65" charset="-128"/>
              </a:rPr>
              <a:t>Veel planten produceren nectar en pollen</a:t>
            </a:r>
          </a:p>
          <a:p>
            <a:pPr eaLnBrk="1" hangingPunct="1"/>
            <a:r>
              <a:rPr lang="nl-NL" altLang="ja-JP" sz="2400" smtClean="0">
                <a:ea typeface="ＭＳ Ｐゴシック" pitchFamily="-65" charset="-128"/>
              </a:rPr>
              <a:t>O.a. Mieren eten nectar en pollen maar ook de aanwezige herbivoren</a:t>
            </a:r>
          </a:p>
        </p:txBody>
      </p:sp>
      <p:pic>
        <p:nvPicPr>
          <p:cNvPr id="47107" name="Picture 9" descr="ant_on_extrafloral_nectary"/>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0" y="2138363"/>
            <a:ext cx="3797300" cy="3597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0" descr="ThripsDegFlow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97300" y="2138363"/>
            <a:ext cx="36306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hthoek 4"/>
          <p:cNvSpPr>
            <a:spLocks noChangeArrowheads="1"/>
          </p:cNvSpPr>
          <p:nvPr/>
        </p:nvSpPr>
        <p:spPr bwMode="auto">
          <a:xfrm>
            <a:off x="152400" y="292100"/>
            <a:ext cx="2674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nl-NL" altLang="nl-NL" sz="2800" b="1">
                <a:solidFill>
                  <a:srgbClr val="00B0F0"/>
                </a:solidFill>
                <a:ea typeface="ＭＳ Ｐゴシック" pitchFamily="-65" charset="-128"/>
              </a:rPr>
              <a:t>1 Voedsel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sz="quarter" idx="1"/>
          </p:nvPr>
        </p:nvSpPr>
        <p:spPr bwMode="auto">
          <a:xfrm>
            <a:off x="304800" y="1778000"/>
            <a:ext cx="8229600" cy="309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ja-JP" sz="2800" smtClean="0">
                <a:ea typeface="ＭＳ Ｐゴシック" pitchFamily="-65" charset="-128"/>
              </a:rPr>
              <a:t>Paprika produceert bijv. pollen dat als voedsel voor rovers dient.</a:t>
            </a:r>
          </a:p>
          <a:p>
            <a:pPr eaLnBrk="1" hangingPunct="1">
              <a:buFont typeface="Arial" charset="0"/>
              <a:buNone/>
            </a:pPr>
            <a:endParaRPr lang="nl-NL" altLang="ja-JP" sz="2800" smtClean="0">
              <a:ea typeface="ＭＳ Ｐゴシック" pitchFamily="-65" charset="-128"/>
            </a:endParaRPr>
          </a:p>
          <a:p>
            <a:pPr eaLnBrk="1" hangingPunct="1"/>
            <a:r>
              <a:rPr lang="nl-NL" altLang="ja-JP" sz="2800" smtClean="0">
                <a:ea typeface="ＭＳ Ｐゴシック" pitchFamily="-65" charset="-128"/>
              </a:rPr>
              <a:t>Als de plant gaat bloeien kunnen telers dus natuurlijke vijanden uitzette.</a:t>
            </a:r>
          </a:p>
          <a:p>
            <a:pPr eaLnBrk="1" hangingPunct="1">
              <a:buFont typeface="Arial" charset="0"/>
              <a:buNone/>
            </a:pPr>
            <a:r>
              <a:rPr lang="nl-NL" altLang="ja-JP" sz="2800" smtClean="0">
                <a:ea typeface="ＭＳ Ｐゴシック" pitchFamily="-65" charset="-128"/>
              </a:rPr>
              <a:t> </a:t>
            </a:r>
          </a:p>
          <a:p>
            <a:pPr eaLnBrk="1" hangingPunct="1"/>
            <a:r>
              <a:rPr lang="nl-NL" altLang="ja-JP" sz="2800" smtClean="0">
                <a:ea typeface="ＭＳ Ｐゴシック" pitchFamily="-65" charset="-128"/>
              </a:rPr>
              <a:t>Als plagen komen is er al een grote populatie natuurlijke vijanden aanwezig.</a:t>
            </a:r>
          </a:p>
          <a:p>
            <a:pPr eaLnBrk="1" hangingPunct="1"/>
            <a:endParaRPr lang="nl-NL" altLang="ja-JP" sz="2800" smtClean="0">
              <a:ea typeface="ＭＳ Ｐゴシック" pitchFamily="-65" charset="-128"/>
            </a:endParaRPr>
          </a:p>
        </p:txBody>
      </p:sp>
      <p:sp>
        <p:nvSpPr>
          <p:cNvPr id="48131" name="Tekstvak 2"/>
          <p:cNvSpPr txBox="1">
            <a:spLocks noChangeArrowheads="1"/>
          </p:cNvSpPr>
          <p:nvPr/>
        </p:nvSpPr>
        <p:spPr bwMode="auto">
          <a:xfrm>
            <a:off x="0" y="239713"/>
            <a:ext cx="853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spcAft>
                <a:spcPts val="600"/>
              </a:spcAft>
            </a:pPr>
            <a:r>
              <a:rPr lang="nl-NL" altLang="nl-NL" sz="2800"/>
              <a:t>Link tussen interacties tussen plant, rovers, prooien en biologische gewasbescherming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14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2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4722813" y="3403600"/>
            <a:ext cx="4083050" cy="2863850"/>
            <a:chOff x="3346" y="2144"/>
            <a:chExt cx="2895" cy="1804"/>
          </a:xfrm>
        </p:grpSpPr>
        <p:grpSp>
          <p:nvGrpSpPr>
            <p:cNvPr id="49224" name="Group 3"/>
            <p:cNvGrpSpPr>
              <a:grpSpLocks/>
            </p:cNvGrpSpPr>
            <p:nvPr/>
          </p:nvGrpSpPr>
          <p:grpSpPr bwMode="auto">
            <a:xfrm>
              <a:off x="3346" y="2238"/>
              <a:ext cx="2623" cy="1710"/>
              <a:chOff x="3346" y="2238"/>
              <a:chExt cx="2623" cy="1710"/>
            </a:xfrm>
          </p:grpSpPr>
          <p:sp>
            <p:nvSpPr>
              <p:cNvPr id="49230" name="Line 4"/>
              <p:cNvSpPr>
                <a:spLocks noChangeShapeType="1"/>
              </p:cNvSpPr>
              <p:nvPr/>
            </p:nvSpPr>
            <p:spPr bwMode="auto">
              <a:xfrm>
                <a:off x="3744" y="2238"/>
                <a:ext cx="208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1" name="Line 5"/>
              <p:cNvSpPr>
                <a:spLocks noChangeShapeType="1"/>
              </p:cNvSpPr>
              <p:nvPr/>
            </p:nvSpPr>
            <p:spPr bwMode="auto">
              <a:xfrm>
                <a:off x="5829" y="2238"/>
                <a:ext cx="1" cy="12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2" name="Line 6"/>
              <p:cNvSpPr>
                <a:spLocks noChangeShapeType="1"/>
              </p:cNvSpPr>
              <p:nvPr/>
            </p:nvSpPr>
            <p:spPr bwMode="auto">
              <a:xfrm flipH="1">
                <a:off x="3744" y="3514"/>
                <a:ext cx="208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3" name="Line 7"/>
              <p:cNvSpPr>
                <a:spLocks noChangeShapeType="1"/>
              </p:cNvSpPr>
              <p:nvPr/>
            </p:nvSpPr>
            <p:spPr bwMode="auto">
              <a:xfrm flipV="1">
                <a:off x="3744" y="2238"/>
                <a:ext cx="1" cy="12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4" name="Line 8"/>
              <p:cNvSpPr>
                <a:spLocks noChangeShapeType="1"/>
              </p:cNvSpPr>
              <p:nvPr/>
            </p:nvSpPr>
            <p:spPr bwMode="auto">
              <a:xfrm>
                <a:off x="3744" y="2238"/>
                <a:ext cx="1" cy="12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5" name="Line 9"/>
              <p:cNvSpPr>
                <a:spLocks noChangeShapeType="1"/>
              </p:cNvSpPr>
              <p:nvPr/>
            </p:nvSpPr>
            <p:spPr bwMode="auto">
              <a:xfrm>
                <a:off x="3708" y="3514"/>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6" name="Line 10"/>
              <p:cNvSpPr>
                <a:spLocks noChangeShapeType="1"/>
              </p:cNvSpPr>
              <p:nvPr/>
            </p:nvSpPr>
            <p:spPr bwMode="auto">
              <a:xfrm>
                <a:off x="3708" y="3150"/>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7" name="Line 11"/>
              <p:cNvSpPr>
                <a:spLocks noChangeShapeType="1"/>
              </p:cNvSpPr>
              <p:nvPr/>
            </p:nvSpPr>
            <p:spPr bwMode="auto">
              <a:xfrm>
                <a:off x="3708" y="2785"/>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8" name="Line 12"/>
              <p:cNvSpPr>
                <a:spLocks noChangeShapeType="1"/>
              </p:cNvSpPr>
              <p:nvPr/>
            </p:nvSpPr>
            <p:spPr bwMode="auto">
              <a:xfrm>
                <a:off x="3708" y="2420"/>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9" name="Line 13"/>
              <p:cNvSpPr>
                <a:spLocks noChangeShapeType="1"/>
              </p:cNvSpPr>
              <p:nvPr/>
            </p:nvSpPr>
            <p:spPr bwMode="auto">
              <a:xfrm>
                <a:off x="3744" y="3514"/>
                <a:ext cx="208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0" name="Line 14"/>
              <p:cNvSpPr>
                <a:spLocks noChangeShapeType="1"/>
              </p:cNvSpPr>
              <p:nvPr/>
            </p:nvSpPr>
            <p:spPr bwMode="auto">
              <a:xfrm flipV="1">
                <a:off x="3744" y="3514"/>
                <a:ext cx="1"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1" name="Line 15"/>
              <p:cNvSpPr>
                <a:spLocks noChangeShapeType="1"/>
              </p:cNvSpPr>
              <p:nvPr/>
            </p:nvSpPr>
            <p:spPr bwMode="auto">
              <a:xfrm flipV="1">
                <a:off x="4439" y="3514"/>
                <a:ext cx="1"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2" name="Line 16"/>
              <p:cNvSpPr>
                <a:spLocks noChangeShapeType="1"/>
              </p:cNvSpPr>
              <p:nvPr/>
            </p:nvSpPr>
            <p:spPr bwMode="auto">
              <a:xfrm flipV="1">
                <a:off x="5134" y="3514"/>
                <a:ext cx="1"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3" name="Line 17"/>
              <p:cNvSpPr>
                <a:spLocks noChangeShapeType="1"/>
              </p:cNvSpPr>
              <p:nvPr/>
            </p:nvSpPr>
            <p:spPr bwMode="auto">
              <a:xfrm flipV="1">
                <a:off x="5829" y="3514"/>
                <a:ext cx="1"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4" name="Line 18"/>
              <p:cNvSpPr>
                <a:spLocks noChangeShapeType="1"/>
              </p:cNvSpPr>
              <p:nvPr/>
            </p:nvSpPr>
            <p:spPr bwMode="auto">
              <a:xfrm>
                <a:off x="5829" y="2238"/>
                <a:ext cx="1" cy="12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5" name="Line 19"/>
              <p:cNvSpPr>
                <a:spLocks noChangeShapeType="1"/>
              </p:cNvSpPr>
              <p:nvPr/>
            </p:nvSpPr>
            <p:spPr bwMode="auto">
              <a:xfrm>
                <a:off x="5829" y="3514"/>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6" name="Line 20"/>
              <p:cNvSpPr>
                <a:spLocks noChangeShapeType="1"/>
              </p:cNvSpPr>
              <p:nvPr/>
            </p:nvSpPr>
            <p:spPr bwMode="auto">
              <a:xfrm>
                <a:off x="5829" y="3090"/>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7" name="Line 21"/>
              <p:cNvSpPr>
                <a:spLocks noChangeShapeType="1"/>
              </p:cNvSpPr>
              <p:nvPr/>
            </p:nvSpPr>
            <p:spPr bwMode="auto">
              <a:xfrm>
                <a:off x="5829" y="2664"/>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8" name="Line 22"/>
              <p:cNvSpPr>
                <a:spLocks noChangeShapeType="1"/>
              </p:cNvSpPr>
              <p:nvPr/>
            </p:nvSpPr>
            <p:spPr bwMode="auto">
              <a:xfrm>
                <a:off x="5829" y="2238"/>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9" name="Text Box 23"/>
              <p:cNvSpPr txBox="1">
                <a:spLocks noChangeArrowheads="1"/>
              </p:cNvSpPr>
              <p:nvPr/>
            </p:nvSpPr>
            <p:spPr bwMode="auto">
              <a:xfrm>
                <a:off x="3778" y="2243"/>
                <a:ext cx="87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with pollen</a:t>
                </a:r>
              </a:p>
            </p:txBody>
          </p:sp>
          <p:grpSp>
            <p:nvGrpSpPr>
              <p:cNvPr id="49250" name="Group 24"/>
              <p:cNvGrpSpPr>
                <a:grpSpLocks/>
              </p:cNvGrpSpPr>
              <p:nvPr/>
            </p:nvGrpSpPr>
            <p:grpSpPr bwMode="auto">
              <a:xfrm>
                <a:off x="3346" y="2317"/>
                <a:ext cx="384" cy="1297"/>
                <a:chOff x="1824" y="2317"/>
                <a:chExt cx="384" cy="1297"/>
              </a:xfrm>
            </p:grpSpPr>
            <p:sp>
              <p:nvSpPr>
                <p:cNvPr id="49256" name="Text Box 25"/>
                <p:cNvSpPr txBox="1">
                  <a:spLocks noChangeArrowheads="1"/>
                </p:cNvSpPr>
                <p:nvPr/>
              </p:nvSpPr>
              <p:spPr bwMode="auto">
                <a:xfrm>
                  <a:off x="1824" y="2317"/>
                  <a:ext cx="38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600</a:t>
                  </a:r>
                </a:p>
              </p:txBody>
            </p:sp>
            <p:sp>
              <p:nvSpPr>
                <p:cNvPr id="49257" name="Text Box 26"/>
                <p:cNvSpPr txBox="1">
                  <a:spLocks noChangeArrowheads="1"/>
                </p:cNvSpPr>
                <p:nvPr/>
              </p:nvSpPr>
              <p:spPr bwMode="auto">
                <a:xfrm>
                  <a:off x="1824" y="2683"/>
                  <a:ext cx="38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400</a:t>
                  </a:r>
                </a:p>
              </p:txBody>
            </p:sp>
            <p:sp>
              <p:nvSpPr>
                <p:cNvPr id="49258" name="Text Box 27"/>
                <p:cNvSpPr txBox="1">
                  <a:spLocks noChangeArrowheads="1"/>
                </p:cNvSpPr>
                <p:nvPr/>
              </p:nvSpPr>
              <p:spPr bwMode="auto">
                <a:xfrm>
                  <a:off x="1824" y="3037"/>
                  <a:ext cx="38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200</a:t>
                  </a:r>
                </a:p>
              </p:txBody>
            </p:sp>
            <p:sp>
              <p:nvSpPr>
                <p:cNvPr id="49259" name="Text Box 28"/>
                <p:cNvSpPr txBox="1">
                  <a:spLocks noChangeArrowheads="1"/>
                </p:cNvSpPr>
                <p:nvPr/>
              </p:nvSpPr>
              <p:spPr bwMode="auto">
                <a:xfrm>
                  <a:off x="1998" y="3415"/>
                  <a:ext cx="2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0</a:t>
                  </a:r>
                </a:p>
              </p:txBody>
            </p:sp>
          </p:grpSp>
          <p:sp>
            <p:nvSpPr>
              <p:cNvPr id="49251" name="Text Box 29"/>
              <p:cNvSpPr txBox="1">
                <a:spLocks noChangeArrowheads="1"/>
              </p:cNvSpPr>
              <p:nvPr/>
            </p:nvSpPr>
            <p:spPr bwMode="auto">
              <a:xfrm>
                <a:off x="3634" y="3557"/>
                <a:ext cx="2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0</a:t>
                </a:r>
              </a:p>
            </p:txBody>
          </p:sp>
          <p:sp>
            <p:nvSpPr>
              <p:cNvPr id="49252" name="Text Box 30"/>
              <p:cNvSpPr txBox="1">
                <a:spLocks noChangeArrowheads="1"/>
              </p:cNvSpPr>
              <p:nvPr/>
            </p:nvSpPr>
            <p:spPr bwMode="auto">
              <a:xfrm>
                <a:off x="4336" y="3557"/>
                <a:ext cx="215"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4</a:t>
                </a:r>
              </a:p>
            </p:txBody>
          </p:sp>
          <p:sp>
            <p:nvSpPr>
              <p:cNvPr id="49253" name="Text Box 31"/>
              <p:cNvSpPr txBox="1">
                <a:spLocks noChangeArrowheads="1"/>
              </p:cNvSpPr>
              <p:nvPr/>
            </p:nvSpPr>
            <p:spPr bwMode="auto">
              <a:xfrm>
                <a:off x="5041" y="3557"/>
                <a:ext cx="2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8</a:t>
                </a:r>
              </a:p>
            </p:txBody>
          </p:sp>
          <p:sp>
            <p:nvSpPr>
              <p:cNvPr id="49254" name="Text Box 32"/>
              <p:cNvSpPr txBox="1">
                <a:spLocks noChangeArrowheads="1"/>
              </p:cNvSpPr>
              <p:nvPr/>
            </p:nvSpPr>
            <p:spPr bwMode="auto">
              <a:xfrm>
                <a:off x="5672" y="3557"/>
                <a:ext cx="297"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12</a:t>
                </a:r>
              </a:p>
            </p:txBody>
          </p:sp>
          <p:sp>
            <p:nvSpPr>
              <p:cNvPr id="49255" name="Text Box 33"/>
              <p:cNvSpPr txBox="1">
                <a:spLocks noChangeArrowheads="1"/>
              </p:cNvSpPr>
              <p:nvPr/>
            </p:nvSpPr>
            <p:spPr bwMode="auto">
              <a:xfrm>
                <a:off x="4248" y="3749"/>
                <a:ext cx="1057"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Time [weeks]</a:t>
                </a:r>
              </a:p>
            </p:txBody>
          </p:sp>
        </p:grpSp>
        <p:grpSp>
          <p:nvGrpSpPr>
            <p:cNvPr id="49225" name="Group 34"/>
            <p:cNvGrpSpPr>
              <a:grpSpLocks/>
            </p:cNvGrpSpPr>
            <p:nvPr/>
          </p:nvGrpSpPr>
          <p:grpSpPr bwMode="auto">
            <a:xfrm>
              <a:off x="5857" y="2144"/>
              <a:ext cx="384" cy="1462"/>
              <a:chOff x="4320" y="2144"/>
              <a:chExt cx="384" cy="1462"/>
            </a:xfrm>
          </p:grpSpPr>
          <p:sp>
            <p:nvSpPr>
              <p:cNvPr id="49226" name="Text Box 35"/>
              <p:cNvSpPr txBox="1">
                <a:spLocks noChangeArrowheads="1"/>
              </p:cNvSpPr>
              <p:nvPr/>
            </p:nvSpPr>
            <p:spPr bwMode="auto">
              <a:xfrm>
                <a:off x="4320" y="2144"/>
                <a:ext cx="38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150</a:t>
                </a:r>
              </a:p>
            </p:txBody>
          </p:sp>
          <p:sp>
            <p:nvSpPr>
              <p:cNvPr id="49227" name="Text Box 36"/>
              <p:cNvSpPr txBox="1">
                <a:spLocks noChangeArrowheads="1"/>
              </p:cNvSpPr>
              <p:nvPr/>
            </p:nvSpPr>
            <p:spPr bwMode="auto">
              <a:xfrm>
                <a:off x="4320" y="2571"/>
                <a:ext cx="38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100</a:t>
                </a:r>
              </a:p>
            </p:txBody>
          </p:sp>
          <p:sp>
            <p:nvSpPr>
              <p:cNvPr id="49228" name="Text Box 37"/>
              <p:cNvSpPr txBox="1">
                <a:spLocks noChangeArrowheads="1"/>
              </p:cNvSpPr>
              <p:nvPr/>
            </p:nvSpPr>
            <p:spPr bwMode="auto">
              <a:xfrm>
                <a:off x="4320" y="2995"/>
                <a:ext cx="297"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50</a:t>
                </a:r>
              </a:p>
            </p:txBody>
          </p:sp>
          <p:sp>
            <p:nvSpPr>
              <p:cNvPr id="49229" name="Text Box 38"/>
              <p:cNvSpPr txBox="1">
                <a:spLocks noChangeArrowheads="1"/>
              </p:cNvSpPr>
              <p:nvPr/>
            </p:nvSpPr>
            <p:spPr bwMode="auto">
              <a:xfrm>
                <a:off x="4320" y="3407"/>
                <a:ext cx="2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0</a:t>
                </a:r>
              </a:p>
            </p:txBody>
          </p:sp>
        </p:grpSp>
      </p:grpSp>
      <p:sp>
        <p:nvSpPr>
          <p:cNvPr id="49155" name="Freeform 40"/>
          <p:cNvSpPr>
            <a:spLocks/>
          </p:cNvSpPr>
          <p:nvPr/>
        </p:nvSpPr>
        <p:spPr bwMode="auto">
          <a:xfrm>
            <a:off x="6929438" y="1012825"/>
            <a:ext cx="82550" cy="125413"/>
          </a:xfrm>
          <a:custGeom>
            <a:avLst/>
            <a:gdLst>
              <a:gd name="T0" fmla="*/ 0 w 58"/>
              <a:gd name="T1" fmla="*/ 0 h 79"/>
              <a:gd name="T2" fmla="*/ 2147483647 w 58"/>
              <a:gd name="T3" fmla="*/ 0 h 79"/>
              <a:gd name="T4" fmla="*/ 2147483647 w 58"/>
              <a:gd name="T5" fmla="*/ 2147483647 h 79"/>
              <a:gd name="T6" fmla="*/ 2147483647 w 58"/>
              <a:gd name="T7" fmla="*/ 0 h 79"/>
              <a:gd name="T8" fmla="*/ 2147483647 w 58"/>
              <a:gd name="T9" fmla="*/ 0 h 79"/>
              <a:gd name="T10" fmla="*/ 2147483647 w 58"/>
              <a:gd name="T11" fmla="*/ 2147483647 h 79"/>
              <a:gd name="T12" fmla="*/ 2147483647 w 58"/>
              <a:gd name="T13" fmla="*/ 2147483647 h 79"/>
              <a:gd name="T14" fmla="*/ 2147483647 w 58"/>
              <a:gd name="T15" fmla="*/ 2147483647 h 79"/>
              <a:gd name="T16" fmla="*/ 2147483647 w 58"/>
              <a:gd name="T17" fmla="*/ 2147483647 h 79"/>
              <a:gd name="T18" fmla="*/ 2147483647 w 58"/>
              <a:gd name="T19" fmla="*/ 2147483647 h 79"/>
              <a:gd name="T20" fmla="*/ 2147483647 w 58"/>
              <a:gd name="T21" fmla="*/ 2147483647 h 79"/>
              <a:gd name="T22" fmla="*/ 2147483647 w 58"/>
              <a:gd name="T23" fmla="*/ 2147483647 h 79"/>
              <a:gd name="T24" fmla="*/ 2147483647 w 58"/>
              <a:gd name="T25" fmla="*/ 2147483647 h 79"/>
              <a:gd name="T26" fmla="*/ 2147483647 w 58"/>
              <a:gd name="T27" fmla="*/ 2147483647 h 79"/>
              <a:gd name="T28" fmla="*/ 2147483647 w 58"/>
              <a:gd name="T29" fmla="*/ 2147483647 h 79"/>
              <a:gd name="T30" fmla="*/ 2147483647 w 58"/>
              <a:gd name="T31" fmla="*/ 2147483647 h 79"/>
              <a:gd name="T32" fmla="*/ 2147483647 w 58"/>
              <a:gd name="T33" fmla="*/ 2147483647 h 79"/>
              <a:gd name="T34" fmla="*/ 2147483647 w 58"/>
              <a:gd name="T35" fmla="*/ 2147483647 h 79"/>
              <a:gd name="T36" fmla="*/ 2147483647 w 58"/>
              <a:gd name="T37" fmla="*/ 2147483647 h 79"/>
              <a:gd name="T38" fmla="*/ 2147483647 w 58"/>
              <a:gd name="T39" fmla="*/ 2147483647 h 79"/>
              <a:gd name="T40" fmla="*/ 2147483647 w 58"/>
              <a:gd name="T41" fmla="*/ 2147483647 h 79"/>
              <a:gd name="T42" fmla="*/ 2147483647 w 58"/>
              <a:gd name="T43" fmla="*/ 2147483647 h 79"/>
              <a:gd name="T44" fmla="*/ 2147483647 w 58"/>
              <a:gd name="T45" fmla="*/ 2147483647 h 79"/>
              <a:gd name="T46" fmla="*/ 2147483647 w 58"/>
              <a:gd name="T47" fmla="*/ 2147483647 h 79"/>
              <a:gd name="T48" fmla="*/ 2147483647 w 58"/>
              <a:gd name="T49" fmla="*/ 2147483647 h 79"/>
              <a:gd name="T50" fmla="*/ 2147483647 w 58"/>
              <a:gd name="T51" fmla="*/ 2147483647 h 79"/>
              <a:gd name="T52" fmla="*/ 2147483647 w 58"/>
              <a:gd name="T53" fmla="*/ 2147483647 h 79"/>
              <a:gd name="T54" fmla="*/ 2147483647 w 58"/>
              <a:gd name="T55" fmla="*/ 2147483647 h 79"/>
              <a:gd name="T56" fmla="*/ 2147483647 w 58"/>
              <a:gd name="T57" fmla="*/ 2147483647 h 79"/>
              <a:gd name="T58" fmla="*/ 2147483647 w 58"/>
              <a:gd name="T59" fmla="*/ 2147483647 h 79"/>
              <a:gd name="T60" fmla="*/ 2147483647 w 58"/>
              <a:gd name="T61" fmla="*/ 2147483647 h 79"/>
              <a:gd name="T62" fmla="*/ 2147483647 w 58"/>
              <a:gd name="T63" fmla="*/ 2147483647 h 79"/>
              <a:gd name="T64" fmla="*/ 2147483647 w 58"/>
              <a:gd name="T65" fmla="*/ 2147483647 h 79"/>
              <a:gd name="T66" fmla="*/ 2147483647 w 58"/>
              <a:gd name="T67" fmla="*/ 2147483647 h 79"/>
              <a:gd name="T68" fmla="*/ 2147483647 w 58"/>
              <a:gd name="T69" fmla="*/ 2147483647 h 79"/>
              <a:gd name="T70" fmla="*/ 2147483647 w 58"/>
              <a:gd name="T71" fmla="*/ 2147483647 h 79"/>
              <a:gd name="T72" fmla="*/ 2147483647 w 58"/>
              <a:gd name="T73" fmla="*/ 2147483647 h 79"/>
              <a:gd name="T74" fmla="*/ 2147483647 w 58"/>
              <a:gd name="T75" fmla="*/ 2147483647 h 79"/>
              <a:gd name="T76" fmla="*/ 2147483647 w 58"/>
              <a:gd name="T77" fmla="*/ 2147483647 h 79"/>
              <a:gd name="T78" fmla="*/ 2147483647 w 58"/>
              <a:gd name="T79" fmla="*/ 2147483647 h 79"/>
              <a:gd name="T80" fmla="*/ 2147483647 w 58"/>
              <a:gd name="T81" fmla="*/ 2147483647 h 79"/>
              <a:gd name="T82" fmla="*/ 2147483647 w 58"/>
              <a:gd name="T83" fmla="*/ 2147483647 h 79"/>
              <a:gd name="T84" fmla="*/ 2147483647 w 58"/>
              <a:gd name="T85" fmla="*/ 2147483647 h 79"/>
              <a:gd name="T86" fmla="*/ 2147483647 w 58"/>
              <a:gd name="T87" fmla="*/ 2147483647 h 79"/>
              <a:gd name="T88" fmla="*/ 2147483647 w 58"/>
              <a:gd name="T89" fmla="*/ 2147483647 h 79"/>
              <a:gd name="T90" fmla="*/ 2147483647 w 58"/>
              <a:gd name="T91" fmla="*/ 2147483647 h 79"/>
              <a:gd name="T92" fmla="*/ 0 w 58"/>
              <a:gd name="T93" fmla="*/ 0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79"/>
              <a:gd name="T143" fmla="*/ 58 w 58"/>
              <a:gd name="T144" fmla="*/ 79 h 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79">
                <a:moveTo>
                  <a:pt x="0" y="0"/>
                </a:moveTo>
                <a:lnTo>
                  <a:pt x="15" y="0"/>
                </a:lnTo>
                <a:lnTo>
                  <a:pt x="29" y="41"/>
                </a:lnTo>
                <a:lnTo>
                  <a:pt x="42" y="0"/>
                </a:lnTo>
                <a:lnTo>
                  <a:pt x="58" y="0"/>
                </a:lnTo>
                <a:lnTo>
                  <a:pt x="36" y="54"/>
                </a:lnTo>
                <a:lnTo>
                  <a:pt x="34" y="64"/>
                </a:lnTo>
                <a:lnTo>
                  <a:pt x="33" y="66"/>
                </a:lnTo>
                <a:lnTo>
                  <a:pt x="33" y="68"/>
                </a:lnTo>
                <a:lnTo>
                  <a:pt x="33" y="70"/>
                </a:lnTo>
                <a:lnTo>
                  <a:pt x="31" y="70"/>
                </a:lnTo>
                <a:lnTo>
                  <a:pt x="31" y="71"/>
                </a:lnTo>
                <a:lnTo>
                  <a:pt x="29" y="73"/>
                </a:lnTo>
                <a:lnTo>
                  <a:pt x="29" y="75"/>
                </a:lnTo>
                <a:lnTo>
                  <a:pt x="27" y="75"/>
                </a:lnTo>
                <a:lnTo>
                  <a:pt x="25" y="75"/>
                </a:lnTo>
                <a:lnTo>
                  <a:pt x="25" y="77"/>
                </a:lnTo>
                <a:lnTo>
                  <a:pt x="23" y="77"/>
                </a:lnTo>
                <a:lnTo>
                  <a:pt x="21" y="77"/>
                </a:lnTo>
                <a:lnTo>
                  <a:pt x="21" y="79"/>
                </a:lnTo>
                <a:lnTo>
                  <a:pt x="19" y="79"/>
                </a:lnTo>
                <a:lnTo>
                  <a:pt x="17" y="79"/>
                </a:lnTo>
                <a:lnTo>
                  <a:pt x="15" y="79"/>
                </a:lnTo>
                <a:lnTo>
                  <a:pt x="13" y="79"/>
                </a:lnTo>
                <a:lnTo>
                  <a:pt x="11" y="79"/>
                </a:lnTo>
                <a:lnTo>
                  <a:pt x="10" y="79"/>
                </a:lnTo>
                <a:lnTo>
                  <a:pt x="8" y="79"/>
                </a:lnTo>
                <a:lnTo>
                  <a:pt x="6" y="79"/>
                </a:lnTo>
                <a:lnTo>
                  <a:pt x="4" y="79"/>
                </a:lnTo>
                <a:lnTo>
                  <a:pt x="2" y="68"/>
                </a:lnTo>
                <a:lnTo>
                  <a:pt x="4" y="68"/>
                </a:lnTo>
                <a:lnTo>
                  <a:pt x="6" y="68"/>
                </a:lnTo>
                <a:lnTo>
                  <a:pt x="8" y="68"/>
                </a:lnTo>
                <a:lnTo>
                  <a:pt x="10" y="68"/>
                </a:lnTo>
                <a:lnTo>
                  <a:pt x="11" y="68"/>
                </a:lnTo>
                <a:lnTo>
                  <a:pt x="13" y="68"/>
                </a:lnTo>
                <a:lnTo>
                  <a:pt x="13" y="66"/>
                </a:lnTo>
                <a:lnTo>
                  <a:pt x="15" y="66"/>
                </a:lnTo>
                <a:lnTo>
                  <a:pt x="17" y="66"/>
                </a:lnTo>
                <a:lnTo>
                  <a:pt x="17" y="64"/>
                </a:lnTo>
                <a:lnTo>
                  <a:pt x="17" y="62"/>
                </a:lnTo>
                <a:lnTo>
                  <a:pt x="19" y="62"/>
                </a:lnTo>
                <a:lnTo>
                  <a:pt x="19" y="60"/>
                </a:lnTo>
                <a:lnTo>
                  <a:pt x="19" y="58"/>
                </a:lnTo>
                <a:lnTo>
                  <a:pt x="21" y="58"/>
                </a:lnTo>
                <a:lnTo>
                  <a:pt x="21" y="56"/>
                </a:lnTo>
                <a:lnTo>
                  <a:pt x="0" y="0"/>
                </a:lnTo>
                <a:close/>
              </a:path>
            </a:pathLst>
          </a:custGeom>
          <a:solidFill>
            <a:srgbClr val="000000"/>
          </a:solidFill>
          <a:ln w="19050">
            <a:solidFill>
              <a:srgbClr val="000000"/>
            </a:solidFill>
            <a:round/>
            <a:headEnd/>
            <a:tailEnd/>
          </a:ln>
        </p:spPr>
        <p:txBody>
          <a:bodyPr/>
          <a:lstStyle/>
          <a:p>
            <a:endParaRPr lang="nl-NL"/>
          </a:p>
        </p:txBody>
      </p:sp>
      <p:sp>
        <p:nvSpPr>
          <p:cNvPr id="49156" name="Line 42"/>
          <p:cNvSpPr>
            <a:spLocks noChangeShapeType="1"/>
          </p:cNvSpPr>
          <p:nvPr/>
        </p:nvSpPr>
        <p:spPr bwMode="auto">
          <a:xfrm>
            <a:off x="5280025" y="842963"/>
            <a:ext cx="294798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57" name="Line 43"/>
          <p:cNvSpPr>
            <a:spLocks noChangeShapeType="1"/>
          </p:cNvSpPr>
          <p:nvPr/>
        </p:nvSpPr>
        <p:spPr bwMode="auto">
          <a:xfrm>
            <a:off x="8228013" y="842963"/>
            <a:ext cx="1587" cy="2016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58" name="Line 44"/>
          <p:cNvSpPr>
            <a:spLocks noChangeShapeType="1"/>
          </p:cNvSpPr>
          <p:nvPr/>
        </p:nvSpPr>
        <p:spPr bwMode="auto">
          <a:xfrm flipH="1">
            <a:off x="5280025" y="2859088"/>
            <a:ext cx="294798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59" name="Line 45"/>
          <p:cNvSpPr>
            <a:spLocks noChangeShapeType="1"/>
          </p:cNvSpPr>
          <p:nvPr/>
        </p:nvSpPr>
        <p:spPr bwMode="auto">
          <a:xfrm flipV="1">
            <a:off x="5280025" y="842963"/>
            <a:ext cx="1588" cy="2016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0" name="Line 46"/>
          <p:cNvSpPr>
            <a:spLocks noChangeShapeType="1"/>
          </p:cNvSpPr>
          <p:nvPr/>
        </p:nvSpPr>
        <p:spPr bwMode="auto">
          <a:xfrm>
            <a:off x="5280025" y="842963"/>
            <a:ext cx="1588" cy="2016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1" name="Line 47"/>
          <p:cNvSpPr>
            <a:spLocks noChangeShapeType="1"/>
          </p:cNvSpPr>
          <p:nvPr/>
        </p:nvSpPr>
        <p:spPr bwMode="auto">
          <a:xfrm>
            <a:off x="5229225" y="2859088"/>
            <a:ext cx="508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2" name="Line 48"/>
          <p:cNvSpPr>
            <a:spLocks noChangeShapeType="1"/>
          </p:cNvSpPr>
          <p:nvPr/>
        </p:nvSpPr>
        <p:spPr bwMode="auto">
          <a:xfrm>
            <a:off x="5229225" y="2282825"/>
            <a:ext cx="508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3" name="Line 49"/>
          <p:cNvSpPr>
            <a:spLocks noChangeShapeType="1"/>
          </p:cNvSpPr>
          <p:nvPr/>
        </p:nvSpPr>
        <p:spPr bwMode="auto">
          <a:xfrm>
            <a:off x="5229225" y="1708150"/>
            <a:ext cx="508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4" name="Line 50"/>
          <p:cNvSpPr>
            <a:spLocks noChangeShapeType="1"/>
          </p:cNvSpPr>
          <p:nvPr/>
        </p:nvSpPr>
        <p:spPr bwMode="auto">
          <a:xfrm>
            <a:off x="5229225" y="1131888"/>
            <a:ext cx="508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5" name="Line 51"/>
          <p:cNvSpPr>
            <a:spLocks noChangeShapeType="1"/>
          </p:cNvSpPr>
          <p:nvPr/>
        </p:nvSpPr>
        <p:spPr bwMode="auto">
          <a:xfrm>
            <a:off x="5280025" y="2859088"/>
            <a:ext cx="294798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6" name="Line 52"/>
          <p:cNvSpPr>
            <a:spLocks noChangeShapeType="1"/>
          </p:cNvSpPr>
          <p:nvPr/>
        </p:nvSpPr>
        <p:spPr bwMode="auto">
          <a:xfrm flipV="1">
            <a:off x="5280025" y="2859088"/>
            <a:ext cx="1588" cy="57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7" name="Line 53"/>
          <p:cNvSpPr>
            <a:spLocks noChangeShapeType="1"/>
          </p:cNvSpPr>
          <p:nvPr/>
        </p:nvSpPr>
        <p:spPr bwMode="auto">
          <a:xfrm flipV="1">
            <a:off x="6264275" y="2859088"/>
            <a:ext cx="1588" cy="57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8" name="Line 54"/>
          <p:cNvSpPr>
            <a:spLocks noChangeShapeType="1"/>
          </p:cNvSpPr>
          <p:nvPr/>
        </p:nvSpPr>
        <p:spPr bwMode="auto">
          <a:xfrm flipV="1">
            <a:off x="7245350" y="2859088"/>
            <a:ext cx="1588" cy="57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9" name="Line 55"/>
          <p:cNvSpPr>
            <a:spLocks noChangeShapeType="1"/>
          </p:cNvSpPr>
          <p:nvPr/>
        </p:nvSpPr>
        <p:spPr bwMode="auto">
          <a:xfrm flipV="1">
            <a:off x="8228013" y="2859088"/>
            <a:ext cx="1587" cy="57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0" name="Line 56"/>
          <p:cNvSpPr>
            <a:spLocks noChangeShapeType="1"/>
          </p:cNvSpPr>
          <p:nvPr/>
        </p:nvSpPr>
        <p:spPr bwMode="auto">
          <a:xfrm flipV="1">
            <a:off x="5527675" y="2830513"/>
            <a:ext cx="488950" cy="2222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1" name="Line 57"/>
          <p:cNvSpPr>
            <a:spLocks noChangeShapeType="1"/>
          </p:cNvSpPr>
          <p:nvPr/>
        </p:nvSpPr>
        <p:spPr bwMode="auto">
          <a:xfrm flipV="1">
            <a:off x="6016625" y="2720975"/>
            <a:ext cx="492125" cy="10953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2" name="Line 58"/>
          <p:cNvSpPr>
            <a:spLocks noChangeShapeType="1"/>
          </p:cNvSpPr>
          <p:nvPr/>
        </p:nvSpPr>
        <p:spPr bwMode="auto">
          <a:xfrm flipV="1">
            <a:off x="6508750" y="2087563"/>
            <a:ext cx="492125" cy="63341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3" name="Line 59"/>
          <p:cNvSpPr>
            <a:spLocks noChangeShapeType="1"/>
          </p:cNvSpPr>
          <p:nvPr/>
        </p:nvSpPr>
        <p:spPr bwMode="auto">
          <a:xfrm flipV="1">
            <a:off x="7000875" y="974725"/>
            <a:ext cx="492125" cy="111283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4" name="Line 60"/>
          <p:cNvSpPr>
            <a:spLocks noChangeShapeType="1"/>
          </p:cNvSpPr>
          <p:nvPr/>
        </p:nvSpPr>
        <p:spPr bwMode="auto">
          <a:xfrm>
            <a:off x="8228013" y="842963"/>
            <a:ext cx="1587" cy="2016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5" name="Line 61"/>
          <p:cNvSpPr>
            <a:spLocks noChangeShapeType="1"/>
          </p:cNvSpPr>
          <p:nvPr/>
        </p:nvSpPr>
        <p:spPr bwMode="auto">
          <a:xfrm>
            <a:off x="8228013" y="2859088"/>
            <a:ext cx="52387"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6" name="Line 62"/>
          <p:cNvSpPr>
            <a:spLocks noChangeShapeType="1"/>
          </p:cNvSpPr>
          <p:nvPr/>
        </p:nvSpPr>
        <p:spPr bwMode="auto">
          <a:xfrm>
            <a:off x="8228013" y="2187575"/>
            <a:ext cx="52387"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7" name="Line 63"/>
          <p:cNvSpPr>
            <a:spLocks noChangeShapeType="1"/>
          </p:cNvSpPr>
          <p:nvPr/>
        </p:nvSpPr>
        <p:spPr bwMode="auto">
          <a:xfrm>
            <a:off x="8228013" y="1516063"/>
            <a:ext cx="52387"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8" name="Line 64"/>
          <p:cNvSpPr>
            <a:spLocks noChangeShapeType="1"/>
          </p:cNvSpPr>
          <p:nvPr/>
        </p:nvSpPr>
        <p:spPr bwMode="auto">
          <a:xfrm>
            <a:off x="8228013" y="842963"/>
            <a:ext cx="52387"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9" name="Freeform 65"/>
          <p:cNvSpPr>
            <a:spLocks/>
          </p:cNvSpPr>
          <p:nvPr/>
        </p:nvSpPr>
        <p:spPr bwMode="auto">
          <a:xfrm>
            <a:off x="5268913" y="2797175"/>
            <a:ext cx="266700" cy="58738"/>
          </a:xfrm>
          <a:custGeom>
            <a:avLst/>
            <a:gdLst>
              <a:gd name="T0" fmla="*/ 0 w 189"/>
              <a:gd name="T1" fmla="*/ 2147483647 h 37"/>
              <a:gd name="T2" fmla="*/ 2147483647 w 189"/>
              <a:gd name="T3" fmla="*/ 2147483647 h 37"/>
              <a:gd name="T4" fmla="*/ 2147483647 w 189"/>
              <a:gd name="T5" fmla="*/ 2147483647 h 37"/>
              <a:gd name="T6" fmla="*/ 2147483647 w 189"/>
              <a:gd name="T7" fmla="*/ 0 h 37"/>
              <a:gd name="T8" fmla="*/ 0 w 189"/>
              <a:gd name="T9" fmla="*/ 2147483647 h 37"/>
              <a:gd name="T10" fmla="*/ 0 60000 65536"/>
              <a:gd name="T11" fmla="*/ 0 60000 65536"/>
              <a:gd name="T12" fmla="*/ 0 60000 65536"/>
              <a:gd name="T13" fmla="*/ 0 60000 65536"/>
              <a:gd name="T14" fmla="*/ 0 60000 65536"/>
              <a:gd name="T15" fmla="*/ 0 w 189"/>
              <a:gd name="T16" fmla="*/ 0 h 37"/>
              <a:gd name="T17" fmla="*/ 189 w 189"/>
              <a:gd name="T18" fmla="*/ 37 h 37"/>
            </a:gdLst>
            <a:ahLst/>
            <a:cxnLst>
              <a:cxn ang="T10">
                <a:pos x="T0" y="T1"/>
              </a:cxn>
              <a:cxn ang="T11">
                <a:pos x="T2" y="T3"/>
              </a:cxn>
              <a:cxn ang="T12">
                <a:pos x="T4" y="T5"/>
              </a:cxn>
              <a:cxn ang="T13">
                <a:pos x="T6" y="T7"/>
              </a:cxn>
              <a:cxn ang="T14">
                <a:pos x="T8" y="T9"/>
              </a:cxn>
            </a:cxnLst>
            <a:rect l="T15" t="T16" r="T17" b="T18"/>
            <a:pathLst>
              <a:path w="189" h="37">
                <a:moveTo>
                  <a:pt x="0" y="12"/>
                </a:moveTo>
                <a:lnTo>
                  <a:pt x="189" y="37"/>
                </a:lnTo>
                <a:lnTo>
                  <a:pt x="189" y="25"/>
                </a:lnTo>
                <a:lnTo>
                  <a:pt x="2" y="0"/>
                </a:lnTo>
                <a:lnTo>
                  <a:pt x="0" y="12"/>
                </a:lnTo>
                <a:close/>
              </a:path>
            </a:pathLst>
          </a:custGeom>
          <a:solidFill>
            <a:srgbClr val="FF0000"/>
          </a:solidFill>
          <a:ln w="9525">
            <a:solidFill>
              <a:srgbClr val="FF0000"/>
            </a:solidFill>
            <a:round/>
            <a:headEnd/>
            <a:tailEnd/>
          </a:ln>
        </p:spPr>
        <p:txBody>
          <a:bodyPr/>
          <a:lstStyle/>
          <a:p>
            <a:endParaRPr lang="nl-NL"/>
          </a:p>
        </p:txBody>
      </p:sp>
      <p:sp>
        <p:nvSpPr>
          <p:cNvPr id="49180" name="Freeform 66"/>
          <p:cNvSpPr>
            <a:spLocks/>
          </p:cNvSpPr>
          <p:nvPr/>
        </p:nvSpPr>
        <p:spPr bwMode="auto">
          <a:xfrm>
            <a:off x="5516563" y="2836863"/>
            <a:ext cx="509587" cy="26987"/>
          </a:xfrm>
          <a:custGeom>
            <a:avLst/>
            <a:gdLst>
              <a:gd name="T0" fmla="*/ 0 w 361"/>
              <a:gd name="T1" fmla="*/ 2147483647 h 17"/>
              <a:gd name="T2" fmla="*/ 2147483647 w 361"/>
              <a:gd name="T3" fmla="*/ 2147483647 h 17"/>
              <a:gd name="T4" fmla="*/ 2147483647 w 361"/>
              <a:gd name="T5" fmla="*/ 2147483647 h 17"/>
              <a:gd name="T6" fmla="*/ 0 w 361"/>
              <a:gd name="T7" fmla="*/ 0 h 17"/>
              <a:gd name="T8" fmla="*/ 0 w 361"/>
              <a:gd name="T9" fmla="*/ 2147483647 h 17"/>
              <a:gd name="T10" fmla="*/ 0 60000 65536"/>
              <a:gd name="T11" fmla="*/ 0 60000 65536"/>
              <a:gd name="T12" fmla="*/ 0 60000 65536"/>
              <a:gd name="T13" fmla="*/ 0 60000 65536"/>
              <a:gd name="T14" fmla="*/ 0 60000 65536"/>
              <a:gd name="T15" fmla="*/ 0 w 361"/>
              <a:gd name="T16" fmla="*/ 0 h 17"/>
              <a:gd name="T17" fmla="*/ 361 w 361"/>
              <a:gd name="T18" fmla="*/ 17 h 17"/>
            </a:gdLst>
            <a:ahLst/>
            <a:cxnLst>
              <a:cxn ang="T10">
                <a:pos x="T0" y="T1"/>
              </a:cxn>
              <a:cxn ang="T11">
                <a:pos x="T2" y="T3"/>
              </a:cxn>
              <a:cxn ang="T12">
                <a:pos x="T4" y="T5"/>
              </a:cxn>
              <a:cxn ang="T13">
                <a:pos x="T6" y="T7"/>
              </a:cxn>
              <a:cxn ang="T14">
                <a:pos x="T8" y="T9"/>
              </a:cxn>
            </a:cxnLst>
            <a:rect l="T15" t="T16" r="T17" b="T18"/>
            <a:pathLst>
              <a:path w="361" h="17">
                <a:moveTo>
                  <a:pt x="0" y="12"/>
                </a:moveTo>
                <a:lnTo>
                  <a:pt x="361" y="17"/>
                </a:lnTo>
                <a:lnTo>
                  <a:pt x="361" y="6"/>
                </a:lnTo>
                <a:lnTo>
                  <a:pt x="0" y="0"/>
                </a:lnTo>
                <a:lnTo>
                  <a:pt x="0" y="12"/>
                </a:lnTo>
                <a:close/>
              </a:path>
            </a:pathLst>
          </a:custGeom>
          <a:solidFill>
            <a:srgbClr val="FF0000"/>
          </a:solidFill>
          <a:ln w="9525">
            <a:solidFill>
              <a:srgbClr val="FF0000"/>
            </a:solidFill>
            <a:round/>
            <a:headEnd/>
            <a:tailEnd/>
          </a:ln>
        </p:spPr>
        <p:txBody>
          <a:bodyPr/>
          <a:lstStyle/>
          <a:p>
            <a:endParaRPr lang="nl-NL"/>
          </a:p>
        </p:txBody>
      </p:sp>
      <p:sp>
        <p:nvSpPr>
          <p:cNvPr id="49181" name="Freeform 67"/>
          <p:cNvSpPr>
            <a:spLocks/>
          </p:cNvSpPr>
          <p:nvPr/>
        </p:nvSpPr>
        <p:spPr bwMode="auto">
          <a:xfrm>
            <a:off x="6008688" y="2824163"/>
            <a:ext cx="509587" cy="39687"/>
          </a:xfrm>
          <a:custGeom>
            <a:avLst/>
            <a:gdLst>
              <a:gd name="T0" fmla="*/ 0 w 361"/>
              <a:gd name="T1" fmla="*/ 2147483647 h 25"/>
              <a:gd name="T2" fmla="*/ 2147483647 w 361"/>
              <a:gd name="T3" fmla="*/ 0 h 25"/>
              <a:gd name="T4" fmla="*/ 2147483647 w 361"/>
              <a:gd name="T5" fmla="*/ 2147483647 h 25"/>
              <a:gd name="T6" fmla="*/ 0 w 361"/>
              <a:gd name="T7" fmla="*/ 2147483647 h 25"/>
              <a:gd name="T8" fmla="*/ 0 w 361"/>
              <a:gd name="T9" fmla="*/ 2147483647 h 25"/>
              <a:gd name="T10" fmla="*/ 0 60000 65536"/>
              <a:gd name="T11" fmla="*/ 0 60000 65536"/>
              <a:gd name="T12" fmla="*/ 0 60000 65536"/>
              <a:gd name="T13" fmla="*/ 0 60000 65536"/>
              <a:gd name="T14" fmla="*/ 0 60000 65536"/>
              <a:gd name="T15" fmla="*/ 0 w 361"/>
              <a:gd name="T16" fmla="*/ 0 h 25"/>
              <a:gd name="T17" fmla="*/ 361 w 361"/>
              <a:gd name="T18" fmla="*/ 25 h 25"/>
            </a:gdLst>
            <a:ahLst/>
            <a:cxnLst>
              <a:cxn ang="T10">
                <a:pos x="T0" y="T1"/>
              </a:cxn>
              <a:cxn ang="T11">
                <a:pos x="T2" y="T3"/>
              </a:cxn>
              <a:cxn ang="T12">
                <a:pos x="T4" y="T5"/>
              </a:cxn>
              <a:cxn ang="T13">
                <a:pos x="T6" y="T7"/>
              </a:cxn>
              <a:cxn ang="T14">
                <a:pos x="T8" y="T9"/>
              </a:cxn>
            </a:cxnLst>
            <a:rect l="T15" t="T16" r="T17" b="T18"/>
            <a:pathLst>
              <a:path w="361" h="25">
                <a:moveTo>
                  <a:pt x="0" y="14"/>
                </a:moveTo>
                <a:lnTo>
                  <a:pt x="361" y="0"/>
                </a:lnTo>
                <a:lnTo>
                  <a:pt x="361" y="14"/>
                </a:lnTo>
                <a:lnTo>
                  <a:pt x="0" y="25"/>
                </a:lnTo>
                <a:lnTo>
                  <a:pt x="0" y="14"/>
                </a:lnTo>
                <a:close/>
              </a:path>
            </a:pathLst>
          </a:custGeom>
          <a:solidFill>
            <a:srgbClr val="FF0000"/>
          </a:solidFill>
          <a:ln w="9525">
            <a:solidFill>
              <a:srgbClr val="FF0000"/>
            </a:solidFill>
            <a:round/>
            <a:headEnd/>
            <a:tailEnd/>
          </a:ln>
        </p:spPr>
        <p:txBody>
          <a:bodyPr/>
          <a:lstStyle/>
          <a:p>
            <a:endParaRPr lang="nl-NL"/>
          </a:p>
        </p:txBody>
      </p:sp>
      <p:sp>
        <p:nvSpPr>
          <p:cNvPr id="49182" name="Freeform 68"/>
          <p:cNvSpPr>
            <a:spLocks/>
          </p:cNvSpPr>
          <p:nvPr/>
        </p:nvSpPr>
        <p:spPr bwMode="auto">
          <a:xfrm>
            <a:off x="6499225" y="2633663"/>
            <a:ext cx="509588" cy="212725"/>
          </a:xfrm>
          <a:custGeom>
            <a:avLst/>
            <a:gdLst>
              <a:gd name="T0" fmla="*/ 0 w 361"/>
              <a:gd name="T1" fmla="*/ 2147483647 h 134"/>
              <a:gd name="T2" fmla="*/ 2147483647 w 361"/>
              <a:gd name="T3" fmla="*/ 0 h 134"/>
              <a:gd name="T4" fmla="*/ 2147483647 w 361"/>
              <a:gd name="T5" fmla="*/ 2147483647 h 134"/>
              <a:gd name="T6" fmla="*/ 0 w 361"/>
              <a:gd name="T7" fmla="*/ 2147483647 h 134"/>
              <a:gd name="T8" fmla="*/ 0 w 361"/>
              <a:gd name="T9" fmla="*/ 2147483647 h 134"/>
              <a:gd name="T10" fmla="*/ 0 60000 65536"/>
              <a:gd name="T11" fmla="*/ 0 60000 65536"/>
              <a:gd name="T12" fmla="*/ 0 60000 65536"/>
              <a:gd name="T13" fmla="*/ 0 60000 65536"/>
              <a:gd name="T14" fmla="*/ 0 60000 65536"/>
              <a:gd name="T15" fmla="*/ 0 w 361"/>
              <a:gd name="T16" fmla="*/ 0 h 134"/>
              <a:gd name="T17" fmla="*/ 361 w 361"/>
              <a:gd name="T18" fmla="*/ 134 h 134"/>
            </a:gdLst>
            <a:ahLst/>
            <a:cxnLst>
              <a:cxn ang="T10">
                <a:pos x="T0" y="T1"/>
              </a:cxn>
              <a:cxn ang="T11">
                <a:pos x="T2" y="T3"/>
              </a:cxn>
              <a:cxn ang="T12">
                <a:pos x="T4" y="T5"/>
              </a:cxn>
              <a:cxn ang="T13">
                <a:pos x="T6" y="T7"/>
              </a:cxn>
              <a:cxn ang="T14">
                <a:pos x="T8" y="T9"/>
              </a:cxn>
            </a:cxnLst>
            <a:rect l="T15" t="T16" r="T17" b="T18"/>
            <a:pathLst>
              <a:path w="361" h="134">
                <a:moveTo>
                  <a:pt x="0" y="120"/>
                </a:moveTo>
                <a:lnTo>
                  <a:pt x="361" y="0"/>
                </a:lnTo>
                <a:lnTo>
                  <a:pt x="361" y="11"/>
                </a:lnTo>
                <a:lnTo>
                  <a:pt x="0" y="134"/>
                </a:lnTo>
                <a:lnTo>
                  <a:pt x="0" y="120"/>
                </a:lnTo>
                <a:close/>
              </a:path>
            </a:pathLst>
          </a:custGeom>
          <a:solidFill>
            <a:srgbClr val="FF0000"/>
          </a:solidFill>
          <a:ln w="9525">
            <a:solidFill>
              <a:srgbClr val="FF0000"/>
            </a:solidFill>
            <a:round/>
            <a:headEnd/>
            <a:tailEnd/>
          </a:ln>
        </p:spPr>
        <p:txBody>
          <a:bodyPr/>
          <a:lstStyle/>
          <a:p>
            <a:endParaRPr lang="nl-NL"/>
          </a:p>
        </p:txBody>
      </p:sp>
      <p:sp>
        <p:nvSpPr>
          <p:cNvPr id="49183" name="Freeform 69"/>
          <p:cNvSpPr>
            <a:spLocks/>
          </p:cNvSpPr>
          <p:nvPr/>
        </p:nvSpPr>
        <p:spPr bwMode="auto">
          <a:xfrm>
            <a:off x="6991350" y="1343025"/>
            <a:ext cx="509588" cy="1308100"/>
          </a:xfrm>
          <a:custGeom>
            <a:avLst/>
            <a:gdLst>
              <a:gd name="T0" fmla="*/ 0 w 361"/>
              <a:gd name="T1" fmla="*/ 2147483647 h 825"/>
              <a:gd name="T2" fmla="*/ 2147483647 w 361"/>
              <a:gd name="T3" fmla="*/ 0 h 825"/>
              <a:gd name="T4" fmla="*/ 2147483647 w 361"/>
              <a:gd name="T5" fmla="*/ 0 h 825"/>
              <a:gd name="T6" fmla="*/ 2147483647 w 361"/>
              <a:gd name="T7" fmla="*/ 2147483647 h 825"/>
              <a:gd name="T8" fmla="*/ 0 w 361"/>
              <a:gd name="T9" fmla="*/ 2147483647 h 825"/>
              <a:gd name="T10" fmla="*/ 0 60000 65536"/>
              <a:gd name="T11" fmla="*/ 0 60000 65536"/>
              <a:gd name="T12" fmla="*/ 0 60000 65536"/>
              <a:gd name="T13" fmla="*/ 0 60000 65536"/>
              <a:gd name="T14" fmla="*/ 0 60000 65536"/>
              <a:gd name="T15" fmla="*/ 0 w 361"/>
              <a:gd name="T16" fmla="*/ 0 h 825"/>
              <a:gd name="T17" fmla="*/ 361 w 361"/>
              <a:gd name="T18" fmla="*/ 825 h 825"/>
            </a:gdLst>
            <a:ahLst/>
            <a:cxnLst>
              <a:cxn ang="T10">
                <a:pos x="T0" y="T1"/>
              </a:cxn>
              <a:cxn ang="T11">
                <a:pos x="T2" y="T3"/>
              </a:cxn>
              <a:cxn ang="T12">
                <a:pos x="T4" y="T5"/>
              </a:cxn>
              <a:cxn ang="T13">
                <a:pos x="T6" y="T7"/>
              </a:cxn>
              <a:cxn ang="T14">
                <a:pos x="T8" y="T9"/>
              </a:cxn>
            </a:cxnLst>
            <a:rect l="T15" t="T16" r="T17" b="T18"/>
            <a:pathLst>
              <a:path w="361" h="825">
                <a:moveTo>
                  <a:pt x="0" y="825"/>
                </a:moveTo>
                <a:lnTo>
                  <a:pt x="347" y="0"/>
                </a:lnTo>
                <a:lnTo>
                  <a:pt x="361" y="0"/>
                </a:lnTo>
                <a:lnTo>
                  <a:pt x="12" y="825"/>
                </a:lnTo>
                <a:lnTo>
                  <a:pt x="0" y="825"/>
                </a:lnTo>
                <a:close/>
              </a:path>
            </a:pathLst>
          </a:custGeom>
          <a:solidFill>
            <a:srgbClr val="FF0000"/>
          </a:solidFill>
          <a:ln w="9525">
            <a:solidFill>
              <a:srgbClr val="FF0000"/>
            </a:solidFill>
            <a:round/>
            <a:headEnd/>
            <a:tailEnd/>
          </a:ln>
        </p:spPr>
        <p:txBody>
          <a:bodyPr/>
          <a:lstStyle/>
          <a:p>
            <a:endParaRPr lang="nl-NL"/>
          </a:p>
        </p:txBody>
      </p:sp>
      <p:sp>
        <p:nvSpPr>
          <p:cNvPr id="49184" name="Text Box 70"/>
          <p:cNvSpPr txBox="1">
            <a:spLocks noChangeArrowheads="1"/>
          </p:cNvSpPr>
          <p:nvPr/>
        </p:nvSpPr>
        <p:spPr bwMode="auto">
          <a:xfrm>
            <a:off x="5353050" y="873125"/>
            <a:ext cx="8540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400">
                <a:latin typeface="Verdana" pitchFamily="-65" charset="0"/>
                <a:ea typeface="ＭＳ Ｐゴシック" pitchFamily="-65" charset="-128"/>
              </a:rPr>
              <a:t>without</a:t>
            </a:r>
          </a:p>
          <a:p>
            <a:pPr eaLnBrk="1" hangingPunct="1">
              <a:spcBef>
                <a:spcPct val="20000"/>
              </a:spcBef>
              <a:buClr>
                <a:srgbClr val="FF0000"/>
              </a:buClr>
            </a:pPr>
            <a:r>
              <a:rPr lang="en-US" altLang="nl-NL" sz="1400">
                <a:latin typeface="Verdana" pitchFamily="-65" charset="0"/>
                <a:ea typeface="ＭＳ Ｐゴシック" pitchFamily="-65" charset="-128"/>
              </a:rPr>
              <a:t>pollen</a:t>
            </a:r>
          </a:p>
        </p:txBody>
      </p:sp>
      <p:grpSp>
        <p:nvGrpSpPr>
          <p:cNvPr id="49185" name="Group 71"/>
          <p:cNvGrpSpPr>
            <a:grpSpLocks/>
          </p:cNvGrpSpPr>
          <p:nvPr/>
        </p:nvGrpSpPr>
        <p:grpSpPr bwMode="auto">
          <a:xfrm>
            <a:off x="4743450" y="981075"/>
            <a:ext cx="542925" cy="2058988"/>
            <a:chOff x="1824" y="2317"/>
            <a:chExt cx="384" cy="1298"/>
          </a:xfrm>
        </p:grpSpPr>
        <p:sp>
          <p:nvSpPr>
            <p:cNvPr id="49220" name="Text Box 72"/>
            <p:cNvSpPr txBox="1">
              <a:spLocks noChangeArrowheads="1"/>
            </p:cNvSpPr>
            <p:nvPr/>
          </p:nvSpPr>
          <p:spPr bwMode="auto">
            <a:xfrm>
              <a:off x="1824" y="2317"/>
              <a:ext cx="3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600</a:t>
              </a:r>
            </a:p>
          </p:txBody>
        </p:sp>
        <p:sp>
          <p:nvSpPr>
            <p:cNvPr id="49221" name="Text Box 73"/>
            <p:cNvSpPr txBox="1">
              <a:spLocks noChangeArrowheads="1"/>
            </p:cNvSpPr>
            <p:nvPr/>
          </p:nvSpPr>
          <p:spPr bwMode="auto">
            <a:xfrm>
              <a:off x="1824" y="2683"/>
              <a:ext cx="3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400</a:t>
              </a:r>
            </a:p>
          </p:txBody>
        </p:sp>
        <p:sp>
          <p:nvSpPr>
            <p:cNvPr id="49222" name="Text Box 74"/>
            <p:cNvSpPr txBox="1">
              <a:spLocks noChangeArrowheads="1"/>
            </p:cNvSpPr>
            <p:nvPr/>
          </p:nvSpPr>
          <p:spPr bwMode="auto">
            <a:xfrm>
              <a:off x="1824" y="3037"/>
              <a:ext cx="3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200</a:t>
              </a:r>
            </a:p>
          </p:txBody>
        </p:sp>
        <p:sp>
          <p:nvSpPr>
            <p:cNvPr id="49223" name="Text Box 75"/>
            <p:cNvSpPr txBox="1">
              <a:spLocks noChangeArrowheads="1"/>
            </p:cNvSpPr>
            <p:nvPr/>
          </p:nvSpPr>
          <p:spPr bwMode="auto">
            <a:xfrm>
              <a:off x="1998" y="3415"/>
              <a:ext cx="21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0</a:t>
              </a:r>
            </a:p>
          </p:txBody>
        </p:sp>
      </p:grpSp>
      <p:sp>
        <p:nvSpPr>
          <p:cNvPr id="49186" name="Text Box 76"/>
          <p:cNvSpPr txBox="1">
            <a:spLocks noChangeArrowheads="1"/>
          </p:cNvSpPr>
          <p:nvPr/>
        </p:nvSpPr>
        <p:spPr bwMode="auto">
          <a:xfrm rot="-5400000">
            <a:off x="3973513" y="1762125"/>
            <a:ext cx="152558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 thrips/plant</a:t>
            </a:r>
          </a:p>
        </p:txBody>
      </p:sp>
      <p:grpSp>
        <p:nvGrpSpPr>
          <p:cNvPr id="49187" name="Group 77"/>
          <p:cNvGrpSpPr>
            <a:grpSpLocks/>
          </p:cNvGrpSpPr>
          <p:nvPr/>
        </p:nvGrpSpPr>
        <p:grpSpPr bwMode="auto">
          <a:xfrm>
            <a:off x="8262938" y="693738"/>
            <a:ext cx="541337" cy="2322512"/>
            <a:chOff x="4320" y="2143"/>
            <a:chExt cx="384" cy="1464"/>
          </a:xfrm>
        </p:grpSpPr>
        <p:sp>
          <p:nvSpPr>
            <p:cNvPr id="49216" name="Text Box 78"/>
            <p:cNvSpPr txBox="1">
              <a:spLocks noChangeArrowheads="1"/>
            </p:cNvSpPr>
            <p:nvPr/>
          </p:nvSpPr>
          <p:spPr bwMode="auto">
            <a:xfrm>
              <a:off x="4320" y="2143"/>
              <a:ext cx="3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150</a:t>
              </a:r>
            </a:p>
          </p:txBody>
        </p:sp>
        <p:sp>
          <p:nvSpPr>
            <p:cNvPr id="49217" name="Text Box 79"/>
            <p:cNvSpPr txBox="1">
              <a:spLocks noChangeArrowheads="1"/>
            </p:cNvSpPr>
            <p:nvPr/>
          </p:nvSpPr>
          <p:spPr bwMode="auto">
            <a:xfrm>
              <a:off x="4320" y="2572"/>
              <a:ext cx="3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100</a:t>
              </a:r>
            </a:p>
          </p:txBody>
        </p:sp>
        <p:sp>
          <p:nvSpPr>
            <p:cNvPr id="49218" name="Text Box 80"/>
            <p:cNvSpPr txBox="1">
              <a:spLocks noChangeArrowheads="1"/>
            </p:cNvSpPr>
            <p:nvPr/>
          </p:nvSpPr>
          <p:spPr bwMode="auto">
            <a:xfrm>
              <a:off x="4320" y="2996"/>
              <a:ext cx="29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50</a:t>
              </a:r>
            </a:p>
          </p:txBody>
        </p:sp>
        <p:sp>
          <p:nvSpPr>
            <p:cNvPr id="49219" name="Text Box 81"/>
            <p:cNvSpPr txBox="1">
              <a:spLocks noChangeArrowheads="1"/>
            </p:cNvSpPr>
            <p:nvPr/>
          </p:nvSpPr>
          <p:spPr bwMode="auto">
            <a:xfrm>
              <a:off x="4320" y="3407"/>
              <a:ext cx="21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0</a:t>
              </a:r>
            </a:p>
          </p:txBody>
        </p:sp>
      </p:grpSp>
      <p:sp>
        <p:nvSpPr>
          <p:cNvPr id="49188" name="Text Box 82"/>
          <p:cNvSpPr txBox="1">
            <a:spLocks noChangeArrowheads="1"/>
          </p:cNvSpPr>
          <p:nvPr/>
        </p:nvSpPr>
        <p:spPr bwMode="auto">
          <a:xfrm rot="5400000">
            <a:off x="7844632" y="1788318"/>
            <a:ext cx="19050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 predators/plant</a:t>
            </a:r>
          </a:p>
        </p:txBody>
      </p:sp>
      <p:sp>
        <p:nvSpPr>
          <p:cNvPr id="49189" name="Rectangle 83"/>
          <p:cNvSpPr>
            <a:spLocks noChangeArrowheads="1"/>
          </p:cNvSpPr>
          <p:nvPr/>
        </p:nvSpPr>
        <p:spPr bwMode="auto">
          <a:xfrm>
            <a:off x="0" y="471488"/>
            <a:ext cx="43561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7" tIns="42425" rIns="86367" bIns="42425"/>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r>
              <a:rPr lang="nl-NL" altLang="ja-JP" sz="2400"/>
              <a:t>Als voedsel wordt toegevoegd aan komkommerplanten (die produceren geen pollen) is de controle van de trisp efficienter omdat de roverpopulatie groeit op de</a:t>
            </a:r>
          </a:p>
        </p:txBody>
      </p:sp>
      <p:grpSp>
        <p:nvGrpSpPr>
          <p:cNvPr id="49190" name="Group 84"/>
          <p:cNvGrpSpPr>
            <a:grpSpLocks/>
          </p:cNvGrpSpPr>
          <p:nvPr/>
        </p:nvGrpSpPr>
        <p:grpSpPr bwMode="auto">
          <a:xfrm>
            <a:off x="5283200" y="3657600"/>
            <a:ext cx="2711450" cy="1879600"/>
            <a:chOff x="3744" y="2304"/>
            <a:chExt cx="1920" cy="1184"/>
          </a:xfrm>
        </p:grpSpPr>
        <p:grpSp>
          <p:nvGrpSpPr>
            <p:cNvPr id="49204" name="Group 85"/>
            <p:cNvGrpSpPr>
              <a:grpSpLocks/>
            </p:cNvGrpSpPr>
            <p:nvPr/>
          </p:nvGrpSpPr>
          <p:grpSpPr bwMode="auto">
            <a:xfrm>
              <a:off x="3744" y="2304"/>
              <a:ext cx="1920" cy="1184"/>
              <a:chOff x="3744" y="2304"/>
              <a:chExt cx="1920" cy="1184"/>
            </a:xfrm>
          </p:grpSpPr>
          <p:grpSp>
            <p:nvGrpSpPr>
              <p:cNvPr id="49206" name="Group 86"/>
              <p:cNvGrpSpPr>
                <a:grpSpLocks/>
              </p:cNvGrpSpPr>
              <p:nvPr/>
            </p:nvGrpSpPr>
            <p:grpSpPr bwMode="auto">
              <a:xfrm>
                <a:off x="3744" y="3120"/>
                <a:ext cx="535" cy="368"/>
                <a:chOff x="3731" y="3120"/>
                <a:chExt cx="535" cy="368"/>
              </a:xfrm>
            </p:grpSpPr>
            <p:sp>
              <p:nvSpPr>
                <p:cNvPr id="49213" name="Freeform 87"/>
                <p:cNvSpPr>
                  <a:spLocks/>
                </p:cNvSpPr>
                <p:nvPr/>
              </p:nvSpPr>
              <p:spPr bwMode="auto">
                <a:xfrm>
                  <a:off x="3731" y="3363"/>
                  <a:ext cx="188" cy="125"/>
                </a:xfrm>
                <a:custGeom>
                  <a:avLst/>
                  <a:gdLst>
                    <a:gd name="T0" fmla="*/ 0 w 188"/>
                    <a:gd name="T1" fmla="*/ 111 h 125"/>
                    <a:gd name="T2" fmla="*/ 186 w 188"/>
                    <a:gd name="T3" fmla="*/ 0 h 125"/>
                    <a:gd name="T4" fmla="*/ 188 w 188"/>
                    <a:gd name="T5" fmla="*/ 13 h 125"/>
                    <a:gd name="T6" fmla="*/ 2 w 188"/>
                    <a:gd name="T7" fmla="*/ 125 h 125"/>
                    <a:gd name="T8" fmla="*/ 0 w 188"/>
                    <a:gd name="T9" fmla="*/ 111 h 125"/>
                    <a:gd name="T10" fmla="*/ 0 60000 65536"/>
                    <a:gd name="T11" fmla="*/ 0 60000 65536"/>
                    <a:gd name="T12" fmla="*/ 0 60000 65536"/>
                    <a:gd name="T13" fmla="*/ 0 60000 65536"/>
                    <a:gd name="T14" fmla="*/ 0 60000 65536"/>
                    <a:gd name="T15" fmla="*/ 0 w 188"/>
                    <a:gd name="T16" fmla="*/ 0 h 125"/>
                    <a:gd name="T17" fmla="*/ 188 w 188"/>
                    <a:gd name="T18" fmla="*/ 125 h 125"/>
                  </a:gdLst>
                  <a:ahLst/>
                  <a:cxnLst>
                    <a:cxn ang="T10">
                      <a:pos x="T0" y="T1"/>
                    </a:cxn>
                    <a:cxn ang="T11">
                      <a:pos x="T2" y="T3"/>
                    </a:cxn>
                    <a:cxn ang="T12">
                      <a:pos x="T4" y="T5"/>
                    </a:cxn>
                    <a:cxn ang="T13">
                      <a:pos x="T6" y="T7"/>
                    </a:cxn>
                    <a:cxn ang="T14">
                      <a:pos x="T8" y="T9"/>
                    </a:cxn>
                  </a:cxnLst>
                  <a:rect l="T15" t="T16" r="T17" b="T18"/>
                  <a:pathLst>
                    <a:path w="188" h="125">
                      <a:moveTo>
                        <a:pt x="0" y="111"/>
                      </a:moveTo>
                      <a:lnTo>
                        <a:pt x="186" y="0"/>
                      </a:lnTo>
                      <a:lnTo>
                        <a:pt x="188" y="13"/>
                      </a:lnTo>
                      <a:lnTo>
                        <a:pt x="2" y="125"/>
                      </a:lnTo>
                      <a:lnTo>
                        <a:pt x="0" y="111"/>
                      </a:lnTo>
                      <a:close/>
                    </a:path>
                  </a:pathLst>
                </a:custGeom>
                <a:solidFill>
                  <a:srgbClr val="FF0000"/>
                </a:solidFill>
                <a:ln w="6350">
                  <a:solidFill>
                    <a:srgbClr val="FF0000"/>
                  </a:solidFill>
                  <a:round/>
                  <a:headEnd/>
                  <a:tailEnd/>
                </a:ln>
              </p:spPr>
              <p:txBody>
                <a:bodyPr/>
                <a:lstStyle/>
                <a:p>
                  <a:endParaRPr lang="nl-NL"/>
                </a:p>
              </p:txBody>
            </p:sp>
            <p:sp>
              <p:nvSpPr>
                <p:cNvPr id="49214" name="Freeform 88"/>
                <p:cNvSpPr>
                  <a:spLocks/>
                </p:cNvSpPr>
                <p:nvPr/>
              </p:nvSpPr>
              <p:spPr bwMode="auto">
                <a:xfrm>
                  <a:off x="3905" y="3319"/>
                  <a:ext cx="187" cy="55"/>
                </a:xfrm>
                <a:custGeom>
                  <a:avLst/>
                  <a:gdLst>
                    <a:gd name="T0" fmla="*/ 0 w 187"/>
                    <a:gd name="T1" fmla="*/ 44 h 55"/>
                    <a:gd name="T2" fmla="*/ 187 w 187"/>
                    <a:gd name="T3" fmla="*/ 0 h 55"/>
                    <a:gd name="T4" fmla="*/ 187 w 187"/>
                    <a:gd name="T5" fmla="*/ 11 h 55"/>
                    <a:gd name="T6" fmla="*/ 0 w 187"/>
                    <a:gd name="T7" fmla="*/ 55 h 55"/>
                    <a:gd name="T8" fmla="*/ 0 w 187"/>
                    <a:gd name="T9" fmla="*/ 44 h 55"/>
                    <a:gd name="T10" fmla="*/ 0 60000 65536"/>
                    <a:gd name="T11" fmla="*/ 0 60000 65536"/>
                    <a:gd name="T12" fmla="*/ 0 60000 65536"/>
                    <a:gd name="T13" fmla="*/ 0 60000 65536"/>
                    <a:gd name="T14" fmla="*/ 0 60000 65536"/>
                    <a:gd name="T15" fmla="*/ 0 w 187"/>
                    <a:gd name="T16" fmla="*/ 0 h 55"/>
                    <a:gd name="T17" fmla="*/ 187 w 187"/>
                    <a:gd name="T18" fmla="*/ 55 h 55"/>
                  </a:gdLst>
                  <a:ahLst/>
                  <a:cxnLst>
                    <a:cxn ang="T10">
                      <a:pos x="T0" y="T1"/>
                    </a:cxn>
                    <a:cxn ang="T11">
                      <a:pos x="T2" y="T3"/>
                    </a:cxn>
                    <a:cxn ang="T12">
                      <a:pos x="T4" y="T5"/>
                    </a:cxn>
                    <a:cxn ang="T13">
                      <a:pos x="T6" y="T7"/>
                    </a:cxn>
                    <a:cxn ang="T14">
                      <a:pos x="T8" y="T9"/>
                    </a:cxn>
                  </a:cxnLst>
                  <a:rect l="T15" t="T16" r="T17" b="T18"/>
                  <a:pathLst>
                    <a:path w="187" h="55">
                      <a:moveTo>
                        <a:pt x="0" y="44"/>
                      </a:moveTo>
                      <a:lnTo>
                        <a:pt x="187" y="0"/>
                      </a:lnTo>
                      <a:lnTo>
                        <a:pt x="187" y="11"/>
                      </a:lnTo>
                      <a:lnTo>
                        <a:pt x="0" y="55"/>
                      </a:lnTo>
                      <a:lnTo>
                        <a:pt x="0" y="44"/>
                      </a:lnTo>
                      <a:close/>
                    </a:path>
                  </a:pathLst>
                </a:custGeom>
                <a:solidFill>
                  <a:srgbClr val="FF0000"/>
                </a:solidFill>
                <a:ln w="6350">
                  <a:solidFill>
                    <a:srgbClr val="FF0000"/>
                  </a:solidFill>
                  <a:round/>
                  <a:headEnd/>
                  <a:tailEnd/>
                </a:ln>
              </p:spPr>
              <p:txBody>
                <a:bodyPr/>
                <a:lstStyle/>
                <a:p>
                  <a:endParaRPr lang="nl-NL"/>
                </a:p>
              </p:txBody>
            </p:sp>
            <p:sp>
              <p:nvSpPr>
                <p:cNvPr id="49215" name="Freeform 89"/>
                <p:cNvSpPr>
                  <a:spLocks/>
                </p:cNvSpPr>
                <p:nvPr/>
              </p:nvSpPr>
              <p:spPr bwMode="auto">
                <a:xfrm>
                  <a:off x="4080" y="3120"/>
                  <a:ext cx="186" cy="198"/>
                </a:xfrm>
                <a:custGeom>
                  <a:avLst/>
                  <a:gdLst>
                    <a:gd name="T0" fmla="*/ 0 w 186"/>
                    <a:gd name="T1" fmla="*/ 196 h 198"/>
                    <a:gd name="T2" fmla="*/ 173 w 186"/>
                    <a:gd name="T3" fmla="*/ 0 h 198"/>
                    <a:gd name="T4" fmla="*/ 186 w 186"/>
                    <a:gd name="T5" fmla="*/ 0 h 198"/>
                    <a:gd name="T6" fmla="*/ 13 w 186"/>
                    <a:gd name="T7" fmla="*/ 198 h 198"/>
                    <a:gd name="T8" fmla="*/ 0 w 186"/>
                    <a:gd name="T9" fmla="*/ 196 h 198"/>
                    <a:gd name="T10" fmla="*/ 0 60000 65536"/>
                    <a:gd name="T11" fmla="*/ 0 60000 65536"/>
                    <a:gd name="T12" fmla="*/ 0 60000 65536"/>
                    <a:gd name="T13" fmla="*/ 0 60000 65536"/>
                    <a:gd name="T14" fmla="*/ 0 60000 65536"/>
                    <a:gd name="T15" fmla="*/ 0 w 186"/>
                    <a:gd name="T16" fmla="*/ 0 h 198"/>
                    <a:gd name="T17" fmla="*/ 186 w 186"/>
                    <a:gd name="T18" fmla="*/ 198 h 198"/>
                  </a:gdLst>
                  <a:ahLst/>
                  <a:cxnLst>
                    <a:cxn ang="T10">
                      <a:pos x="T0" y="T1"/>
                    </a:cxn>
                    <a:cxn ang="T11">
                      <a:pos x="T2" y="T3"/>
                    </a:cxn>
                    <a:cxn ang="T12">
                      <a:pos x="T4" y="T5"/>
                    </a:cxn>
                    <a:cxn ang="T13">
                      <a:pos x="T6" y="T7"/>
                    </a:cxn>
                    <a:cxn ang="T14">
                      <a:pos x="T8" y="T9"/>
                    </a:cxn>
                  </a:cxnLst>
                  <a:rect l="T15" t="T16" r="T17" b="T18"/>
                  <a:pathLst>
                    <a:path w="186" h="198">
                      <a:moveTo>
                        <a:pt x="0" y="196"/>
                      </a:moveTo>
                      <a:lnTo>
                        <a:pt x="173" y="0"/>
                      </a:lnTo>
                      <a:lnTo>
                        <a:pt x="186" y="0"/>
                      </a:lnTo>
                      <a:lnTo>
                        <a:pt x="13" y="198"/>
                      </a:lnTo>
                      <a:lnTo>
                        <a:pt x="0" y="196"/>
                      </a:lnTo>
                      <a:close/>
                    </a:path>
                  </a:pathLst>
                </a:custGeom>
                <a:solidFill>
                  <a:srgbClr val="FF0000"/>
                </a:solidFill>
                <a:ln w="6350">
                  <a:solidFill>
                    <a:srgbClr val="FF0000"/>
                  </a:solidFill>
                  <a:round/>
                  <a:headEnd/>
                  <a:tailEnd/>
                </a:ln>
              </p:spPr>
              <p:txBody>
                <a:bodyPr/>
                <a:lstStyle/>
                <a:p>
                  <a:endParaRPr lang="nl-NL"/>
                </a:p>
              </p:txBody>
            </p:sp>
          </p:grpSp>
          <p:grpSp>
            <p:nvGrpSpPr>
              <p:cNvPr id="49207" name="Group 90"/>
              <p:cNvGrpSpPr>
                <a:grpSpLocks/>
              </p:cNvGrpSpPr>
              <p:nvPr/>
            </p:nvGrpSpPr>
            <p:grpSpPr bwMode="auto">
              <a:xfrm>
                <a:off x="4261" y="2304"/>
                <a:ext cx="1403" cy="816"/>
                <a:chOff x="4261" y="2304"/>
                <a:chExt cx="1403" cy="816"/>
              </a:xfrm>
            </p:grpSpPr>
            <p:sp>
              <p:nvSpPr>
                <p:cNvPr id="49208" name="Freeform 91"/>
                <p:cNvSpPr>
                  <a:spLocks/>
                </p:cNvSpPr>
                <p:nvPr/>
              </p:nvSpPr>
              <p:spPr bwMode="auto">
                <a:xfrm>
                  <a:off x="4261" y="2692"/>
                  <a:ext cx="186" cy="428"/>
                </a:xfrm>
                <a:custGeom>
                  <a:avLst/>
                  <a:gdLst>
                    <a:gd name="T0" fmla="*/ 0 w 186"/>
                    <a:gd name="T1" fmla="*/ 428 h 428"/>
                    <a:gd name="T2" fmla="*/ 174 w 186"/>
                    <a:gd name="T3" fmla="*/ 0 h 428"/>
                    <a:gd name="T4" fmla="*/ 186 w 186"/>
                    <a:gd name="T5" fmla="*/ 0 h 428"/>
                    <a:gd name="T6" fmla="*/ 13 w 186"/>
                    <a:gd name="T7" fmla="*/ 428 h 428"/>
                    <a:gd name="T8" fmla="*/ 0 w 186"/>
                    <a:gd name="T9" fmla="*/ 428 h 428"/>
                    <a:gd name="T10" fmla="*/ 0 60000 65536"/>
                    <a:gd name="T11" fmla="*/ 0 60000 65536"/>
                    <a:gd name="T12" fmla="*/ 0 60000 65536"/>
                    <a:gd name="T13" fmla="*/ 0 60000 65536"/>
                    <a:gd name="T14" fmla="*/ 0 60000 65536"/>
                    <a:gd name="T15" fmla="*/ 0 w 186"/>
                    <a:gd name="T16" fmla="*/ 0 h 428"/>
                    <a:gd name="T17" fmla="*/ 186 w 186"/>
                    <a:gd name="T18" fmla="*/ 428 h 428"/>
                  </a:gdLst>
                  <a:ahLst/>
                  <a:cxnLst>
                    <a:cxn ang="T10">
                      <a:pos x="T0" y="T1"/>
                    </a:cxn>
                    <a:cxn ang="T11">
                      <a:pos x="T2" y="T3"/>
                    </a:cxn>
                    <a:cxn ang="T12">
                      <a:pos x="T4" y="T5"/>
                    </a:cxn>
                    <a:cxn ang="T13">
                      <a:pos x="T6" y="T7"/>
                    </a:cxn>
                    <a:cxn ang="T14">
                      <a:pos x="T8" y="T9"/>
                    </a:cxn>
                  </a:cxnLst>
                  <a:rect l="T15" t="T16" r="T17" b="T18"/>
                  <a:pathLst>
                    <a:path w="186" h="428">
                      <a:moveTo>
                        <a:pt x="0" y="428"/>
                      </a:moveTo>
                      <a:lnTo>
                        <a:pt x="174" y="0"/>
                      </a:lnTo>
                      <a:lnTo>
                        <a:pt x="186" y="0"/>
                      </a:lnTo>
                      <a:lnTo>
                        <a:pt x="13" y="428"/>
                      </a:lnTo>
                      <a:lnTo>
                        <a:pt x="0" y="428"/>
                      </a:lnTo>
                      <a:close/>
                    </a:path>
                  </a:pathLst>
                </a:custGeom>
                <a:solidFill>
                  <a:srgbClr val="FF0000"/>
                </a:solidFill>
                <a:ln w="6350">
                  <a:solidFill>
                    <a:srgbClr val="FF0000"/>
                  </a:solidFill>
                  <a:round/>
                  <a:headEnd/>
                  <a:tailEnd/>
                </a:ln>
              </p:spPr>
              <p:txBody>
                <a:bodyPr/>
                <a:lstStyle/>
                <a:p>
                  <a:endParaRPr lang="nl-NL"/>
                </a:p>
              </p:txBody>
            </p:sp>
            <p:sp>
              <p:nvSpPr>
                <p:cNvPr id="49209" name="Freeform 92"/>
                <p:cNvSpPr>
                  <a:spLocks/>
                </p:cNvSpPr>
                <p:nvPr/>
              </p:nvSpPr>
              <p:spPr bwMode="auto">
                <a:xfrm>
                  <a:off x="4435" y="2368"/>
                  <a:ext cx="187" cy="337"/>
                </a:xfrm>
                <a:custGeom>
                  <a:avLst/>
                  <a:gdLst>
                    <a:gd name="T0" fmla="*/ 0 w 187"/>
                    <a:gd name="T1" fmla="*/ 337 h 337"/>
                    <a:gd name="T2" fmla="*/ 173 w 187"/>
                    <a:gd name="T3" fmla="*/ 0 h 337"/>
                    <a:gd name="T4" fmla="*/ 187 w 187"/>
                    <a:gd name="T5" fmla="*/ 1 h 337"/>
                    <a:gd name="T6" fmla="*/ 12 w 187"/>
                    <a:gd name="T7" fmla="*/ 337 h 337"/>
                    <a:gd name="T8" fmla="*/ 0 w 187"/>
                    <a:gd name="T9" fmla="*/ 337 h 337"/>
                    <a:gd name="T10" fmla="*/ 0 60000 65536"/>
                    <a:gd name="T11" fmla="*/ 0 60000 65536"/>
                    <a:gd name="T12" fmla="*/ 0 60000 65536"/>
                    <a:gd name="T13" fmla="*/ 0 60000 65536"/>
                    <a:gd name="T14" fmla="*/ 0 60000 65536"/>
                    <a:gd name="T15" fmla="*/ 0 w 187"/>
                    <a:gd name="T16" fmla="*/ 0 h 337"/>
                    <a:gd name="T17" fmla="*/ 187 w 187"/>
                    <a:gd name="T18" fmla="*/ 337 h 337"/>
                  </a:gdLst>
                  <a:ahLst/>
                  <a:cxnLst>
                    <a:cxn ang="T10">
                      <a:pos x="T0" y="T1"/>
                    </a:cxn>
                    <a:cxn ang="T11">
                      <a:pos x="T2" y="T3"/>
                    </a:cxn>
                    <a:cxn ang="T12">
                      <a:pos x="T4" y="T5"/>
                    </a:cxn>
                    <a:cxn ang="T13">
                      <a:pos x="T6" y="T7"/>
                    </a:cxn>
                    <a:cxn ang="T14">
                      <a:pos x="T8" y="T9"/>
                    </a:cxn>
                  </a:cxnLst>
                  <a:rect l="T15" t="T16" r="T17" b="T18"/>
                  <a:pathLst>
                    <a:path w="187" h="337">
                      <a:moveTo>
                        <a:pt x="0" y="337"/>
                      </a:moveTo>
                      <a:lnTo>
                        <a:pt x="173" y="0"/>
                      </a:lnTo>
                      <a:lnTo>
                        <a:pt x="187" y="1"/>
                      </a:lnTo>
                      <a:lnTo>
                        <a:pt x="12" y="337"/>
                      </a:lnTo>
                      <a:lnTo>
                        <a:pt x="0" y="337"/>
                      </a:lnTo>
                      <a:close/>
                    </a:path>
                  </a:pathLst>
                </a:custGeom>
                <a:solidFill>
                  <a:srgbClr val="FF0000"/>
                </a:solidFill>
                <a:ln w="6350">
                  <a:solidFill>
                    <a:srgbClr val="FF0000"/>
                  </a:solidFill>
                  <a:round/>
                  <a:headEnd/>
                  <a:tailEnd/>
                </a:ln>
              </p:spPr>
              <p:txBody>
                <a:bodyPr/>
                <a:lstStyle/>
                <a:p>
                  <a:endParaRPr lang="nl-NL"/>
                </a:p>
              </p:txBody>
            </p:sp>
            <p:sp>
              <p:nvSpPr>
                <p:cNvPr id="49210" name="Freeform 93"/>
                <p:cNvSpPr>
                  <a:spLocks/>
                </p:cNvSpPr>
                <p:nvPr/>
              </p:nvSpPr>
              <p:spPr bwMode="auto">
                <a:xfrm>
                  <a:off x="4608" y="2369"/>
                  <a:ext cx="186" cy="85"/>
                </a:xfrm>
                <a:custGeom>
                  <a:avLst/>
                  <a:gdLst>
                    <a:gd name="T0" fmla="*/ 0 w 186"/>
                    <a:gd name="T1" fmla="*/ 12 h 85"/>
                    <a:gd name="T2" fmla="*/ 186 w 186"/>
                    <a:gd name="T3" fmla="*/ 85 h 85"/>
                    <a:gd name="T4" fmla="*/ 186 w 186"/>
                    <a:gd name="T5" fmla="*/ 73 h 85"/>
                    <a:gd name="T6" fmla="*/ 0 w 186"/>
                    <a:gd name="T7" fmla="*/ 0 h 85"/>
                    <a:gd name="T8" fmla="*/ 0 w 186"/>
                    <a:gd name="T9" fmla="*/ 12 h 85"/>
                    <a:gd name="T10" fmla="*/ 0 60000 65536"/>
                    <a:gd name="T11" fmla="*/ 0 60000 65536"/>
                    <a:gd name="T12" fmla="*/ 0 60000 65536"/>
                    <a:gd name="T13" fmla="*/ 0 60000 65536"/>
                    <a:gd name="T14" fmla="*/ 0 60000 65536"/>
                    <a:gd name="T15" fmla="*/ 0 w 186"/>
                    <a:gd name="T16" fmla="*/ 0 h 85"/>
                    <a:gd name="T17" fmla="*/ 186 w 186"/>
                    <a:gd name="T18" fmla="*/ 85 h 85"/>
                  </a:gdLst>
                  <a:ahLst/>
                  <a:cxnLst>
                    <a:cxn ang="T10">
                      <a:pos x="T0" y="T1"/>
                    </a:cxn>
                    <a:cxn ang="T11">
                      <a:pos x="T2" y="T3"/>
                    </a:cxn>
                    <a:cxn ang="T12">
                      <a:pos x="T4" y="T5"/>
                    </a:cxn>
                    <a:cxn ang="T13">
                      <a:pos x="T6" y="T7"/>
                    </a:cxn>
                    <a:cxn ang="T14">
                      <a:pos x="T8" y="T9"/>
                    </a:cxn>
                  </a:cxnLst>
                  <a:rect l="T15" t="T16" r="T17" b="T18"/>
                  <a:pathLst>
                    <a:path w="186" h="85">
                      <a:moveTo>
                        <a:pt x="0" y="12"/>
                      </a:moveTo>
                      <a:lnTo>
                        <a:pt x="186" y="85"/>
                      </a:lnTo>
                      <a:lnTo>
                        <a:pt x="186" y="73"/>
                      </a:lnTo>
                      <a:lnTo>
                        <a:pt x="0" y="0"/>
                      </a:lnTo>
                      <a:lnTo>
                        <a:pt x="0" y="12"/>
                      </a:lnTo>
                      <a:close/>
                    </a:path>
                  </a:pathLst>
                </a:custGeom>
                <a:solidFill>
                  <a:srgbClr val="FF0000"/>
                </a:solidFill>
                <a:ln w="6350">
                  <a:solidFill>
                    <a:srgbClr val="FF0000"/>
                  </a:solidFill>
                  <a:round/>
                  <a:headEnd/>
                  <a:tailEnd/>
                </a:ln>
              </p:spPr>
              <p:txBody>
                <a:bodyPr/>
                <a:lstStyle/>
                <a:p>
                  <a:endParaRPr lang="nl-NL"/>
                </a:p>
              </p:txBody>
            </p:sp>
            <p:sp>
              <p:nvSpPr>
                <p:cNvPr id="49211" name="Freeform 94"/>
                <p:cNvSpPr>
                  <a:spLocks/>
                </p:cNvSpPr>
                <p:nvPr/>
              </p:nvSpPr>
              <p:spPr bwMode="auto">
                <a:xfrm>
                  <a:off x="4781" y="2304"/>
                  <a:ext cx="361" cy="150"/>
                </a:xfrm>
                <a:custGeom>
                  <a:avLst/>
                  <a:gdLst>
                    <a:gd name="T0" fmla="*/ 0 w 361"/>
                    <a:gd name="T1" fmla="*/ 138 h 150"/>
                    <a:gd name="T2" fmla="*/ 361 w 361"/>
                    <a:gd name="T3" fmla="*/ 0 h 150"/>
                    <a:gd name="T4" fmla="*/ 361 w 361"/>
                    <a:gd name="T5" fmla="*/ 14 h 150"/>
                    <a:gd name="T6" fmla="*/ 2 w 361"/>
                    <a:gd name="T7" fmla="*/ 150 h 150"/>
                    <a:gd name="T8" fmla="*/ 0 w 361"/>
                    <a:gd name="T9" fmla="*/ 138 h 150"/>
                    <a:gd name="T10" fmla="*/ 0 60000 65536"/>
                    <a:gd name="T11" fmla="*/ 0 60000 65536"/>
                    <a:gd name="T12" fmla="*/ 0 60000 65536"/>
                    <a:gd name="T13" fmla="*/ 0 60000 65536"/>
                    <a:gd name="T14" fmla="*/ 0 60000 65536"/>
                    <a:gd name="T15" fmla="*/ 0 w 361"/>
                    <a:gd name="T16" fmla="*/ 0 h 150"/>
                    <a:gd name="T17" fmla="*/ 361 w 361"/>
                    <a:gd name="T18" fmla="*/ 150 h 150"/>
                  </a:gdLst>
                  <a:ahLst/>
                  <a:cxnLst>
                    <a:cxn ang="T10">
                      <a:pos x="T0" y="T1"/>
                    </a:cxn>
                    <a:cxn ang="T11">
                      <a:pos x="T2" y="T3"/>
                    </a:cxn>
                    <a:cxn ang="T12">
                      <a:pos x="T4" y="T5"/>
                    </a:cxn>
                    <a:cxn ang="T13">
                      <a:pos x="T6" y="T7"/>
                    </a:cxn>
                    <a:cxn ang="T14">
                      <a:pos x="T8" y="T9"/>
                    </a:cxn>
                  </a:cxnLst>
                  <a:rect l="T15" t="T16" r="T17" b="T18"/>
                  <a:pathLst>
                    <a:path w="361" h="150">
                      <a:moveTo>
                        <a:pt x="0" y="138"/>
                      </a:moveTo>
                      <a:lnTo>
                        <a:pt x="361" y="0"/>
                      </a:lnTo>
                      <a:lnTo>
                        <a:pt x="361" y="14"/>
                      </a:lnTo>
                      <a:lnTo>
                        <a:pt x="2" y="150"/>
                      </a:lnTo>
                      <a:lnTo>
                        <a:pt x="0" y="138"/>
                      </a:lnTo>
                      <a:close/>
                    </a:path>
                  </a:pathLst>
                </a:custGeom>
                <a:solidFill>
                  <a:srgbClr val="FF0000"/>
                </a:solidFill>
                <a:ln w="6350">
                  <a:solidFill>
                    <a:srgbClr val="FF0000"/>
                  </a:solidFill>
                  <a:round/>
                  <a:headEnd/>
                  <a:tailEnd/>
                </a:ln>
              </p:spPr>
              <p:txBody>
                <a:bodyPr/>
                <a:lstStyle/>
                <a:p>
                  <a:endParaRPr lang="nl-NL"/>
                </a:p>
              </p:txBody>
            </p:sp>
            <p:sp>
              <p:nvSpPr>
                <p:cNvPr id="49212" name="Freeform 95"/>
                <p:cNvSpPr>
                  <a:spLocks/>
                </p:cNvSpPr>
                <p:nvPr/>
              </p:nvSpPr>
              <p:spPr bwMode="auto">
                <a:xfrm>
                  <a:off x="5128" y="2304"/>
                  <a:ext cx="536" cy="33"/>
                </a:xfrm>
                <a:custGeom>
                  <a:avLst/>
                  <a:gdLst>
                    <a:gd name="T0" fmla="*/ 0 w 536"/>
                    <a:gd name="T1" fmla="*/ 14 h 33"/>
                    <a:gd name="T2" fmla="*/ 536 w 536"/>
                    <a:gd name="T3" fmla="*/ 33 h 33"/>
                    <a:gd name="T4" fmla="*/ 536 w 536"/>
                    <a:gd name="T5" fmla="*/ 19 h 33"/>
                    <a:gd name="T6" fmla="*/ 2 w 536"/>
                    <a:gd name="T7" fmla="*/ 0 h 33"/>
                    <a:gd name="T8" fmla="*/ 0 w 536"/>
                    <a:gd name="T9" fmla="*/ 14 h 33"/>
                    <a:gd name="T10" fmla="*/ 0 60000 65536"/>
                    <a:gd name="T11" fmla="*/ 0 60000 65536"/>
                    <a:gd name="T12" fmla="*/ 0 60000 65536"/>
                    <a:gd name="T13" fmla="*/ 0 60000 65536"/>
                    <a:gd name="T14" fmla="*/ 0 60000 65536"/>
                    <a:gd name="T15" fmla="*/ 0 w 536"/>
                    <a:gd name="T16" fmla="*/ 0 h 33"/>
                    <a:gd name="T17" fmla="*/ 536 w 536"/>
                    <a:gd name="T18" fmla="*/ 33 h 33"/>
                  </a:gdLst>
                  <a:ahLst/>
                  <a:cxnLst>
                    <a:cxn ang="T10">
                      <a:pos x="T0" y="T1"/>
                    </a:cxn>
                    <a:cxn ang="T11">
                      <a:pos x="T2" y="T3"/>
                    </a:cxn>
                    <a:cxn ang="T12">
                      <a:pos x="T4" y="T5"/>
                    </a:cxn>
                    <a:cxn ang="T13">
                      <a:pos x="T6" y="T7"/>
                    </a:cxn>
                    <a:cxn ang="T14">
                      <a:pos x="T8" y="T9"/>
                    </a:cxn>
                  </a:cxnLst>
                  <a:rect l="T15" t="T16" r="T17" b="T18"/>
                  <a:pathLst>
                    <a:path w="536" h="33">
                      <a:moveTo>
                        <a:pt x="0" y="14"/>
                      </a:moveTo>
                      <a:lnTo>
                        <a:pt x="536" y="33"/>
                      </a:lnTo>
                      <a:lnTo>
                        <a:pt x="536" y="19"/>
                      </a:lnTo>
                      <a:lnTo>
                        <a:pt x="2" y="0"/>
                      </a:lnTo>
                      <a:lnTo>
                        <a:pt x="0" y="14"/>
                      </a:lnTo>
                      <a:close/>
                    </a:path>
                  </a:pathLst>
                </a:custGeom>
                <a:solidFill>
                  <a:srgbClr val="FF0000"/>
                </a:solidFill>
                <a:ln w="6350">
                  <a:solidFill>
                    <a:srgbClr val="FF0000"/>
                  </a:solidFill>
                  <a:round/>
                  <a:headEnd/>
                  <a:tailEnd/>
                </a:ln>
              </p:spPr>
              <p:txBody>
                <a:bodyPr/>
                <a:lstStyle/>
                <a:p>
                  <a:endParaRPr lang="nl-NL"/>
                </a:p>
              </p:txBody>
            </p:sp>
          </p:grpSp>
        </p:grpSp>
        <p:sp>
          <p:nvSpPr>
            <p:cNvPr id="49205" name="Text Box 96"/>
            <p:cNvSpPr txBox="1">
              <a:spLocks noChangeArrowheads="1"/>
            </p:cNvSpPr>
            <p:nvPr/>
          </p:nvSpPr>
          <p:spPr bwMode="auto">
            <a:xfrm>
              <a:off x="5439" y="2377"/>
              <a:ext cx="123"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endParaRPr lang="nl-NL" altLang="nl-NL" sz="1900">
                <a:latin typeface="Verdana" pitchFamily="-65" charset="0"/>
                <a:ea typeface="ＭＳ Ｐゴシック" pitchFamily="-65" charset="-128"/>
              </a:endParaRPr>
            </a:p>
          </p:txBody>
        </p:sp>
      </p:grpSp>
      <p:grpSp>
        <p:nvGrpSpPr>
          <p:cNvPr id="49191" name="Group 97"/>
          <p:cNvGrpSpPr>
            <a:grpSpLocks/>
          </p:cNvGrpSpPr>
          <p:nvPr/>
        </p:nvGrpSpPr>
        <p:grpSpPr bwMode="auto">
          <a:xfrm>
            <a:off x="5527675" y="5113338"/>
            <a:ext cx="2451100" cy="457200"/>
            <a:chOff x="3917" y="3221"/>
            <a:chExt cx="1739" cy="288"/>
          </a:xfrm>
        </p:grpSpPr>
        <p:grpSp>
          <p:nvGrpSpPr>
            <p:cNvPr id="49195" name="Group 98"/>
            <p:cNvGrpSpPr>
              <a:grpSpLocks/>
            </p:cNvGrpSpPr>
            <p:nvPr/>
          </p:nvGrpSpPr>
          <p:grpSpPr bwMode="auto">
            <a:xfrm>
              <a:off x="3917" y="3463"/>
              <a:ext cx="1739" cy="46"/>
              <a:chOff x="2395" y="3463"/>
              <a:chExt cx="1739" cy="46"/>
            </a:xfrm>
          </p:grpSpPr>
          <p:sp>
            <p:nvSpPr>
              <p:cNvPr id="49197" name="Line 99"/>
              <p:cNvSpPr>
                <a:spLocks noChangeShapeType="1"/>
              </p:cNvSpPr>
              <p:nvPr/>
            </p:nvSpPr>
            <p:spPr bwMode="auto">
              <a:xfrm flipV="1">
                <a:off x="2395" y="3507"/>
                <a:ext cx="175" cy="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98" name="Line 100"/>
              <p:cNvSpPr>
                <a:spLocks noChangeShapeType="1"/>
              </p:cNvSpPr>
              <p:nvPr/>
            </p:nvSpPr>
            <p:spPr bwMode="auto">
              <a:xfrm>
                <a:off x="2570" y="3507"/>
                <a:ext cx="173" cy="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99" name="Line 101"/>
              <p:cNvSpPr>
                <a:spLocks noChangeShapeType="1"/>
              </p:cNvSpPr>
              <p:nvPr/>
            </p:nvSpPr>
            <p:spPr bwMode="auto">
              <a:xfrm flipV="1">
                <a:off x="2743" y="3488"/>
                <a:ext cx="174" cy="19"/>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00" name="Line 102"/>
              <p:cNvSpPr>
                <a:spLocks noChangeShapeType="1"/>
              </p:cNvSpPr>
              <p:nvPr/>
            </p:nvSpPr>
            <p:spPr bwMode="auto">
              <a:xfrm>
                <a:off x="2917" y="3488"/>
                <a:ext cx="173" cy="3"/>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01" name="Line 103"/>
              <p:cNvSpPr>
                <a:spLocks noChangeShapeType="1"/>
              </p:cNvSpPr>
              <p:nvPr/>
            </p:nvSpPr>
            <p:spPr bwMode="auto">
              <a:xfrm>
                <a:off x="3090" y="3491"/>
                <a:ext cx="175" cy="1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02" name="Line 104"/>
              <p:cNvSpPr>
                <a:spLocks noChangeShapeType="1"/>
              </p:cNvSpPr>
              <p:nvPr/>
            </p:nvSpPr>
            <p:spPr bwMode="auto">
              <a:xfrm flipV="1">
                <a:off x="3265" y="3463"/>
                <a:ext cx="347" cy="3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03" name="Line 105"/>
              <p:cNvSpPr>
                <a:spLocks noChangeShapeType="1"/>
              </p:cNvSpPr>
              <p:nvPr/>
            </p:nvSpPr>
            <p:spPr bwMode="auto">
              <a:xfrm>
                <a:off x="3612" y="3463"/>
                <a:ext cx="522" cy="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grpSp>
        <p:sp>
          <p:nvSpPr>
            <p:cNvPr id="49196" name="Text Box 106"/>
            <p:cNvSpPr txBox="1">
              <a:spLocks noChangeArrowheads="1"/>
            </p:cNvSpPr>
            <p:nvPr/>
          </p:nvSpPr>
          <p:spPr bwMode="auto">
            <a:xfrm>
              <a:off x="5441" y="3221"/>
              <a:ext cx="12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endParaRPr lang="nl-NL" altLang="nl-NL" sz="1500" b="1">
                <a:solidFill>
                  <a:srgbClr val="000099"/>
                </a:solidFill>
                <a:latin typeface="Verdana" pitchFamily="-65" charset="0"/>
                <a:ea typeface="ＭＳ Ｐゴシック" pitchFamily="-65" charset="-128"/>
              </a:endParaRPr>
            </a:p>
          </p:txBody>
        </p:sp>
      </p:grpSp>
      <p:sp>
        <p:nvSpPr>
          <p:cNvPr id="49192" name="Text Box 107"/>
          <p:cNvSpPr txBox="1">
            <a:spLocks noChangeArrowheads="1"/>
          </p:cNvSpPr>
          <p:nvPr/>
        </p:nvSpPr>
        <p:spPr bwMode="auto">
          <a:xfrm>
            <a:off x="0" y="6400800"/>
            <a:ext cx="26908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van Rijn </a:t>
            </a:r>
            <a:r>
              <a:rPr lang="en-US" altLang="nl-NL" sz="1400" i="1">
                <a:ea typeface="ＭＳ Ｐゴシック" pitchFamily="-65" charset="-128"/>
              </a:rPr>
              <a:t>et al.</a:t>
            </a:r>
            <a:r>
              <a:rPr lang="en-US" altLang="nl-NL" sz="1400">
                <a:ea typeface="ＭＳ Ｐゴシック" pitchFamily="-65" charset="-128"/>
              </a:rPr>
              <a:t> 2002. </a:t>
            </a:r>
            <a:r>
              <a:rPr lang="en-US" altLang="nl-NL" sz="1400" i="1">
                <a:ea typeface="ＭＳ Ｐゴシック" pitchFamily="-65" charset="-128"/>
              </a:rPr>
              <a:t>Ecol.</a:t>
            </a:r>
            <a:r>
              <a:rPr lang="en-US" altLang="nl-NL" sz="1400">
                <a:ea typeface="ＭＳ Ｐゴシック" pitchFamily="-65" charset="-128"/>
              </a:rPr>
              <a:t> </a:t>
            </a:r>
            <a:r>
              <a:rPr lang="en-US" altLang="nl-NL" sz="1400" b="1">
                <a:ea typeface="ＭＳ Ｐゴシック" pitchFamily="-65" charset="-128"/>
              </a:rPr>
              <a:t>83</a:t>
            </a:r>
            <a:r>
              <a:rPr lang="en-US" altLang="nl-NL" sz="1400">
                <a:ea typeface="ＭＳ Ｐゴシック" pitchFamily="-65" charset="-128"/>
              </a:rPr>
              <a:t>: 2664</a:t>
            </a:r>
            <a:endParaRPr lang="en-GB" altLang="nl-NL" sz="1400" i="1">
              <a:ea typeface="ＭＳ Ｐゴシック" pitchFamily="-65" charset="-128"/>
            </a:endParaRPr>
          </a:p>
        </p:txBody>
      </p:sp>
      <p:pic>
        <p:nvPicPr>
          <p:cNvPr id="49193" name="Picture 1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2041525"/>
            <a:ext cx="8445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4" name="Picture 109" descr="DSC00543(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9663" y="911225"/>
            <a:ext cx="9144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sz="quarter" idx="1"/>
          </p:nvPr>
        </p:nvSpPr>
        <p:spPr bwMode="auto">
          <a:xfrm>
            <a:off x="457200" y="490538"/>
            <a:ext cx="82296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charset="0"/>
              <a:buNone/>
            </a:pPr>
            <a:r>
              <a:rPr lang="en-GB" altLang="ja-JP" sz="2800" smtClean="0">
                <a:ea typeface="ＭＳ Ｐゴシック" pitchFamily="-65" charset="-128"/>
              </a:rPr>
              <a:t>Nog een voorbeeld:</a:t>
            </a:r>
          </a:p>
          <a:p>
            <a:pPr eaLnBrk="1" hangingPunct="1">
              <a:buFont typeface="Arial" charset="0"/>
              <a:buNone/>
            </a:pPr>
            <a:r>
              <a:rPr lang="en-GB" altLang="ja-JP" sz="2800" smtClean="0">
                <a:ea typeface="ＭＳ Ｐゴシック" pitchFamily="-65" charset="-128"/>
              </a:rPr>
              <a:t>Hier zijn pollen toegevoegd aan komkommerplanten voor de natuurlijke vijand van wittevlieg. </a:t>
            </a:r>
          </a:p>
        </p:txBody>
      </p:sp>
      <p:sp>
        <p:nvSpPr>
          <p:cNvPr id="50179" name="Rectangle 6"/>
          <p:cNvSpPr>
            <a:spLocks noChangeArrowheads="1"/>
          </p:cNvSpPr>
          <p:nvPr/>
        </p:nvSpPr>
        <p:spPr bwMode="auto">
          <a:xfrm>
            <a:off x="2730500" y="2586038"/>
            <a:ext cx="14288" cy="2500312"/>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0" name="Freeform 7"/>
          <p:cNvSpPr>
            <a:spLocks noEditPoints="1"/>
          </p:cNvSpPr>
          <p:nvPr/>
        </p:nvSpPr>
        <p:spPr bwMode="auto">
          <a:xfrm>
            <a:off x="2673350" y="2578100"/>
            <a:ext cx="63500" cy="2516188"/>
          </a:xfrm>
          <a:custGeom>
            <a:avLst/>
            <a:gdLst>
              <a:gd name="T0" fmla="*/ 0 w 44"/>
              <a:gd name="T1" fmla="*/ 2147483647 h 1585"/>
              <a:gd name="T2" fmla="*/ 2147483647 w 44"/>
              <a:gd name="T3" fmla="*/ 2147483647 h 1585"/>
              <a:gd name="T4" fmla="*/ 2147483647 w 44"/>
              <a:gd name="T5" fmla="*/ 2147483647 h 1585"/>
              <a:gd name="T6" fmla="*/ 0 w 44"/>
              <a:gd name="T7" fmla="*/ 2147483647 h 1585"/>
              <a:gd name="T8" fmla="*/ 0 w 44"/>
              <a:gd name="T9" fmla="*/ 2147483647 h 1585"/>
              <a:gd name="T10" fmla="*/ 0 w 44"/>
              <a:gd name="T11" fmla="*/ 2147483647 h 1585"/>
              <a:gd name="T12" fmla="*/ 2147483647 w 44"/>
              <a:gd name="T13" fmla="*/ 2147483647 h 1585"/>
              <a:gd name="T14" fmla="*/ 2147483647 w 44"/>
              <a:gd name="T15" fmla="*/ 2147483647 h 1585"/>
              <a:gd name="T16" fmla="*/ 0 w 44"/>
              <a:gd name="T17" fmla="*/ 2147483647 h 1585"/>
              <a:gd name="T18" fmla="*/ 0 w 44"/>
              <a:gd name="T19" fmla="*/ 2147483647 h 1585"/>
              <a:gd name="T20" fmla="*/ 0 w 44"/>
              <a:gd name="T21" fmla="*/ 2147483647 h 1585"/>
              <a:gd name="T22" fmla="*/ 2147483647 w 44"/>
              <a:gd name="T23" fmla="*/ 2147483647 h 1585"/>
              <a:gd name="T24" fmla="*/ 2147483647 w 44"/>
              <a:gd name="T25" fmla="*/ 2147483647 h 1585"/>
              <a:gd name="T26" fmla="*/ 0 w 44"/>
              <a:gd name="T27" fmla="*/ 2147483647 h 1585"/>
              <a:gd name="T28" fmla="*/ 0 w 44"/>
              <a:gd name="T29" fmla="*/ 2147483647 h 1585"/>
              <a:gd name="T30" fmla="*/ 0 w 44"/>
              <a:gd name="T31" fmla="*/ 2147483647 h 1585"/>
              <a:gd name="T32" fmla="*/ 2147483647 w 44"/>
              <a:gd name="T33" fmla="*/ 2147483647 h 1585"/>
              <a:gd name="T34" fmla="*/ 2147483647 w 44"/>
              <a:gd name="T35" fmla="*/ 2147483647 h 1585"/>
              <a:gd name="T36" fmla="*/ 0 w 44"/>
              <a:gd name="T37" fmla="*/ 2147483647 h 1585"/>
              <a:gd name="T38" fmla="*/ 0 w 44"/>
              <a:gd name="T39" fmla="*/ 2147483647 h 1585"/>
              <a:gd name="T40" fmla="*/ 0 w 44"/>
              <a:gd name="T41" fmla="*/ 2147483647 h 1585"/>
              <a:gd name="T42" fmla="*/ 2147483647 w 44"/>
              <a:gd name="T43" fmla="*/ 2147483647 h 1585"/>
              <a:gd name="T44" fmla="*/ 2147483647 w 44"/>
              <a:gd name="T45" fmla="*/ 2147483647 h 1585"/>
              <a:gd name="T46" fmla="*/ 0 w 44"/>
              <a:gd name="T47" fmla="*/ 2147483647 h 1585"/>
              <a:gd name="T48" fmla="*/ 0 w 44"/>
              <a:gd name="T49" fmla="*/ 2147483647 h 1585"/>
              <a:gd name="T50" fmla="*/ 0 w 44"/>
              <a:gd name="T51" fmla="*/ 0 h 1585"/>
              <a:gd name="T52" fmla="*/ 2147483647 w 44"/>
              <a:gd name="T53" fmla="*/ 0 h 1585"/>
              <a:gd name="T54" fmla="*/ 2147483647 w 44"/>
              <a:gd name="T55" fmla="*/ 2147483647 h 1585"/>
              <a:gd name="T56" fmla="*/ 0 w 44"/>
              <a:gd name="T57" fmla="*/ 2147483647 h 1585"/>
              <a:gd name="T58" fmla="*/ 0 w 44"/>
              <a:gd name="T59" fmla="*/ 0 h 15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
              <a:gd name="T91" fmla="*/ 0 h 1585"/>
              <a:gd name="T92" fmla="*/ 44 w 44"/>
              <a:gd name="T93" fmla="*/ 1585 h 15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 h="1585">
                <a:moveTo>
                  <a:pt x="0" y="1575"/>
                </a:moveTo>
                <a:lnTo>
                  <a:pt x="44" y="1575"/>
                </a:lnTo>
                <a:lnTo>
                  <a:pt x="44" y="1585"/>
                </a:lnTo>
                <a:lnTo>
                  <a:pt x="0" y="1585"/>
                </a:lnTo>
                <a:lnTo>
                  <a:pt x="0" y="1575"/>
                </a:lnTo>
                <a:close/>
                <a:moveTo>
                  <a:pt x="0" y="1260"/>
                </a:moveTo>
                <a:lnTo>
                  <a:pt x="44" y="1260"/>
                </a:lnTo>
                <a:lnTo>
                  <a:pt x="44" y="1270"/>
                </a:lnTo>
                <a:lnTo>
                  <a:pt x="0" y="1270"/>
                </a:lnTo>
                <a:lnTo>
                  <a:pt x="0" y="1260"/>
                </a:lnTo>
                <a:close/>
                <a:moveTo>
                  <a:pt x="0" y="945"/>
                </a:moveTo>
                <a:lnTo>
                  <a:pt x="44" y="945"/>
                </a:lnTo>
                <a:lnTo>
                  <a:pt x="44" y="955"/>
                </a:lnTo>
                <a:lnTo>
                  <a:pt x="0" y="955"/>
                </a:lnTo>
                <a:lnTo>
                  <a:pt x="0" y="945"/>
                </a:lnTo>
                <a:close/>
                <a:moveTo>
                  <a:pt x="0" y="630"/>
                </a:moveTo>
                <a:lnTo>
                  <a:pt x="44" y="630"/>
                </a:lnTo>
                <a:lnTo>
                  <a:pt x="44" y="640"/>
                </a:lnTo>
                <a:lnTo>
                  <a:pt x="0" y="640"/>
                </a:lnTo>
                <a:lnTo>
                  <a:pt x="0" y="630"/>
                </a:lnTo>
                <a:close/>
                <a:moveTo>
                  <a:pt x="0" y="316"/>
                </a:moveTo>
                <a:lnTo>
                  <a:pt x="44" y="316"/>
                </a:lnTo>
                <a:lnTo>
                  <a:pt x="44" y="326"/>
                </a:lnTo>
                <a:lnTo>
                  <a:pt x="0" y="326"/>
                </a:lnTo>
                <a:lnTo>
                  <a:pt x="0" y="316"/>
                </a:lnTo>
                <a:close/>
                <a:moveTo>
                  <a:pt x="0" y="0"/>
                </a:moveTo>
                <a:lnTo>
                  <a:pt x="44" y="0"/>
                </a:lnTo>
                <a:lnTo>
                  <a:pt x="44" y="10"/>
                </a:lnTo>
                <a:lnTo>
                  <a:pt x="0" y="10"/>
                </a:lnTo>
                <a:lnTo>
                  <a:pt x="0" y="0"/>
                </a:lnTo>
                <a:close/>
              </a:path>
            </a:pathLst>
          </a:custGeom>
          <a:solidFill>
            <a:srgbClr val="000000"/>
          </a:solidFill>
          <a:ln w="1588">
            <a:solidFill>
              <a:srgbClr val="000000"/>
            </a:solidFill>
            <a:bevel/>
            <a:headEnd/>
            <a:tailEnd/>
          </a:ln>
        </p:spPr>
        <p:txBody>
          <a:bodyPr/>
          <a:lstStyle/>
          <a:p>
            <a:endParaRPr lang="nl-NL"/>
          </a:p>
        </p:txBody>
      </p:sp>
      <p:sp>
        <p:nvSpPr>
          <p:cNvPr id="50181" name="Rectangle 8"/>
          <p:cNvSpPr>
            <a:spLocks noChangeArrowheads="1"/>
          </p:cNvSpPr>
          <p:nvPr/>
        </p:nvSpPr>
        <p:spPr bwMode="auto">
          <a:xfrm>
            <a:off x="2736850" y="5078413"/>
            <a:ext cx="3768725"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2" name="Freeform 9"/>
          <p:cNvSpPr>
            <a:spLocks noEditPoints="1"/>
          </p:cNvSpPr>
          <p:nvPr/>
        </p:nvSpPr>
        <p:spPr bwMode="auto">
          <a:xfrm>
            <a:off x="2730500" y="5086350"/>
            <a:ext cx="3781425" cy="69850"/>
          </a:xfrm>
          <a:custGeom>
            <a:avLst/>
            <a:gdLst>
              <a:gd name="T0" fmla="*/ 2147483647 w 2581"/>
              <a:gd name="T1" fmla="*/ 0 h 44"/>
              <a:gd name="T2" fmla="*/ 2147483647 w 2581"/>
              <a:gd name="T3" fmla="*/ 2147483647 h 44"/>
              <a:gd name="T4" fmla="*/ 0 w 2581"/>
              <a:gd name="T5" fmla="*/ 2147483647 h 44"/>
              <a:gd name="T6" fmla="*/ 0 w 2581"/>
              <a:gd name="T7" fmla="*/ 0 h 44"/>
              <a:gd name="T8" fmla="*/ 2147483647 w 2581"/>
              <a:gd name="T9" fmla="*/ 0 h 44"/>
              <a:gd name="T10" fmla="*/ 2147483647 w 2581"/>
              <a:gd name="T11" fmla="*/ 0 h 44"/>
              <a:gd name="T12" fmla="*/ 2147483647 w 2581"/>
              <a:gd name="T13" fmla="*/ 2147483647 h 44"/>
              <a:gd name="T14" fmla="*/ 2147483647 w 2581"/>
              <a:gd name="T15" fmla="*/ 2147483647 h 44"/>
              <a:gd name="T16" fmla="*/ 2147483647 w 2581"/>
              <a:gd name="T17" fmla="*/ 0 h 44"/>
              <a:gd name="T18" fmla="*/ 2147483647 w 2581"/>
              <a:gd name="T19" fmla="*/ 0 h 44"/>
              <a:gd name="T20" fmla="*/ 2147483647 w 2581"/>
              <a:gd name="T21" fmla="*/ 0 h 44"/>
              <a:gd name="T22" fmla="*/ 2147483647 w 2581"/>
              <a:gd name="T23" fmla="*/ 2147483647 h 44"/>
              <a:gd name="T24" fmla="*/ 2147483647 w 2581"/>
              <a:gd name="T25" fmla="*/ 2147483647 h 44"/>
              <a:gd name="T26" fmla="*/ 2147483647 w 2581"/>
              <a:gd name="T27" fmla="*/ 0 h 44"/>
              <a:gd name="T28" fmla="*/ 2147483647 w 2581"/>
              <a:gd name="T29" fmla="*/ 0 h 44"/>
              <a:gd name="T30" fmla="*/ 2147483647 w 2581"/>
              <a:gd name="T31" fmla="*/ 0 h 44"/>
              <a:gd name="T32" fmla="*/ 2147483647 w 2581"/>
              <a:gd name="T33" fmla="*/ 2147483647 h 44"/>
              <a:gd name="T34" fmla="*/ 2147483647 w 2581"/>
              <a:gd name="T35" fmla="*/ 2147483647 h 44"/>
              <a:gd name="T36" fmla="*/ 2147483647 w 2581"/>
              <a:gd name="T37" fmla="*/ 0 h 44"/>
              <a:gd name="T38" fmla="*/ 2147483647 w 2581"/>
              <a:gd name="T39" fmla="*/ 0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1"/>
              <a:gd name="T61" fmla="*/ 0 h 44"/>
              <a:gd name="T62" fmla="*/ 2581 w 2581"/>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1" h="44">
                <a:moveTo>
                  <a:pt x="10" y="0"/>
                </a:moveTo>
                <a:lnTo>
                  <a:pt x="10" y="44"/>
                </a:lnTo>
                <a:lnTo>
                  <a:pt x="0" y="44"/>
                </a:lnTo>
                <a:lnTo>
                  <a:pt x="0" y="0"/>
                </a:lnTo>
                <a:lnTo>
                  <a:pt x="10" y="0"/>
                </a:lnTo>
                <a:close/>
                <a:moveTo>
                  <a:pt x="867" y="0"/>
                </a:moveTo>
                <a:lnTo>
                  <a:pt x="867" y="44"/>
                </a:lnTo>
                <a:lnTo>
                  <a:pt x="857" y="44"/>
                </a:lnTo>
                <a:lnTo>
                  <a:pt x="857" y="0"/>
                </a:lnTo>
                <a:lnTo>
                  <a:pt x="867" y="0"/>
                </a:lnTo>
                <a:close/>
                <a:moveTo>
                  <a:pt x="1724" y="0"/>
                </a:moveTo>
                <a:lnTo>
                  <a:pt x="1724" y="44"/>
                </a:lnTo>
                <a:lnTo>
                  <a:pt x="1714" y="44"/>
                </a:lnTo>
                <a:lnTo>
                  <a:pt x="1714" y="0"/>
                </a:lnTo>
                <a:lnTo>
                  <a:pt x="1724" y="0"/>
                </a:lnTo>
                <a:close/>
                <a:moveTo>
                  <a:pt x="2581" y="0"/>
                </a:moveTo>
                <a:lnTo>
                  <a:pt x="2581" y="44"/>
                </a:lnTo>
                <a:lnTo>
                  <a:pt x="2571" y="44"/>
                </a:lnTo>
                <a:lnTo>
                  <a:pt x="2571" y="0"/>
                </a:lnTo>
                <a:lnTo>
                  <a:pt x="2581" y="0"/>
                </a:lnTo>
                <a:close/>
              </a:path>
            </a:pathLst>
          </a:custGeom>
          <a:solidFill>
            <a:srgbClr val="000000"/>
          </a:solidFill>
          <a:ln w="1588">
            <a:solidFill>
              <a:srgbClr val="000000"/>
            </a:solidFill>
            <a:bevel/>
            <a:headEnd/>
            <a:tailEnd/>
          </a:ln>
        </p:spPr>
        <p:txBody>
          <a:bodyPr/>
          <a:lstStyle/>
          <a:p>
            <a:endParaRPr lang="nl-NL"/>
          </a:p>
        </p:txBody>
      </p:sp>
      <p:sp>
        <p:nvSpPr>
          <p:cNvPr id="50183" name="Rectangle 10"/>
          <p:cNvSpPr>
            <a:spLocks noChangeArrowheads="1"/>
          </p:cNvSpPr>
          <p:nvPr/>
        </p:nvSpPr>
        <p:spPr bwMode="auto">
          <a:xfrm>
            <a:off x="2719388" y="4329113"/>
            <a:ext cx="34925"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4" name="Rectangle 11"/>
          <p:cNvSpPr>
            <a:spLocks noChangeArrowheads="1"/>
          </p:cNvSpPr>
          <p:nvPr/>
        </p:nvSpPr>
        <p:spPr bwMode="auto">
          <a:xfrm>
            <a:off x="3160713" y="4156075"/>
            <a:ext cx="33337"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5" name="Freeform 12"/>
          <p:cNvSpPr>
            <a:spLocks noEditPoints="1"/>
          </p:cNvSpPr>
          <p:nvPr/>
        </p:nvSpPr>
        <p:spPr bwMode="auto">
          <a:xfrm>
            <a:off x="5105400" y="3305175"/>
            <a:ext cx="34925" cy="65088"/>
          </a:xfrm>
          <a:custGeom>
            <a:avLst/>
            <a:gdLst>
              <a:gd name="T0" fmla="*/ 2147483647 w 24"/>
              <a:gd name="T1" fmla="*/ 2147483647 h 41"/>
              <a:gd name="T2" fmla="*/ 2147483647 w 24"/>
              <a:gd name="T3" fmla="*/ 2147483647 h 41"/>
              <a:gd name="T4" fmla="*/ 2147483647 w 24"/>
              <a:gd name="T5" fmla="*/ 2147483647 h 41"/>
              <a:gd name="T6" fmla="*/ 2147483647 w 24"/>
              <a:gd name="T7" fmla="*/ 2147483647 h 41"/>
              <a:gd name="T8" fmla="*/ 2147483647 w 24"/>
              <a:gd name="T9" fmla="*/ 2147483647 h 41"/>
              <a:gd name="T10" fmla="*/ 2147483647 w 24"/>
              <a:gd name="T11" fmla="*/ 2147483647 h 41"/>
              <a:gd name="T12" fmla="*/ 2147483647 w 24"/>
              <a:gd name="T13" fmla="*/ 2147483647 h 41"/>
              <a:gd name="T14" fmla="*/ 0 w 24"/>
              <a:gd name="T15" fmla="*/ 2147483647 h 41"/>
              <a:gd name="T16" fmla="*/ 2147483647 w 24"/>
              <a:gd name="T17" fmla="*/ 2147483647 h 41"/>
              <a:gd name="T18" fmla="*/ 2147483647 w 24"/>
              <a:gd name="T19" fmla="*/ 2147483647 h 41"/>
              <a:gd name="T20" fmla="*/ 0 w 24"/>
              <a:gd name="T21" fmla="*/ 2147483647 h 41"/>
              <a:gd name="T22" fmla="*/ 0 w 24"/>
              <a:gd name="T23" fmla="*/ 2147483647 h 41"/>
              <a:gd name="T24" fmla="*/ 0 w 24"/>
              <a:gd name="T25" fmla="*/ 0 h 41"/>
              <a:gd name="T26" fmla="*/ 2147483647 w 24"/>
              <a:gd name="T27" fmla="*/ 0 h 41"/>
              <a:gd name="T28" fmla="*/ 2147483647 w 24"/>
              <a:gd name="T29" fmla="*/ 2147483647 h 41"/>
              <a:gd name="T30" fmla="*/ 0 w 24"/>
              <a:gd name="T31" fmla="*/ 2147483647 h 41"/>
              <a:gd name="T32" fmla="*/ 0 w 24"/>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7" y="36"/>
                </a:moveTo>
                <a:lnTo>
                  <a:pt x="7" y="20"/>
                </a:lnTo>
                <a:lnTo>
                  <a:pt x="7" y="5"/>
                </a:lnTo>
                <a:lnTo>
                  <a:pt x="17" y="5"/>
                </a:lnTo>
                <a:lnTo>
                  <a:pt x="17" y="20"/>
                </a:lnTo>
                <a:lnTo>
                  <a:pt x="17" y="36"/>
                </a:lnTo>
                <a:lnTo>
                  <a:pt x="7" y="36"/>
                </a:lnTo>
                <a:close/>
                <a:moveTo>
                  <a:pt x="0" y="31"/>
                </a:moveTo>
                <a:lnTo>
                  <a:pt x="24" y="31"/>
                </a:lnTo>
                <a:lnTo>
                  <a:pt x="24" y="41"/>
                </a:lnTo>
                <a:lnTo>
                  <a:pt x="0" y="41"/>
                </a:lnTo>
                <a:lnTo>
                  <a:pt x="0" y="31"/>
                </a:lnTo>
                <a:close/>
                <a:moveTo>
                  <a:pt x="0" y="0"/>
                </a:moveTo>
                <a:lnTo>
                  <a:pt x="24" y="0"/>
                </a:lnTo>
                <a:lnTo>
                  <a:pt x="24" y="10"/>
                </a:lnTo>
                <a:lnTo>
                  <a:pt x="0" y="10"/>
                </a:lnTo>
                <a:lnTo>
                  <a:pt x="0" y="0"/>
                </a:lnTo>
                <a:close/>
              </a:path>
            </a:pathLst>
          </a:custGeom>
          <a:solidFill>
            <a:srgbClr val="000000"/>
          </a:solidFill>
          <a:ln w="1588">
            <a:solidFill>
              <a:srgbClr val="000000"/>
            </a:solidFill>
            <a:bevel/>
            <a:headEnd/>
            <a:tailEnd/>
          </a:ln>
        </p:spPr>
        <p:txBody>
          <a:bodyPr/>
          <a:lstStyle/>
          <a:p>
            <a:endParaRPr lang="nl-NL"/>
          </a:p>
        </p:txBody>
      </p:sp>
      <p:sp>
        <p:nvSpPr>
          <p:cNvPr id="50186" name="Rectangle 13"/>
          <p:cNvSpPr>
            <a:spLocks noChangeArrowheads="1"/>
          </p:cNvSpPr>
          <p:nvPr/>
        </p:nvSpPr>
        <p:spPr bwMode="auto">
          <a:xfrm>
            <a:off x="6424613" y="2692400"/>
            <a:ext cx="34925"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7" name="Rectangle 14"/>
          <p:cNvSpPr>
            <a:spLocks noChangeArrowheads="1"/>
          </p:cNvSpPr>
          <p:nvPr/>
        </p:nvSpPr>
        <p:spPr bwMode="auto">
          <a:xfrm>
            <a:off x="2719388" y="4329113"/>
            <a:ext cx="34925"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8" name="Rectangle 15"/>
          <p:cNvSpPr>
            <a:spLocks noChangeArrowheads="1"/>
          </p:cNvSpPr>
          <p:nvPr/>
        </p:nvSpPr>
        <p:spPr bwMode="auto">
          <a:xfrm>
            <a:off x="3160713" y="4156075"/>
            <a:ext cx="33337"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9" name="Freeform 16"/>
          <p:cNvSpPr>
            <a:spLocks noEditPoints="1"/>
          </p:cNvSpPr>
          <p:nvPr/>
        </p:nvSpPr>
        <p:spPr bwMode="auto">
          <a:xfrm>
            <a:off x="5105400" y="4024313"/>
            <a:ext cx="34925" cy="63500"/>
          </a:xfrm>
          <a:custGeom>
            <a:avLst/>
            <a:gdLst>
              <a:gd name="T0" fmla="*/ 2147483647 w 24"/>
              <a:gd name="T1" fmla="*/ 2147483647 h 40"/>
              <a:gd name="T2" fmla="*/ 2147483647 w 24"/>
              <a:gd name="T3" fmla="*/ 2147483647 h 40"/>
              <a:gd name="T4" fmla="*/ 2147483647 w 24"/>
              <a:gd name="T5" fmla="*/ 2147483647 h 40"/>
              <a:gd name="T6" fmla="*/ 2147483647 w 24"/>
              <a:gd name="T7" fmla="*/ 2147483647 h 40"/>
              <a:gd name="T8" fmla="*/ 2147483647 w 24"/>
              <a:gd name="T9" fmla="*/ 2147483647 h 40"/>
              <a:gd name="T10" fmla="*/ 2147483647 w 24"/>
              <a:gd name="T11" fmla="*/ 2147483647 h 40"/>
              <a:gd name="T12" fmla="*/ 2147483647 w 24"/>
              <a:gd name="T13" fmla="*/ 2147483647 h 40"/>
              <a:gd name="T14" fmla="*/ 0 w 24"/>
              <a:gd name="T15" fmla="*/ 2147483647 h 40"/>
              <a:gd name="T16" fmla="*/ 2147483647 w 24"/>
              <a:gd name="T17" fmla="*/ 2147483647 h 40"/>
              <a:gd name="T18" fmla="*/ 2147483647 w 24"/>
              <a:gd name="T19" fmla="*/ 2147483647 h 40"/>
              <a:gd name="T20" fmla="*/ 0 w 24"/>
              <a:gd name="T21" fmla="*/ 2147483647 h 40"/>
              <a:gd name="T22" fmla="*/ 0 w 24"/>
              <a:gd name="T23" fmla="*/ 2147483647 h 40"/>
              <a:gd name="T24" fmla="*/ 0 w 24"/>
              <a:gd name="T25" fmla="*/ 0 h 40"/>
              <a:gd name="T26" fmla="*/ 2147483647 w 24"/>
              <a:gd name="T27" fmla="*/ 0 h 40"/>
              <a:gd name="T28" fmla="*/ 2147483647 w 24"/>
              <a:gd name="T29" fmla="*/ 2147483647 h 40"/>
              <a:gd name="T30" fmla="*/ 0 w 24"/>
              <a:gd name="T31" fmla="*/ 2147483647 h 40"/>
              <a:gd name="T32" fmla="*/ 0 w 2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0"/>
              <a:gd name="T53" fmla="*/ 24 w 2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0">
                <a:moveTo>
                  <a:pt x="7" y="35"/>
                </a:moveTo>
                <a:lnTo>
                  <a:pt x="7" y="20"/>
                </a:lnTo>
                <a:lnTo>
                  <a:pt x="7" y="5"/>
                </a:lnTo>
                <a:lnTo>
                  <a:pt x="17" y="5"/>
                </a:lnTo>
                <a:lnTo>
                  <a:pt x="17" y="20"/>
                </a:lnTo>
                <a:lnTo>
                  <a:pt x="17" y="35"/>
                </a:lnTo>
                <a:lnTo>
                  <a:pt x="7" y="35"/>
                </a:lnTo>
                <a:close/>
                <a:moveTo>
                  <a:pt x="0" y="30"/>
                </a:moveTo>
                <a:lnTo>
                  <a:pt x="24" y="30"/>
                </a:lnTo>
                <a:lnTo>
                  <a:pt x="24" y="40"/>
                </a:lnTo>
                <a:lnTo>
                  <a:pt x="0" y="40"/>
                </a:lnTo>
                <a:lnTo>
                  <a:pt x="0" y="30"/>
                </a:lnTo>
                <a:close/>
                <a:moveTo>
                  <a:pt x="0" y="0"/>
                </a:moveTo>
                <a:lnTo>
                  <a:pt x="24" y="0"/>
                </a:lnTo>
                <a:lnTo>
                  <a:pt x="24" y="10"/>
                </a:lnTo>
                <a:lnTo>
                  <a:pt x="0" y="10"/>
                </a:lnTo>
                <a:lnTo>
                  <a:pt x="0" y="0"/>
                </a:lnTo>
                <a:close/>
              </a:path>
            </a:pathLst>
          </a:custGeom>
          <a:solidFill>
            <a:srgbClr val="000000"/>
          </a:solidFill>
          <a:ln w="1588">
            <a:solidFill>
              <a:srgbClr val="000000"/>
            </a:solidFill>
            <a:bevel/>
            <a:headEnd/>
            <a:tailEnd/>
          </a:ln>
        </p:spPr>
        <p:txBody>
          <a:bodyPr/>
          <a:lstStyle/>
          <a:p>
            <a:endParaRPr lang="nl-NL"/>
          </a:p>
        </p:txBody>
      </p:sp>
      <p:sp>
        <p:nvSpPr>
          <p:cNvPr id="50190" name="Freeform 17"/>
          <p:cNvSpPr>
            <a:spLocks noEditPoints="1"/>
          </p:cNvSpPr>
          <p:nvPr/>
        </p:nvSpPr>
        <p:spPr bwMode="auto">
          <a:xfrm>
            <a:off x="6424613" y="3448050"/>
            <a:ext cx="34925" cy="111125"/>
          </a:xfrm>
          <a:custGeom>
            <a:avLst/>
            <a:gdLst>
              <a:gd name="T0" fmla="*/ 2147483647 w 24"/>
              <a:gd name="T1" fmla="*/ 2147483647 h 70"/>
              <a:gd name="T2" fmla="*/ 2147483647 w 24"/>
              <a:gd name="T3" fmla="*/ 2147483647 h 70"/>
              <a:gd name="T4" fmla="*/ 2147483647 w 24"/>
              <a:gd name="T5" fmla="*/ 2147483647 h 70"/>
              <a:gd name="T6" fmla="*/ 2147483647 w 24"/>
              <a:gd name="T7" fmla="*/ 2147483647 h 70"/>
              <a:gd name="T8" fmla="*/ 2147483647 w 24"/>
              <a:gd name="T9" fmla="*/ 2147483647 h 70"/>
              <a:gd name="T10" fmla="*/ 2147483647 w 24"/>
              <a:gd name="T11" fmla="*/ 2147483647 h 70"/>
              <a:gd name="T12" fmla="*/ 2147483647 w 24"/>
              <a:gd name="T13" fmla="*/ 2147483647 h 70"/>
              <a:gd name="T14" fmla="*/ 0 w 24"/>
              <a:gd name="T15" fmla="*/ 2147483647 h 70"/>
              <a:gd name="T16" fmla="*/ 2147483647 w 24"/>
              <a:gd name="T17" fmla="*/ 2147483647 h 70"/>
              <a:gd name="T18" fmla="*/ 2147483647 w 24"/>
              <a:gd name="T19" fmla="*/ 2147483647 h 70"/>
              <a:gd name="T20" fmla="*/ 0 w 24"/>
              <a:gd name="T21" fmla="*/ 2147483647 h 70"/>
              <a:gd name="T22" fmla="*/ 0 w 24"/>
              <a:gd name="T23" fmla="*/ 2147483647 h 70"/>
              <a:gd name="T24" fmla="*/ 0 w 24"/>
              <a:gd name="T25" fmla="*/ 0 h 70"/>
              <a:gd name="T26" fmla="*/ 2147483647 w 24"/>
              <a:gd name="T27" fmla="*/ 0 h 70"/>
              <a:gd name="T28" fmla="*/ 2147483647 w 24"/>
              <a:gd name="T29" fmla="*/ 2147483647 h 70"/>
              <a:gd name="T30" fmla="*/ 0 w 24"/>
              <a:gd name="T31" fmla="*/ 2147483647 h 70"/>
              <a:gd name="T32" fmla="*/ 0 w 24"/>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70"/>
              <a:gd name="T53" fmla="*/ 24 w 24"/>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70">
                <a:moveTo>
                  <a:pt x="7" y="65"/>
                </a:moveTo>
                <a:lnTo>
                  <a:pt x="7" y="35"/>
                </a:lnTo>
                <a:lnTo>
                  <a:pt x="7" y="5"/>
                </a:lnTo>
                <a:lnTo>
                  <a:pt x="17" y="5"/>
                </a:lnTo>
                <a:lnTo>
                  <a:pt x="17" y="35"/>
                </a:lnTo>
                <a:lnTo>
                  <a:pt x="17" y="65"/>
                </a:lnTo>
                <a:lnTo>
                  <a:pt x="7" y="65"/>
                </a:lnTo>
                <a:close/>
                <a:moveTo>
                  <a:pt x="0" y="60"/>
                </a:moveTo>
                <a:lnTo>
                  <a:pt x="24" y="60"/>
                </a:lnTo>
                <a:lnTo>
                  <a:pt x="24" y="70"/>
                </a:lnTo>
                <a:lnTo>
                  <a:pt x="0" y="70"/>
                </a:lnTo>
                <a:lnTo>
                  <a:pt x="0" y="60"/>
                </a:lnTo>
                <a:close/>
                <a:moveTo>
                  <a:pt x="0" y="0"/>
                </a:moveTo>
                <a:lnTo>
                  <a:pt x="24" y="0"/>
                </a:lnTo>
                <a:lnTo>
                  <a:pt x="24" y="10"/>
                </a:lnTo>
                <a:lnTo>
                  <a:pt x="0" y="10"/>
                </a:lnTo>
                <a:lnTo>
                  <a:pt x="0" y="0"/>
                </a:lnTo>
                <a:close/>
              </a:path>
            </a:pathLst>
          </a:custGeom>
          <a:solidFill>
            <a:srgbClr val="000000"/>
          </a:solidFill>
          <a:ln w="1588">
            <a:solidFill>
              <a:srgbClr val="000000"/>
            </a:solidFill>
            <a:bevel/>
            <a:headEnd/>
            <a:tailEnd/>
          </a:ln>
        </p:spPr>
        <p:txBody>
          <a:bodyPr/>
          <a:lstStyle/>
          <a:p>
            <a:endParaRPr lang="nl-NL"/>
          </a:p>
        </p:txBody>
      </p:sp>
      <p:sp>
        <p:nvSpPr>
          <p:cNvPr id="50191" name="Rectangle 18"/>
          <p:cNvSpPr>
            <a:spLocks noChangeArrowheads="1"/>
          </p:cNvSpPr>
          <p:nvPr/>
        </p:nvSpPr>
        <p:spPr bwMode="auto">
          <a:xfrm>
            <a:off x="2719388" y="4329113"/>
            <a:ext cx="34925"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92" name="Rectangle 19"/>
          <p:cNvSpPr>
            <a:spLocks noChangeArrowheads="1"/>
          </p:cNvSpPr>
          <p:nvPr/>
        </p:nvSpPr>
        <p:spPr bwMode="auto">
          <a:xfrm>
            <a:off x="3160713" y="4156075"/>
            <a:ext cx="33337"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93" name="Freeform 20"/>
          <p:cNvSpPr>
            <a:spLocks noEditPoints="1"/>
          </p:cNvSpPr>
          <p:nvPr/>
        </p:nvSpPr>
        <p:spPr bwMode="auto">
          <a:xfrm>
            <a:off x="5105400" y="4216400"/>
            <a:ext cx="34925" cy="60325"/>
          </a:xfrm>
          <a:custGeom>
            <a:avLst/>
            <a:gdLst>
              <a:gd name="T0" fmla="*/ 2147483647 w 24"/>
              <a:gd name="T1" fmla="*/ 2147483647 h 38"/>
              <a:gd name="T2" fmla="*/ 2147483647 w 24"/>
              <a:gd name="T3" fmla="*/ 2147483647 h 38"/>
              <a:gd name="T4" fmla="*/ 2147483647 w 24"/>
              <a:gd name="T5" fmla="*/ 2147483647 h 38"/>
              <a:gd name="T6" fmla="*/ 2147483647 w 24"/>
              <a:gd name="T7" fmla="*/ 2147483647 h 38"/>
              <a:gd name="T8" fmla="*/ 2147483647 w 24"/>
              <a:gd name="T9" fmla="*/ 2147483647 h 38"/>
              <a:gd name="T10" fmla="*/ 2147483647 w 24"/>
              <a:gd name="T11" fmla="*/ 2147483647 h 38"/>
              <a:gd name="T12" fmla="*/ 2147483647 w 24"/>
              <a:gd name="T13" fmla="*/ 2147483647 h 38"/>
              <a:gd name="T14" fmla="*/ 0 w 24"/>
              <a:gd name="T15" fmla="*/ 2147483647 h 38"/>
              <a:gd name="T16" fmla="*/ 2147483647 w 24"/>
              <a:gd name="T17" fmla="*/ 2147483647 h 38"/>
              <a:gd name="T18" fmla="*/ 2147483647 w 24"/>
              <a:gd name="T19" fmla="*/ 2147483647 h 38"/>
              <a:gd name="T20" fmla="*/ 0 w 24"/>
              <a:gd name="T21" fmla="*/ 2147483647 h 38"/>
              <a:gd name="T22" fmla="*/ 0 w 24"/>
              <a:gd name="T23" fmla="*/ 2147483647 h 38"/>
              <a:gd name="T24" fmla="*/ 0 w 24"/>
              <a:gd name="T25" fmla="*/ 0 h 38"/>
              <a:gd name="T26" fmla="*/ 2147483647 w 24"/>
              <a:gd name="T27" fmla="*/ 0 h 38"/>
              <a:gd name="T28" fmla="*/ 2147483647 w 24"/>
              <a:gd name="T29" fmla="*/ 2147483647 h 38"/>
              <a:gd name="T30" fmla="*/ 0 w 24"/>
              <a:gd name="T31" fmla="*/ 2147483647 h 38"/>
              <a:gd name="T32" fmla="*/ 0 w 24"/>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8"/>
              <a:gd name="T53" fmla="*/ 24 w 24"/>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8">
                <a:moveTo>
                  <a:pt x="7" y="33"/>
                </a:moveTo>
                <a:lnTo>
                  <a:pt x="7" y="19"/>
                </a:lnTo>
                <a:lnTo>
                  <a:pt x="7" y="5"/>
                </a:lnTo>
                <a:lnTo>
                  <a:pt x="17" y="5"/>
                </a:lnTo>
                <a:lnTo>
                  <a:pt x="17" y="19"/>
                </a:lnTo>
                <a:lnTo>
                  <a:pt x="17" y="33"/>
                </a:lnTo>
                <a:lnTo>
                  <a:pt x="7" y="33"/>
                </a:lnTo>
                <a:close/>
                <a:moveTo>
                  <a:pt x="0" y="28"/>
                </a:moveTo>
                <a:lnTo>
                  <a:pt x="24" y="28"/>
                </a:lnTo>
                <a:lnTo>
                  <a:pt x="24" y="38"/>
                </a:lnTo>
                <a:lnTo>
                  <a:pt x="0" y="38"/>
                </a:lnTo>
                <a:lnTo>
                  <a:pt x="0" y="28"/>
                </a:lnTo>
                <a:close/>
                <a:moveTo>
                  <a:pt x="0" y="0"/>
                </a:moveTo>
                <a:lnTo>
                  <a:pt x="24" y="0"/>
                </a:lnTo>
                <a:lnTo>
                  <a:pt x="24" y="10"/>
                </a:lnTo>
                <a:lnTo>
                  <a:pt x="0" y="10"/>
                </a:lnTo>
                <a:lnTo>
                  <a:pt x="0" y="0"/>
                </a:lnTo>
                <a:close/>
              </a:path>
            </a:pathLst>
          </a:custGeom>
          <a:solidFill>
            <a:srgbClr val="000000"/>
          </a:solidFill>
          <a:ln w="1588">
            <a:solidFill>
              <a:srgbClr val="000000"/>
            </a:solidFill>
            <a:bevel/>
            <a:headEnd/>
            <a:tailEnd/>
          </a:ln>
        </p:spPr>
        <p:txBody>
          <a:bodyPr/>
          <a:lstStyle/>
          <a:p>
            <a:endParaRPr lang="nl-NL"/>
          </a:p>
        </p:txBody>
      </p:sp>
      <p:sp>
        <p:nvSpPr>
          <p:cNvPr id="50194" name="Freeform 21"/>
          <p:cNvSpPr>
            <a:spLocks noEditPoints="1"/>
          </p:cNvSpPr>
          <p:nvPr/>
        </p:nvSpPr>
        <p:spPr bwMode="auto">
          <a:xfrm>
            <a:off x="6424613" y="3952875"/>
            <a:ext cx="34925" cy="258763"/>
          </a:xfrm>
          <a:custGeom>
            <a:avLst/>
            <a:gdLst>
              <a:gd name="T0" fmla="*/ 2147483647 w 24"/>
              <a:gd name="T1" fmla="*/ 2147483647 h 163"/>
              <a:gd name="T2" fmla="*/ 2147483647 w 24"/>
              <a:gd name="T3" fmla="*/ 2147483647 h 163"/>
              <a:gd name="T4" fmla="*/ 2147483647 w 24"/>
              <a:gd name="T5" fmla="*/ 2147483647 h 163"/>
              <a:gd name="T6" fmla="*/ 2147483647 w 24"/>
              <a:gd name="T7" fmla="*/ 2147483647 h 163"/>
              <a:gd name="T8" fmla="*/ 2147483647 w 24"/>
              <a:gd name="T9" fmla="*/ 2147483647 h 163"/>
              <a:gd name="T10" fmla="*/ 2147483647 w 24"/>
              <a:gd name="T11" fmla="*/ 2147483647 h 163"/>
              <a:gd name="T12" fmla="*/ 2147483647 w 24"/>
              <a:gd name="T13" fmla="*/ 2147483647 h 163"/>
              <a:gd name="T14" fmla="*/ 0 w 24"/>
              <a:gd name="T15" fmla="*/ 2147483647 h 163"/>
              <a:gd name="T16" fmla="*/ 2147483647 w 24"/>
              <a:gd name="T17" fmla="*/ 2147483647 h 163"/>
              <a:gd name="T18" fmla="*/ 2147483647 w 24"/>
              <a:gd name="T19" fmla="*/ 2147483647 h 163"/>
              <a:gd name="T20" fmla="*/ 0 w 24"/>
              <a:gd name="T21" fmla="*/ 2147483647 h 163"/>
              <a:gd name="T22" fmla="*/ 0 w 24"/>
              <a:gd name="T23" fmla="*/ 2147483647 h 163"/>
              <a:gd name="T24" fmla="*/ 0 w 24"/>
              <a:gd name="T25" fmla="*/ 0 h 163"/>
              <a:gd name="T26" fmla="*/ 2147483647 w 24"/>
              <a:gd name="T27" fmla="*/ 0 h 163"/>
              <a:gd name="T28" fmla="*/ 2147483647 w 24"/>
              <a:gd name="T29" fmla="*/ 2147483647 h 163"/>
              <a:gd name="T30" fmla="*/ 0 w 24"/>
              <a:gd name="T31" fmla="*/ 2147483647 h 163"/>
              <a:gd name="T32" fmla="*/ 0 w 24"/>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63"/>
              <a:gd name="T53" fmla="*/ 24 w 24"/>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63">
                <a:moveTo>
                  <a:pt x="7" y="158"/>
                </a:moveTo>
                <a:lnTo>
                  <a:pt x="7" y="81"/>
                </a:lnTo>
                <a:lnTo>
                  <a:pt x="7" y="5"/>
                </a:lnTo>
                <a:lnTo>
                  <a:pt x="17" y="5"/>
                </a:lnTo>
                <a:lnTo>
                  <a:pt x="17" y="81"/>
                </a:lnTo>
                <a:lnTo>
                  <a:pt x="17" y="158"/>
                </a:lnTo>
                <a:lnTo>
                  <a:pt x="7" y="158"/>
                </a:lnTo>
                <a:close/>
                <a:moveTo>
                  <a:pt x="0" y="153"/>
                </a:moveTo>
                <a:lnTo>
                  <a:pt x="24" y="153"/>
                </a:lnTo>
                <a:lnTo>
                  <a:pt x="24" y="163"/>
                </a:lnTo>
                <a:lnTo>
                  <a:pt x="0" y="163"/>
                </a:lnTo>
                <a:lnTo>
                  <a:pt x="0" y="153"/>
                </a:lnTo>
                <a:close/>
                <a:moveTo>
                  <a:pt x="0" y="0"/>
                </a:moveTo>
                <a:lnTo>
                  <a:pt x="24" y="0"/>
                </a:lnTo>
                <a:lnTo>
                  <a:pt x="24" y="10"/>
                </a:lnTo>
                <a:lnTo>
                  <a:pt x="0" y="10"/>
                </a:lnTo>
                <a:lnTo>
                  <a:pt x="0" y="0"/>
                </a:lnTo>
                <a:close/>
              </a:path>
            </a:pathLst>
          </a:custGeom>
          <a:solidFill>
            <a:srgbClr val="000000"/>
          </a:solidFill>
          <a:ln w="1588">
            <a:solidFill>
              <a:srgbClr val="000000"/>
            </a:solidFill>
            <a:bevel/>
            <a:headEnd/>
            <a:tailEnd/>
          </a:ln>
        </p:spPr>
        <p:txBody>
          <a:bodyPr/>
          <a:lstStyle/>
          <a:p>
            <a:endParaRPr lang="nl-NL"/>
          </a:p>
        </p:txBody>
      </p:sp>
      <p:sp>
        <p:nvSpPr>
          <p:cNvPr id="50195" name="Freeform 22"/>
          <p:cNvSpPr>
            <a:spLocks/>
          </p:cNvSpPr>
          <p:nvPr/>
        </p:nvSpPr>
        <p:spPr bwMode="auto">
          <a:xfrm>
            <a:off x="2730500" y="2690813"/>
            <a:ext cx="3719513" cy="1655762"/>
          </a:xfrm>
          <a:custGeom>
            <a:avLst/>
            <a:gdLst>
              <a:gd name="T0" fmla="*/ 2147483647 w 16241"/>
              <a:gd name="T1" fmla="*/ 2147483647 h 6669"/>
              <a:gd name="T2" fmla="*/ 2147483647 w 16241"/>
              <a:gd name="T3" fmla="*/ 2147483647 h 6669"/>
              <a:gd name="T4" fmla="*/ 2147483647 w 16241"/>
              <a:gd name="T5" fmla="*/ 2147483647 h 6669"/>
              <a:gd name="T6" fmla="*/ 2147483647 w 16241"/>
              <a:gd name="T7" fmla="*/ 2147483647 h 6669"/>
              <a:gd name="T8" fmla="*/ 2147483647 w 16241"/>
              <a:gd name="T9" fmla="*/ 2147483647 h 6669"/>
              <a:gd name="T10" fmla="*/ 2147483647 w 16241"/>
              <a:gd name="T11" fmla="*/ 2147483647 h 6669"/>
              <a:gd name="T12" fmla="*/ 2147483647 w 16241"/>
              <a:gd name="T13" fmla="*/ 2147483647 h 6669"/>
              <a:gd name="T14" fmla="*/ 2147483647 w 16241"/>
              <a:gd name="T15" fmla="*/ 2147483647 h 6669"/>
              <a:gd name="T16" fmla="*/ 2147483647 w 16241"/>
              <a:gd name="T17" fmla="*/ 2147483647 h 6669"/>
              <a:gd name="T18" fmla="*/ 2147483647 w 16241"/>
              <a:gd name="T19" fmla="*/ 2147483647 h 6669"/>
              <a:gd name="T20" fmla="*/ 2147483647 w 16241"/>
              <a:gd name="T21" fmla="*/ 2147483647 h 66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41"/>
              <a:gd name="T34" fmla="*/ 0 h 6669"/>
              <a:gd name="T35" fmla="*/ 16241 w 16241"/>
              <a:gd name="T36" fmla="*/ 6669 h 66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41" h="6669">
                <a:moveTo>
                  <a:pt x="26" y="6602"/>
                </a:moveTo>
                <a:lnTo>
                  <a:pt x="1946" y="5906"/>
                </a:lnTo>
                <a:lnTo>
                  <a:pt x="10437" y="2575"/>
                </a:lnTo>
                <a:lnTo>
                  <a:pt x="16191" y="7"/>
                </a:lnTo>
                <a:cubicBezTo>
                  <a:pt x="16208" y="0"/>
                  <a:pt x="16226" y="7"/>
                  <a:pt x="16234" y="23"/>
                </a:cubicBezTo>
                <a:cubicBezTo>
                  <a:pt x="16241" y="40"/>
                  <a:pt x="16234" y="58"/>
                  <a:pt x="16218" y="66"/>
                </a:cubicBezTo>
                <a:lnTo>
                  <a:pt x="10460" y="2634"/>
                </a:lnTo>
                <a:lnTo>
                  <a:pt x="1967" y="5967"/>
                </a:lnTo>
                <a:lnTo>
                  <a:pt x="47" y="6663"/>
                </a:lnTo>
                <a:cubicBezTo>
                  <a:pt x="31" y="6669"/>
                  <a:pt x="12" y="6660"/>
                  <a:pt x="6" y="6643"/>
                </a:cubicBezTo>
                <a:cubicBezTo>
                  <a:pt x="0" y="6627"/>
                  <a:pt x="9" y="6608"/>
                  <a:pt x="26" y="6602"/>
                </a:cubicBezTo>
                <a:close/>
              </a:path>
            </a:pathLst>
          </a:custGeom>
          <a:solidFill>
            <a:srgbClr val="000000"/>
          </a:solidFill>
          <a:ln w="1588">
            <a:solidFill>
              <a:srgbClr val="000000"/>
            </a:solidFill>
            <a:bevel/>
            <a:headEnd/>
            <a:tailEnd/>
          </a:ln>
        </p:spPr>
        <p:txBody>
          <a:bodyPr/>
          <a:lstStyle/>
          <a:p>
            <a:endParaRPr lang="nl-NL"/>
          </a:p>
        </p:txBody>
      </p:sp>
      <p:sp>
        <p:nvSpPr>
          <p:cNvPr id="50196" name="Freeform 23"/>
          <p:cNvSpPr>
            <a:spLocks/>
          </p:cNvSpPr>
          <p:nvPr/>
        </p:nvSpPr>
        <p:spPr bwMode="auto">
          <a:xfrm>
            <a:off x="2679700" y="4273550"/>
            <a:ext cx="115888" cy="125413"/>
          </a:xfrm>
          <a:custGeom>
            <a:avLst/>
            <a:gdLst>
              <a:gd name="T0" fmla="*/ 2147483647 w 79"/>
              <a:gd name="T1" fmla="*/ 2147483647 h 79"/>
              <a:gd name="T2" fmla="*/ 2147483647 w 79"/>
              <a:gd name="T3" fmla="*/ 0 h 79"/>
              <a:gd name="T4" fmla="*/ 2147483647 w 79"/>
              <a:gd name="T5" fmla="*/ 2147483647 h 79"/>
              <a:gd name="T6" fmla="*/ 2147483647 w 79"/>
              <a:gd name="T7" fmla="*/ 2147483647 h 79"/>
              <a:gd name="T8" fmla="*/ 2147483647 w 79"/>
              <a:gd name="T9" fmla="*/ 2147483647 h 79"/>
              <a:gd name="T10" fmla="*/ 0 w 79"/>
              <a:gd name="T11" fmla="*/ 2147483647 h 79"/>
              <a:gd name="T12" fmla="*/ 0 w 79"/>
              <a:gd name="T13" fmla="*/ 2147483647 h 79"/>
              <a:gd name="T14" fmla="*/ 2147483647 w 79"/>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39" y="1"/>
                </a:moveTo>
                <a:lnTo>
                  <a:pt x="39" y="0"/>
                </a:lnTo>
                <a:lnTo>
                  <a:pt x="39" y="1"/>
                </a:lnTo>
                <a:lnTo>
                  <a:pt x="78" y="79"/>
                </a:lnTo>
                <a:lnTo>
                  <a:pt x="79" y="79"/>
                </a:lnTo>
                <a:lnTo>
                  <a:pt x="0" y="79"/>
                </a:lnTo>
                <a:lnTo>
                  <a:pt x="39" y="1"/>
                </a:lnTo>
                <a:close/>
              </a:path>
            </a:pathLst>
          </a:cu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0197" name="Freeform 24"/>
          <p:cNvSpPr>
            <a:spLocks/>
          </p:cNvSpPr>
          <p:nvPr/>
        </p:nvSpPr>
        <p:spPr bwMode="auto">
          <a:xfrm>
            <a:off x="2679700" y="4273550"/>
            <a:ext cx="115888" cy="125413"/>
          </a:xfrm>
          <a:custGeom>
            <a:avLst/>
            <a:gdLst>
              <a:gd name="T0" fmla="*/ 2147483647 w 79"/>
              <a:gd name="T1" fmla="*/ 2147483647 h 79"/>
              <a:gd name="T2" fmla="*/ 2147483647 w 79"/>
              <a:gd name="T3" fmla="*/ 0 h 79"/>
              <a:gd name="T4" fmla="*/ 2147483647 w 79"/>
              <a:gd name="T5" fmla="*/ 2147483647 h 79"/>
              <a:gd name="T6" fmla="*/ 2147483647 w 79"/>
              <a:gd name="T7" fmla="*/ 2147483647 h 79"/>
              <a:gd name="T8" fmla="*/ 2147483647 w 79"/>
              <a:gd name="T9" fmla="*/ 2147483647 h 79"/>
              <a:gd name="T10" fmla="*/ 0 w 79"/>
              <a:gd name="T11" fmla="*/ 2147483647 h 79"/>
              <a:gd name="T12" fmla="*/ 0 w 79"/>
              <a:gd name="T13" fmla="*/ 2147483647 h 79"/>
              <a:gd name="T14" fmla="*/ 2147483647 w 79"/>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39" y="1"/>
                </a:moveTo>
                <a:lnTo>
                  <a:pt x="39" y="0"/>
                </a:lnTo>
                <a:lnTo>
                  <a:pt x="39" y="1"/>
                </a:lnTo>
                <a:lnTo>
                  <a:pt x="78" y="79"/>
                </a:lnTo>
                <a:lnTo>
                  <a:pt x="79" y="79"/>
                </a:lnTo>
                <a:lnTo>
                  <a:pt x="0" y="79"/>
                </a:lnTo>
                <a:lnTo>
                  <a:pt x="39" y="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0198" name="Freeform 25"/>
          <p:cNvSpPr>
            <a:spLocks/>
          </p:cNvSpPr>
          <p:nvPr/>
        </p:nvSpPr>
        <p:spPr bwMode="auto">
          <a:xfrm>
            <a:off x="3117850" y="4100513"/>
            <a:ext cx="115888" cy="125412"/>
          </a:xfrm>
          <a:custGeom>
            <a:avLst/>
            <a:gdLst>
              <a:gd name="T0" fmla="*/ 2147483647 w 79"/>
              <a:gd name="T1" fmla="*/ 2147483647 h 79"/>
              <a:gd name="T2" fmla="*/ 2147483647 w 79"/>
              <a:gd name="T3" fmla="*/ 0 h 79"/>
              <a:gd name="T4" fmla="*/ 2147483647 w 79"/>
              <a:gd name="T5" fmla="*/ 2147483647 h 79"/>
              <a:gd name="T6" fmla="*/ 2147483647 w 79"/>
              <a:gd name="T7" fmla="*/ 2147483647 h 79"/>
              <a:gd name="T8" fmla="*/ 2147483647 w 79"/>
              <a:gd name="T9" fmla="*/ 2147483647 h 79"/>
              <a:gd name="T10" fmla="*/ 0 w 79"/>
              <a:gd name="T11" fmla="*/ 2147483647 h 79"/>
              <a:gd name="T12" fmla="*/ 2147483647 w 79"/>
              <a:gd name="T13" fmla="*/ 2147483647 h 79"/>
              <a:gd name="T14" fmla="*/ 2147483647 w 79"/>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40" y="1"/>
                </a:moveTo>
                <a:lnTo>
                  <a:pt x="40" y="0"/>
                </a:lnTo>
                <a:lnTo>
                  <a:pt x="40" y="1"/>
                </a:lnTo>
                <a:lnTo>
                  <a:pt x="79" y="79"/>
                </a:lnTo>
                <a:lnTo>
                  <a:pt x="0" y="79"/>
                </a:lnTo>
                <a:lnTo>
                  <a:pt x="1" y="79"/>
                </a:lnTo>
                <a:lnTo>
                  <a:pt x="40" y="1"/>
                </a:lnTo>
                <a:close/>
              </a:path>
            </a:pathLst>
          </a:cu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0199" name="Freeform 26"/>
          <p:cNvSpPr>
            <a:spLocks/>
          </p:cNvSpPr>
          <p:nvPr/>
        </p:nvSpPr>
        <p:spPr bwMode="auto">
          <a:xfrm>
            <a:off x="3117850" y="4100513"/>
            <a:ext cx="115888" cy="125412"/>
          </a:xfrm>
          <a:custGeom>
            <a:avLst/>
            <a:gdLst>
              <a:gd name="T0" fmla="*/ 2147483647 w 79"/>
              <a:gd name="T1" fmla="*/ 2147483647 h 79"/>
              <a:gd name="T2" fmla="*/ 2147483647 w 79"/>
              <a:gd name="T3" fmla="*/ 0 h 79"/>
              <a:gd name="T4" fmla="*/ 2147483647 w 79"/>
              <a:gd name="T5" fmla="*/ 2147483647 h 79"/>
              <a:gd name="T6" fmla="*/ 2147483647 w 79"/>
              <a:gd name="T7" fmla="*/ 2147483647 h 79"/>
              <a:gd name="T8" fmla="*/ 2147483647 w 79"/>
              <a:gd name="T9" fmla="*/ 2147483647 h 79"/>
              <a:gd name="T10" fmla="*/ 0 w 79"/>
              <a:gd name="T11" fmla="*/ 2147483647 h 79"/>
              <a:gd name="T12" fmla="*/ 2147483647 w 79"/>
              <a:gd name="T13" fmla="*/ 2147483647 h 79"/>
              <a:gd name="T14" fmla="*/ 2147483647 w 79"/>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40" y="1"/>
                </a:moveTo>
                <a:lnTo>
                  <a:pt x="40" y="0"/>
                </a:lnTo>
                <a:lnTo>
                  <a:pt x="40" y="1"/>
                </a:lnTo>
                <a:lnTo>
                  <a:pt x="79" y="79"/>
                </a:lnTo>
                <a:lnTo>
                  <a:pt x="0" y="79"/>
                </a:lnTo>
                <a:lnTo>
                  <a:pt x="1" y="79"/>
                </a:lnTo>
                <a:lnTo>
                  <a:pt x="40" y="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0200" name="Freeform 27"/>
          <p:cNvSpPr>
            <a:spLocks/>
          </p:cNvSpPr>
          <p:nvPr/>
        </p:nvSpPr>
        <p:spPr bwMode="auto">
          <a:xfrm>
            <a:off x="5065713" y="3275013"/>
            <a:ext cx="115887" cy="125412"/>
          </a:xfrm>
          <a:custGeom>
            <a:avLst/>
            <a:gdLst>
              <a:gd name="T0" fmla="*/ 2147483647 w 79"/>
              <a:gd name="T1" fmla="*/ 0 h 79"/>
              <a:gd name="T2" fmla="*/ 2147483647 w 79"/>
              <a:gd name="T3" fmla="*/ 0 h 79"/>
              <a:gd name="T4" fmla="*/ 2147483647 w 79"/>
              <a:gd name="T5" fmla="*/ 0 h 79"/>
              <a:gd name="T6" fmla="*/ 2147483647 w 79"/>
              <a:gd name="T7" fmla="*/ 2147483647 h 79"/>
              <a:gd name="T8" fmla="*/ 2147483647 w 79"/>
              <a:gd name="T9" fmla="*/ 2147483647 h 79"/>
              <a:gd name="T10" fmla="*/ 0 w 79"/>
              <a:gd name="T11" fmla="*/ 2147483647 h 79"/>
              <a:gd name="T12" fmla="*/ 0 w 79"/>
              <a:gd name="T13" fmla="*/ 2147483647 h 79"/>
              <a:gd name="T14" fmla="*/ 2147483647 w 79"/>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39" y="0"/>
                </a:moveTo>
                <a:lnTo>
                  <a:pt x="39" y="0"/>
                </a:lnTo>
                <a:lnTo>
                  <a:pt x="78" y="79"/>
                </a:lnTo>
                <a:lnTo>
                  <a:pt x="79" y="79"/>
                </a:lnTo>
                <a:lnTo>
                  <a:pt x="0" y="79"/>
                </a:lnTo>
                <a:lnTo>
                  <a:pt x="39" y="0"/>
                </a:lnTo>
                <a:close/>
              </a:path>
            </a:pathLst>
          </a:cu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0201" name="Freeform 28"/>
          <p:cNvSpPr>
            <a:spLocks/>
          </p:cNvSpPr>
          <p:nvPr/>
        </p:nvSpPr>
        <p:spPr bwMode="auto">
          <a:xfrm>
            <a:off x="5065713" y="3275013"/>
            <a:ext cx="115887" cy="125412"/>
          </a:xfrm>
          <a:custGeom>
            <a:avLst/>
            <a:gdLst>
              <a:gd name="T0" fmla="*/ 2147483647 w 79"/>
              <a:gd name="T1" fmla="*/ 0 h 79"/>
              <a:gd name="T2" fmla="*/ 2147483647 w 79"/>
              <a:gd name="T3" fmla="*/ 0 h 79"/>
              <a:gd name="T4" fmla="*/ 2147483647 w 79"/>
              <a:gd name="T5" fmla="*/ 0 h 79"/>
              <a:gd name="T6" fmla="*/ 2147483647 w 79"/>
              <a:gd name="T7" fmla="*/ 2147483647 h 79"/>
              <a:gd name="T8" fmla="*/ 2147483647 w 79"/>
              <a:gd name="T9" fmla="*/ 2147483647 h 79"/>
              <a:gd name="T10" fmla="*/ 0 w 79"/>
              <a:gd name="T11" fmla="*/ 2147483647 h 79"/>
              <a:gd name="T12" fmla="*/ 0 w 79"/>
              <a:gd name="T13" fmla="*/ 2147483647 h 79"/>
              <a:gd name="T14" fmla="*/ 2147483647 w 79"/>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39" y="0"/>
                </a:moveTo>
                <a:lnTo>
                  <a:pt x="39" y="0"/>
                </a:lnTo>
                <a:lnTo>
                  <a:pt x="78" y="79"/>
                </a:lnTo>
                <a:lnTo>
                  <a:pt x="79" y="79"/>
                </a:lnTo>
                <a:lnTo>
                  <a:pt x="0" y="79"/>
                </a:lnTo>
                <a:lnTo>
                  <a:pt x="39"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0202" name="Freeform 29"/>
          <p:cNvSpPr>
            <a:spLocks/>
          </p:cNvSpPr>
          <p:nvPr/>
        </p:nvSpPr>
        <p:spPr bwMode="auto">
          <a:xfrm>
            <a:off x="6383338" y="2636838"/>
            <a:ext cx="115887" cy="125412"/>
          </a:xfrm>
          <a:custGeom>
            <a:avLst/>
            <a:gdLst>
              <a:gd name="T0" fmla="*/ 2147483647 w 79"/>
              <a:gd name="T1" fmla="*/ 2147483647 h 79"/>
              <a:gd name="T2" fmla="*/ 2147483647 w 79"/>
              <a:gd name="T3" fmla="*/ 0 h 79"/>
              <a:gd name="T4" fmla="*/ 2147483647 w 79"/>
              <a:gd name="T5" fmla="*/ 2147483647 h 79"/>
              <a:gd name="T6" fmla="*/ 2147483647 w 79"/>
              <a:gd name="T7" fmla="*/ 2147483647 h 79"/>
              <a:gd name="T8" fmla="*/ 2147483647 w 79"/>
              <a:gd name="T9" fmla="*/ 2147483647 h 79"/>
              <a:gd name="T10" fmla="*/ 0 w 79"/>
              <a:gd name="T11" fmla="*/ 2147483647 h 79"/>
              <a:gd name="T12" fmla="*/ 2147483647 w 79"/>
              <a:gd name="T13" fmla="*/ 2147483647 h 79"/>
              <a:gd name="T14" fmla="*/ 2147483647 w 79"/>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40" y="1"/>
                </a:moveTo>
                <a:lnTo>
                  <a:pt x="40" y="0"/>
                </a:lnTo>
                <a:lnTo>
                  <a:pt x="40" y="1"/>
                </a:lnTo>
                <a:lnTo>
                  <a:pt x="79" y="79"/>
                </a:lnTo>
                <a:lnTo>
                  <a:pt x="0" y="79"/>
                </a:lnTo>
                <a:lnTo>
                  <a:pt x="1" y="79"/>
                </a:lnTo>
                <a:lnTo>
                  <a:pt x="40" y="1"/>
                </a:lnTo>
                <a:close/>
              </a:path>
            </a:pathLst>
          </a:cu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0203" name="Freeform 30"/>
          <p:cNvSpPr>
            <a:spLocks/>
          </p:cNvSpPr>
          <p:nvPr/>
        </p:nvSpPr>
        <p:spPr bwMode="auto">
          <a:xfrm>
            <a:off x="6383338" y="2636838"/>
            <a:ext cx="115887" cy="125412"/>
          </a:xfrm>
          <a:custGeom>
            <a:avLst/>
            <a:gdLst>
              <a:gd name="T0" fmla="*/ 2147483647 w 79"/>
              <a:gd name="T1" fmla="*/ 2147483647 h 79"/>
              <a:gd name="T2" fmla="*/ 2147483647 w 79"/>
              <a:gd name="T3" fmla="*/ 0 h 79"/>
              <a:gd name="T4" fmla="*/ 2147483647 w 79"/>
              <a:gd name="T5" fmla="*/ 2147483647 h 79"/>
              <a:gd name="T6" fmla="*/ 2147483647 w 79"/>
              <a:gd name="T7" fmla="*/ 2147483647 h 79"/>
              <a:gd name="T8" fmla="*/ 2147483647 w 79"/>
              <a:gd name="T9" fmla="*/ 2147483647 h 79"/>
              <a:gd name="T10" fmla="*/ 0 w 79"/>
              <a:gd name="T11" fmla="*/ 2147483647 h 79"/>
              <a:gd name="T12" fmla="*/ 2147483647 w 79"/>
              <a:gd name="T13" fmla="*/ 2147483647 h 79"/>
              <a:gd name="T14" fmla="*/ 2147483647 w 79"/>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40" y="1"/>
                </a:moveTo>
                <a:lnTo>
                  <a:pt x="40" y="0"/>
                </a:lnTo>
                <a:lnTo>
                  <a:pt x="40" y="1"/>
                </a:lnTo>
                <a:lnTo>
                  <a:pt x="79" y="79"/>
                </a:lnTo>
                <a:lnTo>
                  <a:pt x="0" y="79"/>
                </a:lnTo>
                <a:lnTo>
                  <a:pt x="1" y="79"/>
                </a:lnTo>
                <a:lnTo>
                  <a:pt x="40" y="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0204" name="Freeform 31"/>
          <p:cNvSpPr>
            <a:spLocks noEditPoints="1"/>
          </p:cNvSpPr>
          <p:nvPr/>
        </p:nvSpPr>
        <p:spPr bwMode="auto">
          <a:xfrm>
            <a:off x="5114925" y="3502025"/>
            <a:ext cx="1316038" cy="561975"/>
          </a:xfrm>
          <a:custGeom>
            <a:avLst/>
            <a:gdLst>
              <a:gd name="T0" fmla="*/ 2147483647 w 5744"/>
              <a:gd name="T1" fmla="*/ 2147483647 h 2264"/>
              <a:gd name="T2" fmla="*/ 2147483647 w 5744"/>
              <a:gd name="T3" fmla="*/ 2147483647 h 2264"/>
              <a:gd name="T4" fmla="*/ 2147483647 w 5744"/>
              <a:gd name="T5" fmla="*/ 2147483647 h 2264"/>
              <a:gd name="T6" fmla="*/ 2147483647 w 5744"/>
              <a:gd name="T7" fmla="*/ 2147483647 h 2264"/>
              <a:gd name="T8" fmla="*/ 2147483647 w 5744"/>
              <a:gd name="T9" fmla="*/ 2147483647 h 2264"/>
              <a:gd name="T10" fmla="*/ 2147483647 w 5744"/>
              <a:gd name="T11" fmla="*/ 2147483647 h 2264"/>
              <a:gd name="T12" fmla="*/ 2147483647 w 5744"/>
              <a:gd name="T13" fmla="*/ 2147483647 h 2264"/>
              <a:gd name="T14" fmla="*/ 2147483647 w 5744"/>
              <a:gd name="T15" fmla="*/ 2147483647 h 2264"/>
              <a:gd name="T16" fmla="*/ 2147483647 w 5744"/>
              <a:gd name="T17" fmla="*/ 2147483647 h 2264"/>
              <a:gd name="T18" fmla="*/ 2147483647 w 5744"/>
              <a:gd name="T19" fmla="*/ 2147483647 h 2264"/>
              <a:gd name="T20" fmla="*/ 2147483647 w 5744"/>
              <a:gd name="T21" fmla="*/ 2147483647 h 2264"/>
              <a:gd name="T22" fmla="*/ 2147483647 w 5744"/>
              <a:gd name="T23" fmla="*/ 2147483647 h 2264"/>
              <a:gd name="T24" fmla="*/ 2147483647 w 5744"/>
              <a:gd name="T25" fmla="*/ 2147483647 h 2264"/>
              <a:gd name="T26" fmla="*/ 2147483647 w 5744"/>
              <a:gd name="T27" fmla="*/ 2147483647 h 2264"/>
              <a:gd name="T28" fmla="*/ 2147483647 w 5744"/>
              <a:gd name="T29" fmla="*/ 2147483647 h 2264"/>
              <a:gd name="T30" fmla="*/ 2147483647 w 5744"/>
              <a:gd name="T31" fmla="*/ 2147483647 h 2264"/>
              <a:gd name="T32" fmla="*/ 2147483647 w 5744"/>
              <a:gd name="T33" fmla="*/ 2147483647 h 2264"/>
              <a:gd name="T34" fmla="*/ 2147483647 w 5744"/>
              <a:gd name="T35" fmla="*/ 2147483647 h 2264"/>
              <a:gd name="T36" fmla="*/ 2147483647 w 5744"/>
              <a:gd name="T37" fmla="*/ 2147483647 h 2264"/>
              <a:gd name="T38" fmla="*/ 2147483647 w 5744"/>
              <a:gd name="T39" fmla="*/ 2147483647 h 2264"/>
              <a:gd name="T40" fmla="*/ 2147483647 w 5744"/>
              <a:gd name="T41" fmla="*/ 2147483647 h 2264"/>
              <a:gd name="T42" fmla="*/ 2147483647 w 5744"/>
              <a:gd name="T43" fmla="*/ 2147483647 h 2264"/>
              <a:gd name="T44" fmla="*/ 2147483647 w 5744"/>
              <a:gd name="T45" fmla="*/ 2147483647 h 2264"/>
              <a:gd name="T46" fmla="*/ 2147483647 w 5744"/>
              <a:gd name="T47" fmla="*/ 2147483647 h 2264"/>
              <a:gd name="T48" fmla="*/ 2147483647 w 5744"/>
              <a:gd name="T49" fmla="*/ 2147483647 h 2264"/>
              <a:gd name="T50" fmla="*/ 2147483647 w 5744"/>
              <a:gd name="T51" fmla="*/ 2147483647 h 2264"/>
              <a:gd name="T52" fmla="*/ 2147483647 w 5744"/>
              <a:gd name="T53" fmla="*/ 2147483647 h 2264"/>
              <a:gd name="T54" fmla="*/ 2147483647 w 5744"/>
              <a:gd name="T55" fmla="*/ 2147483647 h 2264"/>
              <a:gd name="T56" fmla="*/ 2147483647 w 5744"/>
              <a:gd name="T57" fmla="*/ 2147483647 h 2264"/>
              <a:gd name="T58" fmla="*/ 2147483647 w 5744"/>
              <a:gd name="T59" fmla="*/ 2147483647 h 2264"/>
              <a:gd name="T60" fmla="*/ 2147483647 w 5744"/>
              <a:gd name="T61" fmla="*/ 2147483647 h 2264"/>
              <a:gd name="T62" fmla="*/ 2147483647 w 5744"/>
              <a:gd name="T63" fmla="*/ 2147483647 h 2264"/>
              <a:gd name="T64" fmla="*/ 2147483647 w 5744"/>
              <a:gd name="T65" fmla="*/ 2147483647 h 2264"/>
              <a:gd name="T66" fmla="*/ 2147483647 w 5744"/>
              <a:gd name="T67" fmla="*/ 2147483647 h 2264"/>
              <a:gd name="T68" fmla="*/ 2147483647 w 5744"/>
              <a:gd name="T69" fmla="*/ 2147483647 h 2264"/>
              <a:gd name="T70" fmla="*/ 2147483647 w 5744"/>
              <a:gd name="T71" fmla="*/ 2147483647 h 2264"/>
              <a:gd name="T72" fmla="*/ 2147483647 w 5744"/>
              <a:gd name="T73" fmla="*/ 2147483647 h 2264"/>
              <a:gd name="T74" fmla="*/ 2147483647 w 5744"/>
              <a:gd name="T75" fmla="*/ 2147483647 h 2264"/>
              <a:gd name="T76" fmla="*/ 2147483647 w 5744"/>
              <a:gd name="T77" fmla="*/ 2147483647 h 2264"/>
              <a:gd name="T78" fmla="*/ 2147483647 w 5744"/>
              <a:gd name="T79" fmla="*/ 2147483647 h 2264"/>
              <a:gd name="T80" fmla="*/ 2147483647 w 5744"/>
              <a:gd name="T81" fmla="*/ 2147483647 h 2264"/>
              <a:gd name="T82" fmla="*/ 2147483647 w 5744"/>
              <a:gd name="T83" fmla="*/ 2147483647 h 2264"/>
              <a:gd name="T84" fmla="*/ 2147483647 w 5744"/>
              <a:gd name="T85" fmla="*/ 2147483647 h 2264"/>
              <a:gd name="T86" fmla="*/ 2147483647 w 5744"/>
              <a:gd name="T87" fmla="*/ 2147483647 h 2264"/>
              <a:gd name="T88" fmla="*/ 2147483647 w 5744"/>
              <a:gd name="T89" fmla="*/ 2147483647 h 2264"/>
              <a:gd name="T90" fmla="*/ 2147483647 w 5744"/>
              <a:gd name="T91" fmla="*/ 2147483647 h 2264"/>
              <a:gd name="T92" fmla="*/ 2147483647 w 5744"/>
              <a:gd name="T93" fmla="*/ 2147483647 h 2264"/>
              <a:gd name="T94" fmla="*/ 2147483647 w 5744"/>
              <a:gd name="T95" fmla="*/ 2147483647 h 2264"/>
              <a:gd name="T96" fmla="*/ 2147483647 w 5744"/>
              <a:gd name="T97" fmla="*/ 2147483647 h 2264"/>
              <a:gd name="T98" fmla="*/ 2147483647 w 5744"/>
              <a:gd name="T99" fmla="*/ 2147483647 h 2264"/>
              <a:gd name="T100" fmla="*/ 2147483647 w 5744"/>
              <a:gd name="T101" fmla="*/ 2147483647 h 2264"/>
              <a:gd name="T102" fmla="*/ 2147483647 w 5744"/>
              <a:gd name="T103" fmla="*/ 2147483647 h 2264"/>
              <a:gd name="T104" fmla="*/ 2147483647 w 5744"/>
              <a:gd name="T105" fmla="*/ 2147483647 h 2264"/>
              <a:gd name="T106" fmla="*/ 2147483647 w 5744"/>
              <a:gd name="T107" fmla="*/ 2147483647 h 2264"/>
              <a:gd name="T108" fmla="*/ 2147483647 w 5744"/>
              <a:gd name="T109" fmla="*/ 2147483647 h 2264"/>
              <a:gd name="T110" fmla="*/ 2147483647 w 5744"/>
              <a:gd name="T111" fmla="*/ 2147483647 h 2264"/>
              <a:gd name="T112" fmla="*/ 2147483647 w 5744"/>
              <a:gd name="T113" fmla="*/ 2147483647 h 2264"/>
              <a:gd name="T114" fmla="*/ 2147483647 w 5744"/>
              <a:gd name="T115" fmla="*/ 2147483647 h 2264"/>
              <a:gd name="T116" fmla="*/ 2147483647 w 5744"/>
              <a:gd name="T117" fmla="*/ 2147483647 h 2264"/>
              <a:gd name="T118" fmla="*/ 2147483647 w 5744"/>
              <a:gd name="T119" fmla="*/ 2147483647 h 2264"/>
              <a:gd name="T120" fmla="*/ 2147483647 w 5744"/>
              <a:gd name="T121" fmla="*/ 2147483647 h 2264"/>
              <a:gd name="T122" fmla="*/ 2147483647 w 5744"/>
              <a:gd name="T123" fmla="*/ 2147483647 h 2264"/>
              <a:gd name="T124" fmla="*/ 2147483647 w 5744"/>
              <a:gd name="T125" fmla="*/ 2147483647 h 22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44"/>
              <a:gd name="T190" fmla="*/ 0 h 2264"/>
              <a:gd name="T191" fmla="*/ 5744 w 5744"/>
              <a:gd name="T192" fmla="*/ 2264 h 22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44" h="2264">
                <a:moveTo>
                  <a:pt x="25" y="2198"/>
                </a:moveTo>
                <a:lnTo>
                  <a:pt x="443" y="2036"/>
                </a:lnTo>
                <a:cubicBezTo>
                  <a:pt x="459" y="2030"/>
                  <a:pt x="478" y="2038"/>
                  <a:pt x="484" y="2054"/>
                </a:cubicBezTo>
                <a:cubicBezTo>
                  <a:pt x="491" y="2071"/>
                  <a:pt x="482" y="2089"/>
                  <a:pt x="466" y="2096"/>
                </a:cubicBezTo>
                <a:lnTo>
                  <a:pt x="48" y="2257"/>
                </a:lnTo>
                <a:cubicBezTo>
                  <a:pt x="32" y="2264"/>
                  <a:pt x="13" y="2255"/>
                  <a:pt x="7" y="2239"/>
                </a:cubicBezTo>
                <a:cubicBezTo>
                  <a:pt x="0" y="2223"/>
                  <a:pt x="8" y="2204"/>
                  <a:pt x="25" y="2198"/>
                </a:cubicBezTo>
                <a:close/>
                <a:moveTo>
                  <a:pt x="682" y="1944"/>
                </a:moveTo>
                <a:lnTo>
                  <a:pt x="1100" y="1782"/>
                </a:lnTo>
                <a:cubicBezTo>
                  <a:pt x="1116" y="1776"/>
                  <a:pt x="1135" y="1784"/>
                  <a:pt x="1141" y="1801"/>
                </a:cubicBezTo>
                <a:cubicBezTo>
                  <a:pt x="1147" y="1817"/>
                  <a:pt x="1139" y="1836"/>
                  <a:pt x="1123" y="1842"/>
                </a:cubicBezTo>
                <a:lnTo>
                  <a:pt x="705" y="2004"/>
                </a:lnTo>
                <a:cubicBezTo>
                  <a:pt x="688" y="2010"/>
                  <a:pt x="670" y="2002"/>
                  <a:pt x="663" y="1985"/>
                </a:cubicBezTo>
                <a:cubicBezTo>
                  <a:pt x="657" y="1969"/>
                  <a:pt x="665" y="1950"/>
                  <a:pt x="682" y="1944"/>
                </a:cubicBezTo>
                <a:close/>
                <a:moveTo>
                  <a:pt x="1338" y="1690"/>
                </a:moveTo>
                <a:lnTo>
                  <a:pt x="1756" y="1529"/>
                </a:lnTo>
                <a:cubicBezTo>
                  <a:pt x="1773" y="1522"/>
                  <a:pt x="1791" y="1531"/>
                  <a:pt x="1798" y="1547"/>
                </a:cubicBezTo>
                <a:cubicBezTo>
                  <a:pt x="1804" y="1563"/>
                  <a:pt x="1796" y="1582"/>
                  <a:pt x="1779" y="1588"/>
                </a:cubicBezTo>
                <a:lnTo>
                  <a:pt x="1361" y="1750"/>
                </a:lnTo>
                <a:cubicBezTo>
                  <a:pt x="1345" y="1756"/>
                  <a:pt x="1326" y="1748"/>
                  <a:pt x="1320" y="1732"/>
                </a:cubicBezTo>
                <a:cubicBezTo>
                  <a:pt x="1314" y="1715"/>
                  <a:pt x="1322" y="1697"/>
                  <a:pt x="1338" y="1690"/>
                </a:cubicBezTo>
                <a:close/>
                <a:moveTo>
                  <a:pt x="1995" y="1436"/>
                </a:moveTo>
                <a:lnTo>
                  <a:pt x="2413" y="1275"/>
                </a:lnTo>
                <a:cubicBezTo>
                  <a:pt x="2429" y="1269"/>
                  <a:pt x="2448" y="1277"/>
                  <a:pt x="2454" y="1293"/>
                </a:cubicBezTo>
                <a:cubicBezTo>
                  <a:pt x="2461" y="1310"/>
                  <a:pt x="2452" y="1328"/>
                  <a:pt x="2436" y="1335"/>
                </a:cubicBezTo>
                <a:lnTo>
                  <a:pt x="2018" y="1496"/>
                </a:lnTo>
                <a:cubicBezTo>
                  <a:pt x="2002" y="1502"/>
                  <a:pt x="1983" y="1494"/>
                  <a:pt x="1977" y="1478"/>
                </a:cubicBezTo>
                <a:cubicBezTo>
                  <a:pt x="1970" y="1461"/>
                  <a:pt x="1979" y="1443"/>
                  <a:pt x="1995" y="1436"/>
                </a:cubicBezTo>
                <a:close/>
                <a:moveTo>
                  <a:pt x="2652" y="1183"/>
                </a:moveTo>
                <a:lnTo>
                  <a:pt x="3070" y="1021"/>
                </a:lnTo>
                <a:cubicBezTo>
                  <a:pt x="3086" y="1015"/>
                  <a:pt x="3105" y="1023"/>
                  <a:pt x="3111" y="1040"/>
                </a:cubicBezTo>
                <a:cubicBezTo>
                  <a:pt x="3117" y="1056"/>
                  <a:pt x="3109" y="1075"/>
                  <a:pt x="3093" y="1081"/>
                </a:cubicBezTo>
                <a:lnTo>
                  <a:pt x="2675" y="1242"/>
                </a:lnTo>
                <a:cubicBezTo>
                  <a:pt x="2658" y="1249"/>
                  <a:pt x="2640" y="1241"/>
                  <a:pt x="2633" y="1224"/>
                </a:cubicBezTo>
                <a:cubicBezTo>
                  <a:pt x="2627" y="1208"/>
                  <a:pt x="2635" y="1189"/>
                  <a:pt x="2652" y="1183"/>
                </a:cubicBezTo>
                <a:close/>
                <a:moveTo>
                  <a:pt x="3308" y="929"/>
                </a:moveTo>
                <a:lnTo>
                  <a:pt x="3726" y="768"/>
                </a:lnTo>
                <a:cubicBezTo>
                  <a:pt x="3743" y="761"/>
                  <a:pt x="3761" y="769"/>
                  <a:pt x="3768" y="786"/>
                </a:cubicBezTo>
                <a:cubicBezTo>
                  <a:pt x="3774" y="802"/>
                  <a:pt x="3766" y="821"/>
                  <a:pt x="3749" y="827"/>
                </a:cubicBezTo>
                <a:lnTo>
                  <a:pt x="3331" y="989"/>
                </a:lnTo>
                <a:cubicBezTo>
                  <a:pt x="3315" y="995"/>
                  <a:pt x="3296" y="987"/>
                  <a:pt x="3290" y="970"/>
                </a:cubicBezTo>
                <a:cubicBezTo>
                  <a:pt x="3284" y="954"/>
                  <a:pt x="3292" y="935"/>
                  <a:pt x="3308" y="929"/>
                </a:cubicBezTo>
                <a:close/>
                <a:moveTo>
                  <a:pt x="3965" y="675"/>
                </a:moveTo>
                <a:lnTo>
                  <a:pt x="4383" y="514"/>
                </a:lnTo>
                <a:cubicBezTo>
                  <a:pt x="4399" y="507"/>
                  <a:pt x="4418" y="516"/>
                  <a:pt x="4424" y="532"/>
                </a:cubicBezTo>
                <a:cubicBezTo>
                  <a:pt x="4431" y="549"/>
                  <a:pt x="4422" y="567"/>
                  <a:pt x="4406" y="573"/>
                </a:cubicBezTo>
                <a:lnTo>
                  <a:pt x="3988" y="735"/>
                </a:lnTo>
                <a:cubicBezTo>
                  <a:pt x="3972" y="741"/>
                  <a:pt x="3953" y="733"/>
                  <a:pt x="3947" y="717"/>
                </a:cubicBezTo>
                <a:cubicBezTo>
                  <a:pt x="3940" y="700"/>
                  <a:pt x="3949" y="682"/>
                  <a:pt x="3965" y="675"/>
                </a:cubicBezTo>
                <a:close/>
                <a:moveTo>
                  <a:pt x="4622" y="422"/>
                </a:moveTo>
                <a:lnTo>
                  <a:pt x="5040" y="260"/>
                </a:lnTo>
                <a:cubicBezTo>
                  <a:pt x="5056" y="254"/>
                  <a:pt x="5075" y="262"/>
                  <a:pt x="5081" y="278"/>
                </a:cubicBezTo>
                <a:cubicBezTo>
                  <a:pt x="5087" y="295"/>
                  <a:pt x="5079" y="313"/>
                  <a:pt x="5063" y="320"/>
                </a:cubicBezTo>
                <a:lnTo>
                  <a:pt x="4645" y="481"/>
                </a:lnTo>
                <a:cubicBezTo>
                  <a:pt x="4628" y="488"/>
                  <a:pt x="4610" y="479"/>
                  <a:pt x="4603" y="463"/>
                </a:cubicBezTo>
                <a:cubicBezTo>
                  <a:pt x="4597" y="446"/>
                  <a:pt x="4605" y="428"/>
                  <a:pt x="4622" y="422"/>
                </a:cubicBezTo>
                <a:close/>
                <a:moveTo>
                  <a:pt x="5278" y="168"/>
                </a:moveTo>
                <a:lnTo>
                  <a:pt x="5696" y="6"/>
                </a:lnTo>
                <a:cubicBezTo>
                  <a:pt x="5713" y="0"/>
                  <a:pt x="5731" y="8"/>
                  <a:pt x="5738" y="25"/>
                </a:cubicBezTo>
                <a:cubicBezTo>
                  <a:pt x="5744" y="41"/>
                  <a:pt x="5736" y="60"/>
                  <a:pt x="5719" y="66"/>
                </a:cubicBezTo>
                <a:lnTo>
                  <a:pt x="5301" y="227"/>
                </a:lnTo>
                <a:cubicBezTo>
                  <a:pt x="5285" y="234"/>
                  <a:pt x="5266" y="226"/>
                  <a:pt x="5260" y="209"/>
                </a:cubicBezTo>
                <a:cubicBezTo>
                  <a:pt x="5254" y="193"/>
                  <a:pt x="5262" y="174"/>
                  <a:pt x="5278" y="168"/>
                </a:cubicBezTo>
                <a:close/>
              </a:path>
            </a:pathLst>
          </a:custGeom>
          <a:solidFill>
            <a:srgbClr val="000000"/>
          </a:solidFill>
          <a:ln w="1588">
            <a:solidFill>
              <a:srgbClr val="000000"/>
            </a:solidFill>
            <a:bevel/>
            <a:headEnd/>
            <a:tailEnd/>
          </a:ln>
        </p:spPr>
        <p:txBody>
          <a:bodyPr/>
          <a:lstStyle/>
          <a:p>
            <a:endParaRPr lang="nl-NL"/>
          </a:p>
        </p:txBody>
      </p:sp>
      <p:sp>
        <p:nvSpPr>
          <p:cNvPr id="50205" name="Freeform 32"/>
          <p:cNvSpPr>
            <a:spLocks noEditPoints="1"/>
          </p:cNvSpPr>
          <p:nvPr/>
        </p:nvSpPr>
        <p:spPr bwMode="auto">
          <a:xfrm>
            <a:off x="2730500" y="4049713"/>
            <a:ext cx="2346325" cy="296862"/>
          </a:xfrm>
          <a:custGeom>
            <a:avLst/>
            <a:gdLst>
              <a:gd name="T0" fmla="*/ 2147483647 w 20480"/>
              <a:gd name="T1" fmla="*/ 2147483647 h 2385"/>
              <a:gd name="T2" fmla="*/ 2147483647 w 20480"/>
              <a:gd name="T3" fmla="*/ 2147483647 h 2385"/>
              <a:gd name="T4" fmla="*/ 2147483647 w 20480"/>
              <a:gd name="T5" fmla="*/ 2147483647 h 2385"/>
              <a:gd name="T6" fmla="*/ 2147483647 w 20480"/>
              <a:gd name="T7" fmla="*/ 2147483647 h 2385"/>
              <a:gd name="T8" fmla="*/ 2147483647 w 20480"/>
              <a:gd name="T9" fmla="*/ 2147483647 h 2385"/>
              <a:gd name="T10" fmla="*/ 2147483647 w 20480"/>
              <a:gd name="T11" fmla="*/ 2147483647 h 2385"/>
              <a:gd name="T12" fmla="*/ 2147483647 w 20480"/>
              <a:gd name="T13" fmla="*/ 2147483647 h 2385"/>
              <a:gd name="T14" fmla="*/ 2147483647 w 20480"/>
              <a:gd name="T15" fmla="*/ 2147483647 h 2385"/>
              <a:gd name="T16" fmla="*/ 2147483647 w 20480"/>
              <a:gd name="T17" fmla="*/ 2147483647 h 2385"/>
              <a:gd name="T18" fmla="*/ 2147483647 w 20480"/>
              <a:gd name="T19" fmla="*/ 2147483647 h 2385"/>
              <a:gd name="T20" fmla="*/ 2147483647 w 20480"/>
              <a:gd name="T21" fmla="*/ 2147483647 h 2385"/>
              <a:gd name="T22" fmla="*/ 2147483647 w 20480"/>
              <a:gd name="T23" fmla="*/ 2147483647 h 2385"/>
              <a:gd name="T24" fmla="*/ 2147483647 w 20480"/>
              <a:gd name="T25" fmla="*/ 2147483647 h 2385"/>
              <a:gd name="T26" fmla="*/ 2147483647 w 20480"/>
              <a:gd name="T27" fmla="*/ 2147483647 h 2385"/>
              <a:gd name="T28" fmla="*/ 2147483647 w 20480"/>
              <a:gd name="T29" fmla="*/ 2147483647 h 2385"/>
              <a:gd name="T30" fmla="*/ 2147483647 w 20480"/>
              <a:gd name="T31" fmla="*/ 2147483647 h 2385"/>
              <a:gd name="T32" fmla="*/ 2147483647 w 20480"/>
              <a:gd name="T33" fmla="*/ 2147483647 h 2385"/>
              <a:gd name="T34" fmla="*/ 2147483647 w 20480"/>
              <a:gd name="T35" fmla="*/ 2147483647 h 2385"/>
              <a:gd name="T36" fmla="*/ 2147483647 w 20480"/>
              <a:gd name="T37" fmla="*/ 2147483647 h 2385"/>
              <a:gd name="T38" fmla="*/ 2147483647 w 20480"/>
              <a:gd name="T39" fmla="*/ 2147483647 h 2385"/>
              <a:gd name="T40" fmla="*/ 2147483647 w 20480"/>
              <a:gd name="T41" fmla="*/ 2147483647 h 2385"/>
              <a:gd name="T42" fmla="*/ 2147483647 w 20480"/>
              <a:gd name="T43" fmla="*/ 2147483647 h 2385"/>
              <a:gd name="T44" fmla="*/ 2147483647 w 20480"/>
              <a:gd name="T45" fmla="*/ 2147483647 h 2385"/>
              <a:gd name="T46" fmla="*/ 2147483647 w 20480"/>
              <a:gd name="T47" fmla="*/ 2147483647 h 2385"/>
              <a:gd name="T48" fmla="*/ 2147483647 w 20480"/>
              <a:gd name="T49" fmla="*/ 2147483647 h 2385"/>
              <a:gd name="T50" fmla="*/ 2147483647 w 20480"/>
              <a:gd name="T51" fmla="*/ 2147483647 h 2385"/>
              <a:gd name="T52" fmla="*/ 2147483647 w 20480"/>
              <a:gd name="T53" fmla="*/ 2147483647 h 2385"/>
              <a:gd name="T54" fmla="*/ 2147483647 w 20480"/>
              <a:gd name="T55" fmla="*/ 2147483647 h 2385"/>
              <a:gd name="T56" fmla="*/ 2147483647 w 20480"/>
              <a:gd name="T57" fmla="*/ 2147483647 h 2385"/>
              <a:gd name="T58" fmla="*/ 2147483647 w 20480"/>
              <a:gd name="T59" fmla="*/ 2147483647 h 2385"/>
              <a:gd name="T60" fmla="*/ 2147483647 w 20480"/>
              <a:gd name="T61" fmla="*/ 2147483647 h 2385"/>
              <a:gd name="T62" fmla="*/ 2147483647 w 20480"/>
              <a:gd name="T63" fmla="*/ 2147483647 h 2385"/>
              <a:gd name="T64" fmla="*/ 2147483647 w 20480"/>
              <a:gd name="T65" fmla="*/ 2147483647 h 2385"/>
              <a:gd name="T66" fmla="*/ 2147483647 w 20480"/>
              <a:gd name="T67" fmla="*/ 2147483647 h 2385"/>
              <a:gd name="T68" fmla="*/ 2147483647 w 20480"/>
              <a:gd name="T69" fmla="*/ 2147483647 h 2385"/>
              <a:gd name="T70" fmla="*/ 2147483647 w 20480"/>
              <a:gd name="T71" fmla="*/ 2147483647 h 2385"/>
              <a:gd name="T72" fmla="*/ 2147483647 w 20480"/>
              <a:gd name="T73" fmla="*/ 2147483647 h 2385"/>
              <a:gd name="T74" fmla="*/ 2147483647 w 20480"/>
              <a:gd name="T75" fmla="*/ 2147483647 h 2385"/>
              <a:gd name="T76" fmla="*/ 2147483647 w 20480"/>
              <a:gd name="T77" fmla="*/ 2147483647 h 2385"/>
              <a:gd name="T78" fmla="*/ 2147483647 w 20480"/>
              <a:gd name="T79" fmla="*/ 2147483647 h 2385"/>
              <a:gd name="T80" fmla="*/ 2147483647 w 20480"/>
              <a:gd name="T81" fmla="*/ 2147483647 h 2385"/>
              <a:gd name="T82" fmla="*/ 2147483647 w 20480"/>
              <a:gd name="T83" fmla="*/ 2147483647 h 2385"/>
              <a:gd name="T84" fmla="*/ 2147483647 w 20480"/>
              <a:gd name="T85" fmla="*/ 2147483647 h 2385"/>
              <a:gd name="T86" fmla="*/ 2147483647 w 20480"/>
              <a:gd name="T87" fmla="*/ 2147483647 h 2385"/>
              <a:gd name="T88" fmla="*/ 2147483647 w 20480"/>
              <a:gd name="T89" fmla="*/ 2147483647 h 2385"/>
              <a:gd name="T90" fmla="*/ 2147483647 w 20480"/>
              <a:gd name="T91" fmla="*/ 2147483647 h 2385"/>
              <a:gd name="T92" fmla="*/ 2147483647 w 20480"/>
              <a:gd name="T93" fmla="*/ 2147483647 h 2385"/>
              <a:gd name="T94" fmla="*/ 2147483647 w 20480"/>
              <a:gd name="T95" fmla="*/ 2147483647 h 2385"/>
              <a:gd name="T96" fmla="*/ 2147483647 w 20480"/>
              <a:gd name="T97" fmla="*/ 2147483647 h 2385"/>
              <a:gd name="T98" fmla="*/ 2147483647 w 20480"/>
              <a:gd name="T99" fmla="*/ 2147483647 h 2385"/>
              <a:gd name="T100" fmla="*/ 2147483647 w 20480"/>
              <a:gd name="T101" fmla="*/ 2147483647 h 2385"/>
              <a:gd name="T102" fmla="*/ 2147483647 w 20480"/>
              <a:gd name="T103" fmla="*/ 2147483647 h 23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480"/>
              <a:gd name="T157" fmla="*/ 0 h 2385"/>
              <a:gd name="T158" fmla="*/ 20480 w 20480"/>
              <a:gd name="T159" fmla="*/ 2385 h 23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480" h="2385">
                <a:moveTo>
                  <a:pt x="51" y="2252"/>
                </a:moveTo>
                <a:lnTo>
                  <a:pt x="893" y="1947"/>
                </a:lnTo>
                <a:cubicBezTo>
                  <a:pt x="926" y="1935"/>
                  <a:pt x="963" y="1952"/>
                  <a:pt x="975" y="1985"/>
                </a:cubicBezTo>
                <a:cubicBezTo>
                  <a:pt x="987" y="2019"/>
                  <a:pt x="970" y="2055"/>
                  <a:pt x="937" y="2067"/>
                </a:cubicBezTo>
                <a:lnTo>
                  <a:pt x="94" y="2373"/>
                </a:lnTo>
                <a:cubicBezTo>
                  <a:pt x="61" y="2385"/>
                  <a:pt x="24" y="2368"/>
                  <a:pt x="12" y="2334"/>
                </a:cubicBezTo>
                <a:cubicBezTo>
                  <a:pt x="0" y="2301"/>
                  <a:pt x="17" y="2264"/>
                  <a:pt x="51" y="2252"/>
                </a:cubicBezTo>
                <a:close/>
                <a:moveTo>
                  <a:pt x="1374" y="1772"/>
                </a:moveTo>
                <a:lnTo>
                  <a:pt x="2217" y="1467"/>
                </a:lnTo>
                <a:cubicBezTo>
                  <a:pt x="2250" y="1455"/>
                  <a:pt x="2287" y="1472"/>
                  <a:pt x="2299" y="1505"/>
                </a:cubicBezTo>
                <a:cubicBezTo>
                  <a:pt x="2311" y="1539"/>
                  <a:pt x="2294" y="1575"/>
                  <a:pt x="2260" y="1587"/>
                </a:cubicBezTo>
                <a:lnTo>
                  <a:pt x="1418" y="1893"/>
                </a:lnTo>
                <a:cubicBezTo>
                  <a:pt x="1385" y="1905"/>
                  <a:pt x="1348" y="1888"/>
                  <a:pt x="1336" y="1854"/>
                </a:cubicBezTo>
                <a:cubicBezTo>
                  <a:pt x="1324" y="1821"/>
                  <a:pt x="1341" y="1785"/>
                  <a:pt x="1374" y="1772"/>
                </a:cubicBezTo>
                <a:close/>
                <a:moveTo>
                  <a:pt x="2698" y="1293"/>
                </a:moveTo>
                <a:lnTo>
                  <a:pt x="3540" y="987"/>
                </a:lnTo>
                <a:cubicBezTo>
                  <a:pt x="3574" y="975"/>
                  <a:pt x="3610" y="992"/>
                  <a:pt x="3622" y="1026"/>
                </a:cubicBezTo>
                <a:cubicBezTo>
                  <a:pt x="3634" y="1059"/>
                  <a:pt x="3617" y="1096"/>
                  <a:pt x="3584" y="1108"/>
                </a:cubicBezTo>
                <a:lnTo>
                  <a:pt x="2742" y="1413"/>
                </a:lnTo>
                <a:cubicBezTo>
                  <a:pt x="2708" y="1425"/>
                  <a:pt x="2672" y="1408"/>
                  <a:pt x="2660" y="1375"/>
                </a:cubicBezTo>
                <a:cubicBezTo>
                  <a:pt x="2648" y="1341"/>
                  <a:pt x="2665" y="1305"/>
                  <a:pt x="2698" y="1293"/>
                </a:cubicBezTo>
                <a:close/>
                <a:moveTo>
                  <a:pt x="4048" y="849"/>
                </a:moveTo>
                <a:lnTo>
                  <a:pt x="4943" y="803"/>
                </a:lnTo>
                <a:cubicBezTo>
                  <a:pt x="4979" y="801"/>
                  <a:pt x="5009" y="828"/>
                  <a:pt x="5010" y="864"/>
                </a:cubicBezTo>
                <a:cubicBezTo>
                  <a:pt x="5012" y="899"/>
                  <a:pt x="4985" y="929"/>
                  <a:pt x="4950" y="931"/>
                </a:cubicBezTo>
                <a:lnTo>
                  <a:pt x="4055" y="977"/>
                </a:lnTo>
                <a:cubicBezTo>
                  <a:pt x="4020" y="979"/>
                  <a:pt x="3990" y="952"/>
                  <a:pt x="3988" y="917"/>
                </a:cubicBezTo>
                <a:cubicBezTo>
                  <a:pt x="3986" y="881"/>
                  <a:pt x="4013" y="851"/>
                  <a:pt x="4048" y="849"/>
                </a:cubicBezTo>
                <a:close/>
                <a:moveTo>
                  <a:pt x="5455" y="776"/>
                </a:moveTo>
                <a:lnTo>
                  <a:pt x="6349" y="730"/>
                </a:lnTo>
                <a:cubicBezTo>
                  <a:pt x="6385" y="728"/>
                  <a:pt x="6415" y="755"/>
                  <a:pt x="6417" y="791"/>
                </a:cubicBezTo>
                <a:cubicBezTo>
                  <a:pt x="6418" y="826"/>
                  <a:pt x="6391" y="856"/>
                  <a:pt x="6356" y="858"/>
                </a:cubicBezTo>
                <a:lnTo>
                  <a:pt x="5461" y="904"/>
                </a:lnTo>
                <a:cubicBezTo>
                  <a:pt x="5426" y="906"/>
                  <a:pt x="5396" y="879"/>
                  <a:pt x="5394" y="844"/>
                </a:cubicBezTo>
                <a:cubicBezTo>
                  <a:pt x="5392" y="808"/>
                  <a:pt x="5419" y="778"/>
                  <a:pt x="5455" y="776"/>
                </a:cubicBezTo>
                <a:close/>
                <a:moveTo>
                  <a:pt x="6861" y="704"/>
                </a:moveTo>
                <a:lnTo>
                  <a:pt x="7755" y="657"/>
                </a:lnTo>
                <a:cubicBezTo>
                  <a:pt x="7791" y="655"/>
                  <a:pt x="7821" y="683"/>
                  <a:pt x="7823" y="718"/>
                </a:cubicBezTo>
                <a:cubicBezTo>
                  <a:pt x="7825" y="753"/>
                  <a:pt x="7797" y="783"/>
                  <a:pt x="7762" y="785"/>
                </a:cubicBezTo>
                <a:lnTo>
                  <a:pt x="6867" y="831"/>
                </a:lnTo>
                <a:cubicBezTo>
                  <a:pt x="6832" y="833"/>
                  <a:pt x="6802" y="806"/>
                  <a:pt x="6800" y="771"/>
                </a:cubicBezTo>
                <a:cubicBezTo>
                  <a:pt x="6798" y="736"/>
                  <a:pt x="6825" y="705"/>
                  <a:pt x="6861" y="704"/>
                </a:cubicBezTo>
                <a:close/>
                <a:moveTo>
                  <a:pt x="8267" y="631"/>
                </a:moveTo>
                <a:lnTo>
                  <a:pt x="9162" y="584"/>
                </a:lnTo>
                <a:cubicBezTo>
                  <a:pt x="9197" y="583"/>
                  <a:pt x="9227" y="610"/>
                  <a:pt x="9229" y="645"/>
                </a:cubicBezTo>
                <a:cubicBezTo>
                  <a:pt x="9231" y="680"/>
                  <a:pt x="9204" y="710"/>
                  <a:pt x="9168" y="712"/>
                </a:cubicBezTo>
                <a:lnTo>
                  <a:pt x="8273" y="759"/>
                </a:lnTo>
                <a:cubicBezTo>
                  <a:pt x="8238" y="760"/>
                  <a:pt x="8208" y="733"/>
                  <a:pt x="8206" y="698"/>
                </a:cubicBezTo>
                <a:cubicBezTo>
                  <a:pt x="8204" y="663"/>
                  <a:pt x="8231" y="633"/>
                  <a:pt x="8267" y="631"/>
                </a:cubicBezTo>
                <a:close/>
                <a:moveTo>
                  <a:pt x="9673" y="558"/>
                </a:moveTo>
                <a:lnTo>
                  <a:pt x="10568" y="512"/>
                </a:lnTo>
                <a:cubicBezTo>
                  <a:pt x="10603" y="510"/>
                  <a:pt x="10633" y="537"/>
                  <a:pt x="10635" y="572"/>
                </a:cubicBezTo>
                <a:cubicBezTo>
                  <a:pt x="10637" y="607"/>
                  <a:pt x="10610" y="638"/>
                  <a:pt x="10574" y="639"/>
                </a:cubicBezTo>
                <a:lnTo>
                  <a:pt x="9680" y="686"/>
                </a:lnTo>
                <a:cubicBezTo>
                  <a:pt x="9644" y="688"/>
                  <a:pt x="9614" y="660"/>
                  <a:pt x="9612" y="625"/>
                </a:cubicBezTo>
                <a:cubicBezTo>
                  <a:pt x="9610" y="590"/>
                  <a:pt x="9638" y="560"/>
                  <a:pt x="9673" y="558"/>
                </a:cubicBezTo>
                <a:close/>
                <a:moveTo>
                  <a:pt x="11079" y="485"/>
                </a:moveTo>
                <a:lnTo>
                  <a:pt x="11974" y="439"/>
                </a:lnTo>
                <a:cubicBezTo>
                  <a:pt x="12009" y="437"/>
                  <a:pt x="12039" y="464"/>
                  <a:pt x="12041" y="499"/>
                </a:cubicBezTo>
                <a:cubicBezTo>
                  <a:pt x="12043" y="535"/>
                  <a:pt x="12016" y="565"/>
                  <a:pt x="11980" y="567"/>
                </a:cubicBezTo>
                <a:lnTo>
                  <a:pt x="11086" y="613"/>
                </a:lnTo>
                <a:cubicBezTo>
                  <a:pt x="11050" y="615"/>
                  <a:pt x="11020" y="588"/>
                  <a:pt x="11018" y="552"/>
                </a:cubicBezTo>
                <a:cubicBezTo>
                  <a:pt x="11017" y="517"/>
                  <a:pt x="11044" y="487"/>
                  <a:pt x="11079" y="485"/>
                </a:cubicBezTo>
                <a:close/>
                <a:moveTo>
                  <a:pt x="12485" y="412"/>
                </a:moveTo>
                <a:lnTo>
                  <a:pt x="13380" y="366"/>
                </a:lnTo>
                <a:cubicBezTo>
                  <a:pt x="13415" y="364"/>
                  <a:pt x="13445" y="391"/>
                  <a:pt x="13447" y="426"/>
                </a:cubicBezTo>
                <a:cubicBezTo>
                  <a:pt x="13449" y="462"/>
                  <a:pt x="13422" y="492"/>
                  <a:pt x="13387" y="494"/>
                </a:cubicBezTo>
                <a:lnTo>
                  <a:pt x="12492" y="540"/>
                </a:lnTo>
                <a:cubicBezTo>
                  <a:pt x="12456" y="542"/>
                  <a:pt x="12426" y="515"/>
                  <a:pt x="12425" y="479"/>
                </a:cubicBezTo>
                <a:cubicBezTo>
                  <a:pt x="12423" y="444"/>
                  <a:pt x="12450" y="414"/>
                  <a:pt x="12485" y="412"/>
                </a:cubicBezTo>
                <a:close/>
                <a:moveTo>
                  <a:pt x="13891" y="339"/>
                </a:moveTo>
                <a:lnTo>
                  <a:pt x="14786" y="293"/>
                </a:lnTo>
                <a:cubicBezTo>
                  <a:pt x="14821" y="291"/>
                  <a:pt x="14851" y="318"/>
                  <a:pt x="14853" y="354"/>
                </a:cubicBezTo>
                <a:cubicBezTo>
                  <a:pt x="14855" y="389"/>
                  <a:pt x="14828" y="419"/>
                  <a:pt x="14793" y="421"/>
                </a:cubicBezTo>
                <a:lnTo>
                  <a:pt x="13898" y="467"/>
                </a:lnTo>
                <a:cubicBezTo>
                  <a:pt x="13863" y="469"/>
                  <a:pt x="13832" y="442"/>
                  <a:pt x="13831" y="407"/>
                </a:cubicBezTo>
                <a:cubicBezTo>
                  <a:pt x="13829" y="371"/>
                  <a:pt x="13856" y="341"/>
                  <a:pt x="13891" y="339"/>
                </a:cubicBezTo>
                <a:close/>
                <a:moveTo>
                  <a:pt x="15297" y="266"/>
                </a:moveTo>
                <a:lnTo>
                  <a:pt x="16192" y="220"/>
                </a:lnTo>
                <a:cubicBezTo>
                  <a:pt x="16227" y="218"/>
                  <a:pt x="16258" y="245"/>
                  <a:pt x="16259" y="281"/>
                </a:cubicBezTo>
                <a:cubicBezTo>
                  <a:pt x="16261" y="316"/>
                  <a:pt x="16234" y="346"/>
                  <a:pt x="16199" y="348"/>
                </a:cubicBezTo>
                <a:lnTo>
                  <a:pt x="15304" y="394"/>
                </a:lnTo>
                <a:cubicBezTo>
                  <a:pt x="15269" y="396"/>
                  <a:pt x="15239" y="369"/>
                  <a:pt x="15237" y="334"/>
                </a:cubicBezTo>
                <a:cubicBezTo>
                  <a:pt x="15235" y="298"/>
                  <a:pt x="15262" y="268"/>
                  <a:pt x="15297" y="266"/>
                </a:cubicBezTo>
                <a:close/>
                <a:moveTo>
                  <a:pt x="16703" y="194"/>
                </a:moveTo>
                <a:lnTo>
                  <a:pt x="17598" y="147"/>
                </a:lnTo>
                <a:cubicBezTo>
                  <a:pt x="17634" y="145"/>
                  <a:pt x="17664" y="173"/>
                  <a:pt x="17666" y="208"/>
                </a:cubicBezTo>
                <a:cubicBezTo>
                  <a:pt x="17667" y="243"/>
                  <a:pt x="17640" y="273"/>
                  <a:pt x="17605" y="275"/>
                </a:cubicBezTo>
                <a:lnTo>
                  <a:pt x="16710" y="321"/>
                </a:lnTo>
                <a:cubicBezTo>
                  <a:pt x="16675" y="323"/>
                  <a:pt x="16645" y="296"/>
                  <a:pt x="16643" y="261"/>
                </a:cubicBezTo>
                <a:cubicBezTo>
                  <a:pt x="16641" y="226"/>
                  <a:pt x="16668" y="195"/>
                  <a:pt x="16703" y="194"/>
                </a:cubicBezTo>
                <a:close/>
                <a:moveTo>
                  <a:pt x="18110" y="121"/>
                </a:moveTo>
                <a:lnTo>
                  <a:pt x="19004" y="74"/>
                </a:lnTo>
                <a:cubicBezTo>
                  <a:pt x="19040" y="73"/>
                  <a:pt x="19070" y="100"/>
                  <a:pt x="19072" y="135"/>
                </a:cubicBezTo>
                <a:cubicBezTo>
                  <a:pt x="19073" y="170"/>
                  <a:pt x="19046" y="200"/>
                  <a:pt x="19011" y="202"/>
                </a:cubicBezTo>
                <a:lnTo>
                  <a:pt x="18116" y="249"/>
                </a:lnTo>
                <a:cubicBezTo>
                  <a:pt x="18081" y="250"/>
                  <a:pt x="18051" y="223"/>
                  <a:pt x="18049" y="188"/>
                </a:cubicBezTo>
                <a:cubicBezTo>
                  <a:pt x="18047" y="153"/>
                  <a:pt x="18074" y="123"/>
                  <a:pt x="18110" y="121"/>
                </a:cubicBezTo>
                <a:close/>
                <a:moveTo>
                  <a:pt x="19516" y="48"/>
                </a:moveTo>
                <a:lnTo>
                  <a:pt x="20411" y="2"/>
                </a:lnTo>
                <a:cubicBezTo>
                  <a:pt x="20446" y="0"/>
                  <a:pt x="20476" y="27"/>
                  <a:pt x="20478" y="62"/>
                </a:cubicBezTo>
                <a:cubicBezTo>
                  <a:pt x="20480" y="97"/>
                  <a:pt x="20452" y="128"/>
                  <a:pt x="20417" y="129"/>
                </a:cubicBezTo>
                <a:lnTo>
                  <a:pt x="19522" y="176"/>
                </a:lnTo>
                <a:cubicBezTo>
                  <a:pt x="19487" y="178"/>
                  <a:pt x="19457" y="150"/>
                  <a:pt x="19455" y="115"/>
                </a:cubicBezTo>
                <a:cubicBezTo>
                  <a:pt x="19453" y="80"/>
                  <a:pt x="19480" y="50"/>
                  <a:pt x="19516" y="48"/>
                </a:cubicBezTo>
                <a:close/>
              </a:path>
            </a:pathLst>
          </a:custGeom>
          <a:solidFill>
            <a:srgbClr val="000000"/>
          </a:solidFill>
          <a:ln w="1588">
            <a:solidFill>
              <a:srgbClr val="000000"/>
            </a:solidFill>
            <a:bevel/>
            <a:headEnd/>
            <a:tailEnd/>
          </a:ln>
        </p:spPr>
        <p:txBody>
          <a:bodyPr/>
          <a:lstStyle/>
          <a:p>
            <a:endParaRPr lang="nl-NL"/>
          </a:p>
        </p:txBody>
      </p:sp>
      <p:sp>
        <p:nvSpPr>
          <p:cNvPr id="50206" name="Oval 33"/>
          <p:cNvSpPr>
            <a:spLocks noChangeArrowheads="1"/>
          </p:cNvSpPr>
          <p:nvPr/>
        </p:nvSpPr>
        <p:spPr bwMode="auto">
          <a:xfrm>
            <a:off x="2684463" y="4278313"/>
            <a:ext cx="106362" cy="117475"/>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07" name="Oval 34"/>
          <p:cNvSpPr>
            <a:spLocks noChangeArrowheads="1"/>
          </p:cNvSpPr>
          <p:nvPr/>
        </p:nvSpPr>
        <p:spPr bwMode="auto">
          <a:xfrm>
            <a:off x="2684463" y="4278313"/>
            <a:ext cx="106362" cy="117475"/>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08" name="Oval 35"/>
          <p:cNvSpPr>
            <a:spLocks noChangeArrowheads="1"/>
          </p:cNvSpPr>
          <p:nvPr/>
        </p:nvSpPr>
        <p:spPr bwMode="auto">
          <a:xfrm>
            <a:off x="3124200" y="4106863"/>
            <a:ext cx="106363" cy="115887"/>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09" name="Oval 36"/>
          <p:cNvSpPr>
            <a:spLocks noChangeArrowheads="1"/>
          </p:cNvSpPr>
          <p:nvPr/>
        </p:nvSpPr>
        <p:spPr bwMode="auto">
          <a:xfrm>
            <a:off x="3124200" y="4106863"/>
            <a:ext cx="106363" cy="115887"/>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0" name="Oval 37"/>
          <p:cNvSpPr>
            <a:spLocks noChangeArrowheads="1"/>
          </p:cNvSpPr>
          <p:nvPr/>
        </p:nvSpPr>
        <p:spPr bwMode="auto">
          <a:xfrm>
            <a:off x="5070475" y="3997325"/>
            <a:ext cx="106363" cy="117475"/>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1" name="Oval 38"/>
          <p:cNvSpPr>
            <a:spLocks noChangeArrowheads="1"/>
          </p:cNvSpPr>
          <p:nvPr/>
        </p:nvSpPr>
        <p:spPr bwMode="auto">
          <a:xfrm>
            <a:off x="5070475" y="3997325"/>
            <a:ext cx="106363" cy="117475"/>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2" name="Oval 39"/>
          <p:cNvSpPr>
            <a:spLocks noChangeArrowheads="1"/>
          </p:cNvSpPr>
          <p:nvPr/>
        </p:nvSpPr>
        <p:spPr bwMode="auto">
          <a:xfrm>
            <a:off x="6388100" y="3444875"/>
            <a:ext cx="107950" cy="117475"/>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3" name="Oval 40"/>
          <p:cNvSpPr>
            <a:spLocks noChangeArrowheads="1"/>
          </p:cNvSpPr>
          <p:nvPr/>
        </p:nvSpPr>
        <p:spPr bwMode="auto">
          <a:xfrm>
            <a:off x="6388100" y="3444875"/>
            <a:ext cx="107950" cy="117475"/>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4" name="Freeform 41"/>
          <p:cNvSpPr>
            <a:spLocks noEditPoints="1"/>
          </p:cNvSpPr>
          <p:nvPr/>
        </p:nvSpPr>
        <p:spPr bwMode="auto">
          <a:xfrm>
            <a:off x="2730500" y="4076700"/>
            <a:ext cx="3700463" cy="269875"/>
          </a:xfrm>
          <a:custGeom>
            <a:avLst/>
            <a:gdLst>
              <a:gd name="T0" fmla="*/ 2147483647 w 16160"/>
              <a:gd name="T1" fmla="*/ 2147483647 h 1089"/>
              <a:gd name="T2" fmla="*/ 2147483647 w 16160"/>
              <a:gd name="T3" fmla="*/ 2147483647 h 1089"/>
              <a:gd name="T4" fmla="*/ 2147483647 w 16160"/>
              <a:gd name="T5" fmla="*/ 2147483647 h 1089"/>
              <a:gd name="T6" fmla="*/ 2147483647 w 16160"/>
              <a:gd name="T7" fmla="*/ 2147483647 h 1089"/>
              <a:gd name="T8" fmla="*/ 2147483647 w 16160"/>
              <a:gd name="T9" fmla="*/ 2147483647 h 1089"/>
              <a:gd name="T10" fmla="*/ 2147483647 w 16160"/>
              <a:gd name="T11" fmla="*/ 2147483647 h 1089"/>
              <a:gd name="T12" fmla="*/ 2147483647 w 16160"/>
              <a:gd name="T13" fmla="*/ 2147483647 h 1089"/>
              <a:gd name="T14" fmla="*/ 2147483647 w 16160"/>
              <a:gd name="T15" fmla="*/ 2147483647 h 1089"/>
              <a:gd name="T16" fmla="*/ 2147483647 w 16160"/>
              <a:gd name="T17" fmla="*/ 2147483647 h 1089"/>
              <a:gd name="T18" fmla="*/ 2147483647 w 16160"/>
              <a:gd name="T19" fmla="*/ 2147483647 h 1089"/>
              <a:gd name="T20" fmla="*/ 2147483647 w 16160"/>
              <a:gd name="T21" fmla="*/ 2147483647 h 1089"/>
              <a:gd name="T22" fmla="*/ 2147483647 w 16160"/>
              <a:gd name="T23" fmla="*/ 2147483647 h 1089"/>
              <a:gd name="T24" fmla="*/ 2147483647 w 16160"/>
              <a:gd name="T25" fmla="*/ 2147483647 h 1089"/>
              <a:gd name="T26" fmla="*/ 2147483647 w 16160"/>
              <a:gd name="T27" fmla="*/ 2147483647 h 1089"/>
              <a:gd name="T28" fmla="*/ 2147483647 w 16160"/>
              <a:gd name="T29" fmla="*/ 2147483647 h 1089"/>
              <a:gd name="T30" fmla="*/ 2147483647 w 16160"/>
              <a:gd name="T31" fmla="*/ 2147483647 h 1089"/>
              <a:gd name="T32" fmla="*/ 2147483647 w 16160"/>
              <a:gd name="T33" fmla="*/ 2147483647 h 1089"/>
              <a:gd name="T34" fmla="*/ 2147483647 w 16160"/>
              <a:gd name="T35" fmla="*/ 2147483647 h 1089"/>
              <a:gd name="T36" fmla="*/ 2147483647 w 16160"/>
              <a:gd name="T37" fmla="*/ 2147483647 h 1089"/>
              <a:gd name="T38" fmla="*/ 2147483647 w 16160"/>
              <a:gd name="T39" fmla="*/ 2147483647 h 1089"/>
              <a:gd name="T40" fmla="*/ 2147483647 w 16160"/>
              <a:gd name="T41" fmla="*/ 2147483647 h 1089"/>
              <a:gd name="T42" fmla="*/ 2147483647 w 16160"/>
              <a:gd name="T43" fmla="*/ 2147483647 h 1089"/>
              <a:gd name="T44" fmla="*/ 2147483647 w 16160"/>
              <a:gd name="T45" fmla="*/ 2147483647 h 1089"/>
              <a:gd name="T46" fmla="*/ 2147483647 w 16160"/>
              <a:gd name="T47" fmla="*/ 2147483647 h 1089"/>
              <a:gd name="T48" fmla="*/ 2147483647 w 16160"/>
              <a:gd name="T49" fmla="*/ 2147483647 h 1089"/>
              <a:gd name="T50" fmla="*/ 2147483647 w 16160"/>
              <a:gd name="T51" fmla="*/ 2147483647 h 1089"/>
              <a:gd name="T52" fmla="*/ 2147483647 w 16160"/>
              <a:gd name="T53" fmla="*/ 2147483647 h 1089"/>
              <a:gd name="T54" fmla="*/ 2147483647 w 16160"/>
              <a:gd name="T55" fmla="*/ 2147483647 h 1089"/>
              <a:gd name="T56" fmla="*/ 2147483647 w 16160"/>
              <a:gd name="T57" fmla="*/ 2147483647 h 1089"/>
              <a:gd name="T58" fmla="*/ 2147483647 w 16160"/>
              <a:gd name="T59" fmla="*/ 2147483647 h 1089"/>
              <a:gd name="T60" fmla="*/ 2147483647 w 16160"/>
              <a:gd name="T61" fmla="*/ 2147483647 h 1089"/>
              <a:gd name="T62" fmla="*/ 2147483647 w 16160"/>
              <a:gd name="T63" fmla="*/ 2147483647 h 1089"/>
              <a:gd name="T64" fmla="*/ 2147483647 w 16160"/>
              <a:gd name="T65" fmla="*/ 2147483647 h 1089"/>
              <a:gd name="T66" fmla="*/ 2147483647 w 16160"/>
              <a:gd name="T67" fmla="*/ 2147483647 h 1089"/>
              <a:gd name="T68" fmla="*/ 2147483647 w 16160"/>
              <a:gd name="T69" fmla="*/ 2147483647 h 1089"/>
              <a:gd name="T70" fmla="*/ 2147483647 w 16160"/>
              <a:gd name="T71" fmla="*/ 2147483647 h 1089"/>
              <a:gd name="T72" fmla="*/ 2147483647 w 16160"/>
              <a:gd name="T73" fmla="*/ 2147483647 h 1089"/>
              <a:gd name="T74" fmla="*/ 2147483647 w 16160"/>
              <a:gd name="T75" fmla="*/ 2147483647 h 1089"/>
              <a:gd name="T76" fmla="*/ 2147483647 w 16160"/>
              <a:gd name="T77" fmla="*/ 2147483647 h 1089"/>
              <a:gd name="T78" fmla="*/ 2147483647 w 16160"/>
              <a:gd name="T79" fmla="*/ 2147483647 h 1089"/>
              <a:gd name="T80" fmla="*/ 2147483647 w 16160"/>
              <a:gd name="T81" fmla="*/ 2147483647 h 1089"/>
              <a:gd name="T82" fmla="*/ 2147483647 w 16160"/>
              <a:gd name="T83" fmla="*/ 2147483647 h 1089"/>
              <a:gd name="T84" fmla="*/ 2147483647 w 16160"/>
              <a:gd name="T85" fmla="*/ 2147483647 h 1089"/>
              <a:gd name="T86" fmla="*/ 2147483647 w 16160"/>
              <a:gd name="T87" fmla="*/ 2147483647 h 1089"/>
              <a:gd name="T88" fmla="*/ 2147483647 w 16160"/>
              <a:gd name="T89" fmla="*/ 2147483647 h 1089"/>
              <a:gd name="T90" fmla="*/ 2147483647 w 16160"/>
              <a:gd name="T91" fmla="*/ 2147483647 h 1089"/>
              <a:gd name="T92" fmla="*/ 2147483647 w 16160"/>
              <a:gd name="T93" fmla="*/ 2147483647 h 1089"/>
              <a:gd name="T94" fmla="*/ 2147483647 w 16160"/>
              <a:gd name="T95" fmla="*/ 2147483647 h 1089"/>
              <a:gd name="T96" fmla="*/ 2147483647 w 16160"/>
              <a:gd name="T97" fmla="*/ 2147483647 h 1089"/>
              <a:gd name="T98" fmla="*/ 2147483647 w 16160"/>
              <a:gd name="T99" fmla="*/ 2147483647 h 1089"/>
              <a:gd name="T100" fmla="*/ 2147483647 w 16160"/>
              <a:gd name="T101" fmla="*/ 2147483647 h 1089"/>
              <a:gd name="T102" fmla="*/ 2147483647 w 16160"/>
              <a:gd name="T103" fmla="*/ 2147483647 h 1089"/>
              <a:gd name="T104" fmla="*/ 2147483647 w 16160"/>
              <a:gd name="T105" fmla="*/ 2147483647 h 1089"/>
              <a:gd name="T106" fmla="*/ 2147483647 w 16160"/>
              <a:gd name="T107" fmla="*/ 2147483647 h 1089"/>
              <a:gd name="T108" fmla="*/ 2147483647 w 16160"/>
              <a:gd name="T109" fmla="*/ 2147483647 h 1089"/>
              <a:gd name="T110" fmla="*/ 2147483647 w 16160"/>
              <a:gd name="T111" fmla="*/ 2147483647 h 10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160"/>
              <a:gd name="T169" fmla="*/ 0 h 1089"/>
              <a:gd name="T170" fmla="*/ 16160 w 16160"/>
              <a:gd name="T171" fmla="*/ 1089 h 10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160" h="1089">
                <a:moveTo>
                  <a:pt x="26" y="1022"/>
                </a:moveTo>
                <a:lnTo>
                  <a:pt x="146" y="979"/>
                </a:lnTo>
                <a:cubicBezTo>
                  <a:pt x="163" y="973"/>
                  <a:pt x="181" y="981"/>
                  <a:pt x="187" y="998"/>
                </a:cubicBezTo>
                <a:cubicBezTo>
                  <a:pt x="193" y="1015"/>
                  <a:pt x="184" y="1033"/>
                  <a:pt x="168" y="1039"/>
                </a:cubicBezTo>
                <a:lnTo>
                  <a:pt x="47" y="1083"/>
                </a:lnTo>
                <a:cubicBezTo>
                  <a:pt x="31" y="1089"/>
                  <a:pt x="12" y="1080"/>
                  <a:pt x="6" y="1063"/>
                </a:cubicBezTo>
                <a:cubicBezTo>
                  <a:pt x="0" y="1047"/>
                  <a:pt x="9" y="1028"/>
                  <a:pt x="26" y="1022"/>
                </a:cubicBezTo>
                <a:close/>
                <a:moveTo>
                  <a:pt x="266" y="935"/>
                </a:moveTo>
                <a:lnTo>
                  <a:pt x="387" y="892"/>
                </a:lnTo>
                <a:cubicBezTo>
                  <a:pt x="403" y="885"/>
                  <a:pt x="422" y="894"/>
                  <a:pt x="428" y="911"/>
                </a:cubicBezTo>
                <a:cubicBezTo>
                  <a:pt x="434" y="927"/>
                  <a:pt x="425" y="946"/>
                  <a:pt x="408" y="952"/>
                </a:cubicBezTo>
                <a:lnTo>
                  <a:pt x="288" y="995"/>
                </a:lnTo>
                <a:cubicBezTo>
                  <a:pt x="271" y="1001"/>
                  <a:pt x="253" y="993"/>
                  <a:pt x="247" y="976"/>
                </a:cubicBezTo>
                <a:cubicBezTo>
                  <a:pt x="241" y="960"/>
                  <a:pt x="250" y="941"/>
                  <a:pt x="266" y="935"/>
                </a:cubicBezTo>
                <a:close/>
                <a:moveTo>
                  <a:pt x="507" y="848"/>
                </a:moveTo>
                <a:lnTo>
                  <a:pt x="627" y="804"/>
                </a:lnTo>
                <a:cubicBezTo>
                  <a:pt x="644" y="798"/>
                  <a:pt x="662" y="807"/>
                  <a:pt x="668" y="823"/>
                </a:cubicBezTo>
                <a:cubicBezTo>
                  <a:pt x="674" y="840"/>
                  <a:pt x="666" y="858"/>
                  <a:pt x="649" y="864"/>
                </a:cubicBezTo>
                <a:lnTo>
                  <a:pt x="529" y="908"/>
                </a:lnTo>
                <a:cubicBezTo>
                  <a:pt x="512" y="914"/>
                  <a:pt x="494" y="905"/>
                  <a:pt x="488" y="889"/>
                </a:cubicBezTo>
                <a:cubicBezTo>
                  <a:pt x="482" y="872"/>
                  <a:pt x="490" y="854"/>
                  <a:pt x="507" y="848"/>
                </a:cubicBezTo>
                <a:close/>
                <a:moveTo>
                  <a:pt x="748" y="761"/>
                </a:moveTo>
                <a:lnTo>
                  <a:pt x="868" y="717"/>
                </a:lnTo>
                <a:cubicBezTo>
                  <a:pt x="885" y="711"/>
                  <a:pt x="903" y="720"/>
                  <a:pt x="909" y="736"/>
                </a:cubicBezTo>
                <a:cubicBezTo>
                  <a:pt x="915" y="753"/>
                  <a:pt x="906" y="771"/>
                  <a:pt x="890" y="777"/>
                </a:cubicBezTo>
                <a:lnTo>
                  <a:pt x="769" y="821"/>
                </a:lnTo>
                <a:cubicBezTo>
                  <a:pt x="753" y="827"/>
                  <a:pt x="734" y="818"/>
                  <a:pt x="728" y="802"/>
                </a:cubicBezTo>
                <a:cubicBezTo>
                  <a:pt x="722" y="785"/>
                  <a:pt x="731" y="767"/>
                  <a:pt x="748" y="761"/>
                </a:cubicBezTo>
                <a:close/>
                <a:moveTo>
                  <a:pt x="988" y="673"/>
                </a:moveTo>
                <a:lnTo>
                  <a:pt x="1109" y="630"/>
                </a:lnTo>
                <a:cubicBezTo>
                  <a:pt x="1125" y="624"/>
                  <a:pt x="1144" y="632"/>
                  <a:pt x="1150" y="649"/>
                </a:cubicBezTo>
                <a:cubicBezTo>
                  <a:pt x="1156" y="666"/>
                  <a:pt x="1147" y="684"/>
                  <a:pt x="1130" y="690"/>
                </a:cubicBezTo>
                <a:lnTo>
                  <a:pt x="1010" y="734"/>
                </a:lnTo>
                <a:cubicBezTo>
                  <a:pt x="993" y="740"/>
                  <a:pt x="975" y="731"/>
                  <a:pt x="969" y="714"/>
                </a:cubicBezTo>
                <a:cubicBezTo>
                  <a:pt x="963" y="698"/>
                  <a:pt x="972" y="679"/>
                  <a:pt x="988" y="673"/>
                </a:cubicBezTo>
                <a:close/>
                <a:moveTo>
                  <a:pt x="1229" y="586"/>
                </a:moveTo>
                <a:lnTo>
                  <a:pt x="1349" y="543"/>
                </a:lnTo>
                <a:cubicBezTo>
                  <a:pt x="1366" y="537"/>
                  <a:pt x="1384" y="545"/>
                  <a:pt x="1390" y="562"/>
                </a:cubicBezTo>
                <a:cubicBezTo>
                  <a:pt x="1396" y="578"/>
                  <a:pt x="1388" y="597"/>
                  <a:pt x="1371" y="603"/>
                </a:cubicBezTo>
                <a:lnTo>
                  <a:pt x="1251" y="646"/>
                </a:lnTo>
                <a:cubicBezTo>
                  <a:pt x="1234" y="652"/>
                  <a:pt x="1216" y="644"/>
                  <a:pt x="1210" y="627"/>
                </a:cubicBezTo>
                <a:cubicBezTo>
                  <a:pt x="1204" y="611"/>
                  <a:pt x="1212" y="592"/>
                  <a:pt x="1229" y="586"/>
                </a:cubicBezTo>
                <a:close/>
                <a:moveTo>
                  <a:pt x="1470" y="499"/>
                </a:moveTo>
                <a:lnTo>
                  <a:pt x="1590" y="455"/>
                </a:lnTo>
                <a:cubicBezTo>
                  <a:pt x="1607" y="449"/>
                  <a:pt x="1625" y="458"/>
                  <a:pt x="1631" y="474"/>
                </a:cubicBezTo>
                <a:cubicBezTo>
                  <a:pt x="1637" y="491"/>
                  <a:pt x="1628" y="509"/>
                  <a:pt x="1612" y="515"/>
                </a:cubicBezTo>
                <a:lnTo>
                  <a:pt x="1491" y="559"/>
                </a:lnTo>
                <a:cubicBezTo>
                  <a:pt x="1475" y="565"/>
                  <a:pt x="1456" y="557"/>
                  <a:pt x="1450" y="540"/>
                </a:cubicBezTo>
                <a:cubicBezTo>
                  <a:pt x="1444" y="523"/>
                  <a:pt x="1453" y="505"/>
                  <a:pt x="1470" y="499"/>
                </a:cubicBezTo>
                <a:close/>
                <a:moveTo>
                  <a:pt x="1710" y="412"/>
                </a:moveTo>
                <a:lnTo>
                  <a:pt x="1831" y="368"/>
                </a:lnTo>
                <a:cubicBezTo>
                  <a:pt x="1847" y="362"/>
                  <a:pt x="1866" y="371"/>
                  <a:pt x="1872" y="387"/>
                </a:cubicBezTo>
                <a:cubicBezTo>
                  <a:pt x="1878" y="404"/>
                  <a:pt x="1869" y="422"/>
                  <a:pt x="1852" y="428"/>
                </a:cubicBezTo>
                <a:lnTo>
                  <a:pt x="1732" y="472"/>
                </a:lnTo>
                <a:cubicBezTo>
                  <a:pt x="1715" y="478"/>
                  <a:pt x="1697" y="469"/>
                  <a:pt x="1691" y="453"/>
                </a:cubicBezTo>
                <a:cubicBezTo>
                  <a:pt x="1685" y="436"/>
                  <a:pt x="1694" y="418"/>
                  <a:pt x="1710" y="412"/>
                </a:cubicBezTo>
                <a:close/>
                <a:moveTo>
                  <a:pt x="1963" y="325"/>
                </a:moveTo>
                <a:lnTo>
                  <a:pt x="2091" y="330"/>
                </a:lnTo>
                <a:cubicBezTo>
                  <a:pt x="2109" y="330"/>
                  <a:pt x="2123" y="345"/>
                  <a:pt x="2122" y="363"/>
                </a:cubicBezTo>
                <a:cubicBezTo>
                  <a:pt x="2121" y="381"/>
                  <a:pt x="2107" y="394"/>
                  <a:pt x="2089" y="394"/>
                </a:cubicBezTo>
                <a:lnTo>
                  <a:pt x="1961" y="389"/>
                </a:lnTo>
                <a:cubicBezTo>
                  <a:pt x="1943" y="388"/>
                  <a:pt x="1930" y="373"/>
                  <a:pt x="1930" y="355"/>
                </a:cubicBezTo>
                <a:cubicBezTo>
                  <a:pt x="1931" y="338"/>
                  <a:pt x="1946" y="324"/>
                  <a:pt x="1963" y="325"/>
                </a:cubicBezTo>
                <a:close/>
                <a:moveTo>
                  <a:pt x="2219" y="335"/>
                </a:moveTo>
                <a:lnTo>
                  <a:pt x="2347" y="340"/>
                </a:lnTo>
                <a:cubicBezTo>
                  <a:pt x="2365" y="340"/>
                  <a:pt x="2379" y="355"/>
                  <a:pt x="2378" y="373"/>
                </a:cubicBezTo>
                <a:cubicBezTo>
                  <a:pt x="2377" y="390"/>
                  <a:pt x="2362" y="404"/>
                  <a:pt x="2345" y="403"/>
                </a:cubicBezTo>
                <a:lnTo>
                  <a:pt x="2217" y="399"/>
                </a:lnTo>
                <a:cubicBezTo>
                  <a:pt x="2199" y="398"/>
                  <a:pt x="2185" y="383"/>
                  <a:pt x="2186" y="365"/>
                </a:cubicBezTo>
                <a:cubicBezTo>
                  <a:pt x="2187" y="348"/>
                  <a:pt x="2202" y="334"/>
                  <a:pt x="2219" y="335"/>
                </a:cubicBezTo>
                <a:close/>
                <a:moveTo>
                  <a:pt x="2475" y="344"/>
                </a:moveTo>
                <a:lnTo>
                  <a:pt x="2603" y="349"/>
                </a:lnTo>
                <a:cubicBezTo>
                  <a:pt x="2621" y="350"/>
                  <a:pt x="2634" y="365"/>
                  <a:pt x="2634" y="383"/>
                </a:cubicBezTo>
                <a:cubicBezTo>
                  <a:pt x="2633" y="400"/>
                  <a:pt x="2618" y="414"/>
                  <a:pt x="2600" y="413"/>
                </a:cubicBezTo>
                <a:lnTo>
                  <a:pt x="2473" y="408"/>
                </a:lnTo>
                <a:cubicBezTo>
                  <a:pt x="2455" y="408"/>
                  <a:pt x="2441" y="393"/>
                  <a:pt x="2442" y="375"/>
                </a:cubicBezTo>
                <a:cubicBezTo>
                  <a:pt x="2443" y="358"/>
                  <a:pt x="2457" y="344"/>
                  <a:pt x="2475" y="344"/>
                </a:cubicBezTo>
                <a:close/>
                <a:moveTo>
                  <a:pt x="2731" y="354"/>
                </a:moveTo>
                <a:lnTo>
                  <a:pt x="2859" y="359"/>
                </a:lnTo>
                <a:cubicBezTo>
                  <a:pt x="2876" y="360"/>
                  <a:pt x="2890" y="375"/>
                  <a:pt x="2890" y="393"/>
                </a:cubicBezTo>
                <a:cubicBezTo>
                  <a:pt x="2889" y="410"/>
                  <a:pt x="2874" y="424"/>
                  <a:pt x="2856" y="423"/>
                </a:cubicBezTo>
                <a:lnTo>
                  <a:pt x="2728" y="418"/>
                </a:lnTo>
                <a:cubicBezTo>
                  <a:pt x="2711" y="418"/>
                  <a:pt x="2697" y="403"/>
                  <a:pt x="2698" y="385"/>
                </a:cubicBezTo>
                <a:cubicBezTo>
                  <a:pt x="2698" y="367"/>
                  <a:pt x="2713" y="354"/>
                  <a:pt x="2731" y="354"/>
                </a:cubicBezTo>
                <a:close/>
                <a:moveTo>
                  <a:pt x="2987" y="364"/>
                </a:moveTo>
                <a:lnTo>
                  <a:pt x="3115" y="369"/>
                </a:lnTo>
                <a:cubicBezTo>
                  <a:pt x="3132" y="370"/>
                  <a:pt x="3146" y="385"/>
                  <a:pt x="3145" y="402"/>
                </a:cubicBezTo>
                <a:cubicBezTo>
                  <a:pt x="3145" y="420"/>
                  <a:pt x="3130" y="434"/>
                  <a:pt x="3112" y="433"/>
                </a:cubicBezTo>
                <a:lnTo>
                  <a:pt x="2984" y="428"/>
                </a:lnTo>
                <a:cubicBezTo>
                  <a:pt x="2967" y="428"/>
                  <a:pt x="2953" y="413"/>
                  <a:pt x="2953" y="395"/>
                </a:cubicBezTo>
                <a:cubicBezTo>
                  <a:pt x="2954" y="377"/>
                  <a:pt x="2969" y="364"/>
                  <a:pt x="2987" y="364"/>
                </a:cubicBezTo>
                <a:close/>
                <a:moveTo>
                  <a:pt x="3242" y="374"/>
                </a:moveTo>
                <a:lnTo>
                  <a:pt x="3370" y="379"/>
                </a:lnTo>
                <a:cubicBezTo>
                  <a:pt x="3388" y="380"/>
                  <a:pt x="3402" y="395"/>
                  <a:pt x="3401" y="412"/>
                </a:cubicBezTo>
                <a:cubicBezTo>
                  <a:pt x="3400" y="430"/>
                  <a:pt x="3386" y="444"/>
                  <a:pt x="3368" y="443"/>
                </a:cubicBezTo>
                <a:lnTo>
                  <a:pt x="3240" y="438"/>
                </a:lnTo>
                <a:cubicBezTo>
                  <a:pt x="3222" y="437"/>
                  <a:pt x="3209" y="423"/>
                  <a:pt x="3209" y="405"/>
                </a:cubicBezTo>
                <a:cubicBezTo>
                  <a:pt x="3210" y="387"/>
                  <a:pt x="3225" y="373"/>
                  <a:pt x="3242" y="374"/>
                </a:cubicBezTo>
                <a:close/>
                <a:moveTo>
                  <a:pt x="3498" y="384"/>
                </a:moveTo>
                <a:lnTo>
                  <a:pt x="3626" y="389"/>
                </a:lnTo>
                <a:cubicBezTo>
                  <a:pt x="3644" y="390"/>
                  <a:pt x="3658" y="404"/>
                  <a:pt x="3657" y="422"/>
                </a:cubicBezTo>
                <a:cubicBezTo>
                  <a:pt x="3656" y="440"/>
                  <a:pt x="3641" y="454"/>
                  <a:pt x="3624" y="453"/>
                </a:cubicBezTo>
                <a:lnTo>
                  <a:pt x="3496" y="448"/>
                </a:lnTo>
                <a:cubicBezTo>
                  <a:pt x="3478" y="447"/>
                  <a:pt x="3464" y="432"/>
                  <a:pt x="3465" y="415"/>
                </a:cubicBezTo>
                <a:cubicBezTo>
                  <a:pt x="3466" y="397"/>
                  <a:pt x="3481" y="383"/>
                  <a:pt x="3498" y="384"/>
                </a:cubicBezTo>
                <a:close/>
                <a:moveTo>
                  <a:pt x="3754" y="394"/>
                </a:moveTo>
                <a:lnTo>
                  <a:pt x="3882" y="399"/>
                </a:lnTo>
                <a:cubicBezTo>
                  <a:pt x="3900" y="399"/>
                  <a:pt x="3913" y="414"/>
                  <a:pt x="3913" y="432"/>
                </a:cubicBezTo>
                <a:cubicBezTo>
                  <a:pt x="3912" y="450"/>
                  <a:pt x="3897" y="463"/>
                  <a:pt x="3880" y="463"/>
                </a:cubicBezTo>
                <a:lnTo>
                  <a:pt x="3752" y="458"/>
                </a:lnTo>
                <a:cubicBezTo>
                  <a:pt x="3734" y="457"/>
                  <a:pt x="3720" y="442"/>
                  <a:pt x="3721" y="425"/>
                </a:cubicBezTo>
                <a:cubicBezTo>
                  <a:pt x="3722" y="407"/>
                  <a:pt x="3736" y="393"/>
                  <a:pt x="3754" y="394"/>
                </a:cubicBezTo>
                <a:close/>
                <a:moveTo>
                  <a:pt x="4010" y="404"/>
                </a:moveTo>
                <a:lnTo>
                  <a:pt x="4138" y="409"/>
                </a:lnTo>
                <a:cubicBezTo>
                  <a:pt x="4155" y="409"/>
                  <a:pt x="4169" y="424"/>
                  <a:pt x="4169" y="442"/>
                </a:cubicBezTo>
                <a:cubicBezTo>
                  <a:pt x="4168" y="460"/>
                  <a:pt x="4153" y="473"/>
                  <a:pt x="4135" y="473"/>
                </a:cubicBezTo>
                <a:lnTo>
                  <a:pt x="4007" y="468"/>
                </a:lnTo>
                <a:cubicBezTo>
                  <a:pt x="3990" y="467"/>
                  <a:pt x="3976" y="452"/>
                  <a:pt x="3977" y="434"/>
                </a:cubicBezTo>
                <a:cubicBezTo>
                  <a:pt x="3977" y="417"/>
                  <a:pt x="3992" y="403"/>
                  <a:pt x="4010" y="404"/>
                </a:cubicBezTo>
                <a:close/>
                <a:moveTo>
                  <a:pt x="4266" y="414"/>
                </a:moveTo>
                <a:lnTo>
                  <a:pt x="4394" y="419"/>
                </a:lnTo>
                <a:cubicBezTo>
                  <a:pt x="4411" y="419"/>
                  <a:pt x="4425" y="434"/>
                  <a:pt x="4424" y="452"/>
                </a:cubicBezTo>
                <a:cubicBezTo>
                  <a:pt x="4424" y="469"/>
                  <a:pt x="4409" y="483"/>
                  <a:pt x="4391" y="483"/>
                </a:cubicBezTo>
                <a:lnTo>
                  <a:pt x="4263" y="478"/>
                </a:lnTo>
                <a:cubicBezTo>
                  <a:pt x="4246" y="477"/>
                  <a:pt x="4232" y="462"/>
                  <a:pt x="4233" y="444"/>
                </a:cubicBezTo>
                <a:cubicBezTo>
                  <a:pt x="4233" y="427"/>
                  <a:pt x="4248" y="413"/>
                  <a:pt x="4266" y="414"/>
                </a:cubicBezTo>
                <a:close/>
                <a:moveTo>
                  <a:pt x="4522" y="424"/>
                </a:moveTo>
                <a:lnTo>
                  <a:pt x="4649" y="428"/>
                </a:lnTo>
                <a:cubicBezTo>
                  <a:pt x="4667" y="429"/>
                  <a:pt x="4681" y="444"/>
                  <a:pt x="4680" y="462"/>
                </a:cubicBezTo>
                <a:cubicBezTo>
                  <a:pt x="4679" y="479"/>
                  <a:pt x="4665" y="493"/>
                  <a:pt x="4647" y="492"/>
                </a:cubicBezTo>
                <a:lnTo>
                  <a:pt x="4519" y="487"/>
                </a:lnTo>
                <a:cubicBezTo>
                  <a:pt x="4501" y="487"/>
                  <a:pt x="4488" y="472"/>
                  <a:pt x="4488" y="454"/>
                </a:cubicBezTo>
                <a:cubicBezTo>
                  <a:pt x="4489" y="437"/>
                  <a:pt x="4504" y="423"/>
                  <a:pt x="4522" y="424"/>
                </a:cubicBezTo>
                <a:close/>
                <a:moveTo>
                  <a:pt x="4777" y="433"/>
                </a:moveTo>
                <a:lnTo>
                  <a:pt x="4905" y="438"/>
                </a:lnTo>
                <a:cubicBezTo>
                  <a:pt x="4923" y="439"/>
                  <a:pt x="4937" y="454"/>
                  <a:pt x="4936" y="472"/>
                </a:cubicBezTo>
                <a:cubicBezTo>
                  <a:pt x="4935" y="489"/>
                  <a:pt x="4920" y="503"/>
                  <a:pt x="4903" y="502"/>
                </a:cubicBezTo>
                <a:lnTo>
                  <a:pt x="4775" y="497"/>
                </a:lnTo>
                <a:cubicBezTo>
                  <a:pt x="4757" y="497"/>
                  <a:pt x="4743" y="482"/>
                  <a:pt x="4744" y="464"/>
                </a:cubicBezTo>
                <a:cubicBezTo>
                  <a:pt x="4745" y="446"/>
                  <a:pt x="4760" y="433"/>
                  <a:pt x="4777" y="433"/>
                </a:cubicBezTo>
                <a:close/>
                <a:moveTo>
                  <a:pt x="5033" y="443"/>
                </a:moveTo>
                <a:lnTo>
                  <a:pt x="5161" y="448"/>
                </a:lnTo>
                <a:cubicBezTo>
                  <a:pt x="5179" y="449"/>
                  <a:pt x="5192" y="464"/>
                  <a:pt x="5192" y="481"/>
                </a:cubicBezTo>
                <a:cubicBezTo>
                  <a:pt x="5191" y="499"/>
                  <a:pt x="5176" y="513"/>
                  <a:pt x="5159" y="512"/>
                </a:cubicBezTo>
                <a:lnTo>
                  <a:pt x="5031" y="507"/>
                </a:lnTo>
                <a:cubicBezTo>
                  <a:pt x="5013" y="507"/>
                  <a:pt x="4999" y="492"/>
                  <a:pt x="5000" y="474"/>
                </a:cubicBezTo>
                <a:cubicBezTo>
                  <a:pt x="5001" y="456"/>
                  <a:pt x="5015" y="443"/>
                  <a:pt x="5033" y="443"/>
                </a:cubicBezTo>
                <a:close/>
                <a:moveTo>
                  <a:pt x="5289" y="453"/>
                </a:moveTo>
                <a:lnTo>
                  <a:pt x="5417" y="458"/>
                </a:lnTo>
                <a:cubicBezTo>
                  <a:pt x="5435" y="459"/>
                  <a:pt x="5448" y="474"/>
                  <a:pt x="5448" y="491"/>
                </a:cubicBezTo>
                <a:cubicBezTo>
                  <a:pt x="5447" y="509"/>
                  <a:pt x="5432" y="523"/>
                  <a:pt x="5414" y="522"/>
                </a:cubicBezTo>
                <a:lnTo>
                  <a:pt x="5286" y="517"/>
                </a:lnTo>
                <a:cubicBezTo>
                  <a:pt x="5269" y="516"/>
                  <a:pt x="5255" y="502"/>
                  <a:pt x="5256" y="484"/>
                </a:cubicBezTo>
                <a:cubicBezTo>
                  <a:pt x="5256" y="466"/>
                  <a:pt x="5271" y="452"/>
                  <a:pt x="5289" y="453"/>
                </a:cubicBezTo>
                <a:close/>
                <a:moveTo>
                  <a:pt x="5545" y="463"/>
                </a:moveTo>
                <a:lnTo>
                  <a:pt x="5673" y="468"/>
                </a:lnTo>
                <a:cubicBezTo>
                  <a:pt x="5690" y="469"/>
                  <a:pt x="5704" y="484"/>
                  <a:pt x="5703" y="501"/>
                </a:cubicBezTo>
                <a:cubicBezTo>
                  <a:pt x="5703" y="519"/>
                  <a:pt x="5688" y="533"/>
                  <a:pt x="5670" y="532"/>
                </a:cubicBezTo>
                <a:lnTo>
                  <a:pt x="5542" y="527"/>
                </a:lnTo>
                <a:cubicBezTo>
                  <a:pt x="5525" y="526"/>
                  <a:pt x="5511" y="511"/>
                  <a:pt x="5512" y="494"/>
                </a:cubicBezTo>
                <a:cubicBezTo>
                  <a:pt x="5512" y="476"/>
                  <a:pt x="5527" y="462"/>
                  <a:pt x="5545" y="463"/>
                </a:cubicBezTo>
                <a:close/>
                <a:moveTo>
                  <a:pt x="5801" y="473"/>
                </a:moveTo>
                <a:lnTo>
                  <a:pt x="5928" y="478"/>
                </a:lnTo>
                <a:cubicBezTo>
                  <a:pt x="5946" y="479"/>
                  <a:pt x="5960" y="493"/>
                  <a:pt x="5959" y="511"/>
                </a:cubicBezTo>
                <a:cubicBezTo>
                  <a:pt x="5959" y="529"/>
                  <a:pt x="5944" y="542"/>
                  <a:pt x="5926" y="542"/>
                </a:cubicBezTo>
                <a:lnTo>
                  <a:pt x="5798" y="537"/>
                </a:lnTo>
                <a:cubicBezTo>
                  <a:pt x="5780" y="536"/>
                  <a:pt x="5767" y="521"/>
                  <a:pt x="5767" y="504"/>
                </a:cubicBezTo>
                <a:cubicBezTo>
                  <a:pt x="5768" y="486"/>
                  <a:pt x="5783" y="472"/>
                  <a:pt x="5801" y="473"/>
                </a:cubicBezTo>
                <a:close/>
                <a:moveTo>
                  <a:pt x="6056" y="483"/>
                </a:moveTo>
                <a:lnTo>
                  <a:pt x="6184" y="488"/>
                </a:lnTo>
                <a:cubicBezTo>
                  <a:pt x="6202" y="488"/>
                  <a:pt x="6216" y="503"/>
                  <a:pt x="6215" y="521"/>
                </a:cubicBezTo>
                <a:cubicBezTo>
                  <a:pt x="6214" y="539"/>
                  <a:pt x="6199" y="552"/>
                  <a:pt x="6182" y="552"/>
                </a:cubicBezTo>
                <a:lnTo>
                  <a:pt x="6054" y="547"/>
                </a:lnTo>
                <a:cubicBezTo>
                  <a:pt x="6036" y="546"/>
                  <a:pt x="6022" y="531"/>
                  <a:pt x="6023" y="514"/>
                </a:cubicBezTo>
                <a:cubicBezTo>
                  <a:pt x="6024" y="496"/>
                  <a:pt x="6039" y="482"/>
                  <a:pt x="6056" y="483"/>
                </a:cubicBezTo>
                <a:close/>
                <a:moveTo>
                  <a:pt x="6312" y="493"/>
                </a:moveTo>
                <a:lnTo>
                  <a:pt x="6440" y="498"/>
                </a:lnTo>
                <a:cubicBezTo>
                  <a:pt x="6458" y="498"/>
                  <a:pt x="6472" y="513"/>
                  <a:pt x="6471" y="531"/>
                </a:cubicBezTo>
                <a:cubicBezTo>
                  <a:pt x="6470" y="548"/>
                  <a:pt x="6455" y="562"/>
                  <a:pt x="6438" y="562"/>
                </a:cubicBezTo>
                <a:lnTo>
                  <a:pt x="6310" y="557"/>
                </a:lnTo>
                <a:cubicBezTo>
                  <a:pt x="6292" y="556"/>
                  <a:pt x="6278" y="541"/>
                  <a:pt x="6279" y="523"/>
                </a:cubicBezTo>
                <a:cubicBezTo>
                  <a:pt x="6280" y="506"/>
                  <a:pt x="6295" y="492"/>
                  <a:pt x="6312" y="493"/>
                </a:cubicBezTo>
                <a:close/>
                <a:moveTo>
                  <a:pt x="6568" y="503"/>
                </a:moveTo>
                <a:lnTo>
                  <a:pt x="6696" y="507"/>
                </a:lnTo>
                <a:cubicBezTo>
                  <a:pt x="6714" y="508"/>
                  <a:pt x="6727" y="523"/>
                  <a:pt x="6727" y="541"/>
                </a:cubicBezTo>
                <a:cubicBezTo>
                  <a:pt x="6726" y="558"/>
                  <a:pt x="6711" y="572"/>
                  <a:pt x="6693" y="571"/>
                </a:cubicBezTo>
                <a:lnTo>
                  <a:pt x="6566" y="567"/>
                </a:lnTo>
                <a:cubicBezTo>
                  <a:pt x="6548" y="566"/>
                  <a:pt x="6534" y="551"/>
                  <a:pt x="6535" y="533"/>
                </a:cubicBezTo>
                <a:cubicBezTo>
                  <a:pt x="6535" y="516"/>
                  <a:pt x="6550" y="502"/>
                  <a:pt x="6568" y="503"/>
                </a:cubicBezTo>
                <a:close/>
                <a:moveTo>
                  <a:pt x="6824" y="512"/>
                </a:moveTo>
                <a:lnTo>
                  <a:pt x="6952" y="517"/>
                </a:lnTo>
                <a:cubicBezTo>
                  <a:pt x="6969" y="518"/>
                  <a:pt x="6983" y="533"/>
                  <a:pt x="6982" y="551"/>
                </a:cubicBezTo>
                <a:cubicBezTo>
                  <a:pt x="6982" y="568"/>
                  <a:pt x="6967" y="582"/>
                  <a:pt x="6949" y="581"/>
                </a:cubicBezTo>
                <a:lnTo>
                  <a:pt x="6821" y="576"/>
                </a:lnTo>
                <a:cubicBezTo>
                  <a:pt x="6804" y="576"/>
                  <a:pt x="6790" y="561"/>
                  <a:pt x="6791" y="543"/>
                </a:cubicBezTo>
                <a:cubicBezTo>
                  <a:pt x="6791" y="526"/>
                  <a:pt x="6806" y="512"/>
                  <a:pt x="6824" y="512"/>
                </a:cubicBezTo>
                <a:close/>
                <a:moveTo>
                  <a:pt x="7080" y="522"/>
                </a:moveTo>
                <a:lnTo>
                  <a:pt x="7208" y="527"/>
                </a:lnTo>
                <a:cubicBezTo>
                  <a:pt x="7225" y="528"/>
                  <a:pt x="7239" y="543"/>
                  <a:pt x="7238" y="560"/>
                </a:cubicBezTo>
                <a:cubicBezTo>
                  <a:pt x="7238" y="578"/>
                  <a:pt x="7223" y="592"/>
                  <a:pt x="7205" y="591"/>
                </a:cubicBezTo>
                <a:lnTo>
                  <a:pt x="7077" y="586"/>
                </a:lnTo>
                <a:cubicBezTo>
                  <a:pt x="7059" y="586"/>
                  <a:pt x="7046" y="571"/>
                  <a:pt x="7046" y="553"/>
                </a:cubicBezTo>
                <a:cubicBezTo>
                  <a:pt x="7047" y="535"/>
                  <a:pt x="7062" y="522"/>
                  <a:pt x="7080" y="522"/>
                </a:cubicBezTo>
                <a:close/>
                <a:moveTo>
                  <a:pt x="7335" y="532"/>
                </a:moveTo>
                <a:lnTo>
                  <a:pt x="7463" y="537"/>
                </a:lnTo>
                <a:cubicBezTo>
                  <a:pt x="7481" y="538"/>
                  <a:pt x="7495" y="553"/>
                  <a:pt x="7494" y="570"/>
                </a:cubicBezTo>
                <a:cubicBezTo>
                  <a:pt x="7493" y="588"/>
                  <a:pt x="7479" y="602"/>
                  <a:pt x="7461" y="601"/>
                </a:cubicBezTo>
                <a:lnTo>
                  <a:pt x="7333" y="596"/>
                </a:lnTo>
                <a:cubicBezTo>
                  <a:pt x="7315" y="595"/>
                  <a:pt x="7302" y="581"/>
                  <a:pt x="7302" y="563"/>
                </a:cubicBezTo>
                <a:cubicBezTo>
                  <a:pt x="7303" y="545"/>
                  <a:pt x="7318" y="532"/>
                  <a:pt x="7335" y="532"/>
                </a:cubicBezTo>
                <a:close/>
                <a:moveTo>
                  <a:pt x="7591" y="542"/>
                </a:moveTo>
                <a:lnTo>
                  <a:pt x="7719" y="547"/>
                </a:lnTo>
                <a:cubicBezTo>
                  <a:pt x="7737" y="548"/>
                  <a:pt x="7751" y="563"/>
                  <a:pt x="7750" y="580"/>
                </a:cubicBezTo>
                <a:cubicBezTo>
                  <a:pt x="7749" y="598"/>
                  <a:pt x="7734" y="612"/>
                  <a:pt x="7717" y="611"/>
                </a:cubicBezTo>
                <a:lnTo>
                  <a:pt x="7589" y="606"/>
                </a:lnTo>
                <a:cubicBezTo>
                  <a:pt x="7571" y="605"/>
                  <a:pt x="7557" y="590"/>
                  <a:pt x="7558" y="573"/>
                </a:cubicBezTo>
                <a:cubicBezTo>
                  <a:pt x="7559" y="555"/>
                  <a:pt x="7574" y="541"/>
                  <a:pt x="7591" y="542"/>
                </a:cubicBezTo>
                <a:close/>
                <a:moveTo>
                  <a:pt x="7847" y="552"/>
                </a:moveTo>
                <a:lnTo>
                  <a:pt x="7975" y="557"/>
                </a:lnTo>
                <a:cubicBezTo>
                  <a:pt x="7993" y="558"/>
                  <a:pt x="8006" y="572"/>
                  <a:pt x="8006" y="590"/>
                </a:cubicBezTo>
                <a:cubicBezTo>
                  <a:pt x="8005" y="608"/>
                  <a:pt x="7990" y="622"/>
                  <a:pt x="7972" y="621"/>
                </a:cubicBezTo>
                <a:lnTo>
                  <a:pt x="7845" y="616"/>
                </a:lnTo>
                <a:cubicBezTo>
                  <a:pt x="7827" y="615"/>
                  <a:pt x="7813" y="600"/>
                  <a:pt x="7814" y="583"/>
                </a:cubicBezTo>
                <a:cubicBezTo>
                  <a:pt x="7815" y="565"/>
                  <a:pt x="7829" y="551"/>
                  <a:pt x="7847" y="552"/>
                </a:cubicBezTo>
                <a:close/>
                <a:moveTo>
                  <a:pt x="8103" y="562"/>
                </a:moveTo>
                <a:lnTo>
                  <a:pt x="8231" y="567"/>
                </a:lnTo>
                <a:cubicBezTo>
                  <a:pt x="8248" y="567"/>
                  <a:pt x="8262" y="582"/>
                  <a:pt x="8261" y="600"/>
                </a:cubicBezTo>
                <a:cubicBezTo>
                  <a:pt x="8261" y="618"/>
                  <a:pt x="8246" y="631"/>
                  <a:pt x="8228" y="631"/>
                </a:cubicBezTo>
                <a:lnTo>
                  <a:pt x="8100" y="626"/>
                </a:lnTo>
                <a:cubicBezTo>
                  <a:pt x="8083" y="625"/>
                  <a:pt x="8069" y="610"/>
                  <a:pt x="8070" y="593"/>
                </a:cubicBezTo>
                <a:cubicBezTo>
                  <a:pt x="8070" y="575"/>
                  <a:pt x="8085" y="561"/>
                  <a:pt x="8103" y="562"/>
                </a:cubicBezTo>
                <a:close/>
                <a:moveTo>
                  <a:pt x="8359" y="572"/>
                </a:moveTo>
                <a:lnTo>
                  <a:pt x="8487" y="577"/>
                </a:lnTo>
                <a:cubicBezTo>
                  <a:pt x="8504" y="577"/>
                  <a:pt x="8518" y="592"/>
                  <a:pt x="8517" y="610"/>
                </a:cubicBezTo>
                <a:cubicBezTo>
                  <a:pt x="8517" y="628"/>
                  <a:pt x="8502" y="641"/>
                  <a:pt x="8484" y="641"/>
                </a:cubicBezTo>
                <a:lnTo>
                  <a:pt x="8356" y="636"/>
                </a:lnTo>
                <a:cubicBezTo>
                  <a:pt x="8339" y="635"/>
                  <a:pt x="8325" y="620"/>
                  <a:pt x="8325" y="602"/>
                </a:cubicBezTo>
                <a:cubicBezTo>
                  <a:pt x="8326" y="585"/>
                  <a:pt x="8341" y="571"/>
                  <a:pt x="8359" y="572"/>
                </a:cubicBezTo>
                <a:close/>
                <a:moveTo>
                  <a:pt x="8614" y="582"/>
                </a:moveTo>
                <a:lnTo>
                  <a:pt x="8742" y="587"/>
                </a:lnTo>
                <a:cubicBezTo>
                  <a:pt x="8760" y="587"/>
                  <a:pt x="8774" y="602"/>
                  <a:pt x="8773" y="620"/>
                </a:cubicBezTo>
                <a:cubicBezTo>
                  <a:pt x="8772" y="637"/>
                  <a:pt x="8758" y="651"/>
                  <a:pt x="8740" y="650"/>
                </a:cubicBezTo>
                <a:lnTo>
                  <a:pt x="8612" y="646"/>
                </a:lnTo>
                <a:cubicBezTo>
                  <a:pt x="8594" y="645"/>
                  <a:pt x="8581" y="630"/>
                  <a:pt x="8581" y="612"/>
                </a:cubicBezTo>
                <a:cubicBezTo>
                  <a:pt x="8582" y="595"/>
                  <a:pt x="8597" y="581"/>
                  <a:pt x="8614" y="582"/>
                </a:cubicBezTo>
                <a:close/>
                <a:moveTo>
                  <a:pt x="8870" y="591"/>
                </a:moveTo>
                <a:lnTo>
                  <a:pt x="8998" y="596"/>
                </a:lnTo>
                <a:cubicBezTo>
                  <a:pt x="9016" y="597"/>
                  <a:pt x="9030" y="612"/>
                  <a:pt x="9029" y="630"/>
                </a:cubicBezTo>
                <a:cubicBezTo>
                  <a:pt x="9028" y="647"/>
                  <a:pt x="9013" y="661"/>
                  <a:pt x="8996" y="660"/>
                </a:cubicBezTo>
                <a:lnTo>
                  <a:pt x="8868" y="655"/>
                </a:lnTo>
                <a:cubicBezTo>
                  <a:pt x="8850" y="655"/>
                  <a:pt x="8836" y="640"/>
                  <a:pt x="8837" y="622"/>
                </a:cubicBezTo>
                <a:cubicBezTo>
                  <a:pt x="8838" y="605"/>
                  <a:pt x="8853" y="591"/>
                  <a:pt x="8870" y="591"/>
                </a:cubicBezTo>
                <a:close/>
                <a:moveTo>
                  <a:pt x="9126" y="601"/>
                </a:moveTo>
                <a:lnTo>
                  <a:pt x="9254" y="606"/>
                </a:lnTo>
                <a:cubicBezTo>
                  <a:pt x="9272" y="607"/>
                  <a:pt x="9285" y="622"/>
                  <a:pt x="9285" y="640"/>
                </a:cubicBezTo>
                <a:cubicBezTo>
                  <a:pt x="9284" y="657"/>
                  <a:pt x="9269" y="671"/>
                  <a:pt x="9252" y="670"/>
                </a:cubicBezTo>
                <a:lnTo>
                  <a:pt x="9124" y="665"/>
                </a:lnTo>
                <a:cubicBezTo>
                  <a:pt x="9106" y="665"/>
                  <a:pt x="9092" y="650"/>
                  <a:pt x="9093" y="632"/>
                </a:cubicBezTo>
                <a:cubicBezTo>
                  <a:pt x="9094" y="614"/>
                  <a:pt x="9108" y="601"/>
                  <a:pt x="9126" y="601"/>
                </a:cubicBezTo>
                <a:close/>
                <a:moveTo>
                  <a:pt x="9382" y="611"/>
                </a:moveTo>
                <a:lnTo>
                  <a:pt x="9510" y="616"/>
                </a:lnTo>
                <a:cubicBezTo>
                  <a:pt x="9527" y="617"/>
                  <a:pt x="9541" y="632"/>
                  <a:pt x="9541" y="649"/>
                </a:cubicBezTo>
                <a:cubicBezTo>
                  <a:pt x="9540" y="667"/>
                  <a:pt x="9525" y="681"/>
                  <a:pt x="9507" y="680"/>
                </a:cubicBezTo>
                <a:lnTo>
                  <a:pt x="9379" y="675"/>
                </a:lnTo>
                <a:cubicBezTo>
                  <a:pt x="9362" y="675"/>
                  <a:pt x="9348" y="660"/>
                  <a:pt x="9349" y="642"/>
                </a:cubicBezTo>
                <a:cubicBezTo>
                  <a:pt x="9349" y="624"/>
                  <a:pt x="9364" y="611"/>
                  <a:pt x="9382" y="611"/>
                </a:cubicBezTo>
                <a:close/>
                <a:moveTo>
                  <a:pt x="9638" y="621"/>
                </a:moveTo>
                <a:lnTo>
                  <a:pt x="9766" y="626"/>
                </a:lnTo>
                <a:cubicBezTo>
                  <a:pt x="9783" y="627"/>
                  <a:pt x="9797" y="642"/>
                  <a:pt x="9796" y="659"/>
                </a:cubicBezTo>
                <a:cubicBezTo>
                  <a:pt x="9796" y="677"/>
                  <a:pt x="9781" y="691"/>
                  <a:pt x="9763" y="690"/>
                </a:cubicBezTo>
                <a:lnTo>
                  <a:pt x="9635" y="685"/>
                </a:lnTo>
                <a:cubicBezTo>
                  <a:pt x="9618" y="684"/>
                  <a:pt x="9604" y="670"/>
                  <a:pt x="9605" y="652"/>
                </a:cubicBezTo>
                <a:cubicBezTo>
                  <a:pt x="9605" y="634"/>
                  <a:pt x="9620" y="620"/>
                  <a:pt x="9638" y="621"/>
                </a:cubicBezTo>
                <a:close/>
                <a:moveTo>
                  <a:pt x="9894" y="631"/>
                </a:moveTo>
                <a:lnTo>
                  <a:pt x="10021" y="636"/>
                </a:lnTo>
                <a:cubicBezTo>
                  <a:pt x="10039" y="637"/>
                  <a:pt x="10053" y="652"/>
                  <a:pt x="10052" y="669"/>
                </a:cubicBezTo>
                <a:cubicBezTo>
                  <a:pt x="10051" y="687"/>
                  <a:pt x="10037" y="701"/>
                  <a:pt x="10019" y="700"/>
                </a:cubicBezTo>
                <a:lnTo>
                  <a:pt x="9891" y="695"/>
                </a:lnTo>
                <a:cubicBezTo>
                  <a:pt x="9873" y="694"/>
                  <a:pt x="9860" y="679"/>
                  <a:pt x="9860" y="662"/>
                </a:cubicBezTo>
                <a:cubicBezTo>
                  <a:pt x="9861" y="644"/>
                  <a:pt x="9876" y="630"/>
                  <a:pt x="9894" y="631"/>
                </a:cubicBezTo>
                <a:close/>
                <a:moveTo>
                  <a:pt x="10149" y="641"/>
                </a:moveTo>
                <a:lnTo>
                  <a:pt x="10277" y="646"/>
                </a:lnTo>
                <a:cubicBezTo>
                  <a:pt x="10295" y="647"/>
                  <a:pt x="10309" y="661"/>
                  <a:pt x="10308" y="679"/>
                </a:cubicBezTo>
                <a:cubicBezTo>
                  <a:pt x="10307" y="697"/>
                  <a:pt x="10292" y="710"/>
                  <a:pt x="10275" y="710"/>
                </a:cubicBezTo>
                <a:lnTo>
                  <a:pt x="10147" y="705"/>
                </a:lnTo>
                <a:cubicBezTo>
                  <a:pt x="10129" y="704"/>
                  <a:pt x="10115" y="689"/>
                  <a:pt x="10116" y="672"/>
                </a:cubicBezTo>
                <a:cubicBezTo>
                  <a:pt x="10117" y="654"/>
                  <a:pt x="10132" y="640"/>
                  <a:pt x="10149" y="641"/>
                </a:cubicBezTo>
                <a:close/>
                <a:moveTo>
                  <a:pt x="10405" y="651"/>
                </a:moveTo>
                <a:lnTo>
                  <a:pt x="10450" y="652"/>
                </a:lnTo>
                <a:lnTo>
                  <a:pt x="10445" y="653"/>
                </a:lnTo>
                <a:lnTo>
                  <a:pt x="10528" y="643"/>
                </a:lnTo>
                <a:cubicBezTo>
                  <a:pt x="10545" y="641"/>
                  <a:pt x="10561" y="654"/>
                  <a:pt x="10563" y="671"/>
                </a:cubicBezTo>
                <a:cubicBezTo>
                  <a:pt x="10565" y="689"/>
                  <a:pt x="10553" y="705"/>
                  <a:pt x="10535" y="707"/>
                </a:cubicBezTo>
                <a:lnTo>
                  <a:pt x="10452" y="716"/>
                </a:lnTo>
                <a:cubicBezTo>
                  <a:pt x="10450" y="716"/>
                  <a:pt x="10449" y="717"/>
                  <a:pt x="10447" y="716"/>
                </a:cubicBezTo>
                <a:lnTo>
                  <a:pt x="10403" y="715"/>
                </a:lnTo>
                <a:cubicBezTo>
                  <a:pt x="10385" y="714"/>
                  <a:pt x="10371" y="699"/>
                  <a:pt x="10372" y="682"/>
                </a:cubicBezTo>
                <a:cubicBezTo>
                  <a:pt x="10373" y="664"/>
                  <a:pt x="10387" y="650"/>
                  <a:pt x="10405" y="651"/>
                </a:cubicBezTo>
                <a:close/>
                <a:moveTo>
                  <a:pt x="10655" y="629"/>
                </a:moveTo>
                <a:lnTo>
                  <a:pt x="10782" y="614"/>
                </a:lnTo>
                <a:cubicBezTo>
                  <a:pt x="10800" y="612"/>
                  <a:pt x="10815" y="625"/>
                  <a:pt x="10817" y="642"/>
                </a:cubicBezTo>
                <a:cubicBezTo>
                  <a:pt x="10819" y="660"/>
                  <a:pt x="10807" y="676"/>
                  <a:pt x="10789" y="678"/>
                </a:cubicBezTo>
                <a:lnTo>
                  <a:pt x="10662" y="692"/>
                </a:lnTo>
                <a:cubicBezTo>
                  <a:pt x="10645" y="694"/>
                  <a:pt x="10629" y="682"/>
                  <a:pt x="10627" y="664"/>
                </a:cubicBezTo>
                <a:cubicBezTo>
                  <a:pt x="10625" y="646"/>
                  <a:pt x="10637" y="631"/>
                  <a:pt x="10655" y="629"/>
                </a:cubicBezTo>
                <a:close/>
                <a:moveTo>
                  <a:pt x="10909" y="599"/>
                </a:moveTo>
                <a:lnTo>
                  <a:pt x="11036" y="585"/>
                </a:lnTo>
                <a:cubicBezTo>
                  <a:pt x="11054" y="583"/>
                  <a:pt x="11070" y="595"/>
                  <a:pt x="11072" y="613"/>
                </a:cubicBezTo>
                <a:cubicBezTo>
                  <a:pt x="11074" y="631"/>
                  <a:pt x="11061" y="646"/>
                  <a:pt x="11044" y="648"/>
                </a:cubicBezTo>
                <a:lnTo>
                  <a:pt x="10916" y="663"/>
                </a:lnTo>
                <a:cubicBezTo>
                  <a:pt x="10899" y="665"/>
                  <a:pt x="10883" y="652"/>
                  <a:pt x="10881" y="635"/>
                </a:cubicBezTo>
                <a:cubicBezTo>
                  <a:pt x="10879" y="617"/>
                  <a:pt x="10892" y="601"/>
                  <a:pt x="10909" y="599"/>
                </a:cubicBezTo>
                <a:close/>
                <a:moveTo>
                  <a:pt x="11164" y="570"/>
                </a:moveTo>
                <a:lnTo>
                  <a:pt x="11291" y="556"/>
                </a:lnTo>
                <a:cubicBezTo>
                  <a:pt x="11308" y="554"/>
                  <a:pt x="11324" y="566"/>
                  <a:pt x="11326" y="584"/>
                </a:cubicBezTo>
                <a:cubicBezTo>
                  <a:pt x="11328" y="601"/>
                  <a:pt x="11316" y="617"/>
                  <a:pt x="11298" y="619"/>
                </a:cubicBezTo>
                <a:lnTo>
                  <a:pt x="11171" y="634"/>
                </a:lnTo>
                <a:cubicBezTo>
                  <a:pt x="11153" y="636"/>
                  <a:pt x="11137" y="623"/>
                  <a:pt x="11135" y="606"/>
                </a:cubicBezTo>
                <a:cubicBezTo>
                  <a:pt x="11133" y="588"/>
                  <a:pt x="11146" y="572"/>
                  <a:pt x="11164" y="570"/>
                </a:cubicBezTo>
                <a:close/>
                <a:moveTo>
                  <a:pt x="11418" y="541"/>
                </a:moveTo>
                <a:lnTo>
                  <a:pt x="11545" y="527"/>
                </a:lnTo>
                <a:cubicBezTo>
                  <a:pt x="11563" y="525"/>
                  <a:pt x="11578" y="537"/>
                  <a:pt x="11580" y="555"/>
                </a:cubicBezTo>
                <a:cubicBezTo>
                  <a:pt x="11582" y="572"/>
                  <a:pt x="11570" y="588"/>
                  <a:pt x="11552" y="590"/>
                </a:cubicBezTo>
                <a:lnTo>
                  <a:pt x="11425" y="605"/>
                </a:lnTo>
                <a:cubicBezTo>
                  <a:pt x="11408" y="607"/>
                  <a:pt x="11392" y="594"/>
                  <a:pt x="11390" y="577"/>
                </a:cubicBezTo>
                <a:cubicBezTo>
                  <a:pt x="11388" y="559"/>
                  <a:pt x="11400" y="543"/>
                  <a:pt x="11418" y="541"/>
                </a:cubicBezTo>
                <a:close/>
                <a:moveTo>
                  <a:pt x="11672" y="512"/>
                </a:moveTo>
                <a:lnTo>
                  <a:pt x="11799" y="497"/>
                </a:lnTo>
                <a:cubicBezTo>
                  <a:pt x="11817" y="495"/>
                  <a:pt x="11833" y="508"/>
                  <a:pt x="11835" y="526"/>
                </a:cubicBezTo>
                <a:cubicBezTo>
                  <a:pt x="11837" y="543"/>
                  <a:pt x="11824" y="559"/>
                  <a:pt x="11807" y="561"/>
                </a:cubicBezTo>
                <a:lnTo>
                  <a:pt x="11679" y="576"/>
                </a:lnTo>
                <a:cubicBezTo>
                  <a:pt x="11662" y="578"/>
                  <a:pt x="11646" y="565"/>
                  <a:pt x="11644" y="547"/>
                </a:cubicBezTo>
                <a:cubicBezTo>
                  <a:pt x="11642" y="530"/>
                  <a:pt x="11655" y="514"/>
                  <a:pt x="11672" y="512"/>
                </a:cubicBezTo>
                <a:close/>
                <a:moveTo>
                  <a:pt x="11927" y="483"/>
                </a:moveTo>
                <a:lnTo>
                  <a:pt x="12054" y="468"/>
                </a:lnTo>
                <a:cubicBezTo>
                  <a:pt x="12071" y="466"/>
                  <a:pt x="12087" y="479"/>
                  <a:pt x="12089" y="496"/>
                </a:cubicBezTo>
                <a:cubicBezTo>
                  <a:pt x="12091" y="514"/>
                  <a:pt x="12079" y="530"/>
                  <a:pt x="12061" y="532"/>
                </a:cubicBezTo>
                <a:lnTo>
                  <a:pt x="11934" y="546"/>
                </a:lnTo>
                <a:cubicBezTo>
                  <a:pt x="11916" y="548"/>
                  <a:pt x="11900" y="536"/>
                  <a:pt x="11898" y="518"/>
                </a:cubicBezTo>
                <a:cubicBezTo>
                  <a:pt x="11896" y="501"/>
                  <a:pt x="11909" y="485"/>
                  <a:pt x="11927" y="483"/>
                </a:cubicBezTo>
                <a:close/>
                <a:moveTo>
                  <a:pt x="12181" y="454"/>
                </a:moveTo>
                <a:lnTo>
                  <a:pt x="12308" y="439"/>
                </a:lnTo>
                <a:cubicBezTo>
                  <a:pt x="12326" y="437"/>
                  <a:pt x="12341" y="450"/>
                  <a:pt x="12343" y="467"/>
                </a:cubicBezTo>
                <a:cubicBezTo>
                  <a:pt x="12345" y="485"/>
                  <a:pt x="12333" y="501"/>
                  <a:pt x="12315" y="503"/>
                </a:cubicBezTo>
                <a:lnTo>
                  <a:pt x="12188" y="517"/>
                </a:lnTo>
                <a:cubicBezTo>
                  <a:pt x="12171" y="519"/>
                  <a:pt x="12155" y="507"/>
                  <a:pt x="12153" y="489"/>
                </a:cubicBezTo>
                <a:cubicBezTo>
                  <a:pt x="12151" y="471"/>
                  <a:pt x="12163" y="456"/>
                  <a:pt x="12181" y="454"/>
                </a:cubicBezTo>
                <a:close/>
                <a:moveTo>
                  <a:pt x="12435" y="424"/>
                </a:moveTo>
                <a:lnTo>
                  <a:pt x="12562" y="410"/>
                </a:lnTo>
                <a:cubicBezTo>
                  <a:pt x="12580" y="408"/>
                  <a:pt x="12596" y="420"/>
                  <a:pt x="12598" y="438"/>
                </a:cubicBezTo>
                <a:cubicBezTo>
                  <a:pt x="12600" y="456"/>
                  <a:pt x="12587" y="471"/>
                  <a:pt x="12570" y="473"/>
                </a:cubicBezTo>
                <a:lnTo>
                  <a:pt x="12442" y="488"/>
                </a:lnTo>
                <a:cubicBezTo>
                  <a:pt x="12425" y="490"/>
                  <a:pt x="12409" y="477"/>
                  <a:pt x="12407" y="460"/>
                </a:cubicBezTo>
                <a:cubicBezTo>
                  <a:pt x="12405" y="442"/>
                  <a:pt x="12418" y="426"/>
                  <a:pt x="12435" y="424"/>
                </a:cubicBezTo>
                <a:close/>
                <a:moveTo>
                  <a:pt x="12690" y="395"/>
                </a:moveTo>
                <a:lnTo>
                  <a:pt x="12817" y="381"/>
                </a:lnTo>
                <a:cubicBezTo>
                  <a:pt x="12834" y="379"/>
                  <a:pt x="12850" y="391"/>
                  <a:pt x="12852" y="409"/>
                </a:cubicBezTo>
                <a:cubicBezTo>
                  <a:pt x="12854" y="426"/>
                  <a:pt x="12842" y="442"/>
                  <a:pt x="12824" y="444"/>
                </a:cubicBezTo>
                <a:lnTo>
                  <a:pt x="12697" y="459"/>
                </a:lnTo>
                <a:cubicBezTo>
                  <a:pt x="12679" y="461"/>
                  <a:pt x="12663" y="448"/>
                  <a:pt x="12661" y="431"/>
                </a:cubicBezTo>
                <a:cubicBezTo>
                  <a:pt x="12659" y="413"/>
                  <a:pt x="12672" y="397"/>
                  <a:pt x="12690" y="395"/>
                </a:cubicBezTo>
                <a:close/>
                <a:moveTo>
                  <a:pt x="12944" y="366"/>
                </a:moveTo>
                <a:lnTo>
                  <a:pt x="13071" y="352"/>
                </a:lnTo>
                <a:cubicBezTo>
                  <a:pt x="13089" y="350"/>
                  <a:pt x="13104" y="362"/>
                  <a:pt x="13106" y="380"/>
                </a:cubicBezTo>
                <a:cubicBezTo>
                  <a:pt x="13108" y="397"/>
                  <a:pt x="13096" y="413"/>
                  <a:pt x="13078" y="415"/>
                </a:cubicBezTo>
                <a:lnTo>
                  <a:pt x="12951" y="430"/>
                </a:lnTo>
                <a:cubicBezTo>
                  <a:pt x="12934" y="432"/>
                  <a:pt x="12918" y="419"/>
                  <a:pt x="12916" y="402"/>
                </a:cubicBezTo>
                <a:cubicBezTo>
                  <a:pt x="12914" y="384"/>
                  <a:pt x="12926" y="368"/>
                  <a:pt x="12944" y="366"/>
                </a:cubicBezTo>
                <a:close/>
                <a:moveTo>
                  <a:pt x="13198" y="337"/>
                </a:moveTo>
                <a:lnTo>
                  <a:pt x="13325" y="322"/>
                </a:lnTo>
                <a:cubicBezTo>
                  <a:pt x="13343" y="320"/>
                  <a:pt x="13359" y="333"/>
                  <a:pt x="13361" y="351"/>
                </a:cubicBezTo>
                <a:cubicBezTo>
                  <a:pt x="13363" y="368"/>
                  <a:pt x="13350" y="384"/>
                  <a:pt x="13333" y="386"/>
                </a:cubicBezTo>
                <a:lnTo>
                  <a:pt x="13205" y="401"/>
                </a:lnTo>
                <a:cubicBezTo>
                  <a:pt x="13188" y="403"/>
                  <a:pt x="13172" y="390"/>
                  <a:pt x="13170" y="372"/>
                </a:cubicBezTo>
                <a:cubicBezTo>
                  <a:pt x="13168" y="355"/>
                  <a:pt x="13181" y="339"/>
                  <a:pt x="13198" y="337"/>
                </a:cubicBezTo>
                <a:close/>
                <a:moveTo>
                  <a:pt x="13453" y="308"/>
                </a:moveTo>
                <a:lnTo>
                  <a:pt x="13580" y="293"/>
                </a:lnTo>
                <a:cubicBezTo>
                  <a:pt x="13597" y="291"/>
                  <a:pt x="13613" y="304"/>
                  <a:pt x="13615" y="321"/>
                </a:cubicBezTo>
                <a:cubicBezTo>
                  <a:pt x="13617" y="339"/>
                  <a:pt x="13605" y="355"/>
                  <a:pt x="13587" y="357"/>
                </a:cubicBezTo>
                <a:lnTo>
                  <a:pt x="13460" y="371"/>
                </a:lnTo>
                <a:cubicBezTo>
                  <a:pt x="13442" y="373"/>
                  <a:pt x="13426" y="361"/>
                  <a:pt x="13424" y="343"/>
                </a:cubicBezTo>
                <a:cubicBezTo>
                  <a:pt x="13422" y="326"/>
                  <a:pt x="13435" y="310"/>
                  <a:pt x="13453" y="308"/>
                </a:cubicBezTo>
                <a:close/>
                <a:moveTo>
                  <a:pt x="13707" y="279"/>
                </a:moveTo>
                <a:lnTo>
                  <a:pt x="13834" y="264"/>
                </a:lnTo>
                <a:cubicBezTo>
                  <a:pt x="13852" y="262"/>
                  <a:pt x="13867" y="275"/>
                  <a:pt x="13869" y="292"/>
                </a:cubicBezTo>
                <a:cubicBezTo>
                  <a:pt x="13871" y="310"/>
                  <a:pt x="13859" y="326"/>
                  <a:pt x="13841" y="328"/>
                </a:cubicBezTo>
                <a:lnTo>
                  <a:pt x="13714" y="342"/>
                </a:lnTo>
                <a:cubicBezTo>
                  <a:pt x="13697" y="344"/>
                  <a:pt x="13681" y="332"/>
                  <a:pt x="13679" y="314"/>
                </a:cubicBezTo>
                <a:cubicBezTo>
                  <a:pt x="13677" y="297"/>
                  <a:pt x="13689" y="281"/>
                  <a:pt x="13707" y="279"/>
                </a:cubicBezTo>
                <a:close/>
                <a:moveTo>
                  <a:pt x="13961" y="249"/>
                </a:moveTo>
                <a:lnTo>
                  <a:pt x="14088" y="235"/>
                </a:lnTo>
                <a:cubicBezTo>
                  <a:pt x="14106" y="233"/>
                  <a:pt x="14122" y="245"/>
                  <a:pt x="14124" y="263"/>
                </a:cubicBezTo>
                <a:cubicBezTo>
                  <a:pt x="14126" y="281"/>
                  <a:pt x="14113" y="296"/>
                  <a:pt x="14096" y="298"/>
                </a:cubicBezTo>
                <a:lnTo>
                  <a:pt x="13968" y="313"/>
                </a:lnTo>
                <a:cubicBezTo>
                  <a:pt x="13951" y="315"/>
                  <a:pt x="13935" y="302"/>
                  <a:pt x="13933" y="285"/>
                </a:cubicBezTo>
                <a:cubicBezTo>
                  <a:pt x="13931" y="267"/>
                  <a:pt x="13944" y="251"/>
                  <a:pt x="13961" y="249"/>
                </a:cubicBezTo>
                <a:close/>
                <a:moveTo>
                  <a:pt x="14216" y="220"/>
                </a:moveTo>
                <a:lnTo>
                  <a:pt x="14343" y="206"/>
                </a:lnTo>
                <a:cubicBezTo>
                  <a:pt x="14360" y="204"/>
                  <a:pt x="14376" y="216"/>
                  <a:pt x="14378" y="234"/>
                </a:cubicBezTo>
                <a:cubicBezTo>
                  <a:pt x="14380" y="251"/>
                  <a:pt x="14368" y="267"/>
                  <a:pt x="14350" y="269"/>
                </a:cubicBezTo>
                <a:lnTo>
                  <a:pt x="14223" y="284"/>
                </a:lnTo>
                <a:cubicBezTo>
                  <a:pt x="14205" y="286"/>
                  <a:pt x="14189" y="273"/>
                  <a:pt x="14187" y="256"/>
                </a:cubicBezTo>
                <a:cubicBezTo>
                  <a:pt x="14185" y="238"/>
                  <a:pt x="14198" y="222"/>
                  <a:pt x="14216" y="220"/>
                </a:cubicBezTo>
                <a:close/>
                <a:moveTo>
                  <a:pt x="14470" y="191"/>
                </a:moveTo>
                <a:lnTo>
                  <a:pt x="14597" y="177"/>
                </a:lnTo>
                <a:cubicBezTo>
                  <a:pt x="14615" y="175"/>
                  <a:pt x="14630" y="187"/>
                  <a:pt x="14632" y="205"/>
                </a:cubicBezTo>
                <a:cubicBezTo>
                  <a:pt x="14634" y="222"/>
                  <a:pt x="14622" y="238"/>
                  <a:pt x="14604" y="240"/>
                </a:cubicBezTo>
                <a:lnTo>
                  <a:pt x="14477" y="255"/>
                </a:lnTo>
                <a:cubicBezTo>
                  <a:pt x="14460" y="257"/>
                  <a:pt x="14444" y="244"/>
                  <a:pt x="14442" y="227"/>
                </a:cubicBezTo>
                <a:cubicBezTo>
                  <a:pt x="14440" y="209"/>
                  <a:pt x="14452" y="193"/>
                  <a:pt x="14470" y="191"/>
                </a:cubicBezTo>
                <a:close/>
                <a:moveTo>
                  <a:pt x="14724" y="162"/>
                </a:moveTo>
                <a:lnTo>
                  <a:pt x="14851" y="147"/>
                </a:lnTo>
                <a:cubicBezTo>
                  <a:pt x="14869" y="145"/>
                  <a:pt x="14885" y="158"/>
                  <a:pt x="14887" y="176"/>
                </a:cubicBezTo>
                <a:cubicBezTo>
                  <a:pt x="14889" y="193"/>
                  <a:pt x="14876" y="209"/>
                  <a:pt x="14859" y="211"/>
                </a:cubicBezTo>
                <a:lnTo>
                  <a:pt x="14731" y="226"/>
                </a:lnTo>
                <a:cubicBezTo>
                  <a:pt x="14714" y="228"/>
                  <a:pt x="14698" y="215"/>
                  <a:pt x="14696" y="197"/>
                </a:cubicBezTo>
                <a:cubicBezTo>
                  <a:pt x="14694" y="180"/>
                  <a:pt x="14707" y="164"/>
                  <a:pt x="14724" y="162"/>
                </a:cubicBezTo>
                <a:close/>
                <a:moveTo>
                  <a:pt x="14979" y="133"/>
                </a:moveTo>
                <a:lnTo>
                  <a:pt x="15106" y="118"/>
                </a:lnTo>
                <a:cubicBezTo>
                  <a:pt x="15123" y="116"/>
                  <a:pt x="15139" y="129"/>
                  <a:pt x="15141" y="146"/>
                </a:cubicBezTo>
                <a:cubicBezTo>
                  <a:pt x="15143" y="164"/>
                  <a:pt x="15131" y="180"/>
                  <a:pt x="15113" y="182"/>
                </a:cubicBezTo>
                <a:lnTo>
                  <a:pt x="14986" y="196"/>
                </a:lnTo>
                <a:cubicBezTo>
                  <a:pt x="14968" y="198"/>
                  <a:pt x="14952" y="186"/>
                  <a:pt x="14950" y="168"/>
                </a:cubicBezTo>
                <a:cubicBezTo>
                  <a:pt x="14948" y="151"/>
                  <a:pt x="14961" y="135"/>
                  <a:pt x="14979" y="133"/>
                </a:cubicBezTo>
                <a:close/>
                <a:moveTo>
                  <a:pt x="15233" y="104"/>
                </a:moveTo>
                <a:lnTo>
                  <a:pt x="15360" y="89"/>
                </a:lnTo>
                <a:cubicBezTo>
                  <a:pt x="15378" y="87"/>
                  <a:pt x="15393" y="100"/>
                  <a:pt x="15395" y="117"/>
                </a:cubicBezTo>
                <a:cubicBezTo>
                  <a:pt x="15397" y="135"/>
                  <a:pt x="15385" y="151"/>
                  <a:pt x="15367" y="153"/>
                </a:cubicBezTo>
                <a:lnTo>
                  <a:pt x="15240" y="167"/>
                </a:lnTo>
                <a:cubicBezTo>
                  <a:pt x="15223" y="169"/>
                  <a:pt x="15207" y="157"/>
                  <a:pt x="15205" y="139"/>
                </a:cubicBezTo>
                <a:cubicBezTo>
                  <a:pt x="15203" y="122"/>
                  <a:pt x="15215" y="106"/>
                  <a:pt x="15233" y="104"/>
                </a:cubicBezTo>
                <a:close/>
                <a:moveTo>
                  <a:pt x="15487" y="75"/>
                </a:moveTo>
                <a:lnTo>
                  <a:pt x="15614" y="60"/>
                </a:lnTo>
                <a:cubicBezTo>
                  <a:pt x="15632" y="58"/>
                  <a:pt x="15648" y="71"/>
                  <a:pt x="15650" y="88"/>
                </a:cubicBezTo>
                <a:cubicBezTo>
                  <a:pt x="15652" y="106"/>
                  <a:pt x="15639" y="121"/>
                  <a:pt x="15622" y="124"/>
                </a:cubicBezTo>
                <a:lnTo>
                  <a:pt x="15494" y="138"/>
                </a:lnTo>
                <a:cubicBezTo>
                  <a:pt x="15477" y="140"/>
                  <a:pt x="15461" y="127"/>
                  <a:pt x="15459" y="110"/>
                </a:cubicBezTo>
                <a:cubicBezTo>
                  <a:pt x="15457" y="92"/>
                  <a:pt x="15470" y="77"/>
                  <a:pt x="15487" y="75"/>
                </a:cubicBezTo>
                <a:close/>
                <a:moveTo>
                  <a:pt x="15742" y="45"/>
                </a:moveTo>
                <a:lnTo>
                  <a:pt x="15869" y="31"/>
                </a:lnTo>
                <a:cubicBezTo>
                  <a:pt x="15886" y="29"/>
                  <a:pt x="15902" y="41"/>
                  <a:pt x="15904" y="59"/>
                </a:cubicBezTo>
                <a:cubicBezTo>
                  <a:pt x="15906" y="76"/>
                  <a:pt x="15894" y="92"/>
                  <a:pt x="15876" y="94"/>
                </a:cubicBezTo>
                <a:lnTo>
                  <a:pt x="15749" y="109"/>
                </a:lnTo>
                <a:cubicBezTo>
                  <a:pt x="15731" y="111"/>
                  <a:pt x="15715" y="98"/>
                  <a:pt x="15713" y="81"/>
                </a:cubicBezTo>
                <a:cubicBezTo>
                  <a:pt x="15711" y="63"/>
                  <a:pt x="15724" y="47"/>
                  <a:pt x="15742" y="45"/>
                </a:cubicBezTo>
                <a:close/>
                <a:moveTo>
                  <a:pt x="15996" y="16"/>
                </a:moveTo>
                <a:lnTo>
                  <a:pt x="16123" y="2"/>
                </a:lnTo>
                <a:cubicBezTo>
                  <a:pt x="16141" y="0"/>
                  <a:pt x="16156" y="12"/>
                  <a:pt x="16158" y="30"/>
                </a:cubicBezTo>
                <a:cubicBezTo>
                  <a:pt x="16160" y="47"/>
                  <a:pt x="16148" y="63"/>
                  <a:pt x="16130" y="65"/>
                </a:cubicBezTo>
                <a:lnTo>
                  <a:pt x="16003" y="80"/>
                </a:lnTo>
                <a:cubicBezTo>
                  <a:pt x="15986" y="82"/>
                  <a:pt x="15970" y="69"/>
                  <a:pt x="15968" y="52"/>
                </a:cubicBezTo>
                <a:cubicBezTo>
                  <a:pt x="15966" y="34"/>
                  <a:pt x="15978" y="18"/>
                  <a:pt x="15996" y="16"/>
                </a:cubicBezTo>
                <a:close/>
              </a:path>
            </a:pathLst>
          </a:custGeom>
          <a:solidFill>
            <a:srgbClr val="000000"/>
          </a:solidFill>
          <a:ln w="1588">
            <a:solidFill>
              <a:srgbClr val="000000"/>
            </a:solidFill>
            <a:bevel/>
            <a:headEnd/>
            <a:tailEnd/>
          </a:ln>
        </p:spPr>
        <p:txBody>
          <a:bodyPr/>
          <a:lstStyle/>
          <a:p>
            <a:endParaRPr lang="nl-NL"/>
          </a:p>
        </p:txBody>
      </p:sp>
      <p:sp>
        <p:nvSpPr>
          <p:cNvPr id="50215" name="Oval 42"/>
          <p:cNvSpPr>
            <a:spLocks noChangeArrowheads="1"/>
          </p:cNvSpPr>
          <p:nvPr/>
        </p:nvSpPr>
        <p:spPr bwMode="auto">
          <a:xfrm>
            <a:off x="2679700" y="4273550"/>
            <a:ext cx="114300" cy="123825"/>
          </a:xfrm>
          <a:prstGeom prst="ellipse">
            <a:avLst/>
          </a:prstGeom>
          <a:solidFill>
            <a:srgbClr val="00B0F0"/>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6" name="Oval 43"/>
          <p:cNvSpPr>
            <a:spLocks noChangeArrowheads="1"/>
          </p:cNvSpPr>
          <p:nvPr/>
        </p:nvSpPr>
        <p:spPr bwMode="auto">
          <a:xfrm>
            <a:off x="2679700" y="4273550"/>
            <a:ext cx="114300" cy="123825"/>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7" name="Oval 44"/>
          <p:cNvSpPr>
            <a:spLocks noChangeArrowheads="1"/>
          </p:cNvSpPr>
          <p:nvPr/>
        </p:nvSpPr>
        <p:spPr bwMode="auto">
          <a:xfrm>
            <a:off x="3117850" y="4100513"/>
            <a:ext cx="115888" cy="125412"/>
          </a:xfrm>
          <a:prstGeom prst="ellipse">
            <a:avLst/>
          </a:prstGeom>
          <a:solidFill>
            <a:srgbClr val="00B0F0"/>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8" name="Oval 45"/>
          <p:cNvSpPr>
            <a:spLocks noChangeArrowheads="1"/>
          </p:cNvSpPr>
          <p:nvPr/>
        </p:nvSpPr>
        <p:spPr bwMode="auto">
          <a:xfrm>
            <a:off x="3117850" y="4100513"/>
            <a:ext cx="115888" cy="125412"/>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9" name="Oval 46"/>
          <p:cNvSpPr>
            <a:spLocks noChangeArrowheads="1"/>
          </p:cNvSpPr>
          <p:nvPr/>
        </p:nvSpPr>
        <p:spPr bwMode="auto">
          <a:xfrm>
            <a:off x="5065713" y="4183063"/>
            <a:ext cx="114300" cy="125412"/>
          </a:xfrm>
          <a:prstGeom prst="ellipse">
            <a:avLst/>
          </a:prstGeom>
          <a:solidFill>
            <a:srgbClr val="00B0F0"/>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20" name="Oval 47"/>
          <p:cNvSpPr>
            <a:spLocks noChangeArrowheads="1"/>
          </p:cNvSpPr>
          <p:nvPr/>
        </p:nvSpPr>
        <p:spPr bwMode="auto">
          <a:xfrm>
            <a:off x="5065713" y="4183063"/>
            <a:ext cx="114300" cy="125412"/>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21" name="Oval 48"/>
          <p:cNvSpPr>
            <a:spLocks noChangeArrowheads="1"/>
          </p:cNvSpPr>
          <p:nvPr/>
        </p:nvSpPr>
        <p:spPr bwMode="auto">
          <a:xfrm>
            <a:off x="6383338" y="4019550"/>
            <a:ext cx="114300" cy="123825"/>
          </a:xfrm>
          <a:prstGeom prst="ellipse">
            <a:avLst/>
          </a:prstGeom>
          <a:solidFill>
            <a:srgbClr val="00B0F0"/>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22" name="Oval 49"/>
          <p:cNvSpPr>
            <a:spLocks noChangeArrowheads="1"/>
          </p:cNvSpPr>
          <p:nvPr/>
        </p:nvSpPr>
        <p:spPr bwMode="auto">
          <a:xfrm>
            <a:off x="6383338" y="4019550"/>
            <a:ext cx="114300" cy="123825"/>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23" name="Rectangle 50"/>
          <p:cNvSpPr>
            <a:spLocks noChangeArrowheads="1"/>
          </p:cNvSpPr>
          <p:nvPr/>
        </p:nvSpPr>
        <p:spPr bwMode="auto">
          <a:xfrm>
            <a:off x="2447925" y="4937125"/>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0</a:t>
            </a:r>
            <a:endParaRPr lang="en-US" altLang="nl-NL">
              <a:latin typeface="Arial" charset="0"/>
              <a:ea typeface="ＭＳ Ｐゴシック" pitchFamily="-65" charset="-128"/>
            </a:endParaRPr>
          </a:p>
        </p:txBody>
      </p:sp>
      <p:sp>
        <p:nvSpPr>
          <p:cNvPr id="50224" name="Rectangle 51"/>
          <p:cNvSpPr>
            <a:spLocks noChangeArrowheads="1"/>
          </p:cNvSpPr>
          <p:nvPr/>
        </p:nvSpPr>
        <p:spPr bwMode="auto">
          <a:xfrm>
            <a:off x="2447925" y="4437063"/>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2</a:t>
            </a:r>
            <a:endParaRPr lang="en-US" altLang="nl-NL">
              <a:latin typeface="Arial" charset="0"/>
              <a:ea typeface="ＭＳ Ｐゴシック" pitchFamily="-65" charset="-128"/>
            </a:endParaRPr>
          </a:p>
        </p:txBody>
      </p:sp>
      <p:sp>
        <p:nvSpPr>
          <p:cNvPr id="50225" name="Rectangle 52"/>
          <p:cNvSpPr>
            <a:spLocks noChangeArrowheads="1"/>
          </p:cNvSpPr>
          <p:nvPr/>
        </p:nvSpPr>
        <p:spPr bwMode="auto">
          <a:xfrm>
            <a:off x="2447925" y="3937000"/>
            <a:ext cx="115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4</a:t>
            </a:r>
            <a:endParaRPr lang="en-US" altLang="nl-NL">
              <a:latin typeface="Arial" charset="0"/>
              <a:ea typeface="ＭＳ Ｐゴシック" pitchFamily="-65" charset="-128"/>
            </a:endParaRPr>
          </a:p>
        </p:txBody>
      </p:sp>
      <p:sp>
        <p:nvSpPr>
          <p:cNvPr id="50226" name="Rectangle 53"/>
          <p:cNvSpPr>
            <a:spLocks noChangeArrowheads="1"/>
          </p:cNvSpPr>
          <p:nvPr/>
        </p:nvSpPr>
        <p:spPr bwMode="auto">
          <a:xfrm>
            <a:off x="2447925" y="3436938"/>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6</a:t>
            </a:r>
            <a:endParaRPr lang="en-US" altLang="nl-NL">
              <a:latin typeface="Arial" charset="0"/>
              <a:ea typeface="ＭＳ Ｐゴシック" pitchFamily="-65" charset="-128"/>
            </a:endParaRPr>
          </a:p>
        </p:txBody>
      </p:sp>
      <p:sp>
        <p:nvSpPr>
          <p:cNvPr id="50227" name="Rectangle 54"/>
          <p:cNvSpPr>
            <a:spLocks noChangeArrowheads="1"/>
          </p:cNvSpPr>
          <p:nvPr/>
        </p:nvSpPr>
        <p:spPr bwMode="auto">
          <a:xfrm>
            <a:off x="2447925" y="2936875"/>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8</a:t>
            </a:r>
            <a:endParaRPr lang="en-US" altLang="nl-NL">
              <a:latin typeface="Arial" charset="0"/>
              <a:ea typeface="ＭＳ Ｐゴシック" pitchFamily="-65" charset="-128"/>
            </a:endParaRPr>
          </a:p>
        </p:txBody>
      </p:sp>
      <p:sp>
        <p:nvSpPr>
          <p:cNvPr id="50228" name="Rectangle 55"/>
          <p:cNvSpPr>
            <a:spLocks noChangeArrowheads="1"/>
          </p:cNvSpPr>
          <p:nvPr/>
        </p:nvSpPr>
        <p:spPr bwMode="auto">
          <a:xfrm>
            <a:off x="2346325" y="2438400"/>
            <a:ext cx="22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10</a:t>
            </a:r>
            <a:endParaRPr lang="en-US" altLang="nl-NL">
              <a:latin typeface="Arial" charset="0"/>
              <a:ea typeface="ＭＳ Ｐゴシック" pitchFamily="-65" charset="-128"/>
            </a:endParaRPr>
          </a:p>
        </p:txBody>
      </p:sp>
      <p:sp>
        <p:nvSpPr>
          <p:cNvPr id="50229" name="Rectangle 56"/>
          <p:cNvSpPr>
            <a:spLocks noChangeArrowheads="1"/>
          </p:cNvSpPr>
          <p:nvPr/>
        </p:nvSpPr>
        <p:spPr bwMode="auto">
          <a:xfrm>
            <a:off x="2687638" y="5227638"/>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0</a:t>
            </a:r>
            <a:endParaRPr lang="en-US" altLang="nl-NL">
              <a:latin typeface="Arial" charset="0"/>
              <a:ea typeface="ＭＳ Ｐゴシック" pitchFamily="-65" charset="-128"/>
            </a:endParaRPr>
          </a:p>
        </p:txBody>
      </p:sp>
      <p:sp>
        <p:nvSpPr>
          <p:cNvPr id="50230" name="Rectangle 57"/>
          <p:cNvSpPr>
            <a:spLocks noChangeArrowheads="1"/>
          </p:cNvSpPr>
          <p:nvPr/>
        </p:nvSpPr>
        <p:spPr bwMode="auto">
          <a:xfrm>
            <a:off x="3892550" y="5227638"/>
            <a:ext cx="227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20</a:t>
            </a:r>
            <a:endParaRPr lang="en-US" altLang="nl-NL">
              <a:latin typeface="Arial" charset="0"/>
              <a:ea typeface="ＭＳ Ｐゴシック" pitchFamily="-65" charset="-128"/>
            </a:endParaRPr>
          </a:p>
        </p:txBody>
      </p:sp>
      <p:sp>
        <p:nvSpPr>
          <p:cNvPr id="50231" name="Rectangle 58"/>
          <p:cNvSpPr>
            <a:spLocks noChangeArrowheads="1"/>
          </p:cNvSpPr>
          <p:nvPr/>
        </p:nvSpPr>
        <p:spPr bwMode="auto">
          <a:xfrm>
            <a:off x="5148263" y="5227638"/>
            <a:ext cx="22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40</a:t>
            </a:r>
            <a:endParaRPr lang="en-US" altLang="nl-NL">
              <a:latin typeface="Arial" charset="0"/>
              <a:ea typeface="ＭＳ Ｐゴシック" pitchFamily="-65" charset="-128"/>
            </a:endParaRPr>
          </a:p>
        </p:txBody>
      </p:sp>
      <p:sp>
        <p:nvSpPr>
          <p:cNvPr id="50232" name="Rectangle 59"/>
          <p:cNvSpPr>
            <a:spLocks noChangeArrowheads="1"/>
          </p:cNvSpPr>
          <p:nvPr/>
        </p:nvSpPr>
        <p:spPr bwMode="auto">
          <a:xfrm>
            <a:off x="6403975" y="5227638"/>
            <a:ext cx="22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60</a:t>
            </a:r>
            <a:endParaRPr lang="en-US" altLang="nl-NL">
              <a:latin typeface="Arial" charset="0"/>
              <a:ea typeface="ＭＳ Ｐゴシック" pitchFamily="-65" charset="-128"/>
            </a:endParaRPr>
          </a:p>
        </p:txBody>
      </p:sp>
      <p:sp>
        <p:nvSpPr>
          <p:cNvPr id="50233" name="Rectangle 60"/>
          <p:cNvSpPr>
            <a:spLocks noChangeArrowheads="1"/>
          </p:cNvSpPr>
          <p:nvPr/>
        </p:nvSpPr>
        <p:spPr bwMode="auto">
          <a:xfrm rot="-5400000">
            <a:off x="1304132" y="3610769"/>
            <a:ext cx="172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000000"/>
                </a:solidFill>
                <a:latin typeface="Arial Unicode MS" pitchFamily="-65" charset="0"/>
                <a:ea typeface="ＭＳ Ｐゴシック" pitchFamily="-65" charset="-128"/>
              </a:rPr>
              <a:t># (whiteflies)</a:t>
            </a:r>
            <a:endParaRPr lang="en-US" altLang="nl-NL">
              <a:latin typeface="Arial" charset="0"/>
              <a:ea typeface="ＭＳ Ｐゴシック" pitchFamily="-65" charset="-128"/>
            </a:endParaRPr>
          </a:p>
        </p:txBody>
      </p:sp>
      <p:sp>
        <p:nvSpPr>
          <p:cNvPr id="50234" name="Rectangle 61"/>
          <p:cNvSpPr>
            <a:spLocks noChangeArrowheads="1"/>
          </p:cNvSpPr>
          <p:nvPr/>
        </p:nvSpPr>
        <p:spPr bwMode="auto">
          <a:xfrm>
            <a:off x="4116388" y="5514975"/>
            <a:ext cx="1060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Time [days]</a:t>
            </a:r>
            <a:endParaRPr lang="en-US" altLang="nl-NL">
              <a:latin typeface="Arial" charset="0"/>
              <a:ea typeface="ＭＳ Ｐゴシック" pitchFamily="-65" charset="-128"/>
            </a:endParaRPr>
          </a:p>
        </p:txBody>
      </p:sp>
      <p:grpSp>
        <p:nvGrpSpPr>
          <p:cNvPr id="50235" name="Group 262158"/>
          <p:cNvGrpSpPr>
            <a:grpSpLocks/>
          </p:cNvGrpSpPr>
          <p:nvPr/>
        </p:nvGrpSpPr>
        <p:grpSpPr bwMode="auto">
          <a:xfrm>
            <a:off x="2836863" y="2549525"/>
            <a:ext cx="1997075" cy="849313"/>
            <a:chOff x="2997200" y="2819400"/>
            <a:chExt cx="2162508" cy="849313"/>
          </a:xfrm>
        </p:grpSpPr>
        <p:sp>
          <p:nvSpPr>
            <p:cNvPr id="50240" name="Rectangle 62"/>
            <p:cNvSpPr>
              <a:spLocks noChangeArrowheads="1"/>
            </p:cNvSpPr>
            <p:nvPr/>
          </p:nvSpPr>
          <p:spPr bwMode="auto">
            <a:xfrm>
              <a:off x="2997200" y="2819400"/>
              <a:ext cx="2108200" cy="849313"/>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grpSp>
          <p:nvGrpSpPr>
            <p:cNvPr id="50241" name="Group 262157"/>
            <p:cNvGrpSpPr>
              <a:grpSpLocks/>
            </p:cNvGrpSpPr>
            <p:nvPr/>
          </p:nvGrpSpPr>
          <p:grpSpPr bwMode="auto">
            <a:xfrm>
              <a:off x="3176588" y="2854973"/>
              <a:ext cx="1242358" cy="484671"/>
              <a:chOff x="3176588" y="2854973"/>
              <a:chExt cx="1242358" cy="484671"/>
            </a:xfrm>
          </p:grpSpPr>
          <p:sp>
            <p:nvSpPr>
              <p:cNvPr id="50246" name="Freeform 64"/>
              <p:cNvSpPr>
                <a:spLocks/>
              </p:cNvSpPr>
              <p:nvPr/>
            </p:nvSpPr>
            <p:spPr bwMode="auto">
              <a:xfrm>
                <a:off x="3176588" y="2973388"/>
                <a:ext cx="223838" cy="15875"/>
              </a:xfrm>
              <a:custGeom>
                <a:avLst/>
                <a:gdLst>
                  <a:gd name="T0" fmla="*/ 2147483647 w 3616"/>
                  <a:gd name="T1" fmla="*/ 0 h 256"/>
                  <a:gd name="T2" fmla="*/ 2147483647 w 3616"/>
                  <a:gd name="T3" fmla="*/ 0 h 256"/>
                  <a:gd name="T4" fmla="*/ 2147483647 w 3616"/>
                  <a:gd name="T5" fmla="*/ 2147483647 h 256"/>
                  <a:gd name="T6" fmla="*/ 2147483647 w 3616"/>
                  <a:gd name="T7" fmla="*/ 2147483647 h 256"/>
                  <a:gd name="T8" fmla="*/ 2147483647 w 3616"/>
                  <a:gd name="T9" fmla="*/ 2147483647 h 256"/>
                  <a:gd name="T10" fmla="*/ 0 w 3616"/>
                  <a:gd name="T11" fmla="*/ 2147483647 h 256"/>
                  <a:gd name="T12" fmla="*/ 2147483647 w 3616"/>
                  <a:gd name="T13" fmla="*/ 0 h 256"/>
                  <a:gd name="T14" fmla="*/ 0 60000 65536"/>
                  <a:gd name="T15" fmla="*/ 0 60000 65536"/>
                  <a:gd name="T16" fmla="*/ 0 60000 65536"/>
                  <a:gd name="T17" fmla="*/ 0 60000 65536"/>
                  <a:gd name="T18" fmla="*/ 0 60000 65536"/>
                  <a:gd name="T19" fmla="*/ 0 60000 65536"/>
                  <a:gd name="T20" fmla="*/ 0 60000 65536"/>
                  <a:gd name="T21" fmla="*/ 0 w 3616"/>
                  <a:gd name="T22" fmla="*/ 0 h 256"/>
                  <a:gd name="T23" fmla="*/ 3616 w 3616"/>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6" h="256">
                    <a:moveTo>
                      <a:pt x="128" y="0"/>
                    </a:moveTo>
                    <a:lnTo>
                      <a:pt x="3488" y="0"/>
                    </a:lnTo>
                    <a:cubicBezTo>
                      <a:pt x="3559" y="0"/>
                      <a:pt x="3616" y="58"/>
                      <a:pt x="3616" y="128"/>
                    </a:cubicBezTo>
                    <a:cubicBezTo>
                      <a:pt x="3616" y="199"/>
                      <a:pt x="3559" y="256"/>
                      <a:pt x="3488" y="256"/>
                    </a:cubicBezTo>
                    <a:lnTo>
                      <a:pt x="128" y="256"/>
                    </a:lnTo>
                    <a:cubicBezTo>
                      <a:pt x="58" y="256"/>
                      <a:pt x="0" y="199"/>
                      <a:pt x="0" y="128"/>
                    </a:cubicBezTo>
                    <a:cubicBezTo>
                      <a:pt x="0" y="58"/>
                      <a:pt x="58" y="0"/>
                      <a:pt x="128" y="0"/>
                    </a:cubicBezTo>
                    <a:close/>
                  </a:path>
                </a:pathLst>
              </a:custGeom>
              <a:solidFill>
                <a:srgbClr val="000000"/>
              </a:solidFill>
              <a:ln w="1588">
                <a:solidFill>
                  <a:srgbClr val="000000"/>
                </a:solidFill>
                <a:bevel/>
                <a:headEnd/>
                <a:tailEnd/>
              </a:ln>
            </p:spPr>
            <p:txBody>
              <a:bodyPr/>
              <a:lstStyle/>
              <a:p>
                <a:endParaRPr lang="nl-NL"/>
              </a:p>
            </p:txBody>
          </p:sp>
          <p:sp>
            <p:nvSpPr>
              <p:cNvPr id="50247" name="Freeform 65"/>
              <p:cNvSpPr>
                <a:spLocks/>
              </p:cNvSpPr>
              <p:nvPr/>
            </p:nvSpPr>
            <p:spPr bwMode="auto">
              <a:xfrm>
                <a:off x="3235325" y="2927350"/>
                <a:ext cx="106363" cy="107950"/>
              </a:xfrm>
              <a:custGeom>
                <a:avLst/>
                <a:gdLst>
                  <a:gd name="T0" fmla="*/ 2147483647 w 67"/>
                  <a:gd name="T1" fmla="*/ 0 h 68"/>
                  <a:gd name="T2" fmla="*/ 2147483647 w 67"/>
                  <a:gd name="T3" fmla="*/ 2147483647 h 68"/>
                  <a:gd name="T4" fmla="*/ 0 w 67"/>
                  <a:gd name="T5" fmla="*/ 2147483647 h 68"/>
                  <a:gd name="T6" fmla="*/ 2147483647 w 67"/>
                  <a:gd name="T7" fmla="*/ 0 h 68"/>
                  <a:gd name="T8" fmla="*/ 0 60000 65536"/>
                  <a:gd name="T9" fmla="*/ 0 60000 65536"/>
                  <a:gd name="T10" fmla="*/ 0 60000 65536"/>
                  <a:gd name="T11" fmla="*/ 0 60000 65536"/>
                  <a:gd name="T12" fmla="*/ 0 w 67"/>
                  <a:gd name="T13" fmla="*/ 0 h 68"/>
                  <a:gd name="T14" fmla="*/ 67 w 67"/>
                  <a:gd name="T15" fmla="*/ 68 h 68"/>
                </a:gdLst>
                <a:ahLst/>
                <a:cxnLst>
                  <a:cxn ang="T8">
                    <a:pos x="T0" y="T1"/>
                  </a:cxn>
                  <a:cxn ang="T9">
                    <a:pos x="T2" y="T3"/>
                  </a:cxn>
                  <a:cxn ang="T10">
                    <a:pos x="T4" y="T5"/>
                  </a:cxn>
                  <a:cxn ang="T11">
                    <a:pos x="T6" y="T7"/>
                  </a:cxn>
                </a:cxnLst>
                <a:rect l="T12" t="T13" r="T14" b="T15"/>
                <a:pathLst>
                  <a:path w="67" h="68">
                    <a:moveTo>
                      <a:pt x="34" y="0"/>
                    </a:moveTo>
                    <a:lnTo>
                      <a:pt x="67" y="68"/>
                    </a:lnTo>
                    <a:lnTo>
                      <a:pt x="0" y="68"/>
                    </a:lnTo>
                    <a:lnTo>
                      <a:pt x="34" y="0"/>
                    </a:lnTo>
                    <a:close/>
                  </a:path>
                </a:pathLst>
              </a:cu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0248" name="Freeform 66"/>
              <p:cNvSpPr>
                <a:spLocks noEditPoints="1"/>
              </p:cNvSpPr>
              <p:nvPr/>
            </p:nvSpPr>
            <p:spPr bwMode="auto">
              <a:xfrm>
                <a:off x="3230563" y="2922588"/>
                <a:ext cx="115888" cy="115888"/>
              </a:xfrm>
              <a:custGeom>
                <a:avLst/>
                <a:gdLst>
                  <a:gd name="T0" fmla="*/ 2147483647 w 1868"/>
                  <a:gd name="T1" fmla="*/ 2147483647 h 1861"/>
                  <a:gd name="T2" fmla="*/ 2147483647 w 1868"/>
                  <a:gd name="T3" fmla="*/ 0 h 1861"/>
                  <a:gd name="T4" fmla="*/ 2147483647 w 1868"/>
                  <a:gd name="T5" fmla="*/ 2147483647 h 1861"/>
                  <a:gd name="T6" fmla="*/ 2147483647 w 1868"/>
                  <a:gd name="T7" fmla="*/ 2147483647 h 1861"/>
                  <a:gd name="T8" fmla="*/ 2147483647 w 1868"/>
                  <a:gd name="T9" fmla="*/ 2147483647 h 1861"/>
                  <a:gd name="T10" fmla="*/ 2147483647 w 1868"/>
                  <a:gd name="T11" fmla="*/ 2147483647 h 1861"/>
                  <a:gd name="T12" fmla="*/ 2147483647 w 1868"/>
                  <a:gd name="T13" fmla="*/ 2147483647 h 1861"/>
                  <a:gd name="T14" fmla="*/ 2147483647 w 1868"/>
                  <a:gd name="T15" fmla="*/ 2147483647 h 1861"/>
                  <a:gd name="T16" fmla="*/ 2147483647 w 1868"/>
                  <a:gd name="T17" fmla="*/ 2147483647 h 1861"/>
                  <a:gd name="T18" fmla="*/ 2147483647 w 1868"/>
                  <a:gd name="T19" fmla="*/ 2147483647 h 1861"/>
                  <a:gd name="T20" fmla="*/ 2147483647 w 1868"/>
                  <a:gd name="T21" fmla="*/ 2147483647 h 1861"/>
                  <a:gd name="T22" fmla="*/ 2147483647 w 1868"/>
                  <a:gd name="T23" fmla="*/ 2147483647 h 1861"/>
                  <a:gd name="T24" fmla="*/ 2147483647 w 1868"/>
                  <a:gd name="T25" fmla="*/ 2147483647 h 1861"/>
                  <a:gd name="T26" fmla="*/ 2147483647 w 1868"/>
                  <a:gd name="T27" fmla="*/ 2147483647 h 1861"/>
                  <a:gd name="T28" fmla="*/ 2147483647 w 1868"/>
                  <a:gd name="T29" fmla="*/ 2147483647 h 1861"/>
                  <a:gd name="T30" fmla="*/ 2147483647 w 1868"/>
                  <a:gd name="T31" fmla="*/ 2147483647 h 1861"/>
                  <a:gd name="T32" fmla="*/ 2147483647 w 1868"/>
                  <a:gd name="T33" fmla="*/ 2147483647 h 1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8"/>
                  <a:gd name="T52" fmla="*/ 0 h 1861"/>
                  <a:gd name="T53" fmla="*/ 1868 w 1868"/>
                  <a:gd name="T54" fmla="*/ 1861 h 18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8" h="1861">
                    <a:moveTo>
                      <a:pt x="877" y="35"/>
                    </a:moveTo>
                    <a:cubicBezTo>
                      <a:pt x="887" y="14"/>
                      <a:pt x="910" y="0"/>
                      <a:pt x="934" y="0"/>
                    </a:cubicBezTo>
                    <a:cubicBezTo>
                      <a:pt x="958" y="0"/>
                      <a:pt x="980" y="14"/>
                      <a:pt x="991" y="35"/>
                    </a:cubicBezTo>
                    <a:lnTo>
                      <a:pt x="1858" y="1769"/>
                    </a:lnTo>
                    <a:cubicBezTo>
                      <a:pt x="1868" y="1788"/>
                      <a:pt x="1867" y="1812"/>
                      <a:pt x="1855" y="1831"/>
                    </a:cubicBezTo>
                    <a:cubicBezTo>
                      <a:pt x="1843" y="1850"/>
                      <a:pt x="1823" y="1861"/>
                      <a:pt x="1800" y="1861"/>
                    </a:cubicBezTo>
                    <a:lnTo>
                      <a:pt x="67" y="1861"/>
                    </a:lnTo>
                    <a:cubicBezTo>
                      <a:pt x="45" y="1861"/>
                      <a:pt x="24" y="1850"/>
                      <a:pt x="13" y="1831"/>
                    </a:cubicBezTo>
                    <a:cubicBezTo>
                      <a:pt x="1" y="1812"/>
                      <a:pt x="0" y="1788"/>
                      <a:pt x="10" y="1769"/>
                    </a:cubicBezTo>
                    <a:lnTo>
                      <a:pt x="877" y="35"/>
                    </a:lnTo>
                    <a:close/>
                    <a:moveTo>
                      <a:pt x="124" y="1826"/>
                    </a:moveTo>
                    <a:lnTo>
                      <a:pt x="67" y="1733"/>
                    </a:lnTo>
                    <a:lnTo>
                      <a:pt x="1800" y="1733"/>
                    </a:lnTo>
                    <a:lnTo>
                      <a:pt x="1743" y="1826"/>
                    </a:lnTo>
                    <a:lnTo>
                      <a:pt x="877" y="93"/>
                    </a:lnTo>
                    <a:lnTo>
                      <a:pt x="991" y="93"/>
                    </a:lnTo>
                    <a:lnTo>
                      <a:pt x="124" y="1826"/>
                    </a:lnTo>
                    <a:close/>
                  </a:path>
                </a:pathLst>
              </a:custGeom>
              <a:solidFill>
                <a:srgbClr val="000000"/>
              </a:solidFill>
              <a:ln w="1588">
                <a:solidFill>
                  <a:srgbClr val="000000"/>
                </a:solidFill>
                <a:bevel/>
                <a:headEnd/>
                <a:tailEnd/>
              </a:ln>
            </p:spPr>
            <p:txBody>
              <a:bodyPr/>
              <a:lstStyle/>
              <a:p>
                <a:endParaRPr lang="nl-NL"/>
              </a:p>
            </p:txBody>
          </p:sp>
          <p:sp>
            <p:nvSpPr>
              <p:cNvPr id="50249" name="Rectangle 67"/>
              <p:cNvSpPr>
                <a:spLocks noChangeArrowheads="1"/>
              </p:cNvSpPr>
              <p:nvPr/>
            </p:nvSpPr>
            <p:spPr bwMode="auto">
              <a:xfrm>
                <a:off x="3429648" y="2854973"/>
                <a:ext cx="6254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Arial Unicode MS" pitchFamily="-65" charset="0"/>
                    <a:ea typeface="ＭＳ Ｐゴシック" pitchFamily="-65" charset="-128"/>
                  </a:rPr>
                  <a:t>control</a:t>
                </a:r>
                <a:endParaRPr lang="en-US" altLang="nl-NL">
                  <a:latin typeface="Arial" charset="0"/>
                  <a:ea typeface="ＭＳ Ｐゴシック" pitchFamily="-65" charset="-128"/>
                </a:endParaRPr>
              </a:p>
            </p:txBody>
          </p:sp>
          <p:sp>
            <p:nvSpPr>
              <p:cNvPr id="50250" name="Freeform 68"/>
              <p:cNvSpPr>
                <a:spLocks noEditPoints="1"/>
              </p:cNvSpPr>
              <p:nvPr/>
            </p:nvSpPr>
            <p:spPr bwMode="auto">
              <a:xfrm>
                <a:off x="3176588" y="3227679"/>
                <a:ext cx="223838" cy="15875"/>
              </a:xfrm>
              <a:custGeom>
                <a:avLst/>
                <a:gdLst>
                  <a:gd name="T0" fmla="*/ 2147483647 w 3616"/>
                  <a:gd name="T1" fmla="*/ 0 h 256"/>
                  <a:gd name="T2" fmla="*/ 2147483647 w 3616"/>
                  <a:gd name="T3" fmla="*/ 0 h 256"/>
                  <a:gd name="T4" fmla="*/ 2147483647 w 3616"/>
                  <a:gd name="T5" fmla="*/ 2147483647 h 256"/>
                  <a:gd name="T6" fmla="*/ 2147483647 w 3616"/>
                  <a:gd name="T7" fmla="*/ 2147483647 h 256"/>
                  <a:gd name="T8" fmla="*/ 2147483647 w 3616"/>
                  <a:gd name="T9" fmla="*/ 2147483647 h 256"/>
                  <a:gd name="T10" fmla="*/ 0 w 3616"/>
                  <a:gd name="T11" fmla="*/ 2147483647 h 256"/>
                  <a:gd name="T12" fmla="*/ 2147483647 w 3616"/>
                  <a:gd name="T13" fmla="*/ 0 h 256"/>
                  <a:gd name="T14" fmla="*/ 2147483647 w 3616"/>
                  <a:gd name="T15" fmla="*/ 0 h 256"/>
                  <a:gd name="T16" fmla="*/ 2147483647 w 3616"/>
                  <a:gd name="T17" fmla="*/ 0 h 256"/>
                  <a:gd name="T18" fmla="*/ 2147483647 w 3616"/>
                  <a:gd name="T19" fmla="*/ 2147483647 h 256"/>
                  <a:gd name="T20" fmla="*/ 2147483647 w 3616"/>
                  <a:gd name="T21" fmla="*/ 2147483647 h 256"/>
                  <a:gd name="T22" fmla="*/ 2147483647 w 3616"/>
                  <a:gd name="T23" fmla="*/ 2147483647 h 256"/>
                  <a:gd name="T24" fmla="*/ 2147483647 w 3616"/>
                  <a:gd name="T25" fmla="*/ 2147483647 h 256"/>
                  <a:gd name="T26" fmla="*/ 2147483647 w 3616"/>
                  <a:gd name="T27" fmla="*/ 0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16"/>
                  <a:gd name="T43" fmla="*/ 0 h 256"/>
                  <a:gd name="T44" fmla="*/ 3616 w 3616"/>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16" h="256">
                    <a:moveTo>
                      <a:pt x="128" y="0"/>
                    </a:moveTo>
                    <a:lnTo>
                      <a:pt x="1920" y="0"/>
                    </a:lnTo>
                    <a:cubicBezTo>
                      <a:pt x="1991" y="0"/>
                      <a:pt x="2048" y="58"/>
                      <a:pt x="2048" y="128"/>
                    </a:cubicBezTo>
                    <a:cubicBezTo>
                      <a:pt x="2048" y="199"/>
                      <a:pt x="1991" y="256"/>
                      <a:pt x="1920" y="256"/>
                    </a:cubicBezTo>
                    <a:lnTo>
                      <a:pt x="128" y="256"/>
                    </a:lnTo>
                    <a:cubicBezTo>
                      <a:pt x="58" y="256"/>
                      <a:pt x="0" y="199"/>
                      <a:pt x="0" y="128"/>
                    </a:cubicBezTo>
                    <a:cubicBezTo>
                      <a:pt x="0" y="58"/>
                      <a:pt x="58" y="0"/>
                      <a:pt x="128" y="0"/>
                    </a:cubicBezTo>
                    <a:close/>
                    <a:moveTo>
                      <a:pt x="2944" y="0"/>
                    </a:moveTo>
                    <a:lnTo>
                      <a:pt x="3488" y="0"/>
                    </a:lnTo>
                    <a:cubicBezTo>
                      <a:pt x="3559" y="0"/>
                      <a:pt x="3616" y="58"/>
                      <a:pt x="3616" y="128"/>
                    </a:cubicBezTo>
                    <a:cubicBezTo>
                      <a:pt x="3616" y="199"/>
                      <a:pt x="3559" y="256"/>
                      <a:pt x="3488" y="256"/>
                    </a:cubicBezTo>
                    <a:lnTo>
                      <a:pt x="2944" y="256"/>
                    </a:lnTo>
                    <a:cubicBezTo>
                      <a:pt x="2874" y="256"/>
                      <a:pt x="2816" y="199"/>
                      <a:pt x="2816" y="128"/>
                    </a:cubicBezTo>
                    <a:cubicBezTo>
                      <a:pt x="2816" y="58"/>
                      <a:pt x="2874" y="0"/>
                      <a:pt x="2944" y="0"/>
                    </a:cubicBezTo>
                    <a:close/>
                  </a:path>
                </a:pathLst>
              </a:custGeom>
              <a:solidFill>
                <a:srgbClr val="000000"/>
              </a:solidFill>
              <a:ln w="1588">
                <a:solidFill>
                  <a:srgbClr val="000000"/>
                </a:solidFill>
                <a:bevel/>
                <a:headEnd/>
                <a:tailEnd/>
              </a:ln>
            </p:spPr>
            <p:txBody>
              <a:bodyPr/>
              <a:lstStyle/>
              <a:p>
                <a:endParaRPr lang="nl-NL"/>
              </a:p>
            </p:txBody>
          </p:sp>
          <p:sp>
            <p:nvSpPr>
              <p:cNvPr id="50251" name="Oval 69"/>
              <p:cNvSpPr>
                <a:spLocks noChangeArrowheads="1"/>
              </p:cNvSpPr>
              <p:nvPr/>
            </p:nvSpPr>
            <p:spPr bwMode="auto">
              <a:xfrm>
                <a:off x="3235325" y="3180054"/>
                <a:ext cx="106363" cy="109538"/>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52" name="Freeform 70"/>
              <p:cNvSpPr>
                <a:spLocks noEditPoints="1"/>
              </p:cNvSpPr>
              <p:nvPr/>
            </p:nvSpPr>
            <p:spPr bwMode="auto">
              <a:xfrm>
                <a:off x="3232150" y="3178467"/>
                <a:ext cx="112713" cy="114300"/>
              </a:xfrm>
              <a:custGeom>
                <a:avLst/>
                <a:gdLst>
                  <a:gd name="T0" fmla="*/ 2147483647 w 71"/>
                  <a:gd name="T1" fmla="*/ 2147483647 h 72"/>
                  <a:gd name="T2" fmla="*/ 2147483647 w 71"/>
                  <a:gd name="T3" fmla="*/ 2147483647 h 72"/>
                  <a:gd name="T4" fmla="*/ 2147483647 w 71"/>
                  <a:gd name="T5" fmla="*/ 2147483647 h 72"/>
                  <a:gd name="T6" fmla="*/ 2147483647 w 71"/>
                  <a:gd name="T7" fmla="*/ 2147483647 h 72"/>
                  <a:gd name="T8" fmla="*/ 2147483647 w 71"/>
                  <a:gd name="T9" fmla="*/ 2147483647 h 72"/>
                  <a:gd name="T10" fmla="*/ 2147483647 w 71"/>
                  <a:gd name="T11" fmla="*/ 2147483647 h 72"/>
                  <a:gd name="T12" fmla="*/ 2147483647 w 71"/>
                  <a:gd name="T13" fmla="*/ 2147483647 h 72"/>
                  <a:gd name="T14" fmla="*/ 2147483647 w 71"/>
                  <a:gd name="T15" fmla="*/ 2147483647 h 72"/>
                  <a:gd name="T16" fmla="*/ 2147483647 w 71"/>
                  <a:gd name="T17" fmla="*/ 2147483647 h 72"/>
                  <a:gd name="T18" fmla="*/ 2147483647 w 71"/>
                  <a:gd name="T19" fmla="*/ 2147483647 h 72"/>
                  <a:gd name="T20" fmla="*/ 0 w 71"/>
                  <a:gd name="T21" fmla="*/ 2147483647 h 72"/>
                  <a:gd name="T22" fmla="*/ 2147483647 w 71"/>
                  <a:gd name="T23" fmla="*/ 2147483647 h 72"/>
                  <a:gd name="T24" fmla="*/ 2147483647 w 71"/>
                  <a:gd name="T25" fmla="*/ 2147483647 h 72"/>
                  <a:gd name="T26" fmla="*/ 2147483647 w 71"/>
                  <a:gd name="T27" fmla="*/ 2147483647 h 72"/>
                  <a:gd name="T28" fmla="*/ 2147483647 w 71"/>
                  <a:gd name="T29" fmla="*/ 2147483647 h 72"/>
                  <a:gd name="T30" fmla="*/ 2147483647 w 71"/>
                  <a:gd name="T31" fmla="*/ 0 h 72"/>
                  <a:gd name="T32" fmla="*/ 2147483647 w 71"/>
                  <a:gd name="T33" fmla="*/ 0 h 72"/>
                  <a:gd name="T34" fmla="*/ 2147483647 w 71"/>
                  <a:gd name="T35" fmla="*/ 2147483647 h 72"/>
                  <a:gd name="T36" fmla="*/ 2147483647 w 71"/>
                  <a:gd name="T37" fmla="*/ 2147483647 h 72"/>
                  <a:gd name="T38" fmla="*/ 2147483647 w 71"/>
                  <a:gd name="T39" fmla="*/ 2147483647 h 72"/>
                  <a:gd name="T40" fmla="*/ 2147483647 w 71"/>
                  <a:gd name="T41" fmla="*/ 2147483647 h 72"/>
                  <a:gd name="T42" fmla="*/ 2147483647 w 71"/>
                  <a:gd name="T43" fmla="*/ 2147483647 h 72"/>
                  <a:gd name="T44" fmla="*/ 2147483647 w 71"/>
                  <a:gd name="T45" fmla="*/ 2147483647 h 72"/>
                  <a:gd name="T46" fmla="*/ 2147483647 w 71"/>
                  <a:gd name="T47" fmla="*/ 2147483647 h 72"/>
                  <a:gd name="T48" fmla="*/ 2147483647 w 71"/>
                  <a:gd name="T49" fmla="*/ 2147483647 h 72"/>
                  <a:gd name="T50" fmla="*/ 2147483647 w 71"/>
                  <a:gd name="T51" fmla="*/ 2147483647 h 72"/>
                  <a:gd name="T52" fmla="*/ 2147483647 w 71"/>
                  <a:gd name="T53" fmla="*/ 2147483647 h 72"/>
                  <a:gd name="T54" fmla="*/ 2147483647 w 71"/>
                  <a:gd name="T55" fmla="*/ 2147483647 h 72"/>
                  <a:gd name="T56" fmla="*/ 2147483647 w 71"/>
                  <a:gd name="T57" fmla="*/ 2147483647 h 72"/>
                  <a:gd name="T58" fmla="*/ 2147483647 w 71"/>
                  <a:gd name="T59" fmla="*/ 2147483647 h 72"/>
                  <a:gd name="T60" fmla="*/ 2147483647 w 71"/>
                  <a:gd name="T61" fmla="*/ 2147483647 h 72"/>
                  <a:gd name="T62" fmla="*/ 2147483647 w 71"/>
                  <a:gd name="T63" fmla="*/ 2147483647 h 72"/>
                  <a:gd name="T64" fmla="*/ 2147483647 w 71"/>
                  <a:gd name="T65" fmla="*/ 2147483647 h 72"/>
                  <a:gd name="T66" fmla="*/ 2147483647 w 71"/>
                  <a:gd name="T67" fmla="*/ 2147483647 h 72"/>
                  <a:gd name="T68" fmla="*/ 2147483647 w 71"/>
                  <a:gd name="T69" fmla="*/ 2147483647 h 72"/>
                  <a:gd name="T70" fmla="*/ 2147483647 w 71"/>
                  <a:gd name="T71" fmla="*/ 2147483647 h 72"/>
                  <a:gd name="T72" fmla="*/ 2147483647 w 71"/>
                  <a:gd name="T73" fmla="*/ 2147483647 h 72"/>
                  <a:gd name="T74" fmla="*/ 2147483647 w 71"/>
                  <a:gd name="T75" fmla="*/ 2147483647 h 72"/>
                  <a:gd name="T76" fmla="*/ 2147483647 w 71"/>
                  <a:gd name="T77" fmla="*/ 2147483647 h 72"/>
                  <a:gd name="T78" fmla="*/ 2147483647 w 71"/>
                  <a:gd name="T79" fmla="*/ 2147483647 h 72"/>
                  <a:gd name="T80" fmla="*/ 2147483647 w 71"/>
                  <a:gd name="T81" fmla="*/ 2147483647 h 72"/>
                  <a:gd name="T82" fmla="*/ 2147483647 w 71"/>
                  <a:gd name="T83" fmla="*/ 2147483647 h 72"/>
                  <a:gd name="T84" fmla="*/ 2147483647 w 71"/>
                  <a:gd name="T85" fmla="*/ 2147483647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72"/>
                  <a:gd name="T131" fmla="*/ 71 w 71"/>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72">
                    <a:moveTo>
                      <a:pt x="71" y="36"/>
                    </a:moveTo>
                    <a:lnTo>
                      <a:pt x="71" y="39"/>
                    </a:lnTo>
                    <a:lnTo>
                      <a:pt x="71" y="43"/>
                    </a:lnTo>
                    <a:lnTo>
                      <a:pt x="70" y="46"/>
                    </a:lnTo>
                    <a:lnTo>
                      <a:pt x="68" y="50"/>
                    </a:lnTo>
                    <a:lnTo>
                      <a:pt x="67" y="53"/>
                    </a:lnTo>
                    <a:lnTo>
                      <a:pt x="65" y="56"/>
                    </a:lnTo>
                    <a:lnTo>
                      <a:pt x="63" y="58"/>
                    </a:lnTo>
                    <a:lnTo>
                      <a:pt x="61" y="61"/>
                    </a:lnTo>
                    <a:lnTo>
                      <a:pt x="58" y="63"/>
                    </a:lnTo>
                    <a:lnTo>
                      <a:pt x="56" y="65"/>
                    </a:lnTo>
                    <a:lnTo>
                      <a:pt x="53" y="67"/>
                    </a:lnTo>
                    <a:lnTo>
                      <a:pt x="50" y="69"/>
                    </a:lnTo>
                    <a:lnTo>
                      <a:pt x="46" y="70"/>
                    </a:lnTo>
                    <a:lnTo>
                      <a:pt x="43" y="71"/>
                    </a:lnTo>
                    <a:lnTo>
                      <a:pt x="39" y="71"/>
                    </a:lnTo>
                    <a:lnTo>
                      <a:pt x="36" y="72"/>
                    </a:lnTo>
                    <a:lnTo>
                      <a:pt x="32" y="71"/>
                    </a:lnTo>
                    <a:lnTo>
                      <a:pt x="28" y="71"/>
                    </a:lnTo>
                    <a:lnTo>
                      <a:pt x="25" y="70"/>
                    </a:lnTo>
                    <a:lnTo>
                      <a:pt x="22" y="69"/>
                    </a:lnTo>
                    <a:lnTo>
                      <a:pt x="19" y="67"/>
                    </a:lnTo>
                    <a:lnTo>
                      <a:pt x="16" y="65"/>
                    </a:lnTo>
                    <a:lnTo>
                      <a:pt x="13" y="63"/>
                    </a:lnTo>
                    <a:lnTo>
                      <a:pt x="10" y="61"/>
                    </a:lnTo>
                    <a:lnTo>
                      <a:pt x="8" y="59"/>
                    </a:lnTo>
                    <a:lnTo>
                      <a:pt x="6" y="56"/>
                    </a:lnTo>
                    <a:lnTo>
                      <a:pt x="4" y="53"/>
                    </a:lnTo>
                    <a:lnTo>
                      <a:pt x="3" y="50"/>
                    </a:lnTo>
                    <a:lnTo>
                      <a:pt x="2" y="46"/>
                    </a:lnTo>
                    <a:lnTo>
                      <a:pt x="1" y="43"/>
                    </a:lnTo>
                    <a:lnTo>
                      <a:pt x="0" y="39"/>
                    </a:lnTo>
                    <a:lnTo>
                      <a:pt x="0" y="36"/>
                    </a:lnTo>
                    <a:lnTo>
                      <a:pt x="0" y="32"/>
                    </a:lnTo>
                    <a:lnTo>
                      <a:pt x="1" y="28"/>
                    </a:lnTo>
                    <a:lnTo>
                      <a:pt x="2" y="25"/>
                    </a:lnTo>
                    <a:lnTo>
                      <a:pt x="3" y="22"/>
                    </a:lnTo>
                    <a:lnTo>
                      <a:pt x="4" y="19"/>
                    </a:lnTo>
                    <a:lnTo>
                      <a:pt x="6" y="16"/>
                    </a:lnTo>
                    <a:lnTo>
                      <a:pt x="8" y="13"/>
                    </a:lnTo>
                    <a:lnTo>
                      <a:pt x="10" y="10"/>
                    </a:lnTo>
                    <a:lnTo>
                      <a:pt x="13" y="8"/>
                    </a:lnTo>
                    <a:lnTo>
                      <a:pt x="16" y="6"/>
                    </a:lnTo>
                    <a:lnTo>
                      <a:pt x="18" y="4"/>
                    </a:lnTo>
                    <a:lnTo>
                      <a:pt x="22" y="3"/>
                    </a:lnTo>
                    <a:lnTo>
                      <a:pt x="25" y="1"/>
                    </a:lnTo>
                    <a:lnTo>
                      <a:pt x="28" y="0"/>
                    </a:lnTo>
                    <a:lnTo>
                      <a:pt x="32" y="0"/>
                    </a:lnTo>
                    <a:lnTo>
                      <a:pt x="35" y="0"/>
                    </a:lnTo>
                    <a:lnTo>
                      <a:pt x="39" y="0"/>
                    </a:lnTo>
                    <a:lnTo>
                      <a:pt x="43" y="0"/>
                    </a:lnTo>
                    <a:lnTo>
                      <a:pt x="46" y="1"/>
                    </a:lnTo>
                    <a:lnTo>
                      <a:pt x="49" y="2"/>
                    </a:lnTo>
                    <a:lnTo>
                      <a:pt x="52" y="4"/>
                    </a:lnTo>
                    <a:lnTo>
                      <a:pt x="55" y="6"/>
                    </a:lnTo>
                    <a:lnTo>
                      <a:pt x="58" y="8"/>
                    </a:lnTo>
                    <a:lnTo>
                      <a:pt x="61" y="10"/>
                    </a:lnTo>
                    <a:lnTo>
                      <a:pt x="63" y="13"/>
                    </a:lnTo>
                    <a:lnTo>
                      <a:pt x="65" y="15"/>
                    </a:lnTo>
                    <a:lnTo>
                      <a:pt x="67" y="18"/>
                    </a:lnTo>
                    <a:lnTo>
                      <a:pt x="68" y="22"/>
                    </a:lnTo>
                    <a:lnTo>
                      <a:pt x="70" y="25"/>
                    </a:lnTo>
                    <a:lnTo>
                      <a:pt x="70" y="28"/>
                    </a:lnTo>
                    <a:lnTo>
                      <a:pt x="71" y="32"/>
                    </a:lnTo>
                    <a:lnTo>
                      <a:pt x="71" y="36"/>
                    </a:lnTo>
                    <a:close/>
                    <a:moveTo>
                      <a:pt x="67" y="32"/>
                    </a:moveTo>
                    <a:lnTo>
                      <a:pt x="67" y="29"/>
                    </a:lnTo>
                    <a:lnTo>
                      <a:pt x="66" y="26"/>
                    </a:lnTo>
                    <a:lnTo>
                      <a:pt x="65" y="23"/>
                    </a:lnTo>
                    <a:lnTo>
                      <a:pt x="64" y="20"/>
                    </a:lnTo>
                    <a:lnTo>
                      <a:pt x="62" y="18"/>
                    </a:lnTo>
                    <a:lnTo>
                      <a:pt x="60" y="15"/>
                    </a:lnTo>
                    <a:lnTo>
                      <a:pt x="58" y="13"/>
                    </a:lnTo>
                    <a:lnTo>
                      <a:pt x="56" y="11"/>
                    </a:lnTo>
                    <a:lnTo>
                      <a:pt x="53" y="9"/>
                    </a:lnTo>
                    <a:lnTo>
                      <a:pt x="51" y="7"/>
                    </a:lnTo>
                    <a:lnTo>
                      <a:pt x="48" y="6"/>
                    </a:lnTo>
                    <a:lnTo>
                      <a:pt x="45" y="5"/>
                    </a:lnTo>
                    <a:lnTo>
                      <a:pt x="42" y="4"/>
                    </a:lnTo>
                    <a:lnTo>
                      <a:pt x="39" y="4"/>
                    </a:lnTo>
                    <a:lnTo>
                      <a:pt x="36" y="3"/>
                    </a:lnTo>
                    <a:lnTo>
                      <a:pt x="32" y="4"/>
                    </a:lnTo>
                    <a:lnTo>
                      <a:pt x="29" y="4"/>
                    </a:lnTo>
                    <a:lnTo>
                      <a:pt x="26" y="5"/>
                    </a:lnTo>
                    <a:lnTo>
                      <a:pt x="23" y="6"/>
                    </a:lnTo>
                    <a:lnTo>
                      <a:pt x="20" y="7"/>
                    </a:lnTo>
                    <a:lnTo>
                      <a:pt x="18" y="9"/>
                    </a:lnTo>
                    <a:lnTo>
                      <a:pt x="15" y="11"/>
                    </a:lnTo>
                    <a:lnTo>
                      <a:pt x="13" y="13"/>
                    </a:lnTo>
                    <a:lnTo>
                      <a:pt x="11" y="15"/>
                    </a:lnTo>
                    <a:lnTo>
                      <a:pt x="9" y="18"/>
                    </a:lnTo>
                    <a:lnTo>
                      <a:pt x="8" y="20"/>
                    </a:lnTo>
                    <a:lnTo>
                      <a:pt x="6" y="23"/>
                    </a:lnTo>
                    <a:lnTo>
                      <a:pt x="5" y="26"/>
                    </a:lnTo>
                    <a:lnTo>
                      <a:pt x="4" y="29"/>
                    </a:lnTo>
                    <a:lnTo>
                      <a:pt x="4" y="32"/>
                    </a:lnTo>
                    <a:lnTo>
                      <a:pt x="4" y="36"/>
                    </a:lnTo>
                    <a:lnTo>
                      <a:pt x="4" y="39"/>
                    </a:lnTo>
                    <a:lnTo>
                      <a:pt x="4" y="42"/>
                    </a:lnTo>
                    <a:lnTo>
                      <a:pt x="5" y="45"/>
                    </a:lnTo>
                    <a:lnTo>
                      <a:pt x="6" y="48"/>
                    </a:lnTo>
                    <a:lnTo>
                      <a:pt x="7" y="51"/>
                    </a:lnTo>
                    <a:lnTo>
                      <a:pt x="9" y="54"/>
                    </a:lnTo>
                    <a:lnTo>
                      <a:pt x="11" y="56"/>
                    </a:lnTo>
                    <a:lnTo>
                      <a:pt x="13" y="58"/>
                    </a:lnTo>
                    <a:lnTo>
                      <a:pt x="15" y="60"/>
                    </a:lnTo>
                    <a:lnTo>
                      <a:pt x="18" y="62"/>
                    </a:lnTo>
                    <a:lnTo>
                      <a:pt x="20" y="64"/>
                    </a:lnTo>
                    <a:lnTo>
                      <a:pt x="23" y="65"/>
                    </a:lnTo>
                    <a:lnTo>
                      <a:pt x="26" y="66"/>
                    </a:lnTo>
                    <a:lnTo>
                      <a:pt x="29" y="67"/>
                    </a:lnTo>
                    <a:lnTo>
                      <a:pt x="32" y="68"/>
                    </a:lnTo>
                    <a:lnTo>
                      <a:pt x="35" y="68"/>
                    </a:lnTo>
                    <a:lnTo>
                      <a:pt x="39" y="68"/>
                    </a:lnTo>
                    <a:lnTo>
                      <a:pt x="42" y="67"/>
                    </a:lnTo>
                    <a:lnTo>
                      <a:pt x="45" y="66"/>
                    </a:lnTo>
                    <a:lnTo>
                      <a:pt x="48" y="65"/>
                    </a:lnTo>
                    <a:lnTo>
                      <a:pt x="51" y="64"/>
                    </a:lnTo>
                    <a:lnTo>
                      <a:pt x="53" y="62"/>
                    </a:lnTo>
                    <a:lnTo>
                      <a:pt x="56" y="61"/>
                    </a:lnTo>
                    <a:lnTo>
                      <a:pt x="58" y="58"/>
                    </a:lnTo>
                    <a:lnTo>
                      <a:pt x="60" y="56"/>
                    </a:lnTo>
                    <a:lnTo>
                      <a:pt x="62" y="54"/>
                    </a:lnTo>
                    <a:lnTo>
                      <a:pt x="64" y="51"/>
                    </a:lnTo>
                    <a:lnTo>
                      <a:pt x="65" y="48"/>
                    </a:lnTo>
                    <a:lnTo>
                      <a:pt x="66" y="45"/>
                    </a:lnTo>
                    <a:lnTo>
                      <a:pt x="67" y="42"/>
                    </a:lnTo>
                    <a:lnTo>
                      <a:pt x="67" y="39"/>
                    </a:lnTo>
                    <a:lnTo>
                      <a:pt x="68" y="36"/>
                    </a:lnTo>
                    <a:lnTo>
                      <a:pt x="67" y="32"/>
                    </a:lnTo>
                    <a:close/>
                  </a:path>
                </a:pathLst>
              </a:custGeom>
              <a:solidFill>
                <a:srgbClr val="000000"/>
              </a:solidFill>
              <a:ln w="1588">
                <a:solidFill>
                  <a:srgbClr val="000000"/>
                </a:solidFill>
                <a:bevel/>
                <a:headEnd/>
                <a:tailEnd/>
              </a:ln>
            </p:spPr>
            <p:txBody>
              <a:bodyPr/>
              <a:lstStyle/>
              <a:p>
                <a:endParaRPr lang="nl-NL"/>
              </a:p>
            </p:txBody>
          </p:sp>
          <p:sp>
            <p:nvSpPr>
              <p:cNvPr id="50253" name="Rectangle 71"/>
              <p:cNvSpPr>
                <a:spLocks noChangeArrowheads="1"/>
              </p:cNvSpPr>
              <p:nvPr/>
            </p:nvSpPr>
            <p:spPr bwMode="auto">
              <a:xfrm>
                <a:off x="3429648" y="3124200"/>
                <a:ext cx="9892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400">
                    <a:solidFill>
                      <a:srgbClr val="000000"/>
                    </a:solidFill>
                    <a:latin typeface="Arial Unicode MS" pitchFamily="-65" charset="0"/>
                    <a:ea typeface="ＭＳ Ｐゴシック" pitchFamily="-65" charset="-128"/>
                  </a:rPr>
                  <a:t>+ predators</a:t>
                </a:r>
                <a:endParaRPr lang="en-US" altLang="nl-NL">
                  <a:latin typeface="Arial" charset="0"/>
                  <a:ea typeface="ＭＳ Ｐゴシック" pitchFamily="-65" charset="-128"/>
                </a:endParaRPr>
              </a:p>
            </p:txBody>
          </p:sp>
        </p:grpSp>
        <p:sp>
          <p:nvSpPr>
            <p:cNvPr id="50242" name="Freeform 72"/>
            <p:cNvSpPr>
              <a:spLocks noEditPoints="1"/>
            </p:cNvSpPr>
            <p:nvPr/>
          </p:nvSpPr>
          <p:spPr bwMode="auto">
            <a:xfrm>
              <a:off x="3176588" y="3479087"/>
              <a:ext cx="223838" cy="15875"/>
            </a:xfrm>
            <a:custGeom>
              <a:avLst/>
              <a:gdLst>
                <a:gd name="T0" fmla="*/ 2147483647 w 3616"/>
                <a:gd name="T1" fmla="*/ 0 h 256"/>
                <a:gd name="T2" fmla="*/ 2147483647 w 3616"/>
                <a:gd name="T3" fmla="*/ 0 h 256"/>
                <a:gd name="T4" fmla="*/ 2147483647 w 3616"/>
                <a:gd name="T5" fmla="*/ 2147483647 h 256"/>
                <a:gd name="T6" fmla="*/ 2147483647 w 3616"/>
                <a:gd name="T7" fmla="*/ 2147483647 h 256"/>
                <a:gd name="T8" fmla="*/ 2147483647 w 3616"/>
                <a:gd name="T9" fmla="*/ 2147483647 h 256"/>
                <a:gd name="T10" fmla="*/ 0 w 3616"/>
                <a:gd name="T11" fmla="*/ 2147483647 h 256"/>
                <a:gd name="T12" fmla="*/ 2147483647 w 3616"/>
                <a:gd name="T13" fmla="*/ 0 h 256"/>
                <a:gd name="T14" fmla="*/ 2147483647 w 3616"/>
                <a:gd name="T15" fmla="*/ 0 h 256"/>
                <a:gd name="T16" fmla="*/ 2147483647 w 3616"/>
                <a:gd name="T17" fmla="*/ 0 h 256"/>
                <a:gd name="T18" fmla="*/ 2147483647 w 3616"/>
                <a:gd name="T19" fmla="*/ 2147483647 h 256"/>
                <a:gd name="T20" fmla="*/ 2147483647 w 3616"/>
                <a:gd name="T21" fmla="*/ 2147483647 h 256"/>
                <a:gd name="T22" fmla="*/ 2147483647 w 3616"/>
                <a:gd name="T23" fmla="*/ 2147483647 h 256"/>
                <a:gd name="T24" fmla="*/ 2147483647 w 3616"/>
                <a:gd name="T25" fmla="*/ 2147483647 h 256"/>
                <a:gd name="T26" fmla="*/ 2147483647 w 3616"/>
                <a:gd name="T27" fmla="*/ 0 h 256"/>
                <a:gd name="T28" fmla="*/ 2147483647 w 3616"/>
                <a:gd name="T29" fmla="*/ 0 h 256"/>
                <a:gd name="T30" fmla="*/ 2147483647 w 3616"/>
                <a:gd name="T31" fmla="*/ 0 h 256"/>
                <a:gd name="T32" fmla="*/ 2147483647 w 3616"/>
                <a:gd name="T33" fmla="*/ 2147483647 h 256"/>
                <a:gd name="T34" fmla="*/ 2147483647 w 3616"/>
                <a:gd name="T35" fmla="*/ 2147483647 h 256"/>
                <a:gd name="T36" fmla="*/ 2147483647 w 3616"/>
                <a:gd name="T37" fmla="*/ 2147483647 h 256"/>
                <a:gd name="T38" fmla="*/ 2147483647 w 3616"/>
                <a:gd name="T39" fmla="*/ 2147483647 h 256"/>
                <a:gd name="T40" fmla="*/ 2147483647 w 3616"/>
                <a:gd name="T41" fmla="*/ 0 h 256"/>
                <a:gd name="T42" fmla="*/ 2147483647 w 3616"/>
                <a:gd name="T43" fmla="*/ 0 h 256"/>
                <a:gd name="T44" fmla="*/ 2147483647 w 3616"/>
                <a:gd name="T45" fmla="*/ 0 h 256"/>
                <a:gd name="T46" fmla="*/ 2147483647 w 3616"/>
                <a:gd name="T47" fmla="*/ 2147483647 h 256"/>
                <a:gd name="T48" fmla="*/ 2147483647 w 3616"/>
                <a:gd name="T49" fmla="*/ 2147483647 h 256"/>
                <a:gd name="T50" fmla="*/ 2147483647 w 3616"/>
                <a:gd name="T51" fmla="*/ 2147483647 h 256"/>
                <a:gd name="T52" fmla="*/ 2147483647 w 3616"/>
                <a:gd name="T53" fmla="*/ 2147483647 h 256"/>
                <a:gd name="T54" fmla="*/ 2147483647 w 3616"/>
                <a:gd name="T55" fmla="*/ 0 h 2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16"/>
                <a:gd name="T85" fmla="*/ 0 h 256"/>
                <a:gd name="T86" fmla="*/ 3616 w 3616"/>
                <a:gd name="T87" fmla="*/ 256 h 2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16" h="256">
                  <a:moveTo>
                    <a:pt x="128" y="0"/>
                  </a:moveTo>
                  <a:lnTo>
                    <a:pt x="640" y="0"/>
                  </a:lnTo>
                  <a:cubicBezTo>
                    <a:pt x="711" y="0"/>
                    <a:pt x="768" y="58"/>
                    <a:pt x="768" y="128"/>
                  </a:cubicBezTo>
                  <a:cubicBezTo>
                    <a:pt x="768" y="199"/>
                    <a:pt x="711" y="256"/>
                    <a:pt x="640" y="256"/>
                  </a:cubicBezTo>
                  <a:lnTo>
                    <a:pt x="128" y="256"/>
                  </a:lnTo>
                  <a:cubicBezTo>
                    <a:pt x="58" y="256"/>
                    <a:pt x="0" y="199"/>
                    <a:pt x="0" y="128"/>
                  </a:cubicBezTo>
                  <a:cubicBezTo>
                    <a:pt x="0" y="58"/>
                    <a:pt x="58" y="0"/>
                    <a:pt x="128" y="0"/>
                  </a:cubicBezTo>
                  <a:close/>
                  <a:moveTo>
                    <a:pt x="1152" y="0"/>
                  </a:moveTo>
                  <a:lnTo>
                    <a:pt x="1664" y="0"/>
                  </a:lnTo>
                  <a:cubicBezTo>
                    <a:pt x="1735" y="0"/>
                    <a:pt x="1792" y="58"/>
                    <a:pt x="1792" y="128"/>
                  </a:cubicBezTo>
                  <a:cubicBezTo>
                    <a:pt x="1792" y="199"/>
                    <a:pt x="1735" y="256"/>
                    <a:pt x="1664" y="256"/>
                  </a:cubicBezTo>
                  <a:lnTo>
                    <a:pt x="1152" y="256"/>
                  </a:lnTo>
                  <a:cubicBezTo>
                    <a:pt x="1082" y="256"/>
                    <a:pt x="1024" y="199"/>
                    <a:pt x="1024" y="128"/>
                  </a:cubicBezTo>
                  <a:cubicBezTo>
                    <a:pt x="1024" y="58"/>
                    <a:pt x="1082" y="0"/>
                    <a:pt x="1152" y="0"/>
                  </a:cubicBezTo>
                  <a:close/>
                  <a:moveTo>
                    <a:pt x="2176" y="0"/>
                  </a:moveTo>
                  <a:lnTo>
                    <a:pt x="2688" y="0"/>
                  </a:lnTo>
                  <a:cubicBezTo>
                    <a:pt x="2759" y="0"/>
                    <a:pt x="2816" y="58"/>
                    <a:pt x="2816" y="128"/>
                  </a:cubicBezTo>
                  <a:cubicBezTo>
                    <a:pt x="2816" y="199"/>
                    <a:pt x="2759" y="256"/>
                    <a:pt x="2688" y="256"/>
                  </a:cubicBezTo>
                  <a:lnTo>
                    <a:pt x="2176" y="256"/>
                  </a:lnTo>
                  <a:cubicBezTo>
                    <a:pt x="2106" y="256"/>
                    <a:pt x="2048" y="199"/>
                    <a:pt x="2048" y="128"/>
                  </a:cubicBezTo>
                  <a:cubicBezTo>
                    <a:pt x="2048" y="58"/>
                    <a:pt x="2106" y="0"/>
                    <a:pt x="2176" y="0"/>
                  </a:cubicBezTo>
                  <a:close/>
                  <a:moveTo>
                    <a:pt x="3200" y="0"/>
                  </a:moveTo>
                  <a:lnTo>
                    <a:pt x="3488" y="0"/>
                  </a:lnTo>
                  <a:cubicBezTo>
                    <a:pt x="3559" y="0"/>
                    <a:pt x="3616" y="58"/>
                    <a:pt x="3616" y="128"/>
                  </a:cubicBezTo>
                  <a:cubicBezTo>
                    <a:pt x="3616" y="199"/>
                    <a:pt x="3559" y="256"/>
                    <a:pt x="3488" y="256"/>
                  </a:cubicBezTo>
                  <a:lnTo>
                    <a:pt x="3200" y="256"/>
                  </a:lnTo>
                  <a:cubicBezTo>
                    <a:pt x="3130" y="256"/>
                    <a:pt x="3072" y="199"/>
                    <a:pt x="3072" y="128"/>
                  </a:cubicBezTo>
                  <a:cubicBezTo>
                    <a:pt x="3072" y="58"/>
                    <a:pt x="3130" y="0"/>
                    <a:pt x="3200" y="0"/>
                  </a:cubicBezTo>
                  <a:close/>
                </a:path>
              </a:pathLst>
            </a:custGeom>
            <a:solidFill>
              <a:srgbClr val="000000"/>
            </a:solidFill>
            <a:ln w="1588">
              <a:solidFill>
                <a:srgbClr val="000000"/>
              </a:solidFill>
              <a:bevel/>
              <a:headEnd/>
              <a:tailEnd/>
            </a:ln>
          </p:spPr>
          <p:txBody>
            <a:bodyPr/>
            <a:lstStyle/>
            <a:p>
              <a:endParaRPr lang="nl-NL"/>
            </a:p>
          </p:txBody>
        </p:sp>
        <p:sp>
          <p:nvSpPr>
            <p:cNvPr id="50243" name="Oval 73"/>
            <p:cNvSpPr>
              <a:spLocks noChangeArrowheads="1"/>
            </p:cNvSpPr>
            <p:nvPr/>
          </p:nvSpPr>
          <p:spPr bwMode="auto">
            <a:xfrm>
              <a:off x="3235325" y="3434637"/>
              <a:ext cx="106363" cy="106363"/>
            </a:xfrm>
            <a:prstGeom prst="ellipse">
              <a:avLst/>
            </a:prstGeom>
            <a:solidFill>
              <a:srgbClr val="00B0F0"/>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44" name="Freeform 74"/>
            <p:cNvSpPr>
              <a:spLocks noEditPoints="1"/>
            </p:cNvSpPr>
            <p:nvPr/>
          </p:nvSpPr>
          <p:spPr bwMode="auto">
            <a:xfrm>
              <a:off x="3232150" y="3431462"/>
              <a:ext cx="112713" cy="112713"/>
            </a:xfrm>
            <a:custGeom>
              <a:avLst/>
              <a:gdLst>
                <a:gd name="T0" fmla="*/ 2147483647 w 71"/>
                <a:gd name="T1" fmla="*/ 2147483647 h 71"/>
                <a:gd name="T2" fmla="*/ 2147483647 w 71"/>
                <a:gd name="T3" fmla="*/ 2147483647 h 71"/>
                <a:gd name="T4" fmla="*/ 2147483647 w 71"/>
                <a:gd name="T5" fmla="*/ 2147483647 h 71"/>
                <a:gd name="T6" fmla="*/ 2147483647 w 71"/>
                <a:gd name="T7" fmla="*/ 2147483647 h 71"/>
                <a:gd name="T8" fmla="*/ 2147483647 w 71"/>
                <a:gd name="T9" fmla="*/ 2147483647 h 71"/>
                <a:gd name="T10" fmla="*/ 2147483647 w 71"/>
                <a:gd name="T11" fmla="*/ 2147483647 h 71"/>
                <a:gd name="T12" fmla="*/ 2147483647 w 71"/>
                <a:gd name="T13" fmla="*/ 2147483647 h 71"/>
                <a:gd name="T14" fmla="*/ 2147483647 w 71"/>
                <a:gd name="T15" fmla="*/ 2147483647 h 71"/>
                <a:gd name="T16" fmla="*/ 2147483647 w 71"/>
                <a:gd name="T17" fmla="*/ 2147483647 h 71"/>
                <a:gd name="T18" fmla="*/ 2147483647 w 71"/>
                <a:gd name="T19" fmla="*/ 2147483647 h 71"/>
                <a:gd name="T20" fmla="*/ 0 w 71"/>
                <a:gd name="T21" fmla="*/ 2147483647 h 71"/>
                <a:gd name="T22" fmla="*/ 2147483647 w 71"/>
                <a:gd name="T23" fmla="*/ 2147483647 h 71"/>
                <a:gd name="T24" fmla="*/ 2147483647 w 71"/>
                <a:gd name="T25" fmla="*/ 2147483647 h 71"/>
                <a:gd name="T26" fmla="*/ 2147483647 w 71"/>
                <a:gd name="T27" fmla="*/ 2147483647 h 71"/>
                <a:gd name="T28" fmla="*/ 2147483647 w 71"/>
                <a:gd name="T29" fmla="*/ 2147483647 h 71"/>
                <a:gd name="T30" fmla="*/ 2147483647 w 71"/>
                <a:gd name="T31" fmla="*/ 0 h 71"/>
                <a:gd name="T32" fmla="*/ 2147483647 w 71"/>
                <a:gd name="T33" fmla="*/ 2147483647 h 71"/>
                <a:gd name="T34" fmla="*/ 2147483647 w 71"/>
                <a:gd name="T35" fmla="*/ 2147483647 h 71"/>
                <a:gd name="T36" fmla="*/ 2147483647 w 71"/>
                <a:gd name="T37" fmla="*/ 2147483647 h 71"/>
                <a:gd name="T38" fmla="*/ 2147483647 w 71"/>
                <a:gd name="T39" fmla="*/ 2147483647 h 71"/>
                <a:gd name="T40" fmla="*/ 2147483647 w 71"/>
                <a:gd name="T41" fmla="*/ 2147483647 h 71"/>
                <a:gd name="T42" fmla="*/ 2147483647 w 71"/>
                <a:gd name="T43" fmla="*/ 2147483647 h 71"/>
                <a:gd name="T44" fmla="*/ 2147483647 w 71"/>
                <a:gd name="T45" fmla="*/ 2147483647 h 71"/>
                <a:gd name="T46" fmla="*/ 2147483647 w 71"/>
                <a:gd name="T47" fmla="*/ 2147483647 h 71"/>
                <a:gd name="T48" fmla="*/ 2147483647 w 71"/>
                <a:gd name="T49" fmla="*/ 2147483647 h 71"/>
                <a:gd name="T50" fmla="*/ 2147483647 w 71"/>
                <a:gd name="T51" fmla="*/ 2147483647 h 71"/>
                <a:gd name="T52" fmla="*/ 2147483647 w 71"/>
                <a:gd name="T53" fmla="*/ 2147483647 h 71"/>
                <a:gd name="T54" fmla="*/ 2147483647 w 71"/>
                <a:gd name="T55" fmla="*/ 2147483647 h 71"/>
                <a:gd name="T56" fmla="*/ 2147483647 w 71"/>
                <a:gd name="T57" fmla="*/ 2147483647 h 71"/>
                <a:gd name="T58" fmla="*/ 2147483647 w 71"/>
                <a:gd name="T59" fmla="*/ 2147483647 h 71"/>
                <a:gd name="T60" fmla="*/ 2147483647 w 71"/>
                <a:gd name="T61" fmla="*/ 2147483647 h 71"/>
                <a:gd name="T62" fmla="*/ 2147483647 w 71"/>
                <a:gd name="T63" fmla="*/ 2147483647 h 71"/>
                <a:gd name="T64" fmla="*/ 2147483647 w 71"/>
                <a:gd name="T65" fmla="*/ 2147483647 h 71"/>
                <a:gd name="T66" fmla="*/ 2147483647 w 71"/>
                <a:gd name="T67" fmla="*/ 2147483647 h 71"/>
                <a:gd name="T68" fmla="*/ 2147483647 w 71"/>
                <a:gd name="T69" fmla="*/ 2147483647 h 71"/>
                <a:gd name="T70" fmla="*/ 2147483647 w 71"/>
                <a:gd name="T71" fmla="*/ 2147483647 h 71"/>
                <a:gd name="T72" fmla="*/ 2147483647 w 71"/>
                <a:gd name="T73" fmla="*/ 2147483647 h 71"/>
                <a:gd name="T74" fmla="*/ 2147483647 w 71"/>
                <a:gd name="T75" fmla="*/ 2147483647 h 71"/>
                <a:gd name="T76" fmla="*/ 2147483647 w 71"/>
                <a:gd name="T77" fmla="*/ 2147483647 h 71"/>
                <a:gd name="T78" fmla="*/ 2147483647 w 71"/>
                <a:gd name="T79" fmla="*/ 2147483647 h 71"/>
                <a:gd name="T80" fmla="*/ 2147483647 w 71"/>
                <a:gd name="T81" fmla="*/ 2147483647 h 71"/>
                <a:gd name="T82" fmla="*/ 2147483647 w 71"/>
                <a:gd name="T83" fmla="*/ 2147483647 h 71"/>
                <a:gd name="T84" fmla="*/ 2147483647 w 71"/>
                <a:gd name="T85" fmla="*/ 2147483647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71"/>
                <a:gd name="T131" fmla="*/ 71 w 71"/>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71">
                  <a:moveTo>
                    <a:pt x="71" y="35"/>
                  </a:moveTo>
                  <a:lnTo>
                    <a:pt x="71" y="39"/>
                  </a:lnTo>
                  <a:lnTo>
                    <a:pt x="71" y="43"/>
                  </a:lnTo>
                  <a:lnTo>
                    <a:pt x="70" y="46"/>
                  </a:lnTo>
                  <a:lnTo>
                    <a:pt x="68" y="49"/>
                  </a:lnTo>
                  <a:lnTo>
                    <a:pt x="67" y="52"/>
                  </a:lnTo>
                  <a:lnTo>
                    <a:pt x="65" y="55"/>
                  </a:lnTo>
                  <a:lnTo>
                    <a:pt x="63" y="58"/>
                  </a:lnTo>
                  <a:lnTo>
                    <a:pt x="61" y="61"/>
                  </a:lnTo>
                  <a:lnTo>
                    <a:pt x="58" y="63"/>
                  </a:lnTo>
                  <a:lnTo>
                    <a:pt x="56" y="65"/>
                  </a:lnTo>
                  <a:lnTo>
                    <a:pt x="53" y="67"/>
                  </a:lnTo>
                  <a:lnTo>
                    <a:pt x="50" y="68"/>
                  </a:lnTo>
                  <a:lnTo>
                    <a:pt x="46" y="70"/>
                  </a:lnTo>
                  <a:lnTo>
                    <a:pt x="43" y="70"/>
                  </a:lnTo>
                  <a:lnTo>
                    <a:pt x="39" y="71"/>
                  </a:lnTo>
                  <a:lnTo>
                    <a:pt x="36" y="71"/>
                  </a:lnTo>
                  <a:lnTo>
                    <a:pt x="32" y="71"/>
                  </a:lnTo>
                  <a:lnTo>
                    <a:pt x="28" y="70"/>
                  </a:lnTo>
                  <a:lnTo>
                    <a:pt x="25" y="70"/>
                  </a:lnTo>
                  <a:lnTo>
                    <a:pt x="22" y="68"/>
                  </a:lnTo>
                  <a:lnTo>
                    <a:pt x="19" y="67"/>
                  </a:lnTo>
                  <a:lnTo>
                    <a:pt x="16" y="65"/>
                  </a:lnTo>
                  <a:lnTo>
                    <a:pt x="13" y="63"/>
                  </a:lnTo>
                  <a:lnTo>
                    <a:pt x="10" y="61"/>
                  </a:lnTo>
                  <a:lnTo>
                    <a:pt x="8" y="58"/>
                  </a:lnTo>
                  <a:lnTo>
                    <a:pt x="6" y="55"/>
                  </a:lnTo>
                  <a:lnTo>
                    <a:pt x="4" y="53"/>
                  </a:lnTo>
                  <a:lnTo>
                    <a:pt x="3" y="49"/>
                  </a:lnTo>
                  <a:lnTo>
                    <a:pt x="2" y="46"/>
                  </a:lnTo>
                  <a:lnTo>
                    <a:pt x="1" y="43"/>
                  </a:lnTo>
                  <a:lnTo>
                    <a:pt x="0" y="39"/>
                  </a:lnTo>
                  <a:lnTo>
                    <a:pt x="0" y="36"/>
                  </a:lnTo>
                  <a:lnTo>
                    <a:pt x="0" y="32"/>
                  </a:lnTo>
                  <a:lnTo>
                    <a:pt x="1" y="28"/>
                  </a:lnTo>
                  <a:lnTo>
                    <a:pt x="2" y="25"/>
                  </a:lnTo>
                  <a:lnTo>
                    <a:pt x="3" y="22"/>
                  </a:lnTo>
                  <a:lnTo>
                    <a:pt x="4" y="19"/>
                  </a:lnTo>
                  <a:lnTo>
                    <a:pt x="6" y="16"/>
                  </a:lnTo>
                  <a:lnTo>
                    <a:pt x="8" y="13"/>
                  </a:lnTo>
                  <a:lnTo>
                    <a:pt x="10" y="10"/>
                  </a:lnTo>
                  <a:lnTo>
                    <a:pt x="13" y="8"/>
                  </a:lnTo>
                  <a:lnTo>
                    <a:pt x="16" y="6"/>
                  </a:lnTo>
                  <a:lnTo>
                    <a:pt x="18" y="4"/>
                  </a:lnTo>
                  <a:lnTo>
                    <a:pt x="22" y="3"/>
                  </a:lnTo>
                  <a:lnTo>
                    <a:pt x="25" y="1"/>
                  </a:lnTo>
                  <a:lnTo>
                    <a:pt x="28" y="1"/>
                  </a:lnTo>
                  <a:lnTo>
                    <a:pt x="32" y="0"/>
                  </a:lnTo>
                  <a:lnTo>
                    <a:pt x="35" y="0"/>
                  </a:lnTo>
                  <a:lnTo>
                    <a:pt x="39" y="0"/>
                  </a:lnTo>
                  <a:lnTo>
                    <a:pt x="43" y="1"/>
                  </a:lnTo>
                  <a:lnTo>
                    <a:pt x="46" y="1"/>
                  </a:lnTo>
                  <a:lnTo>
                    <a:pt x="49" y="3"/>
                  </a:lnTo>
                  <a:lnTo>
                    <a:pt x="52" y="4"/>
                  </a:lnTo>
                  <a:lnTo>
                    <a:pt x="55" y="6"/>
                  </a:lnTo>
                  <a:lnTo>
                    <a:pt x="58" y="8"/>
                  </a:lnTo>
                  <a:lnTo>
                    <a:pt x="61" y="10"/>
                  </a:lnTo>
                  <a:lnTo>
                    <a:pt x="63" y="13"/>
                  </a:lnTo>
                  <a:lnTo>
                    <a:pt x="65" y="15"/>
                  </a:lnTo>
                  <a:lnTo>
                    <a:pt x="67" y="18"/>
                  </a:lnTo>
                  <a:lnTo>
                    <a:pt x="68" y="22"/>
                  </a:lnTo>
                  <a:lnTo>
                    <a:pt x="70" y="25"/>
                  </a:lnTo>
                  <a:lnTo>
                    <a:pt x="70" y="28"/>
                  </a:lnTo>
                  <a:lnTo>
                    <a:pt x="71" y="32"/>
                  </a:lnTo>
                  <a:lnTo>
                    <a:pt x="71" y="35"/>
                  </a:lnTo>
                  <a:close/>
                  <a:moveTo>
                    <a:pt x="67" y="32"/>
                  </a:moveTo>
                  <a:lnTo>
                    <a:pt x="67" y="29"/>
                  </a:lnTo>
                  <a:lnTo>
                    <a:pt x="66" y="26"/>
                  </a:lnTo>
                  <a:lnTo>
                    <a:pt x="65" y="23"/>
                  </a:lnTo>
                  <a:lnTo>
                    <a:pt x="64" y="20"/>
                  </a:lnTo>
                  <a:lnTo>
                    <a:pt x="62" y="18"/>
                  </a:lnTo>
                  <a:lnTo>
                    <a:pt x="60" y="15"/>
                  </a:lnTo>
                  <a:lnTo>
                    <a:pt x="58" y="13"/>
                  </a:lnTo>
                  <a:lnTo>
                    <a:pt x="56" y="11"/>
                  </a:lnTo>
                  <a:lnTo>
                    <a:pt x="53" y="9"/>
                  </a:lnTo>
                  <a:lnTo>
                    <a:pt x="51" y="7"/>
                  </a:lnTo>
                  <a:lnTo>
                    <a:pt x="48" y="6"/>
                  </a:lnTo>
                  <a:lnTo>
                    <a:pt x="45" y="5"/>
                  </a:lnTo>
                  <a:lnTo>
                    <a:pt x="42" y="4"/>
                  </a:lnTo>
                  <a:lnTo>
                    <a:pt x="39" y="4"/>
                  </a:lnTo>
                  <a:lnTo>
                    <a:pt x="36" y="4"/>
                  </a:lnTo>
                  <a:lnTo>
                    <a:pt x="32" y="4"/>
                  </a:lnTo>
                  <a:lnTo>
                    <a:pt x="29" y="4"/>
                  </a:lnTo>
                  <a:lnTo>
                    <a:pt x="26" y="5"/>
                  </a:lnTo>
                  <a:lnTo>
                    <a:pt x="23" y="6"/>
                  </a:lnTo>
                  <a:lnTo>
                    <a:pt x="20" y="7"/>
                  </a:lnTo>
                  <a:lnTo>
                    <a:pt x="18" y="9"/>
                  </a:lnTo>
                  <a:lnTo>
                    <a:pt x="15" y="11"/>
                  </a:lnTo>
                  <a:lnTo>
                    <a:pt x="13" y="13"/>
                  </a:lnTo>
                  <a:lnTo>
                    <a:pt x="11" y="15"/>
                  </a:lnTo>
                  <a:lnTo>
                    <a:pt x="9" y="18"/>
                  </a:lnTo>
                  <a:lnTo>
                    <a:pt x="8" y="20"/>
                  </a:lnTo>
                  <a:lnTo>
                    <a:pt x="6" y="23"/>
                  </a:lnTo>
                  <a:lnTo>
                    <a:pt x="5" y="26"/>
                  </a:lnTo>
                  <a:lnTo>
                    <a:pt x="4" y="29"/>
                  </a:lnTo>
                  <a:lnTo>
                    <a:pt x="4" y="32"/>
                  </a:lnTo>
                  <a:lnTo>
                    <a:pt x="4" y="35"/>
                  </a:lnTo>
                  <a:lnTo>
                    <a:pt x="4" y="39"/>
                  </a:lnTo>
                  <a:lnTo>
                    <a:pt x="4" y="42"/>
                  </a:lnTo>
                  <a:lnTo>
                    <a:pt x="5" y="45"/>
                  </a:lnTo>
                  <a:lnTo>
                    <a:pt x="6" y="48"/>
                  </a:lnTo>
                  <a:lnTo>
                    <a:pt x="7" y="51"/>
                  </a:lnTo>
                  <a:lnTo>
                    <a:pt x="9" y="53"/>
                  </a:lnTo>
                  <a:lnTo>
                    <a:pt x="11" y="56"/>
                  </a:lnTo>
                  <a:lnTo>
                    <a:pt x="13" y="58"/>
                  </a:lnTo>
                  <a:lnTo>
                    <a:pt x="15" y="60"/>
                  </a:lnTo>
                  <a:lnTo>
                    <a:pt x="18" y="62"/>
                  </a:lnTo>
                  <a:lnTo>
                    <a:pt x="20" y="64"/>
                  </a:lnTo>
                  <a:lnTo>
                    <a:pt x="23" y="65"/>
                  </a:lnTo>
                  <a:lnTo>
                    <a:pt x="26" y="66"/>
                  </a:lnTo>
                  <a:lnTo>
                    <a:pt x="29" y="67"/>
                  </a:lnTo>
                  <a:lnTo>
                    <a:pt x="32" y="67"/>
                  </a:lnTo>
                  <a:lnTo>
                    <a:pt x="35" y="67"/>
                  </a:lnTo>
                  <a:lnTo>
                    <a:pt x="39" y="67"/>
                  </a:lnTo>
                  <a:lnTo>
                    <a:pt x="42" y="67"/>
                  </a:lnTo>
                  <a:lnTo>
                    <a:pt x="45" y="66"/>
                  </a:lnTo>
                  <a:lnTo>
                    <a:pt x="48" y="65"/>
                  </a:lnTo>
                  <a:lnTo>
                    <a:pt x="51" y="64"/>
                  </a:lnTo>
                  <a:lnTo>
                    <a:pt x="53" y="62"/>
                  </a:lnTo>
                  <a:lnTo>
                    <a:pt x="56" y="60"/>
                  </a:lnTo>
                  <a:lnTo>
                    <a:pt x="58" y="58"/>
                  </a:lnTo>
                  <a:lnTo>
                    <a:pt x="60" y="56"/>
                  </a:lnTo>
                  <a:lnTo>
                    <a:pt x="62" y="53"/>
                  </a:lnTo>
                  <a:lnTo>
                    <a:pt x="64" y="51"/>
                  </a:lnTo>
                  <a:lnTo>
                    <a:pt x="65" y="48"/>
                  </a:lnTo>
                  <a:lnTo>
                    <a:pt x="66" y="45"/>
                  </a:lnTo>
                  <a:lnTo>
                    <a:pt x="67" y="42"/>
                  </a:lnTo>
                  <a:lnTo>
                    <a:pt x="67" y="39"/>
                  </a:lnTo>
                  <a:lnTo>
                    <a:pt x="68" y="36"/>
                  </a:lnTo>
                  <a:lnTo>
                    <a:pt x="67" y="32"/>
                  </a:lnTo>
                  <a:close/>
                </a:path>
              </a:pathLst>
            </a:custGeom>
            <a:solidFill>
              <a:srgbClr val="000000"/>
            </a:solidFill>
            <a:ln w="1588">
              <a:solidFill>
                <a:srgbClr val="000000"/>
              </a:solidFill>
              <a:bevel/>
              <a:headEnd/>
              <a:tailEnd/>
            </a:ln>
          </p:spPr>
          <p:txBody>
            <a:bodyPr/>
            <a:lstStyle/>
            <a:p>
              <a:endParaRPr lang="nl-NL"/>
            </a:p>
          </p:txBody>
        </p:sp>
        <p:sp>
          <p:nvSpPr>
            <p:cNvPr id="50245" name="Rectangle 75"/>
            <p:cNvSpPr>
              <a:spLocks noChangeArrowheads="1"/>
            </p:cNvSpPr>
            <p:nvPr/>
          </p:nvSpPr>
          <p:spPr bwMode="auto">
            <a:xfrm>
              <a:off x="3429648" y="3375608"/>
              <a:ext cx="17300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400">
                  <a:solidFill>
                    <a:srgbClr val="000000"/>
                  </a:solidFill>
                  <a:latin typeface="Arial Unicode MS" pitchFamily="-65" charset="0"/>
                  <a:ea typeface="ＭＳ Ｐゴシック" pitchFamily="-65" charset="-128"/>
                </a:rPr>
                <a:t>+ predators + pollen</a:t>
              </a:r>
              <a:endParaRPr lang="en-US" altLang="nl-NL">
                <a:latin typeface="Arial" charset="0"/>
                <a:ea typeface="ＭＳ Ｐゴシック" pitchFamily="-65" charset="-128"/>
              </a:endParaRPr>
            </a:p>
          </p:txBody>
        </p:sp>
      </p:grpSp>
      <p:sp>
        <p:nvSpPr>
          <p:cNvPr id="50236" name="Text Box 107"/>
          <p:cNvSpPr txBox="1">
            <a:spLocks noChangeArrowheads="1"/>
          </p:cNvSpPr>
          <p:nvPr/>
        </p:nvSpPr>
        <p:spPr bwMode="auto">
          <a:xfrm>
            <a:off x="101600" y="6483350"/>
            <a:ext cx="29559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Nomikou </a:t>
            </a:r>
            <a:r>
              <a:rPr lang="en-US" altLang="nl-NL" sz="1400" i="1">
                <a:ea typeface="ＭＳ Ｐゴシック" pitchFamily="-65" charset="-128"/>
              </a:rPr>
              <a:t>et al.</a:t>
            </a:r>
            <a:r>
              <a:rPr lang="en-US" altLang="nl-NL" sz="1400">
                <a:ea typeface="ＭＳ Ｐゴシック" pitchFamily="-65" charset="-128"/>
              </a:rPr>
              <a:t> 2010. </a:t>
            </a:r>
            <a:r>
              <a:rPr lang="en-US" altLang="nl-NL" sz="1400" i="1">
                <a:ea typeface="ＭＳ Ｐゴシック" pitchFamily="-65" charset="-128"/>
              </a:rPr>
              <a:t>Biocontr</a:t>
            </a:r>
            <a:r>
              <a:rPr lang="en-US" altLang="nl-NL" sz="1400">
                <a:ea typeface="ＭＳ Ｐゴシック" pitchFamily="-65" charset="-128"/>
              </a:rPr>
              <a:t> </a:t>
            </a:r>
            <a:r>
              <a:rPr lang="en-US" altLang="nl-NL" sz="1400" b="1">
                <a:ea typeface="ＭＳ Ｐゴシック" pitchFamily="-65" charset="-128"/>
              </a:rPr>
              <a:t>55</a:t>
            </a:r>
            <a:r>
              <a:rPr lang="en-US" altLang="nl-NL" sz="1400">
                <a:ea typeface="ＭＳ Ｐゴシック" pitchFamily="-65" charset="-128"/>
              </a:rPr>
              <a:t>: 253</a:t>
            </a:r>
            <a:endParaRPr lang="en-GB" altLang="nl-NL" sz="1400" i="1">
              <a:ea typeface="ＭＳ Ｐゴシック" pitchFamily="-65" charset="-128"/>
            </a:endParaRPr>
          </a:p>
        </p:txBody>
      </p:sp>
      <p:sp>
        <p:nvSpPr>
          <p:cNvPr id="50237" name="TextBox 262159"/>
          <p:cNvSpPr txBox="1">
            <a:spLocks noChangeArrowheads="1"/>
          </p:cNvSpPr>
          <p:nvPr/>
        </p:nvSpPr>
        <p:spPr bwMode="auto">
          <a:xfrm>
            <a:off x="6448425" y="2562225"/>
            <a:ext cx="622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200">
                <a:latin typeface="News Gothic" pitchFamily="34" charset="0"/>
                <a:ea typeface="ＭＳ Ｐゴシック" pitchFamily="-65" charset="-128"/>
              </a:rPr>
              <a:t>14009</a:t>
            </a:r>
            <a:endParaRPr lang="en-GB" altLang="nl-NL" sz="1200">
              <a:latin typeface="News Gothic" pitchFamily="34" charset="0"/>
              <a:ea typeface="ＭＳ Ｐゴシック" pitchFamily="-65" charset="-128"/>
            </a:endParaRPr>
          </a:p>
        </p:txBody>
      </p:sp>
      <p:sp>
        <p:nvSpPr>
          <p:cNvPr id="50238" name="TextBox 82"/>
          <p:cNvSpPr txBox="1">
            <a:spLocks noChangeArrowheads="1"/>
          </p:cNvSpPr>
          <p:nvPr/>
        </p:nvSpPr>
        <p:spPr bwMode="auto">
          <a:xfrm>
            <a:off x="6448425" y="3360738"/>
            <a:ext cx="44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200">
                <a:latin typeface="News Gothic" pitchFamily="34" charset="0"/>
                <a:ea typeface="ＭＳ Ｐゴシック" pitchFamily="-65" charset="-128"/>
              </a:rPr>
              <a:t>563</a:t>
            </a:r>
            <a:endParaRPr lang="en-GB" altLang="nl-NL" sz="1200">
              <a:latin typeface="News Gothic" pitchFamily="34" charset="0"/>
              <a:ea typeface="ＭＳ Ｐゴシック" pitchFamily="-65" charset="-128"/>
            </a:endParaRPr>
          </a:p>
        </p:txBody>
      </p:sp>
      <p:sp>
        <p:nvSpPr>
          <p:cNvPr id="50239" name="TextBox 83"/>
          <p:cNvSpPr txBox="1">
            <a:spLocks noChangeArrowheads="1"/>
          </p:cNvSpPr>
          <p:nvPr/>
        </p:nvSpPr>
        <p:spPr bwMode="auto">
          <a:xfrm>
            <a:off x="6448425" y="3940175"/>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200">
                <a:latin typeface="News Gothic" pitchFamily="34" charset="0"/>
                <a:ea typeface="ＭＳ Ｐゴシック" pitchFamily="-65" charset="-128"/>
              </a:rPr>
              <a:t>56</a:t>
            </a:r>
            <a:endParaRPr lang="en-GB" altLang="nl-NL" sz="1200">
              <a:latin typeface="News Gothic" pitchFamily="34" charset="0"/>
              <a:ea typeface="ＭＳ Ｐゴシック" pitchFamily="-65"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C:\_Papers\Madelaine\Maira\Pictures Maira\wasp on inga nectar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37113" y="508000"/>
            <a:ext cx="3884612"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3" name="Group 2"/>
          <p:cNvGrpSpPr>
            <a:grpSpLocks/>
          </p:cNvGrpSpPr>
          <p:nvPr/>
        </p:nvGrpSpPr>
        <p:grpSpPr bwMode="auto">
          <a:xfrm>
            <a:off x="500063" y="3332163"/>
            <a:ext cx="7381875" cy="2682875"/>
            <a:chOff x="1069247" y="4114800"/>
            <a:chExt cx="7998553" cy="2680623"/>
          </a:xfrm>
        </p:grpSpPr>
        <p:pic>
          <p:nvPicPr>
            <p:cNvPr id="51205" name="Picture 2" descr="C:\_Papers\Madelaine\Maira\Pictures Maira\DSCN619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9247" y="4114800"/>
              <a:ext cx="3655153" cy="268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3" descr="C:\_Papers\Madelaine\Maira\Pictures Maira\formigas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4117490"/>
              <a:ext cx="3505200" cy="267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4" name="Rectangle 83"/>
          <p:cNvSpPr>
            <a:spLocks noChangeArrowheads="1"/>
          </p:cNvSpPr>
          <p:nvPr/>
        </p:nvSpPr>
        <p:spPr bwMode="auto">
          <a:xfrm>
            <a:off x="0" y="508000"/>
            <a:ext cx="50276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7" tIns="42425" rIns="86367" bIns="42425"/>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r>
              <a:rPr lang="pt-BR" altLang="ja-JP" sz="2000"/>
              <a:t>Veel planten hebben nectar zo ook de Inga.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nl-NL" smtClean="0">
              <a:ea typeface="ＭＳ Ｐゴシック" pitchFamily="-65" charset="-128"/>
            </a:endParaRPr>
          </a:p>
        </p:txBody>
      </p:sp>
      <p:pic>
        <p:nvPicPr>
          <p:cNvPr id="52227" name="Picture 2" descr="C:\_Papers\Madelaine\Maira\Pictures Maira\DSC_00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650" y="635000"/>
            <a:ext cx="86487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8" name="Group 6"/>
          <p:cNvGrpSpPr>
            <a:grpSpLocks/>
          </p:cNvGrpSpPr>
          <p:nvPr/>
        </p:nvGrpSpPr>
        <p:grpSpPr bwMode="auto">
          <a:xfrm>
            <a:off x="6823075" y="3581400"/>
            <a:ext cx="1017588" cy="1423988"/>
            <a:chOff x="7392013" y="3581400"/>
            <a:chExt cx="1102320" cy="1423337"/>
          </a:xfrm>
        </p:grpSpPr>
        <p:cxnSp>
          <p:nvCxnSpPr>
            <p:cNvPr id="52232" name="Straight Arrow Connector 4"/>
            <p:cNvCxnSpPr>
              <a:cxnSpLocks noChangeShapeType="1"/>
            </p:cNvCxnSpPr>
            <p:nvPr/>
          </p:nvCxnSpPr>
          <p:spPr bwMode="auto">
            <a:xfrm flipH="1">
              <a:off x="7528388" y="3950732"/>
              <a:ext cx="304800" cy="1054005"/>
            </a:xfrm>
            <a:prstGeom prst="straightConnector1">
              <a:avLst/>
            </a:prstGeom>
            <a:noFill/>
            <a:ln w="25400">
              <a:solidFill>
                <a:srgbClr val="00B0F0"/>
              </a:solidFill>
              <a:round/>
              <a:headEnd/>
              <a:tailEnd type="triangle" w="lg" len="lg"/>
            </a:ln>
            <a:extLst>
              <a:ext uri="{909E8E84-426E-40DD-AFC4-6F175D3DCCD1}">
                <a14:hiddenFill xmlns:a14="http://schemas.microsoft.com/office/drawing/2010/main">
                  <a:noFill/>
                </a14:hiddenFill>
              </a:ext>
            </a:extLst>
          </p:spPr>
        </p:cxnSp>
        <p:sp>
          <p:nvSpPr>
            <p:cNvPr id="52233" name="TextBox 5"/>
            <p:cNvSpPr txBox="1">
              <a:spLocks noChangeArrowheads="1"/>
            </p:cNvSpPr>
            <p:nvPr/>
          </p:nvSpPr>
          <p:spPr bwMode="auto">
            <a:xfrm>
              <a:off x="7392013" y="3581400"/>
              <a:ext cx="1102320" cy="46166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2400">
                  <a:latin typeface="News Gothic" pitchFamily="34" charset="0"/>
                  <a:ea typeface="ＭＳ Ｐゴシック" pitchFamily="-65" charset="-128"/>
                </a:rPr>
                <a:t>coffee</a:t>
              </a:r>
              <a:endParaRPr lang="en-GB" altLang="nl-NL" sz="2400">
                <a:latin typeface="News Gothic" pitchFamily="34" charset="0"/>
                <a:ea typeface="ＭＳ Ｐゴシック" pitchFamily="-65" charset="-128"/>
              </a:endParaRPr>
            </a:p>
          </p:txBody>
        </p:sp>
      </p:grpSp>
      <p:grpSp>
        <p:nvGrpSpPr>
          <p:cNvPr id="52229" name="Group 9"/>
          <p:cNvGrpSpPr>
            <a:grpSpLocks/>
          </p:cNvGrpSpPr>
          <p:nvPr/>
        </p:nvGrpSpPr>
        <p:grpSpPr bwMode="auto">
          <a:xfrm>
            <a:off x="5354638" y="3581400"/>
            <a:ext cx="784225" cy="1423988"/>
            <a:chOff x="5801612" y="3511654"/>
            <a:chExt cx="848992" cy="1423337"/>
          </a:xfrm>
        </p:grpSpPr>
        <p:cxnSp>
          <p:nvCxnSpPr>
            <p:cNvPr id="52230" name="Straight Arrow Connector 7"/>
            <p:cNvCxnSpPr>
              <a:cxnSpLocks noChangeShapeType="1"/>
            </p:cNvCxnSpPr>
            <p:nvPr/>
          </p:nvCxnSpPr>
          <p:spPr bwMode="auto">
            <a:xfrm flipH="1">
              <a:off x="5851988" y="3880986"/>
              <a:ext cx="304800" cy="1054005"/>
            </a:xfrm>
            <a:prstGeom prst="straightConnector1">
              <a:avLst/>
            </a:prstGeom>
            <a:noFill/>
            <a:ln w="25400">
              <a:solidFill>
                <a:srgbClr val="00B0F0"/>
              </a:solidFill>
              <a:round/>
              <a:headEnd/>
              <a:tailEnd type="triangle" w="lg" len="lg"/>
            </a:ln>
            <a:extLst>
              <a:ext uri="{909E8E84-426E-40DD-AFC4-6F175D3DCCD1}">
                <a14:hiddenFill xmlns:a14="http://schemas.microsoft.com/office/drawing/2010/main">
                  <a:noFill/>
                </a14:hiddenFill>
              </a:ext>
            </a:extLst>
          </p:spPr>
        </p:cxnSp>
        <p:sp>
          <p:nvSpPr>
            <p:cNvPr id="52231" name="TextBox 8"/>
            <p:cNvSpPr txBox="1">
              <a:spLocks noChangeArrowheads="1"/>
            </p:cNvSpPr>
            <p:nvPr/>
          </p:nvSpPr>
          <p:spPr bwMode="auto">
            <a:xfrm>
              <a:off x="5801612" y="3511654"/>
              <a:ext cx="848992" cy="46166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2400">
                  <a:latin typeface="News Gothic" pitchFamily="34" charset="0"/>
                  <a:ea typeface="ＭＳ Ｐゴシック" pitchFamily="-65" charset="-128"/>
                </a:rPr>
                <a:t>Inga</a:t>
              </a:r>
              <a:endParaRPr lang="en-GB" altLang="nl-NL" sz="2400">
                <a:latin typeface="News Gothic" pitchFamily="34" charset="0"/>
                <a:ea typeface="ＭＳ Ｐゴシック" pitchFamily="-65" charset="-128"/>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3"/>
          <p:cNvSpPr>
            <a:spLocks noChangeArrowheads="1"/>
          </p:cNvSpPr>
          <p:nvPr/>
        </p:nvSpPr>
        <p:spPr bwMode="auto">
          <a:xfrm>
            <a:off x="109538" y="263525"/>
            <a:ext cx="459898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7" tIns="42425" rIns="86367" bIns="42425"/>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r>
              <a:rPr lang="nl-NL" altLang="ja-JP" sz="2400"/>
              <a:t>De  toevoeging van kleine Inga boompjes aan een koffie plantage resulteerde in vruchten met groter gewicht minder beschadigde vruchten en zelfs iets meer productie in jaar 2.</a:t>
            </a:r>
          </a:p>
          <a:p>
            <a:pPr eaLnBrk="1" hangingPunct="1">
              <a:lnSpc>
                <a:spcPct val="120000"/>
              </a:lnSpc>
            </a:pPr>
            <a:endParaRPr lang="nl-NL" altLang="nl-NL" sz="2400">
              <a:ea typeface="ＭＳ Ｐゴシック" pitchFamily="-65" charset="-128"/>
            </a:endParaRPr>
          </a:p>
        </p:txBody>
      </p:sp>
      <p:grpSp>
        <p:nvGrpSpPr>
          <p:cNvPr id="53251" name="Group 279639"/>
          <p:cNvGrpSpPr>
            <a:grpSpLocks/>
          </p:cNvGrpSpPr>
          <p:nvPr/>
        </p:nvGrpSpPr>
        <p:grpSpPr bwMode="auto">
          <a:xfrm>
            <a:off x="5280025" y="809625"/>
            <a:ext cx="3756025" cy="2782888"/>
            <a:chOff x="5719179" y="809625"/>
            <a:chExt cx="4070588" cy="2782788"/>
          </a:xfrm>
        </p:grpSpPr>
        <p:grpSp>
          <p:nvGrpSpPr>
            <p:cNvPr id="53311" name="Group 279636"/>
            <p:cNvGrpSpPr>
              <a:grpSpLocks/>
            </p:cNvGrpSpPr>
            <p:nvPr/>
          </p:nvGrpSpPr>
          <p:grpSpPr bwMode="auto">
            <a:xfrm>
              <a:off x="5719179" y="809625"/>
              <a:ext cx="4070588" cy="2612926"/>
              <a:chOff x="5719179" y="809625"/>
              <a:chExt cx="4070588" cy="2612926"/>
            </a:xfrm>
          </p:grpSpPr>
          <p:sp>
            <p:nvSpPr>
              <p:cNvPr id="53316" name="Rectangle 10"/>
              <p:cNvSpPr>
                <a:spLocks noChangeArrowheads="1"/>
              </p:cNvSpPr>
              <p:nvPr/>
            </p:nvSpPr>
            <p:spPr bwMode="auto">
              <a:xfrm>
                <a:off x="6626225" y="1870075"/>
                <a:ext cx="381000" cy="1477963"/>
              </a:xfrm>
              <a:prstGeom prst="rect">
                <a:avLst/>
              </a:prstGeom>
              <a:solidFill>
                <a:srgbClr val="00B0F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17" name="Freeform 13"/>
              <p:cNvSpPr>
                <a:spLocks noEditPoints="1"/>
              </p:cNvSpPr>
              <p:nvPr/>
            </p:nvSpPr>
            <p:spPr bwMode="auto">
              <a:xfrm>
                <a:off x="6619875" y="1862138"/>
                <a:ext cx="395288" cy="1493838"/>
              </a:xfrm>
              <a:custGeom>
                <a:avLst/>
                <a:gdLst>
                  <a:gd name="T0" fmla="*/ 0 w 2600"/>
                  <a:gd name="T1" fmla="*/ 2147483647 h 9808"/>
                  <a:gd name="T2" fmla="*/ 2147483647 w 2600"/>
                  <a:gd name="T3" fmla="*/ 0 h 9808"/>
                  <a:gd name="T4" fmla="*/ 2147483647 w 2600"/>
                  <a:gd name="T5" fmla="*/ 0 h 9808"/>
                  <a:gd name="T6" fmla="*/ 2147483647 w 2600"/>
                  <a:gd name="T7" fmla="*/ 2147483647 h 9808"/>
                  <a:gd name="T8" fmla="*/ 2147483647 w 2600"/>
                  <a:gd name="T9" fmla="*/ 2147483647 h 9808"/>
                  <a:gd name="T10" fmla="*/ 2147483647 w 2600"/>
                  <a:gd name="T11" fmla="*/ 2147483647 h 9808"/>
                  <a:gd name="T12" fmla="*/ 2147483647 w 2600"/>
                  <a:gd name="T13" fmla="*/ 2147483647 h 9808"/>
                  <a:gd name="T14" fmla="*/ 0 w 2600"/>
                  <a:gd name="T15" fmla="*/ 2147483647 h 9808"/>
                  <a:gd name="T16" fmla="*/ 0 w 2600"/>
                  <a:gd name="T17" fmla="*/ 2147483647 h 9808"/>
                  <a:gd name="T18" fmla="*/ 2147483647 w 2600"/>
                  <a:gd name="T19" fmla="*/ 2147483647 h 9808"/>
                  <a:gd name="T20" fmla="*/ 2147483647 w 2600"/>
                  <a:gd name="T21" fmla="*/ 2147483647 h 9808"/>
                  <a:gd name="T22" fmla="*/ 2147483647 w 2600"/>
                  <a:gd name="T23" fmla="*/ 2147483647 h 9808"/>
                  <a:gd name="T24" fmla="*/ 2147483647 w 2600"/>
                  <a:gd name="T25" fmla="*/ 2147483647 h 9808"/>
                  <a:gd name="T26" fmla="*/ 2147483647 w 2600"/>
                  <a:gd name="T27" fmla="*/ 2147483647 h 9808"/>
                  <a:gd name="T28" fmla="*/ 2147483647 w 2600"/>
                  <a:gd name="T29" fmla="*/ 2147483647 h 9808"/>
                  <a:gd name="T30" fmla="*/ 2147483647 w 2600"/>
                  <a:gd name="T31" fmla="*/ 2147483647 h 9808"/>
                  <a:gd name="T32" fmla="*/ 2147483647 w 2600"/>
                  <a:gd name="T33" fmla="*/ 2147483647 h 9808"/>
                  <a:gd name="T34" fmla="*/ 2147483647 w 2600"/>
                  <a:gd name="T35" fmla="*/ 2147483647 h 98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0"/>
                  <a:gd name="T55" fmla="*/ 0 h 9808"/>
                  <a:gd name="T56" fmla="*/ 2600 w 2600"/>
                  <a:gd name="T57" fmla="*/ 9808 h 98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0" h="9808">
                    <a:moveTo>
                      <a:pt x="0" y="48"/>
                    </a:moveTo>
                    <a:cubicBezTo>
                      <a:pt x="0" y="22"/>
                      <a:pt x="22" y="0"/>
                      <a:pt x="48" y="0"/>
                    </a:cubicBezTo>
                    <a:lnTo>
                      <a:pt x="2552" y="0"/>
                    </a:lnTo>
                    <a:cubicBezTo>
                      <a:pt x="2579" y="0"/>
                      <a:pt x="2600" y="22"/>
                      <a:pt x="2600" y="48"/>
                    </a:cubicBezTo>
                    <a:lnTo>
                      <a:pt x="2600" y="9760"/>
                    </a:lnTo>
                    <a:cubicBezTo>
                      <a:pt x="2600" y="9787"/>
                      <a:pt x="2579" y="9808"/>
                      <a:pt x="2552" y="9808"/>
                    </a:cubicBezTo>
                    <a:lnTo>
                      <a:pt x="48" y="9808"/>
                    </a:lnTo>
                    <a:cubicBezTo>
                      <a:pt x="22" y="9808"/>
                      <a:pt x="0" y="9787"/>
                      <a:pt x="0" y="9760"/>
                    </a:cubicBezTo>
                    <a:lnTo>
                      <a:pt x="0" y="48"/>
                    </a:lnTo>
                    <a:close/>
                    <a:moveTo>
                      <a:pt x="96" y="9760"/>
                    </a:moveTo>
                    <a:lnTo>
                      <a:pt x="48" y="9712"/>
                    </a:lnTo>
                    <a:lnTo>
                      <a:pt x="2552" y="9712"/>
                    </a:lnTo>
                    <a:lnTo>
                      <a:pt x="2504" y="9760"/>
                    </a:lnTo>
                    <a:lnTo>
                      <a:pt x="2504" y="48"/>
                    </a:lnTo>
                    <a:lnTo>
                      <a:pt x="2552" y="96"/>
                    </a:lnTo>
                    <a:lnTo>
                      <a:pt x="48" y="96"/>
                    </a:lnTo>
                    <a:lnTo>
                      <a:pt x="96" y="48"/>
                    </a:lnTo>
                    <a:lnTo>
                      <a:pt x="96" y="9760"/>
                    </a:lnTo>
                    <a:close/>
                  </a:path>
                </a:pathLst>
              </a:custGeom>
              <a:solidFill>
                <a:srgbClr val="000000"/>
              </a:solidFill>
              <a:ln w="1588">
                <a:solidFill>
                  <a:srgbClr val="000000"/>
                </a:solidFill>
                <a:bevel/>
                <a:headEnd/>
                <a:tailEnd/>
              </a:ln>
            </p:spPr>
            <p:txBody>
              <a:bodyPr/>
              <a:lstStyle/>
              <a:p>
                <a:endParaRPr lang="nl-NL"/>
              </a:p>
            </p:txBody>
          </p:sp>
          <p:sp>
            <p:nvSpPr>
              <p:cNvPr id="53318" name="Rectangle 14"/>
              <p:cNvSpPr>
                <a:spLocks noChangeArrowheads="1"/>
              </p:cNvSpPr>
              <p:nvPr/>
            </p:nvSpPr>
            <p:spPr bwMode="auto">
              <a:xfrm>
                <a:off x="7961313" y="1425575"/>
                <a:ext cx="381000" cy="1922463"/>
              </a:xfrm>
              <a:prstGeom prst="rect">
                <a:avLst/>
              </a:prstGeom>
              <a:solidFill>
                <a:srgbClr val="00B0F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19" name="Freeform 17"/>
              <p:cNvSpPr>
                <a:spLocks noEditPoints="1"/>
              </p:cNvSpPr>
              <p:nvPr/>
            </p:nvSpPr>
            <p:spPr bwMode="auto">
              <a:xfrm>
                <a:off x="7953375" y="1419225"/>
                <a:ext cx="396875" cy="1936750"/>
              </a:xfrm>
              <a:custGeom>
                <a:avLst/>
                <a:gdLst>
                  <a:gd name="T0" fmla="*/ 0 w 2600"/>
                  <a:gd name="T1" fmla="*/ 2147483647 h 12720"/>
                  <a:gd name="T2" fmla="*/ 2147483647 w 2600"/>
                  <a:gd name="T3" fmla="*/ 0 h 12720"/>
                  <a:gd name="T4" fmla="*/ 2147483647 w 2600"/>
                  <a:gd name="T5" fmla="*/ 0 h 12720"/>
                  <a:gd name="T6" fmla="*/ 2147483647 w 2600"/>
                  <a:gd name="T7" fmla="*/ 2147483647 h 12720"/>
                  <a:gd name="T8" fmla="*/ 2147483647 w 2600"/>
                  <a:gd name="T9" fmla="*/ 2147483647 h 12720"/>
                  <a:gd name="T10" fmla="*/ 2147483647 w 2600"/>
                  <a:gd name="T11" fmla="*/ 2147483647 h 12720"/>
                  <a:gd name="T12" fmla="*/ 2147483647 w 2600"/>
                  <a:gd name="T13" fmla="*/ 2147483647 h 12720"/>
                  <a:gd name="T14" fmla="*/ 0 w 2600"/>
                  <a:gd name="T15" fmla="*/ 2147483647 h 12720"/>
                  <a:gd name="T16" fmla="*/ 0 w 2600"/>
                  <a:gd name="T17" fmla="*/ 2147483647 h 12720"/>
                  <a:gd name="T18" fmla="*/ 2147483647 w 2600"/>
                  <a:gd name="T19" fmla="*/ 2147483647 h 12720"/>
                  <a:gd name="T20" fmla="*/ 2147483647 w 2600"/>
                  <a:gd name="T21" fmla="*/ 2147483647 h 12720"/>
                  <a:gd name="T22" fmla="*/ 2147483647 w 2600"/>
                  <a:gd name="T23" fmla="*/ 2147483647 h 12720"/>
                  <a:gd name="T24" fmla="*/ 2147483647 w 2600"/>
                  <a:gd name="T25" fmla="*/ 2147483647 h 12720"/>
                  <a:gd name="T26" fmla="*/ 2147483647 w 2600"/>
                  <a:gd name="T27" fmla="*/ 2147483647 h 12720"/>
                  <a:gd name="T28" fmla="*/ 2147483647 w 2600"/>
                  <a:gd name="T29" fmla="*/ 2147483647 h 12720"/>
                  <a:gd name="T30" fmla="*/ 2147483647 w 2600"/>
                  <a:gd name="T31" fmla="*/ 2147483647 h 12720"/>
                  <a:gd name="T32" fmla="*/ 2147483647 w 2600"/>
                  <a:gd name="T33" fmla="*/ 2147483647 h 12720"/>
                  <a:gd name="T34" fmla="*/ 2147483647 w 2600"/>
                  <a:gd name="T35" fmla="*/ 2147483647 h 12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0"/>
                  <a:gd name="T55" fmla="*/ 0 h 12720"/>
                  <a:gd name="T56" fmla="*/ 2600 w 2600"/>
                  <a:gd name="T57" fmla="*/ 12720 h 12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0" h="12720">
                    <a:moveTo>
                      <a:pt x="0" y="48"/>
                    </a:moveTo>
                    <a:cubicBezTo>
                      <a:pt x="0" y="22"/>
                      <a:pt x="22" y="0"/>
                      <a:pt x="48" y="0"/>
                    </a:cubicBezTo>
                    <a:lnTo>
                      <a:pt x="2552" y="0"/>
                    </a:lnTo>
                    <a:cubicBezTo>
                      <a:pt x="2579" y="0"/>
                      <a:pt x="2600" y="22"/>
                      <a:pt x="2600" y="48"/>
                    </a:cubicBezTo>
                    <a:lnTo>
                      <a:pt x="2600" y="12672"/>
                    </a:lnTo>
                    <a:cubicBezTo>
                      <a:pt x="2600" y="12699"/>
                      <a:pt x="2579" y="12720"/>
                      <a:pt x="2552" y="12720"/>
                    </a:cubicBezTo>
                    <a:lnTo>
                      <a:pt x="48" y="12720"/>
                    </a:lnTo>
                    <a:cubicBezTo>
                      <a:pt x="22" y="12720"/>
                      <a:pt x="0" y="12699"/>
                      <a:pt x="0" y="12672"/>
                    </a:cubicBezTo>
                    <a:lnTo>
                      <a:pt x="0" y="48"/>
                    </a:lnTo>
                    <a:close/>
                    <a:moveTo>
                      <a:pt x="96" y="12672"/>
                    </a:moveTo>
                    <a:lnTo>
                      <a:pt x="48" y="12624"/>
                    </a:lnTo>
                    <a:lnTo>
                      <a:pt x="2552" y="12624"/>
                    </a:lnTo>
                    <a:lnTo>
                      <a:pt x="2504" y="12672"/>
                    </a:lnTo>
                    <a:lnTo>
                      <a:pt x="2504" y="48"/>
                    </a:lnTo>
                    <a:lnTo>
                      <a:pt x="2552" y="96"/>
                    </a:lnTo>
                    <a:lnTo>
                      <a:pt x="48" y="96"/>
                    </a:lnTo>
                    <a:lnTo>
                      <a:pt x="96" y="48"/>
                    </a:lnTo>
                    <a:lnTo>
                      <a:pt x="96" y="12672"/>
                    </a:lnTo>
                    <a:close/>
                  </a:path>
                </a:pathLst>
              </a:custGeom>
              <a:solidFill>
                <a:srgbClr val="000000"/>
              </a:solidFill>
              <a:ln w="1588">
                <a:solidFill>
                  <a:srgbClr val="000000"/>
                </a:solidFill>
                <a:bevel/>
                <a:headEnd/>
                <a:tailEnd/>
              </a:ln>
            </p:spPr>
            <p:txBody>
              <a:bodyPr/>
              <a:lstStyle/>
              <a:p>
                <a:endParaRPr lang="nl-NL"/>
              </a:p>
            </p:txBody>
          </p:sp>
          <p:sp>
            <p:nvSpPr>
              <p:cNvPr id="53320" name="Rectangle 18"/>
              <p:cNvSpPr>
                <a:spLocks noChangeArrowheads="1"/>
              </p:cNvSpPr>
              <p:nvPr/>
            </p:nvSpPr>
            <p:spPr bwMode="auto">
              <a:xfrm>
                <a:off x="7007225" y="1724025"/>
                <a:ext cx="381000" cy="1624013"/>
              </a:xfrm>
              <a:prstGeom prst="rect">
                <a:avLst/>
              </a:prstGeom>
              <a:solidFill>
                <a:srgbClr val="92D05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21" name="Freeform 21"/>
              <p:cNvSpPr>
                <a:spLocks noEditPoints="1"/>
              </p:cNvSpPr>
              <p:nvPr/>
            </p:nvSpPr>
            <p:spPr bwMode="auto">
              <a:xfrm>
                <a:off x="7000875" y="1717675"/>
                <a:ext cx="395288" cy="1638300"/>
              </a:xfrm>
              <a:custGeom>
                <a:avLst/>
                <a:gdLst>
                  <a:gd name="T0" fmla="*/ 0 w 2592"/>
                  <a:gd name="T1" fmla="*/ 2147483647 h 10760"/>
                  <a:gd name="T2" fmla="*/ 2147483647 w 2592"/>
                  <a:gd name="T3" fmla="*/ 0 h 10760"/>
                  <a:gd name="T4" fmla="*/ 2147483647 w 2592"/>
                  <a:gd name="T5" fmla="*/ 0 h 10760"/>
                  <a:gd name="T6" fmla="*/ 2147483647 w 2592"/>
                  <a:gd name="T7" fmla="*/ 2147483647 h 10760"/>
                  <a:gd name="T8" fmla="*/ 2147483647 w 2592"/>
                  <a:gd name="T9" fmla="*/ 2147483647 h 10760"/>
                  <a:gd name="T10" fmla="*/ 2147483647 w 2592"/>
                  <a:gd name="T11" fmla="*/ 2147483647 h 10760"/>
                  <a:gd name="T12" fmla="*/ 2147483647 w 2592"/>
                  <a:gd name="T13" fmla="*/ 2147483647 h 10760"/>
                  <a:gd name="T14" fmla="*/ 0 w 2592"/>
                  <a:gd name="T15" fmla="*/ 2147483647 h 10760"/>
                  <a:gd name="T16" fmla="*/ 0 w 2592"/>
                  <a:gd name="T17" fmla="*/ 2147483647 h 10760"/>
                  <a:gd name="T18" fmla="*/ 2147483647 w 2592"/>
                  <a:gd name="T19" fmla="*/ 2147483647 h 10760"/>
                  <a:gd name="T20" fmla="*/ 2147483647 w 2592"/>
                  <a:gd name="T21" fmla="*/ 2147483647 h 10760"/>
                  <a:gd name="T22" fmla="*/ 2147483647 w 2592"/>
                  <a:gd name="T23" fmla="*/ 2147483647 h 10760"/>
                  <a:gd name="T24" fmla="*/ 2147483647 w 2592"/>
                  <a:gd name="T25" fmla="*/ 2147483647 h 10760"/>
                  <a:gd name="T26" fmla="*/ 2147483647 w 2592"/>
                  <a:gd name="T27" fmla="*/ 2147483647 h 10760"/>
                  <a:gd name="T28" fmla="*/ 2147483647 w 2592"/>
                  <a:gd name="T29" fmla="*/ 2147483647 h 10760"/>
                  <a:gd name="T30" fmla="*/ 2147483647 w 2592"/>
                  <a:gd name="T31" fmla="*/ 2147483647 h 10760"/>
                  <a:gd name="T32" fmla="*/ 2147483647 w 2592"/>
                  <a:gd name="T33" fmla="*/ 2147483647 h 10760"/>
                  <a:gd name="T34" fmla="*/ 2147483647 w 2592"/>
                  <a:gd name="T35" fmla="*/ 2147483647 h 107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92"/>
                  <a:gd name="T55" fmla="*/ 0 h 10760"/>
                  <a:gd name="T56" fmla="*/ 2592 w 2592"/>
                  <a:gd name="T57" fmla="*/ 10760 h 107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92" h="10760">
                    <a:moveTo>
                      <a:pt x="0" y="48"/>
                    </a:moveTo>
                    <a:cubicBezTo>
                      <a:pt x="0" y="22"/>
                      <a:pt x="22" y="0"/>
                      <a:pt x="48" y="0"/>
                    </a:cubicBezTo>
                    <a:lnTo>
                      <a:pt x="2544" y="0"/>
                    </a:lnTo>
                    <a:cubicBezTo>
                      <a:pt x="2571" y="0"/>
                      <a:pt x="2592" y="22"/>
                      <a:pt x="2592" y="48"/>
                    </a:cubicBezTo>
                    <a:lnTo>
                      <a:pt x="2592" y="10712"/>
                    </a:lnTo>
                    <a:cubicBezTo>
                      <a:pt x="2592" y="10739"/>
                      <a:pt x="2571" y="10760"/>
                      <a:pt x="2544" y="10760"/>
                    </a:cubicBezTo>
                    <a:lnTo>
                      <a:pt x="48" y="10760"/>
                    </a:lnTo>
                    <a:cubicBezTo>
                      <a:pt x="22" y="10760"/>
                      <a:pt x="0" y="10739"/>
                      <a:pt x="0" y="10712"/>
                    </a:cubicBezTo>
                    <a:lnTo>
                      <a:pt x="0" y="48"/>
                    </a:lnTo>
                    <a:close/>
                    <a:moveTo>
                      <a:pt x="96" y="10712"/>
                    </a:moveTo>
                    <a:lnTo>
                      <a:pt x="48" y="10664"/>
                    </a:lnTo>
                    <a:lnTo>
                      <a:pt x="2544" y="10664"/>
                    </a:lnTo>
                    <a:lnTo>
                      <a:pt x="2496" y="10712"/>
                    </a:lnTo>
                    <a:lnTo>
                      <a:pt x="2496" y="48"/>
                    </a:lnTo>
                    <a:lnTo>
                      <a:pt x="2544" y="96"/>
                    </a:lnTo>
                    <a:lnTo>
                      <a:pt x="48" y="96"/>
                    </a:lnTo>
                    <a:lnTo>
                      <a:pt x="96" y="48"/>
                    </a:lnTo>
                    <a:lnTo>
                      <a:pt x="96" y="10712"/>
                    </a:lnTo>
                    <a:close/>
                  </a:path>
                </a:pathLst>
              </a:custGeom>
              <a:solidFill>
                <a:srgbClr val="000000"/>
              </a:solidFill>
              <a:ln w="1588">
                <a:solidFill>
                  <a:srgbClr val="000000"/>
                </a:solidFill>
                <a:bevel/>
                <a:headEnd/>
                <a:tailEnd/>
              </a:ln>
            </p:spPr>
            <p:txBody>
              <a:bodyPr/>
              <a:lstStyle/>
              <a:p>
                <a:endParaRPr lang="nl-NL"/>
              </a:p>
            </p:txBody>
          </p:sp>
          <p:sp>
            <p:nvSpPr>
              <p:cNvPr id="53322" name="Rectangle 22"/>
              <p:cNvSpPr>
                <a:spLocks noChangeArrowheads="1"/>
              </p:cNvSpPr>
              <p:nvPr/>
            </p:nvSpPr>
            <p:spPr bwMode="auto">
              <a:xfrm>
                <a:off x="8342313" y="1303338"/>
                <a:ext cx="381000" cy="2044700"/>
              </a:xfrm>
              <a:prstGeom prst="rect">
                <a:avLst/>
              </a:prstGeom>
              <a:solidFill>
                <a:srgbClr val="92D05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23" name="Freeform 25"/>
              <p:cNvSpPr>
                <a:spLocks noEditPoints="1"/>
              </p:cNvSpPr>
              <p:nvPr/>
            </p:nvSpPr>
            <p:spPr bwMode="auto">
              <a:xfrm>
                <a:off x="8335963" y="1296988"/>
                <a:ext cx="395288" cy="2058988"/>
              </a:xfrm>
              <a:custGeom>
                <a:avLst/>
                <a:gdLst>
                  <a:gd name="T0" fmla="*/ 0 w 2592"/>
                  <a:gd name="T1" fmla="*/ 2147483647 h 13528"/>
                  <a:gd name="T2" fmla="*/ 2147483647 w 2592"/>
                  <a:gd name="T3" fmla="*/ 0 h 13528"/>
                  <a:gd name="T4" fmla="*/ 2147483647 w 2592"/>
                  <a:gd name="T5" fmla="*/ 0 h 13528"/>
                  <a:gd name="T6" fmla="*/ 2147483647 w 2592"/>
                  <a:gd name="T7" fmla="*/ 2147483647 h 13528"/>
                  <a:gd name="T8" fmla="*/ 2147483647 w 2592"/>
                  <a:gd name="T9" fmla="*/ 2147483647 h 13528"/>
                  <a:gd name="T10" fmla="*/ 2147483647 w 2592"/>
                  <a:gd name="T11" fmla="*/ 2147483647 h 13528"/>
                  <a:gd name="T12" fmla="*/ 2147483647 w 2592"/>
                  <a:gd name="T13" fmla="*/ 2147483647 h 13528"/>
                  <a:gd name="T14" fmla="*/ 0 w 2592"/>
                  <a:gd name="T15" fmla="*/ 2147483647 h 13528"/>
                  <a:gd name="T16" fmla="*/ 0 w 2592"/>
                  <a:gd name="T17" fmla="*/ 2147483647 h 13528"/>
                  <a:gd name="T18" fmla="*/ 2147483647 w 2592"/>
                  <a:gd name="T19" fmla="*/ 2147483647 h 13528"/>
                  <a:gd name="T20" fmla="*/ 2147483647 w 2592"/>
                  <a:gd name="T21" fmla="*/ 2147483647 h 13528"/>
                  <a:gd name="T22" fmla="*/ 2147483647 w 2592"/>
                  <a:gd name="T23" fmla="*/ 2147483647 h 13528"/>
                  <a:gd name="T24" fmla="*/ 2147483647 w 2592"/>
                  <a:gd name="T25" fmla="*/ 2147483647 h 13528"/>
                  <a:gd name="T26" fmla="*/ 2147483647 w 2592"/>
                  <a:gd name="T27" fmla="*/ 2147483647 h 13528"/>
                  <a:gd name="T28" fmla="*/ 2147483647 w 2592"/>
                  <a:gd name="T29" fmla="*/ 2147483647 h 13528"/>
                  <a:gd name="T30" fmla="*/ 2147483647 w 2592"/>
                  <a:gd name="T31" fmla="*/ 2147483647 h 13528"/>
                  <a:gd name="T32" fmla="*/ 2147483647 w 2592"/>
                  <a:gd name="T33" fmla="*/ 2147483647 h 13528"/>
                  <a:gd name="T34" fmla="*/ 2147483647 w 2592"/>
                  <a:gd name="T35" fmla="*/ 2147483647 h 135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92"/>
                  <a:gd name="T55" fmla="*/ 0 h 13528"/>
                  <a:gd name="T56" fmla="*/ 2592 w 2592"/>
                  <a:gd name="T57" fmla="*/ 13528 h 135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92" h="13528">
                    <a:moveTo>
                      <a:pt x="0" y="48"/>
                    </a:moveTo>
                    <a:cubicBezTo>
                      <a:pt x="0" y="22"/>
                      <a:pt x="22" y="0"/>
                      <a:pt x="48" y="0"/>
                    </a:cubicBezTo>
                    <a:lnTo>
                      <a:pt x="2544" y="0"/>
                    </a:lnTo>
                    <a:cubicBezTo>
                      <a:pt x="2571" y="0"/>
                      <a:pt x="2592" y="22"/>
                      <a:pt x="2592" y="48"/>
                    </a:cubicBezTo>
                    <a:lnTo>
                      <a:pt x="2592" y="13480"/>
                    </a:lnTo>
                    <a:cubicBezTo>
                      <a:pt x="2592" y="13507"/>
                      <a:pt x="2571" y="13528"/>
                      <a:pt x="2544" y="13528"/>
                    </a:cubicBezTo>
                    <a:lnTo>
                      <a:pt x="48" y="13528"/>
                    </a:lnTo>
                    <a:cubicBezTo>
                      <a:pt x="22" y="13528"/>
                      <a:pt x="0" y="13507"/>
                      <a:pt x="0" y="13480"/>
                    </a:cubicBezTo>
                    <a:lnTo>
                      <a:pt x="0" y="48"/>
                    </a:lnTo>
                    <a:close/>
                    <a:moveTo>
                      <a:pt x="96" y="13480"/>
                    </a:moveTo>
                    <a:lnTo>
                      <a:pt x="48" y="13432"/>
                    </a:lnTo>
                    <a:lnTo>
                      <a:pt x="2544" y="13432"/>
                    </a:lnTo>
                    <a:lnTo>
                      <a:pt x="2496" y="13480"/>
                    </a:lnTo>
                    <a:lnTo>
                      <a:pt x="2496" y="48"/>
                    </a:lnTo>
                    <a:lnTo>
                      <a:pt x="2544" y="96"/>
                    </a:lnTo>
                    <a:lnTo>
                      <a:pt x="48" y="96"/>
                    </a:lnTo>
                    <a:lnTo>
                      <a:pt x="96" y="48"/>
                    </a:lnTo>
                    <a:lnTo>
                      <a:pt x="96" y="13480"/>
                    </a:lnTo>
                    <a:close/>
                  </a:path>
                </a:pathLst>
              </a:custGeom>
              <a:solidFill>
                <a:srgbClr val="000000"/>
              </a:solidFill>
              <a:ln w="1588">
                <a:solidFill>
                  <a:srgbClr val="000000"/>
                </a:solidFill>
                <a:bevel/>
                <a:headEnd/>
                <a:tailEnd/>
              </a:ln>
            </p:spPr>
            <p:txBody>
              <a:bodyPr/>
              <a:lstStyle/>
              <a:p>
                <a:endParaRPr lang="nl-NL"/>
              </a:p>
            </p:txBody>
          </p:sp>
          <p:sp>
            <p:nvSpPr>
              <p:cNvPr id="53324" name="Freeform 26"/>
              <p:cNvSpPr>
                <a:spLocks noEditPoints="1"/>
              </p:cNvSpPr>
              <p:nvPr/>
            </p:nvSpPr>
            <p:spPr bwMode="auto">
              <a:xfrm>
                <a:off x="6794500" y="1795463"/>
                <a:ext cx="46038" cy="147638"/>
              </a:xfrm>
              <a:custGeom>
                <a:avLst/>
                <a:gdLst>
                  <a:gd name="T0" fmla="*/ 2147483647 w 29"/>
                  <a:gd name="T1" fmla="*/ 2147483647 h 93"/>
                  <a:gd name="T2" fmla="*/ 2147483647 w 29"/>
                  <a:gd name="T3" fmla="*/ 2147483647 h 93"/>
                  <a:gd name="T4" fmla="*/ 2147483647 w 29"/>
                  <a:gd name="T5" fmla="*/ 2147483647 h 93"/>
                  <a:gd name="T6" fmla="*/ 2147483647 w 29"/>
                  <a:gd name="T7" fmla="*/ 2147483647 h 93"/>
                  <a:gd name="T8" fmla="*/ 2147483647 w 29"/>
                  <a:gd name="T9" fmla="*/ 2147483647 h 93"/>
                  <a:gd name="T10" fmla="*/ 2147483647 w 29"/>
                  <a:gd name="T11" fmla="*/ 2147483647 h 93"/>
                  <a:gd name="T12" fmla="*/ 2147483647 w 29"/>
                  <a:gd name="T13" fmla="*/ 2147483647 h 93"/>
                  <a:gd name="T14" fmla="*/ 0 w 29"/>
                  <a:gd name="T15" fmla="*/ 2147483647 h 93"/>
                  <a:gd name="T16" fmla="*/ 2147483647 w 29"/>
                  <a:gd name="T17" fmla="*/ 2147483647 h 93"/>
                  <a:gd name="T18" fmla="*/ 2147483647 w 29"/>
                  <a:gd name="T19" fmla="*/ 2147483647 h 93"/>
                  <a:gd name="T20" fmla="*/ 0 w 29"/>
                  <a:gd name="T21" fmla="*/ 2147483647 h 93"/>
                  <a:gd name="T22" fmla="*/ 0 w 29"/>
                  <a:gd name="T23" fmla="*/ 2147483647 h 93"/>
                  <a:gd name="T24" fmla="*/ 0 w 29"/>
                  <a:gd name="T25" fmla="*/ 0 h 93"/>
                  <a:gd name="T26" fmla="*/ 2147483647 w 29"/>
                  <a:gd name="T27" fmla="*/ 0 h 93"/>
                  <a:gd name="T28" fmla="*/ 2147483647 w 29"/>
                  <a:gd name="T29" fmla="*/ 2147483647 h 93"/>
                  <a:gd name="T30" fmla="*/ 0 w 29"/>
                  <a:gd name="T31" fmla="*/ 2147483647 h 93"/>
                  <a:gd name="T32" fmla="*/ 0 w 2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93"/>
                  <a:gd name="T53" fmla="*/ 29 w 2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93">
                    <a:moveTo>
                      <a:pt x="13" y="91"/>
                    </a:moveTo>
                    <a:lnTo>
                      <a:pt x="13" y="47"/>
                    </a:lnTo>
                    <a:lnTo>
                      <a:pt x="13" y="2"/>
                    </a:lnTo>
                    <a:lnTo>
                      <a:pt x="17" y="2"/>
                    </a:lnTo>
                    <a:lnTo>
                      <a:pt x="17" y="47"/>
                    </a:lnTo>
                    <a:lnTo>
                      <a:pt x="17" y="91"/>
                    </a:lnTo>
                    <a:lnTo>
                      <a:pt x="13" y="91"/>
                    </a:lnTo>
                    <a:close/>
                    <a:moveTo>
                      <a:pt x="0" y="88"/>
                    </a:moveTo>
                    <a:lnTo>
                      <a:pt x="29" y="88"/>
                    </a:lnTo>
                    <a:lnTo>
                      <a:pt x="29" y="93"/>
                    </a:lnTo>
                    <a:lnTo>
                      <a:pt x="0" y="93"/>
                    </a:lnTo>
                    <a:lnTo>
                      <a:pt x="0" y="88"/>
                    </a:lnTo>
                    <a:close/>
                    <a:moveTo>
                      <a:pt x="0" y="0"/>
                    </a:moveTo>
                    <a:lnTo>
                      <a:pt x="29" y="0"/>
                    </a:lnTo>
                    <a:lnTo>
                      <a:pt x="29"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325" name="Freeform 27"/>
              <p:cNvSpPr>
                <a:spLocks noEditPoints="1"/>
              </p:cNvSpPr>
              <p:nvPr/>
            </p:nvSpPr>
            <p:spPr bwMode="auto">
              <a:xfrm>
                <a:off x="8129588" y="1360488"/>
                <a:ext cx="46038" cy="133350"/>
              </a:xfrm>
              <a:custGeom>
                <a:avLst/>
                <a:gdLst>
                  <a:gd name="T0" fmla="*/ 2147483647 w 29"/>
                  <a:gd name="T1" fmla="*/ 2147483647 h 84"/>
                  <a:gd name="T2" fmla="*/ 2147483647 w 29"/>
                  <a:gd name="T3" fmla="*/ 2147483647 h 84"/>
                  <a:gd name="T4" fmla="*/ 2147483647 w 29"/>
                  <a:gd name="T5" fmla="*/ 2147483647 h 84"/>
                  <a:gd name="T6" fmla="*/ 2147483647 w 29"/>
                  <a:gd name="T7" fmla="*/ 2147483647 h 84"/>
                  <a:gd name="T8" fmla="*/ 2147483647 w 29"/>
                  <a:gd name="T9" fmla="*/ 2147483647 h 84"/>
                  <a:gd name="T10" fmla="*/ 2147483647 w 29"/>
                  <a:gd name="T11" fmla="*/ 2147483647 h 84"/>
                  <a:gd name="T12" fmla="*/ 2147483647 w 29"/>
                  <a:gd name="T13" fmla="*/ 2147483647 h 84"/>
                  <a:gd name="T14" fmla="*/ 0 w 29"/>
                  <a:gd name="T15" fmla="*/ 2147483647 h 84"/>
                  <a:gd name="T16" fmla="*/ 2147483647 w 29"/>
                  <a:gd name="T17" fmla="*/ 2147483647 h 84"/>
                  <a:gd name="T18" fmla="*/ 2147483647 w 29"/>
                  <a:gd name="T19" fmla="*/ 2147483647 h 84"/>
                  <a:gd name="T20" fmla="*/ 0 w 29"/>
                  <a:gd name="T21" fmla="*/ 2147483647 h 84"/>
                  <a:gd name="T22" fmla="*/ 0 w 29"/>
                  <a:gd name="T23" fmla="*/ 2147483647 h 84"/>
                  <a:gd name="T24" fmla="*/ 0 w 29"/>
                  <a:gd name="T25" fmla="*/ 0 h 84"/>
                  <a:gd name="T26" fmla="*/ 2147483647 w 29"/>
                  <a:gd name="T27" fmla="*/ 0 h 84"/>
                  <a:gd name="T28" fmla="*/ 2147483647 w 29"/>
                  <a:gd name="T29" fmla="*/ 2147483647 h 84"/>
                  <a:gd name="T30" fmla="*/ 0 w 29"/>
                  <a:gd name="T31" fmla="*/ 2147483647 h 84"/>
                  <a:gd name="T32" fmla="*/ 0 w 29"/>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84"/>
                  <a:gd name="T53" fmla="*/ 29 w 29"/>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84">
                    <a:moveTo>
                      <a:pt x="12" y="82"/>
                    </a:moveTo>
                    <a:lnTo>
                      <a:pt x="12" y="42"/>
                    </a:lnTo>
                    <a:lnTo>
                      <a:pt x="12" y="2"/>
                    </a:lnTo>
                    <a:lnTo>
                      <a:pt x="17" y="2"/>
                    </a:lnTo>
                    <a:lnTo>
                      <a:pt x="17" y="42"/>
                    </a:lnTo>
                    <a:lnTo>
                      <a:pt x="17" y="82"/>
                    </a:lnTo>
                    <a:lnTo>
                      <a:pt x="12" y="82"/>
                    </a:lnTo>
                    <a:close/>
                    <a:moveTo>
                      <a:pt x="0" y="79"/>
                    </a:moveTo>
                    <a:lnTo>
                      <a:pt x="29" y="79"/>
                    </a:lnTo>
                    <a:lnTo>
                      <a:pt x="29" y="84"/>
                    </a:lnTo>
                    <a:lnTo>
                      <a:pt x="0" y="84"/>
                    </a:lnTo>
                    <a:lnTo>
                      <a:pt x="0" y="79"/>
                    </a:lnTo>
                    <a:close/>
                    <a:moveTo>
                      <a:pt x="0" y="0"/>
                    </a:moveTo>
                    <a:lnTo>
                      <a:pt x="29" y="0"/>
                    </a:lnTo>
                    <a:lnTo>
                      <a:pt x="29"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326" name="Freeform 28"/>
              <p:cNvSpPr>
                <a:spLocks noEditPoints="1"/>
              </p:cNvSpPr>
              <p:nvPr/>
            </p:nvSpPr>
            <p:spPr bwMode="auto">
              <a:xfrm>
                <a:off x="7175500" y="1677988"/>
                <a:ext cx="46038" cy="93663"/>
              </a:xfrm>
              <a:custGeom>
                <a:avLst/>
                <a:gdLst>
                  <a:gd name="T0" fmla="*/ 2147483647 w 29"/>
                  <a:gd name="T1" fmla="*/ 2147483647 h 59"/>
                  <a:gd name="T2" fmla="*/ 2147483647 w 29"/>
                  <a:gd name="T3" fmla="*/ 2147483647 h 59"/>
                  <a:gd name="T4" fmla="*/ 2147483647 w 29"/>
                  <a:gd name="T5" fmla="*/ 2147483647 h 59"/>
                  <a:gd name="T6" fmla="*/ 2147483647 w 29"/>
                  <a:gd name="T7" fmla="*/ 2147483647 h 59"/>
                  <a:gd name="T8" fmla="*/ 2147483647 w 29"/>
                  <a:gd name="T9" fmla="*/ 2147483647 h 59"/>
                  <a:gd name="T10" fmla="*/ 2147483647 w 29"/>
                  <a:gd name="T11" fmla="*/ 2147483647 h 59"/>
                  <a:gd name="T12" fmla="*/ 2147483647 w 29"/>
                  <a:gd name="T13" fmla="*/ 2147483647 h 59"/>
                  <a:gd name="T14" fmla="*/ 0 w 29"/>
                  <a:gd name="T15" fmla="*/ 2147483647 h 59"/>
                  <a:gd name="T16" fmla="*/ 2147483647 w 29"/>
                  <a:gd name="T17" fmla="*/ 2147483647 h 59"/>
                  <a:gd name="T18" fmla="*/ 2147483647 w 29"/>
                  <a:gd name="T19" fmla="*/ 2147483647 h 59"/>
                  <a:gd name="T20" fmla="*/ 0 w 29"/>
                  <a:gd name="T21" fmla="*/ 2147483647 h 59"/>
                  <a:gd name="T22" fmla="*/ 0 w 29"/>
                  <a:gd name="T23" fmla="*/ 2147483647 h 59"/>
                  <a:gd name="T24" fmla="*/ 0 w 29"/>
                  <a:gd name="T25" fmla="*/ 0 h 59"/>
                  <a:gd name="T26" fmla="*/ 2147483647 w 29"/>
                  <a:gd name="T27" fmla="*/ 0 h 59"/>
                  <a:gd name="T28" fmla="*/ 2147483647 w 29"/>
                  <a:gd name="T29" fmla="*/ 2147483647 h 59"/>
                  <a:gd name="T30" fmla="*/ 0 w 29"/>
                  <a:gd name="T31" fmla="*/ 2147483647 h 59"/>
                  <a:gd name="T32" fmla="*/ 0 w 29"/>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59"/>
                  <a:gd name="T53" fmla="*/ 29 w 29"/>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59">
                    <a:moveTo>
                      <a:pt x="12" y="56"/>
                    </a:moveTo>
                    <a:lnTo>
                      <a:pt x="12" y="30"/>
                    </a:lnTo>
                    <a:lnTo>
                      <a:pt x="12" y="2"/>
                    </a:lnTo>
                    <a:lnTo>
                      <a:pt x="17" y="2"/>
                    </a:lnTo>
                    <a:lnTo>
                      <a:pt x="17" y="30"/>
                    </a:lnTo>
                    <a:lnTo>
                      <a:pt x="17" y="56"/>
                    </a:lnTo>
                    <a:lnTo>
                      <a:pt x="12" y="56"/>
                    </a:lnTo>
                    <a:close/>
                    <a:moveTo>
                      <a:pt x="0" y="54"/>
                    </a:moveTo>
                    <a:lnTo>
                      <a:pt x="29" y="54"/>
                    </a:lnTo>
                    <a:lnTo>
                      <a:pt x="29" y="59"/>
                    </a:lnTo>
                    <a:lnTo>
                      <a:pt x="0" y="59"/>
                    </a:lnTo>
                    <a:lnTo>
                      <a:pt x="0" y="54"/>
                    </a:lnTo>
                    <a:close/>
                    <a:moveTo>
                      <a:pt x="0" y="0"/>
                    </a:moveTo>
                    <a:lnTo>
                      <a:pt x="29" y="0"/>
                    </a:lnTo>
                    <a:lnTo>
                      <a:pt x="29" y="4"/>
                    </a:lnTo>
                    <a:lnTo>
                      <a:pt x="0" y="4"/>
                    </a:lnTo>
                    <a:lnTo>
                      <a:pt x="0" y="0"/>
                    </a:lnTo>
                    <a:close/>
                  </a:path>
                </a:pathLst>
              </a:custGeom>
              <a:solidFill>
                <a:srgbClr val="000000"/>
              </a:solidFill>
              <a:ln w="1588">
                <a:solidFill>
                  <a:srgbClr val="000000"/>
                </a:solidFill>
                <a:bevel/>
                <a:headEnd/>
                <a:tailEnd/>
              </a:ln>
            </p:spPr>
            <p:txBody>
              <a:bodyPr/>
              <a:lstStyle/>
              <a:p>
                <a:endParaRPr lang="nl-NL"/>
              </a:p>
            </p:txBody>
          </p:sp>
          <p:sp>
            <p:nvSpPr>
              <p:cNvPr id="53327" name="Freeform 29"/>
              <p:cNvSpPr>
                <a:spLocks noEditPoints="1"/>
              </p:cNvSpPr>
              <p:nvPr/>
            </p:nvSpPr>
            <p:spPr bwMode="auto">
              <a:xfrm>
                <a:off x="8510588" y="1270000"/>
                <a:ext cx="46038" cy="66675"/>
              </a:xfrm>
              <a:custGeom>
                <a:avLst/>
                <a:gdLst>
                  <a:gd name="T0" fmla="*/ 2147483647 w 29"/>
                  <a:gd name="T1" fmla="*/ 2147483647 h 42"/>
                  <a:gd name="T2" fmla="*/ 2147483647 w 29"/>
                  <a:gd name="T3" fmla="*/ 2147483647 h 42"/>
                  <a:gd name="T4" fmla="*/ 2147483647 w 29"/>
                  <a:gd name="T5" fmla="*/ 2147483647 h 42"/>
                  <a:gd name="T6" fmla="*/ 2147483647 w 29"/>
                  <a:gd name="T7" fmla="*/ 2147483647 h 42"/>
                  <a:gd name="T8" fmla="*/ 2147483647 w 29"/>
                  <a:gd name="T9" fmla="*/ 2147483647 h 42"/>
                  <a:gd name="T10" fmla="*/ 2147483647 w 29"/>
                  <a:gd name="T11" fmla="*/ 2147483647 h 42"/>
                  <a:gd name="T12" fmla="*/ 2147483647 w 29"/>
                  <a:gd name="T13" fmla="*/ 2147483647 h 42"/>
                  <a:gd name="T14" fmla="*/ 0 w 29"/>
                  <a:gd name="T15" fmla="*/ 2147483647 h 42"/>
                  <a:gd name="T16" fmla="*/ 2147483647 w 29"/>
                  <a:gd name="T17" fmla="*/ 2147483647 h 42"/>
                  <a:gd name="T18" fmla="*/ 2147483647 w 29"/>
                  <a:gd name="T19" fmla="*/ 2147483647 h 42"/>
                  <a:gd name="T20" fmla="*/ 0 w 29"/>
                  <a:gd name="T21" fmla="*/ 2147483647 h 42"/>
                  <a:gd name="T22" fmla="*/ 0 w 29"/>
                  <a:gd name="T23" fmla="*/ 2147483647 h 42"/>
                  <a:gd name="T24" fmla="*/ 0 w 29"/>
                  <a:gd name="T25" fmla="*/ 0 h 42"/>
                  <a:gd name="T26" fmla="*/ 2147483647 w 29"/>
                  <a:gd name="T27" fmla="*/ 0 h 42"/>
                  <a:gd name="T28" fmla="*/ 2147483647 w 29"/>
                  <a:gd name="T29" fmla="*/ 2147483647 h 42"/>
                  <a:gd name="T30" fmla="*/ 0 w 29"/>
                  <a:gd name="T31" fmla="*/ 2147483647 h 42"/>
                  <a:gd name="T32" fmla="*/ 0 w 29"/>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2"/>
                  <a:gd name="T53" fmla="*/ 29 w 29"/>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2">
                    <a:moveTo>
                      <a:pt x="12" y="40"/>
                    </a:moveTo>
                    <a:lnTo>
                      <a:pt x="12" y="21"/>
                    </a:lnTo>
                    <a:lnTo>
                      <a:pt x="12" y="3"/>
                    </a:lnTo>
                    <a:lnTo>
                      <a:pt x="17" y="3"/>
                    </a:lnTo>
                    <a:lnTo>
                      <a:pt x="17" y="21"/>
                    </a:lnTo>
                    <a:lnTo>
                      <a:pt x="17" y="40"/>
                    </a:lnTo>
                    <a:lnTo>
                      <a:pt x="12" y="40"/>
                    </a:lnTo>
                    <a:close/>
                    <a:moveTo>
                      <a:pt x="0" y="37"/>
                    </a:moveTo>
                    <a:lnTo>
                      <a:pt x="29" y="37"/>
                    </a:lnTo>
                    <a:lnTo>
                      <a:pt x="29" y="42"/>
                    </a:lnTo>
                    <a:lnTo>
                      <a:pt x="0" y="42"/>
                    </a:lnTo>
                    <a:lnTo>
                      <a:pt x="0" y="37"/>
                    </a:lnTo>
                    <a:close/>
                    <a:moveTo>
                      <a:pt x="0" y="0"/>
                    </a:moveTo>
                    <a:lnTo>
                      <a:pt x="29" y="0"/>
                    </a:lnTo>
                    <a:lnTo>
                      <a:pt x="29"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328" name="Rectangle 30"/>
              <p:cNvSpPr>
                <a:spLocks noChangeArrowheads="1"/>
              </p:cNvSpPr>
              <p:nvPr/>
            </p:nvSpPr>
            <p:spPr bwMode="auto">
              <a:xfrm>
                <a:off x="6337300" y="889000"/>
                <a:ext cx="7938" cy="2459038"/>
              </a:xfrm>
              <a:prstGeom prst="rect">
                <a:avLst/>
              </a:prstGeom>
              <a:solidFill>
                <a:srgbClr val="868686"/>
              </a:solidFill>
              <a:ln w="1588">
                <a:solidFill>
                  <a:srgbClr val="868686"/>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29" name="Freeform 31"/>
              <p:cNvSpPr>
                <a:spLocks noEditPoints="1"/>
              </p:cNvSpPr>
              <p:nvPr/>
            </p:nvSpPr>
            <p:spPr bwMode="auto">
              <a:xfrm>
                <a:off x="6299200" y="885825"/>
                <a:ext cx="41275" cy="2466975"/>
              </a:xfrm>
              <a:custGeom>
                <a:avLst/>
                <a:gdLst>
                  <a:gd name="T0" fmla="*/ 0 w 26"/>
                  <a:gd name="T1" fmla="*/ 2147483647 h 1554"/>
                  <a:gd name="T2" fmla="*/ 2147483647 w 26"/>
                  <a:gd name="T3" fmla="*/ 2147483647 h 1554"/>
                  <a:gd name="T4" fmla="*/ 2147483647 w 26"/>
                  <a:gd name="T5" fmla="*/ 2147483647 h 1554"/>
                  <a:gd name="T6" fmla="*/ 0 w 26"/>
                  <a:gd name="T7" fmla="*/ 2147483647 h 1554"/>
                  <a:gd name="T8" fmla="*/ 0 w 26"/>
                  <a:gd name="T9" fmla="*/ 2147483647 h 1554"/>
                  <a:gd name="T10" fmla="*/ 0 w 26"/>
                  <a:gd name="T11" fmla="*/ 2147483647 h 1554"/>
                  <a:gd name="T12" fmla="*/ 2147483647 w 26"/>
                  <a:gd name="T13" fmla="*/ 2147483647 h 1554"/>
                  <a:gd name="T14" fmla="*/ 2147483647 w 26"/>
                  <a:gd name="T15" fmla="*/ 2147483647 h 1554"/>
                  <a:gd name="T16" fmla="*/ 0 w 26"/>
                  <a:gd name="T17" fmla="*/ 2147483647 h 1554"/>
                  <a:gd name="T18" fmla="*/ 0 w 26"/>
                  <a:gd name="T19" fmla="*/ 2147483647 h 1554"/>
                  <a:gd name="T20" fmla="*/ 0 w 26"/>
                  <a:gd name="T21" fmla="*/ 2147483647 h 1554"/>
                  <a:gd name="T22" fmla="*/ 2147483647 w 26"/>
                  <a:gd name="T23" fmla="*/ 2147483647 h 1554"/>
                  <a:gd name="T24" fmla="*/ 2147483647 w 26"/>
                  <a:gd name="T25" fmla="*/ 2147483647 h 1554"/>
                  <a:gd name="T26" fmla="*/ 0 w 26"/>
                  <a:gd name="T27" fmla="*/ 2147483647 h 1554"/>
                  <a:gd name="T28" fmla="*/ 0 w 26"/>
                  <a:gd name="T29" fmla="*/ 2147483647 h 1554"/>
                  <a:gd name="T30" fmla="*/ 0 w 26"/>
                  <a:gd name="T31" fmla="*/ 2147483647 h 1554"/>
                  <a:gd name="T32" fmla="*/ 2147483647 w 26"/>
                  <a:gd name="T33" fmla="*/ 2147483647 h 1554"/>
                  <a:gd name="T34" fmla="*/ 2147483647 w 26"/>
                  <a:gd name="T35" fmla="*/ 2147483647 h 1554"/>
                  <a:gd name="T36" fmla="*/ 0 w 26"/>
                  <a:gd name="T37" fmla="*/ 2147483647 h 1554"/>
                  <a:gd name="T38" fmla="*/ 0 w 26"/>
                  <a:gd name="T39" fmla="*/ 2147483647 h 1554"/>
                  <a:gd name="T40" fmla="*/ 0 w 26"/>
                  <a:gd name="T41" fmla="*/ 2147483647 h 1554"/>
                  <a:gd name="T42" fmla="*/ 2147483647 w 26"/>
                  <a:gd name="T43" fmla="*/ 2147483647 h 1554"/>
                  <a:gd name="T44" fmla="*/ 2147483647 w 26"/>
                  <a:gd name="T45" fmla="*/ 2147483647 h 1554"/>
                  <a:gd name="T46" fmla="*/ 0 w 26"/>
                  <a:gd name="T47" fmla="*/ 2147483647 h 1554"/>
                  <a:gd name="T48" fmla="*/ 0 w 26"/>
                  <a:gd name="T49" fmla="*/ 2147483647 h 1554"/>
                  <a:gd name="T50" fmla="*/ 0 w 26"/>
                  <a:gd name="T51" fmla="*/ 2147483647 h 1554"/>
                  <a:gd name="T52" fmla="*/ 2147483647 w 26"/>
                  <a:gd name="T53" fmla="*/ 2147483647 h 1554"/>
                  <a:gd name="T54" fmla="*/ 2147483647 w 26"/>
                  <a:gd name="T55" fmla="*/ 2147483647 h 1554"/>
                  <a:gd name="T56" fmla="*/ 0 w 26"/>
                  <a:gd name="T57" fmla="*/ 2147483647 h 1554"/>
                  <a:gd name="T58" fmla="*/ 0 w 26"/>
                  <a:gd name="T59" fmla="*/ 2147483647 h 1554"/>
                  <a:gd name="T60" fmla="*/ 0 w 26"/>
                  <a:gd name="T61" fmla="*/ 2147483647 h 1554"/>
                  <a:gd name="T62" fmla="*/ 2147483647 w 26"/>
                  <a:gd name="T63" fmla="*/ 2147483647 h 1554"/>
                  <a:gd name="T64" fmla="*/ 2147483647 w 26"/>
                  <a:gd name="T65" fmla="*/ 2147483647 h 1554"/>
                  <a:gd name="T66" fmla="*/ 0 w 26"/>
                  <a:gd name="T67" fmla="*/ 2147483647 h 1554"/>
                  <a:gd name="T68" fmla="*/ 0 w 26"/>
                  <a:gd name="T69" fmla="*/ 2147483647 h 1554"/>
                  <a:gd name="T70" fmla="*/ 0 w 26"/>
                  <a:gd name="T71" fmla="*/ 0 h 1554"/>
                  <a:gd name="T72" fmla="*/ 2147483647 w 26"/>
                  <a:gd name="T73" fmla="*/ 0 h 1554"/>
                  <a:gd name="T74" fmla="*/ 2147483647 w 26"/>
                  <a:gd name="T75" fmla="*/ 2147483647 h 1554"/>
                  <a:gd name="T76" fmla="*/ 0 w 26"/>
                  <a:gd name="T77" fmla="*/ 2147483647 h 1554"/>
                  <a:gd name="T78" fmla="*/ 0 w 26"/>
                  <a:gd name="T79" fmla="*/ 0 h 15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
                  <a:gd name="T121" fmla="*/ 0 h 1554"/>
                  <a:gd name="T122" fmla="*/ 26 w 26"/>
                  <a:gd name="T123" fmla="*/ 1554 h 15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 h="1554">
                    <a:moveTo>
                      <a:pt x="0" y="1549"/>
                    </a:moveTo>
                    <a:lnTo>
                      <a:pt x="26" y="1549"/>
                    </a:lnTo>
                    <a:lnTo>
                      <a:pt x="26" y="1554"/>
                    </a:lnTo>
                    <a:lnTo>
                      <a:pt x="0" y="1554"/>
                    </a:lnTo>
                    <a:lnTo>
                      <a:pt x="0" y="1549"/>
                    </a:lnTo>
                    <a:close/>
                    <a:moveTo>
                      <a:pt x="0" y="1328"/>
                    </a:moveTo>
                    <a:lnTo>
                      <a:pt x="26" y="1328"/>
                    </a:lnTo>
                    <a:lnTo>
                      <a:pt x="26" y="1333"/>
                    </a:lnTo>
                    <a:lnTo>
                      <a:pt x="0" y="1333"/>
                    </a:lnTo>
                    <a:lnTo>
                      <a:pt x="0" y="1328"/>
                    </a:lnTo>
                    <a:close/>
                    <a:moveTo>
                      <a:pt x="0" y="1106"/>
                    </a:moveTo>
                    <a:lnTo>
                      <a:pt x="26" y="1106"/>
                    </a:lnTo>
                    <a:lnTo>
                      <a:pt x="26" y="1111"/>
                    </a:lnTo>
                    <a:lnTo>
                      <a:pt x="0" y="1111"/>
                    </a:lnTo>
                    <a:lnTo>
                      <a:pt x="0" y="1106"/>
                    </a:lnTo>
                    <a:close/>
                    <a:moveTo>
                      <a:pt x="0" y="885"/>
                    </a:moveTo>
                    <a:lnTo>
                      <a:pt x="26" y="885"/>
                    </a:lnTo>
                    <a:lnTo>
                      <a:pt x="26" y="890"/>
                    </a:lnTo>
                    <a:lnTo>
                      <a:pt x="0" y="890"/>
                    </a:lnTo>
                    <a:lnTo>
                      <a:pt x="0" y="885"/>
                    </a:lnTo>
                    <a:close/>
                    <a:moveTo>
                      <a:pt x="0" y="664"/>
                    </a:moveTo>
                    <a:lnTo>
                      <a:pt x="26" y="664"/>
                    </a:lnTo>
                    <a:lnTo>
                      <a:pt x="26" y="669"/>
                    </a:lnTo>
                    <a:lnTo>
                      <a:pt x="0" y="669"/>
                    </a:lnTo>
                    <a:lnTo>
                      <a:pt x="0" y="664"/>
                    </a:lnTo>
                    <a:close/>
                    <a:moveTo>
                      <a:pt x="0" y="443"/>
                    </a:moveTo>
                    <a:lnTo>
                      <a:pt x="26" y="443"/>
                    </a:lnTo>
                    <a:lnTo>
                      <a:pt x="26" y="447"/>
                    </a:lnTo>
                    <a:lnTo>
                      <a:pt x="0" y="447"/>
                    </a:lnTo>
                    <a:lnTo>
                      <a:pt x="0" y="443"/>
                    </a:lnTo>
                    <a:close/>
                    <a:moveTo>
                      <a:pt x="0" y="222"/>
                    </a:moveTo>
                    <a:lnTo>
                      <a:pt x="26" y="222"/>
                    </a:lnTo>
                    <a:lnTo>
                      <a:pt x="26" y="226"/>
                    </a:lnTo>
                    <a:lnTo>
                      <a:pt x="0" y="226"/>
                    </a:lnTo>
                    <a:lnTo>
                      <a:pt x="0" y="222"/>
                    </a:lnTo>
                    <a:close/>
                    <a:moveTo>
                      <a:pt x="0" y="0"/>
                    </a:moveTo>
                    <a:lnTo>
                      <a:pt x="26" y="0"/>
                    </a:lnTo>
                    <a:lnTo>
                      <a:pt x="26" y="5"/>
                    </a:lnTo>
                    <a:lnTo>
                      <a:pt x="0" y="5"/>
                    </a:lnTo>
                    <a:lnTo>
                      <a:pt x="0" y="0"/>
                    </a:lnTo>
                    <a:close/>
                  </a:path>
                </a:pathLst>
              </a:custGeom>
              <a:solidFill>
                <a:srgbClr val="868686"/>
              </a:solidFill>
              <a:ln w="1588">
                <a:solidFill>
                  <a:srgbClr val="868686"/>
                </a:solidFill>
                <a:bevel/>
                <a:headEnd/>
                <a:tailEnd/>
              </a:ln>
            </p:spPr>
            <p:txBody>
              <a:bodyPr/>
              <a:lstStyle/>
              <a:p>
                <a:endParaRPr lang="nl-NL"/>
              </a:p>
            </p:txBody>
          </p:sp>
          <p:sp>
            <p:nvSpPr>
              <p:cNvPr id="53330" name="Rectangle 34"/>
              <p:cNvSpPr>
                <a:spLocks noChangeArrowheads="1"/>
              </p:cNvSpPr>
              <p:nvPr/>
            </p:nvSpPr>
            <p:spPr bwMode="auto">
              <a:xfrm>
                <a:off x="6176461" y="3268663"/>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0</a:t>
                </a:r>
                <a:endParaRPr lang="en-US" altLang="nl-NL">
                  <a:latin typeface="Verdana" pitchFamily="-65" charset="0"/>
                  <a:ea typeface="ＭＳ Ｐゴシック" pitchFamily="-65" charset="-128"/>
                </a:endParaRPr>
              </a:p>
            </p:txBody>
          </p:sp>
          <p:sp>
            <p:nvSpPr>
              <p:cNvPr id="53331" name="Rectangle 35"/>
              <p:cNvSpPr>
                <a:spLocks noChangeArrowheads="1"/>
              </p:cNvSpPr>
              <p:nvPr/>
            </p:nvSpPr>
            <p:spPr bwMode="auto">
              <a:xfrm>
                <a:off x="6095784" y="2917825"/>
                <a:ext cx="1766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20</a:t>
                </a:r>
                <a:endParaRPr lang="en-US" altLang="nl-NL">
                  <a:latin typeface="Verdana" pitchFamily="-65" charset="0"/>
                  <a:ea typeface="ＭＳ Ｐゴシック" pitchFamily="-65" charset="-128"/>
                </a:endParaRPr>
              </a:p>
            </p:txBody>
          </p:sp>
          <p:sp>
            <p:nvSpPr>
              <p:cNvPr id="53332" name="Rectangle 36"/>
              <p:cNvSpPr>
                <a:spLocks noChangeArrowheads="1"/>
              </p:cNvSpPr>
              <p:nvPr/>
            </p:nvSpPr>
            <p:spPr bwMode="auto">
              <a:xfrm>
                <a:off x="6095784" y="2566988"/>
                <a:ext cx="1766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40</a:t>
                </a:r>
                <a:endParaRPr lang="en-US" altLang="nl-NL">
                  <a:latin typeface="Verdana" pitchFamily="-65" charset="0"/>
                  <a:ea typeface="ＭＳ Ｐゴシック" pitchFamily="-65" charset="-128"/>
                </a:endParaRPr>
              </a:p>
            </p:txBody>
          </p:sp>
          <p:sp>
            <p:nvSpPr>
              <p:cNvPr id="53333" name="Rectangle 37"/>
              <p:cNvSpPr>
                <a:spLocks noChangeArrowheads="1"/>
              </p:cNvSpPr>
              <p:nvPr/>
            </p:nvSpPr>
            <p:spPr bwMode="auto">
              <a:xfrm>
                <a:off x="6095784" y="2214563"/>
                <a:ext cx="1766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60</a:t>
                </a:r>
                <a:endParaRPr lang="en-US" altLang="nl-NL">
                  <a:latin typeface="Verdana" pitchFamily="-65" charset="0"/>
                  <a:ea typeface="ＭＳ Ｐゴシック" pitchFamily="-65" charset="-128"/>
                </a:endParaRPr>
              </a:p>
            </p:txBody>
          </p:sp>
          <p:sp>
            <p:nvSpPr>
              <p:cNvPr id="53334" name="Rectangle 38"/>
              <p:cNvSpPr>
                <a:spLocks noChangeArrowheads="1"/>
              </p:cNvSpPr>
              <p:nvPr/>
            </p:nvSpPr>
            <p:spPr bwMode="auto">
              <a:xfrm>
                <a:off x="6095784" y="1865313"/>
                <a:ext cx="1766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80</a:t>
                </a:r>
                <a:endParaRPr lang="en-US" altLang="nl-NL">
                  <a:latin typeface="Verdana" pitchFamily="-65" charset="0"/>
                  <a:ea typeface="ＭＳ Ｐゴシック" pitchFamily="-65" charset="-128"/>
                </a:endParaRPr>
              </a:p>
            </p:txBody>
          </p:sp>
          <p:sp>
            <p:nvSpPr>
              <p:cNvPr id="53335" name="Rectangle 39"/>
              <p:cNvSpPr>
                <a:spLocks noChangeArrowheads="1"/>
              </p:cNvSpPr>
              <p:nvPr/>
            </p:nvSpPr>
            <p:spPr bwMode="auto">
              <a:xfrm>
                <a:off x="6014318" y="1512888"/>
                <a:ext cx="2649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100</a:t>
                </a:r>
                <a:endParaRPr lang="en-US" altLang="nl-NL">
                  <a:latin typeface="Verdana" pitchFamily="-65" charset="0"/>
                  <a:ea typeface="ＭＳ Ｐゴシック" pitchFamily="-65" charset="-128"/>
                </a:endParaRPr>
              </a:p>
            </p:txBody>
          </p:sp>
          <p:sp>
            <p:nvSpPr>
              <p:cNvPr id="53336" name="Rectangle 40"/>
              <p:cNvSpPr>
                <a:spLocks noChangeArrowheads="1"/>
              </p:cNvSpPr>
              <p:nvPr/>
            </p:nvSpPr>
            <p:spPr bwMode="auto">
              <a:xfrm>
                <a:off x="6014318" y="1162050"/>
                <a:ext cx="2649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120</a:t>
                </a:r>
                <a:endParaRPr lang="en-US" altLang="nl-NL">
                  <a:latin typeface="Verdana" pitchFamily="-65" charset="0"/>
                  <a:ea typeface="ＭＳ Ｐゴシック" pitchFamily="-65" charset="-128"/>
                </a:endParaRPr>
              </a:p>
            </p:txBody>
          </p:sp>
          <p:sp>
            <p:nvSpPr>
              <p:cNvPr id="53337" name="Rectangle 41"/>
              <p:cNvSpPr>
                <a:spLocks noChangeArrowheads="1"/>
              </p:cNvSpPr>
              <p:nvPr/>
            </p:nvSpPr>
            <p:spPr bwMode="auto">
              <a:xfrm>
                <a:off x="6014318" y="809625"/>
                <a:ext cx="2649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140</a:t>
                </a:r>
                <a:endParaRPr lang="en-US" altLang="nl-NL">
                  <a:latin typeface="Verdana" pitchFamily="-65" charset="0"/>
                  <a:ea typeface="ＭＳ Ｐゴシック" pitchFamily="-65" charset="-128"/>
                </a:endParaRPr>
              </a:p>
            </p:txBody>
          </p:sp>
          <p:sp>
            <p:nvSpPr>
              <p:cNvPr id="53338" name="Rectangle 44"/>
              <p:cNvSpPr>
                <a:spLocks noChangeArrowheads="1"/>
              </p:cNvSpPr>
              <p:nvPr/>
            </p:nvSpPr>
            <p:spPr bwMode="auto">
              <a:xfrm rot="-5400000">
                <a:off x="4995904" y="1997634"/>
                <a:ext cx="1679947" cy="23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400">
                    <a:solidFill>
                      <a:srgbClr val="000000"/>
                    </a:solidFill>
                    <a:latin typeface="Verdana" pitchFamily="-65" charset="0"/>
                    <a:ea typeface="ＭＳ Ｐゴシック" pitchFamily="-65" charset="-128"/>
                  </a:rPr>
                  <a:t>Coffee fruit weight</a:t>
                </a:r>
                <a:endParaRPr lang="en-US" altLang="nl-NL" sz="1400">
                  <a:latin typeface="Verdana" pitchFamily="-65" charset="0"/>
                  <a:ea typeface="ＭＳ Ｐゴシック" pitchFamily="-65" charset="-128"/>
                </a:endParaRPr>
              </a:p>
            </p:txBody>
          </p:sp>
          <p:grpSp>
            <p:nvGrpSpPr>
              <p:cNvPr id="53339" name="Group 279634"/>
              <p:cNvGrpSpPr>
                <a:grpSpLocks/>
              </p:cNvGrpSpPr>
              <p:nvPr/>
            </p:nvGrpSpPr>
            <p:grpSpPr bwMode="auto">
              <a:xfrm>
                <a:off x="9175750" y="1992313"/>
                <a:ext cx="614017" cy="371375"/>
                <a:chOff x="9175750" y="1992313"/>
                <a:chExt cx="614017" cy="371375"/>
              </a:xfrm>
            </p:grpSpPr>
            <p:sp>
              <p:nvSpPr>
                <p:cNvPr id="53342" name="Rectangle 46"/>
                <p:cNvSpPr>
                  <a:spLocks noChangeArrowheads="1"/>
                </p:cNvSpPr>
                <p:nvPr/>
              </p:nvSpPr>
              <p:spPr bwMode="auto">
                <a:xfrm>
                  <a:off x="9175750" y="2036763"/>
                  <a:ext cx="66675" cy="66675"/>
                </a:xfrm>
                <a:prstGeom prst="rect">
                  <a:avLst/>
                </a:prstGeom>
                <a:solidFill>
                  <a:srgbClr val="00B0F0">
                    <a:alpha val="36078"/>
                  </a:srgbClr>
                </a:solidFill>
                <a:ln w="9525">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43" name="Rectangle 50"/>
                <p:cNvSpPr>
                  <a:spLocks noChangeArrowheads="1"/>
                </p:cNvSpPr>
                <p:nvPr/>
              </p:nvSpPr>
              <p:spPr bwMode="auto">
                <a:xfrm>
                  <a:off x="9284054" y="1992313"/>
                  <a:ext cx="5057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Control</a:t>
                  </a:r>
                  <a:endParaRPr lang="en-US" altLang="nl-NL">
                    <a:latin typeface="Verdana" pitchFamily="-65" charset="0"/>
                    <a:ea typeface="ＭＳ Ｐゴシック" pitchFamily="-65" charset="-128"/>
                  </a:endParaRPr>
                </a:p>
              </p:txBody>
            </p:sp>
            <p:sp>
              <p:nvSpPr>
                <p:cNvPr id="53344" name="Rectangle 53"/>
                <p:cNvSpPr>
                  <a:spLocks noChangeArrowheads="1"/>
                </p:cNvSpPr>
                <p:nvPr/>
              </p:nvSpPr>
              <p:spPr bwMode="auto">
                <a:xfrm>
                  <a:off x="9175750" y="2254250"/>
                  <a:ext cx="66675" cy="66675"/>
                </a:xfrm>
                <a:prstGeom prst="rect">
                  <a:avLst/>
                </a:prstGeom>
                <a:solidFill>
                  <a:srgbClr val="92D050">
                    <a:alpha val="56862"/>
                  </a:srgbClr>
                </a:solidFill>
                <a:ln w="9525">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45" name="Rectangle 55"/>
                <p:cNvSpPr>
                  <a:spLocks noChangeArrowheads="1"/>
                </p:cNvSpPr>
                <p:nvPr/>
              </p:nvSpPr>
              <p:spPr bwMode="auto">
                <a:xfrm>
                  <a:off x="9290623" y="2209800"/>
                  <a:ext cx="319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Inga</a:t>
                  </a:r>
                  <a:endParaRPr lang="en-US" altLang="nl-NL">
                    <a:latin typeface="Verdana" pitchFamily="-65" charset="0"/>
                    <a:ea typeface="ＭＳ Ｐゴシック" pitchFamily="-65" charset="-128"/>
                  </a:endParaRPr>
                </a:p>
              </p:txBody>
            </p:sp>
          </p:grpSp>
          <p:sp>
            <p:nvSpPr>
              <p:cNvPr id="53340" name="Rectangle 57"/>
              <p:cNvSpPr>
                <a:spLocks noChangeArrowheads="1"/>
              </p:cNvSpPr>
              <p:nvPr/>
            </p:nvSpPr>
            <p:spPr bwMode="auto">
              <a:xfrm>
                <a:off x="6855901" y="1489075"/>
                <a:ext cx="2963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b="1">
                    <a:solidFill>
                      <a:srgbClr val="000000"/>
                    </a:solidFill>
                    <a:latin typeface="Verdana" pitchFamily="-65" charset="0"/>
                    <a:ea typeface="ＭＳ Ｐゴシック" pitchFamily="-65" charset="-128"/>
                  </a:rPr>
                  <a:t>***</a:t>
                </a:r>
                <a:endParaRPr lang="en-US" altLang="nl-NL">
                  <a:latin typeface="Verdana" pitchFamily="-65" charset="0"/>
                  <a:ea typeface="ＭＳ Ｐゴシック" pitchFamily="-65" charset="-128"/>
                </a:endParaRPr>
              </a:p>
            </p:txBody>
          </p:sp>
          <p:sp>
            <p:nvSpPr>
              <p:cNvPr id="53341" name="Rectangle 58"/>
              <p:cNvSpPr>
                <a:spLocks noChangeArrowheads="1"/>
              </p:cNvSpPr>
              <p:nvPr/>
            </p:nvSpPr>
            <p:spPr bwMode="auto">
              <a:xfrm>
                <a:off x="8286581" y="1077913"/>
                <a:ext cx="987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b="1">
                    <a:solidFill>
                      <a:srgbClr val="000000"/>
                    </a:solidFill>
                    <a:latin typeface="Verdana" pitchFamily="-65" charset="0"/>
                    <a:ea typeface="ＭＳ Ｐゴシック" pitchFamily="-65" charset="-128"/>
                  </a:rPr>
                  <a:t>*</a:t>
                </a:r>
                <a:endParaRPr lang="en-US" altLang="nl-NL">
                  <a:latin typeface="Verdana" pitchFamily="-65" charset="0"/>
                  <a:ea typeface="ＭＳ Ｐゴシック" pitchFamily="-65" charset="-128"/>
                </a:endParaRPr>
              </a:p>
            </p:txBody>
          </p:sp>
        </p:grpSp>
        <p:sp>
          <p:nvSpPr>
            <p:cNvPr id="53312" name="Rectangle 32"/>
            <p:cNvSpPr>
              <a:spLocks noChangeArrowheads="1"/>
            </p:cNvSpPr>
            <p:nvPr/>
          </p:nvSpPr>
          <p:spPr bwMode="auto">
            <a:xfrm>
              <a:off x="6347947" y="3352800"/>
              <a:ext cx="2670175" cy="7938"/>
            </a:xfrm>
            <a:prstGeom prst="rect">
              <a:avLst/>
            </a:prstGeom>
            <a:solidFill>
              <a:srgbClr val="868686"/>
            </a:solidFill>
            <a:ln w="1588">
              <a:solidFill>
                <a:srgbClr val="868686"/>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13" name="Freeform 33"/>
            <p:cNvSpPr>
              <a:spLocks noEditPoints="1"/>
            </p:cNvSpPr>
            <p:nvPr/>
          </p:nvSpPr>
          <p:spPr bwMode="auto">
            <a:xfrm>
              <a:off x="6344772" y="3355975"/>
              <a:ext cx="2676525" cy="41275"/>
            </a:xfrm>
            <a:custGeom>
              <a:avLst/>
              <a:gdLst>
                <a:gd name="T0" fmla="*/ 2147483647 w 1686"/>
                <a:gd name="T1" fmla="*/ 0 h 26"/>
                <a:gd name="T2" fmla="*/ 2147483647 w 1686"/>
                <a:gd name="T3" fmla="*/ 2147483647 h 26"/>
                <a:gd name="T4" fmla="*/ 0 w 1686"/>
                <a:gd name="T5" fmla="*/ 2147483647 h 26"/>
                <a:gd name="T6" fmla="*/ 0 w 1686"/>
                <a:gd name="T7" fmla="*/ 0 h 26"/>
                <a:gd name="T8" fmla="*/ 2147483647 w 1686"/>
                <a:gd name="T9" fmla="*/ 0 h 26"/>
                <a:gd name="T10" fmla="*/ 2147483647 w 1686"/>
                <a:gd name="T11" fmla="*/ 0 h 26"/>
                <a:gd name="T12" fmla="*/ 2147483647 w 1686"/>
                <a:gd name="T13" fmla="*/ 2147483647 h 26"/>
                <a:gd name="T14" fmla="*/ 2147483647 w 1686"/>
                <a:gd name="T15" fmla="*/ 2147483647 h 26"/>
                <a:gd name="T16" fmla="*/ 2147483647 w 1686"/>
                <a:gd name="T17" fmla="*/ 0 h 26"/>
                <a:gd name="T18" fmla="*/ 2147483647 w 1686"/>
                <a:gd name="T19" fmla="*/ 0 h 26"/>
                <a:gd name="T20" fmla="*/ 2147483647 w 1686"/>
                <a:gd name="T21" fmla="*/ 0 h 26"/>
                <a:gd name="T22" fmla="*/ 2147483647 w 1686"/>
                <a:gd name="T23" fmla="*/ 2147483647 h 26"/>
                <a:gd name="T24" fmla="*/ 2147483647 w 1686"/>
                <a:gd name="T25" fmla="*/ 2147483647 h 26"/>
                <a:gd name="T26" fmla="*/ 2147483647 w 1686"/>
                <a:gd name="T27" fmla="*/ 0 h 26"/>
                <a:gd name="T28" fmla="*/ 2147483647 w 168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6"/>
                <a:gd name="T46" fmla="*/ 0 h 26"/>
                <a:gd name="T47" fmla="*/ 1686 w 168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6" h="26">
                  <a:moveTo>
                    <a:pt x="5" y="0"/>
                  </a:moveTo>
                  <a:lnTo>
                    <a:pt x="5" y="26"/>
                  </a:lnTo>
                  <a:lnTo>
                    <a:pt x="0" y="26"/>
                  </a:lnTo>
                  <a:lnTo>
                    <a:pt x="0" y="0"/>
                  </a:lnTo>
                  <a:lnTo>
                    <a:pt x="5" y="0"/>
                  </a:lnTo>
                  <a:close/>
                  <a:moveTo>
                    <a:pt x="845" y="0"/>
                  </a:moveTo>
                  <a:lnTo>
                    <a:pt x="845" y="26"/>
                  </a:lnTo>
                  <a:lnTo>
                    <a:pt x="841" y="26"/>
                  </a:lnTo>
                  <a:lnTo>
                    <a:pt x="841" y="0"/>
                  </a:lnTo>
                  <a:lnTo>
                    <a:pt x="845" y="0"/>
                  </a:lnTo>
                  <a:close/>
                  <a:moveTo>
                    <a:pt x="1686" y="0"/>
                  </a:moveTo>
                  <a:lnTo>
                    <a:pt x="1686" y="26"/>
                  </a:lnTo>
                  <a:lnTo>
                    <a:pt x="1682" y="26"/>
                  </a:lnTo>
                  <a:lnTo>
                    <a:pt x="1682" y="0"/>
                  </a:lnTo>
                  <a:lnTo>
                    <a:pt x="1686" y="0"/>
                  </a:lnTo>
                  <a:close/>
                </a:path>
              </a:pathLst>
            </a:custGeom>
            <a:solidFill>
              <a:srgbClr val="868686"/>
            </a:solidFill>
            <a:ln w="1588">
              <a:solidFill>
                <a:srgbClr val="868686"/>
              </a:solidFill>
              <a:bevel/>
              <a:headEnd/>
              <a:tailEnd/>
            </a:ln>
          </p:spPr>
          <p:txBody>
            <a:bodyPr/>
            <a:lstStyle/>
            <a:p>
              <a:endParaRPr lang="nl-NL"/>
            </a:p>
          </p:txBody>
        </p:sp>
        <p:sp>
          <p:nvSpPr>
            <p:cNvPr id="53314" name="Rectangle 42"/>
            <p:cNvSpPr>
              <a:spLocks noChangeArrowheads="1"/>
            </p:cNvSpPr>
            <p:nvPr/>
          </p:nvSpPr>
          <p:spPr bwMode="auto">
            <a:xfrm>
              <a:off x="6830679" y="3438525"/>
              <a:ext cx="3532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2013</a:t>
              </a:r>
              <a:endParaRPr lang="en-US" altLang="nl-NL">
                <a:latin typeface="Verdana" pitchFamily="-65" charset="0"/>
                <a:ea typeface="ＭＳ Ｐゴシック" pitchFamily="-65" charset="-128"/>
              </a:endParaRPr>
            </a:p>
          </p:txBody>
        </p:sp>
        <p:sp>
          <p:nvSpPr>
            <p:cNvPr id="53315" name="Rectangle 43"/>
            <p:cNvSpPr>
              <a:spLocks noChangeArrowheads="1"/>
            </p:cNvSpPr>
            <p:nvPr/>
          </p:nvSpPr>
          <p:spPr bwMode="auto">
            <a:xfrm>
              <a:off x="8165767" y="3438525"/>
              <a:ext cx="3532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2014</a:t>
              </a:r>
              <a:endParaRPr lang="en-US" altLang="nl-NL">
                <a:latin typeface="Verdana" pitchFamily="-65" charset="0"/>
                <a:ea typeface="ＭＳ Ｐゴシック" pitchFamily="-65" charset="-128"/>
              </a:endParaRPr>
            </a:p>
          </p:txBody>
        </p:sp>
      </p:grpSp>
      <p:grpSp>
        <p:nvGrpSpPr>
          <p:cNvPr id="53252" name="Group 279638"/>
          <p:cNvGrpSpPr>
            <a:grpSpLocks/>
          </p:cNvGrpSpPr>
          <p:nvPr/>
        </p:nvGrpSpPr>
        <p:grpSpPr bwMode="auto">
          <a:xfrm>
            <a:off x="5426075" y="3562350"/>
            <a:ext cx="3194050" cy="2774950"/>
            <a:chOff x="5696498" y="3562350"/>
            <a:chExt cx="3460202" cy="2774850"/>
          </a:xfrm>
        </p:grpSpPr>
        <p:sp>
          <p:nvSpPr>
            <p:cNvPr id="53286" name="Rectangle 118"/>
            <p:cNvSpPr>
              <a:spLocks noChangeArrowheads="1"/>
            </p:cNvSpPr>
            <p:nvPr/>
          </p:nvSpPr>
          <p:spPr bwMode="auto">
            <a:xfrm>
              <a:off x="6475412" y="4302125"/>
              <a:ext cx="428625" cy="1797050"/>
            </a:xfrm>
            <a:prstGeom prst="rect">
              <a:avLst/>
            </a:prstGeom>
            <a:solidFill>
              <a:srgbClr val="00B0F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87" name="Freeform 121"/>
            <p:cNvSpPr>
              <a:spLocks noEditPoints="1"/>
            </p:cNvSpPr>
            <p:nvPr/>
          </p:nvSpPr>
          <p:spPr bwMode="auto">
            <a:xfrm>
              <a:off x="6469062" y="4295775"/>
              <a:ext cx="442913" cy="1811338"/>
            </a:xfrm>
            <a:custGeom>
              <a:avLst/>
              <a:gdLst>
                <a:gd name="T0" fmla="*/ 0 w 2904"/>
                <a:gd name="T1" fmla="*/ 2147483647 h 11896"/>
                <a:gd name="T2" fmla="*/ 2147483647 w 2904"/>
                <a:gd name="T3" fmla="*/ 0 h 11896"/>
                <a:gd name="T4" fmla="*/ 2147483647 w 2904"/>
                <a:gd name="T5" fmla="*/ 0 h 11896"/>
                <a:gd name="T6" fmla="*/ 2147483647 w 2904"/>
                <a:gd name="T7" fmla="*/ 2147483647 h 11896"/>
                <a:gd name="T8" fmla="*/ 2147483647 w 2904"/>
                <a:gd name="T9" fmla="*/ 2147483647 h 11896"/>
                <a:gd name="T10" fmla="*/ 2147483647 w 2904"/>
                <a:gd name="T11" fmla="*/ 2147483647 h 11896"/>
                <a:gd name="T12" fmla="*/ 2147483647 w 2904"/>
                <a:gd name="T13" fmla="*/ 2147483647 h 11896"/>
                <a:gd name="T14" fmla="*/ 0 w 2904"/>
                <a:gd name="T15" fmla="*/ 2147483647 h 11896"/>
                <a:gd name="T16" fmla="*/ 0 w 2904"/>
                <a:gd name="T17" fmla="*/ 2147483647 h 11896"/>
                <a:gd name="T18" fmla="*/ 2147483647 w 2904"/>
                <a:gd name="T19" fmla="*/ 2147483647 h 11896"/>
                <a:gd name="T20" fmla="*/ 2147483647 w 2904"/>
                <a:gd name="T21" fmla="*/ 2147483647 h 11896"/>
                <a:gd name="T22" fmla="*/ 2147483647 w 2904"/>
                <a:gd name="T23" fmla="*/ 2147483647 h 11896"/>
                <a:gd name="T24" fmla="*/ 2147483647 w 2904"/>
                <a:gd name="T25" fmla="*/ 2147483647 h 11896"/>
                <a:gd name="T26" fmla="*/ 2147483647 w 2904"/>
                <a:gd name="T27" fmla="*/ 2147483647 h 11896"/>
                <a:gd name="T28" fmla="*/ 2147483647 w 2904"/>
                <a:gd name="T29" fmla="*/ 2147483647 h 11896"/>
                <a:gd name="T30" fmla="*/ 2147483647 w 2904"/>
                <a:gd name="T31" fmla="*/ 2147483647 h 11896"/>
                <a:gd name="T32" fmla="*/ 2147483647 w 2904"/>
                <a:gd name="T33" fmla="*/ 2147483647 h 11896"/>
                <a:gd name="T34" fmla="*/ 2147483647 w 2904"/>
                <a:gd name="T35" fmla="*/ 2147483647 h 118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04"/>
                <a:gd name="T55" fmla="*/ 0 h 11896"/>
                <a:gd name="T56" fmla="*/ 2904 w 2904"/>
                <a:gd name="T57" fmla="*/ 11896 h 118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04" h="11896">
                  <a:moveTo>
                    <a:pt x="0" y="48"/>
                  </a:moveTo>
                  <a:cubicBezTo>
                    <a:pt x="0" y="22"/>
                    <a:pt x="22" y="0"/>
                    <a:pt x="48" y="0"/>
                  </a:cubicBezTo>
                  <a:lnTo>
                    <a:pt x="2856" y="0"/>
                  </a:lnTo>
                  <a:cubicBezTo>
                    <a:pt x="2883" y="0"/>
                    <a:pt x="2904" y="22"/>
                    <a:pt x="2904" y="48"/>
                  </a:cubicBezTo>
                  <a:lnTo>
                    <a:pt x="2904" y="11848"/>
                  </a:lnTo>
                  <a:cubicBezTo>
                    <a:pt x="2904" y="11875"/>
                    <a:pt x="2883" y="11896"/>
                    <a:pt x="2856" y="11896"/>
                  </a:cubicBezTo>
                  <a:lnTo>
                    <a:pt x="48" y="11896"/>
                  </a:lnTo>
                  <a:cubicBezTo>
                    <a:pt x="22" y="11896"/>
                    <a:pt x="0" y="11875"/>
                    <a:pt x="0" y="11848"/>
                  </a:cubicBezTo>
                  <a:lnTo>
                    <a:pt x="0" y="48"/>
                  </a:lnTo>
                  <a:close/>
                  <a:moveTo>
                    <a:pt x="96" y="11848"/>
                  </a:moveTo>
                  <a:lnTo>
                    <a:pt x="48" y="11800"/>
                  </a:lnTo>
                  <a:lnTo>
                    <a:pt x="2856" y="11800"/>
                  </a:lnTo>
                  <a:lnTo>
                    <a:pt x="2808" y="11848"/>
                  </a:lnTo>
                  <a:lnTo>
                    <a:pt x="2808" y="48"/>
                  </a:lnTo>
                  <a:lnTo>
                    <a:pt x="2856" y="96"/>
                  </a:lnTo>
                  <a:lnTo>
                    <a:pt x="48" y="96"/>
                  </a:lnTo>
                  <a:lnTo>
                    <a:pt x="96" y="48"/>
                  </a:lnTo>
                  <a:lnTo>
                    <a:pt x="96" y="11848"/>
                  </a:lnTo>
                  <a:close/>
                </a:path>
              </a:pathLst>
            </a:custGeom>
            <a:solidFill>
              <a:srgbClr val="000000"/>
            </a:solidFill>
            <a:ln w="1588">
              <a:solidFill>
                <a:srgbClr val="000000"/>
              </a:solidFill>
              <a:bevel/>
              <a:headEnd/>
              <a:tailEnd/>
            </a:ln>
          </p:spPr>
          <p:txBody>
            <a:bodyPr/>
            <a:lstStyle/>
            <a:p>
              <a:endParaRPr lang="nl-NL"/>
            </a:p>
          </p:txBody>
        </p:sp>
        <p:sp>
          <p:nvSpPr>
            <p:cNvPr id="53288" name="Rectangle 122"/>
            <p:cNvSpPr>
              <a:spLocks noChangeArrowheads="1"/>
            </p:cNvSpPr>
            <p:nvPr/>
          </p:nvSpPr>
          <p:spPr bwMode="auto">
            <a:xfrm>
              <a:off x="7975599" y="5346700"/>
              <a:ext cx="428625" cy="752475"/>
            </a:xfrm>
            <a:prstGeom prst="rect">
              <a:avLst/>
            </a:prstGeom>
            <a:solidFill>
              <a:srgbClr val="00B0F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89" name="Freeform 125"/>
            <p:cNvSpPr>
              <a:spLocks noEditPoints="1"/>
            </p:cNvSpPr>
            <p:nvPr/>
          </p:nvSpPr>
          <p:spPr bwMode="auto">
            <a:xfrm>
              <a:off x="7969249" y="5340350"/>
              <a:ext cx="442913" cy="766763"/>
            </a:xfrm>
            <a:custGeom>
              <a:avLst/>
              <a:gdLst>
                <a:gd name="T0" fmla="*/ 0 w 2904"/>
                <a:gd name="T1" fmla="*/ 2147483647 h 5040"/>
                <a:gd name="T2" fmla="*/ 2147483647 w 2904"/>
                <a:gd name="T3" fmla="*/ 0 h 5040"/>
                <a:gd name="T4" fmla="*/ 2147483647 w 2904"/>
                <a:gd name="T5" fmla="*/ 0 h 5040"/>
                <a:gd name="T6" fmla="*/ 2147483647 w 2904"/>
                <a:gd name="T7" fmla="*/ 2147483647 h 5040"/>
                <a:gd name="T8" fmla="*/ 2147483647 w 2904"/>
                <a:gd name="T9" fmla="*/ 2147483647 h 5040"/>
                <a:gd name="T10" fmla="*/ 2147483647 w 2904"/>
                <a:gd name="T11" fmla="*/ 2147483647 h 5040"/>
                <a:gd name="T12" fmla="*/ 2147483647 w 2904"/>
                <a:gd name="T13" fmla="*/ 2147483647 h 5040"/>
                <a:gd name="T14" fmla="*/ 0 w 2904"/>
                <a:gd name="T15" fmla="*/ 2147483647 h 5040"/>
                <a:gd name="T16" fmla="*/ 0 w 2904"/>
                <a:gd name="T17" fmla="*/ 2147483647 h 5040"/>
                <a:gd name="T18" fmla="*/ 2147483647 w 2904"/>
                <a:gd name="T19" fmla="*/ 2147483647 h 5040"/>
                <a:gd name="T20" fmla="*/ 2147483647 w 2904"/>
                <a:gd name="T21" fmla="*/ 2147483647 h 5040"/>
                <a:gd name="T22" fmla="*/ 2147483647 w 2904"/>
                <a:gd name="T23" fmla="*/ 2147483647 h 5040"/>
                <a:gd name="T24" fmla="*/ 2147483647 w 2904"/>
                <a:gd name="T25" fmla="*/ 2147483647 h 5040"/>
                <a:gd name="T26" fmla="*/ 2147483647 w 2904"/>
                <a:gd name="T27" fmla="*/ 2147483647 h 5040"/>
                <a:gd name="T28" fmla="*/ 2147483647 w 2904"/>
                <a:gd name="T29" fmla="*/ 2147483647 h 5040"/>
                <a:gd name="T30" fmla="*/ 2147483647 w 2904"/>
                <a:gd name="T31" fmla="*/ 2147483647 h 5040"/>
                <a:gd name="T32" fmla="*/ 2147483647 w 2904"/>
                <a:gd name="T33" fmla="*/ 2147483647 h 5040"/>
                <a:gd name="T34" fmla="*/ 2147483647 w 2904"/>
                <a:gd name="T35" fmla="*/ 2147483647 h 5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04"/>
                <a:gd name="T55" fmla="*/ 0 h 5040"/>
                <a:gd name="T56" fmla="*/ 2904 w 2904"/>
                <a:gd name="T57" fmla="*/ 5040 h 50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04" h="5040">
                  <a:moveTo>
                    <a:pt x="0" y="48"/>
                  </a:moveTo>
                  <a:cubicBezTo>
                    <a:pt x="0" y="22"/>
                    <a:pt x="22" y="0"/>
                    <a:pt x="48" y="0"/>
                  </a:cubicBezTo>
                  <a:lnTo>
                    <a:pt x="2856" y="0"/>
                  </a:lnTo>
                  <a:cubicBezTo>
                    <a:pt x="2883" y="0"/>
                    <a:pt x="2904" y="22"/>
                    <a:pt x="2904" y="48"/>
                  </a:cubicBezTo>
                  <a:lnTo>
                    <a:pt x="2904" y="4992"/>
                  </a:lnTo>
                  <a:cubicBezTo>
                    <a:pt x="2904" y="5019"/>
                    <a:pt x="2883" y="5040"/>
                    <a:pt x="2856" y="5040"/>
                  </a:cubicBezTo>
                  <a:lnTo>
                    <a:pt x="48" y="5040"/>
                  </a:lnTo>
                  <a:cubicBezTo>
                    <a:pt x="22" y="5040"/>
                    <a:pt x="0" y="5019"/>
                    <a:pt x="0" y="4992"/>
                  </a:cubicBezTo>
                  <a:lnTo>
                    <a:pt x="0" y="48"/>
                  </a:lnTo>
                  <a:close/>
                  <a:moveTo>
                    <a:pt x="96" y="4992"/>
                  </a:moveTo>
                  <a:lnTo>
                    <a:pt x="48" y="4944"/>
                  </a:lnTo>
                  <a:lnTo>
                    <a:pt x="2856" y="4944"/>
                  </a:lnTo>
                  <a:lnTo>
                    <a:pt x="2808" y="4992"/>
                  </a:lnTo>
                  <a:lnTo>
                    <a:pt x="2808" y="48"/>
                  </a:lnTo>
                  <a:lnTo>
                    <a:pt x="2856" y="96"/>
                  </a:lnTo>
                  <a:lnTo>
                    <a:pt x="48" y="96"/>
                  </a:lnTo>
                  <a:lnTo>
                    <a:pt x="96" y="48"/>
                  </a:lnTo>
                  <a:lnTo>
                    <a:pt x="96" y="4992"/>
                  </a:lnTo>
                  <a:close/>
                </a:path>
              </a:pathLst>
            </a:custGeom>
            <a:solidFill>
              <a:srgbClr val="000000"/>
            </a:solidFill>
            <a:ln w="1588">
              <a:solidFill>
                <a:srgbClr val="000000"/>
              </a:solidFill>
              <a:bevel/>
              <a:headEnd/>
              <a:tailEnd/>
            </a:ln>
          </p:spPr>
          <p:txBody>
            <a:bodyPr/>
            <a:lstStyle/>
            <a:p>
              <a:endParaRPr lang="nl-NL"/>
            </a:p>
          </p:txBody>
        </p:sp>
        <p:sp>
          <p:nvSpPr>
            <p:cNvPr id="53290" name="Rectangle 126"/>
            <p:cNvSpPr>
              <a:spLocks noChangeArrowheads="1"/>
            </p:cNvSpPr>
            <p:nvPr/>
          </p:nvSpPr>
          <p:spPr bwMode="auto">
            <a:xfrm>
              <a:off x="6904037" y="4306887"/>
              <a:ext cx="428625" cy="1792288"/>
            </a:xfrm>
            <a:prstGeom prst="rect">
              <a:avLst/>
            </a:prstGeom>
            <a:solidFill>
              <a:srgbClr val="92D05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91" name="Freeform 129"/>
            <p:cNvSpPr>
              <a:spLocks noEditPoints="1"/>
            </p:cNvSpPr>
            <p:nvPr/>
          </p:nvSpPr>
          <p:spPr bwMode="auto">
            <a:xfrm>
              <a:off x="6897687" y="4298950"/>
              <a:ext cx="442913" cy="1808163"/>
            </a:xfrm>
            <a:custGeom>
              <a:avLst/>
              <a:gdLst>
                <a:gd name="T0" fmla="*/ 0 w 2904"/>
                <a:gd name="T1" fmla="*/ 2147483647 h 11872"/>
                <a:gd name="T2" fmla="*/ 2147483647 w 2904"/>
                <a:gd name="T3" fmla="*/ 0 h 11872"/>
                <a:gd name="T4" fmla="*/ 2147483647 w 2904"/>
                <a:gd name="T5" fmla="*/ 0 h 11872"/>
                <a:gd name="T6" fmla="*/ 2147483647 w 2904"/>
                <a:gd name="T7" fmla="*/ 2147483647 h 11872"/>
                <a:gd name="T8" fmla="*/ 2147483647 w 2904"/>
                <a:gd name="T9" fmla="*/ 2147483647 h 11872"/>
                <a:gd name="T10" fmla="*/ 2147483647 w 2904"/>
                <a:gd name="T11" fmla="*/ 2147483647 h 11872"/>
                <a:gd name="T12" fmla="*/ 2147483647 w 2904"/>
                <a:gd name="T13" fmla="*/ 2147483647 h 11872"/>
                <a:gd name="T14" fmla="*/ 0 w 2904"/>
                <a:gd name="T15" fmla="*/ 2147483647 h 11872"/>
                <a:gd name="T16" fmla="*/ 0 w 2904"/>
                <a:gd name="T17" fmla="*/ 2147483647 h 11872"/>
                <a:gd name="T18" fmla="*/ 2147483647 w 2904"/>
                <a:gd name="T19" fmla="*/ 2147483647 h 11872"/>
                <a:gd name="T20" fmla="*/ 2147483647 w 2904"/>
                <a:gd name="T21" fmla="*/ 2147483647 h 11872"/>
                <a:gd name="T22" fmla="*/ 2147483647 w 2904"/>
                <a:gd name="T23" fmla="*/ 2147483647 h 11872"/>
                <a:gd name="T24" fmla="*/ 2147483647 w 2904"/>
                <a:gd name="T25" fmla="*/ 2147483647 h 11872"/>
                <a:gd name="T26" fmla="*/ 2147483647 w 2904"/>
                <a:gd name="T27" fmla="*/ 2147483647 h 11872"/>
                <a:gd name="T28" fmla="*/ 2147483647 w 2904"/>
                <a:gd name="T29" fmla="*/ 2147483647 h 11872"/>
                <a:gd name="T30" fmla="*/ 2147483647 w 2904"/>
                <a:gd name="T31" fmla="*/ 2147483647 h 11872"/>
                <a:gd name="T32" fmla="*/ 2147483647 w 2904"/>
                <a:gd name="T33" fmla="*/ 2147483647 h 11872"/>
                <a:gd name="T34" fmla="*/ 2147483647 w 2904"/>
                <a:gd name="T35" fmla="*/ 2147483647 h 118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04"/>
                <a:gd name="T55" fmla="*/ 0 h 11872"/>
                <a:gd name="T56" fmla="*/ 2904 w 2904"/>
                <a:gd name="T57" fmla="*/ 11872 h 118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04" h="11872">
                  <a:moveTo>
                    <a:pt x="0" y="48"/>
                  </a:moveTo>
                  <a:cubicBezTo>
                    <a:pt x="0" y="22"/>
                    <a:pt x="22" y="0"/>
                    <a:pt x="48" y="0"/>
                  </a:cubicBezTo>
                  <a:lnTo>
                    <a:pt x="2856" y="0"/>
                  </a:lnTo>
                  <a:cubicBezTo>
                    <a:pt x="2883" y="0"/>
                    <a:pt x="2904" y="22"/>
                    <a:pt x="2904" y="48"/>
                  </a:cubicBezTo>
                  <a:lnTo>
                    <a:pt x="2904" y="11824"/>
                  </a:lnTo>
                  <a:cubicBezTo>
                    <a:pt x="2904" y="11851"/>
                    <a:pt x="2883" y="11872"/>
                    <a:pt x="2856" y="11872"/>
                  </a:cubicBezTo>
                  <a:lnTo>
                    <a:pt x="48" y="11872"/>
                  </a:lnTo>
                  <a:cubicBezTo>
                    <a:pt x="22" y="11872"/>
                    <a:pt x="0" y="11851"/>
                    <a:pt x="0" y="11824"/>
                  </a:cubicBezTo>
                  <a:lnTo>
                    <a:pt x="0" y="48"/>
                  </a:lnTo>
                  <a:close/>
                  <a:moveTo>
                    <a:pt x="96" y="11824"/>
                  </a:moveTo>
                  <a:lnTo>
                    <a:pt x="48" y="11776"/>
                  </a:lnTo>
                  <a:lnTo>
                    <a:pt x="2856" y="11776"/>
                  </a:lnTo>
                  <a:lnTo>
                    <a:pt x="2808" y="11824"/>
                  </a:lnTo>
                  <a:lnTo>
                    <a:pt x="2808" y="48"/>
                  </a:lnTo>
                  <a:lnTo>
                    <a:pt x="2856" y="96"/>
                  </a:lnTo>
                  <a:lnTo>
                    <a:pt x="48" y="96"/>
                  </a:lnTo>
                  <a:lnTo>
                    <a:pt x="96" y="48"/>
                  </a:lnTo>
                  <a:lnTo>
                    <a:pt x="96" y="11824"/>
                  </a:lnTo>
                  <a:close/>
                </a:path>
              </a:pathLst>
            </a:custGeom>
            <a:solidFill>
              <a:srgbClr val="000000"/>
            </a:solidFill>
            <a:ln w="1588">
              <a:solidFill>
                <a:srgbClr val="000000"/>
              </a:solidFill>
              <a:bevel/>
              <a:headEnd/>
              <a:tailEnd/>
            </a:ln>
          </p:spPr>
          <p:txBody>
            <a:bodyPr/>
            <a:lstStyle/>
            <a:p>
              <a:endParaRPr lang="nl-NL"/>
            </a:p>
          </p:txBody>
        </p:sp>
        <p:sp>
          <p:nvSpPr>
            <p:cNvPr id="53292" name="Rectangle 130"/>
            <p:cNvSpPr>
              <a:spLocks noChangeArrowheads="1"/>
            </p:cNvSpPr>
            <p:nvPr/>
          </p:nvSpPr>
          <p:spPr bwMode="auto">
            <a:xfrm>
              <a:off x="8404224" y="5232400"/>
              <a:ext cx="427038" cy="866775"/>
            </a:xfrm>
            <a:prstGeom prst="rect">
              <a:avLst/>
            </a:prstGeom>
            <a:solidFill>
              <a:srgbClr val="92D05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93" name="Freeform 133"/>
            <p:cNvSpPr>
              <a:spLocks noEditPoints="1"/>
            </p:cNvSpPr>
            <p:nvPr/>
          </p:nvSpPr>
          <p:spPr bwMode="auto">
            <a:xfrm>
              <a:off x="8396287" y="5226050"/>
              <a:ext cx="442913" cy="881063"/>
            </a:xfrm>
            <a:custGeom>
              <a:avLst/>
              <a:gdLst>
                <a:gd name="T0" fmla="*/ 0 w 2904"/>
                <a:gd name="T1" fmla="*/ 2147483647 h 5792"/>
                <a:gd name="T2" fmla="*/ 2147483647 w 2904"/>
                <a:gd name="T3" fmla="*/ 0 h 5792"/>
                <a:gd name="T4" fmla="*/ 2147483647 w 2904"/>
                <a:gd name="T5" fmla="*/ 0 h 5792"/>
                <a:gd name="T6" fmla="*/ 2147483647 w 2904"/>
                <a:gd name="T7" fmla="*/ 2147483647 h 5792"/>
                <a:gd name="T8" fmla="*/ 2147483647 w 2904"/>
                <a:gd name="T9" fmla="*/ 2147483647 h 5792"/>
                <a:gd name="T10" fmla="*/ 2147483647 w 2904"/>
                <a:gd name="T11" fmla="*/ 2147483647 h 5792"/>
                <a:gd name="T12" fmla="*/ 2147483647 w 2904"/>
                <a:gd name="T13" fmla="*/ 2147483647 h 5792"/>
                <a:gd name="T14" fmla="*/ 0 w 2904"/>
                <a:gd name="T15" fmla="*/ 2147483647 h 5792"/>
                <a:gd name="T16" fmla="*/ 0 w 2904"/>
                <a:gd name="T17" fmla="*/ 2147483647 h 5792"/>
                <a:gd name="T18" fmla="*/ 2147483647 w 2904"/>
                <a:gd name="T19" fmla="*/ 2147483647 h 5792"/>
                <a:gd name="T20" fmla="*/ 2147483647 w 2904"/>
                <a:gd name="T21" fmla="*/ 2147483647 h 5792"/>
                <a:gd name="T22" fmla="*/ 2147483647 w 2904"/>
                <a:gd name="T23" fmla="*/ 2147483647 h 5792"/>
                <a:gd name="T24" fmla="*/ 2147483647 w 2904"/>
                <a:gd name="T25" fmla="*/ 2147483647 h 5792"/>
                <a:gd name="T26" fmla="*/ 2147483647 w 2904"/>
                <a:gd name="T27" fmla="*/ 2147483647 h 5792"/>
                <a:gd name="T28" fmla="*/ 2147483647 w 2904"/>
                <a:gd name="T29" fmla="*/ 2147483647 h 5792"/>
                <a:gd name="T30" fmla="*/ 2147483647 w 2904"/>
                <a:gd name="T31" fmla="*/ 2147483647 h 5792"/>
                <a:gd name="T32" fmla="*/ 2147483647 w 2904"/>
                <a:gd name="T33" fmla="*/ 2147483647 h 5792"/>
                <a:gd name="T34" fmla="*/ 2147483647 w 2904"/>
                <a:gd name="T35" fmla="*/ 2147483647 h 57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04"/>
                <a:gd name="T55" fmla="*/ 0 h 5792"/>
                <a:gd name="T56" fmla="*/ 2904 w 2904"/>
                <a:gd name="T57" fmla="*/ 5792 h 57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04" h="5792">
                  <a:moveTo>
                    <a:pt x="0" y="48"/>
                  </a:moveTo>
                  <a:cubicBezTo>
                    <a:pt x="0" y="22"/>
                    <a:pt x="22" y="0"/>
                    <a:pt x="48" y="0"/>
                  </a:cubicBezTo>
                  <a:lnTo>
                    <a:pt x="2856" y="0"/>
                  </a:lnTo>
                  <a:cubicBezTo>
                    <a:pt x="2883" y="0"/>
                    <a:pt x="2904" y="22"/>
                    <a:pt x="2904" y="48"/>
                  </a:cubicBezTo>
                  <a:lnTo>
                    <a:pt x="2904" y="5744"/>
                  </a:lnTo>
                  <a:cubicBezTo>
                    <a:pt x="2904" y="5771"/>
                    <a:pt x="2883" y="5792"/>
                    <a:pt x="2856" y="5792"/>
                  </a:cubicBezTo>
                  <a:lnTo>
                    <a:pt x="48" y="5792"/>
                  </a:lnTo>
                  <a:cubicBezTo>
                    <a:pt x="22" y="5792"/>
                    <a:pt x="0" y="5771"/>
                    <a:pt x="0" y="5744"/>
                  </a:cubicBezTo>
                  <a:lnTo>
                    <a:pt x="0" y="48"/>
                  </a:lnTo>
                  <a:close/>
                  <a:moveTo>
                    <a:pt x="96" y="5744"/>
                  </a:moveTo>
                  <a:lnTo>
                    <a:pt x="48" y="5696"/>
                  </a:lnTo>
                  <a:lnTo>
                    <a:pt x="2856" y="5696"/>
                  </a:lnTo>
                  <a:lnTo>
                    <a:pt x="2808" y="5744"/>
                  </a:lnTo>
                  <a:lnTo>
                    <a:pt x="2808" y="48"/>
                  </a:lnTo>
                  <a:lnTo>
                    <a:pt x="2856" y="96"/>
                  </a:lnTo>
                  <a:lnTo>
                    <a:pt x="48" y="96"/>
                  </a:lnTo>
                  <a:lnTo>
                    <a:pt x="96" y="48"/>
                  </a:lnTo>
                  <a:lnTo>
                    <a:pt x="96" y="5744"/>
                  </a:lnTo>
                  <a:close/>
                </a:path>
              </a:pathLst>
            </a:custGeom>
            <a:solidFill>
              <a:srgbClr val="000000"/>
            </a:solidFill>
            <a:ln w="1588">
              <a:solidFill>
                <a:srgbClr val="000000"/>
              </a:solidFill>
              <a:bevel/>
              <a:headEnd/>
              <a:tailEnd/>
            </a:ln>
          </p:spPr>
          <p:txBody>
            <a:bodyPr/>
            <a:lstStyle/>
            <a:p>
              <a:endParaRPr lang="nl-NL"/>
            </a:p>
          </p:txBody>
        </p:sp>
        <p:sp>
          <p:nvSpPr>
            <p:cNvPr id="53294" name="Freeform 134"/>
            <p:cNvSpPr>
              <a:spLocks noEditPoints="1"/>
            </p:cNvSpPr>
            <p:nvPr/>
          </p:nvSpPr>
          <p:spPr bwMode="auto">
            <a:xfrm>
              <a:off x="6667499" y="4210050"/>
              <a:ext cx="46038" cy="187325"/>
            </a:xfrm>
            <a:custGeom>
              <a:avLst/>
              <a:gdLst>
                <a:gd name="T0" fmla="*/ 2147483647 w 29"/>
                <a:gd name="T1" fmla="*/ 2147483647 h 118"/>
                <a:gd name="T2" fmla="*/ 2147483647 w 29"/>
                <a:gd name="T3" fmla="*/ 2147483647 h 118"/>
                <a:gd name="T4" fmla="*/ 2147483647 w 29"/>
                <a:gd name="T5" fmla="*/ 2147483647 h 118"/>
                <a:gd name="T6" fmla="*/ 2147483647 w 29"/>
                <a:gd name="T7" fmla="*/ 2147483647 h 118"/>
                <a:gd name="T8" fmla="*/ 2147483647 w 29"/>
                <a:gd name="T9" fmla="*/ 2147483647 h 118"/>
                <a:gd name="T10" fmla="*/ 2147483647 w 29"/>
                <a:gd name="T11" fmla="*/ 2147483647 h 118"/>
                <a:gd name="T12" fmla="*/ 2147483647 w 29"/>
                <a:gd name="T13" fmla="*/ 2147483647 h 118"/>
                <a:gd name="T14" fmla="*/ 0 w 29"/>
                <a:gd name="T15" fmla="*/ 2147483647 h 118"/>
                <a:gd name="T16" fmla="*/ 2147483647 w 29"/>
                <a:gd name="T17" fmla="*/ 2147483647 h 118"/>
                <a:gd name="T18" fmla="*/ 2147483647 w 29"/>
                <a:gd name="T19" fmla="*/ 2147483647 h 118"/>
                <a:gd name="T20" fmla="*/ 0 w 29"/>
                <a:gd name="T21" fmla="*/ 2147483647 h 118"/>
                <a:gd name="T22" fmla="*/ 0 w 29"/>
                <a:gd name="T23" fmla="*/ 2147483647 h 118"/>
                <a:gd name="T24" fmla="*/ 0 w 29"/>
                <a:gd name="T25" fmla="*/ 0 h 118"/>
                <a:gd name="T26" fmla="*/ 2147483647 w 29"/>
                <a:gd name="T27" fmla="*/ 0 h 118"/>
                <a:gd name="T28" fmla="*/ 2147483647 w 29"/>
                <a:gd name="T29" fmla="*/ 2147483647 h 118"/>
                <a:gd name="T30" fmla="*/ 0 w 29"/>
                <a:gd name="T31" fmla="*/ 2147483647 h 118"/>
                <a:gd name="T32" fmla="*/ 0 w 29"/>
                <a:gd name="T33" fmla="*/ 0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18"/>
                <a:gd name="T53" fmla="*/ 29 w 29"/>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18">
                  <a:moveTo>
                    <a:pt x="13" y="116"/>
                  </a:moveTo>
                  <a:lnTo>
                    <a:pt x="13" y="59"/>
                  </a:lnTo>
                  <a:lnTo>
                    <a:pt x="13" y="2"/>
                  </a:lnTo>
                  <a:lnTo>
                    <a:pt x="17" y="2"/>
                  </a:lnTo>
                  <a:lnTo>
                    <a:pt x="17" y="59"/>
                  </a:lnTo>
                  <a:lnTo>
                    <a:pt x="17" y="116"/>
                  </a:lnTo>
                  <a:lnTo>
                    <a:pt x="13" y="116"/>
                  </a:lnTo>
                  <a:close/>
                  <a:moveTo>
                    <a:pt x="0" y="113"/>
                  </a:moveTo>
                  <a:lnTo>
                    <a:pt x="29" y="113"/>
                  </a:lnTo>
                  <a:lnTo>
                    <a:pt x="29" y="118"/>
                  </a:lnTo>
                  <a:lnTo>
                    <a:pt x="0" y="118"/>
                  </a:lnTo>
                  <a:lnTo>
                    <a:pt x="0" y="113"/>
                  </a:lnTo>
                  <a:close/>
                  <a:moveTo>
                    <a:pt x="0" y="0"/>
                  </a:moveTo>
                  <a:lnTo>
                    <a:pt x="29" y="0"/>
                  </a:lnTo>
                  <a:lnTo>
                    <a:pt x="29" y="4"/>
                  </a:lnTo>
                  <a:lnTo>
                    <a:pt x="0" y="4"/>
                  </a:lnTo>
                  <a:lnTo>
                    <a:pt x="0" y="0"/>
                  </a:lnTo>
                  <a:close/>
                </a:path>
              </a:pathLst>
            </a:custGeom>
            <a:solidFill>
              <a:srgbClr val="000000"/>
            </a:solidFill>
            <a:ln w="1588">
              <a:solidFill>
                <a:srgbClr val="000000"/>
              </a:solidFill>
              <a:bevel/>
              <a:headEnd/>
              <a:tailEnd/>
            </a:ln>
          </p:spPr>
          <p:txBody>
            <a:bodyPr/>
            <a:lstStyle/>
            <a:p>
              <a:endParaRPr lang="nl-NL"/>
            </a:p>
          </p:txBody>
        </p:sp>
        <p:sp>
          <p:nvSpPr>
            <p:cNvPr id="53295" name="Freeform 135"/>
            <p:cNvSpPr>
              <a:spLocks noEditPoints="1"/>
            </p:cNvSpPr>
            <p:nvPr/>
          </p:nvSpPr>
          <p:spPr bwMode="auto">
            <a:xfrm>
              <a:off x="8166099" y="5218112"/>
              <a:ext cx="46038" cy="260350"/>
            </a:xfrm>
            <a:custGeom>
              <a:avLst/>
              <a:gdLst>
                <a:gd name="T0" fmla="*/ 2147483647 w 29"/>
                <a:gd name="T1" fmla="*/ 2147483647 h 164"/>
                <a:gd name="T2" fmla="*/ 2147483647 w 29"/>
                <a:gd name="T3" fmla="*/ 2147483647 h 164"/>
                <a:gd name="T4" fmla="*/ 2147483647 w 29"/>
                <a:gd name="T5" fmla="*/ 2147483647 h 164"/>
                <a:gd name="T6" fmla="*/ 2147483647 w 29"/>
                <a:gd name="T7" fmla="*/ 2147483647 h 164"/>
                <a:gd name="T8" fmla="*/ 2147483647 w 29"/>
                <a:gd name="T9" fmla="*/ 2147483647 h 164"/>
                <a:gd name="T10" fmla="*/ 2147483647 w 29"/>
                <a:gd name="T11" fmla="*/ 2147483647 h 164"/>
                <a:gd name="T12" fmla="*/ 2147483647 w 29"/>
                <a:gd name="T13" fmla="*/ 2147483647 h 164"/>
                <a:gd name="T14" fmla="*/ 0 w 29"/>
                <a:gd name="T15" fmla="*/ 2147483647 h 164"/>
                <a:gd name="T16" fmla="*/ 2147483647 w 29"/>
                <a:gd name="T17" fmla="*/ 2147483647 h 164"/>
                <a:gd name="T18" fmla="*/ 2147483647 w 29"/>
                <a:gd name="T19" fmla="*/ 2147483647 h 164"/>
                <a:gd name="T20" fmla="*/ 0 w 29"/>
                <a:gd name="T21" fmla="*/ 2147483647 h 164"/>
                <a:gd name="T22" fmla="*/ 0 w 29"/>
                <a:gd name="T23" fmla="*/ 2147483647 h 164"/>
                <a:gd name="T24" fmla="*/ 0 w 29"/>
                <a:gd name="T25" fmla="*/ 0 h 164"/>
                <a:gd name="T26" fmla="*/ 2147483647 w 29"/>
                <a:gd name="T27" fmla="*/ 0 h 164"/>
                <a:gd name="T28" fmla="*/ 2147483647 w 29"/>
                <a:gd name="T29" fmla="*/ 2147483647 h 164"/>
                <a:gd name="T30" fmla="*/ 0 w 29"/>
                <a:gd name="T31" fmla="*/ 2147483647 h 164"/>
                <a:gd name="T32" fmla="*/ 0 w 29"/>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64"/>
                <a:gd name="T53" fmla="*/ 29 w 29"/>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64">
                  <a:moveTo>
                    <a:pt x="13" y="161"/>
                  </a:moveTo>
                  <a:lnTo>
                    <a:pt x="13" y="81"/>
                  </a:lnTo>
                  <a:lnTo>
                    <a:pt x="13" y="2"/>
                  </a:lnTo>
                  <a:lnTo>
                    <a:pt x="17" y="2"/>
                  </a:lnTo>
                  <a:lnTo>
                    <a:pt x="17" y="81"/>
                  </a:lnTo>
                  <a:lnTo>
                    <a:pt x="17" y="161"/>
                  </a:lnTo>
                  <a:lnTo>
                    <a:pt x="13" y="161"/>
                  </a:lnTo>
                  <a:close/>
                  <a:moveTo>
                    <a:pt x="0" y="159"/>
                  </a:moveTo>
                  <a:lnTo>
                    <a:pt x="29" y="159"/>
                  </a:lnTo>
                  <a:lnTo>
                    <a:pt x="29" y="164"/>
                  </a:lnTo>
                  <a:lnTo>
                    <a:pt x="0" y="164"/>
                  </a:lnTo>
                  <a:lnTo>
                    <a:pt x="0" y="159"/>
                  </a:lnTo>
                  <a:close/>
                  <a:moveTo>
                    <a:pt x="0" y="0"/>
                  </a:moveTo>
                  <a:lnTo>
                    <a:pt x="29" y="0"/>
                  </a:lnTo>
                  <a:lnTo>
                    <a:pt x="29"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296" name="Freeform 136"/>
            <p:cNvSpPr>
              <a:spLocks noEditPoints="1"/>
            </p:cNvSpPr>
            <p:nvPr/>
          </p:nvSpPr>
          <p:spPr bwMode="auto">
            <a:xfrm>
              <a:off x="7096124" y="4214812"/>
              <a:ext cx="46038" cy="184150"/>
            </a:xfrm>
            <a:custGeom>
              <a:avLst/>
              <a:gdLst>
                <a:gd name="T0" fmla="*/ 2147483647 w 29"/>
                <a:gd name="T1" fmla="*/ 2147483647 h 116"/>
                <a:gd name="T2" fmla="*/ 2147483647 w 29"/>
                <a:gd name="T3" fmla="*/ 2147483647 h 116"/>
                <a:gd name="T4" fmla="*/ 2147483647 w 29"/>
                <a:gd name="T5" fmla="*/ 2147483647 h 116"/>
                <a:gd name="T6" fmla="*/ 2147483647 w 29"/>
                <a:gd name="T7" fmla="*/ 2147483647 h 116"/>
                <a:gd name="T8" fmla="*/ 2147483647 w 29"/>
                <a:gd name="T9" fmla="*/ 2147483647 h 116"/>
                <a:gd name="T10" fmla="*/ 2147483647 w 29"/>
                <a:gd name="T11" fmla="*/ 2147483647 h 116"/>
                <a:gd name="T12" fmla="*/ 2147483647 w 29"/>
                <a:gd name="T13" fmla="*/ 2147483647 h 116"/>
                <a:gd name="T14" fmla="*/ 0 w 29"/>
                <a:gd name="T15" fmla="*/ 2147483647 h 116"/>
                <a:gd name="T16" fmla="*/ 2147483647 w 29"/>
                <a:gd name="T17" fmla="*/ 2147483647 h 116"/>
                <a:gd name="T18" fmla="*/ 2147483647 w 29"/>
                <a:gd name="T19" fmla="*/ 2147483647 h 116"/>
                <a:gd name="T20" fmla="*/ 0 w 29"/>
                <a:gd name="T21" fmla="*/ 2147483647 h 116"/>
                <a:gd name="T22" fmla="*/ 0 w 29"/>
                <a:gd name="T23" fmla="*/ 2147483647 h 116"/>
                <a:gd name="T24" fmla="*/ 0 w 29"/>
                <a:gd name="T25" fmla="*/ 0 h 116"/>
                <a:gd name="T26" fmla="*/ 2147483647 w 29"/>
                <a:gd name="T27" fmla="*/ 0 h 116"/>
                <a:gd name="T28" fmla="*/ 2147483647 w 29"/>
                <a:gd name="T29" fmla="*/ 2147483647 h 116"/>
                <a:gd name="T30" fmla="*/ 0 w 29"/>
                <a:gd name="T31" fmla="*/ 2147483647 h 116"/>
                <a:gd name="T32" fmla="*/ 0 w 29"/>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16"/>
                <a:gd name="T53" fmla="*/ 29 w 29"/>
                <a:gd name="T54" fmla="*/ 116 h 1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16">
                  <a:moveTo>
                    <a:pt x="13" y="114"/>
                  </a:moveTo>
                  <a:lnTo>
                    <a:pt x="13" y="58"/>
                  </a:lnTo>
                  <a:lnTo>
                    <a:pt x="13" y="2"/>
                  </a:lnTo>
                  <a:lnTo>
                    <a:pt x="17" y="2"/>
                  </a:lnTo>
                  <a:lnTo>
                    <a:pt x="17" y="58"/>
                  </a:lnTo>
                  <a:lnTo>
                    <a:pt x="17" y="114"/>
                  </a:lnTo>
                  <a:lnTo>
                    <a:pt x="13" y="114"/>
                  </a:lnTo>
                  <a:close/>
                  <a:moveTo>
                    <a:pt x="0" y="112"/>
                  </a:moveTo>
                  <a:lnTo>
                    <a:pt x="29" y="112"/>
                  </a:lnTo>
                  <a:lnTo>
                    <a:pt x="29" y="116"/>
                  </a:lnTo>
                  <a:lnTo>
                    <a:pt x="0" y="116"/>
                  </a:lnTo>
                  <a:lnTo>
                    <a:pt x="0" y="112"/>
                  </a:lnTo>
                  <a:close/>
                  <a:moveTo>
                    <a:pt x="0" y="0"/>
                  </a:moveTo>
                  <a:lnTo>
                    <a:pt x="29" y="0"/>
                  </a:lnTo>
                  <a:lnTo>
                    <a:pt x="29" y="4"/>
                  </a:lnTo>
                  <a:lnTo>
                    <a:pt x="0" y="4"/>
                  </a:lnTo>
                  <a:lnTo>
                    <a:pt x="0" y="0"/>
                  </a:lnTo>
                  <a:close/>
                </a:path>
              </a:pathLst>
            </a:custGeom>
            <a:solidFill>
              <a:srgbClr val="000000"/>
            </a:solidFill>
            <a:ln w="1588">
              <a:solidFill>
                <a:srgbClr val="000000"/>
              </a:solidFill>
              <a:bevel/>
              <a:headEnd/>
              <a:tailEnd/>
            </a:ln>
          </p:spPr>
          <p:txBody>
            <a:bodyPr/>
            <a:lstStyle/>
            <a:p>
              <a:endParaRPr lang="nl-NL"/>
            </a:p>
          </p:txBody>
        </p:sp>
        <p:sp>
          <p:nvSpPr>
            <p:cNvPr id="53297" name="Freeform 137"/>
            <p:cNvSpPr>
              <a:spLocks noEditPoints="1"/>
            </p:cNvSpPr>
            <p:nvPr/>
          </p:nvSpPr>
          <p:spPr bwMode="auto">
            <a:xfrm>
              <a:off x="8594724" y="5137150"/>
              <a:ext cx="46038" cy="192088"/>
            </a:xfrm>
            <a:custGeom>
              <a:avLst/>
              <a:gdLst>
                <a:gd name="T0" fmla="*/ 2147483647 w 29"/>
                <a:gd name="T1" fmla="*/ 2147483647 h 121"/>
                <a:gd name="T2" fmla="*/ 2147483647 w 29"/>
                <a:gd name="T3" fmla="*/ 2147483647 h 121"/>
                <a:gd name="T4" fmla="*/ 2147483647 w 29"/>
                <a:gd name="T5" fmla="*/ 2147483647 h 121"/>
                <a:gd name="T6" fmla="*/ 2147483647 w 29"/>
                <a:gd name="T7" fmla="*/ 2147483647 h 121"/>
                <a:gd name="T8" fmla="*/ 2147483647 w 29"/>
                <a:gd name="T9" fmla="*/ 2147483647 h 121"/>
                <a:gd name="T10" fmla="*/ 2147483647 w 29"/>
                <a:gd name="T11" fmla="*/ 2147483647 h 121"/>
                <a:gd name="T12" fmla="*/ 2147483647 w 29"/>
                <a:gd name="T13" fmla="*/ 2147483647 h 121"/>
                <a:gd name="T14" fmla="*/ 0 w 29"/>
                <a:gd name="T15" fmla="*/ 2147483647 h 121"/>
                <a:gd name="T16" fmla="*/ 2147483647 w 29"/>
                <a:gd name="T17" fmla="*/ 2147483647 h 121"/>
                <a:gd name="T18" fmla="*/ 2147483647 w 29"/>
                <a:gd name="T19" fmla="*/ 2147483647 h 121"/>
                <a:gd name="T20" fmla="*/ 0 w 29"/>
                <a:gd name="T21" fmla="*/ 2147483647 h 121"/>
                <a:gd name="T22" fmla="*/ 0 w 29"/>
                <a:gd name="T23" fmla="*/ 2147483647 h 121"/>
                <a:gd name="T24" fmla="*/ 0 w 29"/>
                <a:gd name="T25" fmla="*/ 0 h 121"/>
                <a:gd name="T26" fmla="*/ 2147483647 w 29"/>
                <a:gd name="T27" fmla="*/ 0 h 121"/>
                <a:gd name="T28" fmla="*/ 2147483647 w 29"/>
                <a:gd name="T29" fmla="*/ 2147483647 h 121"/>
                <a:gd name="T30" fmla="*/ 0 w 29"/>
                <a:gd name="T31" fmla="*/ 2147483647 h 121"/>
                <a:gd name="T32" fmla="*/ 0 w 29"/>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21"/>
                <a:gd name="T53" fmla="*/ 29 w 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21">
                  <a:moveTo>
                    <a:pt x="12" y="119"/>
                  </a:moveTo>
                  <a:lnTo>
                    <a:pt x="12" y="60"/>
                  </a:lnTo>
                  <a:lnTo>
                    <a:pt x="12" y="3"/>
                  </a:lnTo>
                  <a:lnTo>
                    <a:pt x="17" y="3"/>
                  </a:lnTo>
                  <a:lnTo>
                    <a:pt x="17" y="60"/>
                  </a:lnTo>
                  <a:lnTo>
                    <a:pt x="17" y="119"/>
                  </a:lnTo>
                  <a:lnTo>
                    <a:pt x="12" y="119"/>
                  </a:lnTo>
                  <a:close/>
                  <a:moveTo>
                    <a:pt x="0" y="116"/>
                  </a:moveTo>
                  <a:lnTo>
                    <a:pt x="29" y="116"/>
                  </a:lnTo>
                  <a:lnTo>
                    <a:pt x="29" y="121"/>
                  </a:lnTo>
                  <a:lnTo>
                    <a:pt x="0" y="121"/>
                  </a:lnTo>
                  <a:lnTo>
                    <a:pt x="0" y="116"/>
                  </a:lnTo>
                  <a:close/>
                  <a:moveTo>
                    <a:pt x="0" y="0"/>
                  </a:moveTo>
                  <a:lnTo>
                    <a:pt x="29" y="0"/>
                  </a:lnTo>
                  <a:lnTo>
                    <a:pt x="29"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298" name="Rectangle 138"/>
            <p:cNvSpPr>
              <a:spLocks noChangeArrowheads="1"/>
            </p:cNvSpPr>
            <p:nvPr/>
          </p:nvSpPr>
          <p:spPr bwMode="auto">
            <a:xfrm>
              <a:off x="6151562" y="3640137"/>
              <a:ext cx="7938" cy="2460625"/>
            </a:xfrm>
            <a:prstGeom prst="rect">
              <a:avLst/>
            </a:prstGeom>
            <a:solidFill>
              <a:srgbClr val="868686"/>
            </a:solidFill>
            <a:ln w="1588">
              <a:solidFill>
                <a:srgbClr val="868686"/>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99" name="Freeform 139"/>
            <p:cNvSpPr>
              <a:spLocks noEditPoints="1"/>
            </p:cNvSpPr>
            <p:nvPr/>
          </p:nvSpPr>
          <p:spPr bwMode="auto">
            <a:xfrm>
              <a:off x="6115049" y="3636962"/>
              <a:ext cx="41275" cy="2466975"/>
            </a:xfrm>
            <a:custGeom>
              <a:avLst/>
              <a:gdLst>
                <a:gd name="T0" fmla="*/ 0 w 26"/>
                <a:gd name="T1" fmla="*/ 2147483647 h 1554"/>
                <a:gd name="T2" fmla="*/ 2147483647 w 26"/>
                <a:gd name="T3" fmla="*/ 2147483647 h 1554"/>
                <a:gd name="T4" fmla="*/ 2147483647 w 26"/>
                <a:gd name="T5" fmla="*/ 2147483647 h 1554"/>
                <a:gd name="T6" fmla="*/ 0 w 26"/>
                <a:gd name="T7" fmla="*/ 2147483647 h 1554"/>
                <a:gd name="T8" fmla="*/ 0 w 26"/>
                <a:gd name="T9" fmla="*/ 2147483647 h 1554"/>
                <a:gd name="T10" fmla="*/ 0 w 26"/>
                <a:gd name="T11" fmla="*/ 2147483647 h 1554"/>
                <a:gd name="T12" fmla="*/ 2147483647 w 26"/>
                <a:gd name="T13" fmla="*/ 2147483647 h 1554"/>
                <a:gd name="T14" fmla="*/ 2147483647 w 26"/>
                <a:gd name="T15" fmla="*/ 2147483647 h 1554"/>
                <a:gd name="T16" fmla="*/ 0 w 26"/>
                <a:gd name="T17" fmla="*/ 2147483647 h 1554"/>
                <a:gd name="T18" fmla="*/ 0 w 26"/>
                <a:gd name="T19" fmla="*/ 2147483647 h 1554"/>
                <a:gd name="T20" fmla="*/ 0 w 26"/>
                <a:gd name="T21" fmla="*/ 2147483647 h 1554"/>
                <a:gd name="T22" fmla="*/ 2147483647 w 26"/>
                <a:gd name="T23" fmla="*/ 2147483647 h 1554"/>
                <a:gd name="T24" fmla="*/ 2147483647 w 26"/>
                <a:gd name="T25" fmla="*/ 2147483647 h 1554"/>
                <a:gd name="T26" fmla="*/ 0 w 26"/>
                <a:gd name="T27" fmla="*/ 2147483647 h 1554"/>
                <a:gd name="T28" fmla="*/ 0 w 26"/>
                <a:gd name="T29" fmla="*/ 2147483647 h 1554"/>
                <a:gd name="T30" fmla="*/ 0 w 26"/>
                <a:gd name="T31" fmla="*/ 2147483647 h 1554"/>
                <a:gd name="T32" fmla="*/ 2147483647 w 26"/>
                <a:gd name="T33" fmla="*/ 2147483647 h 1554"/>
                <a:gd name="T34" fmla="*/ 2147483647 w 26"/>
                <a:gd name="T35" fmla="*/ 2147483647 h 1554"/>
                <a:gd name="T36" fmla="*/ 0 w 26"/>
                <a:gd name="T37" fmla="*/ 2147483647 h 1554"/>
                <a:gd name="T38" fmla="*/ 0 w 26"/>
                <a:gd name="T39" fmla="*/ 2147483647 h 1554"/>
                <a:gd name="T40" fmla="*/ 0 w 26"/>
                <a:gd name="T41" fmla="*/ 2147483647 h 1554"/>
                <a:gd name="T42" fmla="*/ 2147483647 w 26"/>
                <a:gd name="T43" fmla="*/ 2147483647 h 1554"/>
                <a:gd name="T44" fmla="*/ 2147483647 w 26"/>
                <a:gd name="T45" fmla="*/ 2147483647 h 1554"/>
                <a:gd name="T46" fmla="*/ 0 w 26"/>
                <a:gd name="T47" fmla="*/ 2147483647 h 1554"/>
                <a:gd name="T48" fmla="*/ 0 w 26"/>
                <a:gd name="T49" fmla="*/ 2147483647 h 1554"/>
                <a:gd name="T50" fmla="*/ 0 w 26"/>
                <a:gd name="T51" fmla="*/ 0 h 1554"/>
                <a:gd name="T52" fmla="*/ 2147483647 w 26"/>
                <a:gd name="T53" fmla="*/ 0 h 1554"/>
                <a:gd name="T54" fmla="*/ 2147483647 w 26"/>
                <a:gd name="T55" fmla="*/ 2147483647 h 1554"/>
                <a:gd name="T56" fmla="*/ 0 w 26"/>
                <a:gd name="T57" fmla="*/ 2147483647 h 1554"/>
                <a:gd name="T58" fmla="*/ 0 w 26"/>
                <a:gd name="T59" fmla="*/ 0 h 15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1554"/>
                <a:gd name="T92" fmla="*/ 26 w 26"/>
                <a:gd name="T93" fmla="*/ 1554 h 15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1554">
                  <a:moveTo>
                    <a:pt x="0" y="1549"/>
                  </a:moveTo>
                  <a:lnTo>
                    <a:pt x="26" y="1549"/>
                  </a:lnTo>
                  <a:lnTo>
                    <a:pt x="26" y="1554"/>
                  </a:lnTo>
                  <a:lnTo>
                    <a:pt x="0" y="1554"/>
                  </a:lnTo>
                  <a:lnTo>
                    <a:pt x="0" y="1549"/>
                  </a:lnTo>
                  <a:close/>
                  <a:moveTo>
                    <a:pt x="0" y="1239"/>
                  </a:moveTo>
                  <a:lnTo>
                    <a:pt x="26" y="1239"/>
                  </a:lnTo>
                  <a:lnTo>
                    <a:pt x="26" y="1244"/>
                  </a:lnTo>
                  <a:lnTo>
                    <a:pt x="0" y="1244"/>
                  </a:lnTo>
                  <a:lnTo>
                    <a:pt x="0" y="1239"/>
                  </a:lnTo>
                  <a:close/>
                  <a:moveTo>
                    <a:pt x="0" y="930"/>
                  </a:moveTo>
                  <a:lnTo>
                    <a:pt x="26" y="930"/>
                  </a:lnTo>
                  <a:lnTo>
                    <a:pt x="26" y="935"/>
                  </a:lnTo>
                  <a:lnTo>
                    <a:pt x="0" y="935"/>
                  </a:lnTo>
                  <a:lnTo>
                    <a:pt x="0" y="930"/>
                  </a:lnTo>
                  <a:close/>
                  <a:moveTo>
                    <a:pt x="0" y="620"/>
                  </a:moveTo>
                  <a:lnTo>
                    <a:pt x="26" y="620"/>
                  </a:lnTo>
                  <a:lnTo>
                    <a:pt x="26" y="625"/>
                  </a:lnTo>
                  <a:lnTo>
                    <a:pt x="0" y="625"/>
                  </a:lnTo>
                  <a:lnTo>
                    <a:pt x="0" y="620"/>
                  </a:lnTo>
                  <a:close/>
                  <a:moveTo>
                    <a:pt x="0" y="310"/>
                  </a:moveTo>
                  <a:lnTo>
                    <a:pt x="26" y="310"/>
                  </a:lnTo>
                  <a:lnTo>
                    <a:pt x="26" y="315"/>
                  </a:lnTo>
                  <a:lnTo>
                    <a:pt x="0" y="315"/>
                  </a:lnTo>
                  <a:lnTo>
                    <a:pt x="0" y="310"/>
                  </a:lnTo>
                  <a:close/>
                  <a:moveTo>
                    <a:pt x="0" y="0"/>
                  </a:moveTo>
                  <a:lnTo>
                    <a:pt x="26" y="0"/>
                  </a:lnTo>
                  <a:lnTo>
                    <a:pt x="26" y="5"/>
                  </a:lnTo>
                  <a:lnTo>
                    <a:pt x="0" y="5"/>
                  </a:lnTo>
                  <a:lnTo>
                    <a:pt x="0" y="0"/>
                  </a:lnTo>
                  <a:close/>
                </a:path>
              </a:pathLst>
            </a:custGeom>
            <a:solidFill>
              <a:srgbClr val="868686"/>
            </a:solidFill>
            <a:ln w="1588">
              <a:solidFill>
                <a:srgbClr val="868686"/>
              </a:solidFill>
              <a:bevel/>
              <a:headEnd/>
              <a:tailEnd/>
            </a:ln>
          </p:spPr>
          <p:txBody>
            <a:bodyPr/>
            <a:lstStyle/>
            <a:p>
              <a:endParaRPr lang="nl-NL"/>
            </a:p>
          </p:txBody>
        </p:sp>
        <p:sp>
          <p:nvSpPr>
            <p:cNvPr id="53300" name="Rectangle 140"/>
            <p:cNvSpPr>
              <a:spLocks noChangeArrowheads="1"/>
            </p:cNvSpPr>
            <p:nvPr/>
          </p:nvSpPr>
          <p:spPr bwMode="auto">
            <a:xfrm>
              <a:off x="6156324" y="6096000"/>
              <a:ext cx="2997200" cy="7938"/>
            </a:xfrm>
            <a:prstGeom prst="rect">
              <a:avLst/>
            </a:prstGeom>
            <a:solidFill>
              <a:srgbClr val="868686"/>
            </a:solidFill>
            <a:ln w="1588">
              <a:solidFill>
                <a:srgbClr val="868686"/>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01" name="Freeform 141"/>
            <p:cNvSpPr>
              <a:spLocks noEditPoints="1"/>
            </p:cNvSpPr>
            <p:nvPr/>
          </p:nvSpPr>
          <p:spPr bwMode="auto">
            <a:xfrm>
              <a:off x="6151562" y="6100762"/>
              <a:ext cx="3005138" cy="39688"/>
            </a:xfrm>
            <a:custGeom>
              <a:avLst/>
              <a:gdLst>
                <a:gd name="T0" fmla="*/ 2147483647 w 1893"/>
                <a:gd name="T1" fmla="*/ 0 h 25"/>
                <a:gd name="T2" fmla="*/ 2147483647 w 1893"/>
                <a:gd name="T3" fmla="*/ 2147483647 h 25"/>
                <a:gd name="T4" fmla="*/ 0 w 1893"/>
                <a:gd name="T5" fmla="*/ 2147483647 h 25"/>
                <a:gd name="T6" fmla="*/ 0 w 1893"/>
                <a:gd name="T7" fmla="*/ 0 h 25"/>
                <a:gd name="T8" fmla="*/ 2147483647 w 1893"/>
                <a:gd name="T9" fmla="*/ 0 h 25"/>
                <a:gd name="T10" fmla="*/ 2147483647 w 1893"/>
                <a:gd name="T11" fmla="*/ 0 h 25"/>
                <a:gd name="T12" fmla="*/ 2147483647 w 1893"/>
                <a:gd name="T13" fmla="*/ 2147483647 h 25"/>
                <a:gd name="T14" fmla="*/ 2147483647 w 1893"/>
                <a:gd name="T15" fmla="*/ 2147483647 h 25"/>
                <a:gd name="T16" fmla="*/ 2147483647 w 1893"/>
                <a:gd name="T17" fmla="*/ 0 h 25"/>
                <a:gd name="T18" fmla="*/ 2147483647 w 1893"/>
                <a:gd name="T19" fmla="*/ 0 h 25"/>
                <a:gd name="T20" fmla="*/ 2147483647 w 1893"/>
                <a:gd name="T21" fmla="*/ 0 h 25"/>
                <a:gd name="T22" fmla="*/ 2147483647 w 1893"/>
                <a:gd name="T23" fmla="*/ 2147483647 h 25"/>
                <a:gd name="T24" fmla="*/ 2147483647 w 1893"/>
                <a:gd name="T25" fmla="*/ 2147483647 h 25"/>
                <a:gd name="T26" fmla="*/ 2147483647 w 1893"/>
                <a:gd name="T27" fmla="*/ 0 h 25"/>
                <a:gd name="T28" fmla="*/ 2147483647 w 1893"/>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93"/>
                <a:gd name="T46" fmla="*/ 0 h 25"/>
                <a:gd name="T47" fmla="*/ 1893 w 1893"/>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93" h="25">
                  <a:moveTo>
                    <a:pt x="5" y="0"/>
                  </a:moveTo>
                  <a:lnTo>
                    <a:pt x="5" y="25"/>
                  </a:lnTo>
                  <a:lnTo>
                    <a:pt x="0" y="25"/>
                  </a:lnTo>
                  <a:lnTo>
                    <a:pt x="0" y="0"/>
                  </a:lnTo>
                  <a:lnTo>
                    <a:pt x="5" y="0"/>
                  </a:lnTo>
                  <a:close/>
                  <a:moveTo>
                    <a:pt x="949" y="0"/>
                  </a:moveTo>
                  <a:lnTo>
                    <a:pt x="949" y="25"/>
                  </a:lnTo>
                  <a:lnTo>
                    <a:pt x="944" y="25"/>
                  </a:lnTo>
                  <a:lnTo>
                    <a:pt x="944" y="0"/>
                  </a:lnTo>
                  <a:lnTo>
                    <a:pt x="949" y="0"/>
                  </a:lnTo>
                  <a:close/>
                  <a:moveTo>
                    <a:pt x="1893" y="0"/>
                  </a:moveTo>
                  <a:lnTo>
                    <a:pt x="1893" y="25"/>
                  </a:lnTo>
                  <a:lnTo>
                    <a:pt x="1889" y="25"/>
                  </a:lnTo>
                  <a:lnTo>
                    <a:pt x="1889" y="0"/>
                  </a:lnTo>
                  <a:lnTo>
                    <a:pt x="1893" y="0"/>
                  </a:lnTo>
                  <a:close/>
                </a:path>
              </a:pathLst>
            </a:custGeom>
            <a:solidFill>
              <a:srgbClr val="868686"/>
            </a:solidFill>
            <a:ln w="1588">
              <a:solidFill>
                <a:srgbClr val="868686"/>
              </a:solidFill>
              <a:bevel/>
              <a:headEnd/>
              <a:tailEnd/>
            </a:ln>
          </p:spPr>
          <p:txBody>
            <a:bodyPr/>
            <a:lstStyle/>
            <a:p>
              <a:endParaRPr lang="nl-NL"/>
            </a:p>
          </p:txBody>
        </p:sp>
        <p:sp>
          <p:nvSpPr>
            <p:cNvPr id="53302" name="Rectangle 142"/>
            <p:cNvSpPr>
              <a:spLocks noChangeArrowheads="1"/>
            </p:cNvSpPr>
            <p:nvPr/>
          </p:nvSpPr>
          <p:spPr bwMode="auto">
            <a:xfrm>
              <a:off x="5992308" y="6021387"/>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0</a:t>
              </a:r>
              <a:endParaRPr lang="en-US" altLang="nl-NL">
                <a:latin typeface="Verdana" pitchFamily="-65" charset="0"/>
                <a:ea typeface="ＭＳ Ｐゴシック" pitchFamily="-65" charset="-128"/>
              </a:endParaRPr>
            </a:p>
          </p:txBody>
        </p:sp>
        <p:sp>
          <p:nvSpPr>
            <p:cNvPr id="53303" name="Rectangle 143"/>
            <p:cNvSpPr>
              <a:spLocks noChangeArrowheads="1"/>
            </p:cNvSpPr>
            <p:nvPr/>
          </p:nvSpPr>
          <p:spPr bwMode="auto">
            <a:xfrm>
              <a:off x="5992308" y="5529262"/>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1</a:t>
              </a:r>
              <a:endParaRPr lang="en-US" altLang="nl-NL">
                <a:latin typeface="Verdana" pitchFamily="-65" charset="0"/>
                <a:ea typeface="ＭＳ Ｐゴシック" pitchFamily="-65" charset="-128"/>
              </a:endParaRPr>
            </a:p>
          </p:txBody>
        </p:sp>
        <p:sp>
          <p:nvSpPr>
            <p:cNvPr id="53304" name="Rectangle 144"/>
            <p:cNvSpPr>
              <a:spLocks noChangeArrowheads="1"/>
            </p:cNvSpPr>
            <p:nvPr/>
          </p:nvSpPr>
          <p:spPr bwMode="auto">
            <a:xfrm>
              <a:off x="5992308" y="5038725"/>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2</a:t>
              </a:r>
              <a:endParaRPr lang="en-US" altLang="nl-NL">
                <a:latin typeface="Verdana" pitchFamily="-65" charset="0"/>
                <a:ea typeface="ＭＳ Ｐゴシック" pitchFamily="-65" charset="-128"/>
              </a:endParaRPr>
            </a:p>
          </p:txBody>
        </p:sp>
        <p:sp>
          <p:nvSpPr>
            <p:cNvPr id="53305" name="Rectangle 145"/>
            <p:cNvSpPr>
              <a:spLocks noChangeArrowheads="1"/>
            </p:cNvSpPr>
            <p:nvPr/>
          </p:nvSpPr>
          <p:spPr bwMode="auto">
            <a:xfrm>
              <a:off x="5992308" y="4545012"/>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3</a:t>
              </a:r>
              <a:endParaRPr lang="en-US" altLang="nl-NL">
                <a:latin typeface="Verdana" pitchFamily="-65" charset="0"/>
                <a:ea typeface="ＭＳ Ｐゴシック" pitchFamily="-65" charset="-128"/>
              </a:endParaRPr>
            </a:p>
          </p:txBody>
        </p:sp>
        <p:sp>
          <p:nvSpPr>
            <p:cNvPr id="53306" name="Rectangle 146"/>
            <p:cNvSpPr>
              <a:spLocks noChangeArrowheads="1"/>
            </p:cNvSpPr>
            <p:nvPr/>
          </p:nvSpPr>
          <p:spPr bwMode="auto">
            <a:xfrm>
              <a:off x="5992308" y="4052887"/>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4</a:t>
              </a:r>
              <a:endParaRPr lang="en-US" altLang="nl-NL">
                <a:latin typeface="Verdana" pitchFamily="-65" charset="0"/>
                <a:ea typeface="ＭＳ Ｐゴシック" pitchFamily="-65" charset="-128"/>
              </a:endParaRPr>
            </a:p>
          </p:txBody>
        </p:sp>
        <p:sp>
          <p:nvSpPr>
            <p:cNvPr id="53307" name="Rectangle 147"/>
            <p:cNvSpPr>
              <a:spLocks noChangeArrowheads="1"/>
            </p:cNvSpPr>
            <p:nvPr/>
          </p:nvSpPr>
          <p:spPr bwMode="auto">
            <a:xfrm>
              <a:off x="5992308" y="3562350"/>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5</a:t>
              </a:r>
              <a:endParaRPr lang="en-US" altLang="nl-NL">
                <a:latin typeface="Verdana" pitchFamily="-65" charset="0"/>
                <a:ea typeface="ＭＳ Ｐゴシック" pitchFamily="-65" charset="-128"/>
              </a:endParaRPr>
            </a:p>
          </p:txBody>
        </p:sp>
        <p:sp>
          <p:nvSpPr>
            <p:cNvPr id="53308" name="Rectangle 148"/>
            <p:cNvSpPr>
              <a:spLocks noChangeArrowheads="1"/>
            </p:cNvSpPr>
            <p:nvPr/>
          </p:nvSpPr>
          <p:spPr bwMode="auto">
            <a:xfrm>
              <a:off x="6767873" y="6183312"/>
              <a:ext cx="3532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2013</a:t>
              </a:r>
              <a:endParaRPr lang="en-US" altLang="nl-NL">
                <a:latin typeface="Verdana" pitchFamily="-65" charset="0"/>
                <a:ea typeface="ＭＳ Ｐゴシック" pitchFamily="-65" charset="-128"/>
              </a:endParaRPr>
            </a:p>
          </p:txBody>
        </p:sp>
        <p:sp>
          <p:nvSpPr>
            <p:cNvPr id="53309" name="Rectangle 149"/>
            <p:cNvSpPr>
              <a:spLocks noChangeArrowheads="1"/>
            </p:cNvSpPr>
            <p:nvPr/>
          </p:nvSpPr>
          <p:spPr bwMode="auto">
            <a:xfrm>
              <a:off x="8267267" y="6183312"/>
              <a:ext cx="3532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2014</a:t>
              </a:r>
              <a:endParaRPr lang="en-US" altLang="nl-NL">
                <a:latin typeface="Verdana" pitchFamily="-65" charset="0"/>
                <a:ea typeface="ＭＳ Ｐゴシック" pitchFamily="-65" charset="-128"/>
              </a:endParaRPr>
            </a:p>
          </p:txBody>
        </p:sp>
        <p:sp>
          <p:nvSpPr>
            <p:cNvPr id="53310" name="Rectangle 150"/>
            <p:cNvSpPr>
              <a:spLocks noChangeArrowheads="1"/>
            </p:cNvSpPr>
            <p:nvPr/>
          </p:nvSpPr>
          <p:spPr bwMode="auto">
            <a:xfrm rot="-5400000">
              <a:off x="5014882" y="4778940"/>
              <a:ext cx="1596629" cy="23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400">
                  <a:solidFill>
                    <a:srgbClr val="000000"/>
                  </a:solidFill>
                  <a:latin typeface="Verdana" pitchFamily="-65" charset="0"/>
                  <a:ea typeface="ＭＳ Ｐゴシック" pitchFamily="-65" charset="-128"/>
                </a:rPr>
                <a:t>Coffee production</a:t>
              </a:r>
              <a:endParaRPr lang="en-US" altLang="nl-NL" sz="1400">
                <a:latin typeface="Verdana" pitchFamily="-65" charset="0"/>
                <a:ea typeface="ＭＳ Ｐゴシック" pitchFamily="-65" charset="-128"/>
              </a:endParaRPr>
            </a:p>
          </p:txBody>
        </p:sp>
      </p:grpSp>
      <p:grpSp>
        <p:nvGrpSpPr>
          <p:cNvPr id="53253" name="Group 279637"/>
          <p:cNvGrpSpPr>
            <a:grpSpLocks/>
          </p:cNvGrpSpPr>
          <p:nvPr/>
        </p:nvGrpSpPr>
        <p:grpSpPr bwMode="auto">
          <a:xfrm>
            <a:off x="827088" y="3557588"/>
            <a:ext cx="3881437" cy="2760662"/>
            <a:chOff x="753023" y="3805238"/>
            <a:chExt cx="4204394" cy="2760077"/>
          </a:xfrm>
        </p:grpSpPr>
        <p:sp>
          <p:nvSpPr>
            <p:cNvPr id="53255" name="Rectangle 64"/>
            <p:cNvSpPr>
              <a:spLocks noChangeArrowheads="1"/>
            </p:cNvSpPr>
            <p:nvPr/>
          </p:nvSpPr>
          <p:spPr bwMode="auto">
            <a:xfrm>
              <a:off x="1758950" y="6121400"/>
              <a:ext cx="376238" cy="177800"/>
            </a:xfrm>
            <a:prstGeom prst="rect">
              <a:avLst/>
            </a:prstGeom>
            <a:solidFill>
              <a:srgbClr val="00B0F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56" name="Freeform 67"/>
            <p:cNvSpPr>
              <a:spLocks noEditPoints="1"/>
            </p:cNvSpPr>
            <p:nvPr/>
          </p:nvSpPr>
          <p:spPr bwMode="auto">
            <a:xfrm>
              <a:off x="1751013" y="6115050"/>
              <a:ext cx="392113" cy="192088"/>
            </a:xfrm>
            <a:custGeom>
              <a:avLst/>
              <a:gdLst>
                <a:gd name="T0" fmla="*/ 0 w 2568"/>
                <a:gd name="T1" fmla="*/ 2147483647 h 1256"/>
                <a:gd name="T2" fmla="*/ 2147483647 w 2568"/>
                <a:gd name="T3" fmla="*/ 0 h 1256"/>
                <a:gd name="T4" fmla="*/ 2147483647 w 2568"/>
                <a:gd name="T5" fmla="*/ 0 h 1256"/>
                <a:gd name="T6" fmla="*/ 2147483647 w 2568"/>
                <a:gd name="T7" fmla="*/ 2147483647 h 1256"/>
                <a:gd name="T8" fmla="*/ 2147483647 w 2568"/>
                <a:gd name="T9" fmla="*/ 2147483647 h 1256"/>
                <a:gd name="T10" fmla="*/ 2147483647 w 2568"/>
                <a:gd name="T11" fmla="*/ 2147483647 h 1256"/>
                <a:gd name="T12" fmla="*/ 2147483647 w 2568"/>
                <a:gd name="T13" fmla="*/ 2147483647 h 1256"/>
                <a:gd name="T14" fmla="*/ 0 w 2568"/>
                <a:gd name="T15" fmla="*/ 2147483647 h 1256"/>
                <a:gd name="T16" fmla="*/ 0 w 2568"/>
                <a:gd name="T17" fmla="*/ 2147483647 h 1256"/>
                <a:gd name="T18" fmla="*/ 2147483647 w 2568"/>
                <a:gd name="T19" fmla="*/ 2147483647 h 1256"/>
                <a:gd name="T20" fmla="*/ 2147483647 w 2568"/>
                <a:gd name="T21" fmla="*/ 2147483647 h 1256"/>
                <a:gd name="T22" fmla="*/ 2147483647 w 2568"/>
                <a:gd name="T23" fmla="*/ 2147483647 h 1256"/>
                <a:gd name="T24" fmla="*/ 2147483647 w 2568"/>
                <a:gd name="T25" fmla="*/ 2147483647 h 1256"/>
                <a:gd name="T26" fmla="*/ 2147483647 w 2568"/>
                <a:gd name="T27" fmla="*/ 2147483647 h 1256"/>
                <a:gd name="T28" fmla="*/ 2147483647 w 2568"/>
                <a:gd name="T29" fmla="*/ 2147483647 h 1256"/>
                <a:gd name="T30" fmla="*/ 2147483647 w 2568"/>
                <a:gd name="T31" fmla="*/ 2147483647 h 1256"/>
                <a:gd name="T32" fmla="*/ 2147483647 w 2568"/>
                <a:gd name="T33" fmla="*/ 2147483647 h 1256"/>
                <a:gd name="T34" fmla="*/ 2147483647 w 2568"/>
                <a:gd name="T35" fmla="*/ 2147483647 h 1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8"/>
                <a:gd name="T55" fmla="*/ 0 h 1256"/>
                <a:gd name="T56" fmla="*/ 2568 w 2568"/>
                <a:gd name="T57" fmla="*/ 1256 h 12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8" h="1256">
                  <a:moveTo>
                    <a:pt x="0" y="48"/>
                  </a:moveTo>
                  <a:cubicBezTo>
                    <a:pt x="0" y="22"/>
                    <a:pt x="22" y="0"/>
                    <a:pt x="48" y="0"/>
                  </a:cubicBezTo>
                  <a:lnTo>
                    <a:pt x="2520" y="0"/>
                  </a:lnTo>
                  <a:cubicBezTo>
                    <a:pt x="2547" y="0"/>
                    <a:pt x="2568" y="22"/>
                    <a:pt x="2568" y="48"/>
                  </a:cubicBezTo>
                  <a:lnTo>
                    <a:pt x="2568" y="1208"/>
                  </a:lnTo>
                  <a:cubicBezTo>
                    <a:pt x="2568" y="1235"/>
                    <a:pt x="2547" y="1256"/>
                    <a:pt x="2520" y="1256"/>
                  </a:cubicBezTo>
                  <a:lnTo>
                    <a:pt x="48" y="1256"/>
                  </a:lnTo>
                  <a:cubicBezTo>
                    <a:pt x="22" y="1256"/>
                    <a:pt x="0" y="1235"/>
                    <a:pt x="0" y="1208"/>
                  </a:cubicBezTo>
                  <a:lnTo>
                    <a:pt x="0" y="48"/>
                  </a:lnTo>
                  <a:close/>
                  <a:moveTo>
                    <a:pt x="96" y="1208"/>
                  </a:moveTo>
                  <a:lnTo>
                    <a:pt x="48" y="1160"/>
                  </a:lnTo>
                  <a:lnTo>
                    <a:pt x="2520" y="1160"/>
                  </a:lnTo>
                  <a:lnTo>
                    <a:pt x="2472" y="1208"/>
                  </a:lnTo>
                  <a:lnTo>
                    <a:pt x="2472" y="48"/>
                  </a:lnTo>
                  <a:lnTo>
                    <a:pt x="2520" y="96"/>
                  </a:lnTo>
                  <a:lnTo>
                    <a:pt x="48" y="96"/>
                  </a:lnTo>
                  <a:lnTo>
                    <a:pt x="96" y="48"/>
                  </a:lnTo>
                  <a:lnTo>
                    <a:pt x="96" y="1208"/>
                  </a:lnTo>
                  <a:close/>
                </a:path>
              </a:pathLst>
            </a:custGeom>
            <a:solidFill>
              <a:srgbClr val="000000"/>
            </a:solidFill>
            <a:ln w="1588">
              <a:solidFill>
                <a:srgbClr val="000000"/>
              </a:solidFill>
              <a:bevel/>
              <a:headEnd/>
              <a:tailEnd/>
            </a:ln>
          </p:spPr>
          <p:txBody>
            <a:bodyPr/>
            <a:lstStyle/>
            <a:p>
              <a:endParaRPr lang="nl-NL"/>
            </a:p>
          </p:txBody>
        </p:sp>
        <p:sp>
          <p:nvSpPr>
            <p:cNvPr id="53257" name="Rectangle 68"/>
            <p:cNvSpPr>
              <a:spLocks noChangeArrowheads="1"/>
            </p:cNvSpPr>
            <p:nvPr/>
          </p:nvSpPr>
          <p:spPr bwMode="auto">
            <a:xfrm>
              <a:off x="3076575" y="4425950"/>
              <a:ext cx="377825" cy="1873250"/>
            </a:xfrm>
            <a:prstGeom prst="rect">
              <a:avLst/>
            </a:prstGeom>
            <a:solidFill>
              <a:srgbClr val="00B0F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58" name="Freeform 71"/>
            <p:cNvSpPr>
              <a:spLocks noEditPoints="1"/>
            </p:cNvSpPr>
            <p:nvPr/>
          </p:nvSpPr>
          <p:spPr bwMode="auto">
            <a:xfrm>
              <a:off x="3070225" y="4418013"/>
              <a:ext cx="392113" cy="1889125"/>
            </a:xfrm>
            <a:custGeom>
              <a:avLst/>
              <a:gdLst>
                <a:gd name="T0" fmla="*/ 0 w 2568"/>
                <a:gd name="T1" fmla="*/ 2147483647 h 12400"/>
                <a:gd name="T2" fmla="*/ 2147483647 w 2568"/>
                <a:gd name="T3" fmla="*/ 0 h 12400"/>
                <a:gd name="T4" fmla="*/ 2147483647 w 2568"/>
                <a:gd name="T5" fmla="*/ 0 h 12400"/>
                <a:gd name="T6" fmla="*/ 2147483647 w 2568"/>
                <a:gd name="T7" fmla="*/ 2147483647 h 12400"/>
                <a:gd name="T8" fmla="*/ 2147483647 w 2568"/>
                <a:gd name="T9" fmla="*/ 2147483647 h 12400"/>
                <a:gd name="T10" fmla="*/ 2147483647 w 2568"/>
                <a:gd name="T11" fmla="*/ 2147483647 h 12400"/>
                <a:gd name="T12" fmla="*/ 2147483647 w 2568"/>
                <a:gd name="T13" fmla="*/ 2147483647 h 12400"/>
                <a:gd name="T14" fmla="*/ 0 w 2568"/>
                <a:gd name="T15" fmla="*/ 2147483647 h 12400"/>
                <a:gd name="T16" fmla="*/ 0 w 2568"/>
                <a:gd name="T17" fmla="*/ 2147483647 h 12400"/>
                <a:gd name="T18" fmla="*/ 2147483647 w 2568"/>
                <a:gd name="T19" fmla="*/ 2147483647 h 12400"/>
                <a:gd name="T20" fmla="*/ 2147483647 w 2568"/>
                <a:gd name="T21" fmla="*/ 2147483647 h 12400"/>
                <a:gd name="T22" fmla="*/ 2147483647 w 2568"/>
                <a:gd name="T23" fmla="*/ 2147483647 h 12400"/>
                <a:gd name="T24" fmla="*/ 2147483647 w 2568"/>
                <a:gd name="T25" fmla="*/ 2147483647 h 12400"/>
                <a:gd name="T26" fmla="*/ 2147483647 w 2568"/>
                <a:gd name="T27" fmla="*/ 2147483647 h 12400"/>
                <a:gd name="T28" fmla="*/ 2147483647 w 2568"/>
                <a:gd name="T29" fmla="*/ 2147483647 h 12400"/>
                <a:gd name="T30" fmla="*/ 2147483647 w 2568"/>
                <a:gd name="T31" fmla="*/ 2147483647 h 12400"/>
                <a:gd name="T32" fmla="*/ 2147483647 w 2568"/>
                <a:gd name="T33" fmla="*/ 2147483647 h 12400"/>
                <a:gd name="T34" fmla="*/ 2147483647 w 2568"/>
                <a:gd name="T35" fmla="*/ 2147483647 h 12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8"/>
                <a:gd name="T55" fmla="*/ 0 h 12400"/>
                <a:gd name="T56" fmla="*/ 2568 w 2568"/>
                <a:gd name="T57" fmla="*/ 12400 h 12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8" h="12400">
                  <a:moveTo>
                    <a:pt x="0" y="48"/>
                  </a:moveTo>
                  <a:cubicBezTo>
                    <a:pt x="0" y="22"/>
                    <a:pt x="22" y="0"/>
                    <a:pt x="48" y="0"/>
                  </a:cubicBezTo>
                  <a:lnTo>
                    <a:pt x="2520" y="0"/>
                  </a:lnTo>
                  <a:cubicBezTo>
                    <a:pt x="2547" y="0"/>
                    <a:pt x="2568" y="22"/>
                    <a:pt x="2568" y="48"/>
                  </a:cubicBezTo>
                  <a:lnTo>
                    <a:pt x="2568" y="12352"/>
                  </a:lnTo>
                  <a:cubicBezTo>
                    <a:pt x="2568" y="12379"/>
                    <a:pt x="2547" y="12400"/>
                    <a:pt x="2520" y="12400"/>
                  </a:cubicBezTo>
                  <a:lnTo>
                    <a:pt x="48" y="12400"/>
                  </a:lnTo>
                  <a:cubicBezTo>
                    <a:pt x="22" y="12400"/>
                    <a:pt x="0" y="12379"/>
                    <a:pt x="0" y="12352"/>
                  </a:cubicBezTo>
                  <a:lnTo>
                    <a:pt x="0" y="48"/>
                  </a:lnTo>
                  <a:close/>
                  <a:moveTo>
                    <a:pt x="96" y="12352"/>
                  </a:moveTo>
                  <a:lnTo>
                    <a:pt x="48" y="12304"/>
                  </a:lnTo>
                  <a:lnTo>
                    <a:pt x="2520" y="12304"/>
                  </a:lnTo>
                  <a:lnTo>
                    <a:pt x="2472" y="12352"/>
                  </a:lnTo>
                  <a:lnTo>
                    <a:pt x="2472" y="48"/>
                  </a:lnTo>
                  <a:lnTo>
                    <a:pt x="2520" y="96"/>
                  </a:lnTo>
                  <a:lnTo>
                    <a:pt x="48" y="96"/>
                  </a:lnTo>
                  <a:lnTo>
                    <a:pt x="96" y="48"/>
                  </a:lnTo>
                  <a:lnTo>
                    <a:pt x="96" y="12352"/>
                  </a:lnTo>
                  <a:close/>
                </a:path>
              </a:pathLst>
            </a:custGeom>
            <a:solidFill>
              <a:srgbClr val="000000"/>
            </a:solidFill>
            <a:ln w="1588">
              <a:solidFill>
                <a:srgbClr val="000000"/>
              </a:solidFill>
              <a:bevel/>
              <a:headEnd/>
              <a:tailEnd/>
            </a:ln>
          </p:spPr>
          <p:txBody>
            <a:bodyPr/>
            <a:lstStyle/>
            <a:p>
              <a:endParaRPr lang="nl-NL"/>
            </a:p>
          </p:txBody>
        </p:sp>
        <p:sp>
          <p:nvSpPr>
            <p:cNvPr id="53259" name="Rectangle 72"/>
            <p:cNvSpPr>
              <a:spLocks noChangeArrowheads="1"/>
            </p:cNvSpPr>
            <p:nvPr/>
          </p:nvSpPr>
          <p:spPr bwMode="auto">
            <a:xfrm>
              <a:off x="2135188" y="6191250"/>
              <a:ext cx="377825" cy="107950"/>
            </a:xfrm>
            <a:prstGeom prst="rect">
              <a:avLst/>
            </a:prstGeom>
            <a:solidFill>
              <a:srgbClr val="92D05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60" name="Freeform 75"/>
            <p:cNvSpPr>
              <a:spLocks noEditPoints="1"/>
            </p:cNvSpPr>
            <p:nvPr/>
          </p:nvSpPr>
          <p:spPr bwMode="auto">
            <a:xfrm>
              <a:off x="2128838" y="6184900"/>
              <a:ext cx="392113" cy="122238"/>
            </a:xfrm>
            <a:custGeom>
              <a:avLst/>
              <a:gdLst>
                <a:gd name="T0" fmla="*/ 0 w 2568"/>
                <a:gd name="T1" fmla="*/ 2147483647 h 800"/>
                <a:gd name="T2" fmla="*/ 2147483647 w 2568"/>
                <a:gd name="T3" fmla="*/ 0 h 800"/>
                <a:gd name="T4" fmla="*/ 2147483647 w 2568"/>
                <a:gd name="T5" fmla="*/ 0 h 800"/>
                <a:gd name="T6" fmla="*/ 2147483647 w 2568"/>
                <a:gd name="T7" fmla="*/ 2147483647 h 800"/>
                <a:gd name="T8" fmla="*/ 2147483647 w 2568"/>
                <a:gd name="T9" fmla="*/ 2147483647 h 800"/>
                <a:gd name="T10" fmla="*/ 2147483647 w 2568"/>
                <a:gd name="T11" fmla="*/ 2147483647 h 800"/>
                <a:gd name="T12" fmla="*/ 2147483647 w 2568"/>
                <a:gd name="T13" fmla="*/ 2147483647 h 800"/>
                <a:gd name="T14" fmla="*/ 0 w 2568"/>
                <a:gd name="T15" fmla="*/ 2147483647 h 800"/>
                <a:gd name="T16" fmla="*/ 0 w 2568"/>
                <a:gd name="T17" fmla="*/ 2147483647 h 800"/>
                <a:gd name="T18" fmla="*/ 2147483647 w 2568"/>
                <a:gd name="T19" fmla="*/ 2147483647 h 800"/>
                <a:gd name="T20" fmla="*/ 2147483647 w 2568"/>
                <a:gd name="T21" fmla="*/ 2147483647 h 800"/>
                <a:gd name="T22" fmla="*/ 2147483647 w 2568"/>
                <a:gd name="T23" fmla="*/ 2147483647 h 800"/>
                <a:gd name="T24" fmla="*/ 2147483647 w 2568"/>
                <a:gd name="T25" fmla="*/ 2147483647 h 800"/>
                <a:gd name="T26" fmla="*/ 2147483647 w 2568"/>
                <a:gd name="T27" fmla="*/ 2147483647 h 800"/>
                <a:gd name="T28" fmla="*/ 2147483647 w 2568"/>
                <a:gd name="T29" fmla="*/ 2147483647 h 800"/>
                <a:gd name="T30" fmla="*/ 2147483647 w 2568"/>
                <a:gd name="T31" fmla="*/ 2147483647 h 800"/>
                <a:gd name="T32" fmla="*/ 2147483647 w 2568"/>
                <a:gd name="T33" fmla="*/ 2147483647 h 800"/>
                <a:gd name="T34" fmla="*/ 2147483647 w 2568"/>
                <a:gd name="T35" fmla="*/ 2147483647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8"/>
                <a:gd name="T55" fmla="*/ 0 h 800"/>
                <a:gd name="T56" fmla="*/ 2568 w 2568"/>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8" h="800">
                  <a:moveTo>
                    <a:pt x="0" y="48"/>
                  </a:moveTo>
                  <a:cubicBezTo>
                    <a:pt x="0" y="22"/>
                    <a:pt x="22" y="0"/>
                    <a:pt x="48" y="0"/>
                  </a:cubicBezTo>
                  <a:lnTo>
                    <a:pt x="2520" y="0"/>
                  </a:lnTo>
                  <a:cubicBezTo>
                    <a:pt x="2547" y="0"/>
                    <a:pt x="2568" y="22"/>
                    <a:pt x="2568" y="48"/>
                  </a:cubicBezTo>
                  <a:lnTo>
                    <a:pt x="2568" y="752"/>
                  </a:lnTo>
                  <a:cubicBezTo>
                    <a:pt x="2568" y="779"/>
                    <a:pt x="2547" y="800"/>
                    <a:pt x="2520" y="800"/>
                  </a:cubicBezTo>
                  <a:lnTo>
                    <a:pt x="48" y="800"/>
                  </a:lnTo>
                  <a:cubicBezTo>
                    <a:pt x="22" y="800"/>
                    <a:pt x="0" y="779"/>
                    <a:pt x="0" y="752"/>
                  </a:cubicBezTo>
                  <a:lnTo>
                    <a:pt x="0" y="48"/>
                  </a:lnTo>
                  <a:close/>
                  <a:moveTo>
                    <a:pt x="96" y="752"/>
                  </a:moveTo>
                  <a:lnTo>
                    <a:pt x="48" y="704"/>
                  </a:lnTo>
                  <a:lnTo>
                    <a:pt x="2520" y="704"/>
                  </a:lnTo>
                  <a:lnTo>
                    <a:pt x="2472" y="752"/>
                  </a:lnTo>
                  <a:lnTo>
                    <a:pt x="2472" y="48"/>
                  </a:lnTo>
                  <a:lnTo>
                    <a:pt x="2520" y="96"/>
                  </a:lnTo>
                  <a:lnTo>
                    <a:pt x="48" y="96"/>
                  </a:lnTo>
                  <a:lnTo>
                    <a:pt x="96" y="48"/>
                  </a:lnTo>
                  <a:lnTo>
                    <a:pt x="96" y="752"/>
                  </a:lnTo>
                  <a:close/>
                </a:path>
              </a:pathLst>
            </a:custGeom>
            <a:solidFill>
              <a:srgbClr val="000000"/>
            </a:solidFill>
            <a:ln w="1588">
              <a:solidFill>
                <a:srgbClr val="000000"/>
              </a:solidFill>
              <a:bevel/>
              <a:headEnd/>
              <a:tailEnd/>
            </a:ln>
          </p:spPr>
          <p:txBody>
            <a:bodyPr/>
            <a:lstStyle/>
            <a:p>
              <a:endParaRPr lang="nl-NL"/>
            </a:p>
          </p:txBody>
        </p:sp>
        <p:sp>
          <p:nvSpPr>
            <p:cNvPr id="53261" name="Rectangle 76"/>
            <p:cNvSpPr>
              <a:spLocks noChangeArrowheads="1"/>
            </p:cNvSpPr>
            <p:nvPr/>
          </p:nvSpPr>
          <p:spPr bwMode="auto">
            <a:xfrm>
              <a:off x="3454400" y="4741863"/>
              <a:ext cx="376238" cy="1557338"/>
            </a:xfrm>
            <a:prstGeom prst="rect">
              <a:avLst/>
            </a:prstGeom>
            <a:solidFill>
              <a:srgbClr val="92D05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62" name="Freeform 79"/>
            <p:cNvSpPr>
              <a:spLocks noEditPoints="1"/>
            </p:cNvSpPr>
            <p:nvPr/>
          </p:nvSpPr>
          <p:spPr bwMode="auto">
            <a:xfrm>
              <a:off x="3448050" y="4735513"/>
              <a:ext cx="390525" cy="1571625"/>
            </a:xfrm>
            <a:custGeom>
              <a:avLst/>
              <a:gdLst>
                <a:gd name="T0" fmla="*/ 0 w 2560"/>
                <a:gd name="T1" fmla="*/ 2147483647 h 10320"/>
                <a:gd name="T2" fmla="*/ 2147483647 w 2560"/>
                <a:gd name="T3" fmla="*/ 0 h 10320"/>
                <a:gd name="T4" fmla="*/ 2147483647 w 2560"/>
                <a:gd name="T5" fmla="*/ 0 h 10320"/>
                <a:gd name="T6" fmla="*/ 2147483647 w 2560"/>
                <a:gd name="T7" fmla="*/ 2147483647 h 10320"/>
                <a:gd name="T8" fmla="*/ 2147483647 w 2560"/>
                <a:gd name="T9" fmla="*/ 2147483647 h 10320"/>
                <a:gd name="T10" fmla="*/ 2147483647 w 2560"/>
                <a:gd name="T11" fmla="*/ 2147483647 h 10320"/>
                <a:gd name="T12" fmla="*/ 2147483647 w 2560"/>
                <a:gd name="T13" fmla="*/ 2147483647 h 10320"/>
                <a:gd name="T14" fmla="*/ 0 w 2560"/>
                <a:gd name="T15" fmla="*/ 2147483647 h 10320"/>
                <a:gd name="T16" fmla="*/ 0 w 2560"/>
                <a:gd name="T17" fmla="*/ 2147483647 h 10320"/>
                <a:gd name="T18" fmla="*/ 2147483647 w 2560"/>
                <a:gd name="T19" fmla="*/ 2147483647 h 10320"/>
                <a:gd name="T20" fmla="*/ 2147483647 w 2560"/>
                <a:gd name="T21" fmla="*/ 2147483647 h 10320"/>
                <a:gd name="T22" fmla="*/ 2147483647 w 2560"/>
                <a:gd name="T23" fmla="*/ 2147483647 h 10320"/>
                <a:gd name="T24" fmla="*/ 2147483647 w 2560"/>
                <a:gd name="T25" fmla="*/ 2147483647 h 10320"/>
                <a:gd name="T26" fmla="*/ 2147483647 w 2560"/>
                <a:gd name="T27" fmla="*/ 2147483647 h 10320"/>
                <a:gd name="T28" fmla="*/ 2147483647 w 2560"/>
                <a:gd name="T29" fmla="*/ 2147483647 h 10320"/>
                <a:gd name="T30" fmla="*/ 2147483647 w 2560"/>
                <a:gd name="T31" fmla="*/ 2147483647 h 10320"/>
                <a:gd name="T32" fmla="*/ 2147483647 w 2560"/>
                <a:gd name="T33" fmla="*/ 2147483647 h 10320"/>
                <a:gd name="T34" fmla="*/ 2147483647 w 2560"/>
                <a:gd name="T35" fmla="*/ 2147483647 h 103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0"/>
                <a:gd name="T55" fmla="*/ 0 h 10320"/>
                <a:gd name="T56" fmla="*/ 2560 w 2560"/>
                <a:gd name="T57" fmla="*/ 10320 h 103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0" h="10320">
                  <a:moveTo>
                    <a:pt x="0" y="48"/>
                  </a:moveTo>
                  <a:cubicBezTo>
                    <a:pt x="0" y="22"/>
                    <a:pt x="22" y="0"/>
                    <a:pt x="48" y="0"/>
                  </a:cubicBezTo>
                  <a:lnTo>
                    <a:pt x="2512" y="0"/>
                  </a:lnTo>
                  <a:cubicBezTo>
                    <a:pt x="2539" y="0"/>
                    <a:pt x="2560" y="22"/>
                    <a:pt x="2560" y="48"/>
                  </a:cubicBezTo>
                  <a:lnTo>
                    <a:pt x="2560" y="10272"/>
                  </a:lnTo>
                  <a:cubicBezTo>
                    <a:pt x="2560" y="10299"/>
                    <a:pt x="2539" y="10320"/>
                    <a:pt x="2512" y="10320"/>
                  </a:cubicBezTo>
                  <a:lnTo>
                    <a:pt x="48" y="10320"/>
                  </a:lnTo>
                  <a:cubicBezTo>
                    <a:pt x="22" y="10320"/>
                    <a:pt x="0" y="10299"/>
                    <a:pt x="0" y="10272"/>
                  </a:cubicBezTo>
                  <a:lnTo>
                    <a:pt x="0" y="48"/>
                  </a:lnTo>
                  <a:close/>
                  <a:moveTo>
                    <a:pt x="96" y="10272"/>
                  </a:moveTo>
                  <a:lnTo>
                    <a:pt x="48" y="10224"/>
                  </a:lnTo>
                  <a:lnTo>
                    <a:pt x="2512" y="10224"/>
                  </a:lnTo>
                  <a:lnTo>
                    <a:pt x="2464" y="10272"/>
                  </a:lnTo>
                  <a:lnTo>
                    <a:pt x="2464" y="48"/>
                  </a:lnTo>
                  <a:lnTo>
                    <a:pt x="2512" y="96"/>
                  </a:lnTo>
                  <a:lnTo>
                    <a:pt x="48" y="96"/>
                  </a:lnTo>
                  <a:lnTo>
                    <a:pt x="96" y="48"/>
                  </a:lnTo>
                  <a:lnTo>
                    <a:pt x="96" y="10272"/>
                  </a:lnTo>
                  <a:close/>
                </a:path>
              </a:pathLst>
            </a:custGeom>
            <a:solidFill>
              <a:srgbClr val="000000"/>
            </a:solidFill>
            <a:ln w="1588">
              <a:solidFill>
                <a:srgbClr val="000000"/>
              </a:solidFill>
              <a:bevel/>
              <a:headEnd/>
              <a:tailEnd/>
            </a:ln>
          </p:spPr>
          <p:txBody>
            <a:bodyPr/>
            <a:lstStyle/>
            <a:p>
              <a:endParaRPr lang="nl-NL"/>
            </a:p>
          </p:txBody>
        </p:sp>
        <p:sp>
          <p:nvSpPr>
            <p:cNvPr id="53263" name="Freeform 80"/>
            <p:cNvSpPr>
              <a:spLocks noEditPoints="1"/>
            </p:cNvSpPr>
            <p:nvPr/>
          </p:nvSpPr>
          <p:spPr bwMode="auto">
            <a:xfrm>
              <a:off x="1924050" y="6091238"/>
              <a:ext cx="47625" cy="63500"/>
            </a:xfrm>
            <a:custGeom>
              <a:avLst/>
              <a:gdLst>
                <a:gd name="T0" fmla="*/ 2147483647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0 w 30"/>
                <a:gd name="T15" fmla="*/ 2147483647 h 40"/>
                <a:gd name="T16" fmla="*/ 2147483647 w 30"/>
                <a:gd name="T17" fmla="*/ 2147483647 h 40"/>
                <a:gd name="T18" fmla="*/ 2147483647 w 30"/>
                <a:gd name="T19" fmla="*/ 2147483647 h 40"/>
                <a:gd name="T20" fmla="*/ 0 w 30"/>
                <a:gd name="T21" fmla="*/ 2147483647 h 40"/>
                <a:gd name="T22" fmla="*/ 0 w 30"/>
                <a:gd name="T23" fmla="*/ 2147483647 h 40"/>
                <a:gd name="T24" fmla="*/ 0 w 30"/>
                <a:gd name="T25" fmla="*/ 0 h 40"/>
                <a:gd name="T26" fmla="*/ 2147483647 w 30"/>
                <a:gd name="T27" fmla="*/ 0 h 40"/>
                <a:gd name="T28" fmla="*/ 2147483647 w 30"/>
                <a:gd name="T29" fmla="*/ 2147483647 h 40"/>
                <a:gd name="T30" fmla="*/ 0 w 30"/>
                <a:gd name="T31" fmla="*/ 2147483647 h 40"/>
                <a:gd name="T32" fmla="*/ 0 w 30"/>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0"/>
                <a:gd name="T53" fmla="*/ 30 w 3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0">
                  <a:moveTo>
                    <a:pt x="13" y="38"/>
                  </a:moveTo>
                  <a:lnTo>
                    <a:pt x="13" y="20"/>
                  </a:lnTo>
                  <a:lnTo>
                    <a:pt x="13" y="2"/>
                  </a:lnTo>
                  <a:lnTo>
                    <a:pt x="17" y="2"/>
                  </a:lnTo>
                  <a:lnTo>
                    <a:pt x="17" y="20"/>
                  </a:lnTo>
                  <a:lnTo>
                    <a:pt x="17" y="38"/>
                  </a:lnTo>
                  <a:lnTo>
                    <a:pt x="13" y="38"/>
                  </a:lnTo>
                  <a:close/>
                  <a:moveTo>
                    <a:pt x="0" y="35"/>
                  </a:moveTo>
                  <a:lnTo>
                    <a:pt x="30" y="35"/>
                  </a:lnTo>
                  <a:lnTo>
                    <a:pt x="30" y="40"/>
                  </a:lnTo>
                  <a:lnTo>
                    <a:pt x="0" y="40"/>
                  </a:lnTo>
                  <a:lnTo>
                    <a:pt x="0" y="35"/>
                  </a:lnTo>
                  <a:close/>
                  <a:moveTo>
                    <a:pt x="0" y="0"/>
                  </a:moveTo>
                  <a:lnTo>
                    <a:pt x="30" y="0"/>
                  </a:lnTo>
                  <a:lnTo>
                    <a:pt x="30"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264" name="Freeform 81"/>
            <p:cNvSpPr>
              <a:spLocks noEditPoints="1"/>
            </p:cNvSpPr>
            <p:nvPr/>
          </p:nvSpPr>
          <p:spPr bwMode="auto">
            <a:xfrm>
              <a:off x="3243263" y="4270375"/>
              <a:ext cx="46038" cy="311150"/>
            </a:xfrm>
            <a:custGeom>
              <a:avLst/>
              <a:gdLst>
                <a:gd name="T0" fmla="*/ 2147483647 w 29"/>
                <a:gd name="T1" fmla="*/ 2147483647 h 196"/>
                <a:gd name="T2" fmla="*/ 2147483647 w 29"/>
                <a:gd name="T3" fmla="*/ 2147483647 h 196"/>
                <a:gd name="T4" fmla="*/ 2147483647 w 29"/>
                <a:gd name="T5" fmla="*/ 2147483647 h 196"/>
                <a:gd name="T6" fmla="*/ 2147483647 w 29"/>
                <a:gd name="T7" fmla="*/ 2147483647 h 196"/>
                <a:gd name="T8" fmla="*/ 2147483647 w 29"/>
                <a:gd name="T9" fmla="*/ 2147483647 h 196"/>
                <a:gd name="T10" fmla="*/ 2147483647 w 29"/>
                <a:gd name="T11" fmla="*/ 2147483647 h 196"/>
                <a:gd name="T12" fmla="*/ 2147483647 w 29"/>
                <a:gd name="T13" fmla="*/ 2147483647 h 196"/>
                <a:gd name="T14" fmla="*/ 0 w 29"/>
                <a:gd name="T15" fmla="*/ 2147483647 h 196"/>
                <a:gd name="T16" fmla="*/ 2147483647 w 29"/>
                <a:gd name="T17" fmla="*/ 2147483647 h 196"/>
                <a:gd name="T18" fmla="*/ 2147483647 w 29"/>
                <a:gd name="T19" fmla="*/ 2147483647 h 196"/>
                <a:gd name="T20" fmla="*/ 0 w 29"/>
                <a:gd name="T21" fmla="*/ 2147483647 h 196"/>
                <a:gd name="T22" fmla="*/ 0 w 29"/>
                <a:gd name="T23" fmla="*/ 2147483647 h 196"/>
                <a:gd name="T24" fmla="*/ 0 w 29"/>
                <a:gd name="T25" fmla="*/ 0 h 196"/>
                <a:gd name="T26" fmla="*/ 2147483647 w 29"/>
                <a:gd name="T27" fmla="*/ 0 h 196"/>
                <a:gd name="T28" fmla="*/ 2147483647 w 29"/>
                <a:gd name="T29" fmla="*/ 2147483647 h 196"/>
                <a:gd name="T30" fmla="*/ 0 w 29"/>
                <a:gd name="T31" fmla="*/ 2147483647 h 196"/>
                <a:gd name="T32" fmla="*/ 0 w 29"/>
                <a:gd name="T33" fmla="*/ 0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96"/>
                <a:gd name="T53" fmla="*/ 29 w 29"/>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96">
                  <a:moveTo>
                    <a:pt x="12" y="194"/>
                  </a:moveTo>
                  <a:lnTo>
                    <a:pt x="12" y="98"/>
                  </a:lnTo>
                  <a:lnTo>
                    <a:pt x="12" y="2"/>
                  </a:lnTo>
                  <a:lnTo>
                    <a:pt x="16" y="2"/>
                  </a:lnTo>
                  <a:lnTo>
                    <a:pt x="16" y="98"/>
                  </a:lnTo>
                  <a:lnTo>
                    <a:pt x="16" y="194"/>
                  </a:lnTo>
                  <a:lnTo>
                    <a:pt x="12" y="194"/>
                  </a:lnTo>
                  <a:close/>
                  <a:moveTo>
                    <a:pt x="0" y="192"/>
                  </a:moveTo>
                  <a:lnTo>
                    <a:pt x="29" y="192"/>
                  </a:lnTo>
                  <a:lnTo>
                    <a:pt x="29" y="196"/>
                  </a:lnTo>
                  <a:lnTo>
                    <a:pt x="0" y="196"/>
                  </a:lnTo>
                  <a:lnTo>
                    <a:pt x="0" y="192"/>
                  </a:lnTo>
                  <a:close/>
                  <a:moveTo>
                    <a:pt x="0" y="0"/>
                  </a:moveTo>
                  <a:lnTo>
                    <a:pt x="29" y="0"/>
                  </a:lnTo>
                  <a:lnTo>
                    <a:pt x="29" y="4"/>
                  </a:lnTo>
                  <a:lnTo>
                    <a:pt x="0" y="4"/>
                  </a:lnTo>
                  <a:lnTo>
                    <a:pt x="0" y="0"/>
                  </a:lnTo>
                  <a:close/>
                </a:path>
              </a:pathLst>
            </a:custGeom>
            <a:solidFill>
              <a:srgbClr val="000000"/>
            </a:solidFill>
            <a:ln w="1588">
              <a:solidFill>
                <a:srgbClr val="000000"/>
              </a:solidFill>
              <a:bevel/>
              <a:headEnd/>
              <a:tailEnd/>
            </a:ln>
          </p:spPr>
          <p:txBody>
            <a:bodyPr/>
            <a:lstStyle/>
            <a:p>
              <a:endParaRPr lang="nl-NL"/>
            </a:p>
          </p:txBody>
        </p:sp>
        <p:sp>
          <p:nvSpPr>
            <p:cNvPr id="53265" name="Freeform 82"/>
            <p:cNvSpPr>
              <a:spLocks noEditPoints="1"/>
            </p:cNvSpPr>
            <p:nvPr/>
          </p:nvSpPr>
          <p:spPr bwMode="auto">
            <a:xfrm>
              <a:off x="2301875" y="6165850"/>
              <a:ext cx="44450" cy="50800"/>
            </a:xfrm>
            <a:custGeom>
              <a:avLst/>
              <a:gdLst>
                <a:gd name="T0" fmla="*/ 2147483647 w 28"/>
                <a:gd name="T1" fmla="*/ 2147483647 h 32"/>
                <a:gd name="T2" fmla="*/ 2147483647 w 28"/>
                <a:gd name="T3" fmla="*/ 2147483647 h 32"/>
                <a:gd name="T4" fmla="*/ 2147483647 w 28"/>
                <a:gd name="T5" fmla="*/ 2147483647 h 32"/>
                <a:gd name="T6" fmla="*/ 2147483647 w 28"/>
                <a:gd name="T7" fmla="*/ 2147483647 h 32"/>
                <a:gd name="T8" fmla="*/ 2147483647 w 28"/>
                <a:gd name="T9" fmla="*/ 2147483647 h 32"/>
                <a:gd name="T10" fmla="*/ 2147483647 w 28"/>
                <a:gd name="T11" fmla="*/ 2147483647 h 32"/>
                <a:gd name="T12" fmla="*/ 2147483647 w 28"/>
                <a:gd name="T13" fmla="*/ 2147483647 h 32"/>
                <a:gd name="T14" fmla="*/ 0 w 28"/>
                <a:gd name="T15" fmla="*/ 2147483647 h 32"/>
                <a:gd name="T16" fmla="*/ 2147483647 w 28"/>
                <a:gd name="T17" fmla="*/ 2147483647 h 32"/>
                <a:gd name="T18" fmla="*/ 2147483647 w 28"/>
                <a:gd name="T19" fmla="*/ 2147483647 h 32"/>
                <a:gd name="T20" fmla="*/ 0 w 28"/>
                <a:gd name="T21" fmla="*/ 2147483647 h 32"/>
                <a:gd name="T22" fmla="*/ 0 w 28"/>
                <a:gd name="T23" fmla="*/ 2147483647 h 32"/>
                <a:gd name="T24" fmla="*/ 0 w 28"/>
                <a:gd name="T25" fmla="*/ 0 h 32"/>
                <a:gd name="T26" fmla="*/ 2147483647 w 28"/>
                <a:gd name="T27" fmla="*/ 0 h 32"/>
                <a:gd name="T28" fmla="*/ 2147483647 w 28"/>
                <a:gd name="T29" fmla="*/ 2147483647 h 32"/>
                <a:gd name="T30" fmla="*/ 0 w 28"/>
                <a:gd name="T31" fmla="*/ 2147483647 h 32"/>
                <a:gd name="T32" fmla="*/ 0 w 28"/>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2"/>
                <a:gd name="T53" fmla="*/ 28 w 28"/>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2">
                  <a:moveTo>
                    <a:pt x="12" y="30"/>
                  </a:moveTo>
                  <a:lnTo>
                    <a:pt x="12" y="17"/>
                  </a:lnTo>
                  <a:lnTo>
                    <a:pt x="12" y="3"/>
                  </a:lnTo>
                  <a:lnTo>
                    <a:pt x="17" y="3"/>
                  </a:lnTo>
                  <a:lnTo>
                    <a:pt x="17" y="17"/>
                  </a:lnTo>
                  <a:lnTo>
                    <a:pt x="17" y="30"/>
                  </a:lnTo>
                  <a:lnTo>
                    <a:pt x="12" y="30"/>
                  </a:lnTo>
                  <a:close/>
                  <a:moveTo>
                    <a:pt x="0" y="27"/>
                  </a:moveTo>
                  <a:lnTo>
                    <a:pt x="28" y="27"/>
                  </a:lnTo>
                  <a:lnTo>
                    <a:pt x="28" y="32"/>
                  </a:lnTo>
                  <a:lnTo>
                    <a:pt x="0" y="32"/>
                  </a:lnTo>
                  <a:lnTo>
                    <a:pt x="0" y="27"/>
                  </a:lnTo>
                  <a:close/>
                  <a:moveTo>
                    <a:pt x="0" y="0"/>
                  </a:moveTo>
                  <a:lnTo>
                    <a:pt x="28" y="0"/>
                  </a:lnTo>
                  <a:lnTo>
                    <a:pt x="28"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266" name="Freeform 83"/>
            <p:cNvSpPr>
              <a:spLocks noEditPoints="1"/>
            </p:cNvSpPr>
            <p:nvPr/>
          </p:nvSpPr>
          <p:spPr bwMode="auto">
            <a:xfrm>
              <a:off x="3619500" y="4618038"/>
              <a:ext cx="46038" cy="249238"/>
            </a:xfrm>
            <a:custGeom>
              <a:avLst/>
              <a:gdLst>
                <a:gd name="T0" fmla="*/ 2147483647 w 29"/>
                <a:gd name="T1" fmla="*/ 2147483647 h 157"/>
                <a:gd name="T2" fmla="*/ 2147483647 w 29"/>
                <a:gd name="T3" fmla="*/ 2147483647 h 157"/>
                <a:gd name="T4" fmla="*/ 2147483647 w 29"/>
                <a:gd name="T5" fmla="*/ 2147483647 h 157"/>
                <a:gd name="T6" fmla="*/ 2147483647 w 29"/>
                <a:gd name="T7" fmla="*/ 2147483647 h 157"/>
                <a:gd name="T8" fmla="*/ 2147483647 w 29"/>
                <a:gd name="T9" fmla="*/ 2147483647 h 157"/>
                <a:gd name="T10" fmla="*/ 2147483647 w 29"/>
                <a:gd name="T11" fmla="*/ 2147483647 h 157"/>
                <a:gd name="T12" fmla="*/ 2147483647 w 29"/>
                <a:gd name="T13" fmla="*/ 2147483647 h 157"/>
                <a:gd name="T14" fmla="*/ 0 w 29"/>
                <a:gd name="T15" fmla="*/ 2147483647 h 157"/>
                <a:gd name="T16" fmla="*/ 2147483647 w 29"/>
                <a:gd name="T17" fmla="*/ 2147483647 h 157"/>
                <a:gd name="T18" fmla="*/ 2147483647 w 29"/>
                <a:gd name="T19" fmla="*/ 2147483647 h 157"/>
                <a:gd name="T20" fmla="*/ 0 w 29"/>
                <a:gd name="T21" fmla="*/ 2147483647 h 157"/>
                <a:gd name="T22" fmla="*/ 0 w 29"/>
                <a:gd name="T23" fmla="*/ 2147483647 h 157"/>
                <a:gd name="T24" fmla="*/ 0 w 29"/>
                <a:gd name="T25" fmla="*/ 0 h 157"/>
                <a:gd name="T26" fmla="*/ 2147483647 w 29"/>
                <a:gd name="T27" fmla="*/ 0 h 157"/>
                <a:gd name="T28" fmla="*/ 2147483647 w 29"/>
                <a:gd name="T29" fmla="*/ 2147483647 h 157"/>
                <a:gd name="T30" fmla="*/ 0 w 29"/>
                <a:gd name="T31" fmla="*/ 2147483647 h 157"/>
                <a:gd name="T32" fmla="*/ 0 w 29"/>
                <a:gd name="T33" fmla="*/ 0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57"/>
                <a:gd name="T53" fmla="*/ 29 w 2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57">
                  <a:moveTo>
                    <a:pt x="12" y="155"/>
                  </a:moveTo>
                  <a:lnTo>
                    <a:pt x="12" y="79"/>
                  </a:lnTo>
                  <a:lnTo>
                    <a:pt x="12" y="3"/>
                  </a:lnTo>
                  <a:lnTo>
                    <a:pt x="17" y="3"/>
                  </a:lnTo>
                  <a:lnTo>
                    <a:pt x="17" y="79"/>
                  </a:lnTo>
                  <a:lnTo>
                    <a:pt x="17" y="155"/>
                  </a:lnTo>
                  <a:lnTo>
                    <a:pt x="12" y="155"/>
                  </a:lnTo>
                  <a:close/>
                  <a:moveTo>
                    <a:pt x="0" y="152"/>
                  </a:moveTo>
                  <a:lnTo>
                    <a:pt x="29" y="152"/>
                  </a:lnTo>
                  <a:lnTo>
                    <a:pt x="29" y="157"/>
                  </a:lnTo>
                  <a:lnTo>
                    <a:pt x="0" y="157"/>
                  </a:lnTo>
                  <a:lnTo>
                    <a:pt x="0" y="152"/>
                  </a:lnTo>
                  <a:close/>
                  <a:moveTo>
                    <a:pt x="0" y="0"/>
                  </a:moveTo>
                  <a:lnTo>
                    <a:pt x="29" y="0"/>
                  </a:lnTo>
                  <a:lnTo>
                    <a:pt x="29"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267" name="Rectangle 84"/>
            <p:cNvSpPr>
              <a:spLocks noChangeArrowheads="1"/>
            </p:cNvSpPr>
            <p:nvPr/>
          </p:nvSpPr>
          <p:spPr bwMode="auto">
            <a:xfrm>
              <a:off x="1473200" y="3900488"/>
              <a:ext cx="7938" cy="2398713"/>
            </a:xfrm>
            <a:prstGeom prst="rect">
              <a:avLst/>
            </a:prstGeom>
            <a:solidFill>
              <a:srgbClr val="868686"/>
            </a:solidFill>
            <a:ln w="1588">
              <a:solidFill>
                <a:srgbClr val="868686"/>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68" name="Freeform 85"/>
            <p:cNvSpPr>
              <a:spLocks noEditPoints="1"/>
            </p:cNvSpPr>
            <p:nvPr/>
          </p:nvSpPr>
          <p:spPr bwMode="auto">
            <a:xfrm>
              <a:off x="1428750" y="3895725"/>
              <a:ext cx="47625" cy="2406650"/>
            </a:xfrm>
            <a:custGeom>
              <a:avLst/>
              <a:gdLst>
                <a:gd name="T0" fmla="*/ 0 w 30"/>
                <a:gd name="T1" fmla="*/ 2147483647 h 1516"/>
                <a:gd name="T2" fmla="*/ 2147483647 w 30"/>
                <a:gd name="T3" fmla="*/ 2147483647 h 1516"/>
                <a:gd name="T4" fmla="*/ 2147483647 w 30"/>
                <a:gd name="T5" fmla="*/ 2147483647 h 1516"/>
                <a:gd name="T6" fmla="*/ 0 w 30"/>
                <a:gd name="T7" fmla="*/ 2147483647 h 1516"/>
                <a:gd name="T8" fmla="*/ 0 w 30"/>
                <a:gd name="T9" fmla="*/ 2147483647 h 1516"/>
                <a:gd name="T10" fmla="*/ 0 w 30"/>
                <a:gd name="T11" fmla="*/ 2147483647 h 1516"/>
                <a:gd name="T12" fmla="*/ 2147483647 w 30"/>
                <a:gd name="T13" fmla="*/ 2147483647 h 1516"/>
                <a:gd name="T14" fmla="*/ 2147483647 w 30"/>
                <a:gd name="T15" fmla="*/ 2147483647 h 1516"/>
                <a:gd name="T16" fmla="*/ 0 w 30"/>
                <a:gd name="T17" fmla="*/ 2147483647 h 1516"/>
                <a:gd name="T18" fmla="*/ 0 w 30"/>
                <a:gd name="T19" fmla="*/ 2147483647 h 1516"/>
                <a:gd name="T20" fmla="*/ 0 w 30"/>
                <a:gd name="T21" fmla="*/ 2147483647 h 1516"/>
                <a:gd name="T22" fmla="*/ 2147483647 w 30"/>
                <a:gd name="T23" fmla="*/ 2147483647 h 1516"/>
                <a:gd name="T24" fmla="*/ 2147483647 w 30"/>
                <a:gd name="T25" fmla="*/ 2147483647 h 1516"/>
                <a:gd name="T26" fmla="*/ 0 w 30"/>
                <a:gd name="T27" fmla="*/ 2147483647 h 1516"/>
                <a:gd name="T28" fmla="*/ 0 w 30"/>
                <a:gd name="T29" fmla="*/ 2147483647 h 1516"/>
                <a:gd name="T30" fmla="*/ 0 w 30"/>
                <a:gd name="T31" fmla="*/ 2147483647 h 1516"/>
                <a:gd name="T32" fmla="*/ 2147483647 w 30"/>
                <a:gd name="T33" fmla="*/ 2147483647 h 1516"/>
                <a:gd name="T34" fmla="*/ 2147483647 w 30"/>
                <a:gd name="T35" fmla="*/ 2147483647 h 1516"/>
                <a:gd name="T36" fmla="*/ 0 w 30"/>
                <a:gd name="T37" fmla="*/ 2147483647 h 1516"/>
                <a:gd name="T38" fmla="*/ 0 w 30"/>
                <a:gd name="T39" fmla="*/ 2147483647 h 1516"/>
                <a:gd name="T40" fmla="*/ 0 w 30"/>
                <a:gd name="T41" fmla="*/ 2147483647 h 1516"/>
                <a:gd name="T42" fmla="*/ 2147483647 w 30"/>
                <a:gd name="T43" fmla="*/ 2147483647 h 1516"/>
                <a:gd name="T44" fmla="*/ 2147483647 w 30"/>
                <a:gd name="T45" fmla="*/ 2147483647 h 1516"/>
                <a:gd name="T46" fmla="*/ 0 w 30"/>
                <a:gd name="T47" fmla="*/ 2147483647 h 1516"/>
                <a:gd name="T48" fmla="*/ 0 w 30"/>
                <a:gd name="T49" fmla="*/ 2147483647 h 1516"/>
                <a:gd name="T50" fmla="*/ 0 w 30"/>
                <a:gd name="T51" fmla="*/ 2147483647 h 1516"/>
                <a:gd name="T52" fmla="*/ 2147483647 w 30"/>
                <a:gd name="T53" fmla="*/ 2147483647 h 1516"/>
                <a:gd name="T54" fmla="*/ 2147483647 w 30"/>
                <a:gd name="T55" fmla="*/ 2147483647 h 1516"/>
                <a:gd name="T56" fmla="*/ 0 w 30"/>
                <a:gd name="T57" fmla="*/ 2147483647 h 1516"/>
                <a:gd name="T58" fmla="*/ 0 w 30"/>
                <a:gd name="T59" fmla="*/ 2147483647 h 1516"/>
                <a:gd name="T60" fmla="*/ 0 w 30"/>
                <a:gd name="T61" fmla="*/ 2147483647 h 1516"/>
                <a:gd name="T62" fmla="*/ 2147483647 w 30"/>
                <a:gd name="T63" fmla="*/ 2147483647 h 1516"/>
                <a:gd name="T64" fmla="*/ 2147483647 w 30"/>
                <a:gd name="T65" fmla="*/ 2147483647 h 1516"/>
                <a:gd name="T66" fmla="*/ 0 w 30"/>
                <a:gd name="T67" fmla="*/ 2147483647 h 1516"/>
                <a:gd name="T68" fmla="*/ 0 w 30"/>
                <a:gd name="T69" fmla="*/ 2147483647 h 1516"/>
                <a:gd name="T70" fmla="*/ 0 w 30"/>
                <a:gd name="T71" fmla="*/ 2147483647 h 1516"/>
                <a:gd name="T72" fmla="*/ 2147483647 w 30"/>
                <a:gd name="T73" fmla="*/ 2147483647 h 1516"/>
                <a:gd name="T74" fmla="*/ 2147483647 w 30"/>
                <a:gd name="T75" fmla="*/ 2147483647 h 1516"/>
                <a:gd name="T76" fmla="*/ 0 w 30"/>
                <a:gd name="T77" fmla="*/ 2147483647 h 1516"/>
                <a:gd name="T78" fmla="*/ 0 w 30"/>
                <a:gd name="T79" fmla="*/ 2147483647 h 1516"/>
                <a:gd name="T80" fmla="*/ 0 w 30"/>
                <a:gd name="T81" fmla="*/ 0 h 1516"/>
                <a:gd name="T82" fmla="*/ 2147483647 w 30"/>
                <a:gd name="T83" fmla="*/ 0 h 1516"/>
                <a:gd name="T84" fmla="*/ 2147483647 w 30"/>
                <a:gd name="T85" fmla="*/ 2147483647 h 1516"/>
                <a:gd name="T86" fmla="*/ 0 w 30"/>
                <a:gd name="T87" fmla="*/ 2147483647 h 1516"/>
                <a:gd name="T88" fmla="*/ 0 w 30"/>
                <a:gd name="T89" fmla="*/ 0 h 1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
                <a:gd name="T136" fmla="*/ 0 h 1516"/>
                <a:gd name="T137" fmla="*/ 30 w 30"/>
                <a:gd name="T138" fmla="*/ 1516 h 1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 h="1516">
                  <a:moveTo>
                    <a:pt x="0" y="1512"/>
                  </a:moveTo>
                  <a:lnTo>
                    <a:pt x="30" y="1512"/>
                  </a:lnTo>
                  <a:lnTo>
                    <a:pt x="30" y="1516"/>
                  </a:lnTo>
                  <a:lnTo>
                    <a:pt x="0" y="1516"/>
                  </a:lnTo>
                  <a:lnTo>
                    <a:pt x="0" y="1512"/>
                  </a:lnTo>
                  <a:close/>
                  <a:moveTo>
                    <a:pt x="0" y="1323"/>
                  </a:moveTo>
                  <a:lnTo>
                    <a:pt x="30" y="1323"/>
                  </a:lnTo>
                  <a:lnTo>
                    <a:pt x="30" y="1328"/>
                  </a:lnTo>
                  <a:lnTo>
                    <a:pt x="0" y="1328"/>
                  </a:lnTo>
                  <a:lnTo>
                    <a:pt x="0" y="1323"/>
                  </a:lnTo>
                  <a:close/>
                  <a:moveTo>
                    <a:pt x="0" y="1134"/>
                  </a:moveTo>
                  <a:lnTo>
                    <a:pt x="30" y="1134"/>
                  </a:lnTo>
                  <a:lnTo>
                    <a:pt x="30" y="1139"/>
                  </a:lnTo>
                  <a:lnTo>
                    <a:pt x="0" y="1139"/>
                  </a:lnTo>
                  <a:lnTo>
                    <a:pt x="0" y="1134"/>
                  </a:lnTo>
                  <a:close/>
                  <a:moveTo>
                    <a:pt x="0" y="945"/>
                  </a:moveTo>
                  <a:lnTo>
                    <a:pt x="30" y="945"/>
                  </a:lnTo>
                  <a:lnTo>
                    <a:pt x="30" y="949"/>
                  </a:lnTo>
                  <a:lnTo>
                    <a:pt x="0" y="949"/>
                  </a:lnTo>
                  <a:lnTo>
                    <a:pt x="0" y="945"/>
                  </a:lnTo>
                  <a:close/>
                  <a:moveTo>
                    <a:pt x="0" y="756"/>
                  </a:moveTo>
                  <a:lnTo>
                    <a:pt x="30" y="756"/>
                  </a:lnTo>
                  <a:lnTo>
                    <a:pt x="30" y="761"/>
                  </a:lnTo>
                  <a:lnTo>
                    <a:pt x="0" y="761"/>
                  </a:lnTo>
                  <a:lnTo>
                    <a:pt x="0" y="756"/>
                  </a:lnTo>
                  <a:close/>
                  <a:moveTo>
                    <a:pt x="0" y="567"/>
                  </a:moveTo>
                  <a:lnTo>
                    <a:pt x="30" y="567"/>
                  </a:lnTo>
                  <a:lnTo>
                    <a:pt x="30" y="572"/>
                  </a:lnTo>
                  <a:lnTo>
                    <a:pt x="0" y="572"/>
                  </a:lnTo>
                  <a:lnTo>
                    <a:pt x="0" y="567"/>
                  </a:lnTo>
                  <a:close/>
                  <a:moveTo>
                    <a:pt x="0" y="378"/>
                  </a:moveTo>
                  <a:lnTo>
                    <a:pt x="30" y="378"/>
                  </a:lnTo>
                  <a:lnTo>
                    <a:pt x="30" y="382"/>
                  </a:lnTo>
                  <a:lnTo>
                    <a:pt x="0" y="382"/>
                  </a:lnTo>
                  <a:lnTo>
                    <a:pt x="0" y="378"/>
                  </a:lnTo>
                  <a:close/>
                  <a:moveTo>
                    <a:pt x="0" y="189"/>
                  </a:moveTo>
                  <a:lnTo>
                    <a:pt x="30" y="189"/>
                  </a:lnTo>
                  <a:lnTo>
                    <a:pt x="30" y="194"/>
                  </a:lnTo>
                  <a:lnTo>
                    <a:pt x="0" y="194"/>
                  </a:lnTo>
                  <a:lnTo>
                    <a:pt x="0" y="189"/>
                  </a:lnTo>
                  <a:close/>
                  <a:moveTo>
                    <a:pt x="0" y="0"/>
                  </a:moveTo>
                  <a:lnTo>
                    <a:pt x="30" y="0"/>
                  </a:lnTo>
                  <a:lnTo>
                    <a:pt x="30" y="5"/>
                  </a:lnTo>
                  <a:lnTo>
                    <a:pt x="0" y="5"/>
                  </a:lnTo>
                  <a:lnTo>
                    <a:pt x="0" y="0"/>
                  </a:lnTo>
                  <a:close/>
                </a:path>
              </a:pathLst>
            </a:custGeom>
            <a:solidFill>
              <a:srgbClr val="868686"/>
            </a:solidFill>
            <a:ln w="1588">
              <a:solidFill>
                <a:srgbClr val="868686"/>
              </a:solidFill>
              <a:bevel/>
              <a:headEnd/>
              <a:tailEnd/>
            </a:ln>
          </p:spPr>
          <p:txBody>
            <a:bodyPr/>
            <a:lstStyle/>
            <a:p>
              <a:endParaRPr lang="nl-NL"/>
            </a:p>
          </p:txBody>
        </p:sp>
        <p:sp>
          <p:nvSpPr>
            <p:cNvPr id="53269" name="Rectangle 86"/>
            <p:cNvSpPr>
              <a:spLocks noChangeArrowheads="1"/>
            </p:cNvSpPr>
            <p:nvPr/>
          </p:nvSpPr>
          <p:spPr bwMode="auto">
            <a:xfrm>
              <a:off x="1476375" y="6296025"/>
              <a:ext cx="2636838" cy="6350"/>
            </a:xfrm>
            <a:prstGeom prst="rect">
              <a:avLst/>
            </a:prstGeom>
            <a:solidFill>
              <a:srgbClr val="868686"/>
            </a:solidFill>
            <a:ln w="1588">
              <a:solidFill>
                <a:srgbClr val="868686"/>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70" name="Freeform 87"/>
            <p:cNvSpPr>
              <a:spLocks noEditPoints="1"/>
            </p:cNvSpPr>
            <p:nvPr/>
          </p:nvSpPr>
          <p:spPr bwMode="auto">
            <a:xfrm>
              <a:off x="1473200" y="6299200"/>
              <a:ext cx="2644775" cy="47625"/>
            </a:xfrm>
            <a:custGeom>
              <a:avLst/>
              <a:gdLst>
                <a:gd name="T0" fmla="*/ 2147483647 w 1666"/>
                <a:gd name="T1" fmla="*/ 0 h 30"/>
                <a:gd name="T2" fmla="*/ 2147483647 w 1666"/>
                <a:gd name="T3" fmla="*/ 2147483647 h 30"/>
                <a:gd name="T4" fmla="*/ 0 w 1666"/>
                <a:gd name="T5" fmla="*/ 2147483647 h 30"/>
                <a:gd name="T6" fmla="*/ 0 w 1666"/>
                <a:gd name="T7" fmla="*/ 0 h 30"/>
                <a:gd name="T8" fmla="*/ 2147483647 w 1666"/>
                <a:gd name="T9" fmla="*/ 0 h 30"/>
                <a:gd name="T10" fmla="*/ 2147483647 w 1666"/>
                <a:gd name="T11" fmla="*/ 0 h 30"/>
                <a:gd name="T12" fmla="*/ 2147483647 w 1666"/>
                <a:gd name="T13" fmla="*/ 2147483647 h 30"/>
                <a:gd name="T14" fmla="*/ 2147483647 w 1666"/>
                <a:gd name="T15" fmla="*/ 2147483647 h 30"/>
                <a:gd name="T16" fmla="*/ 2147483647 w 1666"/>
                <a:gd name="T17" fmla="*/ 0 h 30"/>
                <a:gd name="T18" fmla="*/ 2147483647 w 1666"/>
                <a:gd name="T19" fmla="*/ 0 h 30"/>
                <a:gd name="T20" fmla="*/ 2147483647 w 1666"/>
                <a:gd name="T21" fmla="*/ 0 h 30"/>
                <a:gd name="T22" fmla="*/ 2147483647 w 1666"/>
                <a:gd name="T23" fmla="*/ 2147483647 h 30"/>
                <a:gd name="T24" fmla="*/ 2147483647 w 1666"/>
                <a:gd name="T25" fmla="*/ 2147483647 h 30"/>
                <a:gd name="T26" fmla="*/ 2147483647 w 1666"/>
                <a:gd name="T27" fmla="*/ 0 h 30"/>
                <a:gd name="T28" fmla="*/ 2147483647 w 1666"/>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6"/>
                <a:gd name="T46" fmla="*/ 0 h 30"/>
                <a:gd name="T47" fmla="*/ 1666 w 166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6" h="30">
                  <a:moveTo>
                    <a:pt x="5" y="0"/>
                  </a:moveTo>
                  <a:lnTo>
                    <a:pt x="5" y="30"/>
                  </a:lnTo>
                  <a:lnTo>
                    <a:pt x="0" y="30"/>
                  </a:lnTo>
                  <a:lnTo>
                    <a:pt x="0" y="0"/>
                  </a:lnTo>
                  <a:lnTo>
                    <a:pt x="5" y="0"/>
                  </a:lnTo>
                  <a:close/>
                  <a:moveTo>
                    <a:pt x="835" y="0"/>
                  </a:moveTo>
                  <a:lnTo>
                    <a:pt x="835" y="30"/>
                  </a:lnTo>
                  <a:lnTo>
                    <a:pt x="830" y="30"/>
                  </a:lnTo>
                  <a:lnTo>
                    <a:pt x="830" y="0"/>
                  </a:lnTo>
                  <a:lnTo>
                    <a:pt x="835" y="0"/>
                  </a:lnTo>
                  <a:close/>
                  <a:moveTo>
                    <a:pt x="1666" y="0"/>
                  </a:moveTo>
                  <a:lnTo>
                    <a:pt x="1666" y="30"/>
                  </a:lnTo>
                  <a:lnTo>
                    <a:pt x="1661" y="30"/>
                  </a:lnTo>
                  <a:lnTo>
                    <a:pt x="1661" y="0"/>
                  </a:lnTo>
                  <a:lnTo>
                    <a:pt x="1666" y="0"/>
                  </a:lnTo>
                  <a:close/>
                </a:path>
              </a:pathLst>
            </a:custGeom>
            <a:solidFill>
              <a:srgbClr val="868686"/>
            </a:solidFill>
            <a:ln w="1588">
              <a:solidFill>
                <a:srgbClr val="868686"/>
              </a:solidFill>
              <a:bevel/>
              <a:headEnd/>
              <a:tailEnd/>
            </a:ln>
          </p:spPr>
          <p:txBody>
            <a:bodyPr/>
            <a:lstStyle/>
            <a:p>
              <a:endParaRPr lang="nl-NL"/>
            </a:p>
          </p:txBody>
        </p:sp>
        <p:sp>
          <p:nvSpPr>
            <p:cNvPr id="53271" name="Rectangle 88"/>
            <p:cNvSpPr>
              <a:spLocks noChangeArrowheads="1"/>
            </p:cNvSpPr>
            <p:nvPr/>
          </p:nvSpPr>
          <p:spPr bwMode="auto">
            <a:xfrm>
              <a:off x="1291270" y="6207125"/>
              <a:ext cx="971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0</a:t>
              </a:r>
              <a:endParaRPr lang="en-US" altLang="nl-NL">
                <a:latin typeface="Verdana" pitchFamily="-65" charset="0"/>
                <a:ea typeface="ＭＳ Ｐゴシック" pitchFamily="-65" charset="-128"/>
              </a:endParaRPr>
            </a:p>
          </p:txBody>
        </p:sp>
        <p:sp>
          <p:nvSpPr>
            <p:cNvPr id="53272" name="Rectangle 90"/>
            <p:cNvSpPr>
              <a:spLocks noChangeArrowheads="1"/>
            </p:cNvSpPr>
            <p:nvPr/>
          </p:nvSpPr>
          <p:spPr bwMode="auto">
            <a:xfrm>
              <a:off x="1149020" y="5607050"/>
              <a:ext cx="2498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0.1</a:t>
              </a:r>
              <a:endParaRPr lang="en-US" altLang="nl-NL">
                <a:latin typeface="Verdana" pitchFamily="-65" charset="0"/>
                <a:ea typeface="ＭＳ Ｐゴシック" pitchFamily="-65" charset="-128"/>
              </a:endParaRPr>
            </a:p>
          </p:txBody>
        </p:sp>
        <p:sp>
          <p:nvSpPr>
            <p:cNvPr id="53273" name="Rectangle 92"/>
            <p:cNvSpPr>
              <a:spLocks noChangeArrowheads="1"/>
            </p:cNvSpPr>
            <p:nvPr/>
          </p:nvSpPr>
          <p:spPr bwMode="auto">
            <a:xfrm>
              <a:off x="1149020" y="5006975"/>
              <a:ext cx="2498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0.2</a:t>
              </a:r>
              <a:endParaRPr lang="en-US" altLang="nl-NL">
                <a:latin typeface="Verdana" pitchFamily="-65" charset="0"/>
                <a:ea typeface="ＭＳ Ｐゴシック" pitchFamily="-65" charset="-128"/>
              </a:endParaRPr>
            </a:p>
          </p:txBody>
        </p:sp>
        <p:sp>
          <p:nvSpPr>
            <p:cNvPr id="53274" name="Rectangle 94"/>
            <p:cNvSpPr>
              <a:spLocks noChangeArrowheads="1"/>
            </p:cNvSpPr>
            <p:nvPr/>
          </p:nvSpPr>
          <p:spPr bwMode="auto">
            <a:xfrm>
              <a:off x="1149020" y="4406900"/>
              <a:ext cx="2498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0.3</a:t>
              </a:r>
              <a:endParaRPr lang="en-US" altLang="nl-NL">
                <a:latin typeface="Verdana" pitchFamily="-65" charset="0"/>
                <a:ea typeface="ＭＳ Ｐゴシック" pitchFamily="-65" charset="-128"/>
              </a:endParaRPr>
            </a:p>
          </p:txBody>
        </p:sp>
        <p:sp>
          <p:nvSpPr>
            <p:cNvPr id="53275" name="Rectangle 96"/>
            <p:cNvSpPr>
              <a:spLocks noChangeArrowheads="1"/>
            </p:cNvSpPr>
            <p:nvPr/>
          </p:nvSpPr>
          <p:spPr bwMode="auto">
            <a:xfrm>
              <a:off x="1149020" y="3805238"/>
              <a:ext cx="2498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0.4</a:t>
              </a:r>
              <a:endParaRPr lang="en-US" altLang="nl-NL">
                <a:latin typeface="Verdana" pitchFamily="-65" charset="0"/>
                <a:ea typeface="ＭＳ Ｐゴシック" pitchFamily="-65" charset="-128"/>
              </a:endParaRPr>
            </a:p>
          </p:txBody>
        </p:sp>
        <p:sp>
          <p:nvSpPr>
            <p:cNvPr id="53276" name="Rectangle 97"/>
            <p:cNvSpPr>
              <a:spLocks noChangeArrowheads="1"/>
            </p:cNvSpPr>
            <p:nvPr/>
          </p:nvSpPr>
          <p:spPr bwMode="auto">
            <a:xfrm>
              <a:off x="1993267" y="6396038"/>
              <a:ext cx="38861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2013</a:t>
              </a:r>
              <a:endParaRPr lang="en-US" altLang="nl-NL">
                <a:latin typeface="Verdana" pitchFamily="-65" charset="0"/>
                <a:ea typeface="ＭＳ Ｐゴシック" pitchFamily="-65" charset="-128"/>
              </a:endParaRPr>
            </a:p>
          </p:txBody>
        </p:sp>
        <p:sp>
          <p:nvSpPr>
            <p:cNvPr id="53277" name="Rectangle 98"/>
            <p:cNvSpPr>
              <a:spLocks noChangeArrowheads="1"/>
            </p:cNvSpPr>
            <p:nvPr/>
          </p:nvSpPr>
          <p:spPr bwMode="auto">
            <a:xfrm>
              <a:off x="3312481" y="6396038"/>
              <a:ext cx="38861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2014</a:t>
              </a:r>
              <a:endParaRPr lang="en-US" altLang="nl-NL">
                <a:latin typeface="Verdana" pitchFamily="-65" charset="0"/>
                <a:ea typeface="ＭＳ Ｐゴシック" pitchFamily="-65" charset="-128"/>
              </a:endParaRPr>
            </a:p>
          </p:txBody>
        </p:sp>
        <p:sp>
          <p:nvSpPr>
            <p:cNvPr id="53278" name="Rectangle 99"/>
            <p:cNvSpPr>
              <a:spLocks noChangeArrowheads="1"/>
            </p:cNvSpPr>
            <p:nvPr/>
          </p:nvSpPr>
          <p:spPr bwMode="auto">
            <a:xfrm rot="-5400000">
              <a:off x="-269519" y="4985436"/>
              <a:ext cx="2278481" cy="23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400">
                  <a:solidFill>
                    <a:srgbClr val="000000"/>
                  </a:solidFill>
                  <a:latin typeface="Verdana" pitchFamily="-65" charset="0"/>
                  <a:ea typeface="ＭＳ Ｐゴシック" pitchFamily="-65" charset="-128"/>
                </a:rPr>
                <a:t>Proportion of bored fruits</a:t>
              </a:r>
              <a:endParaRPr lang="en-US" altLang="nl-NL" sz="1400">
                <a:latin typeface="Verdana" pitchFamily="-65" charset="0"/>
                <a:ea typeface="ＭＳ Ｐゴシック" pitchFamily="-65" charset="-128"/>
              </a:endParaRPr>
            </a:p>
          </p:txBody>
        </p:sp>
        <p:sp>
          <p:nvSpPr>
            <p:cNvPr id="53279" name="Rectangle 111"/>
            <p:cNvSpPr>
              <a:spLocks noChangeArrowheads="1"/>
            </p:cNvSpPr>
            <p:nvPr/>
          </p:nvSpPr>
          <p:spPr bwMode="auto">
            <a:xfrm>
              <a:off x="2094541" y="5791200"/>
              <a:ext cx="987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b="1">
                  <a:solidFill>
                    <a:srgbClr val="000000"/>
                  </a:solidFill>
                  <a:latin typeface="Verdana" pitchFamily="-65" charset="0"/>
                  <a:ea typeface="ＭＳ Ｐゴシック" pitchFamily="-65" charset="-128"/>
                </a:rPr>
                <a:t>*</a:t>
              </a:r>
              <a:endParaRPr lang="en-US" altLang="nl-NL">
                <a:latin typeface="Verdana" pitchFamily="-65" charset="0"/>
                <a:ea typeface="ＭＳ Ｐゴシック" pitchFamily="-65" charset="-128"/>
              </a:endParaRPr>
            </a:p>
          </p:txBody>
        </p:sp>
        <p:sp>
          <p:nvSpPr>
            <p:cNvPr id="53280" name="Rectangle 112"/>
            <p:cNvSpPr>
              <a:spLocks noChangeArrowheads="1"/>
            </p:cNvSpPr>
            <p:nvPr/>
          </p:nvSpPr>
          <p:spPr bwMode="auto">
            <a:xfrm>
              <a:off x="3449614" y="3974514"/>
              <a:ext cx="587375" cy="15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b="1">
                  <a:solidFill>
                    <a:srgbClr val="000000"/>
                  </a:solidFill>
                  <a:latin typeface="Verdana" pitchFamily="-65" charset="0"/>
                  <a:ea typeface="ＭＳ Ｐゴシック" pitchFamily="-65" charset="-128"/>
                </a:rPr>
                <a:t>*</a:t>
              </a:r>
              <a:endParaRPr lang="en-US" altLang="nl-NL">
                <a:latin typeface="Verdana" pitchFamily="-65" charset="0"/>
                <a:ea typeface="ＭＳ Ｐゴシック" pitchFamily="-65" charset="-128"/>
              </a:endParaRPr>
            </a:p>
          </p:txBody>
        </p:sp>
        <p:grpSp>
          <p:nvGrpSpPr>
            <p:cNvPr id="53281" name="Group 351"/>
            <p:cNvGrpSpPr>
              <a:grpSpLocks/>
            </p:cNvGrpSpPr>
            <p:nvPr/>
          </p:nvGrpSpPr>
          <p:grpSpPr bwMode="auto">
            <a:xfrm>
              <a:off x="4343400" y="4695825"/>
              <a:ext cx="614017" cy="371375"/>
              <a:chOff x="9175750" y="1992313"/>
              <a:chExt cx="614017" cy="371375"/>
            </a:xfrm>
          </p:grpSpPr>
          <p:sp>
            <p:nvSpPr>
              <p:cNvPr id="53282" name="Rectangle 46"/>
              <p:cNvSpPr>
                <a:spLocks noChangeArrowheads="1"/>
              </p:cNvSpPr>
              <p:nvPr/>
            </p:nvSpPr>
            <p:spPr bwMode="auto">
              <a:xfrm>
                <a:off x="9175750" y="2036763"/>
                <a:ext cx="66675" cy="66675"/>
              </a:xfrm>
              <a:prstGeom prst="rect">
                <a:avLst/>
              </a:prstGeom>
              <a:solidFill>
                <a:srgbClr val="00B0F0">
                  <a:alpha val="36078"/>
                </a:srgbClr>
              </a:solidFill>
              <a:ln w="9525">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83" name="Rectangle 50"/>
              <p:cNvSpPr>
                <a:spLocks noChangeArrowheads="1"/>
              </p:cNvSpPr>
              <p:nvPr/>
            </p:nvSpPr>
            <p:spPr bwMode="auto">
              <a:xfrm>
                <a:off x="9284054" y="1992313"/>
                <a:ext cx="5057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Control</a:t>
                </a:r>
                <a:endParaRPr lang="en-US" altLang="nl-NL">
                  <a:latin typeface="Verdana" pitchFamily="-65" charset="0"/>
                  <a:ea typeface="ＭＳ Ｐゴシック" pitchFamily="-65" charset="-128"/>
                </a:endParaRPr>
              </a:p>
            </p:txBody>
          </p:sp>
          <p:sp>
            <p:nvSpPr>
              <p:cNvPr id="53284" name="Rectangle 53"/>
              <p:cNvSpPr>
                <a:spLocks noChangeArrowheads="1"/>
              </p:cNvSpPr>
              <p:nvPr/>
            </p:nvSpPr>
            <p:spPr bwMode="auto">
              <a:xfrm>
                <a:off x="9175750" y="2254250"/>
                <a:ext cx="66675" cy="66675"/>
              </a:xfrm>
              <a:prstGeom prst="rect">
                <a:avLst/>
              </a:prstGeom>
              <a:solidFill>
                <a:srgbClr val="92D050">
                  <a:alpha val="56862"/>
                </a:srgbClr>
              </a:solidFill>
              <a:ln w="9525">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85" name="Rectangle 55"/>
              <p:cNvSpPr>
                <a:spLocks noChangeArrowheads="1"/>
              </p:cNvSpPr>
              <p:nvPr/>
            </p:nvSpPr>
            <p:spPr bwMode="auto">
              <a:xfrm>
                <a:off x="9290623" y="2209800"/>
                <a:ext cx="319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Inga</a:t>
                </a:r>
                <a:endParaRPr lang="en-US" altLang="nl-NL">
                  <a:latin typeface="Verdana" pitchFamily="-65" charset="0"/>
                  <a:ea typeface="ＭＳ Ｐゴシック" pitchFamily="-65" charset="-128"/>
                </a:endParaRPr>
              </a:p>
            </p:txBody>
          </p:sp>
        </p:grpSp>
      </p:grpSp>
      <p:sp>
        <p:nvSpPr>
          <p:cNvPr id="53254" name="Text Box 107"/>
          <p:cNvSpPr txBox="1">
            <a:spLocks noChangeArrowheads="1"/>
          </p:cNvSpPr>
          <p:nvPr/>
        </p:nvSpPr>
        <p:spPr bwMode="auto">
          <a:xfrm>
            <a:off x="79375" y="6408738"/>
            <a:ext cx="1828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Rezende </a:t>
            </a:r>
            <a:r>
              <a:rPr lang="en-US" altLang="nl-NL" sz="1400" i="1">
                <a:ea typeface="ＭＳ Ｐゴシック" pitchFamily="-65" charset="-128"/>
              </a:rPr>
              <a:t>et al.</a:t>
            </a:r>
            <a:r>
              <a:rPr lang="en-US" altLang="nl-NL" sz="1400">
                <a:ea typeface="ＭＳ Ｐゴシック" pitchFamily="-65" charset="-128"/>
              </a:rPr>
              <a:t> in prep.</a:t>
            </a:r>
            <a:endParaRPr lang="en-GB" altLang="nl-NL" sz="1400" i="1">
              <a:ea typeface="ＭＳ Ｐゴシック" pitchFamily="-65"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sz="quarter" idx="1"/>
          </p:nvPr>
        </p:nvSpPr>
        <p:spPr bwMode="auto">
          <a:xfrm>
            <a:off x="304800" y="525463"/>
            <a:ext cx="8145463"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67" tIns="42425" rIns="86367" bIns="42425" numCol="1" anchor="t" anchorCtr="0" compatLnSpc="1">
            <a:prstTxWarp prst="textNoShape">
              <a:avLst/>
            </a:prstTxWarp>
          </a:bodyPr>
          <a:lstStyle/>
          <a:p>
            <a:pPr eaLnBrk="1" hangingPunct="1">
              <a:lnSpc>
                <a:spcPct val="80000"/>
              </a:lnSpc>
              <a:buFont typeface="Arial" charset="0"/>
              <a:buNone/>
            </a:pPr>
            <a:r>
              <a:rPr lang="pt-BR" altLang="nl-NL" sz="2800" smtClean="0">
                <a:ea typeface="ＭＳ Ｐゴシック" pitchFamily="-65" charset="-128"/>
              </a:rPr>
              <a:t>Veel planten hebben domatia. </a:t>
            </a:r>
          </a:p>
          <a:p>
            <a:pPr eaLnBrk="1" hangingPunct="1">
              <a:lnSpc>
                <a:spcPct val="80000"/>
              </a:lnSpc>
              <a:buFont typeface="Arial" charset="0"/>
              <a:buNone/>
            </a:pPr>
            <a:r>
              <a:rPr lang="pt-BR" altLang="nl-NL" sz="2800" smtClean="0">
                <a:ea typeface="ＭＳ Ｐゴシック" pitchFamily="-65" charset="-128"/>
              </a:rPr>
              <a:t>Koffie planten zijn hier ook een goed voorbeeld van.</a:t>
            </a:r>
          </a:p>
          <a:p>
            <a:pPr eaLnBrk="1" hangingPunct="1">
              <a:lnSpc>
                <a:spcPct val="80000"/>
              </a:lnSpc>
              <a:buFont typeface="Arial" charset="0"/>
              <a:buNone/>
            </a:pPr>
            <a:r>
              <a:rPr lang="pt-BR" altLang="nl-NL" sz="2800" smtClean="0">
                <a:ea typeface="ＭＳ Ｐゴシック" pitchFamily="-65" charset="-128"/>
              </a:rPr>
              <a:t>Domatia zijn kleine gaatjes aan de onderkant van een blad.</a:t>
            </a:r>
          </a:p>
        </p:txBody>
      </p:sp>
      <p:pic>
        <p:nvPicPr>
          <p:cNvPr id="54275" name="Picture 4"/>
          <p:cNvPicPr>
            <a:picLocks noChangeAspect="1" noChangeArrowheads="1"/>
          </p:cNvPicPr>
          <p:nvPr/>
        </p:nvPicPr>
        <p:blipFill>
          <a:blip r:embed="rId3" cstate="email">
            <a:lum bright="12000" contrast="6000"/>
            <a:extLst>
              <a:ext uri="{28A0092B-C50C-407E-A947-70E740481C1C}">
                <a14:useLocalDpi xmlns:a14="http://schemas.microsoft.com/office/drawing/2010/main"/>
              </a:ext>
            </a:extLst>
          </a:blip>
          <a:srcRect/>
          <a:stretch>
            <a:fillRect/>
          </a:stretch>
        </p:blipFill>
        <p:spPr bwMode="auto">
          <a:xfrm>
            <a:off x="1560513" y="2100263"/>
            <a:ext cx="6027737"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kstvak 3"/>
          <p:cNvSpPr txBox="1">
            <a:spLocks noChangeArrowheads="1"/>
          </p:cNvSpPr>
          <p:nvPr/>
        </p:nvSpPr>
        <p:spPr bwMode="auto">
          <a:xfrm>
            <a:off x="80963" y="9525"/>
            <a:ext cx="19065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2400" b="1">
                <a:solidFill>
                  <a:srgbClr val="00B0F0"/>
                </a:solidFill>
                <a:ea typeface="ＭＳ Ｐゴシック" pitchFamily="-65" charset="-128"/>
              </a:rPr>
              <a:t>2 Beschutting</a:t>
            </a:r>
          </a:p>
          <a:p>
            <a:pPr eaLnBrk="1" hangingPunct="1"/>
            <a:endParaRPr lang="nl-NL" altLang="nl-NL" sz="2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5600" y="1676400"/>
            <a:ext cx="59610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sz="quarter" idx="1"/>
          </p:nvPr>
        </p:nvSpPr>
        <p:spPr bwMode="auto">
          <a:xfrm>
            <a:off x="677863" y="762000"/>
            <a:ext cx="77724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67" tIns="42425" rIns="86367" bIns="42425" numCol="1" anchor="t" anchorCtr="0" compatLnSpc="1">
            <a:prstTxWarp prst="textNoShape">
              <a:avLst/>
            </a:prstTxWarp>
          </a:bodyPr>
          <a:lstStyle/>
          <a:p>
            <a:pPr algn="ctr" eaLnBrk="1" hangingPunct="1">
              <a:buFont typeface="Arial" charset="0"/>
              <a:buNone/>
            </a:pPr>
            <a:r>
              <a:rPr lang="nl-NL" altLang="ja-JP" sz="2400" smtClean="0">
                <a:ea typeface="ＭＳ Ｐゴシック" pitchFamily="-65" charset="-128"/>
              </a:rPr>
              <a:t>Roofmijten maken gebruik van deze schuilplaatsen</a:t>
            </a:r>
            <a:endParaRPr lang="nl-NL" altLang="nl-NL" sz="2400" smtClean="0">
              <a:ea typeface="ＭＳ Ｐゴシック" pitchFamily="-65"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441325"/>
            <a:ext cx="8839200" cy="944563"/>
          </a:xfrm>
        </p:spPr>
        <p:txBody>
          <a:bodyPr rtlCol="0"/>
          <a:lstStyle/>
          <a:p>
            <a:pPr algn="l" eaLnBrk="1" fontAlgn="auto" hangingPunct="1">
              <a:spcAft>
                <a:spcPts val="0"/>
              </a:spcAft>
              <a:defRPr/>
            </a:pPr>
            <a:r>
              <a:rPr lang="nl-NL" altLang="nl-NL" sz="3200" dirty="0" smtClean="0">
                <a:ea typeface="+mj-ea"/>
                <a:cs typeface="+mj-cs"/>
              </a:rPr>
              <a:t>1. Waarom biologische gewasbescherming?</a:t>
            </a:r>
          </a:p>
        </p:txBody>
      </p:sp>
      <p:sp>
        <p:nvSpPr>
          <p:cNvPr id="192515" name="Rectangle 3"/>
          <p:cNvSpPr>
            <a:spLocks noGrp="1" noChangeArrowheads="1"/>
          </p:cNvSpPr>
          <p:nvPr>
            <p:ph idx="1"/>
          </p:nvPr>
        </p:nvSpPr>
        <p:spPr>
          <a:xfrm>
            <a:off x="373063" y="1562100"/>
            <a:ext cx="6951662" cy="3971925"/>
          </a:xfrm>
        </p:spPr>
        <p:txBody>
          <a:bodyPr/>
          <a:lstStyle/>
          <a:p>
            <a:pPr marL="0" indent="0" eaLnBrk="1" hangingPunct="1">
              <a:lnSpc>
                <a:spcPct val="90000"/>
              </a:lnSpc>
              <a:buFont typeface="Arial" pitchFamily="34" charset="0"/>
              <a:buNone/>
              <a:defRPr/>
            </a:pPr>
            <a:endParaRPr lang="nl-NL" altLang="nl-NL" sz="2000" dirty="0" smtClean="0">
              <a:ea typeface="ＭＳ Ｐゴシック" pitchFamily="34" charset="-128"/>
              <a:cs typeface="+mn-cs"/>
            </a:endParaRPr>
          </a:p>
          <a:p>
            <a:pPr eaLnBrk="1" hangingPunct="1">
              <a:lnSpc>
                <a:spcPct val="90000"/>
              </a:lnSpc>
              <a:buFont typeface="Arial" pitchFamily="34" charset="0"/>
              <a:buChar char="•"/>
              <a:defRPr/>
            </a:pPr>
            <a:r>
              <a:rPr lang="nl-NL" altLang="nl-NL" sz="2000" dirty="0" smtClean="0">
                <a:ea typeface="ＭＳ Ｐゴシック" pitchFamily="34" charset="-128"/>
                <a:cs typeface="+mn-cs"/>
              </a:rPr>
              <a:t>Voedselveiligheid </a:t>
            </a:r>
          </a:p>
          <a:p>
            <a:pPr lvl="1" eaLnBrk="1" hangingPunct="1">
              <a:lnSpc>
                <a:spcPct val="90000"/>
              </a:lnSpc>
              <a:buFont typeface="Arial" pitchFamily="34" charset="0"/>
              <a:buChar char="–"/>
              <a:defRPr/>
            </a:pPr>
            <a:r>
              <a:rPr lang="nl-NL" altLang="nl-NL" sz="2000" dirty="0" smtClean="0">
                <a:ea typeface="ＭＳ Ｐゴシック" pitchFamily="34" charset="-128"/>
              </a:rPr>
              <a:t>Eis consument: supermarkten onder MRL-normen</a:t>
            </a:r>
          </a:p>
          <a:p>
            <a:pPr eaLnBrk="1" hangingPunct="1">
              <a:lnSpc>
                <a:spcPct val="90000"/>
              </a:lnSpc>
              <a:buFont typeface="Arial" pitchFamily="34" charset="0"/>
              <a:buChar char="•"/>
              <a:defRPr/>
            </a:pPr>
            <a:r>
              <a:rPr lang="nl-NL" altLang="nl-NL" sz="2000" dirty="0" smtClean="0">
                <a:ea typeface="ＭＳ Ｐゴシック" pitchFamily="34" charset="-128"/>
                <a:cs typeface="+mn-cs"/>
              </a:rPr>
              <a:t>Beperkingen pesticiden</a:t>
            </a:r>
          </a:p>
          <a:p>
            <a:pPr lvl="1" eaLnBrk="1" hangingPunct="1">
              <a:lnSpc>
                <a:spcPct val="90000"/>
              </a:lnSpc>
              <a:buFont typeface="Arial" pitchFamily="34" charset="0"/>
              <a:buChar char="–"/>
              <a:defRPr/>
            </a:pPr>
            <a:r>
              <a:rPr lang="nl-NL" altLang="nl-NL" sz="2000" dirty="0" smtClean="0">
                <a:ea typeface="ＭＳ Ｐゴシック" pitchFamily="34" charset="-128"/>
              </a:rPr>
              <a:t>Resistentieproblemen</a:t>
            </a:r>
          </a:p>
          <a:p>
            <a:pPr lvl="1" eaLnBrk="1" hangingPunct="1">
              <a:lnSpc>
                <a:spcPct val="90000"/>
              </a:lnSpc>
              <a:buFont typeface="Arial" pitchFamily="34" charset="0"/>
              <a:buChar char="–"/>
              <a:defRPr/>
            </a:pPr>
            <a:r>
              <a:rPr lang="nl-NL" altLang="nl-NL" sz="2000" dirty="0" smtClean="0">
                <a:ea typeface="ＭＳ Ｐゴシック" pitchFamily="34" charset="-128"/>
              </a:rPr>
              <a:t>Pakket niet toereikend</a:t>
            </a:r>
          </a:p>
          <a:p>
            <a:pPr eaLnBrk="1" hangingPunct="1">
              <a:lnSpc>
                <a:spcPct val="90000"/>
              </a:lnSpc>
              <a:buFont typeface="Arial" pitchFamily="34" charset="0"/>
              <a:buChar char="•"/>
              <a:defRPr/>
            </a:pPr>
            <a:r>
              <a:rPr lang="nl-NL" altLang="nl-NL" sz="2000" dirty="0" smtClean="0">
                <a:ea typeface="ＭＳ Ｐゴシック" pitchFamily="34" charset="-128"/>
                <a:cs typeface="+mn-cs"/>
              </a:rPr>
              <a:t>Soms effectiever dan pesticiden (bijv. Spint)</a:t>
            </a:r>
          </a:p>
          <a:p>
            <a:pPr eaLnBrk="1" hangingPunct="1">
              <a:lnSpc>
                <a:spcPct val="90000"/>
              </a:lnSpc>
              <a:buFont typeface="Arial" pitchFamily="34" charset="0"/>
              <a:buChar char="•"/>
              <a:defRPr/>
            </a:pPr>
            <a:r>
              <a:rPr lang="nl-NL" altLang="nl-NL" sz="2000" dirty="0" smtClean="0">
                <a:ea typeface="ＭＳ Ｐゴシック" pitchFamily="34" charset="-128"/>
                <a:cs typeface="+mn-cs"/>
              </a:rPr>
              <a:t>Veiligheid personeel</a:t>
            </a:r>
          </a:p>
          <a:p>
            <a:pPr eaLnBrk="1" hangingPunct="1">
              <a:lnSpc>
                <a:spcPct val="90000"/>
              </a:lnSpc>
              <a:buFont typeface="Arial" pitchFamily="34" charset="0"/>
              <a:buChar char="•"/>
              <a:defRPr/>
            </a:pPr>
            <a:r>
              <a:rPr lang="nl-NL" altLang="nl-NL" sz="2000" dirty="0" smtClean="0">
                <a:ea typeface="ＭＳ Ｐゴシック" pitchFamily="34" charset="-128"/>
                <a:cs typeface="+mn-cs"/>
              </a:rPr>
              <a:t>Emissie naar oppervlaktewater</a:t>
            </a:r>
          </a:p>
          <a:p>
            <a:pPr eaLnBrk="1" hangingPunct="1">
              <a:lnSpc>
                <a:spcPct val="90000"/>
              </a:lnSpc>
              <a:buFont typeface="Arial" pitchFamily="34" charset="0"/>
              <a:buChar char="•"/>
              <a:defRPr/>
            </a:pPr>
            <a:r>
              <a:rPr lang="nl-NL" altLang="nl-NL" sz="2000" dirty="0" smtClean="0">
                <a:ea typeface="ＭＳ Ｐゴシック" pitchFamily="34" charset="-128"/>
                <a:cs typeface="+mn-cs"/>
              </a:rPr>
              <a:t>PR: imago oppoetsen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25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25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25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251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251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251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25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03188" y="0"/>
            <a:ext cx="8897937"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7" tIns="42425" rIns="86367" bIns="42425"/>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lnSpc>
                <a:spcPct val="120000"/>
              </a:lnSpc>
            </a:pPr>
            <a:r>
              <a:rPr lang="nl-NL" altLang="ja-JP" sz="2800"/>
              <a:t>De overlevingskans  van roofmijten is hoger in aanwezigheid van domatia vergeleken met afwezigheid van domatia.</a:t>
            </a:r>
          </a:p>
        </p:txBody>
      </p:sp>
      <p:sp>
        <p:nvSpPr>
          <p:cNvPr id="56323" name="Line 12"/>
          <p:cNvSpPr>
            <a:spLocks noChangeShapeType="1"/>
          </p:cNvSpPr>
          <p:nvPr/>
        </p:nvSpPr>
        <p:spPr bwMode="auto">
          <a:xfrm>
            <a:off x="2109788" y="2024063"/>
            <a:ext cx="0" cy="33416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24" name="Line 13"/>
          <p:cNvSpPr>
            <a:spLocks noChangeShapeType="1"/>
          </p:cNvSpPr>
          <p:nvPr/>
        </p:nvSpPr>
        <p:spPr bwMode="auto">
          <a:xfrm>
            <a:off x="2049463" y="5365750"/>
            <a:ext cx="603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25" name="Line 14"/>
          <p:cNvSpPr>
            <a:spLocks noChangeShapeType="1"/>
          </p:cNvSpPr>
          <p:nvPr/>
        </p:nvSpPr>
        <p:spPr bwMode="auto">
          <a:xfrm>
            <a:off x="2049463" y="4697413"/>
            <a:ext cx="60325"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26" name="Line 15"/>
          <p:cNvSpPr>
            <a:spLocks noChangeShapeType="1"/>
          </p:cNvSpPr>
          <p:nvPr/>
        </p:nvSpPr>
        <p:spPr bwMode="auto">
          <a:xfrm>
            <a:off x="2049463" y="4029075"/>
            <a:ext cx="603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27" name="Line 16"/>
          <p:cNvSpPr>
            <a:spLocks noChangeShapeType="1"/>
          </p:cNvSpPr>
          <p:nvPr/>
        </p:nvSpPr>
        <p:spPr bwMode="auto">
          <a:xfrm>
            <a:off x="2049463" y="3360738"/>
            <a:ext cx="60325"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28" name="Line 17"/>
          <p:cNvSpPr>
            <a:spLocks noChangeShapeType="1"/>
          </p:cNvSpPr>
          <p:nvPr/>
        </p:nvSpPr>
        <p:spPr bwMode="auto">
          <a:xfrm>
            <a:off x="2049463" y="2692400"/>
            <a:ext cx="603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29" name="Line 19"/>
          <p:cNvSpPr>
            <a:spLocks noChangeShapeType="1"/>
          </p:cNvSpPr>
          <p:nvPr/>
        </p:nvSpPr>
        <p:spPr bwMode="auto">
          <a:xfrm>
            <a:off x="2109788" y="5365750"/>
            <a:ext cx="5502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30" name="Line 20"/>
          <p:cNvSpPr>
            <a:spLocks noChangeShapeType="1"/>
          </p:cNvSpPr>
          <p:nvPr/>
        </p:nvSpPr>
        <p:spPr bwMode="auto">
          <a:xfrm flipV="1">
            <a:off x="2109788" y="5365750"/>
            <a:ext cx="0" cy="555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31" name="Line 21"/>
          <p:cNvSpPr>
            <a:spLocks noChangeShapeType="1"/>
          </p:cNvSpPr>
          <p:nvPr/>
        </p:nvSpPr>
        <p:spPr bwMode="auto">
          <a:xfrm flipV="1">
            <a:off x="3486150" y="5365750"/>
            <a:ext cx="1588" cy="555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32" name="Line 22"/>
          <p:cNvSpPr>
            <a:spLocks noChangeShapeType="1"/>
          </p:cNvSpPr>
          <p:nvPr/>
        </p:nvSpPr>
        <p:spPr bwMode="auto">
          <a:xfrm flipV="1">
            <a:off x="4860925" y="5365750"/>
            <a:ext cx="0" cy="555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33" name="Line 24"/>
          <p:cNvSpPr>
            <a:spLocks noChangeShapeType="1"/>
          </p:cNvSpPr>
          <p:nvPr/>
        </p:nvSpPr>
        <p:spPr bwMode="auto">
          <a:xfrm flipV="1">
            <a:off x="7612063" y="5365750"/>
            <a:ext cx="1587" cy="555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34" name="Freeform 25"/>
          <p:cNvSpPr>
            <a:spLocks/>
          </p:cNvSpPr>
          <p:nvPr/>
        </p:nvSpPr>
        <p:spPr bwMode="auto">
          <a:xfrm>
            <a:off x="2109788" y="2024063"/>
            <a:ext cx="2474912" cy="3341687"/>
          </a:xfrm>
          <a:custGeom>
            <a:avLst/>
            <a:gdLst>
              <a:gd name="T0" fmla="*/ 0 w 9357"/>
              <a:gd name="T1" fmla="*/ 0 h 12633"/>
              <a:gd name="T2" fmla="*/ 2147483647 w 9357"/>
              <a:gd name="T3" fmla="*/ 0 h 12633"/>
              <a:gd name="T4" fmla="*/ 2147483647 w 9357"/>
              <a:gd name="T5" fmla="*/ 2147483647 h 12633"/>
              <a:gd name="T6" fmla="*/ 2147483647 w 9357"/>
              <a:gd name="T7" fmla="*/ 2147483647 h 12633"/>
              <a:gd name="T8" fmla="*/ 2147483647 w 9357"/>
              <a:gd name="T9" fmla="*/ 2147483647 h 12633"/>
              <a:gd name="T10" fmla="*/ 2147483647 w 9357"/>
              <a:gd name="T11" fmla="*/ 2147483647 h 12633"/>
              <a:gd name="T12" fmla="*/ 2147483647 w 9357"/>
              <a:gd name="T13" fmla="*/ 2147483647 h 12633"/>
              <a:gd name="T14" fmla="*/ 2147483647 w 9357"/>
              <a:gd name="T15" fmla="*/ 2147483647 h 12633"/>
              <a:gd name="T16" fmla="*/ 2147483647 w 9357"/>
              <a:gd name="T17" fmla="*/ 2147483647 h 12633"/>
              <a:gd name="T18" fmla="*/ 2147483647 w 9357"/>
              <a:gd name="T19" fmla="*/ 2147483647 h 126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57"/>
              <a:gd name="T31" fmla="*/ 0 h 12633"/>
              <a:gd name="T32" fmla="*/ 9357 w 9357"/>
              <a:gd name="T33" fmla="*/ 12633 h 126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57" h="12633">
                <a:moveTo>
                  <a:pt x="0" y="0"/>
                </a:moveTo>
                <a:lnTo>
                  <a:pt x="1039" y="0"/>
                </a:lnTo>
                <a:lnTo>
                  <a:pt x="2079" y="2528"/>
                </a:lnTo>
                <a:lnTo>
                  <a:pt x="3117" y="3474"/>
                </a:lnTo>
                <a:lnTo>
                  <a:pt x="4162" y="3788"/>
                </a:lnTo>
                <a:lnTo>
                  <a:pt x="5200" y="4738"/>
                </a:lnTo>
                <a:lnTo>
                  <a:pt x="6240" y="8845"/>
                </a:lnTo>
                <a:lnTo>
                  <a:pt x="7279" y="11369"/>
                </a:lnTo>
                <a:lnTo>
                  <a:pt x="8319" y="11369"/>
                </a:lnTo>
                <a:lnTo>
                  <a:pt x="9357" y="12633"/>
                </a:lnTo>
              </a:path>
            </a:pathLst>
          </a:custGeom>
          <a:noFill/>
          <a:ln w="2063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6335" name="Rectangle 66"/>
          <p:cNvSpPr>
            <a:spLocks noChangeArrowheads="1"/>
          </p:cNvSpPr>
          <p:nvPr/>
        </p:nvSpPr>
        <p:spPr bwMode="auto">
          <a:xfrm>
            <a:off x="4584700" y="3267075"/>
            <a:ext cx="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36" name="Rectangle 139"/>
          <p:cNvSpPr>
            <a:spLocks noChangeArrowheads="1"/>
          </p:cNvSpPr>
          <p:nvPr/>
        </p:nvSpPr>
        <p:spPr bwMode="auto">
          <a:xfrm>
            <a:off x="3851275" y="2933700"/>
            <a:ext cx="412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37" name="Rectangle 141"/>
          <p:cNvSpPr>
            <a:spLocks noChangeArrowheads="1"/>
          </p:cNvSpPr>
          <p:nvPr/>
        </p:nvSpPr>
        <p:spPr bwMode="auto">
          <a:xfrm>
            <a:off x="3979863" y="2933700"/>
            <a:ext cx="412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38" name="Freeform 143"/>
          <p:cNvSpPr>
            <a:spLocks/>
          </p:cNvSpPr>
          <p:nvPr/>
        </p:nvSpPr>
        <p:spPr bwMode="auto">
          <a:xfrm>
            <a:off x="4100513" y="2954338"/>
            <a:ext cx="47625" cy="30162"/>
          </a:xfrm>
          <a:custGeom>
            <a:avLst/>
            <a:gdLst>
              <a:gd name="T0" fmla="*/ 2147483647 w 177"/>
              <a:gd name="T1" fmla="*/ 0 h 115"/>
              <a:gd name="T2" fmla="*/ 2147483647 w 177"/>
              <a:gd name="T3" fmla="*/ 2147483647 h 115"/>
              <a:gd name="T4" fmla="*/ 2147483647 w 177"/>
              <a:gd name="T5" fmla="*/ 2147483647 h 115"/>
              <a:gd name="T6" fmla="*/ 0 w 177"/>
              <a:gd name="T7" fmla="*/ 2147483647 h 115"/>
              <a:gd name="T8" fmla="*/ 2147483647 w 177"/>
              <a:gd name="T9" fmla="*/ 0 h 115"/>
              <a:gd name="T10" fmla="*/ 0 60000 65536"/>
              <a:gd name="T11" fmla="*/ 0 60000 65536"/>
              <a:gd name="T12" fmla="*/ 0 60000 65536"/>
              <a:gd name="T13" fmla="*/ 0 60000 65536"/>
              <a:gd name="T14" fmla="*/ 0 60000 65536"/>
              <a:gd name="T15" fmla="*/ 0 w 177"/>
              <a:gd name="T16" fmla="*/ 0 h 115"/>
              <a:gd name="T17" fmla="*/ 177 w 177"/>
              <a:gd name="T18" fmla="*/ 115 h 115"/>
            </a:gdLst>
            <a:ahLst/>
            <a:cxnLst>
              <a:cxn ang="T10">
                <a:pos x="T0" y="T1"/>
              </a:cxn>
              <a:cxn ang="T11">
                <a:pos x="T2" y="T3"/>
              </a:cxn>
              <a:cxn ang="T12">
                <a:pos x="T4" y="T5"/>
              </a:cxn>
              <a:cxn ang="T13">
                <a:pos x="T6" y="T7"/>
              </a:cxn>
              <a:cxn ang="T14">
                <a:pos x="T8" y="T9"/>
              </a:cxn>
            </a:cxnLst>
            <a:rect l="T15" t="T16" r="T17" b="T18"/>
            <a:pathLst>
              <a:path w="177" h="115">
                <a:moveTo>
                  <a:pt x="26" y="0"/>
                </a:moveTo>
                <a:lnTo>
                  <a:pt x="177" y="45"/>
                </a:lnTo>
                <a:lnTo>
                  <a:pt x="152" y="115"/>
                </a:lnTo>
                <a:lnTo>
                  <a:pt x="0" y="69"/>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39" name="Freeform 145"/>
          <p:cNvSpPr>
            <a:spLocks/>
          </p:cNvSpPr>
          <p:nvPr/>
        </p:nvSpPr>
        <p:spPr bwMode="auto">
          <a:xfrm>
            <a:off x="4222750" y="2989263"/>
            <a:ext cx="46038" cy="31750"/>
          </a:xfrm>
          <a:custGeom>
            <a:avLst/>
            <a:gdLst>
              <a:gd name="T0" fmla="*/ 2147483647 w 178"/>
              <a:gd name="T1" fmla="*/ 0 h 115"/>
              <a:gd name="T2" fmla="*/ 2147483647 w 178"/>
              <a:gd name="T3" fmla="*/ 2147483647 h 115"/>
              <a:gd name="T4" fmla="*/ 2147483647 w 178"/>
              <a:gd name="T5" fmla="*/ 2147483647 h 115"/>
              <a:gd name="T6" fmla="*/ 0 w 178"/>
              <a:gd name="T7" fmla="*/ 2147483647 h 115"/>
              <a:gd name="T8" fmla="*/ 2147483647 w 178"/>
              <a:gd name="T9" fmla="*/ 0 h 115"/>
              <a:gd name="T10" fmla="*/ 0 60000 65536"/>
              <a:gd name="T11" fmla="*/ 0 60000 65536"/>
              <a:gd name="T12" fmla="*/ 0 60000 65536"/>
              <a:gd name="T13" fmla="*/ 0 60000 65536"/>
              <a:gd name="T14" fmla="*/ 0 60000 65536"/>
              <a:gd name="T15" fmla="*/ 0 w 178"/>
              <a:gd name="T16" fmla="*/ 0 h 115"/>
              <a:gd name="T17" fmla="*/ 178 w 178"/>
              <a:gd name="T18" fmla="*/ 115 h 115"/>
            </a:gdLst>
            <a:ahLst/>
            <a:cxnLst>
              <a:cxn ang="T10">
                <a:pos x="T0" y="T1"/>
              </a:cxn>
              <a:cxn ang="T11">
                <a:pos x="T2" y="T3"/>
              </a:cxn>
              <a:cxn ang="T12">
                <a:pos x="T4" y="T5"/>
              </a:cxn>
              <a:cxn ang="T13">
                <a:pos x="T6" y="T7"/>
              </a:cxn>
              <a:cxn ang="T14">
                <a:pos x="T8" y="T9"/>
              </a:cxn>
            </a:cxnLst>
            <a:rect l="T15" t="T16" r="T17" b="T18"/>
            <a:pathLst>
              <a:path w="178" h="115">
                <a:moveTo>
                  <a:pt x="26" y="0"/>
                </a:moveTo>
                <a:lnTo>
                  <a:pt x="178" y="46"/>
                </a:lnTo>
                <a:lnTo>
                  <a:pt x="155" y="115"/>
                </a:lnTo>
                <a:lnTo>
                  <a:pt x="0" y="68"/>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40" name="Freeform 147"/>
          <p:cNvSpPr>
            <a:spLocks/>
          </p:cNvSpPr>
          <p:nvPr/>
        </p:nvSpPr>
        <p:spPr bwMode="auto">
          <a:xfrm>
            <a:off x="4316413" y="3052763"/>
            <a:ext cx="36512" cy="44450"/>
          </a:xfrm>
          <a:custGeom>
            <a:avLst/>
            <a:gdLst>
              <a:gd name="T0" fmla="*/ 2147483647 w 139"/>
              <a:gd name="T1" fmla="*/ 0 h 168"/>
              <a:gd name="T2" fmla="*/ 2147483647 w 139"/>
              <a:gd name="T3" fmla="*/ 2147483647 h 168"/>
              <a:gd name="T4" fmla="*/ 2147483647 w 139"/>
              <a:gd name="T5" fmla="*/ 2147483647 h 168"/>
              <a:gd name="T6" fmla="*/ 0 w 139"/>
              <a:gd name="T7" fmla="*/ 2147483647 h 168"/>
              <a:gd name="T8" fmla="*/ 2147483647 w 139"/>
              <a:gd name="T9" fmla="*/ 0 h 168"/>
              <a:gd name="T10" fmla="*/ 0 60000 65536"/>
              <a:gd name="T11" fmla="*/ 0 60000 65536"/>
              <a:gd name="T12" fmla="*/ 0 60000 65536"/>
              <a:gd name="T13" fmla="*/ 0 60000 65536"/>
              <a:gd name="T14" fmla="*/ 0 60000 65536"/>
              <a:gd name="T15" fmla="*/ 0 w 139"/>
              <a:gd name="T16" fmla="*/ 0 h 168"/>
              <a:gd name="T17" fmla="*/ 139 w 139"/>
              <a:gd name="T18" fmla="*/ 168 h 168"/>
            </a:gdLst>
            <a:ahLst/>
            <a:cxnLst>
              <a:cxn ang="T10">
                <a:pos x="T0" y="T1"/>
              </a:cxn>
              <a:cxn ang="T11">
                <a:pos x="T2" y="T3"/>
              </a:cxn>
              <a:cxn ang="T12">
                <a:pos x="T4" y="T5"/>
              </a:cxn>
              <a:cxn ang="T13">
                <a:pos x="T6" y="T7"/>
              </a:cxn>
              <a:cxn ang="T14">
                <a:pos x="T8" y="T9"/>
              </a:cxn>
            </a:cxnLst>
            <a:rect l="T15" t="T16" r="T17" b="T18"/>
            <a:pathLst>
              <a:path w="139" h="168">
                <a:moveTo>
                  <a:pt x="75" y="0"/>
                </a:moveTo>
                <a:lnTo>
                  <a:pt x="139" y="134"/>
                </a:lnTo>
                <a:lnTo>
                  <a:pt x="64" y="168"/>
                </a:lnTo>
                <a:lnTo>
                  <a:pt x="0" y="31"/>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41" name="Freeform 149"/>
          <p:cNvSpPr>
            <a:spLocks/>
          </p:cNvSpPr>
          <p:nvPr/>
        </p:nvSpPr>
        <p:spPr bwMode="auto">
          <a:xfrm>
            <a:off x="4365625" y="3160713"/>
            <a:ext cx="36513" cy="42862"/>
          </a:xfrm>
          <a:custGeom>
            <a:avLst/>
            <a:gdLst>
              <a:gd name="T0" fmla="*/ 2147483647 w 139"/>
              <a:gd name="T1" fmla="*/ 0 h 162"/>
              <a:gd name="T2" fmla="*/ 2147483647 w 139"/>
              <a:gd name="T3" fmla="*/ 2147483647 h 162"/>
              <a:gd name="T4" fmla="*/ 2147483647 w 139"/>
              <a:gd name="T5" fmla="*/ 2147483647 h 162"/>
              <a:gd name="T6" fmla="*/ 0 w 139"/>
              <a:gd name="T7" fmla="*/ 2147483647 h 162"/>
              <a:gd name="T8" fmla="*/ 2147483647 w 139"/>
              <a:gd name="T9" fmla="*/ 0 h 162"/>
              <a:gd name="T10" fmla="*/ 0 60000 65536"/>
              <a:gd name="T11" fmla="*/ 0 60000 65536"/>
              <a:gd name="T12" fmla="*/ 0 60000 65536"/>
              <a:gd name="T13" fmla="*/ 0 60000 65536"/>
              <a:gd name="T14" fmla="*/ 0 60000 65536"/>
              <a:gd name="T15" fmla="*/ 0 w 139"/>
              <a:gd name="T16" fmla="*/ 0 h 162"/>
              <a:gd name="T17" fmla="*/ 139 w 139"/>
              <a:gd name="T18" fmla="*/ 162 h 162"/>
            </a:gdLst>
            <a:ahLst/>
            <a:cxnLst>
              <a:cxn ang="T10">
                <a:pos x="T0" y="T1"/>
              </a:cxn>
              <a:cxn ang="T11">
                <a:pos x="T2" y="T3"/>
              </a:cxn>
              <a:cxn ang="T12">
                <a:pos x="T4" y="T5"/>
              </a:cxn>
              <a:cxn ang="T13">
                <a:pos x="T6" y="T7"/>
              </a:cxn>
              <a:cxn ang="T14">
                <a:pos x="T8" y="T9"/>
              </a:cxn>
            </a:cxnLst>
            <a:rect l="T15" t="T16" r="T17" b="T18"/>
            <a:pathLst>
              <a:path w="139" h="162">
                <a:moveTo>
                  <a:pt x="75" y="0"/>
                </a:moveTo>
                <a:lnTo>
                  <a:pt x="139" y="130"/>
                </a:lnTo>
                <a:lnTo>
                  <a:pt x="64" y="162"/>
                </a:lnTo>
                <a:lnTo>
                  <a:pt x="0" y="32"/>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42" name="Freeform 151"/>
          <p:cNvSpPr>
            <a:spLocks/>
          </p:cNvSpPr>
          <p:nvPr/>
        </p:nvSpPr>
        <p:spPr bwMode="auto">
          <a:xfrm>
            <a:off x="4416425" y="3267075"/>
            <a:ext cx="34925" cy="44450"/>
          </a:xfrm>
          <a:custGeom>
            <a:avLst/>
            <a:gdLst>
              <a:gd name="T0" fmla="*/ 2147483647 w 135"/>
              <a:gd name="T1" fmla="*/ 0 h 169"/>
              <a:gd name="T2" fmla="*/ 2147483647 w 135"/>
              <a:gd name="T3" fmla="*/ 2147483647 h 169"/>
              <a:gd name="T4" fmla="*/ 2147483647 w 135"/>
              <a:gd name="T5" fmla="*/ 2147483647 h 169"/>
              <a:gd name="T6" fmla="*/ 0 w 135"/>
              <a:gd name="T7" fmla="*/ 2147483647 h 169"/>
              <a:gd name="T8" fmla="*/ 2147483647 w 135"/>
              <a:gd name="T9" fmla="*/ 0 h 169"/>
              <a:gd name="T10" fmla="*/ 0 60000 65536"/>
              <a:gd name="T11" fmla="*/ 0 60000 65536"/>
              <a:gd name="T12" fmla="*/ 0 60000 65536"/>
              <a:gd name="T13" fmla="*/ 0 60000 65536"/>
              <a:gd name="T14" fmla="*/ 0 60000 65536"/>
              <a:gd name="T15" fmla="*/ 0 w 135"/>
              <a:gd name="T16" fmla="*/ 0 h 169"/>
              <a:gd name="T17" fmla="*/ 135 w 135"/>
              <a:gd name="T18" fmla="*/ 169 h 169"/>
            </a:gdLst>
            <a:ahLst/>
            <a:cxnLst>
              <a:cxn ang="T10">
                <a:pos x="T0" y="T1"/>
              </a:cxn>
              <a:cxn ang="T11">
                <a:pos x="T2" y="T3"/>
              </a:cxn>
              <a:cxn ang="T12">
                <a:pos x="T4" y="T5"/>
              </a:cxn>
              <a:cxn ang="T13">
                <a:pos x="T6" y="T7"/>
              </a:cxn>
              <a:cxn ang="T14">
                <a:pos x="T8" y="T9"/>
              </a:cxn>
            </a:cxnLst>
            <a:rect l="T15" t="T16" r="T17" b="T18"/>
            <a:pathLst>
              <a:path w="135" h="169">
                <a:moveTo>
                  <a:pt x="73" y="0"/>
                </a:moveTo>
                <a:lnTo>
                  <a:pt x="135" y="137"/>
                </a:lnTo>
                <a:lnTo>
                  <a:pt x="63" y="169"/>
                </a:lnTo>
                <a:lnTo>
                  <a:pt x="0" y="34"/>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43" name="Freeform 153"/>
          <p:cNvSpPr>
            <a:spLocks/>
          </p:cNvSpPr>
          <p:nvPr/>
        </p:nvSpPr>
        <p:spPr bwMode="auto">
          <a:xfrm>
            <a:off x="4467225" y="3376613"/>
            <a:ext cx="34925" cy="42862"/>
          </a:xfrm>
          <a:custGeom>
            <a:avLst/>
            <a:gdLst>
              <a:gd name="T0" fmla="*/ 2147483647 w 135"/>
              <a:gd name="T1" fmla="*/ 0 h 160"/>
              <a:gd name="T2" fmla="*/ 2147483647 w 135"/>
              <a:gd name="T3" fmla="*/ 2147483647 h 160"/>
              <a:gd name="T4" fmla="*/ 2147483647 w 135"/>
              <a:gd name="T5" fmla="*/ 2147483647 h 160"/>
              <a:gd name="T6" fmla="*/ 0 w 135"/>
              <a:gd name="T7" fmla="*/ 2147483647 h 160"/>
              <a:gd name="T8" fmla="*/ 2147483647 w 135"/>
              <a:gd name="T9" fmla="*/ 0 h 160"/>
              <a:gd name="T10" fmla="*/ 0 60000 65536"/>
              <a:gd name="T11" fmla="*/ 0 60000 65536"/>
              <a:gd name="T12" fmla="*/ 0 60000 65536"/>
              <a:gd name="T13" fmla="*/ 0 60000 65536"/>
              <a:gd name="T14" fmla="*/ 0 60000 65536"/>
              <a:gd name="T15" fmla="*/ 0 w 135"/>
              <a:gd name="T16" fmla="*/ 0 h 160"/>
              <a:gd name="T17" fmla="*/ 135 w 135"/>
              <a:gd name="T18" fmla="*/ 160 h 160"/>
            </a:gdLst>
            <a:ahLst/>
            <a:cxnLst>
              <a:cxn ang="T10">
                <a:pos x="T0" y="T1"/>
              </a:cxn>
              <a:cxn ang="T11">
                <a:pos x="T2" y="T3"/>
              </a:cxn>
              <a:cxn ang="T12">
                <a:pos x="T4" y="T5"/>
              </a:cxn>
              <a:cxn ang="T13">
                <a:pos x="T6" y="T7"/>
              </a:cxn>
              <a:cxn ang="T14">
                <a:pos x="T8" y="T9"/>
              </a:cxn>
            </a:cxnLst>
            <a:rect l="T15" t="T16" r="T17" b="T18"/>
            <a:pathLst>
              <a:path w="135" h="160">
                <a:moveTo>
                  <a:pt x="75" y="0"/>
                </a:moveTo>
                <a:lnTo>
                  <a:pt x="135" y="133"/>
                </a:lnTo>
                <a:lnTo>
                  <a:pt x="60" y="160"/>
                </a:lnTo>
                <a:lnTo>
                  <a:pt x="0" y="29"/>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44" name="Freeform 155"/>
          <p:cNvSpPr>
            <a:spLocks/>
          </p:cNvSpPr>
          <p:nvPr/>
        </p:nvSpPr>
        <p:spPr bwMode="auto">
          <a:xfrm>
            <a:off x="4518025" y="3482975"/>
            <a:ext cx="34925" cy="44450"/>
          </a:xfrm>
          <a:custGeom>
            <a:avLst/>
            <a:gdLst>
              <a:gd name="T0" fmla="*/ 2147483647 w 133"/>
              <a:gd name="T1" fmla="*/ 0 h 168"/>
              <a:gd name="T2" fmla="*/ 2147483647 w 133"/>
              <a:gd name="T3" fmla="*/ 2147483647 h 168"/>
              <a:gd name="T4" fmla="*/ 2147483647 w 133"/>
              <a:gd name="T5" fmla="*/ 2147483647 h 168"/>
              <a:gd name="T6" fmla="*/ 0 w 133"/>
              <a:gd name="T7" fmla="*/ 2147483647 h 168"/>
              <a:gd name="T8" fmla="*/ 2147483647 w 133"/>
              <a:gd name="T9" fmla="*/ 0 h 168"/>
              <a:gd name="T10" fmla="*/ 0 60000 65536"/>
              <a:gd name="T11" fmla="*/ 0 60000 65536"/>
              <a:gd name="T12" fmla="*/ 0 60000 65536"/>
              <a:gd name="T13" fmla="*/ 0 60000 65536"/>
              <a:gd name="T14" fmla="*/ 0 60000 65536"/>
              <a:gd name="T15" fmla="*/ 0 w 133"/>
              <a:gd name="T16" fmla="*/ 0 h 168"/>
              <a:gd name="T17" fmla="*/ 133 w 133"/>
              <a:gd name="T18" fmla="*/ 168 h 168"/>
            </a:gdLst>
            <a:ahLst/>
            <a:cxnLst>
              <a:cxn ang="T10">
                <a:pos x="T0" y="T1"/>
              </a:cxn>
              <a:cxn ang="T11">
                <a:pos x="T2" y="T3"/>
              </a:cxn>
              <a:cxn ang="T12">
                <a:pos x="T4" y="T5"/>
              </a:cxn>
              <a:cxn ang="T13">
                <a:pos x="T6" y="T7"/>
              </a:cxn>
              <a:cxn ang="T14">
                <a:pos x="T8" y="T9"/>
              </a:cxn>
            </a:cxnLst>
            <a:rect l="T15" t="T16" r="T17" b="T18"/>
            <a:pathLst>
              <a:path w="133" h="168">
                <a:moveTo>
                  <a:pt x="71" y="0"/>
                </a:moveTo>
                <a:lnTo>
                  <a:pt x="133" y="136"/>
                </a:lnTo>
                <a:lnTo>
                  <a:pt x="62" y="168"/>
                </a:lnTo>
                <a:lnTo>
                  <a:pt x="0" y="34"/>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45" name="Freeform 157"/>
          <p:cNvSpPr>
            <a:spLocks/>
          </p:cNvSpPr>
          <p:nvPr/>
        </p:nvSpPr>
        <p:spPr bwMode="auto">
          <a:xfrm>
            <a:off x="4567238" y="3590925"/>
            <a:ext cx="26987" cy="25400"/>
          </a:xfrm>
          <a:custGeom>
            <a:avLst/>
            <a:gdLst>
              <a:gd name="T0" fmla="*/ 2147483647 w 106"/>
              <a:gd name="T1" fmla="*/ 0 h 96"/>
              <a:gd name="T2" fmla="*/ 2147483647 w 106"/>
              <a:gd name="T3" fmla="*/ 2147483647 h 96"/>
              <a:gd name="T4" fmla="*/ 2147483647 w 106"/>
              <a:gd name="T5" fmla="*/ 2147483647 h 96"/>
              <a:gd name="T6" fmla="*/ 0 w 106"/>
              <a:gd name="T7" fmla="*/ 2147483647 h 96"/>
              <a:gd name="T8" fmla="*/ 2147483647 w 106"/>
              <a:gd name="T9" fmla="*/ 0 h 96"/>
              <a:gd name="T10" fmla="*/ 0 60000 65536"/>
              <a:gd name="T11" fmla="*/ 0 60000 65536"/>
              <a:gd name="T12" fmla="*/ 0 60000 65536"/>
              <a:gd name="T13" fmla="*/ 0 60000 65536"/>
              <a:gd name="T14" fmla="*/ 0 60000 65536"/>
              <a:gd name="T15" fmla="*/ 0 w 106"/>
              <a:gd name="T16" fmla="*/ 0 h 96"/>
              <a:gd name="T17" fmla="*/ 106 w 106"/>
              <a:gd name="T18" fmla="*/ 96 h 96"/>
            </a:gdLst>
            <a:ahLst/>
            <a:cxnLst>
              <a:cxn ang="T10">
                <a:pos x="T0" y="T1"/>
              </a:cxn>
              <a:cxn ang="T11">
                <a:pos x="T2" y="T3"/>
              </a:cxn>
              <a:cxn ang="T12">
                <a:pos x="T4" y="T5"/>
              </a:cxn>
              <a:cxn ang="T13">
                <a:pos x="T6" y="T7"/>
              </a:cxn>
              <a:cxn ang="T14">
                <a:pos x="T8" y="T9"/>
              </a:cxn>
            </a:cxnLst>
            <a:rect l="T15" t="T16" r="T17" b="T18"/>
            <a:pathLst>
              <a:path w="106" h="96">
                <a:moveTo>
                  <a:pt x="77" y="0"/>
                </a:moveTo>
                <a:lnTo>
                  <a:pt x="106" y="68"/>
                </a:lnTo>
                <a:lnTo>
                  <a:pt x="30" y="96"/>
                </a:lnTo>
                <a:lnTo>
                  <a:pt x="0" y="28"/>
                </a:lnTo>
                <a:lnTo>
                  <a:pt x="77" y="0"/>
                </a:lnTo>
                <a:close/>
              </a:path>
            </a:pathLst>
          </a:custGeom>
          <a:solidFill>
            <a:srgbClr val="00FF00"/>
          </a:solidFill>
          <a:ln w="9525">
            <a:solidFill>
              <a:srgbClr val="00FF00"/>
            </a:solidFill>
            <a:round/>
            <a:headEnd/>
            <a:tailEnd/>
          </a:ln>
        </p:spPr>
        <p:txBody>
          <a:bodyPr/>
          <a:lstStyle/>
          <a:p>
            <a:endParaRPr lang="nl-NL"/>
          </a:p>
        </p:txBody>
      </p:sp>
      <p:sp>
        <p:nvSpPr>
          <p:cNvPr id="56346" name="Freeform 158"/>
          <p:cNvSpPr>
            <a:spLocks/>
          </p:cNvSpPr>
          <p:nvPr/>
        </p:nvSpPr>
        <p:spPr bwMode="auto">
          <a:xfrm>
            <a:off x="4567238" y="3590925"/>
            <a:ext cx="26987" cy="25400"/>
          </a:xfrm>
          <a:custGeom>
            <a:avLst/>
            <a:gdLst>
              <a:gd name="T0" fmla="*/ 2147483647 w 106"/>
              <a:gd name="T1" fmla="*/ 0 h 96"/>
              <a:gd name="T2" fmla="*/ 2147483647 w 106"/>
              <a:gd name="T3" fmla="*/ 2147483647 h 96"/>
              <a:gd name="T4" fmla="*/ 2147483647 w 106"/>
              <a:gd name="T5" fmla="*/ 2147483647 h 96"/>
              <a:gd name="T6" fmla="*/ 0 w 106"/>
              <a:gd name="T7" fmla="*/ 2147483647 h 96"/>
              <a:gd name="T8" fmla="*/ 2147483647 w 106"/>
              <a:gd name="T9" fmla="*/ 0 h 96"/>
              <a:gd name="T10" fmla="*/ 0 60000 65536"/>
              <a:gd name="T11" fmla="*/ 0 60000 65536"/>
              <a:gd name="T12" fmla="*/ 0 60000 65536"/>
              <a:gd name="T13" fmla="*/ 0 60000 65536"/>
              <a:gd name="T14" fmla="*/ 0 60000 65536"/>
              <a:gd name="T15" fmla="*/ 0 w 106"/>
              <a:gd name="T16" fmla="*/ 0 h 96"/>
              <a:gd name="T17" fmla="*/ 106 w 106"/>
              <a:gd name="T18" fmla="*/ 96 h 96"/>
            </a:gdLst>
            <a:ahLst/>
            <a:cxnLst>
              <a:cxn ang="T10">
                <a:pos x="T0" y="T1"/>
              </a:cxn>
              <a:cxn ang="T11">
                <a:pos x="T2" y="T3"/>
              </a:cxn>
              <a:cxn ang="T12">
                <a:pos x="T4" y="T5"/>
              </a:cxn>
              <a:cxn ang="T13">
                <a:pos x="T6" y="T7"/>
              </a:cxn>
              <a:cxn ang="T14">
                <a:pos x="T8" y="T9"/>
              </a:cxn>
            </a:cxnLst>
            <a:rect l="T15" t="T16" r="T17" b="T18"/>
            <a:pathLst>
              <a:path w="106" h="96">
                <a:moveTo>
                  <a:pt x="77" y="0"/>
                </a:moveTo>
                <a:lnTo>
                  <a:pt x="106" y="68"/>
                </a:lnTo>
                <a:lnTo>
                  <a:pt x="30" y="96"/>
                </a:lnTo>
                <a:lnTo>
                  <a:pt x="0" y="28"/>
                </a:lnTo>
                <a:lnTo>
                  <a:pt x="77" y="0"/>
                </a:lnTo>
                <a:close/>
              </a:path>
            </a:pathLst>
          </a:custGeom>
          <a:solidFill>
            <a:srgbClr val="00FF00"/>
          </a:solidFill>
          <a:ln w="7938">
            <a:solidFill>
              <a:srgbClr val="00FF00"/>
            </a:solidFill>
            <a:round/>
            <a:headEnd/>
            <a:tailEnd/>
          </a:ln>
        </p:spPr>
        <p:txBody>
          <a:bodyPr/>
          <a:lstStyle/>
          <a:p>
            <a:endParaRPr lang="nl-NL"/>
          </a:p>
        </p:txBody>
      </p:sp>
      <p:sp>
        <p:nvSpPr>
          <p:cNvPr id="56347" name="Rectangle 159"/>
          <p:cNvSpPr>
            <a:spLocks noChangeArrowheads="1"/>
          </p:cNvSpPr>
          <p:nvPr/>
        </p:nvSpPr>
        <p:spPr bwMode="auto">
          <a:xfrm>
            <a:off x="4584700" y="3602038"/>
            <a:ext cx="23813" cy="19050"/>
          </a:xfrm>
          <a:prstGeom prst="rect">
            <a:avLst/>
          </a:prstGeom>
          <a:solidFill>
            <a:srgbClr val="00FF00"/>
          </a:solidFill>
          <a:ln w="9525">
            <a:solidFill>
              <a:srgbClr val="00FF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48" name="Rectangle 161"/>
          <p:cNvSpPr>
            <a:spLocks noChangeArrowheads="1"/>
          </p:cNvSpPr>
          <p:nvPr/>
        </p:nvSpPr>
        <p:spPr bwMode="auto">
          <a:xfrm>
            <a:off x="4692650" y="3602038"/>
            <a:ext cx="412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49" name="Rectangle 163"/>
          <p:cNvSpPr>
            <a:spLocks noChangeArrowheads="1"/>
          </p:cNvSpPr>
          <p:nvPr/>
        </p:nvSpPr>
        <p:spPr bwMode="auto">
          <a:xfrm>
            <a:off x="4818063" y="3602038"/>
            <a:ext cx="42862"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50" name="Freeform 165"/>
          <p:cNvSpPr>
            <a:spLocks/>
          </p:cNvSpPr>
          <p:nvPr/>
        </p:nvSpPr>
        <p:spPr bwMode="auto">
          <a:xfrm>
            <a:off x="4938713" y="3625850"/>
            <a:ext cx="47625" cy="30163"/>
          </a:xfrm>
          <a:custGeom>
            <a:avLst/>
            <a:gdLst>
              <a:gd name="T0" fmla="*/ 2147483647 w 178"/>
              <a:gd name="T1" fmla="*/ 0 h 115"/>
              <a:gd name="T2" fmla="*/ 2147483647 w 178"/>
              <a:gd name="T3" fmla="*/ 2147483647 h 115"/>
              <a:gd name="T4" fmla="*/ 2147483647 w 178"/>
              <a:gd name="T5" fmla="*/ 2147483647 h 115"/>
              <a:gd name="T6" fmla="*/ 0 w 178"/>
              <a:gd name="T7" fmla="*/ 2147483647 h 115"/>
              <a:gd name="T8" fmla="*/ 2147483647 w 178"/>
              <a:gd name="T9" fmla="*/ 0 h 115"/>
              <a:gd name="T10" fmla="*/ 0 60000 65536"/>
              <a:gd name="T11" fmla="*/ 0 60000 65536"/>
              <a:gd name="T12" fmla="*/ 0 60000 65536"/>
              <a:gd name="T13" fmla="*/ 0 60000 65536"/>
              <a:gd name="T14" fmla="*/ 0 60000 65536"/>
              <a:gd name="T15" fmla="*/ 0 w 178"/>
              <a:gd name="T16" fmla="*/ 0 h 115"/>
              <a:gd name="T17" fmla="*/ 178 w 178"/>
              <a:gd name="T18" fmla="*/ 115 h 115"/>
            </a:gdLst>
            <a:ahLst/>
            <a:cxnLst>
              <a:cxn ang="T10">
                <a:pos x="T0" y="T1"/>
              </a:cxn>
              <a:cxn ang="T11">
                <a:pos x="T2" y="T3"/>
              </a:cxn>
              <a:cxn ang="T12">
                <a:pos x="T4" y="T5"/>
              </a:cxn>
              <a:cxn ang="T13">
                <a:pos x="T6" y="T7"/>
              </a:cxn>
              <a:cxn ang="T14">
                <a:pos x="T8" y="T9"/>
              </a:cxn>
            </a:cxnLst>
            <a:rect l="T15" t="T16" r="T17" b="T18"/>
            <a:pathLst>
              <a:path w="178" h="115">
                <a:moveTo>
                  <a:pt x="25" y="0"/>
                </a:moveTo>
                <a:lnTo>
                  <a:pt x="178" y="45"/>
                </a:lnTo>
                <a:lnTo>
                  <a:pt x="155" y="115"/>
                </a:lnTo>
                <a:lnTo>
                  <a:pt x="0" y="67"/>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51" name="Freeform 167"/>
          <p:cNvSpPr>
            <a:spLocks/>
          </p:cNvSpPr>
          <p:nvPr/>
        </p:nvSpPr>
        <p:spPr bwMode="auto">
          <a:xfrm>
            <a:off x="5060950" y="3662363"/>
            <a:ext cx="46038" cy="31750"/>
          </a:xfrm>
          <a:custGeom>
            <a:avLst/>
            <a:gdLst>
              <a:gd name="T0" fmla="*/ 2147483647 w 178"/>
              <a:gd name="T1" fmla="*/ 0 h 116"/>
              <a:gd name="T2" fmla="*/ 2147483647 w 178"/>
              <a:gd name="T3" fmla="*/ 2147483647 h 116"/>
              <a:gd name="T4" fmla="*/ 2147483647 w 178"/>
              <a:gd name="T5" fmla="*/ 2147483647 h 116"/>
              <a:gd name="T6" fmla="*/ 0 w 178"/>
              <a:gd name="T7" fmla="*/ 2147483647 h 116"/>
              <a:gd name="T8" fmla="*/ 2147483647 w 178"/>
              <a:gd name="T9" fmla="*/ 0 h 116"/>
              <a:gd name="T10" fmla="*/ 0 60000 65536"/>
              <a:gd name="T11" fmla="*/ 0 60000 65536"/>
              <a:gd name="T12" fmla="*/ 0 60000 65536"/>
              <a:gd name="T13" fmla="*/ 0 60000 65536"/>
              <a:gd name="T14" fmla="*/ 0 60000 65536"/>
              <a:gd name="T15" fmla="*/ 0 w 178"/>
              <a:gd name="T16" fmla="*/ 0 h 116"/>
              <a:gd name="T17" fmla="*/ 178 w 178"/>
              <a:gd name="T18" fmla="*/ 116 h 116"/>
            </a:gdLst>
            <a:ahLst/>
            <a:cxnLst>
              <a:cxn ang="T10">
                <a:pos x="T0" y="T1"/>
              </a:cxn>
              <a:cxn ang="T11">
                <a:pos x="T2" y="T3"/>
              </a:cxn>
              <a:cxn ang="T12">
                <a:pos x="T4" y="T5"/>
              </a:cxn>
              <a:cxn ang="T13">
                <a:pos x="T6" y="T7"/>
              </a:cxn>
              <a:cxn ang="T14">
                <a:pos x="T8" y="T9"/>
              </a:cxn>
            </a:cxnLst>
            <a:rect l="T15" t="T16" r="T17" b="T18"/>
            <a:pathLst>
              <a:path w="178" h="116">
                <a:moveTo>
                  <a:pt x="26" y="0"/>
                </a:moveTo>
                <a:lnTo>
                  <a:pt x="178" y="45"/>
                </a:lnTo>
                <a:lnTo>
                  <a:pt x="153" y="116"/>
                </a:lnTo>
                <a:lnTo>
                  <a:pt x="0" y="7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52" name="Rectangle 169"/>
          <p:cNvSpPr>
            <a:spLocks noChangeArrowheads="1"/>
          </p:cNvSpPr>
          <p:nvPr/>
        </p:nvSpPr>
        <p:spPr bwMode="auto">
          <a:xfrm>
            <a:off x="5186363" y="3684588"/>
            <a:ext cx="444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53" name="Rectangle 171"/>
          <p:cNvSpPr>
            <a:spLocks noChangeArrowheads="1"/>
          </p:cNvSpPr>
          <p:nvPr/>
        </p:nvSpPr>
        <p:spPr bwMode="auto">
          <a:xfrm>
            <a:off x="5311775" y="3684588"/>
            <a:ext cx="444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54" name="Rectangle 173"/>
          <p:cNvSpPr>
            <a:spLocks noChangeArrowheads="1"/>
          </p:cNvSpPr>
          <p:nvPr/>
        </p:nvSpPr>
        <p:spPr bwMode="auto">
          <a:xfrm>
            <a:off x="5440363" y="3684588"/>
            <a:ext cx="428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55" name="Rectangle 175"/>
          <p:cNvSpPr>
            <a:spLocks noChangeArrowheads="1"/>
          </p:cNvSpPr>
          <p:nvPr/>
        </p:nvSpPr>
        <p:spPr bwMode="auto">
          <a:xfrm>
            <a:off x="5567363" y="3684588"/>
            <a:ext cx="412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56" name="Rectangle 176"/>
          <p:cNvSpPr>
            <a:spLocks noChangeArrowheads="1"/>
          </p:cNvSpPr>
          <p:nvPr/>
        </p:nvSpPr>
        <p:spPr bwMode="auto">
          <a:xfrm>
            <a:off x="5567363" y="3684588"/>
            <a:ext cx="41275" cy="2063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grpSp>
        <p:nvGrpSpPr>
          <p:cNvPr id="2" name="Group 521"/>
          <p:cNvGrpSpPr>
            <a:grpSpLocks/>
          </p:cNvGrpSpPr>
          <p:nvPr/>
        </p:nvGrpSpPr>
        <p:grpSpPr bwMode="auto">
          <a:xfrm>
            <a:off x="2362201" y="2014538"/>
            <a:ext cx="4709746" cy="3357562"/>
            <a:chOff x="1488" y="1269"/>
            <a:chExt cx="2967" cy="2115"/>
          </a:xfrm>
          <a:solidFill>
            <a:srgbClr val="00B050"/>
          </a:solidFill>
        </p:grpSpPr>
        <p:sp>
          <p:nvSpPr>
            <p:cNvPr id="33997" name="Rectangle 205"/>
            <p:cNvSpPr>
              <a:spLocks noChangeArrowheads="1"/>
            </p:cNvSpPr>
            <p:nvPr/>
          </p:nvSpPr>
          <p:spPr bwMode="auto">
            <a:xfrm>
              <a:off x="4137" y="3163"/>
              <a:ext cx="27" cy="13"/>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98" name="Rectangle 206"/>
            <p:cNvSpPr>
              <a:spLocks noChangeArrowheads="1"/>
            </p:cNvSpPr>
            <p:nvPr/>
          </p:nvSpPr>
          <p:spPr bwMode="auto">
            <a:xfrm>
              <a:off x="4137" y="3163"/>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99" name="Rectangle 207"/>
            <p:cNvSpPr>
              <a:spLocks noChangeArrowheads="1"/>
            </p:cNvSpPr>
            <p:nvPr/>
          </p:nvSpPr>
          <p:spPr bwMode="auto">
            <a:xfrm>
              <a:off x="4217" y="3163"/>
              <a:ext cx="27" cy="13"/>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000" name="Rectangle 208"/>
            <p:cNvSpPr>
              <a:spLocks noChangeArrowheads="1"/>
            </p:cNvSpPr>
            <p:nvPr/>
          </p:nvSpPr>
          <p:spPr bwMode="auto">
            <a:xfrm>
              <a:off x="4217" y="3163"/>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001" name="Freeform 209"/>
            <p:cNvSpPr>
              <a:spLocks/>
            </p:cNvSpPr>
            <p:nvPr/>
          </p:nvSpPr>
          <p:spPr bwMode="auto">
            <a:xfrm>
              <a:off x="4284" y="3181"/>
              <a:ext cx="27" cy="28"/>
            </a:xfrm>
            <a:custGeom>
              <a:avLst/>
              <a:gdLst>
                <a:gd name="T0" fmla="*/ 66 w 164"/>
                <a:gd name="T1" fmla="*/ 0 h 164"/>
                <a:gd name="T2" fmla="*/ 164 w 164"/>
                <a:gd name="T3" fmla="*/ 116 h 164"/>
                <a:gd name="T4" fmla="*/ 97 w 164"/>
                <a:gd name="T5" fmla="*/ 164 h 164"/>
                <a:gd name="T6" fmla="*/ 0 w 164"/>
                <a:gd name="T7" fmla="*/ 49 h 164"/>
                <a:gd name="T8" fmla="*/ 66 w 164"/>
                <a:gd name="T9" fmla="*/ 0 h 164"/>
              </a:gdLst>
              <a:ahLst/>
              <a:cxnLst>
                <a:cxn ang="0">
                  <a:pos x="T0" y="T1"/>
                </a:cxn>
                <a:cxn ang="0">
                  <a:pos x="T2" y="T3"/>
                </a:cxn>
                <a:cxn ang="0">
                  <a:pos x="T4" y="T5"/>
                </a:cxn>
                <a:cxn ang="0">
                  <a:pos x="T6" y="T7"/>
                </a:cxn>
                <a:cxn ang="0">
                  <a:pos x="T8" y="T9"/>
                </a:cxn>
              </a:cxnLst>
              <a:rect l="0" t="0" r="r" b="b"/>
              <a:pathLst>
                <a:path w="164" h="164">
                  <a:moveTo>
                    <a:pt x="66" y="0"/>
                  </a:moveTo>
                  <a:lnTo>
                    <a:pt x="164" y="116"/>
                  </a:lnTo>
                  <a:lnTo>
                    <a:pt x="97" y="164"/>
                  </a:lnTo>
                  <a:lnTo>
                    <a:pt x="0" y="49"/>
                  </a:lnTo>
                  <a:lnTo>
                    <a:pt x="6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002" name="Freeform 210"/>
            <p:cNvSpPr>
              <a:spLocks/>
            </p:cNvSpPr>
            <p:nvPr/>
          </p:nvSpPr>
          <p:spPr bwMode="auto">
            <a:xfrm>
              <a:off x="4284" y="3181"/>
              <a:ext cx="27" cy="28"/>
            </a:xfrm>
            <a:custGeom>
              <a:avLst/>
              <a:gdLst>
                <a:gd name="T0" fmla="*/ 66 w 164"/>
                <a:gd name="T1" fmla="*/ 0 h 164"/>
                <a:gd name="T2" fmla="*/ 164 w 164"/>
                <a:gd name="T3" fmla="*/ 116 h 164"/>
                <a:gd name="T4" fmla="*/ 97 w 164"/>
                <a:gd name="T5" fmla="*/ 164 h 164"/>
                <a:gd name="T6" fmla="*/ 0 w 164"/>
                <a:gd name="T7" fmla="*/ 49 h 164"/>
                <a:gd name="T8" fmla="*/ 66 w 164"/>
                <a:gd name="T9" fmla="*/ 0 h 164"/>
              </a:gdLst>
              <a:ahLst/>
              <a:cxnLst>
                <a:cxn ang="0">
                  <a:pos x="T0" y="T1"/>
                </a:cxn>
                <a:cxn ang="0">
                  <a:pos x="T2" y="T3"/>
                </a:cxn>
                <a:cxn ang="0">
                  <a:pos x="T4" y="T5"/>
                </a:cxn>
                <a:cxn ang="0">
                  <a:pos x="T6" y="T7"/>
                </a:cxn>
                <a:cxn ang="0">
                  <a:pos x="T8" y="T9"/>
                </a:cxn>
              </a:cxnLst>
              <a:rect l="0" t="0" r="r" b="b"/>
              <a:pathLst>
                <a:path w="164" h="164">
                  <a:moveTo>
                    <a:pt x="66" y="0"/>
                  </a:moveTo>
                  <a:lnTo>
                    <a:pt x="164" y="116"/>
                  </a:lnTo>
                  <a:lnTo>
                    <a:pt x="97" y="164"/>
                  </a:lnTo>
                  <a:lnTo>
                    <a:pt x="0" y="49"/>
                  </a:lnTo>
                  <a:lnTo>
                    <a:pt x="6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003" name="Freeform 211"/>
            <p:cNvSpPr>
              <a:spLocks/>
            </p:cNvSpPr>
            <p:nvPr/>
          </p:nvSpPr>
          <p:spPr bwMode="auto">
            <a:xfrm>
              <a:off x="4332" y="3240"/>
              <a:ext cx="26" cy="27"/>
            </a:xfrm>
            <a:custGeom>
              <a:avLst/>
              <a:gdLst>
                <a:gd name="T0" fmla="*/ 64 w 154"/>
                <a:gd name="T1" fmla="*/ 0 h 163"/>
                <a:gd name="T2" fmla="*/ 154 w 154"/>
                <a:gd name="T3" fmla="*/ 120 h 163"/>
                <a:gd name="T4" fmla="*/ 92 w 154"/>
                <a:gd name="T5" fmla="*/ 163 h 163"/>
                <a:gd name="T6" fmla="*/ 0 w 154"/>
                <a:gd name="T7" fmla="*/ 43 h 163"/>
                <a:gd name="T8" fmla="*/ 64 w 154"/>
                <a:gd name="T9" fmla="*/ 0 h 163"/>
              </a:gdLst>
              <a:ahLst/>
              <a:cxnLst>
                <a:cxn ang="0">
                  <a:pos x="T0" y="T1"/>
                </a:cxn>
                <a:cxn ang="0">
                  <a:pos x="T2" y="T3"/>
                </a:cxn>
                <a:cxn ang="0">
                  <a:pos x="T4" y="T5"/>
                </a:cxn>
                <a:cxn ang="0">
                  <a:pos x="T6" y="T7"/>
                </a:cxn>
                <a:cxn ang="0">
                  <a:pos x="T8" y="T9"/>
                </a:cxn>
              </a:cxnLst>
              <a:rect l="0" t="0" r="r" b="b"/>
              <a:pathLst>
                <a:path w="154" h="163">
                  <a:moveTo>
                    <a:pt x="64" y="0"/>
                  </a:moveTo>
                  <a:lnTo>
                    <a:pt x="154" y="120"/>
                  </a:lnTo>
                  <a:lnTo>
                    <a:pt x="92" y="163"/>
                  </a:lnTo>
                  <a:lnTo>
                    <a:pt x="0" y="43"/>
                  </a:lnTo>
                  <a:lnTo>
                    <a:pt x="64"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3" name="Group 520"/>
            <p:cNvGrpSpPr>
              <a:grpSpLocks/>
            </p:cNvGrpSpPr>
            <p:nvPr/>
          </p:nvGrpSpPr>
          <p:grpSpPr bwMode="auto">
            <a:xfrm>
              <a:off x="1488" y="1269"/>
              <a:ext cx="2512" cy="1774"/>
              <a:chOff x="1488" y="1269"/>
              <a:chExt cx="2512" cy="1774"/>
            </a:xfrm>
            <a:grpFill/>
          </p:grpSpPr>
          <p:sp>
            <p:nvSpPr>
              <p:cNvPr id="34224" name="Freeform 432"/>
              <p:cNvSpPr>
                <a:spLocks/>
              </p:cNvSpPr>
              <p:nvPr/>
            </p:nvSpPr>
            <p:spPr bwMode="auto">
              <a:xfrm>
                <a:off x="3793" y="2873"/>
                <a:ext cx="29" cy="24"/>
              </a:xfrm>
              <a:custGeom>
                <a:avLst/>
                <a:gdLst>
                  <a:gd name="T0" fmla="*/ 44 w 178"/>
                  <a:gd name="T1" fmla="*/ 0 h 144"/>
                  <a:gd name="T2" fmla="*/ 178 w 178"/>
                  <a:gd name="T3" fmla="*/ 83 h 144"/>
                  <a:gd name="T4" fmla="*/ 132 w 178"/>
                  <a:gd name="T5" fmla="*/ 144 h 144"/>
                  <a:gd name="T6" fmla="*/ 0 w 178"/>
                  <a:gd name="T7" fmla="*/ 61 h 144"/>
                  <a:gd name="T8" fmla="*/ 44 w 178"/>
                  <a:gd name="T9" fmla="*/ 0 h 144"/>
                </a:gdLst>
                <a:ahLst/>
                <a:cxnLst>
                  <a:cxn ang="0">
                    <a:pos x="T0" y="T1"/>
                  </a:cxn>
                  <a:cxn ang="0">
                    <a:pos x="T2" y="T3"/>
                  </a:cxn>
                  <a:cxn ang="0">
                    <a:pos x="T4" y="T5"/>
                  </a:cxn>
                  <a:cxn ang="0">
                    <a:pos x="T6" y="T7"/>
                  </a:cxn>
                  <a:cxn ang="0">
                    <a:pos x="T8" y="T9"/>
                  </a:cxn>
                </a:cxnLst>
                <a:rect l="0" t="0" r="r" b="b"/>
                <a:pathLst>
                  <a:path w="178" h="144">
                    <a:moveTo>
                      <a:pt x="44" y="0"/>
                    </a:moveTo>
                    <a:lnTo>
                      <a:pt x="178" y="83"/>
                    </a:lnTo>
                    <a:lnTo>
                      <a:pt x="132" y="144"/>
                    </a:lnTo>
                    <a:lnTo>
                      <a:pt x="0" y="61"/>
                    </a:lnTo>
                    <a:lnTo>
                      <a:pt x="44"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4" name="Group 519"/>
              <p:cNvGrpSpPr>
                <a:grpSpLocks/>
              </p:cNvGrpSpPr>
              <p:nvPr/>
            </p:nvGrpSpPr>
            <p:grpSpPr bwMode="auto">
              <a:xfrm>
                <a:off x="1488" y="1269"/>
                <a:ext cx="2512" cy="1774"/>
                <a:chOff x="1488" y="1269"/>
                <a:chExt cx="2512" cy="1774"/>
              </a:xfrm>
              <a:grpFill/>
            </p:grpSpPr>
            <p:sp>
              <p:nvSpPr>
                <p:cNvPr id="34218" name="Freeform 426"/>
                <p:cNvSpPr>
                  <a:spLocks/>
                </p:cNvSpPr>
                <p:nvPr/>
              </p:nvSpPr>
              <p:spPr bwMode="auto">
                <a:xfrm>
                  <a:off x="3694" y="2683"/>
                  <a:ext cx="21" cy="27"/>
                </a:xfrm>
                <a:custGeom>
                  <a:avLst/>
                  <a:gdLst>
                    <a:gd name="T0" fmla="*/ 76 w 126"/>
                    <a:gd name="T1" fmla="*/ 0 h 162"/>
                    <a:gd name="T2" fmla="*/ 126 w 126"/>
                    <a:gd name="T3" fmla="*/ 138 h 162"/>
                    <a:gd name="T4" fmla="*/ 50 w 126"/>
                    <a:gd name="T5" fmla="*/ 162 h 162"/>
                    <a:gd name="T6" fmla="*/ 0 w 126"/>
                    <a:gd name="T7" fmla="*/ 22 h 162"/>
                    <a:gd name="T8" fmla="*/ 76 w 126"/>
                    <a:gd name="T9" fmla="*/ 0 h 162"/>
                  </a:gdLst>
                  <a:ahLst/>
                  <a:cxnLst>
                    <a:cxn ang="0">
                      <a:pos x="T0" y="T1"/>
                    </a:cxn>
                    <a:cxn ang="0">
                      <a:pos x="T2" y="T3"/>
                    </a:cxn>
                    <a:cxn ang="0">
                      <a:pos x="T4" y="T5"/>
                    </a:cxn>
                    <a:cxn ang="0">
                      <a:pos x="T6" y="T7"/>
                    </a:cxn>
                    <a:cxn ang="0">
                      <a:pos x="T8" y="T9"/>
                    </a:cxn>
                  </a:cxnLst>
                  <a:rect l="0" t="0" r="r" b="b"/>
                  <a:pathLst>
                    <a:path w="126" h="162">
                      <a:moveTo>
                        <a:pt x="76" y="0"/>
                      </a:moveTo>
                      <a:lnTo>
                        <a:pt x="126" y="138"/>
                      </a:lnTo>
                      <a:lnTo>
                        <a:pt x="50" y="162"/>
                      </a:lnTo>
                      <a:lnTo>
                        <a:pt x="0" y="22"/>
                      </a:lnTo>
                      <a:lnTo>
                        <a:pt x="7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5" name="Group 518"/>
                <p:cNvGrpSpPr>
                  <a:grpSpLocks/>
                </p:cNvGrpSpPr>
                <p:nvPr/>
              </p:nvGrpSpPr>
              <p:grpSpPr bwMode="auto">
                <a:xfrm>
                  <a:off x="1488" y="1269"/>
                  <a:ext cx="2512" cy="1774"/>
                  <a:chOff x="1488" y="1269"/>
                  <a:chExt cx="2512" cy="1774"/>
                </a:xfrm>
                <a:grpFill/>
              </p:grpSpPr>
              <p:grpSp>
                <p:nvGrpSpPr>
                  <p:cNvPr id="6" name="Group 517"/>
                  <p:cNvGrpSpPr>
                    <a:grpSpLocks/>
                  </p:cNvGrpSpPr>
                  <p:nvPr/>
                </p:nvGrpSpPr>
                <p:grpSpPr bwMode="auto">
                  <a:xfrm>
                    <a:off x="1488" y="1269"/>
                    <a:ext cx="2180" cy="1300"/>
                    <a:chOff x="1488" y="1269"/>
                    <a:chExt cx="2180" cy="1300"/>
                  </a:xfrm>
                  <a:grpFill/>
                </p:grpSpPr>
                <p:sp>
                  <p:nvSpPr>
                    <p:cNvPr id="33969" name="Freeform 177"/>
                    <p:cNvSpPr>
                      <a:spLocks/>
                    </p:cNvSpPr>
                    <p:nvPr/>
                  </p:nvSpPr>
                  <p:spPr bwMode="auto">
                    <a:xfrm>
                      <a:off x="3577" y="2330"/>
                      <a:ext cx="20" cy="27"/>
                    </a:xfrm>
                    <a:custGeom>
                      <a:avLst/>
                      <a:gdLst>
                        <a:gd name="T0" fmla="*/ 76 w 120"/>
                        <a:gd name="T1" fmla="*/ 0 h 164"/>
                        <a:gd name="T2" fmla="*/ 120 w 120"/>
                        <a:gd name="T3" fmla="*/ 140 h 164"/>
                        <a:gd name="T4" fmla="*/ 47 w 120"/>
                        <a:gd name="T5" fmla="*/ 164 h 164"/>
                        <a:gd name="T6" fmla="*/ 0 w 120"/>
                        <a:gd name="T7" fmla="*/ 22 h 164"/>
                        <a:gd name="T8" fmla="*/ 76 w 120"/>
                        <a:gd name="T9" fmla="*/ 0 h 164"/>
                      </a:gdLst>
                      <a:ahLst/>
                      <a:cxnLst>
                        <a:cxn ang="0">
                          <a:pos x="T0" y="T1"/>
                        </a:cxn>
                        <a:cxn ang="0">
                          <a:pos x="T2" y="T3"/>
                        </a:cxn>
                        <a:cxn ang="0">
                          <a:pos x="T4" y="T5"/>
                        </a:cxn>
                        <a:cxn ang="0">
                          <a:pos x="T6" y="T7"/>
                        </a:cxn>
                        <a:cxn ang="0">
                          <a:pos x="T8" y="T9"/>
                        </a:cxn>
                      </a:cxnLst>
                      <a:rect l="0" t="0" r="r" b="b"/>
                      <a:pathLst>
                        <a:path w="120" h="164">
                          <a:moveTo>
                            <a:pt x="76" y="0"/>
                          </a:moveTo>
                          <a:lnTo>
                            <a:pt x="120" y="140"/>
                          </a:lnTo>
                          <a:lnTo>
                            <a:pt x="47" y="164"/>
                          </a:lnTo>
                          <a:lnTo>
                            <a:pt x="0" y="22"/>
                          </a:lnTo>
                          <a:lnTo>
                            <a:pt x="7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0" name="Freeform 178"/>
                    <p:cNvSpPr>
                      <a:spLocks/>
                    </p:cNvSpPr>
                    <p:nvPr/>
                  </p:nvSpPr>
                  <p:spPr bwMode="auto">
                    <a:xfrm>
                      <a:off x="3577" y="2330"/>
                      <a:ext cx="20" cy="27"/>
                    </a:xfrm>
                    <a:custGeom>
                      <a:avLst/>
                      <a:gdLst>
                        <a:gd name="T0" fmla="*/ 76 w 120"/>
                        <a:gd name="T1" fmla="*/ 0 h 164"/>
                        <a:gd name="T2" fmla="*/ 120 w 120"/>
                        <a:gd name="T3" fmla="*/ 140 h 164"/>
                        <a:gd name="T4" fmla="*/ 47 w 120"/>
                        <a:gd name="T5" fmla="*/ 164 h 164"/>
                        <a:gd name="T6" fmla="*/ 0 w 120"/>
                        <a:gd name="T7" fmla="*/ 22 h 164"/>
                        <a:gd name="T8" fmla="*/ 76 w 120"/>
                        <a:gd name="T9" fmla="*/ 0 h 164"/>
                      </a:gdLst>
                      <a:ahLst/>
                      <a:cxnLst>
                        <a:cxn ang="0">
                          <a:pos x="T0" y="T1"/>
                        </a:cxn>
                        <a:cxn ang="0">
                          <a:pos x="T2" y="T3"/>
                        </a:cxn>
                        <a:cxn ang="0">
                          <a:pos x="T4" y="T5"/>
                        </a:cxn>
                        <a:cxn ang="0">
                          <a:pos x="T6" y="T7"/>
                        </a:cxn>
                        <a:cxn ang="0">
                          <a:pos x="T8" y="T9"/>
                        </a:cxn>
                      </a:cxnLst>
                      <a:rect l="0" t="0" r="r" b="b"/>
                      <a:pathLst>
                        <a:path w="120" h="164">
                          <a:moveTo>
                            <a:pt x="76" y="0"/>
                          </a:moveTo>
                          <a:lnTo>
                            <a:pt x="120" y="140"/>
                          </a:lnTo>
                          <a:lnTo>
                            <a:pt x="47" y="164"/>
                          </a:lnTo>
                          <a:lnTo>
                            <a:pt x="0" y="22"/>
                          </a:lnTo>
                          <a:lnTo>
                            <a:pt x="7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1" name="Freeform 179"/>
                    <p:cNvSpPr>
                      <a:spLocks/>
                    </p:cNvSpPr>
                    <p:nvPr/>
                  </p:nvSpPr>
                  <p:spPr bwMode="auto">
                    <a:xfrm>
                      <a:off x="3601" y="2400"/>
                      <a:ext cx="20" cy="28"/>
                    </a:xfrm>
                    <a:custGeom>
                      <a:avLst/>
                      <a:gdLst>
                        <a:gd name="T0" fmla="*/ 76 w 120"/>
                        <a:gd name="T1" fmla="*/ 0 h 163"/>
                        <a:gd name="T2" fmla="*/ 120 w 120"/>
                        <a:gd name="T3" fmla="*/ 139 h 163"/>
                        <a:gd name="T4" fmla="*/ 44 w 120"/>
                        <a:gd name="T5" fmla="*/ 163 h 163"/>
                        <a:gd name="T6" fmla="*/ 0 w 120"/>
                        <a:gd name="T7" fmla="*/ 24 h 163"/>
                        <a:gd name="T8" fmla="*/ 76 w 120"/>
                        <a:gd name="T9" fmla="*/ 0 h 163"/>
                      </a:gdLst>
                      <a:ahLst/>
                      <a:cxnLst>
                        <a:cxn ang="0">
                          <a:pos x="T0" y="T1"/>
                        </a:cxn>
                        <a:cxn ang="0">
                          <a:pos x="T2" y="T3"/>
                        </a:cxn>
                        <a:cxn ang="0">
                          <a:pos x="T4" y="T5"/>
                        </a:cxn>
                        <a:cxn ang="0">
                          <a:pos x="T6" y="T7"/>
                        </a:cxn>
                        <a:cxn ang="0">
                          <a:pos x="T8" y="T9"/>
                        </a:cxn>
                      </a:cxnLst>
                      <a:rect l="0" t="0" r="r" b="b"/>
                      <a:pathLst>
                        <a:path w="120" h="163">
                          <a:moveTo>
                            <a:pt x="76" y="0"/>
                          </a:moveTo>
                          <a:lnTo>
                            <a:pt x="120" y="139"/>
                          </a:lnTo>
                          <a:lnTo>
                            <a:pt x="44" y="163"/>
                          </a:lnTo>
                          <a:lnTo>
                            <a:pt x="0" y="24"/>
                          </a:lnTo>
                          <a:lnTo>
                            <a:pt x="7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2" name="Freeform 180"/>
                    <p:cNvSpPr>
                      <a:spLocks/>
                    </p:cNvSpPr>
                    <p:nvPr/>
                  </p:nvSpPr>
                  <p:spPr bwMode="auto">
                    <a:xfrm>
                      <a:off x="3601" y="2400"/>
                      <a:ext cx="20" cy="28"/>
                    </a:xfrm>
                    <a:custGeom>
                      <a:avLst/>
                      <a:gdLst>
                        <a:gd name="T0" fmla="*/ 76 w 120"/>
                        <a:gd name="T1" fmla="*/ 0 h 163"/>
                        <a:gd name="T2" fmla="*/ 120 w 120"/>
                        <a:gd name="T3" fmla="*/ 139 h 163"/>
                        <a:gd name="T4" fmla="*/ 44 w 120"/>
                        <a:gd name="T5" fmla="*/ 163 h 163"/>
                        <a:gd name="T6" fmla="*/ 0 w 120"/>
                        <a:gd name="T7" fmla="*/ 24 h 163"/>
                        <a:gd name="T8" fmla="*/ 76 w 120"/>
                        <a:gd name="T9" fmla="*/ 0 h 163"/>
                      </a:gdLst>
                      <a:ahLst/>
                      <a:cxnLst>
                        <a:cxn ang="0">
                          <a:pos x="T0" y="T1"/>
                        </a:cxn>
                        <a:cxn ang="0">
                          <a:pos x="T2" y="T3"/>
                        </a:cxn>
                        <a:cxn ang="0">
                          <a:pos x="T4" y="T5"/>
                        </a:cxn>
                        <a:cxn ang="0">
                          <a:pos x="T6" y="T7"/>
                        </a:cxn>
                        <a:cxn ang="0">
                          <a:pos x="T8" y="T9"/>
                        </a:cxn>
                      </a:cxnLst>
                      <a:rect l="0" t="0" r="r" b="b"/>
                      <a:pathLst>
                        <a:path w="120" h="163">
                          <a:moveTo>
                            <a:pt x="76" y="0"/>
                          </a:moveTo>
                          <a:lnTo>
                            <a:pt x="120" y="139"/>
                          </a:lnTo>
                          <a:lnTo>
                            <a:pt x="44" y="163"/>
                          </a:lnTo>
                          <a:lnTo>
                            <a:pt x="0" y="24"/>
                          </a:lnTo>
                          <a:lnTo>
                            <a:pt x="7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3" name="Freeform 181"/>
                    <p:cNvSpPr>
                      <a:spLocks/>
                    </p:cNvSpPr>
                    <p:nvPr/>
                  </p:nvSpPr>
                  <p:spPr bwMode="auto">
                    <a:xfrm>
                      <a:off x="3624" y="2472"/>
                      <a:ext cx="20" cy="26"/>
                    </a:xfrm>
                    <a:custGeom>
                      <a:avLst/>
                      <a:gdLst>
                        <a:gd name="T0" fmla="*/ 75 w 119"/>
                        <a:gd name="T1" fmla="*/ 0 h 158"/>
                        <a:gd name="T2" fmla="*/ 119 w 119"/>
                        <a:gd name="T3" fmla="*/ 137 h 158"/>
                        <a:gd name="T4" fmla="*/ 44 w 119"/>
                        <a:gd name="T5" fmla="*/ 158 h 158"/>
                        <a:gd name="T6" fmla="*/ 0 w 119"/>
                        <a:gd name="T7" fmla="*/ 23 h 158"/>
                        <a:gd name="T8" fmla="*/ 75 w 119"/>
                        <a:gd name="T9" fmla="*/ 0 h 158"/>
                      </a:gdLst>
                      <a:ahLst/>
                      <a:cxnLst>
                        <a:cxn ang="0">
                          <a:pos x="T0" y="T1"/>
                        </a:cxn>
                        <a:cxn ang="0">
                          <a:pos x="T2" y="T3"/>
                        </a:cxn>
                        <a:cxn ang="0">
                          <a:pos x="T4" y="T5"/>
                        </a:cxn>
                        <a:cxn ang="0">
                          <a:pos x="T6" y="T7"/>
                        </a:cxn>
                        <a:cxn ang="0">
                          <a:pos x="T8" y="T9"/>
                        </a:cxn>
                      </a:cxnLst>
                      <a:rect l="0" t="0" r="r" b="b"/>
                      <a:pathLst>
                        <a:path w="119" h="158">
                          <a:moveTo>
                            <a:pt x="75" y="0"/>
                          </a:moveTo>
                          <a:lnTo>
                            <a:pt x="119" y="137"/>
                          </a:lnTo>
                          <a:lnTo>
                            <a:pt x="44" y="158"/>
                          </a:lnTo>
                          <a:lnTo>
                            <a:pt x="0" y="23"/>
                          </a:lnTo>
                          <a:lnTo>
                            <a:pt x="75"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4" name="Freeform 182"/>
                    <p:cNvSpPr>
                      <a:spLocks/>
                    </p:cNvSpPr>
                    <p:nvPr/>
                  </p:nvSpPr>
                  <p:spPr bwMode="auto">
                    <a:xfrm>
                      <a:off x="3624" y="2472"/>
                      <a:ext cx="20" cy="26"/>
                    </a:xfrm>
                    <a:custGeom>
                      <a:avLst/>
                      <a:gdLst>
                        <a:gd name="T0" fmla="*/ 75 w 119"/>
                        <a:gd name="T1" fmla="*/ 0 h 158"/>
                        <a:gd name="T2" fmla="*/ 119 w 119"/>
                        <a:gd name="T3" fmla="*/ 137 h 158"/>
                        <a:gd name="T4" fmla="*/ 44 w 119"/>
                        <a:gd name="T5" fmla="*/ 158 h 158"/>
                        <a:gd name="T6" fmla="*/ 0 w 119"/>
                        <a:gd name="T7" fmla="*/ 23 h 158"/>
                        <a:gd name="T8" fmla="*/ 75 w 119"/>
                        <a:gd name="T9" fmla="*/ 0 h 158"/>
                      </a:gdLst>
                      <a:ahLst/>
                      <a:cxnLst>
                        <a:cxn ang="0">
                          <a:pos x="T0" y="T1"/>
                        </a:cxn>
                        <a:cxn ang="0">
                          <a:pos x="T2" y="T3"/>
                        </a:cxn>
                        <a:cxn ang="0">
                          <a:pos x="T4" y="T5"/>
                        </a:cxn>
                        <a:cxn ang="0">
                          <a:pos x="T6" y="T7"/>
                        </a:cxn>
                        <a:cxn ang="0">
                          <a:pos x="T8" y="T9"/>
                        </a:cxn>
                      </a:cxnLst>
                      <a:rect l="0" t="0" r="r" b="b"/>
                      <a:pathLst>
                        <a:path w="119" h="158">
                          <a:moveTo>
                            <a:pt x="75" y="0"/>
                          </a:moveTo>
                          <a:lnTo>
                            <a:pt x="119" y="137"/>
                          </a:lnTo>
                          <a:lnTo>
                            <a:pt x="44" y="158"/>
                          </a:lnTo>
                          <a:lnTo>
                            <a:pt x="0" y="23"/>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5" name="Freeform 183"/>
                    <p:cNvSpPr>
                      <a:spLocks/>
                    </p:cNvSpPr>
                    <p:nvPr/>
                  </p:nvSpPr>
                  <p:spPr bwMode="auto">
                    <a:xfrm>
                      <a:off x="3648" y="2542"/>
                      <a:ext cx="20" cy="27"/>
                    </a:xfrm>
                    <a:custGeom>
                      <a:avLst/>
                      <a:gdLst>
                        <a:gd name="T0" fmla="*/ 73 w 120"/>
                        <a:gd name="T1" fmla="*/ 0 h 159"/>
                        <a:gd name="T2" fmla="*/ 120 w 120"/>
                        <a:gd name="T3" fmla="*/ 135 h 159"/>
                        <a:gd name="T4" fmla="*/ 44 w 120"/>
                        <a:gd name="T5" fmla="*/ 159 h 159"/>
                        <a:gd name="T6" fmla="*/ 0 w 120"/>
                        <a:gd name="T7" fmla="*/ 22 h 159"/>
                        <a:gd name="T8" fmla="*/ 73 w 120"/>
                        <a:gd name="T9" fmla="*/ 0 h 159"/>
                      </a:gdLst>
                      <a:ahLst/>
                      <a:cxnLst>
                        <a:cxn ang="0">
                          <a:pos x="T0" y="T1"/>
                        </a:cxn>
                        <a:cxn ang="0">
                          <a:pos x="T2" y="T3"/>
                        </a:cxn>
                        <a:cxn ang="0">
                          <a:pos x="T4" y="T5"/>
                        </a:cxn>
                        <a:cxn ang="0">
                          <a:pos x="T6" y="T7"/>
                        </a:cxn>
                        <a:cxn ang="0">
                          <a:pos x="T8" y="T9"/>
                        </a:cxn>
                      </a:cxnLst>
                      <a:rect l="0" t="0" r="r" b="b"/>
                      <a:pathLst>
                        <a:path w="120" h="159">
                          <a:moveTo>
                            <a:pt x="73" y="0"/>
                          </a:moveTo>
                          <a:lnTo>
                            <a:pt x="120" y="135"/>
                          </a:lnTo>
                          <a:lnTo>
                            <a:pt x="44" y="159"/>
                          </a:lnTo>
                          <a:lnTo>
                            <a:pt x="0" y="22"/>
                          </a:lnTo>
                          <a:lnTo>
                            <a:pt x="73"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6" name="Freeform 184"/>
                    <p:cNvSpPr>
                      <a:spLocks/>
                    </p:cNvSpPr>
                    <p:nvPr/>
                  </p:nvSpPr>
                  <p:spPr bwMode="auto">
                    <a:xfrm>
                      <a:off x="3648" y="2542"/>
                      <a:ext cx="20" cy="27"/>
                    </a:xfrm>
                    <a:custGeom>
                      <a:avLst/>
                      <a:gdLst>
                        <a:gd name="T0" fmla="*/ 73 w 120"/>
                        <a:gd name="T1" fmla="*/ 0 h 159"/>
                        <a:gd name="T2" fmla="*/ 120 w 120"/>
                        <a:gd name="T3" fmla="*/ 135 h 159"/>
                        <a:gd name="T4" fmla="*/ 44 w 120"/>
                        <a:gd name="T5" fmla="*/ 159 h 159"/>
                        <a:gd name="T6" fmla="*/ 0 w 120"/>
                        <a:gd name="T7" fmla="*/ 22 h 159"/>
                        <a:gd name="T8" fmla="*/ 73 w 120"/>
                        <a:gd name="T9" fmla="*/ 0 h 159"/>
                      </a:gdLst>
                      <a:ahLst/>
                      <a:cxnLst>
                        <a:cxn ang="0">
                          <a:pos x="T0" y="T1"/>
                        </a:cxn>
                        <a:cxn ang="0">
                          <a:pos x="T2" y="T3"/>
                        </a:cxn>
                        <a:cxn ang="0">
                          <a:pos x="T4" y="T5"/>
                        </a:cxn>
                        <a:cxn ang="0">
                          <a:pos x="T6" y="T7"/>
                        </a:cxn>
                        <a:cxn ang="0">
                          <a:pos x="T8" y="T9"/>
                        </a:cxn>
                      </a:cxnLst>
                      <a:rect l="0" t="0" r="r" b="b"/>
                      <a:pathLst>
                        <a:path w="120" h="159">
                          <a:moveTo>
                            <a:pt x="73" y="0"/>
                          </a:moveTo>
                          <a:lnTo>
                            <a:pt x="120" y="135"/>
                          </a:lnTo>
                          <a:lnTo>
                            <a:pt x="44" y="159"/>
                          </a:lnTo>
                          <a:lnTo>
                            <a:pt x="0" y="22"/>
                          </a:lnTo>
                          <a:lnTo>
                            <a:pt x="7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7" name="Group 516"/>
                    <p:cNvGrpSpPr>
                      <a:grpSpLocks/>
                    </p:cNvGrpSpPr>
                    <p:nvPr/>
                  </p:nvGrpSpPr>
                  <p:grpSpPr bwMode="auto">
                    <a:xfrm>
                      <a:off x="1488" y="1269"/>
                      <a:ext cx="2045" cy="1065"/>
                      <a:chOff x="1488" y="1269"/>
                      <a:chExt cx="2045" cy="1065"/>
                    </a:xfrm>
                    <a:grpFill/>
                  </p:grpSpPr>
                  <p:grpSp>
                    <p:nvGrpSpPr>
                      <p:cNvPr id="8" name="Group 515"/>
                      <p:cNvGrpSpPr>
                        <a:grpSpLocks/>
                      </p:cNvGrpSpPr>
                      <p:nvPr/>
                    </p:nvGrpSpPr>
                    <p:grpSpPr bwMode="auto">
                      <a:xfrm>
                        <a:off x="1488" y="1269"/>
                        <a:ext cx="1415" cy="1012"/>
                        <a:chOff x="1488" y="1269"/>
                        <a:chExt cx="1415" cy="1012"/>
                      </a:xfrm>
                      <a:grpFill/>
                    </p:grpSpPr>
                    <p:grpSp>
                      <p:nvGrpSpPr>
                        <p:cNvPr id="9" name="Group 514"/>
                        <p:cNvGrpSpPr>
                          <a:grpSpLocks/>
                        </p:cNvGrpSpPr>
                        <p:nvPr/>
                      </p:nvGrpSpPr>
                      <p:grpSpPr bwMode="auto">
                        <a:xfrm>
                          <a:off x="1488" y="1269"/>
                          <a:ext cx="1285" cy="749"/>
                          <a:chOff x="1488" y="1269"/>
                          <a:chExt cx="1285" cy="749"/>
                        </a:xfrm>
                        <a:grpFill/>
                      </p:grpSpPr>
                      <p:grpSp>
                        <p:nvGrpSpPr>
                          <p:cNvPr id="10" name="Group 513"/>
                          <p:cNvGrpSpPr>
                            <a:grpSpLocks/>
                          </p:cNvGrpSpPr>
                          <p:nvPr/>
                        </p:nvGrpSpPr>
                        <p:grpSpPr bwMode="auto">
                          <a:xfrm>
                            <a:off x="1488" y="1269"/>
                            <a:ext cx="857" cy="523"/>
                            <a:chOff x="1488" y="1269"/>
                            <a:chExt cx="857" cy="523"/>
                          </a:xfrm>
                          <a:grpFill/>
                        </p:grpSpPr>
                        <p:grpSp>
                          <p:nvGrpSpPr>
                            <p:cNvPr id="11" name="Group 507"/>
                            <p:cNvGrpSpPr>
                              <a:grpSpLocks/>
                            </p:cNvGrpSpPr>
                            <p:nvPr/>
                          </p:nvGrpSpPr>
                          <p:grpSpPr bwMode="auto">
                            <a:xfrm>
                              <a:off x="1488" y="1269"/>
                              <a:ext cx="730" cy="252"/>
                              <a:chOff x="1488" y="1269"/>
                              <a:chExt cx="730" cy="252"/>
                            </a:xfrm>
                            <a:grpFill/>
                          </p:grpSpPr>
                          <p:sp>
                            <p:nvSpPr>
                              <p:cNvPr id="33827" name="Freeform 35"/>
                              <p:cNvSpPr>
                                <a:spLocks/>
                              </p:cNvSpPr>
                              <p:nvPr/>
                            </p:nvSpPr>
                            <p:spPr bwMode="auto">
                              <a:xfrm>
                                <a:off x="1673" y="1269"/>
                                <a:ext cx="43" cy="22"/>
                              </a:xfrm>
                              <a:custGeom>
                                <a:avLst/>
                                <a:gdLst>
                                  <a:gd name="T0" fmla="*/ 25 w 255"/>
                                  <a:gd name="T1" fmla="*/ 0 h 134"/>
                                  <a:gd name="T2" fmla="*/ 255 w 255"/>
                                  <a:gd name="T3" fmla="*/ 67 h 134"/>
                                  <a:gd name="T4" fmla="*/ 228 w 255"/>
                                  <a:gd name="T5" fmla="*/ 134 h 134"/>
                                  <a:gd name="T6" fmla="*/ 0 w 255"/>
                                  <a:gd name="T7" fmla="*/ 67 h 134"/>
                                  <a:gd name="T8" fmla="*/ 25 w 255"/>
                                  <a:gd name="T9" fmla="*/ 0 h 134"/>
                                </a:gdLst>
                                <a:ahLst/>
                                <a:cxnLst>
                                  <a:cxn ang="0">
                                    <a:pos x="T0" y="T1"/>
                                  </a:cxn>
                                  <a:cxn ang="0">
                                    <a:pos x="T2" y="T3"/>
                                  </a:cxn>
                                  <a:cxn ang="0">
                                    <a:pos x="T4" y="T5"/>
                                  </a:cxn>
                                  <a:cxn ang="0">
                                    <a:pos x="T6" y="T7"/>
                                  </a:cxn>
                                  <a:cxn ang="0">
                                    <a:pos x="T8" y="T9"/>
                                  </a:cxn>
                                </a:cxnLst>
                                <a:rect l="0" t="0" r="r" b="b"/>
                                <a:pathLst>
                                  <a:path w="255" h="134">
                                    <a:moveTo>
                                      <a:pt x="25" y="0"/>
                                    </a:moveTo>
                                    <a:lnTo>
                                      <a:pt x="255" y="67"/>
                                    </a:lnTo>
                                    <a:lnTo>
                                      <a:pt x="228" y="134"/>
                                    </a:lnTo>
                                    <a:lnTo>
                                      <a:pt x="0" y="67"/>
                                    </a:lnTo>
                                    <a:lnTo>
                                      <a:pt x="2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02" name="Rectangle 110"/>
                              <p:cNvSpPr>
                                <a:spLocks noChangeArrowheads="1"/>
                              </p:cNvSpPr>
                              <p:nvPr/>
                            </p:nvSpPr>
                            <p:spPr bwMode="auto">
                              <a:xfrm>
                                <a:off x="1648" y="1269"/>
                                <a:ext cx="27"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824" name="Rectangle 32"/>
                              <p:cNvSpPr>
                                <a:spLocks noChangeArrowheads="1"/>
                              </p:cNvSpPr>
                              <p:nvPr/>
                            </p:nvSpPr>
                            <p:spPr bwMode="auto">
                              <a:xfrm>
                                <a:off x="1622" y="1269"/>
                                <a:ext cx="53" cy="12"/>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01" name="Rectangle 109"/>
                              <p:cNvSpPr>
                                <a:spLocks noChangeArrowheads="1"/>
                              </p:cNvSpPr>
                              <p:nvPr/>
                            </p:nvSpPr>
                            <p:spPr bwMode="auto">
                              <a:xfrm>
                                <a:off x="1648" y="1269"/>
                                <a:ext cx="27" cy="12"/>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grpSp>
                            <p:nvGrpSpPr>
                              <p:cNvPr id="12" name="Group 501"/>
                              <p:cNvGrpSpPr>
                                <a:grpSpLocks/>
                              </p:cNvGrpSpPr>
                              <p:nvPr/>
                            </p:nvGrpSpPr>
                            <p:grpSpPr bwMode="auto">
                              <a:xfrm>
                                <a:off x="1488" y="1269"/>
                                <a:ext cx="730" cy="252"/>
                                <a:chOff x="1488" y="1269"/>
                                <a:chExt cx="730" cy="252"/>
                              </a:xfrm>
                              <a:grpFill/>
                            </p:grpSpPr>
                            <p:sp>
                              <p:nvSpPr>
                                <p:cNvPr id="33896" name="Rectangle 104"/>
                                <p:cNvSpPr>
                                  <a:spLocks noChangeArrowheads="1"/>
                                </p:cNvSpPr>
                                <p:nvPr/>
                              </p:nvSpPr>
                              <p:spPr bwMode="auto">
                                <a:xfrm>
                                  <a:off x="1488" y="1269"/>
                                  <a:ext cx="13"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grpSp>
                              <p:nvGrpSpPr>
                                <p:cNvPr id="13" name="Group 500"/>
                                <p:cNvGrpSpPr>
                                  <a:grpSpLocks/>
                                </p:cNvGrpSpPr>
                                <p:nvPr/>
                              </p:nvGrpSpPr>
                              <p:grpSpPr bwMode="auto">
                                <a:xfrm>
                                  <a:off x="1567" y="1269"/>
                                  <a:ext cx="651" cy="252"/>
                                  <a:chOff x="1567" y="1269"/>
                                  <a:chExt cx="651" cy="252"/>
                                </a:xfrm>
                                <a:grpFill/>
                              </p:grpSpPr>
                              <p:sp>
                                <p:nvSpPr>
                                  <p:cNvPr id="33900" name="Rectangle 108"/>
                                  <p:cNvSpPr>
                                    <a:spLocks noChangeArrowheads="1"/>
                                  </p:cNvSpPr>
                                  <p:nvPr/>
                                </p:nvSpPr>
                                <p:spPr bwMode="auto">
                                  <a:xfrm>
                                    <a:off x="1567" y="1269"/>
                                    <a:ext cx="28"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04" name="Freeform 112"/>
                                  <p:cNvSpPr>
                                    <a:spLocks/>
                                  </p:cNvSpPr>
                                  <p:nvPr/>
                                </p:nvSpPr>
                                <p:spPr bwMode="auto">
                                  <a:xfrm>
                                    <a:off x="1708" y="1305"/>
                                    <a:ext cx="28" cy="25"/>
                                  </a:xfrm>
                                  <a:custGeom>
                                    <a:avLst/>
                                    <a:gdLst>
                                      <a:gd name="T0" fmla="*/ 56 w 168"/>
                                      <a:gd name="T1" fmla="*/ 0 h 149"/>
                                      <a:gd name="T2" fmla="*/ 168 w 168"/>
                                      <a:gd name="T3" fmla="*/ 100 h 149"/>
                                      <a:gd name="T4" fmla="*/ 112 w 168"/>
                                      <a:gd name="T5" fmla="*/ 149 h 149"/>
                                      <a:gd name="T6" fmla="*/ 0 w 168"/>
                                      <a:gd name="T7" fmla="*/ 48 h 149"/>
                                      <a:gd name="T8" fmla="*/ 56 w 168"/>
                                      <a:gd name="T9" fmla="*/ 0 h 149"/>
                                    </a:gdLst>
                                    <a:ahLst/>
                                    <a:cxnLst>
                                      <a:cxn ang="0">
                                        <a:pos x="T0" y="T1"/>
                                      </a:cxn>
                                      <a:cxn ang="0">
                                        <a:pos x="T2" y="T3"/>
                                      </a:cxn>
                                      <a:cxn ang="0">
                                        <a:pos x="T4" y="T5"/>
                                      </a:cxn>
                                      <a:cxn ang="0">
                                        <a:pos x="T6" y="T7"/>
                                      </a:cxn>
                                      <a:cxn ang="0">
                                        <a:pos x="T8" y="T9"/>
                                      </a:cxn>
                                    </a:cxnLst>
                                    <a:rect l="0" t="0" r="r" b="b"/>
                                    <a:pathLst>
                                      <a:path w="168" h="149">
                                        <a:moveTo>
                                          <a:pt x="56" y="0"/>
                                        </a:moveTo>
                                        <a:lnTo>
                                          <a:pt x="168" y="100"/>
                                        </a:lnTo>
                                        <a:lnTo>
                                          <a:pt x="112" y="149"/>
                                        </a:lnTo>
                                        <a:lnTo>
                                          <a:pt x="0" y="48"/>
                                        </a:lnTo>
                                        <a:lnTo>
                                          <a:pt x="5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06" name="Freeform 114"/>
                                  <p:cNvSpPr>
                                    <a:spLocks/>
                                  </p:cNvSpPr>
                                  <p:nvPr/>
                                </p:nvSpPr>
                                <p:spPr bwMode="auto">
                                  <a:xfrm>
                                    <a:off x="1765" y="1356"/>
                                    <a:ext cx="28" cy="27"/>
                                  </a:xfrm>
                                  <a:custGeom>
                                    <a:avLst/>
                                    <a:gdLst>
                                      <a:gd name="T0" fmla="*/ 53 w 169"/>
                                      <a:gd name="T1" fmla="*/ 0 h 159"/>
                                      <a:gd name="T2" fmla="*/ 169 w 169"/>
                                      <a:gd name="T3" fmla="*/ 108 h 159"/>
                                      <a:gd name="T4" fmla="*/ 112 w 169"/>
                                      <a:gd name="T5" fmla="*/ 159 h 159"/>
                                      <a:gd name="T6" fmla="*/ 0 w 169"/>
                                      <a:gd name="T7" fmla="*/ 51 h 159"/>
                                      <a:gd name="T8" fmla="*/ 53 w 169"/>
                                      <a:gd name="T9" fmla="*/ 0 h 159"/>
                                    </a:gdLst>
                                    <a:ahLst/>
                                    <a:cxnLst>
                                      <a:cxn ang="0">
                                        <a:pos x="T0" y="T1"/>
                                      </a:cxn>
                                      <a:cxn ang="0">
                                        <a:pos x="T2" y="T3"/>
                                      </a:cxn>
                                      <a:cxn ang="0">
                                        <a:pos x="T4" y="T5"/>
                                      </a:cxn>
                                      <a:cxn ang="0">
                                        <a:pos x="T6" y="T7"/>
                                      </a:cxn>
                                      <a:cxn ang="0">
                                        <a:pos x="T8" y="T9"/>
                                      </a:cxn>
                                    </a:cxnLst>
                                    <a:rect l="0" t="0" r="r" b="b"/>
                                    <a:pathLst>
                                      <a:path w="169" h="159">
                                        <a:moveTo>
                                          <a:pt x="53" y="0"/>
                                        </a:moveTo>
                                        <a:lnTo>
                                          <a:pt x="169" y="108"/>
                                        </a:lnTo>
                                        <a:lnTo>
                                          <a:pt x="112" y="159"/>
                                        </a:lnTo>
                                        <a:lnTo>
                                          <a:pt x="0" y="51"/>
                                        </a:lnTo>
                                        <a:lnTo>
                                          <a:pt x="5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08" name="Freeform 116"/>
                                  <p:cNvSpPr>
                                    <a:spLocks/>
                                  </p:cNvSpPr>
                                  <p:nvPr/>
                                </p:nvSpPr>
                                <p:spPr bwMode="auto">
                                  <a:xfrm>
                                    <a:off x="1822" y="1409"/>
                                    <a:ext cx="29" cy="26"/>
                                  </a:xfrm>
                                  <a:custGeom>
                                    <a:avLst/>
                                    <a:gdLst>
                                      <a:gd name="T0" fmla="*/ 55 w 173"/>
                                      <a:gd name="T1" fmla="*/ 0 h 158"/>
                                      <a:gd name="T2" fmla="*/ 173 w 173"/>
                                      <a:gd name="T3" fmla="*/ 102 h 158"/>
                                      <a:gd name="T4" fmla="*/ 116 w 173"/>
                                      <a:gd name="T5" fmla="*/ 158 h 158"/>
                                      <a:gd name="T6" fmla="*/ 0 w 173"/>
                                      <a:gd name="T7" fmla="*/ 55 h 158"/>
                                      <a:gd name="T8" fmla="*/ 55 w 173"/>
                                      <a:gd name="T9" fmla="*/ 0 h 158"/>
                                    </a:gdLst>
                                    <a:ahLst/>
                                    <a:cxnLst>
                                      <a:cxn ang="0">
                                        <a:pos x="T0" y="T1"/>
                                      </a:cxn>
                                      <a:cxn ang="0">
                                        <a:pos x="T2" y="T3"/>
                                      </a:cxn>
                                      <a:cxn ang="0">
                                        <a:pos x="T4" y="T5"/>
                                      </a:cxn>
                                      <a:cxn ang="0">
                                        <a:pos x="T6" y="T7"/>
                                      </a:cxn>
                                      <a:cxn ang="0">
                                        <a:pos x="T8" y="T9"/>
                                      </a:cxn>
                                    </a:cxnLst>
                                    <a:rect l="0" t="0" r="r" b="b"/>
                                    <a:pathLst>
                                      <a:path w="173" h="158">
                                        <a:moveTo>
                                          <a:pt x="55" y="0"/>
                                        </a:moveTo>
                                        <a:lnTo>
                                          <a:pt x="173" y="102"/>
                                        </a:lnTo>
                                        <a:lnTo>
                                          <a:pt x="116" y="158"/>
                                        </a:lnTo>
                                        <a:lnTo>
                                          <a:pt x="0" y="55"/>
                                        </a:lnTo>
                                        <a:lnTo>
                                          <a:pt x="5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10" name="Rectangle 118"/>
                                  <p:cNvSpPr>
                                    <a:spLocks noChangeArrowheads="1"/>
                                  </p:cNvSpPr>
                                  <p:nvPr/>
                                </p:nvSpPr>
                                <p:spPr bwMode="auto">
                                  <a:xfrm>
                                    <a:off x="1897" y="1426"/>
                                    <a:ext cx="28"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12" name="Rectangle 120"/>
                                  <p:cNvSpPr>
                                    <a:spLocks noChangeArrowheads="1"/>
                                  </p:cNvSpPr>
                                  <p:nvPr/>
                                </p:nvSpPr>
                                <p:spPr bwMode="auto">
                                  <a:xfrm>
                                    <a:off x="1977" y="1426"/>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14" name="Freeform 122"/>
                                  <p:cNvSpPr>
                                    <a:spLocks/>
                                  </p:cNvSpPr>
                                  <p:nvPr/>
                                </p:nvSpPr>
                                <p:spPr bwMode="auto">
                                  <a:xfrm>
                                    <a:off x="2054" y="1437"/>
                                    <a:ext cx="29" cy="20"/>
                                  </a:xfrm>
                                  <a:custGeom>
                                    <a:avLst/>
                                    <a:gdLst>
                                      <a:gd name="T0" fmla="*/ 26 w 173"/>
                                      <a:gd name="T1" fmla="*/ 0 h 115"/>
                                      <a:gd name="T2" fmla="*/ 173 w 173"/>
                                      <a:gd name="T3" fmla="*/ 47 h 115"/>
                                      <a:gd name="T4" fmla="*/ 148 w 173"/>
                                      <a:gd name="T5" fmla="*/ 115 h 115"/>
                                      <a:gd name="T6" fmla="*/ 0 w 173"/>
                                      <a:gd name="T7" fmla="*/ 69 h 115"/>
                                      <a:gd name="T8" fmla="*/ 26 w 173"/>
                                      <a:gd name="T9" fmla="*/ 0 h 115"/>
                                    </a:gdLst>
                                    <a:ahLst/>
                                    <a:cxnLst>
                                      <a:cxn ang="0">
                                        <a:pos x="T0" y="T1"/>
                                      </a:cxn>
                                      <a:cxn ang="0">
                                        <a:pos x="T2" y="T3"/>
                                      </a:cxn>
                                      <a:cxn ang="0">
                                        <a:pos x="T4" y="T5"/>
                                      </a:cxn>
                                      <a:cxn ang="0">
                                        <a:pos x="T6" y="T7"/>
                                      </a:cxn>
                                      <a:cxn ang="0">
                                        <a:pos x="T8" y="T9"/>
                                      </a:cxn>
                                    </a:cxnLst>
                                    <a:rect l="0" t="0" r="r" b="b"/>
                                    <a:pathLst>
                                      <a:path w="173" h="115">
                                        <a:moveTo>
                                          <a:pt x="26" y="0"/>
                                        </a:moveTo>
                                        <a:lnTo>
                                          <a:pt x="173" y="47"/>
                                        </a:lnTo>
                                        <a:lnTo>
                                          <a:pt x="148" y="115"/>
                                        </a:lnTo>
                                        <a:lnTo>
                                          <a:pt x="0" y="69"/>
                                        </a:lnTo>
                                        <a:lnTo>
                                          <a:pt x="2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16" name="Freeform 124"/>
                                  <p:cNvSpPr>
                                    <a:spLocks/>
                                  </p:cNvSpPr>
                                  <p:nvPr/>
                                </p:nvSpPr>
                                <p:spPr bwMode="auto">
                                  <a:xfrm>
                                    <a:off x="2130" y="1461"/>
                                    <a:ext cx="29" cy="19"/>
                                  </a:xfrm>
                                  <a:custGeom>
                                    <a:avLst/>
                                    <a:gdLst>
                                      <a:gd name="T0" fmla="*/ 26 w 177"/>
                                      <a:gd name="T1" fmla="*/ 0 h 115"/>
                                      <a:gd name="T2" fmla="*/ 177 w 177"/>
                                      <a:gd name="T3" fmla="*/ 46 h 115"/>
                                      <a:gd name="T4" fmla="*/ 153 w 177"/>
                                      <a:gd name="T5" fmla="*/ 115 h 115"/>
                                      <a:gd name="T6" fmla="*/ 0 w 177"/>
                                      <a:gd name="T7" fmla="*/ 70 h 115"/>
                                      <a:gd name="T8" fmla="*/ 26 w 177"/>
                                      <a:gd name="T9" fmla="*/ 0 h 115"/>
                                    </a:gdLst>
                                    <a:ahLst/>
                                    <a:cxnLst>
                                      <a:cxn ang="0">
                                        <a:pos x="T0" y="T1"/>
                                      </a:cxn>
                                      <a:cxn ang="0">
                                        <a:pos x="T2" y="T3"/>
                                      </a:cxn>
                                      <a:cxn ang="0">
                                        <a:pos x="T4" y="T5"/>
                                      </a:cxn>
                                      <a:cxn ang="0">
                                        <a:pos x="T6" y="T7"/>
                                      </a:cxn>
                                      <a:cxn ang="0">
                                        <a:pos x="T8" y="T9"/>
                                      </a:cxn>
                                    </a:cxnLst>
                                    <a:rect l="0" t="0" r="r" b="b"/>
                                    <a:pathLst>
                                      <a:path w="177" h="115">
                                        <a:moveTo>
                                          <a:pt x="26" y="0"/>
                                        </a:moveTo>
                                        <a:lnTo>
                                          <a:pt x="177" y="46"/>
                                        </a:lnTo>
                                        <a:lnTo>
                                          <a:pt x="153" y="115"/>
                                        </a:lnTo>
                                        <a:lnTo>
                                          <a:pt x="0" y="70"/>
                                        </a:lnTo>
                                        <a:lnTo>
                                          <a:pt x="2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18" name="Freeform 126"/>
                                  <p:cNvSpPr>
                                    <a:spLocks/>
                                  </p:cNvSpPr>
                                  <p:nvPr/>
                                </p:nvSpPr>
                                <p:spPr bwMode="auto">
                                  <a:xfrm>
                                    <a:off x="2195" y="1494"/>
                                    <a:ext cx="23" cy="27"/>
                                  </a:xfrm>
                                  <a:custGeom>
                                    <a:avLst/>
                                    <a:gdLst>
                                      <a:gd name="T0" fmla="*/ 75 w 140"/>
                                      <a:gd name="T1" fmla="*/ 0 h 164"/>
                                      <a:gd name="T2" fmla="*/ 140 w 140"/>
                                      <a:gd name="T3" fmla="*/ 130 h 164"/>
                                      <a:gd name="T4" fmla="*/ 65 w 140"/>
                                      <a:gd name="T5" fmla="*/ 164 h 164"/>
                                      <a:gd name="T6" fmla="*/ 0 w 140"/>
                                      <a:gd name="T7" fmla="*/ 31 h 164"/>
                                      <a:gd name="T8" fmla="*/ 75 w 140"/>
                                      <a:gd name="T9" fmla="*/ 0 h 164"/>
                                    </a:gdLst>
                                    <a:ahLst/>
                                    <a:cxnLst>
                                      <a:cxn ang="0">
                                        <a:pos x="T0" y="T1"/>
                                      </a:cxn>
                                      <a:cxn ang="0">
                                        <a:pos x="T2" y="T3"/>
                                      </a:cxn>
                                      <a:cxn ang="0">
                                        <a:pos x="T4" y="T5"/>
                                      </a:cxn>
                                      <a:cxn ang="0">
                                        <a:pos x="T6" y="T7"/>
                                      </a:cxn>
                                      <a:cxn ang="0">
                                        <a:pos x="T8" y="T9"/>
                                      </a:cxn>
                                    </a:cxnLst>
                                    <a:rect l="0" t="0" r="r" b="b"/>
                                    <a:pathLst>
                                      <a:path w="140" h="164">
                                        <a:moveTo>
                                          <a:pt x="75" y="0"/>
                                        </a:moveTo>
                                        <a:lnTo>
                                          <a:pt x="140" y="130"/>
                                        </a:lnTo>
                                        <a:lnTo>
                                          <a:pt x="65" y="164"/>
                                        </a:lnTo>
                                        <a:lnTo>
                                          <a:pt x="0" y="31"/>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grpSp>
                        </p:grpSp>
                        <p:sp>
                          <p:nvSpPr>
                            <p:cNvPr id="33919" name="Freeform 127"/>
                            <p:cNvSpPr>
                              <a:spLocks/>
                            </p:cNvSpPr>
                            <p:nvPr/>
                          </p:nvSpPr>
                          <p:spPr bwMode="auto">
                            <a:xfrm>
                              <a:off x="2227" y="1562"/>
                              <a:ext cx="22" cy="28"/>
                            </a:xfrm>
                            <a:custGeom>
                              <a:avLst/>
                              <a:gdLst>
                                <a:gd name="T0" fmla="*/ 75 w 135"/>
                                <a:gd name="T1" fmla="*/ 0 h 163"/>
                                <a:gd name="T2" fmla="*/ 135 w 135"/>
                                <a:gd name="T3" fmla="*/ 134 h 163"/>
                                <a:gd name="T4" fmla="*/ 60 w 135"/>
                                <a:gd name="T5" fmla="*/ 163 h 163"/>
                                <a:gd name="T6" fmla="*/ 0 w 135"/>
                                <a:gd name="T7" fmla="*/ 29 h 163"/>
                                <a:gd name="T8" fmla="*/ 75 w 135"/>
                                <a:gd name="T9" fmla="*/ 0 h 163"/>
                              </a:gdLst>
                              <a:ahLst/>
                              <a:cxnLst>
                                <a:cxn ang="0">
                                  <a:pos x="T0" y="T1"/>
                                </a:cxn>
                                <a:cxn ang="0">
                                  <a:pos x="T2" y="T3"/>
                                </a:cxn>
                                <a:cxn ang="0">
                                  <a:pos x="T4" y="T5"/>
                                </a:cxn>
                                <a:cxn ang="0">
                                  <a:pos x="T6" y="T7"/>
                                </a:cxn>
                                <a:cxn ang="0">
                                  <a:pos x="T8" y="T9"/>
                                </a:cxn>
                              </a:cxnLst>
                              <a:rect l="0" t="0" r="r" b="b"/>
                              <a:pathLst>
                                <a:path w="135" h="163">
                                  <a:moveTo>
                                    <a:pt x="75" y="0"/>
                                  </a:moveTo>
                                  <a:lnTo>
                                    <a:pt x="135" y="134"/>
                                  </a:lnTo>
                                  <a:lnTo>
                                    <a:pt x="60" y="163"/>
                                  </a:lnTo>
                                  <a:lnTo>
                                    <a:pt x="0" y="29"/>
                                  </a:lnTo>
                                  <a:lnTo>
                                    <a:pt x="75"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0" name="Freeform 128"/>
                            <p:cNvSpPr>
                              <a:spLocks/>
                            </p:cNvSpPr>
                            <p:nvPr/>
                          </p:nvSpPr>
                          <p:spPr bwMode="auto">
                            <a:xfrm>
                              <a:off x="2227" y="1562"/>
                              <a:ext cx="22" cy="28"/>
                            </a:xfrm>
                            <a:custGeom>
                              <a:avLst/>
                              <a:gdLst>
                                <a:gd name="T0" fmla="*/ 75 w 135"/>
                                <a:gd name="T1" fmla="*/ 0 h 163"/>
                                <a:gd name="T2" fmla="*/ 135 w 135"/>
                                <a:gd name="T3" fmla="*/ 134 h 163"/>
                                <a:gd name="T4" fmla="*/ 60 w 135"/>
                                <a:gd name="T5" fmla="*/ 163 h 163"/>
                                <a:gd name="T6" fmla="*/ 0 w 135"/>
                                <a:gd name="T7" fmla="*/ 29 h 163"/>
                                <a:gd name="T8" fmla="*/ 75 w 135"/>
                                <a:gd name="T9" fmla="*/ 0 h 163"/>
                              </a:gdLst>
                              <a:ahLst/>
                              <a:cxnLst>
                                <a:cxn ang="0">
                                  <a:pos x="T0" y="T1"/>
                                </a:cxn>
                                <a:cxn ang="0">
                                  <a:pos x="T2" y="T3"/>
                                </a:cxn>
                                <a:cxn ang="0">
                                  <a:pos x="T4" y="T5"/>
                                </a:cxn>
                                <a:cxn ang="0">
                                  <a:pos x="T6" y="T7"/>
                                </a:cxn>
                                <a:cxn ang="0">
                                  <a:pos x="T8" y="T9"/>
                                </a:cxn>
                              </a:cxnLst>
                              <a:rect l="0" t="0" r="r" b="b"/>
                              <a:pathLst>
                                <a:path w="135" h="163">
                                  <a:moveTo>
                                    <a:pt x="75" y="0"/>
                                  </a:moveTo>
                                  <a:lnTo>
                                    <a:pt x="135" y="134"/>
                                  </a:lnTo>
                                  <a:lnTo>
                                    <a:pt x="60" y="163"/>
                                  </a:lnTo>
                                  <a:lnTo>
                                    <a:pt x="0" y="29"/>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2" name="Freeform 130"/>
                            <p:cNvSpPr>
                              <a:spLocks/>
                            </p:cNvSpPr>
                            <p:nvPr/>
                          </p:nvSpPr>
                          <p:spPr bwMode="auto">
                            <a:xfrm>
                              <a:off x="2259" y="1630"/>
                              <a:ext cx="23" cy="27"/>
                            </a:xfrm>
                            <a:custGeom>
                              <a:avLst/>
                              <a:gdLst>
                                <a:gd name="T0" fmla="*/ 73 w 139"/>
                                <a:gd name="T1" fmla="*/ 0 h 163"/>
                                <a:gd name="T2" fmla="*/ 139 w 139"/>
                                <a:gd name="T3" fmla="*/ 133 h 163"/>
                                <a:gd name="T4" fmla="*/ 65 w 139"/>
                                <a:gd name="T5" fmla="*/ 163 h 163"/>
                                <a:gd name="T6" fmla="*/ 0 w 139"/>
                                <a:gd name="T7" fmla="*/ 32 h 163"/>
                                <a:gd name="T8" fmla="*/ 73 w 139"/>
                                <a:gd name="T9" fmla="*/ 0 h 163"/>
                              </a:gdLst>
                              <a:ahLst/>
                              <a:cxnLst>
                                <a:cxn ang="0">
                                  <a:pos x="T0" y="T1"/>
                                </a:cxn>
                                <a:cxn ang="0">
                                  <a:pos x="T2" y="T3"/>
                                </a:cxn>
                                <a:cxn ang="0">
                                  <a:pos x="T4" y="T5"/>
                                </a:cxn>
                                <a:cxn ang="0">
                                  <a:pos x="T6" y="T7"/>
                                </a:cxn>
                                <a:cxn ang="0">
                                  <a:pos x="T8" y="T9"/>
                                </a:cxn>
                              </a:cxnLst>
                              <a:rect l="0" t="0" r="r" b="b"/>
                              <a:pathLst>
                                <a:path w="139" h="163">
                                  <a:moveTo>
                                    <a:pt x="73" y="0"/>
                                  </a:moveTo>
                                  <a:lnTo>
                                    <a:pt x="139" y="133"/>
                                  </a:lnTo>
                                  <a:lnTo>
                                    <a:pt x="65" y="163"/>
                                  </a:lnTo>
                                  <a:lnTo>
                                    <a:pt x="0" y="32"/>
                                  </a:lnTo>
                                  <a:lnTo>
                                    <a:pt x="7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14" name="Group 512"/>
                            <p:cNvGrpSpPr>
                              <a:grpSpLocks/>
                            </p:cNvGrpSpPr>
                            <p:nvPr/>
                          </p:nvGrpSpPr>
                          <p:grpSpPr bwMode="auto">
                            <a:xfrm>
                              <a:off x="1708" y="1305"/>
                              <a:ext cx="637" cy="487"/>
                              <a:chOff x="1708" y="1305"/>
                              <a:chExt cx="637" cy="487"/>
                            </a:xfrm>
                            <a:grpFill/>
                          </p:grpSpPr>
                          <p:grpSp>
                            <p:nvGrpSpPr>
                              <p:cNvPr id="15" name="Group 511"/>
                              <p:cNvGrpSpPr>
                                <a:grpSpLocks/>
                              </p:cNvGrpSpPr>
                              <p:nvPr/>
                            </p:nvGrpSpPr>
                            <p:grpSpPr bwMode="auto">
                              <a:xfrm>
                                <a:off x="1708" y="1305"/>
                                <a:ext cx="510" cy="216"/>
                                <a:chOff x="1708" y="1305"/>
                                <a:chExt cx="510" cy="216"/>
                              </a:xfrm>
                              <a:grpFill/>
                            </p:grpSpPr>
                            <p:sp>
                              <p:nvSpPr>
                                <p:cNvPr id="33903" name="Freeform 111"/>
                                <p:cNvSpPr>
                                  <a:spLocks/>
                                </p:cNvSpPr>
                                <p:nvPr/>
                              </p:nvSpPr>
                              <p:spPr bwMode="auto">
                                <a:xfrm>
                                  <a:off x="1708" y="1305"/>
                                  <a:ext cx="28" cy="25"/>
                                </a:xfrm>
                                <a:custGeom>
                                  <a:avLst/>
                                  <a:gdLst>
                                    <a:gd name="T0" fmla="*/ 56 w 168"/>
                                    <a:gd name="T1" fmla="*/ 0 h 149"/>
                                    <a:gd name="T2" fmla="*/ 168 w 168"/>
                                    <a:gd name="T3" fmla="*/ 100 h 149"/>
                                    <a:gd name="T4" fmla="*/ 112 w 168"/>
                                    <a:gd name="T5" fmla="*/ 149 h 149"/>
                                    <a:gd name="T6" fmla="*/ 0 w 168"/>
                                    <a:gd name="T7" fmla="*/ 48 h 149"/>
                                    <a:gd name="T8" fmla="*/ 56 w 168"/>
                                    <a:gd name="T9" fmla="*/ 0 h 149"/>
                                  </a:gdLst>
                                  <a:ahLst/>
                                  <a:cxnLst>
                                    <a:cxn ang="0">
                                      <a:pos x="T0" y="T1"/>
                                    </a:cxn>
                                    <a:cxn ang="0">
                                      <a:pos x="T2" y="T3"/>
                                    </a:cxn>
                                    <a:cxn ang="0">
                                      <a:pos x="T4" y="T5"/>
                                    </a:cxn>
                                    <a:cxn ang="0">
                                      <a:pos x="T6" y="T7"/>
                                    </a:cxn>
                                    <a:cxn ang="0">
                                      <a:pos x="T8" y="T9"/>
                                    </a:cxn>
                                  </a:cxnLst>
                                  <a:rect l="0" t="0" r="r" b="b"/>
                                  <a:pathLst>
                                    <a:path w="168" h="149">
                                      <a:moveTo>
                                        <a:pt x="56" y="0"/>
                                      </a:moveTo>
                                      <a:lnTo>
                                        <a:pt x="168" y="100"/>
                                      </a:lnTo>
                                      <a:lnTo>
                                        <a:pt x="112" y="149"/>
                                      </a:lnTo>
                                      <a:lnTo>
                                        <a:pt x="0" y="48"/>
                                      </a:lnTo>
                                      <a:lnTo>
                                        <a:pt x="5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16" name="Group 510"/>
                                <p:cNvGrpSpPr>
                                  <a:grpSpLocks/>
                                </p:cNvGrpSpPr>
                                <p:nvPr/>
                              </p:nvGrpSpPr>
                              <p:grpSpPr bwMode="auto">
                                <a:xfrm>
                                  <a:off x="1765" y="1356"/>
                                  <a:ext cx="453" cy="165"/>
                                  <a:chOff x="1765" y="1356"/>
                                  <a:chExt cx="453" cy="165"/>
                                </a:xfrm>
                                <a:grpFill/>
                              </p:grpSpPr>
                              <p:sp>
                                <p:nvSpPr>
                                  <p:cNvPr id="33909" name="Rectangle 117"/>
                                  <p:cNvSpPr>
                                    <a:spLocks noChangeArrowheads="1"/>
                                  </p:cNvSpPr>
                                  <p:nvPr/>
                                </p:nvSpPr>
                                <p:spPr bwMode="auto">
                                  <a:xfrm>
                                    <a:off x="1897" y="1426"/>
                                    <a:ext cx="28" cy="13"/>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11" name="Rectangle 119"/>
                                  <p:cNvSpPr>
                                    <a:spLocks noChangeArrowheads="1"/>
                                  </p:cNvSpPr>
                                  <p:nvPr/>
                                </p:nvSpPr>
                                <p:spPr bwMode="auto">
                                  <a:xfrm>
                                    <a:off x="1977" y="1426"/>
                                    <a:ext cx="27" cy="13"/>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grpSp>
                                <p:nvGrpSpPr>
                                  <p:cNvPr id="17" name="Group 509"/>
                                  <p:cNvGrpSpPr>
                                    <a:grpSpLocks/>
                                  </p:cNvGrpSpPr>
                                  <p:nvPr/>
                                </p:nvGrpSpPr>
                                <p:grpSpPr bwMode="auto">
                                  <a:xfrm>
                                    <a:off x="1765" y="1356"/>
                                    <a:ext cx="453" cy="165"/>
                                    <a:chOff x="1765" y="1356"/>
                                    <a:chExt cx="453" cy="165"/>
                                  </a:xfrm>
                                  <a:grpFill/>
                                </p:grpSpPr>
                                <p:sp>
                                  <p:nvSpPr>
                                    <p:cNvPr id="33905" name="Freeform 113"/>
                                    <p:cNvSpPr>
                                      <a:spLocks/>
                                    </p:cNvSpPr>
                                    <p:nvPr/>
                                  </p:nvSpPr>
                                  <p:spPr bwMode="auto">
                                    <a:xfrm>
                                      <a:off x="1765" y="1356"/>
                                      <a:ext cx="28" cy="27"/>
                                    </a:xfrm>
                                    <a:custGeom>
                                      <a:avLst/>
                                      <a:gdLst>
                                        <a:gd name="T0" fmla="*/ 53 w 169"/>
                                        <a:gd name="T1" fmla="*/ 0 h 159"/>
                                        <a:gd name="T2" fmla="*/ 169 w 169"/>
                                        <a:gd name="T3" fmla="*/ 108 h 159"/>
                                        <a:gd name="T4" fmla="*/ 112 w 169"/>
                                        <a:gd name="T5" fmla="*/ 159 h 159"/>
                                        <a:gd name="T6" fmla="*/ 0 w 169"/>
                                        <a:gd name="T7" fmla="*/ 51 h 159"/>
                                        <a:gd name="T8" fmla="*/ 53 w 169"/>
                                        <a:gd name="T9" fmla="*/ 0 h 159"/>
                                      </a:gdLst>
                                      <a:ahLst/>
                                      <a:cxnLst>
                                        <a:cxn ang="0">
                                          <a:pos x="T0" y="T1"/>
                                        </a:cxn>
                                        <a:cxn ang="0">
                                          <a:pos x="T2" y="T3"/>
                                        </a:cxn>
                                        <a:cxn ang="0">
                                          <a:pos x="T4" y="T5"/>
                                        </a:cxn>
                                        <a:cxn ang="0">
                                          <a:pos x="T6" y="T7"/>
                                        </a:cxn>
                                        <a:cxn ang="0">
                                          <a:pos x="T8" y="T9"/>
                                        </a:cxn>
                                      </a:cxnLst>
                                      <a:rect l="0" t="0" r="r" b="b"/>
                                      <a:pathLst>
                                        <a:path w="169" h="159">
                                          <a:moveTo>
                                            <a:pt x="53" y="0"/>
                                          </a:moveTo>
                                          <a:lnTo>
                                            <a:pt x="169" y="108"/>
                                          </a:lnTo>
                                          <a:lnTo>
                                            <a:pt x="112" y="159"/>
                                          </a:lnTo>
                                          <a:lnTo>
                                            <a:pt x="0" y="51"/>
                                          </a:lnTo>
                                          <a:lnTo>
                                            <a:pt x="53"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07" name="Freeform 115"/>
                                    <p:cNvSpPr>
                                      <a:spLocks/>
                                    </p:cNvSpPr>
                                    <p:nvPr/>
                                  </p:nvSpPr>
                                  <p:spPr bwMode="auto">
                                    <a:xfrm>
                                      <a:off x="1822" y="1409"/>
                                      <a:ext cx="29" cy="26"/>
                                    </a:xfrm>
                                    <a:custGeom>
                                      <a:avLst/>
                                      <a:gdLst>
                                        <a:gd name="T0" fmla="*/ 55 w 173"/>
                                        <a:gd name="T1" fmla="*/ 0 h 158"/>
                                        <a:gd name="T2" fmla="*/ 173 w 173"/>
                                        <a:gd name="T3" fmla="*/ 102 h 158"/>
                                        <a:gd name="T4" fmla="*/ 116 w 173"/>
                                        <a:gd name="T5" fmla="*/ 158 h 158"/>
                                        <a:gd name="T6" fmla="*/ 0 w 173"/>
                                        <a:gd name="T7" fmla="*/ 55 h 158"/>
                                        <a:gd name="T8" fmla="*/ 55 w 173"/>
                                        <a:gd name="T9" fmla="*/ 0 h 158"/>
                                      </a:gdLst>
                                      <a:ahLst/>
                                      <a:cxnLst>
                                        <a:cxn ang="0">
                                          <a:pos x="T0" y="T1"/>
                                        </a:cxn>
                                        <a:cxn ang="0">
                                          <a:pos x="T2" y="T3"/>
                                        </a:cxn>
                                        <a:cxn ang="0">
                                          <a:pos x="T4" y="T5"/>
                                        </a:cxn>
                                        <a:cxn ang="0">
                                          <a:pos x="T6" y="T7"/>
                                        </a:cxn>
                                        <a:cxn ang="0">
                                          <a:pos x="T8" y="T9"/>
                                        </a:cxn>
                                      </a:cxnLst>
                                      <a:rect l="0" t="0" r="r" b="b"/>
                                      <a:pathLst>
                                        <a:path w="173" h="158">
                                          <a:moveTo>
                                            <a:pt x="55" y="0"/>
                                          </a:moveTo>
                                          <a:lnTo>
                                            <a:pt x="173" y="102"/>
                                          </a:lnTo>
                                          <a:lnTo>
                                            <a:pt x="116" y="158"/>
                                          </a:lnTo>
                                          <a:lnTo>
                                            <a:pt x="0" y="55"/>
                                          </a:lnTo>
                                          <a:lnTo>
                                            <a:pt x="55"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18" name="Group 508"/>
                                    <p:cNvGrpSpPr>
                                      <a:grpSpLocks/>
                                    </p:cNvGrpSpPr>
                                    <p:nvPr/>
                                  </p:nvGrpSpPr>
                                  <p:grpSpPr bwMode="auto">
                                    <a:xfrm>
                                      <a:off x="2054" y="1437"/>
                                      <a:ext cx="164" cy="84"/>
                                      <a:chOff x="2054" y="1437"/>
                                      <a:chExt cx="164" cy="84"/>
                                    </a:xfrm>
                                    <a:grpFill/>
                                  </p:grpSpPr>
                                  <p:sp>
                                    <p:nvSpPr>
                                      <p:cNvPr id="33913" name="Freeform 121"/>
                                      <p:cNvSpPr>
                                        <a:spLocks/>
                                      </p:cNvSpPr>
                                      <p:nvPr/>
                                    </p:nvSpPr>
                                    <p:spPr bwMode="auto">
                                      <a:xfrm>
                                        <a:off x="2054" y="1437"/>
                                        <a:ext cx="29" cy="20"/>
                                      </a:xfrm>
                                      <a:custGeom>
                                        <a:avLst/>
                                        <a:gdLst>
                                          <a:gd name="T0" fmla="*/ 26 w 173"/>
                                          <a:gd name="T1" fmla="*/ 0 h 115"/>
                                          <a:gd name="T2" fmla="*/ 173 w 173"/>
                                          <a:gd name="T3" fmla="*/ 47 h 115"/>
                                          <a:gd name="T4" fmla="*/ 148 w 173"/>
                                          <a:gd name="T5" fmla="*/ 115 h 115"/>
                                          <a:gd name="T6" fmla="*/ 0 w 173"/>
                                          <a:gd name="T7" fmla="*/ 69 h 115"/>
                                          <a:gd name="T8" fmla="*/ 26 w 173"/>
                                          <a:gd name="T9" fmla="*/ 0 h 115"/>
                                        </a:gdLst>
                                        <a:ahLst/>
                                        <a:cxnLst>
                                          <a:cxn ang="0">
                                            <a:pos x="T0" y="T1"/>
                                          </a:cxn>
                                          <a:cxn ang="0">
                                            <a:pos x="T2" y="T3"/>
                                          </a:cxn>
                                          <a:cxn ang="0">
                                            <a:pos x="T4" y="T5"/>
                                          </a:cxn>
                                          <a:cxn ang="0">
                                            <a:pos x="T6" y="T7"/>
                                          </a:cxn>
                                          <a:cxn ang="0">
                                            <a:pos x="T8" y="T9"/>
                                          </a:cxn>
                                        </a:cxnLst>
                                        <a:rect l="0" t="0" r="r" b="b"/>
                                        <a:pathLst>
                                          <a:path w="173" h="115">
                                            <a:moveTo>
                                              <a:pt x="26" y="0"/>
                                            </a:moveTo>
                                            <a:lnTo>
                                              <a:pt x="173" y="47"/>
                                            </a:lnTo>
                                            <a:lnTo>
                                              <a:pt x="148" y="115"/>
                                            </a:lnTo>
                                            <a:lnTo>
                                              <a:pt x="0" y="69"/>
                                            </a:lnTo>
                                            <a:lnTo>
                                              <a:pt x="2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15" name="Freeform 123"/>
                                      <p:cNvSpPr>
                                        <a:spLocks/>
                                      </p:cNvSpPr>
                                      <p:nvPr/>
                                    </p:nvSpPr>
                                    <p:spPr bwMode="auto">
                                      <a:xfrm>
                                        <a:off x="2130" y="1461"/>
                                        <a:ext cx="29" cy="19"/>
                                      </a:xfrm>
                                      <a:custGeom>
                                        <a:avLst/>
                                        <a:gdLst>
                                          <a:gd name="T0" fmla="*/ 26 w 177"/>
                                          <a:gd name="T1" fmla="*/ 0 h 115"/>
                                          <a:gd name="T2" fmla="*/ 177 w 177"/>
                                          <a:gd name="T3" fmla="*/ 46 h 115"/>
                                          <a:gd name="T4" fmla="*/ 153 w 177"/>
                                          <a:gd name="T5" fmla="*/ 115 h 115"/>
                                          <a:gd name="T6" fmla="*/ 0 w 177"/>
                                          <a:gd name="T7" fmla="*/ 70 h 115"/>
                                          <a:gd name="T8" fmla="*/ 26 w 177"/>
                                          <a:gd name="T9" fmla="*/ 0 h 115"/>
                                        </a:gdLst>
                                        <a:ahLst/>
                                        <a:cxnLst>
                                          <a:cxn ang="0">
                                            <a:pos x="T0" y="T1"/>
                                          </a:cxn>
                                          <a:cxn ang="0">
                                            <a:pos x="T2" y="T3"/>
                                          </a:cxn>
                                          <a:cxn ang="0">
                                            <a:pos x="T4" y="T5"/>
                                          </a:cxn>
                                          <a:cxn ang="0">
                                            <a:pos x="T6" y="T7"/>
                                          </a:cxn>
                                          <a:cxn ang="0">
                                            <a:pos x="T8" y="T9"/>
                                          </a:cxn>
                                        </a:cxnLst>
                                        <a:rect l="0" t="0" r="r" b="b"/>
                                        <a:pathLst>
                                          <a:path w="177" h="115">
                                            <a:moveTo>
                                              <a:pt x="26" y="0"/>
                                            </a:moveTo>
                                            <a:lnTo>
                                              <a:pt x="177" y="46"/>
                                            </a:lnTo>
                                            <a:lnTo>
                                              <a:pt x="153" y="115"/>
                                            </a:lnTo>
                                            <a:lnTo>
                                              <a:pt x="0" y="70"/>
                                            </a:lnTo>
                                            <a:lnTo>
                                              <a:pt x="2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17" name="Freeform 125"/>
                                      <p:cNvSpPr>
                                        <a:spLocks/>
                                      </p:cNvSpPr>
                                      <p:nvPr/>
                                    </p:nvSpPr>
                                    <p:spPr bwMode="auto">
                                      <a:xfrm>
                                        <a:off x="2195" y="1494"/>
                                        <a:ext cx="23" cy="27"/>
                                      </a:xfrm>
                                      <a:custGeom>
                                        <a:avLst/>
                                        <a:gdLst>
                                          <a:gd name="T0" fmla="*/ 75 w 140"/>
                                          <a:gd name="T1" fmla="*/ 0 h 164"/>
                                          <a:gd name="T2" fmla="*/ 140 w 140"/>
                                          <a:gd name="T3" fmla="*/ 130 h 164"/>
                                          <a:gd name="T4" fmla="*/ 65 w 140"/>
                                          <a:gd name="T5" fmla="*/ 164 h 164"/>
                                          <a:gd name="T6" fmla="*/ 0 w 140"/>
                                          <a:gd name="T7" fmla="*/ 31 h 164"/>
                                          <a:gd name="T8" fmla="*/ 75 w 140"/>
                                          <a:gd name="T9" fmla="*/ 0 h 164"/>
                                        </a:gdLst>
                                        <a:ahLst/>
                                        <a:cxnLst>
                                          <a:cxn ang="0">
                                            <a:pos x="T0" y="T1"/>
                                          </a:cxn>
                                          <a:cxn ang="0">
                                            <a:pos x="T2" y="T3"/>
                                          </a:cxn>
                                          <a:cxn ang="0">
                                            <a:pos x="T4" y="T5"/>
                                          </a:cxn>
                                          <a:cxn ang="0">
                                            <a:pos x="T6" y="T7"/>
                                          </a:cxn>
                                          <a:cxn ang="0">
                                            <a:pos x="T8" y="T9"/>
                                          </a:cxn>
                                        </a:cxnLst>
                                        <a:rect l="0" t="0" r="r" b="b"/>
                                        <a:pathLst>
                                          <a:path w="140" h="164">
                                            <a:moveTo>
                                              <a:pt x="75" y="0"/>
                                            </a:moveTo>
                                            <a:lnTo>
                                              <a:pt x="140" y="130"/>
                                            </a:lnTo>
                                            <a:lnTo>
                                              <a:pt x="65" y="164"/>
                                            </a:lnTo>
                                            <a:lnTo>
                                              <a:pt x="0" y="31"/>
                                            </a:lnTo>
                                            <a:lnTo>
                                              <a:pt x="75"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grpSp>
                              </p:grpSp>
                            </p:grpSp>
                          </p:grpSp>
                          <p:sp>
                            <p:nvSpPr>
                              <p:cNvPr id="33921" name="Freeform 129"/>
                              <p:cNvSpPr>
                                <a:spLocks/>
                              </p:cNvSpPr>
                              <p:nvPr/>
                            </p:nvSpPr>
                            <p:spPr bwMode="auto">
                              <a:xfrm>
                                <a:off x="2259" y="1630"/>
                                <a:ext cx="23" cy="27"/>
                              </a:xfrm>
                              <a:custGeom>
                                <a:avLst/>
                                <a:gdLst>
                                  <a:gd name="T0" fmla="*/ 73 w 139"/>
                                  <a:gd name="T1" fmla="*/ 0 h 163"/>
                                  <a:gd name="T2" fmla="*/ 139 w 139"/>
                                  <a:gd name="T3" fmla="*/ 133 h 163"/>
                                  <a:gd name="T4" fmla="*/ 65 w 139"/>
                                  <a:gd name="T5" fmla="*/ 163 h 163"/>
                                  <a:gd name="T6" fmla="*/ 0 w 139"/>
                                  <a:gd name="T7" fmla="*/ 32 h 163"/>
                                  <a:gd name="T8" fmla="*/ 73 w 139"/>
                                  <a:gd name="T9" fmla="*/ 0 h 163"/>
                                </a:gdLst>
                                <a:ahLst/>
                                <a:cxnLst>
                                  <a:cxn ang="0">
                                    <a:pos x="T0" y="T1"/>
                                  </a:cxn>
                                  <a:cxn ang="0">
                                    <a:pos x="T2" y="T3"/>
                                  </a:cxn>
                                  <a:cxn ang="0">
                                    <a:pos x="T4" y="T5"/>
                                  </a:cxn>
                                  <a:cxn ang="0">
                                    <a:pos x="T6" y="T7"/>
                                  </a:cxn>
                                  <a:cxn ang="0">
                                    <a:pos x="T8" y="T9"/>
                                  </a:cxn>
                                </a:cxnLst>
                                <a:rect l="0" t="0" r="r" b="b"/>
                                <a:pathLst>
                                  <a:path w="139" h="163">
                                    <a:moveTo>
                                      <a:pt x="73" y="0"/>
                                    </a:moveTo>
                                    <a:lnTo>
                                      <a:pt x="139" y="133"/>
                                    </a:lnTo>
                                    <a:lnTo>
                                      <a:pt x="65" y="163"/>
                                    </a:lnTo>
                                    <a:lnTo>
                                      <a:pt x="0" y="32"/>
                                    </a:lnTo>
                                    <a:lnTo>
                                      <a:pt x="73"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3" name="Freeform 131"/>
                              <p:cNvSpPr>
                                <a:spLocks/>
                              </p:cNvSpPr>
                              <p:nvPr/>
                            </p:nvSpPr>
                            <p:spPr bwMode="auto">
                              <a:xfrm>
                                <a:off x="2290" y="1697"/>
                                <a:ext cx="23" cy="28"/>
                              </a:xfrm>
                              <a:custGeom>
                                <a:avLst/>
                                <a:gdLst>
                                  <a:gd name="T0" fmla="*/ 73 w 139"/>
                                  <a:gd name="T1" fmla="*/ 0 h 167"/>
                                  <a:gd name="T2" fmla="*/ 139 w 139"/>
                                  <a:gd name="T3" fmla="*/ 136 h 167"/>
                                  <a:gd name="T4" fmla="*/ 65 w 139"/>
                                  <a:gd name="T5" fmla="*/ 167 h 167"/>
                                  <a:gd name="T6" fmla="*/ 0 w 139"/>
                                  <a:gd name="T7" fmla="*/ 33 h 167"/>
                                  <a:gd name="T8" fmla="*/ 73 w 139"/>
                                  <a:gd name="T9" fmla="*/ 0 h 167"/>
                                </a:gdLst>
                                <a:ahLst/>
                                <a:cxnLst>
                                  <a:cxn ang="0">
                                    <a:pos x="T0" y="T1"/>
                                  </a:cxn>
                                  <a:cxn ang="0">
                                    <a:pos x="T2" y="T3"/>
                                  </a:cxn>
                                  <a:cxn ang="0">
                                    <a:pos x="T4" y="T5"/>
                                  </a:cxn>
                                  <a:cxn ang="0">
                                    <a:pos x="T6" y="T7"/>
                                  </a:cxn>
                                  <a:cxn ang="0">
                                    <a:pos x="T8" y="T9"/>
                                  </a:cxn>
                                </a:cxnLst>
                                <a:rect l="0" t="0" r="r" b="b"/>
                                <a:pathLst>
                                  <a:path w="139" h="167">
                                    <a:moveTo>
                                      <a:pt x="73" y="0"/>
                                    </a:moveTo>
                                    <a:lnTo>
                                      <a:pt x="139" y="136"/>
                                    </a:lnTo>
                                    <a:lnTo>
                                      <a:pt x="65" y="167"/>
                                    </a:lnTo>
                                    <a:lnTo>
                                      <a:pt x="0" y="33"/>
                                    </a:lnTo>
                                    <a:lnTo>
                                      <a:pt x="73"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4" name="Freeform 132"/>
                              <p:cNvSpPr>
                                <a:spLocks/>
                              </p:cNvSpPr>
                              <p:nvPr/>
                            </p:nvSpPr>
                            <p:spPr bwMode="auto">
                              <a:xfrm>
                                <a:off x="2290" y="1697"/>
                                <a:ext cx="23" cy="28"/>
                              </a:xfrm>
                              <a:custGeom>
                                <a:avLst/>
                                <a:gdLst>
                                  <a:gd name="T0" fmla="*/ 73 w 139"/>
                                  <a:gd name="T1" fmla="*/ 0 h 167"/>
                                  <a:gd name="T2" fmla="*/ 139 w 139"/>
                                  <a:gd name="T3" fmla="*/ 136 h 167"/>
                                  <a:gd name="T4" fmla="*/ 65 w 139"/>
                                  <a:gd name="T5" fmla="*/ 167 h 167"/>
                                  <a:gd name="T6" fmla="*/ 0 w 139"/>
                                  <a:gd name="T7" fmla="*/ 33 h 167"/>
                                  <a:gd name="T8" fmla="*/ 73 w 139"/>
                                  <a:gd name="T9" fmla="*/ 0 h 167"/>
                                </a:gdLst>
                                <a:ahLst/>
                                <a:cxnLst>
                                  <a:cxn ang="0">
                                    <a:pos x="T0" y="T1"/>
                                  </a:cxn>
                                  <a:cxn ang="0">
                                    <a:pos x="T2" y="T3"/>
                                  </a:cxn>
                                  <a:cxn ang="0">
                                    <a:pos x="T4" y="T5"/>
                                  </a:cxn>
                                  <a:cxn ang="0">
                                    <a:pos x="T6" y="T7"/>
                                  </a:cxn>
                                  <a:cxn ang="0">
                                    <a:pos x="T8" y="T9"/>
                                  </a:cxn>
                                </a:cxnLst>
                                <a:rect l="0" t="0" r="r" b="b"/>
                                <a:pathLst>
                                  <a:path w="139" h="167">
                                    <a:moveTo>
                                      <a:pt x="73" y="0"/>
                                    </a:moveTo>
                                    <a:lnTo>
                                      <a:pt x="139" y="136"/>
                                    </a:lnTo>
                                    <a:lnTo>
                                      <a:pt x="65" y="167"/>
                                    </a:lnTo>
                                    <a:lnTo>
                                      <a:pt x="0" y="33"/>
                                    </a:lnTo>
                                    <a:lnTo>
                                      <a:pt x="7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5" name="Freeform 133"/>
                              <p:cNvSpPr>
                                <a:spLocks/>
                              </p:cNvSpPr>
                              <p:nvPr/>
                            </p:nvSpPr>
                            <p:spPr bwMode="auto">
                              <a:xfrm>
                                <a:off x="2322" y="1765"/>
                                <a:ext cx="23" cy="27"/>
                              </a:xfrm>
                              <a:custGeom>
                                <a:avLst/>
                                <a:gdLst>
                                  <a:gd name="T0" fmla="*/ 74 w 140"/>
                                  <a:gd name="T1" fmla="*/ 0 h 163"/>
                                  <a:gd name="T2" fmla="*/ 140 w 140"/>
                                  <a:gd name="T3" fmla="*/ 133 h 163"/>
                                  <a:gd name="T4" fmla="*/ 66 w 140"/>
                                  <a:gd name="T5" fmla="*/ 163 h 163"/>
                                  <a:gd name="T6" fmla="*/ 0 w 140"/>
                                  <a:gd name="T7" fmla="*/ 34 h 163"/>
                                  <a:gd name="T8" fmla="*/ 74 w 140"/>
                                  <a:gd name="T9" fmla="*/ 0 h 163"/>
                                </a:gdLst>
                                <a:ahLst/>
                                <a:cxnLst>
                                  <a:cxn ang="0">
                                    <a:pos x="T0" y="T1"/>
                                  </a:cxn>
                                  <a:cxn ang="0">
                                    <a:pos x="T2" y="T3"/>
                                  </a:cxn>
                                  <a:cxn ang="0">
                                    <a:pos x="T4" y="T5"/>
                                  </a:cxn>
                                  <a:cxn ang="0">
                                    <a:pos x="T6" y="T7"/>
                                  </a:cxn>
                                  <a:cxn ang="0">
                                    <a:pos x="T8" y="T9"/>
                                  </a:cxn>
                                </a:cxnLst>
                                <a:rect l="0" t="0" r="r" b="b"/>
                                <a:pathLst>
                                  <a:path w="140" h="163">
                                    <a:moveTo>
                                      <a:pt x="74" y="0"/>
                                    </a:moveTo>
                                    <a:lnTo>
                                      <a:pt x="140" y="133"/>
                                    </a:lnTo>
                                    <a:lnTo>
                                      <a:pt x="66" y="163"/>
                                    </a:lnTo>
                                    <a:lnTo>
                                      <a:pt x="0" y="34"/>
                                    </a:lnTo>
                                    <a:lnTo>
                                      <a:pt x="74"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6" name="Freeform 134"/>
                              <p:cNvSpPr>
                                <a:spLocks/>
                              </p:cNvSpPr>
                              <p:nvPr/>
                            </p:nvSpPr>
                            <p:spPr bwMode="auto">
                              <a:xfrm>
                                <a:off x="2322" y="1765"/>
                                <a:ext cx="23" cy="27"/>
                              </a:xfrm>
                              <a:custGeom>
                                <a:avLst/>
                                <a:gdLst>
                                  <a:gd name="T0" fmla="*/ 74 w 140"/>
                                  <a:gd name="T1" fmla="*/ 0 h 163"/>
                                  <a:gd name="T2" fmla="*/ 140 w 140"/>
                                  <a:gd name="T3" fmla="*/ 133 h 163"/>
                                  <a:gd name="T4" fmla="*/ 66 w 140"/>
                                  <a:gd name="T5" fmla="*/ 163 h 163"/>
                                  <a:gd name="T6" fmla="*/ 0 w 140"/>
                                  <a:gd name="T7" fmla="*/ 34 h 163"/>
                                  <a:gd name="T8" fmla="*/ 74 w 140"/>
                                  <a:gd name="T9" fmla="*/ 0 h 163"/>
                                </a:gdLst>
                                <a:ahLst/>
                                <a:cxnLst>
                                  <a:cxn ang="0">
                                    <a:pos x="T0" y="T1"/>
                                  </a:cxn>
                                  <a:cxn ang="0">
                                    <a:pos x="T2" y="T3"/>
                                  </a:cxn>
                                  <a:cxn ang="0">
                                    <a:pos x="T4" y="T5"/>
                                  </a:cxn>
                                  <a:cxn ang="0">
                                    <a:pos x="T6" y="T7"/>
                                  </a:cxn>
                                  <a:cxn ang="0">
                                    <a:pos x="T8" y="T9"/>
                                  </a:cxn>
                                </a:cxnLst>
                                <a:rect l="0" t="0" r="r" b="b"/>
                                <a:pathLst>
                                  <a:path w="140" h="163">
                                    <a:moveTo>
                                      <a:pt x="74" y="0"/>
                                    </a:moveTo>
                                    <a:lnTo>
                                      <a:pt x="140" y="133"/>
                                    </a:lnTo>
                                    <a:lnTo>
                                      <a:pt x="66" y="163"/>
                                    </a:lnTo>
                                    <a:lnTo>
                                      <a:pt x="0" y="34"/>
                                    </a:lnTo>
                                    <a:lnTo>
                                      <a:pt x="74"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grpSp>
                      <p:sp>
                        <p:nvSpPr>
                          <p:cNvPr id="33927" name="Freeform 135"/>
                          <p:cNvSpPr>
                            <a:spLocks/>
                          </p:cNvSpPr>
                          <p:nvPr/>
                        </p:nvSpPr>
                        <p:spPr bwMode="auto">
                          <a:xfrm>
                            <a:off x="2354" y="1833"/>
                            <a:ext cx="21" cy="23"/>
                          </a:xfrm>
                          <a:custGeom>
                            <a:avLst/>
                            <a:gdLst>
                              <a:gd name="T0" fmla="*/ 75 w 124"/>
                              <a:gd name="T1" fmla="*/ 0 h 139"/>
                              <a:gd name="T2" fmla="*/ 124 w 124"/>
                              <a:gd name="T3" fmla="*/ 110 h 139"/>
                              <a:gd name="T4" fmla="*/ 52 w 124"/>
                              <a:gd name="T5" fmla="*/ 139 h 139"/>
                              <a:gd name="T6" fmla="*/ 0 w 124"/>
                              <a:gd name="T7" fmla="*/ 26 h 139"/>
                              <a:gd name="T8" fmla="*/ 75 w 124"/>
                              <a:gd name="T9" fmla="*/ 0 h 139"/>
                            </a:gdLst>
                            <a:ahLst/>
                            <a:cxnLst>
                              <a:cxn ang="0">
                                <a:pos x="T0" y="T1"/>
                              </a:cxn>
                              <a:cxn ang="0">
                                <a:pos x="T2" y="T3"/>
                              </a:cxn>
                              <a:cxn ang="0">
                                <a:pos x="T4" y="T5"/>
                              </a:cxn>
                              <a:cxn ang="0">
                                <a:pos x="T6" y="T7"/>
                              </a:cxn>
                              <a:cxn ang="0">
                                <a:pos x="T8" y="T9"/>
                              </a:cxn>
                            </a:cxnLst>
                            <a:rect l="0" t="0" r="r" b="b"/>
                            <a:pathLst>
                              <a:path w="124" h="139">
                                <a:moveTo>
                                  <a:pt x="75" y="0"/>
                                </a:moveTo>
                                <a:lnTo>
                                  <a:pt x="124" y="110"/>
                                </a:lnTo>
                                <a:lnTo>
                                  <a:pt x="52" y="139"/>
                                </a:lnTo>
                                <a:lnTo>
                                  <a:pt x="0" y="26"/>
                                </a:lnTo>
                                <a:lnTo>
                                  <a:pt x="75"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8" name="Freeform 136"/>
                          <p:cNvSpPr>
                            <a:spLocks/>
                          </p:cNvSpPr>
                          <p:nvPr/>
                        </p:nvSpPr>
                        <p:spPr bwMode="auto">
                          <a:xfrm>
                            <a:off x="2354" y="1833"/>
                            <a:ext cx="21" cy="23"/>
                          </a:xfrm>
                          <a:custGeom>
                            <a:avLst/>
                            <a:gdLst>
                              <a:gd name="T0" fmla="*/ 75 w 124"/>
                              <a:gd name="T1" fmla="*/ 0 h 139"/>
                              <a:gd name="T2" fmla="*/ 124 w 124"/>
                              <a:gd name="T3" fmla="*/ 110 h 139"/>
                              <a:gd name="T4" fmla="*/ 52 w 124"/>
                              <a:gd name="T5" fmla="*/ 139 h 139"/>
                              <a:gd name="T6" fmla="*/ 0 w 124"/>
                              <a:gd name="T7" fmla="*/ 26 h 139"/>
                              <a:gd name="T8" fmla="*/ 75 w 124"/>
                              <a:gd name="T9" fmla="*/ 0 h 139"/>
                            </a:gdLst>
                            <a:ahLst/>
                            <a:cxnLst>
                              <a:cxn ang="0">
                                <a:pos x="T0" y="T1"/>
                              </a:cxn>
                              <a:cxn ang="0">
                                <a:pos x="T2" y="T3"/>
                              </a:cxn>
                              <a:cxn ang="0">
                                <a:pos x="T4" y="T5"/>
                              </a:cxn>
                              <a:cxn ang="0">
                                <a:pos x="T6" y="T7"/>
                              </a:cxn>
                              <a:cxn ang="0">
                                <a:pos x="T8" y="T9"/>
                              </a:cxn>
                            </a:cxnLst>
                            <a:rect l="0" t="0" r="r" b="b"/>
                            <a:pathLst>
                              <a:path w="124" h="139">
                                <a:moveTo>
                                  <a:pt x="75" y="0"/>
                                </a:moveTo>
                                <a:lnTo>
                                  <a:pt x="124" y="110"/>
                                </a:lnTo>
                                <a:lnTo>
                                  <a:pt x="52" y="139"/>
                                </a:lnTo>
                                <a:lnTo>
                                  <a:pt x="0" y="26"/>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9" name="Rectangle 137"/>
                          <p:cNvSpPr>
                            <a:spLocks noChangeArrowheads="1"/>
                          </p:cNvSpPr>
                          <p:nvPr/>
                        </p:nvSpPr>
                        <p:spPr bwMode="auto">
                          <a:xfrm>
                            <a:off x="2369" y="1848"/>
                            <a:ext cx="4" cy="12"/>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30" name="Rectangle 138"/>
                          <p:cNvSpPr>
                            <a:spLocks noChangeArrowheads="1"/>
                          </p:cNvSpPr>
                          <p:nvPr/>
                        </p:nvSpPr>
                        <p:spPr bwMode="auto">
                          <a:xfrm>
                            <a:off x="2369" y="1848"/>
                            <a:ext cx="4"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32" name="Rectangle 140"/>
                          <p:cNvSpPr>
                            <a:spLocks noChangeArrowheads="1"/>
                          </p:cNvSpPr>
                          <p:nvPr/>
                        </p:nvSpPr>
                        <p:spPr bwMode="auto">
                          <a:xfrm>
                            <a:off x="2427" y="1848"/>
                            <a:ext cx="25"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34" name="Rectangle 142"/>
                          <p:cNvSpPr>
                            <a:spLocks noChangeArrowheads="1"/>
                          </p:cNvSpPr>
                          <p:nvPr/>
                        </p:nvSpPr>
                        <p:spPr bwMode="auto">
                          <a:xfrm>
                            <a:off x="2507" y="1848"/>
                            <a:ext cx="26"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36" name="Freeform 144"/>
                          <p:cNvSpPr>
                            <a:spLocks/>
                          </p:cNvSpPr>
                          <p:nvPr/>
                        </p:nvSpPr>
                        <p:spPr bwMode="auto">
                          <a:xfrm>
                            <a:off x="2583" y="1861"/>
                            <a:ext cx="30" cy="19"/>
                          </a:xfrm>
                          <a:custGeom>
                            <a:avLst/>
                            <a:gdLst>
                              <a:gd name="T0" fmla="*/ 26 w 177"/>
                              <a:gd name="T1" fmla="*/ 0 h 115"/>
                              <a:gd name="T2" fmla="*/ 177 w 177"/>
                              <a:gd name="T3" fmla="*/ 45 h 115"/>
                              <a:gd name="T4" fmla="*/ 152 w 177"/>
                              <a:gd name="T5" fmla="*/ 115 h 115"/>
                              <a:gd name="T6" fmla="*/ 0 w 177"/>
                              <a:gd name="T7" fmla="*/ 69 h 115"/>
                              <a:gd name="T8" fmla="*/ 26 w 177"/>
                              <a:gd name="T9" fmla="*/ 0 h 115"/>
                            </a:gdLst>
                            <a:ahLst/>
                            <a:cxnLst>
                              <a:cxn ang="0">
                                <a:pos x="T0" y="T1"/>
                              </a:cxn>
                              <a:cxn ang="0">
                                <a:pos x="T2" y="T3"/>
                              </a:cxn>
                              <a:cxn ang="0">
                                <a:pos x="T4" y="T5"/>
                              </a:cxn>
                              <a:cxn ang="0">
                                <a:pos x="T6" y="T7"/>
                              </a:cxn>
                              <a:cxn ang="0">
                                <a:pos x="T8" y="T9"/>
                              </a:cxn>
                            </a:cxnLst>
                            <a:rect l="0" t="0" r="r" b="b"/>
                            <a:pathLst>
                              <a:path w="177" h="115">
                                <a:moveTo>
                                  <a:pt x="26" y="0"/>
                                </a:moveTo>
                                <a:lnTo>
                                  <a:pt x="177" y="45"/>
                                </a:lnTo>
                                <a:lnTo>
                                  <a:pt x="152" y="115"/>
                                </a:lnTo>
                                <a:lnTo>
                                  <a:pt x="0" y="69"/>
                                </a:lnTo>
                                <a:lnTo>
                                  <a:pt x="2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38" name="Freeform 146"/>
                          <p:cNvSpPr>
                            <a:spLocks/>
                          </p:cNvSpPr>
                          <p:nvPr/>
                        </p:nvSpPr>
                        <p:spPr bwMode="auto">
                          <a:xfrm>
                            <a:off x="2659" y="1883"/>
                            <a:ext cx="30" cy="20"/>
                          </a:xfrm>
                          <a:custGeom>
                            <a:avLst/>
                            <a:gdLst>
                              <a:gd name="T0" fmla="*/ 26 w 178"/>
                              <a:gd name="T1" fmla="*/ 0 h 115"/>
                              <a:gd name="T2" fmla="*/ 178 w 178"/>
                              <a:gd name="T3" fmla="*/ 46 h 115"/>
                              <a:gd name="T4" fmla="*/ 155 w 178"/>
                              <a:gd name="T5" fmla="*/ 115 h 115"/>
                              <a:gd name="T6" fmla="*/ 0 w 178"/>
                              <a:gd name="T7" fmla="*/ 68 h 115"/>
                              <a:gd name="T8" fmla="*/ 26 w 178"/>
                              <a:gd name="T9" fmla="*/ 0 h 115"/>
                            </a:gdLst>
                            <a:ahLst/>
                            <a:cxnLst>
                              <a:cxn ang="0">
                                <a:pos x="T0" y="T1"/>
                              </a:cxn>
                              <a:cxn ang="0">
                                <a:pos x="T2" y="T3"/>
                              </a:cxn>
                              <a:cxn ang="0">
                                <a:pos x="T4" y="T5"/>
                              </a:cxn>
                              <a:cxn ang="0">
                                <a:pos x="T6" y="T7"/>
                              </a:cxn>
                              <a:cxn ang="0">
                                <a:pos x="T8" y="T9"/>
                              </a:cxn>
                            </a:cxnLst>
                            <a:rect l="0" t="0" r="r" b="b"/>
                            <a:pathLst>
                              <a:path w="178" h="115">
                                <a:moveTo>
                                  <a:pt x="26" y="0"/>
                                </a:moveTo>
                                <a:lnTo>
                                  <a:pt x="178" y="46"/>
                                </a:lnTo>
                                <a:lnTo>
                                  <a:pt x="155" y="115"/>
                                </a:lnTo>
                                <a:lnTo>
                                  <a:pt x="0" y="68"/>
                                </a:lnTo>
                                <a:lnTo>
                                  <a:pt x="2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40" name="Freeform 148"/>
                          <p:cNvSpPr>
                            <a:spLocks/>
                          </p:cNvSpPr>
                          <p:nvPr/>
                        </p:nvSpPr>
                        <p:spPr bwMode="auto">
                          <a:xfrm>
                            <a:off x="2718" y="1923"/>
                            <a:ext cx="24" cy="28"/>
                          </a:xfrm>
                          <a:custGeom>
                            <a:avLst/>
                            <a:gdLst>
                              <a:gd name="T0" fmla="*/ 75 w 139"/>
                              <a:gd name="T1" fmla="*/ 0 h 168"/>
                              <a:gd name="T2" fmla="*/ 139 w 139"/>
                              <a:gd name="T3" fmla="*/ 134 h 168"/>
                              <a:gd name="T4" fmla="*/ 64 w 139"/>
                              <a:gd name="T5" fmla="*/ 168 h 168"/>
                              <a:gd name="T6" fmla="*/ 0 w 139"/>
                              <a:gd name="T7" fmla="*/ 31 h 168"/>
                              <a:gd name="T8" fmla="*/ 75 w 139"/>
                              <a:gd name="T9" fmla="*/ 0 h 168"/>
                            </a:gdLst>
                            <a:ahLst/>
                            <a:cxnLst>
                              <a:cxn ang="0">
                                <a:pos x="T0" y="T1"/>
                              </a:cxn>
                              <a:cxn ang="0">
                                <a:pos x="T2" y="T3"/>
                              </a:cxn>
                              <a:cxn ang="0">
                                <a:pos x="T4" y="T5"/>
                              </a:cxn>
                              <a:cxn ang="0">
                                <a:pos x="T6" y="T7"/>
                              </a:cxn>
                              <a:cxn ang="0">
                                <a:pos x="T8" y="T9"/>
                              </a:cxn>
                            </a:cxnLst>
                            <a:rect l="0" t="0" r="r" b="b"/>
                            <a:pathLst>
                              <a:path w="139" h="168">
                                <a:moveTo>
                                  <a:pt x="75" y="0"/>
                                </a:moveTo>
                                <a:lnTo>
                                  <a:pt x="139" y="134"/>
                                </a:lnTo>
                                <a:lnTo>
                                  <a:pt x="64" y="168"/>
                                </a:lnTo>
                                <a:lnTo>
                                  <a:pt x="0" y="31"/>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42" name="Freeform 150"/>
                          <p:cNvSpPr>
                            <a:spLocks/>
                          </p:cNvSpPr>
                          <p:nvPr/>
                        </p:nvSpPr>
                        <p:spPr bwMode="auto">
                          <a:xfrm>
                            <a:off x="2750" y="1991"/>
                            <a:ext cx="23" cy="27"/>
                          </a:xfrm>
                          <a:custGeom>
                            <a:avLst/>
                            <a:gdLst>
                              <a:gd name="T0" fmla="*/ 75 w 139"/>
                              <a:gd name="T1" fmla="*/ 0 h 162"/>
                              <a:gd name="T2" fmla="*/ 139 w 139"/>
                              <a:gd name="T3" fmla="*/ 130 h 162"/>
                              <a:gd name="T4" fmla="*/ 64 w 139"/>
                              <a:gd name="T5" fmla="*/ 162 h 162"/>
                              <a:gd name="T6" fmla="*/ 0 w 139"/>
                              <a:gd name="T7" fmla="*/ 32 h 162"/>
                              <a:gd name="T8" fmla="*/ 75 w 139"/>
                              <a:gd name="T9" fmla="*/ 0 h 162"/>
                            </a:gdLst>
                            <a:ahLst/>
                            <a:cxnLst>
                              <a:cxn ang="0">
                                <a:pos x="T0" y="T1"/>
                              </a:cxn>
                              <a:cxn ang="0">
                                <a:pos x="T2" y="T3"/>
                              </a:cxn>
                              <a:cxn ang="0">
                                <a:pos x="T4" y="T5"/>
                              </a:cxn>
                              <a:cxn ang="0">
                                <a:pos x="T6" y="T7"/>
                              </a:cxn>
                              <a:cxn ang="0">
                                <a:pos x="T8" y="T9"/>
                              </a:cxn>
                            </a:cxnLst>
                            <a:rect l="0" t="0" r="r" b="b"/>
                            <a:pathLst>
                              <a:path w="139" h="162">
                                <a:moveTo>
                                  <a:pt x="75" y="0"/>
                                </a:moveTo>
                                <a:lnTo>
                                  <a:pt x="139" y="130"/>
                                </a:lnTo>
                                <a:lnTo>
                                  <a:pt x="64" y="162"/>
                                </a:lnTo>
                                <a:lnTo>
                                  <a:pt x="0" y="32"/>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sp>
                      <p:nvSpPr>
                        <p:cNvPr id="33944" name="Freeform 152"/>
                        <p:cNvSpPr>
                          <a:spLocks/>
                        </p:cNvSpPr>
                        <p:nvPr/>
                      </p:nvSpPr>
                      <p:spPr bwMode="auto">
                        <a:xfrm>
                          <a:off x="2782" y="2058"/>
                          <a:ext cx="22" cy="28"/>
                        </a:xfrm>
                        <a:custGeom>
                          <a:avLst/>
                          <a:gdLst>
                            <a:gd name="T0" fmla="*/ 73 w 135"/>
                            <a:gd name="T1" fmla="*/ 0 h 169"/>
                            <a:gd name="T2" fmla="*/ 135 w 135"/>
                            <a:gd name="T3" fmla="*/ 137 h 169"/>
                            <a:gd name="T4" fmla="*/ 63 w 135"/>
                            <a:gd name="T5" fmla="*/ 169 h 169"/>
                            <a:gd name="T6" fmla="*/ 0 w 135"/>
                            <a:gd name="T7" fmla="*/ 34 h 169"/>
                            <a:gd name="T8" fmla="*/ 73 w 135"/>
                            <a:gd name="T9" fmla="*/ 0 h 169"/>
                          </a:gdLst>
                          <a:ahLst/>
                          <a:cxnLst>
                            <a:cxn ang="0">
                              <a:pos x="T0" y="T1"/>
                            </a:cxn>
                            <a:cxn ang="0">
                              <a:pos x="T2" y="T3"/>
                            </a:cxn>
                            <a:cxn ang="0">
                              <a:pos x="T4" y="T5"/>
                            </a:cxn>
                            <a:cxn ang="0">
                              <a:pos x="T6" y="T7"/>
                            </a:cxn>
                            <a:cxn ang="0">
                              <a:pos x="T8" y="T9"/>
                            </a:cxn>
                          </a:cxnLst>
                          <a:rect l="0" t="0" r="r" b="b"/>
                          <a:pathLst>
                            <a:path w="135" h="169">
                              <a:moveTo>
                                <a:pt x="73" y="0"/>
                              </a:moveTo>
                              <a:lnTo>
                                <a:pt x="135" y="137"/>
                              </a:lnTo>
                              <a:lnTo>
                                <a:pt x="63" y="169"/>
                              </a:lnTo>
                              <a:lnTo>
                                <a:pt x="0" y="34"/>
                              </a:lnTo>
                              <a:lnTo>
                                <a:pt x="7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46" name="Freeform 154"/>
                        <p:cNvSpPr>
                          <a:spLocks/>
                        </p:cNvSpPr>
                        <p:nvPr/>
                      </p:nvSpPr>
                      <p:spPr bwMode="auto">
                        <a:xfrm>
                          <a:off x="2814" y="2127"/>
                          <a:ext cx="22" cy="27"/>
                        </a:xfrm>
                        <a:custGeom>
                          <a:avLst/>
                          <a:gdLst>
                            <a:gd name="T0" fmla="*/ 75 w 135"/>
                            <a:gd name="T1" fmla="*/ 0 h 160"/>
                            <a:gd name="T2" fmla="*/ 135 w 135"/>
                            <a:gd name="T3" fmla="*/ 133 h 160"/>
                            <a:gd name="T4" fmla="*/ 60 w 135"/>
                            <a:gd name="T5" fmla="*/ 160 h 160"/>
                            <a:gd name="T6" fmla="*/ 0 w 135"/>
                            <a:gd name="T7" fmla="*/ 29 h 160"/>
                            <a:gd name="T8" fmla="*/ 75 w 135"/>
                            <a:gd name="T9" fmla="*/ 0 h 160"/>
                          </a:gdLst>
                          <a:ahLst/>
                          <a:cxnLst>
                            <a:cxn ang="0">
                              <a:pos x="T0" y="T1"/>
                            </a:cxn>
                            <a:cxn ang="0">
                              <a:pos x="T2" y="T3"/>
                            </a:cxn>
                            <a:cxn ang="0">
                              <a:pos x="T4" y="T5"/>
                            </a:cxn>
                            <a:cxn ang="0">
                              <a:pos x="T6" y="T7"/>
                            </a:cxn>
                            <a:cxn ang="0">
                              <a:pos x="T8" y="T9"/>
                            </a:cxn>
                          </a:cxnLst>
                          <a:rect l="0" t="0" r="r" b="b"/>
                          <a:pathLst>
                            <a:path w="135" h="160">
                              <a:moveTo>
                                <a:pt x="75" y="0"/>
                              </a:moveTo>
                              <a:lnTo>
                                <a:pt x="135" y="133"/>
                              </a:lnTo>
                              <a:lnTo>
                                <a:pt x="60" y="160"/>
                              </a:lnTo>
                              <a:lnTo>
                                <a:pt x="0" y="29"/>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48" name="Freeform 156"/>
                        <p:cNvSpPr>
                          <a:spLocks/>
                        </p:cNvSpPr>
                        <p:nvPr/>
                      </p:nvSpPr>
                      <p:spPr bwMode="auto">
                        <a:xfrm>
                          <a:off x="2846" y="2194"/>
                          <a:ext cx="22" cy="28"/>
                        </a:xfrm>
                        <a:custGeom>
                          <a:avLst/>
                          <a:gdLst>
                            <a:gd name="T0" fmla="*/ 71 w 133"/>
                            <a:gd name="T1" fmla="*/ 0 h 168"/>
                            <a:gd name="T2" fmla="*/ 133 w 133"/>
                            <a:gd name="T3" fmla="*/ 136 h 168"/>
                            <a:gd name="T4" fmla="*/ 62 w 133"/>
                            <a:gd name="T5" fmla="*/ 168 h 168"/>
                            <a:gd name="T6" fmla="*/ 0 w 133"/>
                            <a:gd name="T7" fmla="*/ 34 h 168"/>
                            <a:gd name="T8" fmla="*/ 71 w 133"/>
                            <a:gd name="T9" fmla="*/ 0 h 168"/>
                          </a:gdLst>
                          <a:ahLst/>
                          <a:cxnLst>
                            <a:cxn ang="0">
                              <a:pos x="T0" y="T1"/>
                            </a:cxn>
                            <a:cxn ang="0">
                              <a:pos x="T2" y="T3"/>
                            </a:cxn>
                            <a:cxn ang="0">
                              <a:pos x="T4" y="T5"/>
                            </a:cxn>
                            <a:cxn ang="0">
                              <a:pos x="T6" y="T7"/>
                            </a:cxn>
                            <a:cxn ang="0">
                              <a:pos x="T8" y="T9"/>
                            </a:cxn>
                          </a:cxnLst>
                          <a:rect l="0" t="0" r="r" b="b"/>
                          <a:pathLst>
                            <a:path w="133" h="168">
                              <a:moveTo>
                                <a:pt x="71" y="0"/>
                              </a:moveTo>
                              <a:lnTo>
                                <a:pt x="133" y="136"/>
                              </a:lnTo>
                              <a:lnTo>
                                <a:pt x="62" y="168"/>
                              </a:lnTo>
                              <a:lnTo>
                                <a:pt x="0" y="34"/>
                              </a:lnTo>
                              <a:lnTo>
                                <a:pt x="71"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52" name="Rectangle 160"/>
                        <p:cNvSpPr>
                          <a:spLocks noChangeArrowheads="1"/>
                        </p:cNvSpPr>
                        <p:nvPr/>
                      </p:nvSpPr>
                      <p:spPr bwMode="auto">
                        <a:xfrm>
                          <a:off x="2887" y="2269"/>
                          <a:ext cx="16"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grpSp>
                  <p:sp>
                    <p:nvSpPr>
                      <p:cNvPr id="33954" name="Rectangle 162"/>
                      <p:cNvSpPr>
                        <a:spLocks noChangeArrowheads="1"/>
                      </p:cNvSpPr>
                      <p:nvPr/>
                    </p:nvSpPr>
                    <p:spPr bwMode="auto">
                      <a:xfrm>
                        <a:off x="2956" y="2269"/>
                        <a:ext cx="26"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56" name="Rectangle 164"/>
                      <p:cNvSpPr>
                        <a:spLocks noChangeArrowheads="1"/>
                      </p:cNvSpPr>
                      <p:nvPr/>
                    </p:nvSpPr>
                    <p:spPr bwMode="auto">
                      <a:xfrm>
                        <a:off x="3035" y="2269"/>
                        <a:ext cx="27"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58" name="Freeform 166"/>
                      <p:cNvSpPr>
                        <a:spLocks/>
                      </p:cNvSpPr>
                      <p:nvPr/>
                    </p:nvSpPr>
                    <p:spPr bwMode="auto">
                      <a:xfrm>
                        <a:off x="3112" y="2284"/>
                        <a:ext cx="29" cy="19"/>
                      </a:xfrm>
                      <a:custGeom>
                        <a:avLst/>
                        <a:gdLst>
                          <a:gd name="T0" fmla="*/ 25 w 178"/>
                          <a:gd name="T1" fmla="*/ 0 h 115"/>
                          <a:gd name="T2" fmla="*/ 178 w 178"/>
                          <a:gd name="T3" fmla="*/ 45 h 115"/>
                          <a:gd name="T4" fmla="*/ 155 w 178"/>
                          <a:gd name="T5" fmla="*/ 115 h 115"/>
                          <a:gd name="T6" fmla="*/ 0 w 178"/>
                          <a:gd name="T7" fmla="*/ 67 h 115"/>
                          <a:gd name="T8" fmla="*/ 25 w 178"/>
                          <a:gd name="T9" fmla="*/ 0 h 115"/>
                        </a:gdLst>
                        <a:ahLst/>
                        <a:cxnLst>
                          <a:cxn ang="0">
                            <a:pos x="T0" y="T1"/>
                          </a:cxn>
                          <a:cxn ang="0">
                            <a:pos x="T2" y="T3"/>
                          </a:cxn>
                          <a:cxn ang="0">
                            <a:pos x="T4" y="T5"/>
                          </a:cxn>
                          <a:cxn ang="0">
                            <a:pos x="T6" y="T7"/>
                          </a:cxn>
                          <a:cxn ang="0">
                            <a:pos x="T8" y="T9"/>
                          </a:cxn>
                        </a:cxnLst>
                        <a:rect l="0" t="0" r="r" b="b"/>
                        <a:pathLst>
                          <a:path w="178" h="115">
                            <a:moveTo>
                              <a:pt x="25" y="0"/>
                            </a:moveTo>
                            <a:lnTo>
                              <a:pt x="178" y="45"/>
                            </a:lnTo>
                            <a:lnTo>
                              <a:pt x="155" y="115"/>
                            </a:lnTo>
                            <a:lnTo>
                              <a:pt x="0" y="67"/>
                            </a:lnTo>
                            <a:lnTo>
                              <a:pt x="2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60" name="Freeform 168"/>
                      <p:cNvSpPr>
                        <a:spLocks/>
                      </p:cNvSpPr>
                      <p:nvPr/>
                    </p:nvSpPr>
                    <p:spPr bwMode="auto">
                      <a:xfrm>
                        <a:off x="3188" y="2307"/>
                        <a:ext cx="29" cy="20"/>
                      </a:xfrm>
                      <a:custGeom>
                        <a:avLst/>
                        <a:gdLst>
                          <a:gd name="T0" fmla="*/ 26 w 178"/>
                          <a:gd name="T1" fmla="*/ 0 h 116"/>
                          <a:gd name="T2" fmla="*/ 178 w 178"/>
                          <a:gd name="T3" fmla="*/ 45 h 116"/>
                          <a:gd name="T4" fmla="*/ 153 w 178"/>
                          <a:gd name="T5" fmla="*/ 116 h 116"/>
                          <a:gd name="T6" fmla="*/ 0 w 178"/>
                          <a:gd name="T7" fmla="*/ 70 h 116"/>
                          <a:gd name="T8" fmla="*/ 26 w 178"/>
                          <a:gd name="T9" fmla="*/ 0 h 116"/>
                        </a:gdLst>
                        <a:ahLst/>
                        <a:cxnLst>
                          <a:cxn ang="0">
                            <a:pos x="T0" y="T1"/>
                          </a:cxn>
                          <a:cxn ang="0">
                            <a:pos x="T2" y="T3"/>
                          </a:cxn>
                          <a:cxn ang="0">
                            <a:pos x="T4" y="T5"/>
                          </a:cxn>
                          <a:cxn ang="0">
                            <a:pos x="T6" y="T7"/>
                          </a:cxn>
                          <a:cxn ang="0">
                            <a:pos x="T8" y="T9"/>
                          </a:cxn>
                        </a:cxnLst>
                        <a:rect l="0" t="0" r="r" b="b"/>
                        <a:pathLst>
                          <a:path w="178" h="116">
                            <a:moveTo>
                              <a:pt x="26" y="0"/>
                            </a:moveTo>
                            <a:lnTo>
                              <a:pt x="178" y="45"/>
                            </a:lnTo>
                            <a:lnTo>
                              <a:pt x="153" y="116"/>
                            </a:lnTo>
                            <a:lnTo>
                              <a:pt x="0" y="70"/>
                            </a:lnTo>
                            <a:lnTo>
                              <a:pt x="2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62" name="Rectangle 170"/>
                      <p:cNvSpPr>
                        <a:spLocks noChangeArrowheads="1"/>
                      </p:cNvSpPr>
                      <p:nvPr/>
                    </p:nvSpPr>
                    <p:spPr bwMode="auto">
                      <a:xfrm>
                        <a:off x="3267" y="2321"/>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64" name="Rectangle 172"/>
                      <p:cNvSpPr>
                        <a:spLocks noChangeArrowheads="1"/>
                      </p:cNvSpPr>
                      <p:nvPr/>
                    </p:nvSpPr>
                    <p:spPr bwMode="auto">
                      <a:xfrm>
                        <a:off x="3346" y="2321"/>
                        <a:ext cx="28"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66" name="Rectangle 174"/>
                      <p:cNvSpPr>
                        <a:spLocks noChangeArrowheads="1"/>
                      </p:cNvSpPr>
                      <p:nvPr/>
                    </p:nvSpPr>
                    <p:spPr bwMode="auto">
                      <a:xfrm>
                        <a:off x="3427" y="2321"/>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206" name="Rectangle 414"/>
                      <p:cNvSpPr>
                        <a:spLocks noChangeArrowheads="1"/>
                      </p:cNvSpPr>
                      <p:nvPr/>
                    </p:nvSpPr>
                    <p:spPr bwMode="auto">
                      <a:xfrm>
                        <a:off x="3507" y="2321"/>
                        <a:ext cx="26"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grpSp>
                <p:sp>
                  <p:nvSpPr>
                    <p:cNvPr id="34207" name="Freeform 415"/>
                    <p:cNvSpPr>
                      <a:spLocks/>
                    </p:cNvSpPr>
                    <p:nvPr/>
                  </p:nvSpPr>
                  <p:spPr bwMode="auto">
                    <a:xfrm>
                      <a:off x="3577" y="2330"/>
                      <a:ext cx="20" cy="27"/>
                    </a:xfrm>
                    <a:custGeom>
                      <a:avLst/>
                      <a:gdLst>
                        <a:gd name="T0" fmla="*/ 76 w 120"/>
                        <a:gd name="T1" fmla="*/ 0 h 164"/>
                        <a:gd name="T2" fmla="*/ 120 w 120"/>
                        <a:gd name="T3" fmla="*/ 140 h 164"/>
                        <a:gd name="T4" fmla="*/ 47 w 120"/>
                        <a:gd name="T5" fmla="*/ 164 h 164"/>
                        <a:gd name="T6" fmla="*/ 0 w 120"/>
                        <a:gd name="T7" fmla="*/ 22 h 164"/>
                        <a:gd name="T8" fmla="*/ 76 w 120"/>
                        <a:gd name="T9" fmla="*/ 0 h 164"/>
                      </a:gdLst>
                      <a:ahLst/>
                      <a:cxnLst>
                        <a:cxn ang="0">
                          <a:pos x="T0" y="T1"/>
                        </a:cxn>
                        <a:cxn ang="0">
                          <a:pos x="T2" y="T3"/>
                        </a:cxn>
                        <a:cxn ang="0">
                          <a:pos x="T4" y="T5"/>
                        </a:cxn>
                        <a:cxn ang="0">
                          <a:pos x="T6" y="T7"/>
                        </a:cxn>
                        <a:cxn ang="0">
                          <a:pos x="T8" y="T9"/>
                        </a:cxn>
                      </a:cxnLst>
                      <a:rect l="0" t="0" r="r" b="b"/>
                      <a:pathLst>
                        <a:path w="120" h="164">
                          <a:moveTo>
                            <a:pt x="76" y="0"/>
                          </a:moveTo>
                          <a:lnTo>
                            <a:pt x="120" y="140"/>
                          </a:lnTo>
                          <a:lnTo>
                            <a:pt x="47" y="164"/>
                          </a:lnTo>
                          <a:lnTo>
                            <a:pt x="0" y="22"/>
                          </a:lnTo>
                          <a:lnTo>
                            <a:pt x="7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08" name="Freeform 416"/>
                    <p:cNvSpPr>
                      <a:spLocks/>
                    </p:cNvSpPr>
                    <p:nvPr/>
                  </p:nvSpPr>
                  <p:spPr bwMode="auto">
                    <a:xfrm>
                      <a:off x="3577" y="2330"/>
                      <a:ext cx="20" cy="27"/>
                    </a:xfrm>
                    <a:custGeom>
                      <a:avLst/>
                      <a:gdLst>
                        <a:gd name="T0" fmla="*/ 76 w 120"/>
                        <a:gd name="T1" fmla="*/ 0 h 164"/>
                        <a:gd name="T2" fmla="*/ 120 w 120"/>
                        <a:gd name="T3" fmla="*/ 140 h 164"/>
                        <a:gd name="T4" fmla="*/ 47 w 120"/>
                        <a:gd name="T5" fmla="*/ 164 h 164"/>
                        <a:gd name="T6" fmla="*/ 0 w 120"/>
                        <a:gd name="T7" fmla="*/ 22 h 164"/>
                        <a:gd name="T8" fmla="*/ 76 w 120"/>
                        <a:gd name="T9" fmla="*/ 0 h 164"/>
                      </a:gdLst>
                      <a:ahLst/>
                      <a:cxnLst>
                        <a:cxn ang="0">
                          <a:pos x="T0" y="T1"/>
                        </a:cxn>
                        <a:cxn ang="0">
                          <a:pos x="T2" y="T3"/>
                        </a:cxn>
                        <a:cxn ang="0">
                          <a:pos x="T4" y="T5"/>
                        </a:cxn>
                        <a:cxn ang="0">
                          <a:pos x="T6" y="T7"/>
                        </a:cxn>
                        <a:cxn ang="0">
                          <a:pos x="T8" y="T9"/>
                        </a:cxn>
                      </a:cxnLst>
                      <a:rect l="0" t="0" r="r" b="b"/>
                      <a:pathLst>
                        <a:path w="120" h="164">
                          <a:moveTo>
                            <a:pt x="76" y="0"/>
                          </a:moveTo>
                          <a:lnTo>
                            <a:pt x="120" y="140"/>
                          </a:lnTo>
                          <a:lnTo>
                            <a:pt x="47" y="164"/>
                          </a:lnTo>
                          <a:lnTo>
                            <a:pt x="0" y="22"/>
                          </a:lnTo>
                          <a:lnTo>
                            <a:pt x="7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09" name="Freeform 417"/>
                    <p:cNvSpPr>
                      <a:spLocks/>
                    </p:cNvSpPr>
                    <p:nvPr/>
                  </p:nvSpPr>
                  <p:spPr bwMode="auto">
                    <a:xfrm>
                      <a:off x="3601" y="2400"/>
                      <a:ext cx="20" cy="28"/>
                    </a:xfrm>
                    <a:custGeom>
                      <a:avLst/>
                      <a:gdLst>
                        <a:gd name="T0" fmla="*/ 76 w 120"/>
                        <a:gd name="T1" fmla="*/ 0 h 163"/>
                        <a:gd name="T2" fmla="*/ 120 w 120"/>
                        <a:gd name="T3" fmla="*/ 139 h 163"/>
                        <a:gd name="T4" fmla="*/ 44 w 120"/>
                        <a:gd name="T5" fmla="*/ 163 h 163"/>
                        <a:gd name="T6" fmla="*/ 0 w 120"/>
                        <a:gd name="T7" fmla="*/ 24 h 163"/>
                        <a:gd name="T8" fmla="*/ 76 w 120"/>
                        <a:gd name="T9" fmla="*/ 0 h 163"/>
                      </a:gdLst>
                      <a:ahLst/>
                      <a:cxnLst>
                        <a:cxn ang="0">
                          <a:pos x="T0" y="T1"/>
                        </a:cxn>
                        <a:cxn ang="0">
                          <a:pos x="T2" y="T3"/>
                        </a:cxn>
                        <a:cxn ang="0">
                          <a:pos x="T4" y="T5"/>
                        </a:cxn>
                        <a:cxn ang="0">
                          <a:pos x="T6" y="T7"/>
                        </a:cxn>
                        <a:cxn ang="0">
                          <a:pos x="T8" y="T9"/>
                        </a:cxn>
                      </a:cxnLst>
                      <a:rect l="0" t="0" r="r" b="b"/>
                      <a:pathLst>
                        <a:path w="120" h="163">
                          <a:moveTo>
                            <a:pt x="76" y="0"/>
                          </a:moveTo>
                          <a:lnTo>
                            <a:pt x="120" y="139"/>
                          </a:lnTo>
                          <a:lnTo>
                            <a:pt x="44" y="163"/>
                          </a:lnTo>
                          <a:lnTo>
                            <a:pt x="0" y="24"/>
                          </a:lnTo>
                          <a:lnTo>
                            <a:pt x="7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10" name="Freeform 418"/>
                    <p:cNvSpPr>
                      <a:spLocks/>
                    </p:cNvSpPr>
                    <p:nvPr/>
                  </p:nvSpPr>
                  <p:spPr bwMode="auto">
                    <a:xfrm>
                      <a:off x="3601" y="2400"/>
                      <a:ext cx="20" cy="28"/>
                    </a:xfrm>
                    <a:custGeom>
                      <a:avLst/>
                      <a:gdLst>
                        <a:gd name="T0" fmla="*/ 76 w 120"/>
                        <a:gd name="T1" fmla="*/ 0 h 163"/>
                        <a:gd name="T2" fmla="*/ 120 w 120"/>
                        <a:gd name="T3" fmla="*/ 139 h 163"/>
                        <a:gd name="T4" fmla="*/ 44 w 120"/>
                        <a:gd name="T5" fmla="*/ 163 h 163"/>
                        <a:gd name="T6" fmla="*/ 0 w 120"/>
                        <a:gd name="T7" fmla="*/ 24 h 163"/>
                        <a:gd name="T8" fmla="*/ 76 w 120"/>
                        <a:gd name="T9" fmla="*/ 0 h 163"/>
                      </a:gdLst>
                      <a:ahLst/>
                      <a:cxnLst>
                        <a:cxn ang="0">
                          <a:pos x="T0" y="T1"/>
                        </a:cxn>
                        <a:cxn ang="0">
                          <a:pos x="T2" y="T3"/>
                        </a:cxn>
                        <a:cxn ang="0">
                          <a:pos x="T4" y="T5"/>
                        </a:cxn>
                        <a:cxn ang="0">
                          <a:pos x="T6" y="T7"/>
                        </a:cxn>
                        <a:cxn ang="0">
                          <a:pos x="T8" y="T9"/>
                        </a:cxn>
                      </a:cxnLst>
                      <a:rect l="0" t="0" r="r" b="b"/>
                      <a:pathLst>
                        <a:path w="120" h="163">
                          <a:moveTo>
                            <a:pt x="76" y="0"/>
                          </a:moveTo>
                          <a:lnTo>
                            <a:pt x="120" y="139"/>
                          </a:lnTo>
                          <a:lnTo>
                            <a:pt x="44" y="163"/>
                          </a:lnTo>
                          <a:lnTo>
                            <a:pt x="0" y="24"/>
                          </a:lnTo>
                          <a:lnTo>
                            <a:pt x="7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11" name="Freeform 419"/>
                    <p:cNvSpPr>
                      <a:spLocks/>
                    </p:cNvSpPr>
                    <p:nvPr/>
                  </p:nvSpPr>
                  <p:spPr bwMode="auto">
                    <a:xfrm>
                      <a:off x="3624" y="2472"/>
                      <a:ext cx="20" cy="26"/>
                    </a:xfrm>
                    <a:custGeom>
                      <a:avLst/>
                      <a:gdLst>
                        <a:gd name="T0" fmla="*/ 75 w 119"/>
                        <a:gd name="T1" fmla="*/ 0 h 158"/>
                        <a:gd name="T2" fmla="*/ 119 w 119"/>
                        <a:gd name="T3" fmla="*/ 137 h 158"/>
                        <a:gd name="T4" fmla="*/ 44 w 119"/>
                        <a:gd name="T5" fmla="*/ 158 h 158"/>
                        <a:gd name="T6" fmla="*/ 0 w 119"/>
                        <a:gd name="T7" fmla="*/ 23 h 158"/>
                        <a:gd name="T8" fmla="*/ 75 w 119"/>
                        <a:gd name="T9" fmla="*/ 0 h 158"/>
                      </a:gdLst>
                      <a:ahLst/>
                      <a:cxnLst>
                        <a:cxn ang="0">
                          <a:pos x="T0" y="T1"/>
                        </a:cxn>
                        <a:cxn ang="0">
                          <a:pos x="T2" y="T3"/>
                        </a:cxn>
                        <a:cxn ang="0">
                          <a:pos x="T4" y="T5"/>
                        </a:cxn>
                        <a:cxn ang="0">
                          <a:pos x="T6" y="T7"/>
                        </a:cxn>
                        <a:cxn ang="0">
                          <a:pos x="T8" y="T9"/>
                        </a:cxn>
                      </a:cxnLst>
                      <a:rect l="0" t="0" r="r" b="b"/>
                      <a:pathLst>
                        <a:path w="119" h="158">
                          <a:moveTo>
                            <a:pt x="75" y="0"/>
                          </a:moveTo>
                          <a:lnTo>
                            <a:pt x="119" y="137"/>
                          </a:lnTo>
                          <a:lnTo>
                            <a:pt x="44" y="158"/>
                          </a:lnTo>
                          <a:lnTo>
                            <a:pt x="0" y="23"/>
                          </a:lnTo>
                          <a:lnTo>
                            <a:pt x="75"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12" name="Freeform 420"/>
                    <p:cNvSpPr>
                      <a:spLocks/>
                    </p:cNvSpPr>
                    <p:nvPr/>
                  </p:nvSpPr>
                  <p:spPr bwMode="auto">
                    <a:xfrm>
                      <a:off x="3624" y="2472"/>
                      <a:ext cx="20" cy="26"/>
                    </a:xfrm>
                    <a:custGeom>
                      <a:avLst/>
                      <a:gdLst>
                        <a:gd name="T0" fmla="*/ 75 w 119"/>
                        <a:gd name="T1" fmla="*/ 0 h 158"/>
                        <a:gd name="T2" fmla="*/ 119 w 119"/>
                        <a:gd name="T3" fmla="*/ 137 h 158"/>
                        <a:gd name="T4" fmla="*/ 44 w 119"/>
                        <a:gd name="T5" fmla="*/ 158 h 158"/>
                        <a:gd name="T6" fmla="*/ 0 w 119"/>
                        <a:gd name="T7" fmla="*/ 23 h 158"/>
                        <a:gd name="T8" fmla="*/ 75 w 119"/>
                        <a:gd name="T9" fmla="*/ 0 h 158"/>
                      </a:gdLst>
                      <a:ahLst/>
                      <a:cxnLst>
                        <a:cxn ang="0">
                          <a:pos x="T0" y="T1"/>
                        </a:cxn>
                        <a:cxn ang="0">
                          <a:pos x="T2" y="T3"/>
                        </a:cxn>
                        <a:cxn ang="0">
                          <a:pos x="T4" y="T5"/>
                        </a:cxn>
                        <a:cxn ang="0">
                          <a:pos x="T6" y="T7"/>
                        </a:cxn>
                        <a:cxn ang="0">
                          <a:pos x="T8" y="T9"/>
                        </a:cxn>
                      </a:cxnLst>
                      <a:rect l="0" t="0" r="r" b="b"/>
                      <a:pathLst>
                        <a:path w="119" h="158">
                          <a:moveTo>
                            <a:pt x="75" y="0"/>
                          </a:moveTo>
                          <a:lnTo>
                            <a:pt x="119" y="137"/>
                          </a:lnTo>
                          <a:lnTo>
                            <a:pt x="44" y="158"/>
                          </a:lnTo>
                          <a:lnTo>
                            <a:pt x="0" y="23"/>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13" name="Freeform 421"/>
                    <p:cNvSpPr>
                      <a:spLocks/>
                    </p:cNvSpPr>
                    <p:nvPr/>
                  </p:nvSpPr>
                  <p:spPr bwMode="auto">
                    <a:xfrm>
                      <a:off x="3648" y="2542"/>
                      <a:ext cx="20" cy="27"/>
                    </a:xfrm>
                    <a:custGeom>
                      <a:avLst/>
                      <a:gdLst>
                        <a:gd name="T0" fmla="*/ 73 w 120"/>
                        <a:gd name="T1" fmla="*/ 0 h 159"/>
                        <a:gd name="T2" fmla="*/ 120 w 120"/>
                        <a:gd name="T3" fmla="*/ 135 h 159"/>
                        <a:gd name="T4" fmla="*/ 44 w 120"/>
                        <a:gd name="T5" fmla="*/ 159 h 159"/>
                        <a:gd name="T6" fmla="*/ 0 w 120"/>
                        <a:gd name="T7" fmla="*/ 22 h 159"/>
                        <a:gd name="T8" fmla="*/ 73 w 120"/>
                        <a:gd name="T9" fmla="*/ 0 h 159"/>
                      </a:gdLst>
                      <a:ahLst/>
                      <a:cxnLst>
                        <a:cxn ang="0">
                          <a:pos x="T0" y="T1"/>
                        </a:cxn>
                        <a:cxn ang="0">
                          <a:pos x="T2" y="T3"/>
                        </a:cxn>
                        <a:cxn ang="0">
                          <a:pos x="T4" y="T5"/>
                        </a:cxn>
                        <a:cxn ang="0">
                          <a:pos x="T6" y="T7"/>
                        </a:cxn>
                        <a:cxn ang="0">
                          <a:pos x="T8" y="T9"/>
                        </a:cxn>
                      </a:cxnLst>
                      <a:rect l="0" t="0" r="r" b="b"/>
                      <a:pathLst>
                        <a:path w="120" h="159">
                          <a:moveTo>
                            <a:pt x="73" y="0"/>
                          </a:moveTo>
                          <a:lnTo>
                            <a:pt x="120" y="135"/>
                          </a:lnTo>
                          <a:lnTo>
                            <a:pt x="44" y="159"/>
                          </a:lnTo>
                          <a:lnTo>
                            <a:pt x="0" y="22"/>
                          </a:lnTo>
                          <a:lnTo>
                            <a:pt x="73"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14" name="Freeform 422"/>
                    <p:cNvSpPr>
                      <a:spLocks/>
                    </p:cNvSpPr>
                    <p:nvPr/>
                  </p:nvSpPr>
                  <p:spPr bwMode="auto">
                    <a:xfrm>
                      <a:off x="3648" y="2542"/>
                      <a:ext cx="20" cy="27"/>
                    </a:xfrm>
                    <a:custGeom>
                      <a:avLst/>
                      <a:gdLst>
                        <a:gd name="T0" fmla="*/ 73 w 120"/>
                        <a:gd name="T1" fmla="*/ 0 h 159"/>
                        <a:gd name="T2" fmla="*/ 120 w 120"/>
                        <a:gd name="T3" fmla="*/ 135 h 159"/>
                        <a:gd name="T4" fmla="*/ 44 w 120"/>
                        <a:gd name="T5" fmla="*/ 159 h 159"/>
                        <a:gd name="T6" fmla="*/ 0 w 120"/>
                        <a:gd name="T7" fmla="*/ 22 h 159"/>
                        <a:gd name="T8" fmla="*/ 73 w 120"/>
                        <a:gd name="T9" fmla="*/ 0 h 159"/>
                      </a:gdLst>
                      <a:ahLst/>
                      <a:cxnLst>
                        <a:cxn ang="0">
                          <a:pos x="T0" y="T1"/>
                        </a:cxn>
                        <a:cxn ang="0">
                          <a:pos x="T2" y="T3"/>
                        </a:cxn>
                        <a:cxn ang="0">
                          <a:pos x="T4" y="T5"/>
                        </a:cxn>
                        <a:cxn ang="0">
                          <a:pos x="T6" y="T7"/>
                        </a:cxn>
                        <a:cxn ang="0">
                          <a:pos x="T8" y="T9"/>
                        </a:cxn>
                      </a:cxnLst>
                      <a:rect l="0" t="0" r="r" b="b"/>
                      <a:pathLst>
                        <a:path w="120" h="159">
                          <a:moveTo>
                            <a:pt x="73" y="0"/>
                          </a:moveTo>
                          <a:lnTo>
                            <a:pt x="120" y="135"/>
                          </a:lnTo>
                          <a:lnTo>
                            <a:pt x="44" y="159"/>
                          </a:lnTo>
                          <a:lnTo>
                            <a:pt x="0" y="22"/>
                          </a:lnTo>
                          <a:lnTo>
                            <a:pt x="7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sp>
                <p:nvSpPr>
                  <p:cNvPr id="34216" name="Freeform 424"/>
                  <p:cNvSpPr>
                    <a:spLocks/>
                  </p:cNvSpPr>
                  <p:nvPr/>
                </p:nvSpPr>
                <p:spPr bwMode="auto">
                  <a:xfrm>
                    <a:off x="3670" y="2613"/>
                    <a:ext cx="21" cy="27"/>
                  </a:xfrm>
                  <a:custGeom>
                    <a:avLst/>
                    <a:gdLst>
                      <a:gd name="T0" fmla="*/ 76 w 126"/>
                      <a:gd name="T1" fmla="*/ 0 h 164"/>
                      <a:gd name="T2" fmla="*/ 126 w 126"/>
                      <a:gd name="T3" fmla="*/ 142 h 164"/>
                      <a:gd name="T4" fmla="*/ 52 w 126"/>
                      <a:gd name="T5" fmla="*/ 164 h 164"/>
                      <a:gd name="T6" fmla="*/ 0 w 126"/>
                      <a:gd name="T7" fmla="*/ 24 h 164"/>
                      <a:gd name="T8" fmla="*/ 76 w 126"/>
                      <a:gd name="T9" fmla="*/ 0 h 164"/>
                    </a:gdLst>
                    <a:ahLst/>
                    <a:cxnLst>
                      <a:cxn ang="0">
                        <a:pos x="T0" y="T1"/>
                      </a:cxn>
                      <a:cxn ang="0">
                        <a:pos x="T2" y="T3"/>
                      </a:cxn>
                      <a:cxn ang="0">
                        <a:pos x="T4" y="T5"/>
                      </a:cxn>
                      <a:cxn ang="0">
                        <a:pos x="T6" y="T7"/>
                      </a:cxn>
                      <a:cxn ang="0">
                        <a:pos x="T8" y="T9"/>
                      </a:cxn>
                    </a:cxnLst>
                    <a:rect l="0" t="0" r="r" b="b"/>
                    <a:pathLst>
                      <a:path w="126" h="164">
                        <a:moveTo>
                          <a:pt x="76" y="0"/>
                        </a:moveTo>
                        <a:lnTo>
                          <a:pt x="126" y="142"/>
                        </a:lnTo>
                        <a:lnTo>
                          <a:pt x="52" y="164"/>
                        </a:lnTo>
                        <a:lnTo>
                          <a:pt x="0" y="24"/>
                        </a:lnTo>
                        <a:lnTo>
                          <a:pt x="7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20" name="Freeform 428"/>
                  <p:cNvSpPr>
                    <a:spLocks/>
                  </p:cNvSpPr>
                  <p:nvPr/>
                </p:nvSpPr>
                <p:spPr bwMode="auto">
                  <a:xfrm>
                    <a:off x="3716" y="2755"/>
                    <a:ext cx="21" cy="26"/>
                  </a:xfrm>
                  <a:custGeom>
                    <a:avLst/>
                    <a:gdLst>
                      <a:gd name="T0" fmla="*/ 75 w 125"/>
                      <a:gd name="T1" fmla="*/ 0 h 158"/>
                      <a:gd name="T2" fmla="*/ 125 w 125"/>
                      <a:gd name="T3" fmla="*/ 135 h 158"/>
                      <a:gd name="T4" fmla="*/ 50 w 125"/>
                      <a:gd name="T5" fmla="*/ 158 h 158"/>
                      <a:gd name="T6" fmla="*/ 0 w 125"/>
                      <a:gd name="T7" fmla="*/ 23 h 158"/>
                      <a:gd name="T8" fmla="*/ 75 w 125"/>
                      <a:gd name="T9" fmla="*/ 0 h 158"/>
                    </a:gdLst>
                    <a:ahLst/>
                    <a:cxnLst>
                      <a:cxn ang="0">
                        <a:pos x="T0" y="T1"/>
                      </a:cxn>
                      <a:cxn ang="0">
                        <a:pos x="T2" y="T3"/>
                      </a:cxn>
                      <a:cxn ang="0">
                        <a:pos x="T4" y="T5"/>
                      </a:cxn>
                      <a:cxn ang="0">
                        <a:pos x="T6" y="T7"/>
                      </a:cxn>
                      <a:cxn ang="0">
                        <a:pos x="T8" y="T9"/>
                      </a:cxn>
                    </a:cxnLst>
                    <a:rect l="0" t="0" r="r" b="b"/>
                    <a:pathLst>
                      <a:path w="125" h="158">
                        <a:moveTo>
                          <a:pt x="75" y="0"/>
                        </a:moveTo>
                        <a:lnTo>
                          <a:pt x="125" y="135"/>
                        </a:lnTo>
                        <a:lnTo>
                          <a:pt x="50" y="158"/>
                        </a:lnTo>
                        <a:lnTo>
                          <a:pt x="0" y="23"/>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22" name="Freeform 430"/>
                  <p:cNvSpPr>
                    <a:spLocks/>
                  </p:cNvSpPr>
                  <p:nvPr/>
                </p:nvSpPr>
                <p:spPr bwMode="auto">
                  <a:xfrm>
                    <a:off x="3740" y="2825"/>
                    <a:ext cx="20" cy="27"/>
                  </a:xfrm>
                  <a:custGeom>
                    <a:avLst/>
                    <a:gdLst>
                      <a:gd name="T0" fmla="*/ 73 w 124"/>
                      <a:gd name="T1" fmla="*/ 0 h 164"/>
                      <a:gd name="T2" fmla="*/ 124 w 124"/>
                      <a:gd name="T3" fmla="*/ 139 h 164"/>
                      <a:gd name="T4" fmla="*/ 49 w 124"/>
                      <a:gd name="T5" fmla="*/ 164 h 164"/>
                      <a:gd name="T6" fmla="*/ 0 w 124"/>
                      <a:gd name="T7" fmla="*/ 24 h 164"/>
                      <a:gd name="T8" fmla="*/ 73 w 124"/>
                      <a:gd name="T9" fmla="*/ 0 h 164"/>
                    </a:gdLst>
                    <a:ahLst/>
                    <a:cxnLst>
                      <a:cxn ang="0">
                        <a:pos x="T0" y="T1"/>
                      </a:cxn>
                      <a:cxn ang="0">
                        <a:pos x="T2" y="T3"/>
                      </a:cxn>
                      <a:cxn ang="0">
                        <a:pos x="T4" y="T5"/>
                      </a:cxn>
                      <a:cxn ang="0">
                        <a:pos x="T6" y="T7"/>
                      </a:cxn>
                      <a:cxn ang="0">
                        <a:pos x="T8" y="T9"/>
                      </a:cxn>
                    </a:cxnLst>
                    <a:rect l="0" t="0" r="r" b="b"/>
                    <a:pathLst>
                      <a:path w="124" h="164">
                        <a:moveTo>
                          <a:pt x="73" y="0"/>
                        </a:moveTo>
                        <a:lnTo>
                          <a:pt x="124" y="139"/>
                        </a:lnTo>
                        <a:lnTo>
                          <a:pt x="49" y="164"/>
                        </a:lnTo>
                        <a:lnTo>
                          <a:pt x="0" y="24"/>
                        </a:lnTo>
                        <a:lnTo>
                          <a:pt x="7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26" name="Freeform 434"/>
                  <p:cNvSpPr>
                    <a:spLocks/>
                  </p:cNvSpPr>
                  <p:nvPr/>
                </p:nvSpPr>
                <p:spPr bwMode="auto">
                  <a:xfrm>
                    <a:off x="3861" y="2914"/>
                    <a:ext cx="28" cy="24"/>
                  </a:xfrm>
                  <a:custGeom>
                    <a:avLst/>
                    <a:gdLst>
                      <a:gd name="T0" fmla="*/ 43 w 174"/>
                      <a:gd name="T1" fmla="*/ 0 h 144"/>
                      <a:gd name="T2" fmla="*/ 174 w 174"/>
                      <a:gd name="T3" fmla="*/ 83 h 144"/>
                      <a:gd name="T4" fmla="*/ 131 w 174"/>
                      <a:gd name="T5" fmla="*/ 144 h 144"/>
                      <a:gd name="T6" fmla="*/ 0 w 174"/>
                      <a:gd name="T7" fmla="*/ 61 h 144"/>
                      <a:gd name="T8" fmla="*/ 43 w 174"/>
                      <a:gd name="T9" fmla="*/ 0 h 144"/>
                    </a:gdLst>
                    <a:ahLst/>
                    <a:cxnLst>
                      <a:cxn ang="0">
                        <a:pos x="T0" y="T1"/>
                      </a:cxn>
                      <a:cxn ang="0">
                        <a:pos x="T2" y="T3"/>
                      </a:cxn>
                      <a:cxn ang="0">
                        <a:pos x="T4" y="T5"/>
                      </a:cxn>
                      <a:cxn ang="0">
                        <a:pos x="T6" y="T7"/>
                      </a:cxn>
                      <a:cxn ang="0">
                        <a:pos x="T8" y="T9"/>
                      </a:cxn>
                    </a:cxnLst>
                    <a:rect l="0" t="0" r="r" b="b"/>
                    <a:pathLst>
                      <a:path w="174" h="144">
                        <a:moveTo>
                          <a:pt x="43" y="0"/>
                        </a:moveTo>
                        <a:lnTo>
                          <a:pt x="174" y="83"/>
                        </a:lnTo>
                        <a:lnTo>
                          <a:pt x="131" y="144"/>
                        </a:lnTo>
                        <a:lnTo>
                          <a:pt x="0" y="61"/>
                        </a:lnTo>
                        <a:lnTo>
                          <a:pt x="4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28" name="Freeform 436"/>
                  <p:cNvSpPr>
                    <a:spLocks/>
                  </p:cNvSpPr>
                  <p:nvPr/>
                </p:nvSpPr>
                <p:spPr bwMode="auto">
                  <a:xfrm>
                    <a:off x="3925" y="2956"/>
                    <a:ext cx="26" cy="28"/>
                  </a:xfrm>
                  <a:custGeom>
                    <a:avLst/>
                    <a:gdLst>
                      <a:gd name="T0" fmla="*/ 65 w 159"/>
                      <a:gd name="T1" fmla="*/ 0 h 162"/>
                      <a:gd name="T2" fmla="*/ 159 w 159"/>
                      <a:gd name="T3" fmla="*/ 121 h 162"/>
                      <a:gd name="T4" fmla="*/ 93 w 159"/>
                      <a:gd name="T5" fmla="*/ 162 h 162"/>
                      <a:gd name="T6" fmla="*/ 0 w 159"/>
                      <a:gd name="T7" fmla="*/ 41 h 162"/>
                      <a:gd name="T8" fmla="*/ 65 w 159"/>
                      <a:gd name="T9" fmla="*/ 0 h 162"/>
                    </a:gdLst>
                    <a:ahLst/>
                    <a:cxnLst>
                      <a:cxn ang="0">
                        <a:pos x="T0" y="T1"/>
                      </a:cxn>
                      <a:cxn ang="0">
                        <a:pos x="T2" y="T3"/>
                      </a:cxn>
                      <a:cxn ang="0">
                        <a:pos x="T4" y="T5"/>
                      </a:cxn>
                      <a:cxn ang="0">
                        <a:pos x="T6" y="T7"/>
                      </a:cxn>
                      <a:cxn ang="0">
                        <a:pos x="T8" y="T9"/>
                      </a:cxn>
                    </a:cxnLst>
                    <a:rect l="0" t="0" r="r" b="b"/>
                    <a:pathLst>
                      <a:path w="159" h="162">
                        <a:moveTo>
                          <a:pt x="65" y="0"/>
                        </a:moveTo>
                        <a:lnTo>
                          <a:pt x="159" y="121"/>
                        </a:lnTo>
                        <a:lnTo>
                          <a:pt x="93" y="162"/>
                        </a:lnTo>
                        <a:lnTo>
                          <a:pt x="0" y="41"/>
                        </a:lnTo>
                        <a:lnTo>
                          <a:pt x="6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30" name="Freeform 438"/>
                  <p:cNvSpPr>
                    <a:spLocks/>
                  </p:cNvSpPr>
                  <p:nvPr/>
                </p:nvSpPr>
                <p:spPr bwMode="auto">
                  <a:xfrm>
                    <a:off x="3973" y="3016"/>
                    <a:ext cx="27" cy="27"/>
                  </a:xfrm>
                  <a:custGeom>
                    <a:avLst/>
                    <a:gdLst>
                      <a:gd name="T0" fmla="*/ 66 w 164"/>
                      <a:gd name="T1" fmla="*/ 0 h 164"/>
                      <a:gd name="T2" fmla="*/ 164 w 164"/>
                      <a:gd name="T3" fmla="*/ 117 h 164"/>
                      <a:gd name="T4" fmla="*/ 98 w 164"/>
                      <a:gd name="T5" fmla="*/ 164 h 164"/>
                      <a:gd name="T6" fmla="*/ 0 w 164"/>
                      <a:gd name="T7" fmla="*/ 46 h 164"/>
                      <a:gd name="T8" fmla="*/ 66 w 164"/>
                      <a:gd name="T9" fmla="*/ 0 h 164"/>
                    </a:gdLst>
                    <a:ahLst/>
                    <a:cxnLst>
                      <a:cxn ang="0">
                        <a:pos x="T0" y="T1"/>
                      </a:cxn>
                      <a:cxn ang="0">
                        <a:pos x="T2" y="T3"/>
                      </a:cxn>
                      <a:cxn ang="0">
                        <a:pos x="T4" y="T5"/>
                      </a:cxn>
                      <a:cxn ang="0">
                        <a:pos x="T6" y="T7"/>
                      </a:cxn>
                      <a:cxn ang="0">
                        <a:pos x="T8" y="T9"/>
                      </a:cxn>
                    </a:cxnLst>
                    <a:rect l="0" t="0" r="r" b="b"/>
                    <a:pathLst>
                      <a:path w="164" h="164">
                        <a:moveTo>
                          <a:pt x="66" y="0"/>
                        </a:moveTo>
                        <a:lnTo>
                          <a:pt x="164" y="117"/>
                        </a:lnTo>
                        <a:lnTo>
                          <a:pt x="98" y="164"/>
                        </a:lnTo>
                        <a:lnTo>
                          <a:pt x="0" y="46"/>
                        </a:lnTo>
                        <a:lnTo>
                          <a:pt x="6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grpSp>
        </p:grpSp>
        <p:sp>
          <p:nvSpPr>
            <p:cNvPr id="34232" name="Freeform 440"/>
            <p:cNvSpPr>
              <a:spLocks/>
            </p:cNvSpPr>
            <p:nvPr/>
          </p:nvSpPr>
          <p:spPr bwMode="auto">
            <a:xfrm>
              <a:off x="4022" y="3074"/>
              <a:ext cx="26" cy="27"/>
            </a:xfrm>
            <a:custGeom>
              <a:avLst/>
              <a:gdLst>
                <a:gd name="T0" fmla="*/ 64 w 159"/>
                <a:gd name="T1" fmla="*/ 0 h 159"/>
                <a:gd name="T2" fmla="*/ 159 w 159"/>
                <a:gd name="T3" fmla="*/ 119 h 159"/>
                <a:gd name="T4" fmla="*/ 95 w 159"/>
                <a:gd name="T5" fmla="*/ 159 h 159"/>
                <a:gd name="T6" fmla="*/ 0 w 159"/>
                <a:gd name="T7" fmla="*/ 40 h 159"/>
                <a:gd name="T8" fmla="*/ 64 w 159"/>
                <a:gd name="T9" fmla="*/ 0 h 159"/>
              </a:gdLst>
              <a:ahLst/>
              <a:cxnLst>
                <a:cxn ang="0">
                  <a:pos x="T0" y="T1"/>
                </a:cxn>
                <a:cxn ang="0">
                  <a:pos x="T2" y="T3"/>
                </a:cxn>
                <a:cxn ang="0">
                  <a:pos x="T4" y="T5"/>
                </a:cxn>
                <a:cxn ang="0">
                  <a:pos x="T6" y="T7"/>
                </a:cxn>
                <a:cxn ang="0">
                  <a:pos x="T8" y="T9"/>
                </a:cxn>
              </a:cxnLst>
              <a:rect l="0" t="0" r="r" b="b"/>
              <a:pathLst>
                <a:path w="159" h="159">
                  <a:moveTo>
                    <a:pt x="64" y="0"/>
                  </a:moveTo>
                  <a:lnTo>
                    <a:pt x="159" y="119"/>
                  </a:lnTo>
                  <a:lnTo>
                    <a:pt x="95" y="159"/>
                  </a:lnTo>
                  <a:lnTo>
                    <a:pt x="0" y="40"/>
                  </a:lnTo>
                  <a:lnTo>
                    <a:pt x="64"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34" name="Freeform 442"/>
            <p:cNvSpPr>
              <a:spLocks/>
            </p:cNvSpPr>
            <p:nvPr/>
          </p:nvSpPr>
          <p:spPr bwMode="auto">
            <a:xfrm>
              <a:off x="4070" y="3133"/>
              <a:ext cx="26" cy="27"/>
            </a:xfrm>
            <a:custGeom>
              <a:avLst/>
              <a:gdLst>
                <a:gd name="T0" fmla="*/ 66 w 160"/>
                <a:gd name="T1" fmla="*/ 0 h 159"/>
                <a:gd name="T2" fmla="*/ 160 w 160"/>
                <a:gd name="T3" fmla="*/ 114 h 159"/>
                <a:gd name="T4" fmla="*/ 95 w 160"/>
                <a:gd name="T5" fmla="*/ 159 h 159"/>
                <a:gd name="T6" fmla="*/ 0 w 160"/>
                <a:gd name="T7" fmla="*/ 45 h 159"/>
                <a:gd name="T8" fmla="*/ 66 w 160"/>
                <a:gd name="T9" fmla="*/ 0 h 159"/>
              </a:gdLst>
              <a:ahLst/>
              <a:cxnLst>
                <a:cxn ang="0">
                  <a:pos x="T0" y="T1"/>
                </a:cxn>
                <a:cxn ang="0">
                  <a:pos x="T2" y="T3"/>
                </a:cxn>
                <a:cxn ang="0">
                  <a:pos x="T4" y="T5"/>
                </a:cxn>
                <a:cxn ang="0">
                  <a:pos x="T6" y="T7"/>
                </a:cxn>
                <a:cxn ang="0">
                  <a:pos x="T8" y="T9"/>
                </a:cxn>
              </a:cxnLst>
              <a:rect l="0" t="0" r="r" b="b"/>
              <a:pathLst>
                <a:path w="160" h="159">
                  <a:moveTo>
                    <a:pt x="66" y="0"/>
                  </a:moveTo>
                  <a:lnTo>
                    <a:pt x="160" y="114"/>
                  </a:lnTo>
                  <a:lnTo>
                    <a:pt x="95" y="159"/>
                  </a:lnTo>
                  <a:lnTo>
                    <a:pt x="0" y="45"/>
                  </a:lnTo>
                  <a:lnTo>
                    <a:pt x="6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35" name="Rectangle 443"/>
            <p:cNvSpPr>
              <a:spLocks noChangeArrowheads="1"/>
            </p:cNvSpPr>
            <p:nvPr/>
          </p:nvSpPr>
          <p:spPr bwMode="auto">
            <a:xfrm>
              <a:off x="4137" y="3163"/>
              <a:ext cx="27" cy="13"/>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236" name="Rectangle 444"/>
            <p:cNvSpPr>
              <a:spLocks noChangeArrowheads="1"/>
            </p:cNvSpPr>
            <p:nvPr/>
          </p:nvSpPr>
          <p:spPr bwMode="auto">
            <a:xfrm>
              <a:off x="4137" y="3163"/>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237" name="Rectangle 445"/>
            <p:cNvSpPr>
              <a:spLocks noChangeArrowheads="1"/>
            </p:cNvSpPr>
            <p:nvPr/>
          </p:nvSpPr>
          <p:spPr bwMode="auto">
            <a:xfrm>
              <a:off x="4217" y="3163"/>
              <a:ext cx="27" cy="13"/>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238" name="Rectangle 446"/>
            <p:cNvSpPr>
              <a:spLocks noChangeArrowheads="1"/>
            </p:cNvSpPr>
            <p:nvPr/>
          </p:nvSpPr>
          <p:spPr bwMode="auto">
            <a:xfrm>
              <a:off x="4217" y="3163"/>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239" name="Freeform 447"/>
            <p:cNvSpPr>
              <a:spLocks/>
            </p:cNvSpPr>
            <p:nvPr/>
          </p:nvSpPr>
          <p:spPr bwMode="auto">
            <a:xfrm>
              <a:off x="4284" y="3181"/>
              <a:ext cx="27" cy="28"/>
            </a:xfrm>
            <a:custGeom>
              <a:avLst/>
              <a:gdLst>
                <a:gd name="T0" fmla="*/ 66 w 164"/>
                <a:gd name="T1" fmla="*/ 0 h 164"/>
                <a:gd name="T2" fmla="*/ 164 w 164"/>
                <a:gd name="T3" fmla="*/ 116 h 164"/>
                <a:gd name="T4" fmla="*/ 97 w 164"/>
                <a:gd name="T5" fmla="*/ 164 h 164"/>
                <a:gd name="T6" fmla="*/ 0 w 164"/>
                <a:gd name="T7" fmla="*/ 49 h 164"/>
                <a:gd name="T8" fmla="*/ 66 w 164"/>
                <a:gd name="T9" fmla="*/ 0 h 164"/>
              </a:gdLst>
              <a:ahLst/>
              <a:cxnLst>
                <a:cxn ang="0">
                  <a:pos x="T0" y="T1"/>
                </a:cxn>
                <a:cxn ang="0">
                  <a:pos x="T2" y="T3"/>
                </a:cxn>
                <a:cxn ang="0">
                  <a:pos x="T4" y="T5"/>
                </a:cxn>
                <a:cxn ang="0">
                  <a:pos x="T6" y="T7"/>
                </a:cxn>
                <a:cxn ang="0">
                  <a:pos x="T8" y="T9"/>
                </a:cxn>
              </a:cxnLst>
              <a:rect l="0" t="0" r="r" b="b"/>
              <a:pathLst>
                <a:path w="164" h="164">
                  <a:moveTo>
                    <a:pt x="66" y="0"/>
                  </a:moveTo>
                  <a:lnTo>
                    <a:pt x="164" y="116"/>
                  </a:lnTo>
                  <a:lnTo>
                    <a:pt x="97" y="164"/>
                  </a:lnTo>
                  <a:lnTo>
                    <a:pt x="0" y="49"/>
                  </a:lnTo>
                  <a:lnTo>
                    <a:pt x="6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0" name="Freeform 448"/>
            <p:cNvSpPr>
              <a:spLocks/>
            </p:cNvSpPr>
            <p:nvPr/>
          </p:nvSpPr>
          <p:spPr bwMode="auto">
            <a:xfrm>
              <a:off x="4284" y="3181"/>
              <a:ext cx="27" cy="28"/>
            </a:xfrm>
            <a:custGeom>
              <a:avLst/>
              <a:gdLst>
                <a:gd name="T0" fmla="*/ 66 w 164"/>
                <a:gd name="T1" fmla="*/ 0 h 164"/>
                <a:gd name="T2" fmla="*/ 164 w 164"/>
                <a:gd name="T3" fmla="*/ 116 h 164"/>
                <a:gd name="T4" fmla="*/ 97 w 164"/>
                <a:gd name="T5" fmla="*/ 164 h 164"/>
                <a:gd name="T6" fmla="*/ 0 w 164"/>
                <a:gd name="T7" fmla="*/ 49 h 164"/>
                <a:gd name="T8" fmla="*/ 66 w 164"/>
                <a:gd name="T9" fmla="*/ 0 h 164"/>
              </a:gdLst>
              <a:ahLst/>
              <a:cxnLst>
                <a:cxn ang="0">
                  <a:pos x="T0" y="T1"/>
                </a:cxn>
                <a:cxn ang="0">
                  <a:pos x="T2" y="T3"/>
                </a:cxn>
                <a:cxn ang="0">
                  <a:pos x="T4" y="T5"/>
                </a:cxn>
                <a:cxn ang="0">
                  <a:pos x="T6" y="T7"/>
                </a:cxn>
                <a:cxn ang="0">
                  <a:pos x="T8" y="T9"/>
                </a:cxn>
              </a:cxnLst>
              <a:rect l="0" t="0" r="r" b="b"/>
              <a:pathLst>
                <a:path w="164" h="164">
                  <a:moveTo>
                    <a:pt x="66" y="0"/>
                  </a:moveTo>
                  <a:lnTo>
                    <a:pt x="164" y="116"/>
                  </a:lnTo>
                  <a:lnTo>
                    <a:pt x="97" y="164"/>
                  </a:lnTo>
                  <a:lnTo>
                    <a:pt x="0" y="49"/>
                  </a:lnTo>
                  <a:lnTo>
                    <a:pt x="6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1" name="Freeform 449"/>
            <p:cNvSpPr>
              <a:spLocks/>
            </p:cNvSpPr>
            <p:nvPr/>
          </p:nvSpPr>
          <p:spPr bwMode="auto">
            <a:xfrm>
              <a:off x="4332" y="3240"/>
              <a:ext cx="26" cy="27"/>
            </a:xfrm>
            <a:custGeom>
              <a:avLst/>
              <a:gdLst>
                <a:gd name="T0" fmla="*/ 64 w 154"/>
                <a:gd name="T1" fmla="*/ 0 h 163"/>
                <a:gd name="T2" fmla="*/ 154 w 154"/>
                <a:gd name="T3" fmla="*/ 120 h 163"/>
                <a:gd name="T4" fmla="*/ 92 w 154"/>
                <a:gd name="T5" fmla="*/ 163 h 163"/>
                <a:gd name="T6" fmla="*/ 0 w 154"/>
                <a:gd name="T7" fmla="*/ 43 h 163"/>
                <a:gd name="T8" fmla="*/ 64 w 154"/>
                <a:gd name="T9" fmla="*/ 0 h 163"/>
              </a:gdLst>
              <a:ahLst/>
              <a:cxnLst>
                <a:cxn ang="0">
                  <a:pos x="T0" y="T1"/>
                </a:cxn>
                <a:cxn ang="0">
                  <a:pos x="T2" y="T3"/>
                </a:cxn>
                <a:cxn ang="0">
                  <a:pos x="T4" y="T5"/>
                </a:cxn>
                <a:cxn ang="0">
                  <a:pos x="T6" y="T7"/>
                </a:cxn>
                <a:cxn ang="0">
                  <a:pos x="T8" y="T9"/>
                </a:cxn>
              </a:cxnLst>
              <a:rect l="0" t="0" r="r" b="b"/>
              <a:pathLst>
                <a:path w="154" h="163">
                  <a:moveTo>
                    <a:pt x="64" y="0"/>
                  </a:moveTo>
                  <a:lnTo>
                    <a:pt x="154" y="120"/>
                  </a:lnTo>
                  <a:lnTo>
                    <a:pt x="92" y="163"/>
                  </a:lnTo>
                  <a:lnTo>
                    <a:pt x="0" y="43"/>
                  </a:lnTo>
                  <a:lnTo>
                    <a:pt x="64"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2" name="Freeform 450"/>
            <p:cNvSpPr>
              <a:spLocks/>
            </p:cNvSpPr>
            <p:nvPr/>
          </p:nvSpPr>
          <p:spPr bwMode="auto">
            <a:xfrm>
              <a:off x="4332" y="3240"/>
              <a:ext cx="26" cy="27"/>
            </a:xfrm>
            <a:custGeom>
              <a:avLst/>
              <a:gdLst>
                <a:gd name="T0" fmla="*/ 64 w 154"/>
                <a:gd name="T1" fmla="*/ 0 h 163"/>
                <a:gd name="T2" fmla="*/ 154 w 154"/>
                <a:gd name="T3" fmla="*/ 120 h 163"/>
                <a:gd name="T4" fmla="*/ 92 w 154"/>
                <a:gd name="T5" fmla="*/ 163 h 163"/>
                <a:gd name="T6" fmla="*/ 0 w 154"/>
                <a:gd name="T7" fmla="*/ 43 h 163"/>
                <a:gd name="T8" fmla="*/ 64 w 154"/>
                <a:gd name="T9" fmla="*/ 0 h 163"/>
              </a:gdLst>
              <a:ahLst/>
              <a:cxnLst>
                <a:cxn ang="0">
                  <a:pos x="T0" y="T1"/>
                </a:cxn>
                <a:cxn ang="0">
                  <a:pos x="T2" y="T3"/>
                </a:cxn>
                <a:cxn ang="0">
                  <a:pos x="T4" y="T5"/>
                </a:cxn>
                <a:cxn ang="0">
                  <a:pos x="T6" y="T7"/>
                </a:cxn>
                <a:cxn ang="0">
                  <a:pos x="T8" y="T9"/>
                </a:cxn>
              </a:cxnLst>
              <a:rect l="0" t="0" r="r" b="b"/>
              <a:pathLst>
                <a:path w="154" h="163">
                  <a:moveTo>
                    <a:pt x="64" y="0"/>
                  </a:moveTo>
                  <a:lnTo>
                    <a:pt x="154" y="120"/>
                  </a:lnTo>
                  <a:lnTo>
                    <a:pt x="92" y="163"/>
                  </a:lnTo>
                  <a:lnTo>
                    <a:pt x="0" y="43"/>
                  </a:lnTo>
                  <a:lnTo>
                    <a:pt x="64"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3" name="Freeform 451"/>
            <p:cNvSpPr>
              <a:spLocks/>
            </p:cNvSpPr>
            <p:nvPr/>
          </p:nvSpPr>
          <p:spPr bwMode="auto">
            <a:xfrm>
              <a:off x="4380" y="3299"/>
              <a:ext cx="27" cy="28"/>
            </a:xfrm>
            <a:custGeom>
              <a:avLst/>
              <a:gdLst>
                <a:gd name="T0" fmla="*/ 64 w 159"/>
                <a:gd name="T1" fmla="*/ 0 h 163"/>
                <a:gd name="T2" fmla="*/ 159 w 159"/>
                <a:gd name="T3" fmla="*/ 116 h 163"/>
                <a:gd name="T4" fmla="*/ 93 w 159"/>
                <a:gd name="T5" fmla="*/ 163 h 163"/>
                <a:gd name="T6" fmla="*/ 0 w 159"/>
                <a:gd name="T7" fmla="*/ 46 h 163"/>
                <a:gd name="T8" fmla="*/ 64 w 159"/>
                <a:gd name="T9" fmla="*/ 0 h 163"/>
              </a:gdLst>
              <a:ahLst/>
              <a:cxnLst>
                <a:cxn ang="0">
                  <a:pos x="T0" y="T1"/>
                </a:cxn>
                <a:cxn ang="0">
                  <a:pos x="T2" y="T3"/>
                </a:cxn>
                <a:cxn ang="0">
                  <a:pos x="T4" y="T5"/>
                </a:cxn>
                <a:cxn ang="0">
                  <a:pos x="T6" y="T7"/>
                </a:cxn>
                <a:cxn ang="0">
                  <a:pos x="T8" y="T9"/>
                </a:cxn>
              </a:cxnLst>
              <a:rect l="0" t="0" r="r" b="b"/>
              <a:pathLst>
                <a:path w="159" h="163">
                  <a:moveTo>
                    <a:pt x="64" y="0"/>
                  </a:moveTo>
                  <a:lnTo>
                    <a:pt x="159" y="116"/>
                  </a:lnTo>
                  <a:lnTo>
                    <a:pt x="93" y="163"/>
                  </a:lnTo>
                  <a:lnTo>
                    <a:pt x="0" y="46"/>
                  </a:lnTo>
                  <a:lnTo>
                    <a:pt x="64"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4" name="Freeform 452"/>
            <p:cNvSpPr>
              <a:spLocks/>
            </p:cNvSpPr>
            <p:nvPr/>
          </p:nvSpPr>
          <p:spPr bwMode="auto">
            <a:xfrm>
              <a:off x="4380" y="3299"/>
              <a:ext cx="27" cy="28"/>
            </a:xfrm>
            <a:custGeom>
              <a:avLst/>
              <a:gdLst>
                <a:gd name="T0" fmla="*/ 64 w 159"/>
                <a:gd name="T1" fmla="*/ 0 h 163"/>
                <a:gd name="T2" fmla="*/ 159 w 159"/>
                <a:gd name="T3" fmla="*/ 116 h 163"/>
                <a:gd name="T4" fmla="*/ 93 w 159"/>
                <a:gd name="T5" fmla="*/ 163 h 163"/>
                <a:gd name="T6" fmla="*/ 0 w 159"/>
                <a:gd name="T7" fmla="*/ 46 h 163"/>
                <a:gd name="T8" fmla="*/ 64 w 159"/>
                <a:gd name="T9" fmla="*/ 0 h 163"/>
              </a:gdLst>
              <a:ahLst/>
              <a:cxnLst>
                <a:cxn ang="0">
                  <a:pos x="T0" y="T1"/>
                </a:cxn>
                <a:cxn ang="0">
                  <a:pos x="T2" y="T3"/>
                </a:cxn>
                <a:cxn ang="0">
                  <a:pos x="T4" y="T5"/>
                </a:cxn>
                <a:cxn ang="0">
                  <a:pos x="T6" y="T7"/>
                </a:cxn>
                <a:cxn ang="0">
                  <a:pos x="T8" y="T9"/>
                </a:cxn>
              </a:cxnLst>
              <a:rect l="0" t="0" r="r" b="b"/>
              <a:pathLst>
                <a:path w="159" h="163">
                  <a:moveTo>
                    <a:pt x="64" y="0"/>
                  </a:moveTo>
                  <a:lnTo>
                    <a:pt x="159" y="116"/>
                  </a:lnTo>
                  <a:lnTo>
                    <a:pt x="93" y="163"/>
                  </a:lnTo>
                  <a:lnTo>
                    <a:pt x="0" y="46"/>
                  </a:lnTo>
                  <a:lnTo>
                    <a:pt x="64"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5" name="Freeform 453"/>
            <p:cNvSpPr>
              <a:spLocks/>
            </p:cNvSpPr>
            <p:nvPr/>
          </p:nvSpPr>
          <p:spPr bwMode="auto">
            <a:xfrm>
              <a:off x="4429" y="3358"/>
              <a:ext cx="26" cy="26"/>
            </a:xfrm>
            <a:custGeom>
              <a:avLst/>
              <a:gdLst>
                <a:gd name="T0" fmla="*/ 66 w 159"/>
                <a:gd name="T1" fmla="*/ 0 h 159"/>
                <a:gd name="T2" fmla="*/ 159 w 159"/>
                <a:gd name="T3" fmla="*/ 112 h 159"/>
                <a:gd name="T4" fmla="*/ 93 w 159"/>
                <a:gd name="T5" fmla="*/ 159 h 159"/>
                <a:gd name="T6" fmla="*/ 0 w 159"/>
                <a:gd name="T7" fmla="*/ 46 h 159"/>
                <a:gd name="T8" fmla="*/ 66 w 159"/>
                <a:gd name="T9" fmla="*/ 0 h 159"/>
              </a:gdLst>
              <a:ahLst/>
              <a:cxnLst>
                <a:cxn ang="0">
                  <a:pos x="T0" y="T1"/>
                </a:cxn>
                <a:cxn ang="0">
                  <a:pos x="T2" y="T3"/>
                </a:cxn>
                <a:cxn ang="0">
                  <a:pos x="T4" y="T5"/>
                </a:cxn>
                <a:cxn ang="0">
                  <a:pos x="T6" y="T7"/>
                </a:cxn>
                <a:cxn ang="0">
                  <a:pos x="T8" y="T9"/>
                </a:cxn>
              </a:cxnLst>
              <a:rect l="0" t="0" r="r" b="b"/>
              <a:pathLst>
                <a:path w="159" h="159">
                  <a:moveTo>
                    <a:pt x="66" y="0"/>
                  </a:moveTo>
                  <a:lnTo>
                    <a:pt x="159" y="112"/>
                  </a:lnTo>
                  <a:lnTo>
                    <a:pt x="93" y="159"/>
                  </a:lnTo>
                  <a:lnTo>
                    <a:pt x="0" y="46"/>
                  </a:lnTo>
                  <a:lnTo>
                    <a:pt x="6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6" name="Freeform 454"/>
            <p:cNvSpPr>
              <a:spLocks/>
            </p:cNvSpPr>
            <p:nvPr/>
          </p:nvSpPr>
          <p:spPr bwMode="auto">
            <a:xfrm>
              <a:off x="4429" y="3358"/>
              <a:ext cx="26" cy="26"/>
            </a:xfrm>
            <a:custGeom>
              <a:avLst/>
              <a:gdLst>
                <a:gd name="T0" fmla="*/ 66 w 159"/>
                <a:gd name="T1" fmla="*/ 0 h 159"/>
                <a:gd name="T2" fmla="*/ 159 w 159"/>
                <a:gd name="T3" fmla="*/ 112 h 159"/>
                <a:gd name="T4" fmla="*/ 93 w 159"/>
                <a:gd name="T5" fmla="*/ 159 h 159"/>
                <a:gd name="T6" fmla="*/ 0 w 159"/>
                <a:gd name="T7" fmla="*/ 46 h 159"/>
                <a:gd name="T8" fmla="*/ 66 w 159"/>
                <a:gd name="T9" fmla="*/ 0 h 159"/>
              </a:gdLst>
              <a:ahLst/>
              <a:cxnLst>
                <a:cxn ang="0">
                  <a:pos x="T0" y="T1"/>
                </a:cxn>
                <a:cxn ang="0">
                  <a:pos x="T2" y="T3"/>
                </a:cxn>
                <a:cxn ang="0">
                  <a:pos x="T4" y="T5"/>
                </a:cxn>
                <a:cxn ang="0">
                  <a:pos x="T6" y="T7"/>
                </a:cxn>
                <a:cxn ang="0">
                  <a:pos x="T8" y="T9"/>
                </a:cxn>
              </a:cxnLst>
              <a:rect l="0" t="0" r="r" b="b"/>
              <a:pathLst>
                <a:path w="159" h="159">
                  <a:moveTo>
                    <a:pt x="66" y="0"/>
                  </a:moveTo>
                  <a:lnTo>
                    <a:pt x="159" y="112"/>
                  </a:lnTo>
                  <a:lnTo>
                    <a:pt x="93" y="159"/>
                  </a:lnTo>
                  <a:lnTo>
                    <a:pt x="0" y="46"/>
                  </a:lnTo>
                  <a:lnTo>
                    <a:pt x="6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sp>
        <p:nvSpPr>
          <p:cNvPr id="56358" name="Rectangle 455"/>
          <p:cNvSpPr>
            <a:spLocks noChangeArrowheads="1"/>
          </p:cNvSpPr>
          <p:nvPr/>
        </p:nvSpPr>
        <p:spPr bwMode="auto">
          <a:xfrm>
            <a:off x="1874838" y="5222875"/>
            <a:ext cx="122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0</a:t>
            </a:r>
            <a:endParaRPr lang="en-US" altLang="nl-NL" sz="1900">
              <a:latin typeface="Verdana" pitchFamily="-65" charset="0"/>
              <a:ea typeface="ＭＳ Ｐゴシック" pitchFamily="-65" charset="-128"/>
            </a:endParaRPr>
          </a:p>
        </p:txBody>
      </p:sp>
      <p:sp>
        <p:nvSpPr>
          <p:cNvPr id="56359" name="Rectangle 456"/>
          <p:cNvSpPr>
            <a:spLocks noChangeArrowheads="1"/>
          </p:cNvSpPr>
          <p:nvPr/>
        </p:nvSpPr>
        <p:spPr bwMode="auto">
          <a:xfrm>
            <a:off x="1744663" y="4554538"/>
            <a:ext cx="3159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0.2</a:t>
            </a:r>
            <a:endParaRPr lang="en-US" altLang="nl-NL" sz="1900">
              <a:latin typeface="Verdana" pitchFamily="-65" charset="0"/>
              <a:ea typeface="ＭＳ Ｐゴシック" pitchFamily="-65" charset="-128"/>
            </a:endParaRPr>
          </a:p>
        </p:txBody>
      </p:sp>
      <p:sp>
        <p:nvSpPr>
          <p:cNvPr id="56360" name="Rectangle 457"/>
          <p:cNvSpPr>
            <a:spLocks noChangeArrowheads="1"/>
          </p:cNvSpPr>
          <p:nvPr/>
        </p:nvSpPr>
        <p:spPr bwMode="auto">
          <a:xfrm>
            <a:off x="1744663" y="3886200"/>
            <a:ext cx="32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0.4</a:t>
            </a:r>
            <a:endParaRPr lang="en-US" altLang="nl-NL" sz="1900">
              <a:latin typeface="Verdana" pitchFamily="-65" charset="0"/>
              <a:ea typeface="ＭＳ Ｐゴシック" pitchFamily="-65" charset="-128"/>
            </a:endParaRPr>
          </a:p>
        </p:txBody>
      </p:sp>
      <p:sp>
        <p:nvSpPr>
          <p:cNvPr id="56361" name="Rectangle 458"/>
          <p:cNvSpPr>
            <a:spLocks noChangeArrowheads="1"/>
          </p:cNvSpPr>
          <p:nvPr/>
        </p:nvSpPr>
        <p:spPr bwMode="auto">
          <a:xfrm>
            <a:off x="1744663" y="3217863"/>
            <a:ext cx="3159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0.6</a:t>
            </a:r>
            <a:endParaRPr lang="en-US" altLang="nl-NL" sz="1900">
              <a:latin typeface="Verdana" pitchFamily="-65" charset="0"/>
              <a:ea typeface="ＭＳ Ｐゴシック" pitchFamily="-65" charset="-128"/>
            </a:endParaRPr>
          </a:p>
        </p:txBody>
      </p:sp>
      <p:sp>
        <p:nvSpPr>
          <p:cNvPr id="56362" name="Rectangle 459"/>
          <p:cNvSpPr>
            <a:spLocks noChangeArrowheads="1"/>
          </p:cNvSpPr>
          <p:nvPr/>
        </p:nvSpPr>
        <p:spPr bwMode="auto">
          <a:xfrm>
            <a:off x="1744663" y="2549525"/>
            <a:ext cx="3159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0.8</a:t>
            </a:r>
            <a:endParaRPr lang="en-US" altLang="nl-NL" sz="1900">
              <a:latin typeface="Verdana" pitchFamily="-65" charset="0"/>
              <a:ea typeface="ＭＳ Ｐゴシック" pitchFamily="-65" charset="-128"/>
            </a:endParaRPr>
          </a:p>
        </p:txBody>
      </p:sp>
      <p:sp>
        <p:nvSpPr>
          <p:cNvPr id="56363" name="Rectangle 461"/>
          <p:cNvSpPr>
            <a:spLocks noChangeArrowheads="1"/>
          </p:cNvSpPr>
          <p:nvPr/>
        </p:nvSpPr>
        <p:spPr bwMode="auto">
          <a:xfrm>
            <a:off x="2063750" y="5510213"/>
            <a:ext cx="1222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0</a:t>
            </a:r>
            <a:endParaRPr lang="en-US" altLang="nl-NL" sz="1900">
              <a:latin typeface="Verdana" pitchFamily="-65" charset="0"/>
              <a:ea typeface="ＭＳ Ｐゴシック" pitchFamily="-65" charset="-128"/>
            </a:endParaRPr>
          </a:p>
        </p:txBody>
      </p:sp>
      <p:sp>
        <p:nvSpPr>
          <p:cNvPr id="56364" name="Rectangle 462"/>
          <p:cNvSpPr>
            <a:spLocks noChangeArrowheads="1"/>
          </p:cNvSpPr>
          <p:nvPr/>
        </p:nvSpPr>
        <p:spPr bwMode="auto">
          <a:xfrm>
            <a:off x="3440113" y="5510213"/>
            <a:ext cx="1222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5</a:t>
            </a:r>
            <a:endParaRPr lang="en-US" altLang="nl-NL" sz="1900">
              <a:latin typeface="Verdana" pitchFamily="-65" charset="0"/>
              <a:ea typeface="ＭＳ Ｐゴシック" pitchFamily="-65" charset="-128"/>
            </a:endParaRPr>
          </a:p>
        </p:txBody>
      </p:sp>
      <p:sp>
        <p:nvSpPr>
          <p:cNvPr id="56365" name="Rectangle 463"/>
          <p:cNvSpPr>
            <a:spLocks noChangeArrowheads="1"/>
          </p:cNvSpPr>
          <p:nvPr/>
        </p:nvSpPr>
        <p:spPr bwMode="auto">
          <a:xfrm>
            <a:off x="4775200" y="5510213"/>
            <a:ext cx="244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10</a:t>
            </a:r>
            <a:endParaRPr lang="en-US" altLang="nl-NL" sz="1900">
              <a:latin typeface="Verdana" pitchFamily="-65" charset="0"/>
              <a:ea typeface="ＭＳ Ｐゴシック" pitchFamily="-65" charset="-128"/>
            </a:endParaRPr>
          </a:p>
        </p:txBody>
      </p:sp>
      <p:sp>
        <p:nvSpPr>
          <p:cNvPr id="56366" name="Rectangle 464"/>
          <p:cNvSpPr>
            <a:spLocks noChangeArrowheads="1"/>
          </p:cNvSpPr>
          <p:nvPr/>
        </p:nvSpPr>
        <p:spPr bwMode="auto">
          <a:xfrm>
            <a:off x="6148388" y="5510213"/>
            <a:ext cx="244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15</a:t>
            </a:r>
            <a:endParaRPr lang="en-US" altLang="nl-NL" sz="1900">
              <a:latin typeface="Verdana" pitchFamily="-65" charset="0"/>
              <a:ea typeface="ＭＳ Ｐゴシック" pitchFamily="-65" charset="-128"/>
            </a:endParaRPr>
          </a:p>
        </p:txBody>
      </p:sp>
      <p:sp>
        <p:nvSpPr>
          <p:cNvPr id="56367" name="Rectangle 465"/>
          <p:cNvSpPr>
            <a:spLocks noChangeArrowheads="1"/>
          </p:cNvSpPr>
          <p:nvPr/>
        </p:nvSpPr>
        <p:spPr bwMode="auto">
          <a:xfrm>
            <a:off x="7523163" y="5510213"/>
            <a:ext cx="244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20</a:t>
            </a:r>
            <a:endParaRPr lang="en-US" altLang="nl-NL" sz="1900">
              <a:latin typeface="Verdana" pitchFamily="-65" charset="0"/>
              <a:ea typeface="ＭＳ Ｐゴシック" pitchFamily="-65" charset="-128"/>
            </a:endParaRPr>
          </a:p>
        </p:txBody>
      </p:sp>
      <p:sp>
        <p:nvSpPr>
          <p:cNvPr id="56368" name="Rectangle 466"/>
          <p:cNvSpPr>
            <a:spLocks noChangeArrowheads="1"/>
          </p:cNvSpPr>
          <p:nvPr/>
        </p:nvSpPr>
        <p:spPr bwMode="auto">
          <a:xfrm>
            <a:off x="4421188" y="5859463"/>
            <a:ext cx="1317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700">
                <a:solidFill>
                  <a:srgbClr val="000000"/>
                </a:solidFill>
                <a:latin typeface="Verdana" pitchFamily="-65" charset="0"/>
                <a:ea typeface="ＭＳ Ｐゴシック" pitchFamily="-65" charset="-128"/>
              </a:rPr>
              <a:t>Time [days]</a:t>
            </a:r>
            <a:endParaRPr lang="en-US" altLang="nl-NL" sz="1700">
              <a:latin typeface="Verdana" pitchFamily="-65" charset="0"/>
              <a:ea typeface="ＭＳ Ｐゴシック" pitchFamily="-65" charset="-128"/>
            </a:endParaRPr>
          </a:p>
        </p:txBody>
      </p:sp>
      <p:sp>
        <p:nvSpPr>
          <p:cNvPr id="56369" name="Rectangle 467"/>
          <p:cNvSpPr>
            <a:spLocks noChangeArrowheads="1"/>
          </p:cNvSpPr>
          <p:nvPr/>
        </p:nvSpPr>
        <p:spPr bwMode="auto">
          <a:xfrm rot="-5400000">
            <a:off x="1045369" y="3401219"/>
            <a:ext cx="885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700">
                <a:solidFill>
                  <a:srgbClr val="000000"/>
                </a:solidFill>
                <a:latin typeface="Verdana" pitchFamily="-65" charset="0"/>
                <a:ea typeface="ＭＳ Ｐゴシック" pitchFamily="-65" charset="-128"/>
              </a:rPr>
              <a:t>Survival</a:t>
            </a:r>
            <a:endParaRPr lang="en-US" altLang="nl-NL" sz="1700">
              <a:latin typeface="Verdana" pitchFamily="-65" charset="0"/>
              <a:ea typeface="ＭＳ Ｐゴシック" pitchFamily="-65" charset="-128"/>
            </a:endParaRPr>
          </a:p>
        </p:txBody>
      </p:sp>
      <p:sp>
        <p:nvSpPr>
          <p:cNvPr id="56370" name="Rectangle 469"/>
          <p:cNvSpPr>
            <a:spLocks noChangeArrowheads="1"/>
          </p:cNvSpPr>
          <p:nvPr/>
        </p:nvSpPr>
        <p:spPr bwMode="auto">
          <a:xfrm>
            <a:off x="6416675" y="2017713"/>
            <a:ext cx="1320800" cy="61595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71" name="Line 470"/>
          <p:cNvSpPr>
            <a:spLocks noChangeShapeType="1"/>
          </p:cNvSpPr>
          <p:nvPr/>
        </p:nvSpPr>
        <p:spPr bwMode="auto">
          <a:xfrm>
            <a:off x="6524625" y="2185988"/>
            <a:ext cx="307975" cy="1587"/>
          </a:xfrm>
          <a:prstGeom prst="line">
            <a:avLst/>
          </a:prstGeom>
          <a:noFill/>
          <a:ln w="20638">
            <a:solidFill>
              <a:srgbClr val="FF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19" name="Group 523"/>
          <p:cNvGrpSpPr>
            <a:grpSpLocks/>
          </p:cNvGrpSpPr>
          <p:nvPr/>
        </p:nvGrpSpPr>
        <p:grpSpPr bwMode="auto">
          <a:xfrm>
            <a:off x="6525361" y="2449513"/>
            <a:ext cx="297473" cy="19050"/>
            <a:chOff x="4213" y="1707"/>
            <a:chExt cx="203" cy="12"/>
          </a:xfrm>
          <a:solidFill>
            <a:srgbClr val="00B050"/>
          </a:solidFill>
        </p:grpSpPr>
        <p:sp>
          <p:nvSpPr>
            <p:cNvPr id="34267" name="Rectangle 475"/>
            <p:cNvSpPr>
              <a:spLocks noChangeArrowheads="1"/>
            </p:cNvSpPr>
            <p:nvPr/>
          </p:nvSpPr>
          <p:spPr bwMode="auto">
            <a:xfrm>
              <a:off x="4213" y="1707"/>
              <a:ext cx="28" cy="12"/>
            </a:xfrm>
            <a:prstGeom prst="rect">
              <a:avLst/>
            </a:prstGeom>
            <a:grpFill/>
            <a:ln w="9525">
              <a:solidFill>
                <a:srgbClr val="000000"/>
              </a:solidFill>
              <a:miter lim="800000"/>
              <a:headEnd/>
              <a:tailEnd/>
            </a:ln>
            <a:extLst/>
          </p:spPr>
          <p:txBody>
            <a:bodyPr/>
            <a:lstStyle/>
            <a:p>
              <a:pPr>
                <a:defRPr/>
              </a:pPr>
              <a:endParaRPr lang="en-GB">
                <a:latin typeface="Calibri" pitchFamily="34" charset="0"/>
                <a:cs typeface="Arial" pitchFamily="34" charset="0"/>
              </a:endParaRPr>
            </a:p>
          </p:txBody>
        </p:sp>
        <p:sp>
          <p:nvSpPr>
            <p:cNvPr id="34269" name="Rectangle 477"/>
            <p:cNvSpPr>
              <a:spLocks noChangeArrowheads="1"/>
            </p:cNvSpPr>
            <p:nvPr/>
          </p:nvSpPr>
          <p:spPr bwMode="auto">
            <a:xfrm>
              <a:off x="4301" y="1707"/>
              <a:ext cx="28" cy="12"/>
            </a:xfrm>
            <a:prstGeom prst="rect">
              <a:avLst/>
            </a:prstGeom>
            <a:grpFill/>
            <a:ln w="9525">
              <a:solidFill>
                <a:srgbClr val="000000"/>
              </a:solidFill>
              <a:miter lim="800000"/>
              <a:headEnd/>
              <a:tailEnd/>
            </a:ln>
            <a:extLst/>
          </p:spPr>
          <p:txBody>
            <a:bodyPr/>
            <a:lstStyle/>
            <a:p>
              <a:pPr>
                <a:defRPr/>
              </a:pPr>
              <a:endParaRPr lang="en-GB">
                <a:latin typeface="Calibri" pitchFamily="34" charset="0"/>
                <a:cs typeface="Arial" pitchFamily="34" charset="0"/>
              </a:endParaRPr>
            </a:p>
          </p:txBody>
        </p:sp>
        <p:sp>
          <p:nvSpPr>
            <p:cNvPr id="34271" name="Rectangle 479"/>
            <p:cNvSpPr>
              <a:spLocks noChangeArrowheads="1"/>
            </p:cNvSpPr>
            <p:nvPr/>
          </p:nvSpPr>
          <p:spPr bwMode="auto">
            <a:xfrm>
              <a:off x="4389" y="1707"/>
              <a:ext cx="27" cy="12"/>
            </a:xfrm>
            <a:prstGeom prst="rect">
              <a:avLst/>
            </a:prstGeom>
            <a:grpFill/>
            <a:ln w="9525">
              <a:solidFill>
                <a:srgbClr val="000000"/>
              </a:solidFill>
              <a:miter lim="800000"/>
              <a:headEnd/>
              <a:tailEnd/>
            </a:ln>
            <a:extLst/>
          </p:spPr>
          <p:txBody>
            <a:bodyPr/>
            <a:lstStyle/>
            <a:p>
              <a:pPr>
                <a:defRPr/>
              </a:pPr>
              <a:endParaRPr lang="en-GB">
                <a:latin typeface="Calibri" pitchFamily="34" charset="0"/>
                <a:cs typeface="Arial" pitchFamily="34" charset="0"/>
              </a:endParaRPr>
            </a:p>
          </p:txBody>
        </p:sp>
        <p:grpSp>
          <p:nvGrpSpPr>
            <p:cNvPr id="20" name="Group 522"/>
            <p:cNvGrpSpPr>
              <a:grpSpLocks/>
            </p:cNvGrpSpPr>
            <p:nvPr/>
          </p:nvGrpSpPr>
          <p:grpSpPr bwMode="auto">
            <a:xfrm>
              <a:off x="4213" y="1707"/>
              <a:ext cx="203" cy="12"/>
              <a:chOff x="3889" y="1707"/>
              <a:chExt cx="187" cy="12"/>
            </a:xfrm>
            <a:grpFill/>
          </p:grpSpPr>
          <p:sp>
            <p:nvSpPr>
              <p:cNvPr id="34268" name="Rectangle 476"/>
              <p:cNvSpPr>
                <a:spLocks noChangeArrowheads="1"/>
              </p:cNvSpPr>
              <p:nvPr/>
            </p:nvSpPr>
            <p:spPr bwMode="auto">
              <a:xfrm>
                <a:off x="3889" y="1707"/>
                <a:ext cx="27" cy="12"/>
              </a:xfrm>
              <a:prstGeom prst="rect">
                <a:avLst/>
              </a:prstGeom>
              <a:grpFill/>
              <a:ln w="7938">
                <a:solidFill>
                  <a:srgbClr val="00B050"/>
                </a:solidFill>
                <a:miter lim="800000"/>
                <a:headEnd/>
                <a:tailEnd/>
              </a:ln>
            </p:spPr>
            <p:txBody>
              <a:bodyPr/>
              <a:lstStyle/>
              <a:p>
                <a:pPr>
                  <a:defRPr/>
                </a:pPr>
                <a:endParaRPr lang="en-GB">
                  <a:latin typeface="Calibri" pitchFamily="34" charset="0"/>
                  <a:cs typeface="Arial" pitchFamily="34" charset="0"/>
                </a:endParaRPr>
              </a:p>
            </p:txBody>
          </p:sp>
          <p:sp>
            <p:nvSpPr>
              <p:cNvPr id="34270" name="Rectangle 478"/>
              <p:cNvSpPr>
                <a:spLocks noChangeArrowheads="1"/>
              </p:cNvSpPr>
              <p:nvPr/>
            </p:nvSpPr>
            <p:spPr bwMode="auto">
              <a:xfrm>
                <a:off x="3970" y="1707"/>
                <a:ext cx="26" cy="12"/>
              </a:xfrm>
              <a:prstGeom prst="rect">
                <a:avLst/>
              </a:prstGeom>
              <a:grpFill/>
              <a:ln w="7938">
                <a:solidFill>
                  <a:srgbClr val="00B050"/>
                </a:solidFill>
                <a:miter lim="800000"/>
                <a:headEnd/>
                <a:tailEnd/>
              </a:ln>
            </p:spPr>
            <p:txBody>
              <a:bodyPr/>
              <a:lstStyle/>
              <a:p>
                <a:pPr>
                  <a:defRPr/>
                </a:pPr>
                <a:endParaRPr lang="en-GB">
                  <a:latin typeface="Calibri" pitchFamily="34" charset="0"/>
                  <a:cs typeface="Arial" pitchFamily="34" charset="0"/>
                </a:endParaRPr>
              </a:p>
            </p:txBody>
          </p:sp>
          <p:sp>
            <p:nvSpPr>
              <p:cNvPr id="34272" name="Rectangle 480"/>
              <p:cNvSpPr>
                <a:spLocks noChangeArrowheads="1"/>
              </p:cNvSpPr>
              <p:nvPr/>
            </p:nvSpPr>
            <p:spPr bwMode="auto">
              <a:xfrm>
                <a:off x="4050" y="1707"/>
                <a:ext cx="26" cy="12"/>
              </a:xfrm>
              <a:prstGeom prst="rect">
                <a:avLst/>
              </a:prstGeom>
              <a:grpFill/>
              <a:ln w="7938">
                <a:solidFill>
                  <a:srgbClr val="00B050"/>
                </a:solidFill>
                <a:miter lim="800000"/>
                <a:headEnd/>
                <a:tailEnd/>
              </a:ln>
            </p:spPr>
            <p:txBody>
              <a:bodyPr/>
              <a:lstStyle/>
              <a:p>
                <a:pPr>
                  <a:defRPr/>
                </a:pPr>
                <a:endParaRPr lang="en-GB">
                  <a:latin typeface="Calibri" pitchFamily="34" charset="0"/>
                  <a:cs typeface="Arial" pitchFamily="34" charset="0"/>
                </a:endParaRPr>
              </a:p>
            </p:txBody>
          </p:sp>
        </p:grpSp>
      </p:grpSp>
      <p:sp>
        <p:nvSpPr>
          <p:cNvPr id="56373" name="Rectangle 481"/>
          <p:cNvSpPr>
            <a:spLocks noChangeArrowheads="1"/>
          </p:cNvSpPr>
          <p:nvPr/>
        </p:nvSpPr>
        <p:spPr bwMode="auto">
          <a:xfrm>
            <a:off x="6881813" y="2055813"/>
            <a:ext cx="6048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closed</a:t>
            </a:r>
            <a:endParaRPr lang="en-US" altLang="nl-NL" sz="1900">
              <a:latin typeface="Verdana" pitchFamily="-65" charset="0"/>
              <a:ea typeface="ＭＳ Ｐゴシック" pitchFamily="-65" charset="-128"/>
            </a:endParaRPr>
          </a:p>
        </p:txBody>
      </p:sp>
      <p:sp>
        <p:nvSpPr>
          <p:cNvPr id="56374" name="Rectangle 482"/>
          <p:cNvSpPr>
            <a:spLocks noChangeArrowheads="1"/>
          </p:cNvSpPr>
          <p:nvPr/>
        </p:nvSpPr>
        <p:spPr bwMode="auto">
          <a:xfrm>
            <a:off x="6881813" y="2322513"/>
            <a:ext cx="4730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open</a:t>
            </a:r>
            <a:endParaRPr lang="en-US" altLang="nl-NL" sz="1900">
              <a:latin typeface="Verdana" pitchFamily="-65" charset="0"/>
              <a:ea typeface="ＭＳ Ｐゴシック" pitchFamily="-65" charset="-128"/>
            </a:endParaRPr>
          </a:p>
        </p:txBody>
      </p:sp>
      <p:sp>
        <p:nvSpPr>
          <p:cNvPr id="56375" name="Text Box 493"/>
          <p:cNvSpPr txBox="1">
            <a:spLocks noChangeArrowheads="1"/>
          </p:cNvSpPr>
          <p:nvPr/>
        </p:nvSpPr>
        <p:spPr bwMode="auto">
          <a:xfrm>
            <a:off x="276225" y="6400800"/>
            <a:ext cx="37449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Matos </a:t>
            </a:r>
            <a:r>
              <a:rPr lang="en-US" altLang="nl-NL" sz="1400" i="1">
                <a:ea typeface="ＭＳ Ｐゴシック" pitchFamily="-65" charset="-128"/>
              </a:rPr>
              <a:t>et al.</a:t>
            </a:r>
            <a:r>
              <a:rPr lang="en-US" altLang="nl-NL" sz="1400">
                <a:ea typeface="ＭＳ Ｐゴシック" pitchFamily="-65" charset="-128"/>
              </a:rPr>
              <a:t> 2006. </a:t>
            </a:r>
            <a:r>
              <a:rPr lang="nl-NL" altLang="nl-NL" sz="1400" i="1">
                <a:ea typeface="ＭＳ Ｐゴシック" pitchFamily="-65" charset="-128"/>
              </a:rPr>
              <a:t>Entomol. Exper. Appl.</a:t>
            </a:r>
            <a:r>
              <a:rPr lang="nl-NL" altLang="nl-NL" sz="1400">
                <a:ea typeface="ＭＳ Ｐゴシック" pitchFamily="-65" charset="-128"/>
              </a:rPr>
              <a:t> </a:t>
            </a:r>
            <a:r>
              <a:rPr lang="nl-NL" altLang="nl-NL" sz="1400" b="1">
                <a:ea typeface="ＭＳ Ｐゴシック" pitchFamily="-65" charset="-128"/>
              </a:rPr>
              <a:t>118</a:t>
            </a:r>
            <a:r>
              <a:rPr lang="nl-NL" altLang="nl-NL" sz="1400">
                <a:ea typeface="ＭＳ Ｐゴシック" pitchFamily="-65" charset="-128"/>
              </a:rPr>
              <a:t>: 185</a:t>
            </a:r>
            <a:r>
              <a:rPr lang="en-US" altLang="nl-NL" sz="1400">
                <a:ea typeface="ＭＳ Ｐゴシック" pitchFamily="-65" charset="-128"/>
              </a:rPr>
              <a:t> </a:t>
            </a:r>
            <a:endParaRPr lang="en-GB" altLang="nl-NL" sz="1400">
              <a:ea typeface="ＭＳ Ｐゴシック" pitchFamily="-65"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sz="quarter" idx="1"/>
          </p:nvPr>
        </p:nvSpPr>
        <p:spPr bwMode="auto">
          <a:xfrm>
            <a:off x="347663" y="342900"/>
            <a:ext cx="7772400" cy="963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67" tIns="42425" rIns="86367" bIns="42425" numCol="1" anchor="t" anchorCtr="0" compatLnSpc="1">
            <a:prstTxWarp prst="textNoShape">
              <a:avLst/>
            </a:prstTxWarp>
          </a:bodyPr>
          <a:lstStyle/>
          <a:p>
            <a:pPr algn="ctr" eaLnBrk="1" hangingPunct="1">
              <a:buFont typeface="Arial" charset="0"/>
              <a:buNone/>
            </a:pPr>
            <a:r>
              <a:rPr lang="nl-NL" altLang="ja-JP" sz="2800" smtClean="0">
                <a:ea typeface="ＭＳ Ｐゴシック" pitchFamily="-65" charset="-128"/>
              </a:rPr>
              <a:t>Norton </a:t>
            </a:r>
            <a:r>
              <a:rPr lang="nl-NL" altLang="ja-JP" sz="2800" i="1" smtClean="0">
                <a:ea typeface="ＭＳ Ｐゴシック" pitchFamily="-65" charset="-128"/>
              </a:rPr>
              <a:t>et al.</a:t>
            </a:r>
            <a:r>
              <a:rPr lang="nl-NL" altLang="ja-JP" sz="2800" smtClean="0">
                <a:ea typeface="ＭＳ Ｐゴシック" pitchFamily="-65" charset="-128"/>
              </a:rPr>
              <a:t> (2000) onderzochten de interactie tussen druif, een schimmeletende mijt en meeldauw (schimmel)</a:t>
            </a:r>
            <a:endParaRPr lang="nl-NL" altLang="nl-NL" sz="2800" smtClean="0">
              <a:ea typeface="ＭＳ Ｐゴシック" pitchFamily="-65" charset="-128"/>
            </a:endParaRPr>
          </a:p>
        </p:txBody>
      </p:sp>
      <p:pic>
        <p:nvPicPr>
          <p:cNvPr id="57347" name="Picture 3" descr="vitis ripar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7863" y="2673350"/>
            <a:ext cx="39274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mildew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2013" y="2684463"/>
            <a:ext cx="3932237" cy="2946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49" name="Text Box 5"/>
          <p:cNvSpPr txBox="1">
            <a:spLocks noChangeArrowheads="1"/>
          </p:cNvSpPr>
          <p:nvPr/>
        </p:nvSpPr>
        <p:spPr bwMode="auto">
          <a:xfrm>
            <a:off x="0" y="6400800"/>
            <a:ext cx="2730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Norton </a:t>
            </a:r>
            <a:r>
              <a:rPr lang="en-US" altLang="nl-NL" sz="1400" i="1">
                <a:ea typeface="ＭＳ Ｐゴシック" pitchFamily="-65" charset="-128"/>
              </a:rPr>
              <a:t>et al.</a:t>
            </a:r>
            <a:r>
              <a:rPr lang="en-US" altLang="nl-NL" sz="1400">
                <a:ea typeface="ＭＳ Ｐゴシック" pitchFamily="-65" charset="-128"/>
              </a:rPr>
              <a:t> 2000. </a:t>
            </a:r>
            <a:r>
              <a:rPr lang="en-US" altLang="nl-NL" sz="1400" i="1">
                <a:ea typeface="ＭＳ Ｐゴシック" pitchFamily="-65" charset="-128"/>
              </a:rPr>
              <a:t>Ecology</a:t>
            </a:r>
            <a:r>
              <a:rPr lang="en-US" altLang="nl-NL" sz="1400">
                <a:ea typeface="ＭＳ Ｐゴシック" pitchFamily="-65" charset="-128"/>
              </a:rPr>
              <a:t> </a:t>
            </a:r>
            <a:r>
              <a:rPr lang="en-US" altLang="nl-NL" sz="1400" b="1">
                <a:ea typeface="ＭＳ Ｐゴシック" pitchFamily="-65" charset="-128"/>
              </a:rPr>
              <a:t>81</a:t>
            </a:r>
            <a:r>
              <a:rPr lang="en-US" altLang="nl-NL" sz="1400">
                <a:ea typeface="ＭＳ Ｐゴシック" pitchFamily="-65" charset="-128"/>
              </a:rPr>
              <a:t>: 490 </a:t>
            </a:r>
            <a:endParaRPr lang="en-GB" altLang="nl-NL" sz="1400">
              <a:ea typeface="ＭＳ Ｐゴシック" pitchFamily="-65"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Text Box 7"/>
          <p:cNvSpPr txBox="1">
            <a:spLocks noChangeArrowheads="1"/>
          </p:cNvSpPr>
          <p:nvPr/>
        </p:nvSpPr>
        <p:spPr bwMode="auto">
          <a:xfrm rot="-5400000">
            <a:off x="-460375" y="4432301"/>
            <a:ext cx="149383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nl-NL" altLang="nl-NL" sz="1500">
                <a:latin typeface="Verdana" pitchFamily="-65" charset="0"/>
                <a:ea typeface="ＭＳ Ｐゴシック" pitchFamily="-65" charset="-128"/>
              </a:rPr>
              <a:t>Mites per leaf</a:t>
            </a:r>
          </a:p>
        </p:txBody>
      </p:sp>
      <p:sp>
        <p:nvSpPr>
          <p:cNvPr id="35849" name="Rectangle 9"/>
          <p:cNvSpPr>
            <a:spLocks noGrp="1" noChangeArrowheads="1"/>
          </p:cNvSpPr>
          <p:nvPr>
            <p:ph sz="quarter" idx="1"/>
          </p:nvPr>
        </p:nvSpPr>
        <p:spPr bwMode="auto">
          <a:xfrm>
            <a:off x="560388" y="220663"/>
            <a:ext cx="77724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67" tIns="42425" rIns="86367" bIns="42425" numCol="1" anchor="t" anchorCtr="0" compatLnSpc="1">
            <a:prstTxWarp prst="textNoShape">
              <a:avLst/>
            </a:prstTxWarp>
          </a:bodyPr>
          <a:lstStyle/>
          <a:p>
            <a:pPr eaLnBrk="1" hangingPunct="1"/>
            <a:r>
              <a:rPr lang="nl-NL" altLang="ja-JP" sz="2400" smtClean="0">
                <a:ea typeface="ＭＳ Ｐゴシック" pitchFamily="-65" charset="-128"/>
              </a:rPr>
              <a:t>De domatia sluiten resulteerde in lagere aantallen mijten op de plant (controle planten kregen geen mijten).</a:t>
            </a:r>
          </a:p>
          <a:p>
            <a:pPr eaLnBrk="1" hangingPunct="1"/>
            <a:r>
              <a:rPr lang="nl-NL" altLang="ja-JP" sz="2400" smtClean="0">
                <a:ea typeface="ＭＳ Ｐゴシック" pitchFamily="-65" charset="-128"/>
              </a:rPr>
              <a:t>De hoeveelheid schimmel op de planten zonder mijten was erg hoog.</a:t>
            </a:r>
          </a:p>
          <a:p>
            <a:pPr eaLnBrk="1" hangingPunct="1"/>
            <a:r>
              <a:rPr lang="nl-NL" altLang="ja-JP" sz="2400" smtClean="0">
                <a:ea typeface="ＭＳ Ｐゴシック" pitchFamily="-65" charset="-128"/>
              </a:rPr>
              <a:t>Dus de planten profiteren van de aanwezigheid van mijten en meer als de domatia open zijn.</a:t>
            </a:r>
          </a:p>
        </p:txBody>
      </p:sp>
      <p:sp>
        <p:nvSpPr>
          <p:cNvPr id="58372" name="Text Box 10"/>
          <p:cNvSpPr txBox="1">
            <a:spLocks noChangeArrowheads="1"/>
          </p:cNvSpPr>
          <p:nvPr/>
        </p:nvSpPr>
        <p:spPr bwMode="auto">
          <a:xfrm>
            <a:off x="0" y="6483350"/>
            <a:ext cx="2730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Norton </a:t>
            </a:r>
            <a:r>
              <a:rPr lang="en-US" altLang="nl-NL" sz="1400" i="1">
                <a:ea typeface="ＭＳ Ｐゴシック" pitchFamily="-65" charset="-128"/>
              </a:rPr>
              <a:t>et al.</a:t>
            </a:r>
            <a:r>
              <a:rPr lang="en-US" altLang="nl-NL" sz="1400">
                <a:ea typeface="ＭＳ Ｐゴシック" pitchFamily="-65" charset="-128"/>
              </a:rPr>
              <a:t> 2000. </a:t>
            </a:r>
            <a:r>
              <a:rPr lang="en-US" altLang="nl-NL" sz="1400" i="1">
                <a:ea typeface="ＭＳ Ｐゴシック" pitchFamily="-65" charset="-128"/>
              </a:rPr>
              <a:t>Ecology</a:t>
            </a:r>
            <a:r>
              <a:rPr lang="en-US" altLang="nl-NL" sz="1400">
                <a:ea typeface="ＭＳ Ｐゴシック" pitchFamily="-65" charset="-128"/>
              </a:rPr>
              <a:t> </a:t>
            </a:r>
            <a:r>
              <a:rPr lang="en-US" altLang="nl-NL" sz="1400" b="1">
                <a:ea typeface="ＭＳ Ｐゴシック" pitchFamily="-65" charset="-128"/>
              </a:rPr>
              <a:t>81</a:t>
            </a:r>
            <a:r>
              <a:rPr lang="en-US" altLang="nl-NL" sz="1400">
                <a:ea typeface="ＭＳ Ｐゴシック" pitchFamily="-65" charset="-128"/>
              </a:rPr>
              <a:t>: 490 </a:t>
            </a:r>
            <a:endParaRPr lang="en-GB" altLang="nl-NL" sz="1400">
              <a:ea typeface="ＭＳ Ｐゴシック" pitchFamily="-65" charset="-128"/>
            </a:endParaRPr>
          </a:p>
        </p:txBody>
      </p:sp>
      <p:pic>
        <p:nvPicPr>
          <p:cNvPr id="58373" name="Picture 2" descr="http://www.esajournals.org/na101/home/literatum/publisher/esa/journals/content/ecol/2000/00129658-81.2/0012-9658%282000%29081%5B0490%3Ammafpl%5D2.0.co%3B2/production/images/medium/i0012-9658-81-2-490-f03.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75" y="2743200"/>
            <a:ext cx="4037013"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descr="http://www.esajournals.org/na101/home/literatum/publisher/esa/journals/content/ecol/2000/00129658-81.2/0012-9658%282000%29081%5B0490%3Ammafpl%5D2.0.co%3B2/production/images/medium/i0012-9658-81-2-490-f0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1850" y="2817813"/>
            <a:ext cx="43973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2" descr="1057038N_attenuat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8538" y="122238"/>
            <a:ext cx="3817937"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6708775" y="3976688"/>
            <a:ext cx="2341563" cy="1773237"/>
            <a:chOff x="4754" y="2505"/>
            <a:chExt cx="1660" cy="1117"/>
          </a:xfrm>
        </p:grpSpPr>
        <p:sp>
          <p:nvSpPr>
            <p:cNvPr id="59406" name="Text Box 12"/>
            <p:cNvSpPr txBox="1">
              <a:spLocks noChangeArrowheads="1"/>
            </p:cNvSpPr>
            <p:nvPr/>
          </p:nvSpPr>
          <p:spPr bwMode="auto">
            <a:xfrm>
              <a:off x="4906" y="2736"/>
              <a:ext cx="24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5" tIns="43638" rIns="87275" bIns="43638">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2700" b="1">
                  <a:solidFill>
                    <a:srgbClr val="FF0000"/>
                  </a:solidFill>
                  <a:latin typeface="Times New Roman" pitchFamily="-65" charset="0"/>
                  <a:ea typeface="ＭＳ Ｐゴシック" pitchFamily="-65" charset="-128"/>
                </a:rPr>
                <a:t>1</a:t>
              </a:r>
              <a:endParaRPr lang="en-US" altLang="nl-NL" sz="2700" b="1">
                <a:latin typeface="Times New Roman" pitchFamily="-65" charset="0"/>
                <a:ea typeface="ＭＳ Ｐゴシック" pitchFamily="-65" charset="-128"/>
              </a:endParaRPr>
            </a:p>
          </p:txBody>
        </p:sp>
        <p:sp>
          <p:nvSpPr>
            <p:cNvPr id="59407" name="Line 13"/>
            <p:cNvSpPr>
              <a:spLocks noChangeShapeType="1"/>
            </p:cNvSpPr>
            <p:nvPr/>
          </p:nvSpPr>
          <p:spPr bwMode="auto">
            <a:xfrm flipH="1">
              <a:off x="4754" y="3060"/>
              <a:ext cx="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pic>
          <p:nvPicPr>
            <p:cNvPr id="59408" name="Picture 14" descr="Janssen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4" y="2505"/>
              <a:ext cx="1180" cy="1117"/>
            </a:xfrm>
            <a:prstGeom prst="rect">
              <a:avLst/>
            </a:prstGeom>
            <a:noFill/>
            <a:ln w="28575">
              <a:solidFill>
                <a:srgbClr val="E5E507"/>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27"/>
          <p:cNvGrpSpPr>
            <a:grpSpLocks/>
          </p:cNvGrpSpPr>
          <p:nvPr/>
        </p:nvGrpSpPr>
        <p:grpSpPr bwMode="auto">
          <a:xfrm>
            <a:off x="6434138" y="1524000"/>
            <a:ext cx="2589212" cy="2870200"/>
            <a:chOff x="4053" y="960"/>
            <a:chExt cx="1631" cy="1808"/>
          </a:xfrm>
        </p:grpSpPr>
        <p:sp>
          <p:nvSpPr>
            <p:cNvPr id="59400" name="Line 8"/>
            <p:cNvSpPr>
              <a:spLocks noChangeShapeType="1"/>
            </p:cNvSpPr>
            <p:nvPr/>
          </p:nvSpPr>
          <p:spPr bwMode="auto">
            <a:xfrm flipV="1">
              <a:off x="4053" y="2048"/>
              <a:ext cx="598" cy="720"/>
            </a:xfrm>
            <a:prstGeom prst="line">
              <a:avLst/>
            </a:prstGeom>
            <a:noFill/>
            <a:ln w="28575">
              <a:solidFill>
                <a:srgbClr val="00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grpSp>
          <p:nvGrpSpPr>
            <p:cNvPr id="59401" name="Group 18"/>
            <p:cNvGrpSpPr>
              <a:grpSpLocks/>
            </p:cNvGrpSpPr>
            <p:nvPr/>
          </p:nvGrpSpPr>
          <p:grpSpPr bwMode="auto">
            <a:xfrm>
              <a:off x="4206" y="960"/>
              <a:ext cx="1478" cy="1488"/>
              <a:chOff x="4732" y="960"/>
              <a:chExt cx="1663" cy="1488"/>
            </a:xfrm>
          </p:grpSpPr>
          <p:sp>
            <p:nvSpPr>
              <p:cNvPr id="59402" name="Text Box 19"/>
              <p:cNvSpPr txBox="1">
                <a:spLocks noChangeArrowheads="1"/>
              </p:cNvSpPr>
              <p:nvPr/>
            </p:nvSpPr>
            <p:spPr bwMode="auto">
              <a:xfrm>
                <a:off x="4732" y="2016"/>
                <a:ext cx="24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5" tIns="43638" rIns="87275" bIns="43638">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2700" b="1">
                    <a:solidFill>
                      <a:srgbClr val="00FFFF"/>
                    </a:solidFill>
                    <a:latin typeface="Times New Roman" pitchFamily="-65" charset="0"/>
                    <a:ea typeface="ＭＳ Ｐゴシック" pitchFamily="-65" charset="-128"/>
                  </a:rPr>
                  <a:t>2</a:t>
                </a:r>
              </a:p>
            </p:txBody>
          </p:sp>
          <p:pic>
            <p:nvPicPr>
              <p:cNvPr id="59403" name="Picture 20" descr="Janssen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0" y="960"/>
                <a:ext cx="1115" cy="1152"/>
              </a:xfrm>
              <a:prstGeom prst="rect">
                <a:avLst/>
              </a:prstGeom>
              <a:noFill/>
              <a:ln w="28575">
                <a:solidFill>
                  <a:srgbClr val="E5E507"/>
                </a:solidFill>
                <a:miter lim="800000"/>
                <a:headEnd/>
                <a:tailEnd/>
              </a:ln>
              <a:extLst>
                <a:ext uri="{909E8E84-426E-40DD-AFC4-6F175D3DCCD1}">
                  <a14:hiddenFill xmlns:a14="http://schemas.microsoft.com/office/drawing/2010/main">
                    <a:solidFill>
                      <a:srgbClr val="FFFFFF"/>
                    </a:solidFill>
                  </a14:hiddenFill>
                </a:ext>
              </a:extLst>
            </p:spPr>
          </p:pic>
          <p:sp>
            <p:nvSpPr>
              <p:cNvPr id="59404" name="Line 21"/>
              <p:cNvSpPr>
                <a:spLocks noChangeShapeType="1"/>
              </p:cNvSpPr>
              <p:nvPr/>
            </p:nvSpPr>
            <p:spPr bwMode="auto">
              <a:xfrm>
                <a:off x="5856" y="2160"/>
                <a:ext cx="0" cy="28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3200" rIns="90000" bIns="43200" anchor="ctr">
                <a:spAutoFit/>
              </a:bodyPr>
              <a:lstStyle/>
              <a:p>
                <a:endParaRPr lang="nl-NL"/>
              </a:p>
            </p:txBody>
          </p:sp>
          <p:sp>
            <p:nvSpPr>
              <p:cNvPr id="59405" name="Text Box 22"/>
              <p:cNvSpPr txBox="1">
                <a:spLocks noChangeArrowheads="1"/>
              </p:cNvSpPr>
              <p:nvPr/>
            </p:nvSpPr>
            <p:spPr bwMode="auto">
              <a:xfrm>
                <a:off x="5568" y="2112"/>
                <a:ext cx="24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5" tIns="43638" rIns="87275" bIns="43638">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2700" b="1">
                    <a:solidFill>
                      <a:srgbClr val="FF0000"/>
                    </a:solidFill>
                    <a:latin typeface="Times New Roman" pitchFamily="-65" charset="0"/>
                    <a:ea typeface="ＭＳ Ｐゴシック" pitchFamily="-65" charset="-128"/>
                  </a:rPr>
                  <a:t>3</a:t>
                </a:r>
                <a:endParaRPr lang="en-US" altLang="nl-NL" sz="2700" b="1">
                  <a:solidFill>
                    <a:srgbClr val="00FFFF"/>
                  </a:solidFill>
                  <a:latin typeface="Times New Roman" pitchFamily="-65" charset="0"/>
                  <a:ea typeface="ＭＳ Ｐゴシック" pitchFamily="-65" charset="-128"/>
                </a:endParaRPr>
              </a:p>
            </p:txBody>
          </p:sp>
        </p:grpSp>
      </p:grpSp>
      <p:sp>
        <p:nvSpPr>
          <p:cNvPr id="59397" name="Rectangle 24"/>
          <p:cNvSpPr>
            <a:spLocks noChangeArrowheads="1"/>
          </p:cNvSpPr>
          <p:nvPr/>
        </p:nvSpPr>
        <p:spPr bwMode="auto">
          <a:xfrm>
            <a:off x="304800" y="1585913"/>
            <a:ext cx="40386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5" tIns="43638" rIns="87275" bIns="43638"/>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endParaRPr lang="nl-NL" altLang="nl-NL" sz="2800">
              <a:ea typeface="ＭＳ Ｐゴシック" pitchFamily="-65" charset="-128"/>
            </a:endParaRPr>
          </a:p>
          <a:p>
            <a:pPr eaLnBrk="1" hangingPunct="1">
              <a:lnSpc>
                <a:spcPct val="120000"/>
              </a:lnSpc>
            </a:pPr>
            <a:r>
              <a:rPr lang="nl-NL" altLang="nl-NL" sz="2800">
                <a:ea typeface="ＭＳ Ｐゴシック" pitchFamily="-65" charset="-128"/>
              </a:rPr>
              <a:t>Planten die worden aangevallen door herbivoren produceren vluchtige stoffen die aantrekkelijk zijn voor natuurlijke vijanden van die herbivoren.</a:t>
            </a:r>
          </a:p>
          <a:p>
            <a:pPr eaLnBrk="1" hangingPunct="1">
              <a:lnSpc>
                <a:spcPct val="120000"/>
              </a:lnSpc>
            </a:pPr>
            <a:endParaRPr lang="nl-NL" altLang="nl-NL" sz="2800">
              <a:ea typeface="ＭＳ Ｐゴシック" pitchFamily="-65" charset="-128"/>
            </a:endParaRPr>
          </a:p>
        </p:txBody>
      </p:sp>
      <p:sp>
        <p:nvSpPr>
          <p:cNvPr id="59398" name="Text Box 26"/>
          <p:cNvSpPr txBox="1">
            <a:spLocks noChangeArrowheads="1"/>
          </p:cNvSpPr>
          <p:nvPr/>
        </p:nvSpPr>
        <p:spPr bwMode="auto">
          <a:xfrm>
            <a:off x="152400" y="6400800"/>
            <a:ext cx="3265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400">
                <a:ea typeface="ＭＳ Ｐゴシック" pitchFamily="-65" charset="-128"/>
              </a:rPr>
              <a:t>Kessler &amp; Baldwin 2001. </a:t>
            </a:r>
            <a:r>
              <a:rPr lang="en-US" altLang="nl-NL" sz="1400" i="1">
                <a:ea typeface="ＭＳ Ｐゴシック" pitchFamily="-65" charset="-128"/>
              </a:rPr>
              <a:t>Science</a:t>
            </a:r>
            <a:r>
              <a:rPr lang="en-US" altLang="nl-NL" sz="1400">
                <a:ea typeface="ＭＳ Ｐゴシック" pitchFamily="-65" charset="-128"/>
              </a:rPr>
              <a:t> </a:t>
            </a:r>
            <a:r>
              <a:rPr lang="en-US" altLang="nl-NL" sz="1400" b="1">
                <a:ea typeface="ＭＳ Ｐゴシック" pitchFamily="-65" charset="-128"/>
              </a:rPr>
              <a:t>291</a:t>
            </a:r>
            <a:r>
              <a:rPr lang="en-US" altLang="nl-NL" sz="1400">
                <a:ea typeface="ＭＳ Ｐゴシック" pitchFamily="-65" charset="-128"/>
              </a:rPr>
              <a:t>: 2141 </a:t>
            </a:r>
            <a:endParaRPr lang="en-GB" altLang="nl-NL" sz="1400">
              <a:ea typeface="ＭＳ Ｐゴシック" pitchFamily="-65" charset="-128"/>
            </a:endParaRPr>
          </a:p>
        </p:txBody>
      </p:sp>
      <p:sp>
        <p:nvSpPr>
          <p:cNvPr id="59399" name="Rechthoek 15"/>
          <p:cNvSpPr>
            <a:spLocks noChangeArrowheads="1"/>
          </p:cNvSpPr>
          <p:nvPr/>
        </p:nvSpPr>
        <p:spPr bwMode="auto">
          <a:xfrm>
            <a:off x="152400" y="2921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nl-NL" altLang="nl-NL" sz="2800" b="1">
                <a:solidFill>
                  <a:srgbClr val="00B0F0"/>
                </a:solidFill>
                <a:ea typeface="ＭＳ Ｐゴシック" pitchFamily="-65" charset="-128"/>
              </a:rPr>
              <a:t>3 informatie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Kessler01Fig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3013" y="115888"/>
            <a:ext cx="6650037"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4"/>
          <p:cNvSpPr txBox="1">
            <a:spLocks noChangeArrowheads="1"/>
          </p:cNvSpPr>
          <p:nvPr/>
        </p:nvSpPr>
        <p:spPr bwMode="auto">
          <a:xfrm>
            <a:off x="4308475" y="3376613"/>
            <a:ext cx="10033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75404" tIns="37040" rIns="75404" bIns="37040" anchor="ctr">
            <a:spAutoFit/>
          </a:bodyPr>
          <a:lstStyle>
            <a:lvl1pPr defTabSz="633413" eaLnBrk="0" hangingPunct="0">
              <a:defRPr>
                <a:solidFill>
                  <a:schemeClr val="tx1"/>
                </a:solidFill>
                <a:latin typeface="Calibri" pitchFamily="-65" charset="0"/>
                <a:cs typeface="Arial" charset="0"/>
              </a:defRPr>
            </a:lvl1pPr>
            <a:lvl2pPr marL="37931725" indent="-37474525" defTabSz="633413" eaLnBrk="0" hangingPunct="0">
              <a:defRPr>
                <a:solidFill>
                  <a:schemeClr val="tx1"/>
                </a:solidFill>
                <a:latin typeface="Calibri" pitchFamily="-65" charset="0"/>
                <a:cs typeface="Arial" charset="0"/>
              </a:defRPr>
            </a:lvl2pPr>
            <a:lvl3pPr marL="1143000" indent="-228600" defTabSz="633413" eaLnBrk="0" hangingPunct="0">
              <a:defRPr>
                <a:solidFill>
                  <a:schemeClr val="tx1"/>
                </a:solidFill>
                <a:latin typeface="Calibri" pitchFamily="-65" charset="0"/>
                <a:cs typeface="Arial" charset="0"/>
              </a:defRPr>
            </a:lvl3pPr>
            <a:lvl4pPr marL="1600200" indent="-228600" defTabSz="633413" eaLnBrk="0" hangingPunct="0">
              <a:defRPr>
                <a:solidFill>
                  <a:schemeClr val="tx1"/>
                </a:solidFill>
                <a:latin typeface="Calibri" pitchFamily="-65" charset="0"/>
                <a:cs typeface="Arial" charset="0"/>
              </a:defRPr>
            </a:lvl4pPr>
            <a:lvl5pPr marL="2057400" indent="-228600" defTabSz="633413" eaLnBrk="0" hangingPunct="0">
              <a:defRPr>
                <a:solidFill>
                  <a:schemeClr val="tx1"/>
                </a:solidFill>
                <a:latin typeface="Calibri" pitchFamily="-65" charset="0"/>
                <a:cs typeface="Arial" charset="0"/>
              </a:defRPr>
            </a:lvl5pPr>
            <a:lvl6pPr marL="2514600" indent="-228600" defTabSz="633413" eaLnBrk="0" fontAlgn="base" hangingPunct="0">
              <a:spcBef>
                <a:spcPct val="0"/>
              </a:spcBef>
              <a:spcAft>
                <a:spcPct val="0"/>
              </a:spcAft>
              <a:defRPr>
                <a:solidFill>
                  <a:schemeClr val="tx1"/>
                </a:solidFill>
                <a:latin typeface="Calibri" pitchFamily="-65" charset="0"/>
                <a:cs typeface="Arial" charset="0"/>
              </a:defRPr>
            </a:lvl6pPr>
            <a:lvl7pPr marL="2971800" indent="-228600" defTabSz="633413" eaLnBrk="0" fontAlgn="base" hangingPunct="0">
              <a:spcBef>
                <a:spcPct val="0"/>
              </a:spcBef>
              <a:spcAft>
                <a:spcPct val="0"/>
              </a:spcAft>
              <a:defRPr>
                <a:solidFill>
                  <a:schemeClr val="tx1"/>
                </a:solidFill>
                <a:latin typeface="Calibri" pitchFamily="-65" charset="0"/>
                <a:cs typeface="Arial" charset="0"/>
              </a:defRPr>
            </a:lvl7pPr>
            <a:lvl8pPr marL="3429000" indent="-228600" defTabSz="633413" eaLnBrk="0" fontAlgn="base" hangingPunct="0">
              <a:spcBef>
                <a:spcPct val="0"/>
              </a:spcBef>
              <a:spcAft>
                <a:spcPct val="0"/>
              </a:spcAft>
              <a:defRPr>
                <a:solidFill>
                  <a:schemeClr val="tx1"/>
                </a:solidFill>
                <a:latin typeface="Calibri" pitchFamily="-65" charset="0"/>
                <a:cs typeface="Arial" charset="0"/>
              </a:defRPr>
            </a:lvl8pPr>
            <a:lvl9pPr marL="3886200" indent="-228600" defTabSz="633413"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a:t>volatile #</a:t>
            </a:r>
          </a:p>
        </p:txBody>
      </p:sp>
      <p:sp>
        <p:nvSpPr>
          <p:cNvPr id="60420" name="Text Box 5"/>
          <p:cNvSpPr txBox="1">
            <a:spLocks noChangeArrowheads="1"/>
          </p:cNvSpPr>
          <p:nvPr/>
        </p:nvSpPr>
        <p:spPr bwMode="auto">
          <a:xfrm rot="-5400000">
            <a:off x="-18256" y="1551781"/>
            <a:ext cx="19192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75404" tIns="37040" rIns="75404" bIns="37040" anchor="ctr">
            <a:spAutoFit/>
          </a:bodyPr>
          <a:lstStyle>
            <a:lvl1pPr defTabSz="633413" eaLnBrk="0" hangingPunct="0">
              <a:defRPr>
                <a:solidFill>
                  <a:schemeClr val="tx1"/>
                </a:solidFill>
                <a:latin typeface="Calibri" pitchFamily="-65" charset="0"/>
                <a:cs typeface="Arial" charset="0"/>
              </a:defRPr>
            </a:lvl1pPr>
            <a:lvl2pPr marL="37931725" indent="-37474525" defTabSz="633413" eaLnBrk="0" hangingPunct="0">
              <a:defRPr>
                <a:solidFill>
                  <a:schemeClr val="tx1"/>
                </a:solidFill>
                <a:latin typeface="Calibri" pitchFamily="-65" charset="0"/>
                <a:cs typeface="Arial" charset="0"/>
              </a:defRPr>
            </a:lvl2pPr>
            <a:lvl3pPr marL="1143000" indent="-228600" defTabSz="633413" eaLnBrk="0" hangingPunct="0">
              <a:defRPr>
                <a:solidFill>
                  <a:schemeClr val="tx1"/>
                </a:solidFill>
                <a:latin typeface="Calibri" pitchFamily="-65" charset="0"/>
                <a:cs typeface="Arial" charset="0"/>
              </a:defRPr>
            </a:lvl3pPr>
            <a:lvl4pPr marL="1600200" indent="-228600" defTabSz="633413" eaLnBrk="0" hangingPunct="0">
              <a:defRPr>
                <a:solidFill>
                  <a:schemeClr val="tx1"/>
                </a:solidFill>
                <a:latin typeface="Calibri" pitchFamily="-65" charset="0"/>
                <a:cs typeface="Arial" charset="0"/>
              </a:defRPr>
            </a:lvl4pPr>
            <a:lvl5pPr marL="2057400" indent="-228600" defTabSz="633413" eaLnBrk="0" hangingPunct="0">
              <a:defRPr>
                <a:solidFill>
                  <a:schemeClr val="tx1"/>
                </a:solidFill>
                <a:latin typeface="Calibri" pitchFamily="-65" charset="0"/>
                <a:cs typeface="Arial" charset="0"/>
              </a:defRPr>
            </a:lvl5pPr>
            <a:lvl6pPr marL="2514600" indent="-228600" defTabSz="633413" eaLnBrk="0" fontAlgn="base" hangingPunct="0">
              <a:spcBef>
                <a:spcPct val="0"/>
              </a:spcBef>
              <a:spcAft>
                <a:spcPct val="0"/>
              </a:spcAft>
              <a:defRPr>
                <a:solidFill>
                  <a:schemeClr val="tx1"/>
                </a:solidFill>
                <a:latin typeface="Calibri" pitchFamily="-65" charset="0"/>
                <a:cs typeface="Arial" charset="0"/>
              </a:defRPr>
            </a:lvl6pPr>
            <a:lvl7pPr marL="2971800" indent="-228600" defTabSz="633413" eaLnBrk="0" fontAlgn="base" hangingPunct="0">
              <a:spcBef>
                <a:spcPct val="0"/>
              </a:spcBef>
              <a:spcAft>
                <a:spcPct val="0"/>
              </a:spcAft>
              <a:defRPr>
                <a:solidFill>
                  <a:schemeClr val="tx1"/>
                </a:solidFill>
                <a:latin typeface="Calibri" pitchFamily="-65" charset="0"/>
                <a:cs typeface="Arial" charset="0"/>
              </a:defRPr>
            </a:lvl7pPr>
            <a:lvl8pPr marL="3429000" indent="-228600" defTabSz="633413" eaLnBrk="0" fontAlgn="base" hangingPunct="0">
              <a:spcBef>
                <a:spcPct val="0"/>
              </a:spcBef>
              <a:spcAft>
                <a:spcPct val="0"/>
              </a:spcAft>
              <a:defRPr>
                <a:solidFill>
                  <a:schemeClr val="tx1"/>
                </a:solidFill>
                <a:latin typeface="Calibri" pitchFamily="-65" charset="0"/>
                <a:cs typeface="Arial" charset="0"/>
              </a:defRPr>
            </a:lvl8pPr>
            <a:lvl9pPr marL="3886200" indent="-228600" defTabSz="633413"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a:t>volatile production</a:t>
            </a:r>
          </a:p>
        </p:txBody>
      </p:sp>
      <p:sp>
        <p:nvSpPr>
          <p:cNvPr id="60421" name="Text Box 7"/>
          <p:cNvSpPr txBox="1">
            <a:spLocks noChangeArrowheads="1"/>
          </p:cNvSpPr>
          <p:nvPr/>
        </p:nvSpPr>
        <p:spPr bwMode="auto">
          <a:xfrm>
            <a:off x="92075" y="6381750"/>
            <a:ext cx="1736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76197" tIns="38098" rIns="76197" bIns="38098">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300"/>
              <a:t>Kessler &amp; Baldwin 2001</a:t>
            </a:r>
            <a:endParaRPr lang="en-GB" altLang="nl-NL" sz="1300"/>
          </a:p>
        </p:txBody>
      </p:sp>
      <p:sp>
        <p:nvSpPr>
          <p:cNvPr id="60422" name="Rectangle 8"/>
          <p:cNvSpPr>
            <a:spLocks noChangeArrowheads="1"/>
          </p:cNvSpPr>
          <p:nvPr/>
        </p:nvSpPr>
        <p:spPr bwMode="auto">
          <a:xfrm>
            <a:off x="323850" y="4102100"/>
            <a:ext cx="8328025" cy="19192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5404" tIns="37040" rIns="75404" bIns="37040"/>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r>
              <a:rPr lang="en-US" altLang="nl-NL"/>
              <a:t>Vluchtige stoffen geproduceerd door tabaksplanten die niet zijn aangvreten (CTRL) en  planten die door herbivoren worden aangevreten.</a:t>
            </a:r>
          </a:p>
          <a:p>
            <a:pPr algn="just" eaLnBrk="1" hangingPunct="1"/>
            <a:endParaRPr lang="en-US" altLang="nl-NL"/>
          </a:p>
          <a:p>
            <a:pPr algn="just" eaLnBrk="1" hangingPunct="1"/>
            <a:r>
              <a:rPr lang="en-US" altLang="nl-NL"/>
              <a:t>De plant reageert verschillend op verschillende soorten herbivoren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3">
            <a:lum bright="-30000" contrast="48000"/>
            <a:extLst>
              <a:ext uri="{28A0092B-C50C-407E-A947-70E740481C1C}">
                <a14:useLocalDpi xmlns:a14="http://schemas.microsoft.com/office/drawing/2010/main"/>
              </a:ext>
            </a:extLst>
          </a:blip>
          <a:srcRect/>
          <a:stretch>
            <a:fillRect/>
          </a:stretch>
        </p:blipFill>
        <p:spPr bwMode="auto">
          <a:xfrm>
            <a:off x="539750" y="17463"/>
            <a:ext cx="80010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61443" name="Text Box 6"/>
          <p:cNvSpPr txBox="1">
            <a:spLocks noChangeArrowheads="1"/>
          </p:cNvSpPr>
          <p:nvPr/>
        </p:nvSpPr>
        <p:spPr bwMode="auto">
          <a:xfrm>
            <a:off x="7270750" y="3213100"/>
            <a:ext cx="1562100" cy="274638"/>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75404" tIns="37040" rIns="75404" bIns="3704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pPr>
            <a:r>
              <a:rPr lang="en-GB" altLang="nl-NL" sz="1300">
                <a:solidFill>
                  <a:srgbClr val="FC0128"/>
                </a:solidFill>
                <a:latin typeface="Palatino Linotype" pitchFamily="18" charset="0"/>
              </a:rPr>
              <a:t>Onbeschadigde plant</a:t>
            </a:r>
          </a:p>
        </p:txBody>
      </p:sp>
      <p:sp>
        <p:nvSpPr>
          <p:cNvPr id="61444" name="Text Box 8"/>
          <p:cNvSpPr txBox="1">
            <a:spLocks noChangeArrowheads="1"/>
          </p:cNvSpPr>
          <p:nvPr/>
        </p:nvSpPr>
        <p:spPr bwMode="auto">
          <a:xfrm>
            <a:off x="7359650" y="354013"/>
            <a:ext cx="1384300" cy="51435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75404" tIns="37040" rIns="75404" bIns="3704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pPr>
            <a:r>
              <a:rPr lang="nl-NL" altLang="nl-NL" sz="1300">
                <a:solidFill>
                  <a:srgbClr val="FC0128"/>
                </a:solidFill>
                <a:latin typeface="Palatino Linotype" pitchFamily="18" charset="0"/>
              </a:rPr>
              <a:t>Beschadigd blad</a:t>
            </a:r>
          </a:p>
          <a:p>
            <a:pPr algn="ctr" eaLnBrk="1" hangingPunct="1">
              <a:spcBef>
                <a:spcPct val="20000"/>
              </a:spcBef>
            </a:pPr>
            <a:r>
              <a:rPr lang="nl-NL" altLang="nl-NL" sz="1300">
                <a:solidFill>
                  <a:srgbClr val="FC0128"/>
                </a:solidFill>
                <a:latin typeface="Palatino Linotype" pitchFamily="18" charset="0"/>
              </a:rPr>
              <a:t>Beschadigde plant</a:t>
            </a:r>
          </a:p>
        </p:txBody>
      </p:sp>
      <p:sp>
        <p:nvSpPr>
          <p:cNvPr id="61445" name="Rectangle 11"/>
          <p:cNvSpPr>
            <a:spLocks noChangeArrowheads="1"/>
          </p:cNvSpPr>
          <p:nvPr/>
        </p:nvSpPr>
        <p:spPr bwMode="auto">
          <a:xfrm>
            <a:off x="284163" y="4799013"/>
            <a:ext cx="8383587" cy="15113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5404" tIns="37040" rIns="75404" bIns="37040" anchor="ctr"/>
          <a:lstStyle>
            <a:lvl1pPr defTabSz="633413" eaLnBrk="0" hangingPunct="0">
              <a:defRPr>
                <a:solidFill>
                  <a:schemeClr val="tx1"/>
                </a:solidFill>
                <a:latin typeface="Calibri" pitchFamily="-65" charset="0"/>
                <a:cs typeface="Arial" charset="0"/>
              </a:defRPr>
            </a:lvl1pPr>
            <a:lvl2pPr marL="37931725" indent="-37474525" defTabSz="633413" eaLnBrk="0" hangingPunct="0">
              <a:defRPr>
                <a:solidFill>
                  <a:schemeClr val="tx1"/>
                </a:solidFill>
                <a:latin typeface="Calibri" pitchFamily="-65" charset="0"/>
                <a:cs typeface="Arial" charset="0"/>
              </a:defRPr>
            </a:lvl2pPr>
            <a:lvl3pPr marL="1143000" indent="-228600" defTabSz="633413" eaLnBrk="0" hangingPunct="0">
              <a:defRPr>
                <a:solidFill>
                  <a:schemeClr val="tx1"/>
                </a:solidFill>
                <a:latin typeface="Calibri" pitchFamily="-65" charset="0"/>
                <a:cs typeface="Arial" charset="0"/>
              </a:defRPr>
            </a:lvl3pPr>
            <a:lvl4pPr marL="1600200" indent="-228600" defTabSz="633413" eaLnBrk="0" hangingPunct="0">
              <a:defRPr>
                <a:solidFill>
                  <a:schemeClr val="tx1"/>
                </a:solidFill>
                <a:latin typeface="Calibri" pitchFamily="-65" charset="0"/>
                <a:cs typeface="Arial" charset="0"/>
              </a:defRPr>
            </a:lvl4pPr>
            <a:lvl5pPr marL="2057400" indent="-228600" defTabSz="633413" eaLnBrk="0" hangingPunct="0">
              <a:defRPr>
                <a:solidFill>
                  <a:schemeClr val="tx1"/>
                </a:solidFill>
                <a:latin typeface="Calibri" pitchFamily="-65" charset="0"/>
                <a:cs typeface="Arial" charset="0"/>
              </a:defRPr>
            </a:lvl5pPr>
            <a:lvl6pPr marL="2514600" indent="-228600" defTabSz="633413" eaLnBrk="0" fontAlgn="base" hangingPunct="0">
              <a:spcBef>
                <a:spcPct val="0"/>
              </a:spcBef>
              <a:spcAft>
                <a:spcPct val="0"/>
              </a:spcAft>
              <a:defRPr>
                <a:solidFill>
                  <a:schemeClr val="tx1"/>
                </a:solidFill>
                <a:latin typeface="Calibri" pitchFamily="-65" charset="0"/>
                <a:cs typeface="Arial" charset="0"/>
              </a:defRPr>
            </a:lvl6pPr>
            <a:lvl7pPr marL="2971800" indent="-228600" defTabSz="633413" eaLnBrk="0" fontAlgn="base" hangingPunct="0">
              <a:spcBef>
                <a:spcPct val="0"/>
              </a:spcBef>
              <a:spcAft>
                <a:spcPct val="0"/>
              </a:spcAft>
              <a:defRPr>
                <a:solidFill>
                  <a:schemeClr val="tx1"/>
                </a:solidFill>
                <a:latin typeface="Calibri" pitchFamily="-65" charset="0"/>
                <a:cs typeface="Arial" charset="0"/>
              </a:defRPr>
            </a:lvl7pPr>
            <a:lvl8pPr marL="3429000" indent="-228600" defTabSz="633413" eaLnBrk="0" fontAlgn="base" hangingPunct="0">
              <a:spcBef>
                <a:spcPct val="0"/>
              </a:spcBef>
              <a:spcAft>
                <a:spcPct val="0"/>
              </a:spcAft>
              <a:defRPr>
                <a:solidFill>
                  <a:schemeClr val="tx1"/>
                </a:solidFill>
                <a:latin typeface="Calibri" pitchFamily="-65" charset="0"/>
                <a:cs typeface="Arial" charset="0"/>
              </a:defRPr>
            </a:lvl8pPr>
            <a:lvl9pPr marL="3886200" indent="-228600" defTabSz="633413"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buClr>
                <a:srgbClr val="FC0128"/>
              </a:buClr>
            </a:pPr>
            <a:r>
              <a:rPr lang="en-US" altLang="nl-NL"/>
              <a:t>Onbeschadigde  (CONT) maisplanten produceren minder vluchtige stoffen dan planten die kunstmatig werden beschadigd en behandeld met speeksel van rupsen (DAM). Niet beschadigde bladeren van beschadigde planten (UND) produceren ook vluchtige stoffen.</a:t>
            </a:r>
          </a:p>
        </p:txBody>
      </p:sp>
      <p:sp>
        <p:nvSpPr>
          <p:cNvPr id="61446" name="Text Box 12"/>
          <p:cNvSpPr txBox="1">
            <a:spLocks noChangeArrowheads="1"/>
          </p:cNvSpPr>
          <p:nvPr/>
        </p:nvSpPr>
        <p:spPr bwMode="auto">
          <a:xfrm>
            <a:off x="92075" y="6381750"/>
            <a:ext cx="1939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76197" tIns="38098" rIns="76197" bIns="38098">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300"/>
              <a:t>Turlings &amp; Tumlinson 1992</a:t>
            </a:r>
            <a:endParaRPr lang="en-GB" altLang="nl-NL" sz="1300"/>
          </a:p>
        </p:txBody>
      </p:sp>
      <p:sp>
        <p:nvSpPr>
          <p:cNvPr id="61447" name="Text Box 8"/>
          <p:cNvSpPr txBox="1">
            <a:spLocks noChangeArrowheads="1"/>
          </p:cNvSpPr>
          <p:nvPr/>
        </p:nvSpPr>
        <p:spPr bwMode="auto">
          <a:xfrm>
            <a:off x="7372350" y="1719263"/>
            <a:ext cx="1447800" cy="51435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75404" tIns="37040" rIns="75404" bIns="3704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pPr>
            <a:r>
              <a:rPr lang="nl-NL" altLang="nl-NL" sz="1300">
                <a:solidFill>
                  <a:srgbClr val="FC0128"/>
                </a:solidFill>
                <a:latin typeface="Palatino Linotype" pitchFamily="18" charset="0"/>
              </a:rPr>
              <a:t>Onbeschadigd blad</a:t>
            </a:r>
          </a:p>
          <a:p>
            <a:pPr algn="ctr" eaLnBrk="1" hangingPunct="1">
              <a:spcBef>
                <a:spcPct val="20000"/>
              </a:spcBef>
            </a:pPr>
            <a:r>
              <a:rPr lang="nl-NL" altLang="nl-NL" sz="1300">
                <a:solidFill>
                  <a:srgbClr val="FC0128"/>
                </a:solidFill>
                <a:latin typeface="Palatino Linotype" pitchFamily="18" charset="0"/>
              </a:rPr>
              <a:t>Beschadigde plant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cstate="email">
            <a:lum bright="-6000" contrast="42000"/>
            <a:extLst>
              <a:ext uri="{28A0092B-C50C-407E-A947-70E740481C1C}">
                <a14:useLocalDpi xmlns:a14="http://schemas.microsoft.com/office/drawing/2010/main"/>
              </a:ext>
            </a:extLst>
          </a:blip>
          <a:srcRect/>
          <a:stretch>
            <a:fillRect/>
          </a:stretch>
        </p:blipFill>
        <p:spPr bwMode="auto">
          <a:xfrm>
            <a:off x="509588" y="115888"/>
            <a:ext cx="8126412"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62467" name="Rectangle 5"/>
          <p:cNvSpPr>
            <a:spLocks noChangeArrowheads="1"/>
          </p:cNvSpPr>
          <p:nvPr/>
        </p:nvSpPr>
        <p:spPr bwMode="auto">
          <a:xfrm>
            <a:off x="284163" y="4591050"/>
            <a:ext cx="8575675" cy="162083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5404" tIns="37040" rIns="75404" bIns="37040" anchor="ctr"/>
          <a:lstStyle>
            <a:lvl1pPr marL="149225" indent="-149225" defTabSz="633413" eaLnBrk="0" hangingPunct="0">
              <a:defRPr>
                <a:solidFill>
                  <a:schemeClr val="tx1"/>
                </a:solidFill>
                <a:latin typeface="Calibri" pitchFamily="-65" charset="0"/>
                <a:cs typeface="Arial" charset="0"/>
              </a:defRPr>
            </a:lvl1pPr>
            <a:lvl2pPr marL="37931725" indent="-37474525" defTabSz="633413" eaLnBrk="0" hangingPunct="0">
              <a:defRPr>
                <a:solidFill>
                  <a:schemeClr val="tx1"/>
                </a:solidFill>
                <a:latin typeface="Calibri" pitchFamily="-65" charset="0"/>
                <a:cs typeface="Arial" charset="0"/>
              </a:defRPr>
            </a:lvl2pPr>
            <a:lvl3pPr marL="1143000" indent="-228600" defTabSz="633413" eaLnBrk="0" hangingPunct="0">
              <a:defRPr>
                <a:solidFill>
                  <a:schemeClr val="tx1"/>
                </a:solidFill>
                <a:latin typeface="Calibri" pitchFamily="-65" charset="0"/>
                <a:cs typeface="Arial" charset="0"/>
              </a:defRPr>
            </a:lvl3pPr>
            <a:lvl4pPr marL="1600200" indent="-228600" defTabSz="633413" eaLnBrk="0" hangingPunct="0">
              <a:defRPr>
                <a:solidFill>
                  <a:schemeClr val="tx1"/>
                </a:solidFill>
                <a:latin typeface="Calibri" pitchFamily="-65" charset="0"/>
                <a:cs typeface="Arial" charset="0"/>
              </a:defRPr>
            </a:lvl4pPr>
            <a:lvl5pPr marL="2057400" indent="-228600" defTabSz="633413" eaLnBrk="0" hangingPunct="0">
              <a:defRPr>
                <a:solidFill>
                  <a:schemeClr val="tx1"/>
                </a:solidFill>
                <a:latin typeface="Calibri" pitchFamily="-65" charset="0"/>
                <a:cs typeface="Arial" charset="0"/>
              </a:defRPr>
            </a:lvl5pPr>
            <a:lvl6pPr marL="2514600" indent="-228600" defTabSz="633413" eaLnBrk="0" fontAlgn="base" hangingPunct="0">
              <a:spcBef>
                <a:spcPct val="0"/>
              </a:spcBef>
              <a:spcAft>
                <a:spcPct val="0"/>
              </a:spcAft>
              <a:defRPr>
                <a:solidFill>
                  <a:schemeClr val="tx1"/>
                </a:solidFill>
                <a:latin typeface="Calibri" pitchFamily="-65" charset="0"/>
                <a:cs typeface="Arial" charset="0"/>
              </a:defRPr>
            </a:lvl6pPr>
            <a:lvl7pPr marL="2971800" indent="-228600" defTabSz="633413" eaLnBrk="0" fontAlgn="base" hangingPunct="0">
              <a:spcBef>
                <a:spcPct val="0"/>
              </a:spcBef>
              <a:spcAft>
                <a:spcPct val="0"/>
              </a:spcAft>
              <a:defRPr>
                <a:solidFill>
                  <a:schemeClr val="tx1"/>
                </a:solidFill>
                <a:latin typeface="Calibri" pitchFamily="-65" charset="0"/>
                <a:cs typeface="Arial" charset="0"/>
              </a:defRPr>
            </a:lvl7pPr>
            <a:lvl8pPr marL="3429000" indent="-228600" defTabSz="633413" eaLnBrk="0" fontAlgn="base" hangingPunct="0">
              <a:spcBef>
                <a:spcPct val="0"/>
              </a:spcBef>
              <a:spcAft>
                <a:spcPct val="0"/>
              </a:spcAft>
              <a:defRPr>
                <a:solidFill>
                  <a:schemeClr val="tx1"/>
                </a:solidFill>
                <a:latin typeface="Calibri" pitchFamily="-65" charset="0"/>
                <a:cs typeface="Arial" charset="0"/>
              </a:defRPr>
            </a:lvl8pPr>
            <a:lvl9pPr marL="3886200" indent="-228600" defTabSz="633413" eaLnBrk="0" fontAlgn="base" hangingPunct="0">
              <a:spcBef>
                <a:spcPct val="0"/>
              </a:spcBef>
              <a:spcAft>
                <a:spcPct val="0"/>
              </a:spcAft>
              <a:defRPr>
                <a:solidFill>
                  <a:schemeClr val="tx1"/>
                </a:solidFill>
                <a:latin typeface="Calibri" pitchFamily="-65" charset="0"/>
                <a:cs typeface="Arial" charset="0"/>
              </a:defRPr>
            </a:lvl9pPr>
          </a:lstStyle>
          <a:p>
            <a:pPr eaLnBrk="1" hangingPunct="1">
              <a:buClr>
                <a:srgbClr val="FC0128"/>
              </a:buClr>
              <a:buFontTx/>
              <a:buChar char="•"/>
            </a:pPr>
            <a:r>
              <a:rPr lang="en-US" altLang="nl-NL"/>
              <a:t>Het werkt ook ondergronds.</a:t>
            </a:r>
            <a:br>
              <a:rPr lang="en-US" altLang="nl-NL"/>
            </a:br>
            <a:r>
              <a:rPr lang="en-US" altLang="nl-NL"/>
              <a:t/>
            </a:r>
            <a:br>
              <a:rPr lang="en-US" altLang="nl-NL"/>
            </a:br>
            <a:r>
              <a:rPr lang="nl-NL" altLang="nl-NL" sz="1400"/>
              <a:t>Mais planten die worden aangevallen door de maiswortelboorder lokken meer bodem nematoden dan kunstmatig beschadigde planten. (Fig. b). De nematoden  vallen maiswortelboorder aan.</a:t>
            </a:r>
            <a:br>
              <a:rPr lang="nl-NL" altLang="nl-NL" sz="1400"/>
            </a:br>
            <a:r>
              <a:rPr lang="nl-NL" altLang="nl-NL" sz="1400"/>
              <a:t>De wortels en bladeren van deze planten scheiden grotere hoeveelheden vluchtige stoffen uit (Fig. c,d)</a:t>
            </a:r>
            <a:r>
              <a:rPr lang="en-US" altLang="nl-NL"/>
              <a:t/>
            </a:r>
            <a:br>
              <a:rPr lang="en-US" altLang="nl-NL"/>
            </a:br>
            <a:endParaRPr lang="en-US" altLang="nl-NL"/>
          </a:p>
        </p:txBody>
      </p:sp>
      <p:sp>
        <p:nvSpPr>
          <p:cNvPr id="62468" name="Text Box 7"/>
          <p:cNvSpPr txBox="1">
            <a:spLocks noChangeArrowheads="1"/>
          </p:cNvSpPr>
          <p:nvPr/>
        </p:nvSpPr>
        <p:spPr bwMode="auto">
          <a:xfrm>
            <a:off x="92075" y="6381750"/>
            <a:ext cx="1528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76197" tIns="38098" rIns="76197" bIns="38098">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300"/>
              <a:t>Rasmann </a:t>
            </a:r>
            <a:r>
              <a:rPr lang="en-US" altLang="nl-NL" sz="1300" i="1"/>
              <a:t>et al.</a:t>
            </a:r>
            <a:r>
              <a:rPr lang="en-US" altLang="nl-NL" sz="1300"/>
              <a:t> 2005</a:t>
            </a:r>
            <a:endParaRPr lang="en-GB" altLang="nl-NL" sz="13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hthoek 1"/>
          <p:cNvSpPr>
            <a:spLocks noChangeArrowheads="1"/>
          </p:cNvSpPr>
          <p:nvPr/>
        </p:nvSpPr>
        <p:spPr bwMode="auto">
          <a:xfrm>
            <a:off x="0" y="0"/>
            <a:ext cx="7264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3200">
                <a:ea typeface="ＭＳ Ｐゴシック" pitchFamily="-65" charset="-128"/>
              </a:rPr>
              <a:t>5. Ontwikkelingen binnen biologische gewasbescherming</a:t>
            </a:r>
          </a:p>
          <a:p>
            <a:pPr eaLnBrk="1" hangingPunct="1">
              <a:buFont typeface="Calibri" pitchFamily="-65" charset="0"/>
              <a:buAutoNum type="arabicPeriod"/>
            </a:pPr>
            <a:endParaRPr lang="nl-NL" altLang="nl-NL" sz="3200">
              <a:ea typeface="ＭＳ Ｐゴシック" pitchFamily="-65" charset="-128"/>
            </a:endParaRPr>
          </a:p>
          <a:p>
            <a:pPr eaLnBrk="1" hangingPunct="1"/>
            <a:endParaRPr lang="nl-NL" altLang="nl-NL" sz="3200"/>
          </a:p>
        </p:txBody>
      </p:sp>
      <p:sp>
        <p:nvSpPr>
          <p:cNvPr id="4" name="Tekstvak 3"/>
          <p:cNvSpPr txBox="1">
            <a:spLocks noChangeArrowheads="1"/>
          </p:cNvSpPr>
          <p:nvPr/>
        </p:nvSpPr>
        <p:spPr bwMode="auto">
          <a:xfrm>
            <a:off x="795338" y="2997200"/>
            <a:ext cx="5486400" cy="646113"/>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p>
            <a:pPr>
              <a:defRPr/>
            </a:pPr>
            <a:r>
              <a:rPr lang="nl-NL" sz="3600" b="1" dirty="0">
                <a:solidFill>
                  <a:schemeClr val="accent2"/>
                </a:solidFill>
                <a:latin typeface="+mn-lt"/>
                <a:cs typeface="+mn-cs"/>
              </a:rPr>
              <a:t>Specialist of generalist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Afbeelding 13" descr="mij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304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Afbeelding 14" descr="trips.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2895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Afbeelding 15" descr="vlieg.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8800" y="2895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Rechte verbindingslijn met pijl 18"/>
          <p:cNvCxnSpPr>
            <a:cxnSpLocks noChangeShapeType="1"/>
          </p:cNvCxnSpPr>
          <p:nvPr/>
        </p:nvCxnSpPr>
        <p:spPr bwMode="auto">
          <a:xfrm rot="16200000" flipH="1">
            <a:off x="5257800" y="2057400"/>
            <a:ext cx="685800" cy="533400"/>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Rechte verbindingslijn met pijl 19"/>
          <p:cNvCxnSpPr>
            <a:cxnSpLocks noChangeShapeType="1"/>
          </p:cNvCxnSpPr>
          <p:nvPr/>
        </p:nvCxnSpPr>
        <p:spPr bwMode="auto">
          <a:xfrm flipH="1">
            <a:off x="2590800" y="1905000"/>
            <a:ext cx="838200" cy="68580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2" name="Rechte verbindingslijn met pijl 21"/>
          <p:cNvCxnSpPr>
            <a:cxnSpLocks noChangeShapeType="1"/>
          </p:cNvCxnSpPr>
          <p:nvPr/>
        </p:nvCxnSpPr>
        <p:spPr bwMode="auto">
          <a:xfrm flipH="1">
            <a:off x="5334000" y="4876800"/>
            <a:ext cx="685800" cy="533400"/>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Rechte verbindingslijn met pijl 22"/>
          <p:cNvCxnSpPr>
            <a:cxnSpLocks noChangeShapeType="1"/>
          </p:cNvCxnSpPr>
          <p:nvPr/>
        </p:nvCxnSpPr>
        <p:spPr bwMode="auto">
          <a:xfrm rot="16200000" flipH="1">
            <a:off x="2514600" y="4800600"/>
            <a:ext cx="685800" cy="533400"/>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4521" name="Afbeelding 23" descr="plant.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4673600"/>
            <a:ext cx="14097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NL" altLang="nl-NL" smtClean="0">
              <a:ea typeface="ＭＳ Ｐゴシック" pitchFamily="-65" charset="-128"/>
            </a:endParaRPr>
          </a:p>
        </p:txBody>
      </p:sp>
      <p:pic>
        <p:nvPicPr>
          <p:cNvPr id="65539" name="Tijdelijke aanduiding voor inhoud 3" descr="wittevlieg.bmp"/>
          <p:cNvPicPr>
            <a:picLocks noGrp="1" noChangeAspect="1"/>
          </p:cNvPicPr>
          <p:nvPr>
            <p:ph idx="1"/>
          </p:nvPr>
        </p:nvPicPr>
        <p:blipFill>
          <a:blip r:embed="rId3" cstate="email">
            <a:extLst>
              <a:ext uri="{28A0092B-C50C-407E-A947-70E740481C1C}">
                <a14:useLocalDpi xmlns:a14="http://schemas.microsoft.com/office/drawing/2010/main"/>
              </a:ext>
            </a:extLst>
          </a:blip>
          <a:srcRect l="-11656" r="-11656"/>
          <a:stretch>
            <a:fillRect/>
          </a:stretch>
        </p:blipFill>
        <p:spPr bwMode="auto">
          <a:xfrm>
            <a:off x="-1371600" y="0"/>
            <a:ext cx="11811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28575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nl-NL" altLang="nl-NL" sz="3200" smtClean="0">
                <a:ea typeface="ＭＳ Ｐゴシック" pitchFamily="-65" charset="-128"/>
              </a:rPr>
              <a:t>2. Bekende voorbeelden.</a:t>
            </a:r>
            <a:r>
              <a:rPr lang="nl-NL" altLang="nl-NL" sz="2000" smtClean="0">
                <a:ea typeface="ＭＳ Ｐゴシック" pitchFamily="-65" charset="-128"/>
              </a:rPr>
              <a:t/>
            </a:r>
            <a:br>
              <a:rPr lang="nl-NL" altLang="nl-NL" sz="2000" smtClean="0">
                <a:ea typeface="ＭＳ Ｐゴシック" pitchFamily="-65" charset="-128"/>
              </a:rPr>
            </a:br>
            <a:r>
              <a:rPr lang="nl-NL" altLang="nl-NL" sz="2000" smtClean="0">
                <a:ea typeface="ＭＳ Ｐゴシック" pitchFamily="-65" charset="-128"/>
              </a:rPr>
              <a:t/>
            </a:r>
            <a:br>
              <a:rPr lang="nl-NL" altLang="nl-NL" sz="2000" smtClean="0">
                <a:ea typeface="ＭＳ Ｐゴシック" pitchFamily="-65" charset="-128"/>
              </a:rPr>
            </a:br>
            <a:r>
              <a:rPr lang="nl-NL" altLang="nl-NL" sz="2000" smtClean="0">
                <a:ea typeface="ＭＳ Ｐゴシック" pitchFamily="-65" charset="-128"/>
              </a:rPr>
              <a:t>Plagen</a:t>
            </a:r>
          </a:p>
        </p:txBody>
      </p:sp>
      <p:sp>
        <p:nvSpPr>
          <p:cNvPr id="20483" name="Rectangle 3"/>
          <p:cNvSpPr>
            <a:spLocks noGrp="1" noChangeArrowheads="1"/>
          </p:cNvSpPr>
          <p:nvPr>
            <p:ph idx="1"/>
          </p:nvPr>
        </p:nvSpPr>
        <p:spPr bwMode="auto">
          <a:xfrm>
            <a:off x="457200" y="1524000"/>
            <a:ext cx="4067175" cy="352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000" smtClean="0">
                <a:ea typeface="ＭＳ Ｐゴシック" pitchFamily="-65" charset="-128"/>
              </a:rPr>
              <a:t>Trips </a:t>
            </a:r>
            <a:r>
              <a:rPr lang="nl-NL" altLang="nl-NL" sz="2000" smtClean="0">
                <a:solidFill>
                  <a:srgbClr val="FF0000"/>
                </a:solidFill>
                <a:ea typeface="ＭＳ Ｐゴシック" pitchFamily="-65" charset="-128"/>
              </a:rPr>
              <a:t>*</a:t>
            </a:r>
          </a:p>
          <a:p>
            <a:pPr eaLnBrk="1" hangingPunct="1"/>
            <a:r>
              <a:rPr lang="nl-NL" altLang="nl-NL" sz="2000" smtClean="0">
                <a:ea typeface="ＭＳ Ｐゴシック" pitchFamily="-65" charset="-128"/>
              </a:rPr>
              <a:t>Witte vlieg</a:t>
            </a:r>
            <a:r>
              <a:rPr lang="nl-NL" altLang="nl-NL" sz="2000" smtClean="0">
                <a:solidFill>
                  <a:srgbClr val="FF0000"/>
                </a:solidFill>
                <a:ea typeface="ＭＳ Ｐゴシック" pitchFamily="-65" charset="-128"/>
              </a:rPr>
              <a:t> *</a:t>
            </a:r>
            <a:endParaRPr lang="nl-NL" altLang="nl-NL" sz="2000" smtClean="0">
              <a:ea typeface="ＭＳ Ｐゴシック" pitchFamily="-65" charset="-128"/>
            </a:endParaRPr>
          </a:p>
          <a:p>
            <a:pPr eaLnBrk="1" hangingPunct="1"/>
            <a:r>
              <a:rPr lang="nl-NL" altLang="nl-NL" sz="2000" smtClean="0">
                <a:ea typeface="ＭＳ Ｐゴシック" pitchFamily="-65" charset="-128"/>
              </a:rPr>
              <a:t>Spint</a:t>
            </a:r>
          </a:p>
          <a:p>
            <a:pPr eaLnBrk="1" hangingPunct="1"/>
            <a:r>
              <a:rPr lang="nl-NL" altLang="nl-NL" sz="2000" smtClean="0">
                <a:ea typeface="ＭＳ Ｐゴシック" pitchFamily="-65" charset="-128"/>
              </a:rPr>
              <a:t>Wol-, dop- en schildluis</a:t>
            </a:r>
          </a:p>
          <a:p>
            <a:pPr eaLnBrk="1" hangingPunct="1"/>
            <a:r>
              <a:rPr lang="nl-NL" altLang="nl-NL" sz="2000" smtClean="0">
                <a:ea typeface="ＭＳ Ｐゴシック" pitchFamily="-65" charset="-128"/>
              </a:rPr>
              <a:t>Rupsen</a:t>
            </a:r>
          </a:p>
          <a:p>
            <a:pPr eaLnBrk="1" hangingPunct="1"/>
            <a:r>
              <a:rPr lang="nl-NL" altLang="nl-NL" sz="2000" smtClean="0">
                <a:ea typeface="ＭＳ Ｐゴシック" pitchFamily="-65" charset="-128"/>
              </a:rPr>
              <a:t>Mineervlieg</a:t>
            </a:r>
          </a:p>
          <a:p>
            <a:pPr eaLnBrk="1" hangingPunct="1"/>
            <a:r>
              <a:rPr lang="nl-NL" altLang="nl-NL" sz="2000" smtClean="0">
                <a:ea typeface="ＭＳ Ｐゴシック" pitchFamily="-65" charset="-128"/>
              </a:rPr>
              <a:t>Bladluis</a:t>
            </a:r>
          </a:p>
          <a:p>
            <a:pPr eaLnBrk="1" hangingPunct="1"/>
            <a:r>
              <a:rPr lang="nl-NL" altLang="nl-NL" sz="2000" smtClean="0">
                <a:ea typeface="ＭＳ Ｐゴシック" pitchFamily="-65" charset="-128"/>
              </a:rPr>
              <a:t>Kleine mijten</a:t>
            </a:r>
            <a:r>
              <a:rPr lang="nl-NL" altLang="nl-NL" sz="2000" smtClean="0">
                <a:solidFill>
                  <a:srgbClr val="FF0000"/>
                </a:solidFill>
                <a:ea typeface="ＭＳ Ｐゴシック" pitchFamily="-65" charset="-128"/>
              </a:rPr>
              <a:t> *</a:t>
            </a:r>
            <a:endParaRPr lang="nl-NL" altLang="nl-NL" sz="2000" smtClean="0">
              <a:ea typeface="ＭＳ Ｐゴシック" pitchFamily="-65" charset="-128"/>
            </a:endParaRPr>
          </a:p>
        </p:txBody>
      </p:sp>
      <p:sp>
        <p:nvSpPr>
          <p:cNvPr id="20484" name="Tekstvak 3"/>
          <p:cNvSpPr txBox="1">
            <a:spLocks noChangeArrowheads="1"/>
          </p:cNvSpPr>
          <p:nvPr/>
        </p:nvSpPr>
        <p:spPr bwMode="auto">
          <a:xfrm>
            <a:off x="7953375" y="201930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a:t>2</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Tijdelijke aanduiding voor inhoud 3" descr="Foto 2 trips larf.jpg"/>
          <p:cNvPicPr>
            <a:picLocks noGrp="1" noChangeAspect="1"/>
          </p:cNvPicPr>
          <p:nvPr>
            <p:ph idx="1"/>
          </p:nvPr>
        </p:nvPicPr>
        <p:blipFill>
          <a:blip r:embed="rId3" cstate="email">
            <a:extLst>
              <a:ext uri="{28A0092B-C50C-407E-A947-70E740481C1C}">
                <a14:useLocalDpi xmlns:a14="http://schemas.microsoft.com/office/drawing/2010/main"/>
              </a:ext>
            </a:extLst>
          </a:blip>
          <a:srcRect l="-11633" r="-11633"/>
          <a:stretch>
            <a:fillRect/>
          </a:stretch>
        </p:blipFill>
        <p:spPr bwMode="auto">
          <a:xfrm>
            <a:off x="-1905000" y="0"/>
            <a:ext cx="12469813"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NL" altLang="nl-NL" smtClean="0">
              <a:ea typeface="ＭＳ Ｐゴシック" pitchFamily="-65" charset="-128"/>
            </a:endParaRPr>
          </a:p>
        </p:txBody>
      </p:sp>
      <p:pic>
        <p:nvPicPr>
          <p:cNvPr id="67587" name="Tijdelijke aanduiding voor inhoud 3" descr="swirskii.bmp"/>
          <p:cNvPicPr>
            <a:picLocks noGrp="1" noChangeAspect="1"/>
          </p:cNvPicPr>
          <p:nvPr>
            <p:ph idx="1"/>
          </p:nvPr>
        </p:nvPicPr>
        <p:blipFill>
          <a:blip r:embed="rId3" cstate="email">
            <a:extLst>
              <a:ext uri="{28A0092B-C50C-407E-A947-70E740481C1C}">
                <a14:useLocalDpi xmlns:a14="http://schemas.microsoft.com/office/drawing/2010/main"/>
              </a:ext>
            </a:extLst>
          </a:blip>
          <a:srcRect l="-10211" r="-10211"/>
          <a:stretch>
            <a:fillRect/>
          </a:stretch>
        </p:blipFill>
        <p:spPr bwMode="auto">
          <a:xfrm>
            <a:off x="-1295400" y="0"/>
            <a:ext cx="12192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Tijdelijke aanduiding voor inhoud 3" descr="mijt en wittevlieg.jpg"/>
          <p:cNvPicPr>
            <a:picLocks noGrp="1" noChangeAspect="1"/>
          </p:cNvPicPr>
          <p:nvPr>
            <p:ph idx="1"/>
          </p:nvPr>
        </p:nvPicPr>
        <p:blipFill>
          <a:blip r:embed="rId3" cstate="email">
            <a:extLst>
              <a:ext uri="{28A0092B-C50C-407E-A947-70E740481C1C}">
                <a14:useLocalDpi xmlns:a14="http://schemas.microsoft.com/office/drawing/2010/main"/>
              </a:ext>
            </a:extLst>
          </a:blip>
          <a:srcRect l="-10820" r="-10820"/>
          <a:stretch>
            <a:fillRect/>
          </a:stretch>
        </p:blipFill>
        <p:spPr bwMode="auto">
          <a:xfrm>
            <a:off x="-1295400" y="0"/>
            <a:ext cx="11749088"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swirski eet trips"/>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bwMode="auto">
          <a:xfrm>
            <a:off x="0" y="-114300"/>
            <a:ext cx="9144000" cy="697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bwMode="auto">
          <a:xfrm>
            <a:off x="2736850" y="241300"/>
            <a:ext cx="4948238" cy="88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mtClean="0">
                <a:ea typeface="ＭＳ Ｐゴシック" pitchFamily="-65" charset="-128"/>
              </a:rPr>
              <a:t>Olfactometer</a:t>
            </a:r>
          </a:p>
        </p:txBody>
      </p:sp>
      <p:sp>
        <p:nvSpPr>
          <p:cNvPr id="70659" name="Tijdelijke aanduiding voor inhoud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NL" altLang="nl-NL" smtClean="0">
              <a:ea typeface="ＭＳ Ｐゴシック" pitchFamily="-65" charset="-128"/>
            </a:endParaRPr>
          </a:p>
        </p:txBody>
      </p:sp>
      <p:pic>
        <p:nvPicPr>
          <p:cNvPr id="70660" name="Afbeelding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8925" y="0"/>
            <a:ext cx="972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bwMode="auto">
          <a:xfrm>
            <a:off x="973138" y="685800"/>
            <a:ext cx="7404100" cy="88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800" smtClean="0">
                <a:ea typeface="ＭＳ Ｐゴシック" pitchFamily="-65" charset="-128"/>
              </a:rPr>
              <a:t>Wat vinden roofmijten aantrekkelijk?</a:t>
            </a:r>
          </a:p>
        </p:txBody>
      </p:sp>
      <p:pic>
        <p:nvPicPr>
          <p:cNvPr id="71683" name="Tijdelijke aanduiding voor inhoud 3"/>
          <p:cNvPicPr>
            <a:picLocks noGrp="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079625" y="1600200"/>
            <a:ext cx="49847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150"/>
          <p:cNvSpPr>
            <a:spLocks noChangeAspect="1" noChangeArrowheads="1" noTextEdit="1"/>
          </p:cNvSpPr>
          <p:nvPr/>
        </p:nvSpPr>
        <p:spPr bwMode="auto">
          <a:xfrm>
            <a:off x="304800" y="1111250"/>
            <a:ext cx="8364538"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grpSp>
        <p:nvGrpSpPr>
          <p:cNvPr id="72707" name="Groeperen 116"/>
          <p:cNvGrpSpPr>
            <a:grpSpLocks/>
          </p:cNvGrpSpPr>
          <p:nvPr/>
        </p:nvGrpSpPr>
        <p:grpSpPr bwMode="auto">
          <a:xfrm>
            <a:off x="515938" y="1179513"/>
            <a:ext cx="7713662" cy="5373687"/>
            <a:chOff x="516346" y="672313"/>
            <a:chExt cx="7713254" cy="5374037"/>
          </a:xfrm>
        </p:grpSpPr>
        <p:sp>
          <p:nvSpPr>
            <p:cNvPr id="72715" name="Line 152"/>
            <p:cNvSpPr>
              <a:spLocks noChangeShapeType="1"/>
            </p:cNvSpPr>
            <p:nvPr/>
          </p:nvSpPr>
          <p:spPr bwMode="auto">
            <a:xfrm>
              <a:off x="1336675" y="843674"/>
              <a:ext cx="1588" cy="418012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16" name="Line 153"/>
            <p:cNvSpPr>
              <a:spLocks noChangeShapeType="1"/>
            </p:cNvSpPr>
            <p:nvPr/>
          </p:nvSpPr>
          <p:spPr bwMode="auto">
            <a:xfrm>
              <a:off x="1265238" y="5023794"/>
              <a:ext cx="71438"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17" name="Line 154"/>
            <p:cNvSpPr>
              <a:spLocks noChangeShapeType="1"/>
            </p:cNvSpPr>
            <p:nvPr/>
          </p:nvSpPr>
          <p:spPr bwMode="auto">
            <a:xfrm>
              <a:off x="1265238" y="4187041"/>
              <a:ext cx="71438"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18" name="Line 155"/>
            <p:cNvSpPr>
              <a:spLocks noChangeShapeType="1"/>
            </p:cNvSpPr>
            <p:nvPr/>
          </p:nvSpPr>
          <p:spPr bwMode="auto">
            <a:xfrm>
              <a:off x="1265238" y="3350288"/>
              <a:ext cx="71438"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19" name="Line 156"/>
            <p:cNvSpPr>
              <a:spLocks noChangeShapeType="1"/>
            </p:cNvSpPr>
            <p:nvPr/>
          </p:nvSpPr>
          <p:spPr bwMode="auto">
            <a:xfrm>
              <a:off x="1265238" y="2515357"/>
              <a:ext cx="71438"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0" name="Line 157"/>
            <p:cNvSpPr>
              <a:spLocks noChangeShapeType="1"/>
            </p:cNvSpPr>
            <p:nvPr/>
          </p:nvSpPr>
          <p:spPr bwMode="auto">
            <a:xfrm>
              <a:off x="1265238" y="1680427"/>
              <a:ext cx="71438"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1" name="Line 158"/>
            <p:cNvSpPr>
              <a:spLocks noChangeShapeType="1"/>
            </p:cNvSpPr>
            <p:nvPr/>
          </p:nvSpPr>
          <p:spPr bwMode="auto">
            <a:xfrm>
              <a:off x="1265238" y="843674"/>
              <a:ext cx="71438"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2" name="Line 159"/>
            <p:cNvSpPr>
              <a:spLocks noChangeShapeType="1"/>
            </p:cNvSpPr>
            <p:nvPr/>
          </p:nvSpPr>
          <p:spPr bwMode="auto">
            <a:xfrm>
              <a:off x="1336675" y="5023794"/>
              <a:ext cx="6829425"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3" name="Line 160"/>
            <p:cNvSpPr>
              <a:spLocks noChangeShapeType="1"/>
            </p:cNvSpPr>
            <p:nvPr/>
          </p:nvSpPr>
          <p:spPr bwMode="auto">
            <a:xfrm flipV="1">
              <a:off x="1336675" y="5023794"/>
              <a:ext cx="1588" cy="8203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4" name="Line 161"/>
            <p:cNvSpPr>
              <a:spLocks noChangeShapeType="1"/>
            </p:cNvSpPr>
            <p:nvPr/>
          </p:nvSpPr>
          <p:spPr bwMode="auto">
            <a:xfrm flipV="1">
              <a:off x="3044825" y="5023794"/>
              <a:ext cx="1588" cy="8203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5" name="Line 162"/>
            <p:cNvSpPr>
              <a:spLocks noChangeShapeType="1"/>
            </p:cNvSpPr>
            <p:nvPr/>
          </p:nvSpPr>
          <p:spPr bwMode="auto">
            <a:xfrm flipV="1">
              <a:off x="4751388" y="5023794"/>
              <a:ext cx="1588" cy="8203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6" name="Line 163"/>
            <p:cNvSpPr>
              <a:spLocks noChangeShapeType="1"/>
            </p:cNvSpPr>
            <p:nvPr/>
          </p:nvSpPr>
          <p:spPr bwMode="auto">
            <a:xfrm flipV="1">
              <a:off x="6459538" y="5023794"/>
              <a:ext cx="1588" cy="8203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7" name="Line 164"/>
            <p:cNvSpPr>
              <a:spLocks noChangeShapeType="1"/>
            </p:cNvSpPr>
            <p:nvPr/>
          </p:nvSpPr>
          <p:spPr bwMode="auto">
            <a:xfrm flipV="1">
              <a:off x="8166100" y="5023794"/>
              <a:ext cx="1588" cy="8203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8" name="Freeform 165"/>
            <p:cNvSpPr>
              <a:spLocks/>
            </p:cNvSpPr>
            <p:nvPr/>
          </p:nvSpPr>
          <p:spPr bwMode="auto">
            <a:xfrm>
              <a:off x="1328738" y="4885246"/>
              <a:ext cx="122238" cy="145839"/>
            </a:xfrm>
            <a:custGeom>
              <a:avLst/>
              <a:gdLst>
                <a:gd name="T0" fmla="*/ 0 w 154"/>
                <a:gd name="T1" fmla="*/ 2147483647 h 161"/>
                <a:gd name="T2" fmla="*/ 2147483647 w 154"/>
                <a:gd name="T3" fmla="*/ 0 h 161"/>
                <a:gd name="T4" fmla="*/ 2147483647 w 154"/>
                <a:gd name="T5" fmla="*/ 2147483647 h 161"/>
                <a:gd name="T6" fmla="*/ 2147483647 w 154"/>
                <a:gd name="T7" fmla="*/ 2147483647 h 161"/>
                <a:gd name="T8" fmla="*/ 0 w 154"/>
                <a:gd name="T9" fmla="*/ 2147483647 h 161"/>
                <a:gd name="T10" fmla="*/ 0 60000 65536"/>
                <a:gd name="T11" fmla="*/ 0 60000 65536"/>
                <a:gd name="T12" fmla="*/ 0 60000 65536"/>
                <a:gd name="T13" fmla="*/ 0 60000 65536"/>
                <a:gd name="T14" fmla="*/ 0 60000 65536"/>
                <a:gd name="T15" fmla="*/ 0 w 154"/>
                <a:gd name="T16" fmla="*/ 0 h 161"/>
                <a:gd name="T17" fmla="*/ 154 w 154"/>
                <a:gd name="T18" fmla="*/ 161 h 161"/>
              </a:gdLst>
              <a:ahLst/>
              <a:cxnLst>
                <a:cxn ang="T10">
                  <a:pos x="T0" y="T1"/>
                </a:cxn>
                <a:cxn ang="T11">
                  <a:pos x="T2" y="T3"/>
                </a:cxn>
                <a:cxn ang="T12">
                  <a:pos x="T4" y="T5"/>
                </a:cxn>
                <a:cxn ang="T13">
                  <a:pos x="T6" y="T7"/>
                </a:cxn>
                <a:cxn ang="T14">
                  <a:pos x="T8" y="T9"/>
                </a:cxn>
              </a:cxnLst>
              <a:rect l="T15" t="T16" r="T17" b="T18"/>
              <a:pathLst>
                <a:path w="154" h="161">
                  <a:moveTo>
                    <a:pt x="0" y="142"/>
                  </a:moveTo>
                  <a:lnTo>
                    <a:pt x="133" y="0"/>
                  </a:lnTo>
                  <a:lnTo>
                    <a:pt x="154" y="19"/>
                  </a:lnTo>
                  <a:lnTo>
                    <a:pt x="21" y="161"/>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29" name="Freeform 166"/>
            <p:cNvSpPr>
              <a:spLocks/>
            </p:cNvSpPr>
            <p:nvPr/>
          </p:nvSpPr>
          <p:spPr bwMode="auto">
            <a:xfrm>
              <a:off x="1492250" y="4774044"/>
              <a:ext cx="47625" cy="56513"/>
            </a:xfrm>
            <a:custGeom>
              <a:avLst/>
              <a:gdLst>
                <a:gd name="T0" fmla="*/ 0 w 59"/>
                <a:gd name="T1" fmla="*/ 2147483647 h 60"/>
                <a:gd name="T2" fmla="*/ 2147483647 w 59"/>
                <a:gd name="T3" fmla="*/ 0 h 60"/>
                <a:gd name="T4" fmla="*/ 2147483647 w 59"/>
                <a:gd name="T5" fmla="*/ 2147483647 h 60"/>
                <a:gd name="T6" fmla="*/ 2147483647 w 59"/>
                <a:gd name="T7" fmla="*/ 2147483647 h 60"/>
                <a:gd name="T8" fmla="*/ 0 w 59"/>
                <a:gd name="T9" fmla="*/ 2147483647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0" y="41"/>
                  </a:moveTo>
                  <a:lnTo>
                    <a:pt x="38" y="0"/>
                  </a:lnTo>
                  <a:lnTo>
                    <a:pt x="59" y="19"/>
                  </a:lnTo>
                  <a:lnTo>
                    <a:pt x="21" y="6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0" name="Freeform 167"/>
            <p:cNvSpPr>
              <a:spLocks/>
            </p:cNvSpPr>
            <p:nvPr/>
          </p:nvSpPr>
          <p:spPr bwMode="auto">
            <a:xfrm>
              <a:off x="1582738" y="4573515"/>
              <a:ext cx="122238" cy="145839"/>
            </a:xfrm>
            <a:custGeom>
              <a:avLst/>
              <a:gdLst>
                <a:gd name="T0" fmla="*/ 0 w 154"/>
                <a:gd name="T1" fmla="*/ 2147483647 h 160"/>
                <a:gd name="T2" fmla="*/ 2147483647 w 154"/>
                <a:gd name="T3" fmla="*/ 0 h 160"/>
                <a:gd name="T4" fmla="*/ 2147483647 w 154"/>
                <a:gd name="T5" fmla="*/ 2147483647 h 160"/>
                <a:gd name="T6" fmla="*/ 2147483647 w 154"/>
                <a:gd name="T7" fmla="*/ 2147483647 h 160"/>
                <a:gd name="T8" fmla="*/ 0 w 154"/>
                <a:gd name="T9" fmla="*/ 2147483647 h 160"/>
                <a:gd name="T10" fmla="*/ 0 60000 65536"/>
                <a:gd name="T11" fmla="*/ 0 60000 65536"/>
                <a:gd name="T12" fmla="*/ 0 60000 65536"/>
                <a:gd name="T13" fmla="*/ 0 60000 65536"/>
                <a:gd name="T14" fmla="*/ 0 60000 65536"/>
                <a:gd name="T15" fmla="*/ 0 w 154"/>
                <a:gd name="T16" fmla="*/ 0 h 160"/>
                <a:gd name="T17" fmla="*/ 154 w 154"/>
                <a:gd name="T18" fmla="*/ 160 h 160"/>
              </a:gdLst>
              <a:ahLst/>
              <a:cxnLst>
                <a:cxn ang="T10">
                  <a:pos x="T0" y="T1"/>
                </a:cxn>
                <a:cxn ang="T11">
                  <a:pos x="T2" y="T3"/>
                </a:cxn>
                <a:cxn ang="T12">
                  <a:pos x="T4" y="T5"/>
                </a:cxn>
                <a:cxn ang="T13">
                  <a:pos x="T6" y="T7"/>
                </a:cxn>
                <a:cxn ang="T14">
                  <a:pos x="T8" y="T9"/>
                </a:cxn>
              </a:cxnLst>
              <a:rect l="T15" t="T16" r="T17" b="T18"/>
              <a:pathLst>
                <a:path w="154" h="160">
                  <a:moveTo>
                    <a:pt x="0" y="141"/>
                  </a:moveTo>
                  <a:lnTo>
                    <a:pt x="133" y="0"/>
                  </a:lnTo>
                  <a:lnTo>
                    <a:pt x="154" y="19"/>
                  </a:lnTo>
                  <a:lnTo>
                    <a:pt x="21" y="160"/>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1" name="Freeform 168"/>
            <p:cNvSpPr>
              <a:spLocks/>
            </p:cNvSpPr>
            <p:nvPr/>
          </p:nvSpPr>
          <p:spPr bwMode="auto">
            <a:xfrm>
              <a:off x="1749425" y="4462312"/>
              <a:ext cx="46038" cy="54690"/>
            </a:xfrm>
            <a:custGeom>
              <a:avLst/>
              <a:gdLst>
                <a:gd name="T0" fmla="*/ 0 w 59"/>
                <a:gd name="T1" fmla="*/ 2147483647 h 58"/>
                <a:gd name="T2" fmla="*/ 2147483647 w 59"/>
                <a:gd name="T3" fmla="*/ 0 h 58"/>
                <a:gd name="T4" fmla="*/ 2147483647 w 59"/>
                <a:gd name="T5" fmla="*/ 2147483647 h 58"/>
                <a:gd name="T6" fmla="*/ 2147483647 w 59"/>
                <a:gd name="T7" fmla="*/ 2147483647 h 58"/>
                <a:gd name="T8" fmla="*/ 0 w 59"/>
                <a:gd name="T9" fmla="*/ 2147483647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0" y="39"/>
                  </a:moveTo>
                  <a:lnTo>
                    <a:pt x="38" y="0"/>
                  </a:lnTo>
                  <a:lnTo>
                    <a:pt x="59" y="19"/>
                  </a:lnTo>
                  <a:lnTo>
                    <a:pt x="21" y="58"/>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2" name="Freeform 169"/>
            <p:cNvSpPr>
              <a:spLocks/>
            </p:cNvSpPr>
            <p:nvPr/>
          </p:nvSpPr>
          <p:spPr bwMode="auto">
            <a:xfrm>
              <a:off x="1838325" y="4259960"/>
              <a:ext cx="122238" cy="145839"/>
            </a:xfrm>
            <a:custGeom>
              <a:avLst/>
              <a:gdLst>
                <a:gd name="T0" fmla="*/ 0 w 154"/>
                <a:gd name="T1" fmla="*/ 2147483647 h 161"/>
                <a:gd name="T2" fmla="*/ 2147483647 w 154"/>
                <a:gd name="T3" fmla="*/ 0 h 161"/>
                <a:gd name="T4" fmla="*/ 2147483647 w 154"/>
                <a:gd name="T5" fmla="*/ 2147483647 h 161"/>
                <a:gd name="T6" fmla="*/ 2147483647 w 154"/>
                <a:gd name="T7" fmla="*/ 2147483647 h 161"/>
                <a:gd name="T8" fmla="*/ 0 w 154"/>
                <a:gd name="T9" fmla="*/ 2147483647 h 161"/>
                <a:gd name="T10" fmla="*/ 0 60000 65536"/>
                <a:gd name="T11" fmla="*/ 0 60000 65536"/>
                <a:gd name="T12" fmla="*/ 0 60000 65536"/>
                <a:gd name="T13" fmla="*/ 0 60000 65536"/>
                <a:gd name="T14" fmla="*/ 0 60000 65536"/>
                <a:gd name="T15" fmla="*/ 0 w 154"/>
                <a:gd name="T16" fmla="*/ 0 h 161"/>
                <a:gd name="T17" fmla="*/ 154 w 154"/>
                <a:gd name="T18" fmla="*/ 161 h 161"/>
              </a:gdLst>
              <a:ahLst/>
              <a:cxnLst>
                <a:cxn ang="T10">
                  <a:pos x="T0" y="T1"/>
                </a:cxn>
                <a:cxn ang="T11">
                  <a:pos x="T2" y="T3"/>
                </a:cxn>
                <a:cxn ang="T12">
                  <a:pos x="T4" y="T5"/>
                </a:cxn>
                <a:cxn ang="T13">
                  <a:pos x="T6" y="T7"/>
                </a:cxn>
                <a:cxn ang="T14">
                  <a:pos x="T8" y="T9"/>
                </a:cxn>
              </a:cxnLst>
              <a:rect l="T15" t="T16" r="T17" b="T18"/>
              <a:pathLst>
                <a:path w="154" h="161">
                  <a:moveTo>
                    <a:pt x="0" y="142"/>
                  </a:moveTo>
                  <a:lnTo>
                    <a:pt x="133" y="0"/>
                  </a:lnTo>
                  <a:lnTo>
                    <a:pt x="154" y="19"/>
                  </a:lnTo>
                  <a:lnTo>
                    <a:pt x="21" y="161"/>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3" name="Freeform 170"/>
            <p:cNvSpPr>
              <a:spLocks/>
            </p:cNvSpPr>
            <p:nvPr/>
          </p:nvSpPr>
          <p:spPr bwMode="auto">
            <a:xfrm>
              <a:off x="2005013" y="4148758"/>
              <a:ext cx="46038" cy="56513"/>
            </a:xfrm>
            <a:custGeom>
              <a:avLst/>
              <a:gdLst>
                <a:gd name="T0" fmla="*/ 0 w 59"/>
                <a:gd name="T1" fmla="*/ 2147483647 h 60"/>
                <a:gd name="T2" fmla="*/ 2147483647 w 59"/>
                <a:gd name="T3" fmla="*/ 0 h 60"/>
                <a:gd name="T4" fmla="*/ 2147483647 w 59"/>
                <a:gd name="T5" fmla="*/ 2147483647 h 60"/>
                <a:gd name="T6" fmla="*/ 2147483647 w 59"/>
                <a:gd name="T7" fmla="*/ 2147483647 h 60"/>
                <a:gd name="T8" fmla="*/ 0 w 59"/>
                <a:gd name="T9" fmla="*/ 2147483647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0" y="41"/>
                  </a:moveTo>
                  <a:lnTo>
                    <a:pt x="39" y="0"/>
                  </a:lnTo>
                  <a:lnTo>
                    <a:pt x="59" y="19"/>
                  </a:lnTo>
                  <a:lnTo>
                    <a:pt x="21" y="6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4" name="Freeform 171"/>
            <p:cNvSpPr>
              <a:spLocks/>
            </p:cNvSpPr>
            <p:nvPr/>
          </p:nvSpPr>
          <p:spPr bwMode="auto">
            <a:xfrm>
              <a:off x="2095500" y="3948229"/>
              <a:ext cx="120650" cy="145839"/>
            </a:xfrm>
            <a:custGeom>
              <a:avLst/>
              <a:gdLst>
                <a:gd name="T0" fmla="*/ 0 w 152"/>
                <a:gd name="T1" fmla="*/ 2147483647 h 160"/>
                <a:gd name="T2" fmla="*/ 2147483647 w 152"/>
                <a:gd name="T3" fmla="*/ 0 h 160"/>
                <a:gd name="T4" fmla="*/ 2147483647 w 152"/>
                <a:gd name="T5" fmla="*/ 2147483647 h 160"/>
                <a:gd name="T6" fmla="*/ 2147483647 w 152"/>
                <a:gd name="T7" fmla="*/ 2147483647 h 160"/>
                <a:gd name="T8" fmla="*/ 0 w 152"/>
                <a:gd name="T9" fmla="*/ 2147483647 h 160"/>
                <a:gd name="T10" fmla="*/ 0 60000 65536"/>
                <a:gd name="T11" fmla="*/ 0 60000 65536"/>
                <a:gd name="T12" fmla="*/ 0 60000 65536"/>
                <a:gd name="T13" fmla="*/ 0 60000 65536"/>
                <a:gd name="T14" fmla="*/ 0 60000 65536"/>
                <a:gd name="T15" fmla="*/ 0 w 152"/>
                <a:gd name="T16" fmla="*/ 0 h 160"/>
                <a:gd name="T17" fmla="*/ 152 w 152"/>
                <a:gd name="T18" fmla="*/ 160 h 160"/>
              </a:gdLst>
              <a:ahLst/>
              <a:cxnLst>
                <a:cxn ang="T10">
                  <a:pos x="T0" y="T1"/>
                </a:cxn>
                <a:cxn ang="T11">
                  <a:pos x="T2" y="T3"/>
                </a:cxn>
                <a:cxn ang="T12">
                  <a:pos x="T4" y="T5"/>
                </a:cxn>
                <a:cxn ang="T13">
                  <a:pos x="T6" y="T7"/>
                </a:cxn>
                <a:cxn ang="T14">
                  <a:pos x="T8" y="T9"/>
                </a:cxn>
              </a:cxnLst>
              <a:rect l="T15" t="T16" r="T17" b="T18"/>
              <a:pathLst>
                <a:path w="152" h="160">
                  <a:moveTo>
                    <a:pt x="0" y="141"/>
                  </a:moveTo>
                  <a:lnTo>
                    <a:pt x="131" y="0"/>
                  </a:lnTo>
                  <a:lnTo>
                    <a:pt x="152" y="19"/>
                  </a:lnTo>
                  <a:lnTo>
                    <a:pt x="20" y="160"/>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5" name="Freeform 172"/>
            <p:cNvSpPr>
              <a:spLocks/>
            </p:cNvSpPr>
            <p:nvPr/>
          </p:nvSpPr>
          <p:spPr bwMode="auto">
            <a:xfrm>
              <a:off x="2259013" y="3837026"/>
              <a:ext cx="47625" cy="54690"/>
            </a:xfrm>
            <a:custGeom>
              <a:avLst/>
              <a:gdLst>
                <a:gd name="T0" fmla="*/ 0 w 59"/>
                <a:gd name="T1" fmla="*/ 2147483647 h 58"/>
                <a:gd name="T2" fmla="*/ 2147483647 w 59"/>
                <a:gd name="T3" fmla="*/ 0 h 58"/>
                <a:gd name="T4" fmla="*/ 2147483647 w 59"/>
                <a:gd name="T5" fmla="*/ 2147483647 h 58"/>
                <a:gd name="T6" fmla="*/ 2147483647 w 59"/>
                <a:gd name="T7" fmla="*/ 2147483647 h 58"/>
                <a:gd name="T8" fmla="*/ 0 w 59"/>
                <a:gd name="T9" fmla="*/ 2147483647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0" y="39"/>
                  </a:moveTo>
                  <a:lnTo>
                    <a:pt x="38" y="0"/>
                  </a:lnTo>
                  <a:lnTo>
                    <a:pt x="59" y="19"/>
                  </a:lnTo>
                  <a:lnTo>
                    <a:pt x="21" y="58"/>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6" name="Freeform 173"/>
            <p:cNvSpPr>
              <a:spLocks/>
            </p:cNvSpPr>
            <p:nvPr/>
          </p:nvSpPr>
          <p:spPr bwMode="auto">
            <a:xfrm>
              <a:off x="2351088" y="3636497"/>
              <a:ext cx="120650" cy="144016"/>
            </a:xfrm>
            <a:custGeom>
              <a:avLst/>
              <a:gdLst>
                <a:gd name="T0" fmla="*/ 0 w 152"/>
                <a:gd name="T1" fmla="*/ 2147483647 h 159"/>
                <a:gd name="T2" fmla="*/ 2147483647 w 152"/>
                <a:gd name="T3" fmla="*/ 0 h 159"/>
                <a:gd name="T4" fmla="*/ 2147483647 w 152"/>
                <a:gd name="T5" fmla="*/ 2147483647 h 159"/>
                <a:gd name="T6" fmla="*/ 2147483647 w 152"/>
                <a:gd name="T7" fmla="*/ 2147483647 h 159"/>
                <a:gd name="T8" fmla="*/ 0 w 152"/>
                <a:gd name="T9" fmla="*/ 2147483647 h 159"/>
                <a:gd name="T10" fmla="*/ 0 60000 65536"/>
                <a:gd name="T11" fmla="*/ 0 60000 65536"/>
                <a:gd name="T12" fmla="*/ 0 60000 65536"/>
                <a:gd name="T13" fmla="*/ 0 60000 65536"/>
                <a:gd name="T14" fmla="*/ 0 60000 65536"/>
                <a:gd name="T15" fmla="*/ 0 w 152"/>
                <a:gd name="T16" fmla="*/ 0 h 159"/>
                <a:gd name="T17" fmla="*/ 152 w 152"/>
                <a:gd name="T18" fmla="*/ 159 h 159"/>
              </a:gdLst>
              <a:ahLst/>
              <a:cxnLst>
                <a:cxn ang="T10">
                  <a:pos x="T0" y="T1"/>
                </a:cxn>
                <a:cxn ang="T11">
                  <a:pos x="T2" y="T3"/>
                </a:cxn>
                <a:cxn ang="T12">
                  <a:pos x="T4" y="T5"/>
                </a:cxn>
                <a:cxn ang="T13">
                  <a:pos x="T6" y="T7"/>
                </a:cxn>
                <a:cxn ang="T14">
                  <a:pos x="T8" y="T9"/>
                </a:cxn>
              </a:cxnLst>
              <a:rect l="T15" t="T16" r="T17" b="T18"/>
              <a:pathLst>
                <a:path w="152" h="159">
                  <a:moveTo>
                    <a:pt x="0" y="140"/>
                  </a:moveTo>
                  <a:lnTo>
                    <a:pt x="131" y="0"/>
                  </a:lnTo>
                  <a:lnTo>
                    <a:pt x="152" y="19"/>
                  </a:lnTo>
                  <a:lnTo>
                    <a:pt x="21" y="159"/>
                  </a:lnTo>
                  <a:lnTo>
                    <a:pt x="0"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7" name="Freeform 174"/>
            <p:cNvSpPr>
              <a:spLocks/>
            </p:cNvSpPr>
            <p:nvPr/>
          </p:nvSpPr>
          <p:spPr bwMode="auto">
            <a:xfrm>
              <a:off x="2514600" y="3525295"/>
              <a:ext cx="47625" cy="54690"/>
            </a:xfrm>
            <a:custGeom>
              <a:avLst/>
              <a:gdLst>
                <a:gd name="T0" fmla="*/ 0 w 59"/>
                <a:gd name="T1" fmla="*/ 2147483647 h 59"/>
                <a:gd name="T2" fmla="*/ 2147483647 w 59"/>
                <a:gd name="T3" fmla="*/ 0 h 59"/>
                <a:gd name="T4" fmla="*/ 2147483647 w 59"/>
                <a:gd name="T5" fmla="*/ 2147483647 h 59"/>
                <a:gd name="T6" fmla="*/ 2147483647 w 59"/>
                <a:gd name="T7" fmla="*/ 2147483647 h 59"/>
                <a:gd name="T8" fmla="*/ 0 w 59"/>
                <a:gd name="T9" fmla="*/ 214748364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0" y="40"/>
                  </a:moveTo>
                  <a:lnTo>
                    <a:pt x="38" y="0"/>
                  </a:lnTo>
                  <a:lnTo>
                    <a:pt x="59" y="19"/>
                  </a:lnTo>
                  <a:lnTo>
                    <a:pt x="21" y="59"/>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8" name="Freeform 175"/>
            <p:cNvSpPr>
              <a:spLocks/>
            </p:cNvSpPr>
            <p:nvPr/>
          </p:nvSpPr>
          <p:spPr bwMode="auto">
            <a:xfrm>
              <a:off x="2605088" y="3322943"/>
              <a:ext cx="120650" cy="145839"/>
            </a:xfrm>
            <a:custGeom>
              <a:avLst/>
              <a:gdLst>
                <a:gd name="T0" fmla="*/ 0 w 152"/>
                <a:gd name="T1" fmla="*/ 2147483647 h 160"/>
                <a:gd name="T2" fmla="*/ 2147483647 w 152"/>
                <a:gd name="T3" fmla="*/ 0 h 160"/>
                <a:gd name="T4" fmla="*/ 2147483647 w 152"/>
                <a:gd name="T5" fmla="*/ 2147483647 h 160"/>
                <a:gd name="T6" fmla="*/ 2147483647 w 152"/>
                <a:gd name="T7" fmla="*/ 2147483647 h 160"/>
                <a:gd name="T8" fmla="*/ 0 w 152"/>
                <a:gd name="T9" fmla="*/ 2147483647 h 160"/>
                <a:gd name="T10" fmla="*/ 0 60000 65536"/>
                <a:gd name="T11" fmla="*/ 0 60000 65536"/>
                <a:gd name="T12" fmla="*/ 0 60000 65536"/>
                <a:gd name="T13" fmla="*/ 0 60000 65536"/>
                <a:gd name="T14" fmla="*/ 0 60000 65536"/>
                <a:gd name="T15" fmla="*/ 0 w 152"/>
                <a:gd name="T16" fmla="*/ 0 h 160"/>
                <a:gd name="T17" fmla="*/ 152 w 152"/>
                <a:gd name="T18" fmla="*/ 160 h 160"/>
              </a:gdLst>
              <a:ahLst/>
              <a:cxnLst>
                <a:cxn ang="T10">
                  <a:pos x="T0" y="T1"/>
                </a:cxn>
                <a:cxn ang="T11">
                  <a:pos x="T2" y="T3"/>
                </a:cxn>
                <a:cxn ang="T12">
                  <a:pos x="T4" y="T5"/>
                </a:cxn>
                <a:cxn ang="T13">
                  <a:pos x="T6" y="T7"/>
                </a:cxn>
                <a:cxn ang="T14">
                  <a:pos x="T8" y="T9"/>
                </a:cxn>
              </a:cxnLst>
              <a:rect l="T15" t="T16" r="T17" b="T18"/>
              <a:pathLst>
                <a:path w="152" h="160">
                  <a:moveTo>
                    <a:pt x="0" y="141"/>
                  </a:moveTo>
                  <a:lnTo>
                    <a:pt x="131" y="0"/>
                  </a:lnTo>
                  <a:lnTo>
                    <a:pt x="152" y="19"/>
                  </a:lnTo>
                  <a:lnTo>
                    <a:pt x="20" y="160"/>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9" name="Freeform 176"/>
            <p:cNvSpPr>
              <a:spLocks/>
            </p:cNvSpPr>
            <p:nvPr/>
          </p:nvSpPr>
          <p:spPr bwMode="auto">
            <a:xfrm>
              <a:off x="2770188" y="3211740"/>
              <a:ext cx="46038" cy="54690"/>
            </a:xfrm>
            <a:custGeom>
              <a:avLst/>
              <a:gdLst>
                <a:gd name="T0" fmla="*/ 0 w 59"/>
                <a:gd name="T1" fmla="*/ 2147483647 h 58"/>
                <a:gd name="T2" fmla="*/ 2147483647 w 59"/>
                <a:gd name="T3" fmla="*/ 0 h 58"/>
                <a:gd name="T4" fmla="*/ 2147483647 w 59"/>
                <a:gd name="T5" fmla="*/ 2147483647 h 58"/>
                <a:gd name="T6" fmla="*/ 2147483647 w 59"/>
                <a:gd name="T7" fmla="*/ 2147483647 h 58"/>
                <a:gd name="T8" fmla="*/ 0 w 59"/>
                <a:gd name="T9" fmla="*/ 2147483647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0" y="39"/>
                  </a:moveTo>
                  <a:lnTo>
                    <a:pt x="38" y="0"/>
                  </a:lnTo>
                  <a:lnTo>
                    <a:pt x="59" y="19"/>
                  </a:lnTo>
                  <a:lnTo>
                    <a:pt x="21" y="58"/>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0" name="Freeform 177"/>
            <p:cNvSpPr>
              <a:spLocks/>
            </p:cNvSpPr>
            <p:nvPr/>
          </p:nvSpPr>
          <p:spPr bwMode="auto">
            <a:xfrm>
              <a:off x="2860675" y="3011211"/>
              <a:ext cx="122238" cy="144016"/>
            </a:xfrm>
            <a:custGeom>
              <a:avLst/>
              <a:gdLst>
                <a:gd name="T0" fmla="*/ 0 w 154"/>
                <a:gd name="T1" fmla="*/ 2147483647 h 159"/>
                <a:gd name="T2" fmla="*/ 2147483647 w 154"/>
                <a:gd name="T3" fmla="*/ 0 h 159"/>
                <a:gd name="T4" fmla="*/ 2147483647 w 154"/>
                <a:gd name="T5" fmla="*/ 2147483647 h 159"/>
                <a:gd name="T6" fmla="*/ 2147483647 w 154"/>
                <a:gd name="T7" fmla="*/ 2147483647 h 159"/>
                <a:gd name="T8" fmla="*/ 0 w 154"/>
                <a:gd name="T9" fmla="*/ 2147483647 h 159"/>
                <a:gd name="T10" fmla="*/ 0 60000 65536"/>
                <a:gd name="T11" fmla="*/ 0 60000 65536"/>
                <a:gd name="T12" fmla="*/ 0 60000 65536"/>
                <a:gd name="T13" fmla="*/ 0 60000 65536"/>
                <a:gd name="T14" fmla="*/ 0 60000 65536"/>
                <a:gd name="T15" fmla="*/ 0 w 154"/>
                <a:gd name="T16" fmla="*/ 0 h 159"/>
                <a:gd name="T17" fmla="*/ 154 w 154"/>
                <a:gd name="T18" fmla="*/ 159 h 159"/>
              </a:gdLst>
              <a:ahLst/>
              <a:cxnLst>
                <a:cxn ang="T10">
                  <a:pos x="T0" y="T1"/>
                </a:cxn>
                <a:cxn ang="T11">
                  <a:pos x="T2" y="T3"/>
                </a:cxn>
                <a:cxn ang="T12">
                  <a:pos x="T4" y="T5"/>
                </a:cxn>
                <a:cxn ang="T13">
                  <a:pos x="T6" y="T7"/>
                </a:cxn>
                <a:cxn ang="T14">
                  <a:pos x="T8" y="T9"/>
                </a:cxn>
              </a:cxnLst>
              <a:rect l="T15" t="T16" r="T17" b="T18"/>
              <a:pathLst>
                <a:path w="154" h="159">
                  <a:moveTo>
                    <a:pt x="0" y="140"/>
                  </a:moveTo>
                  <a:lnTo>
                    <a:pt x="133" y="0"/>
                  </a:lnTo>
                  <a:lnTo>
                    <a:pt x="154" y="19"/>
                  </a:lnTo>
                  <a:lnTo>
                    <a:pt x="21" y="159"/>
                  </a:lnTo>
                  <a:lnTo>
                    <a:pt x="0"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1" name="Freeform 178"/>
            <p:cNvSpPr>
              <a:spLocks/>
            </p:cNvSpPr>
            <p:nvPr/>
          </p:nvSpPr>
          <p:spPr bwMode="auto">
            <a:xfrm>
              <a:off x="3025775" y="2923707"/>
              <a:ext cx="25400" cy="30991"/>
            </a:xfrm>
            <a:custGeom>
              <a:avLst/>
              <a:gdLst>
                <a:gd name="T0" fmla="*/ 0 w 33"/>
                <a:gd name="T1" fmla="*/ 2147483647 h 33"/>
                <a:gd name="T2" fmla="*/ 2147483647 w 33"/>
                <a:gd name="T3" fmla="*/ 0 h 33"/>
                <a:gd name="T4" fmla="*/ 2147483647 w 33"/>
                <a:gd name="T5" fmla="*/ 2147483647 h 33"/>
                <a:gd name="T6" fmla="*/ 2147483647 w 33"/>
                <a:gd name="T7" fmla="*/ 2147483647 h 33"/>
                <a:gd name="T8" fmla="*/ 0 w 33"/>
                <a:gd name="T9" fmla="*/ 2147483647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4"/>
                  </a:moveTo>
                  <a:lnTo>
                    <a:pt x="14" y="0"/>
                  </a:lnTo>
                  <a:lnTo>
                    <a:pt x="33" y="19"/>
                  </a:lnTo>
                  <a:lnTo>
                    <a:pt x="19" y="33"/>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2" name="Freeform 179"/>
            <p:cNvSpPr>
              <a:spLocks/>
            </p:cNvSpPr>
            <p:nvPr/>
          </p:nvSpPr>
          <p:spPr bwMode="auto">
            <a:xfrm>
              <a:off x="3036888" y="2901832"/>
              <a:ext cx="34925" cy="41929"/>
            </a:xfrm>
            <a:custGeom>
              <a:avLst/>
              <a:gdLst>
                <a:gd name="T0" fmla="*/ 0 w 45"/>
                <a:gd name="T1" fmla="*/ 2147483647 h 45"/>
                <a:gd name="T2" fmla="*/ 2147483647 w 45"/>
                <a:gd name="T3" fmla="*/ 0 h 45"/>
                <a:gd name="T4" fmla="*/ 2147483647 w 45"/>
                <a:gd name="T5" fmla="*/ 2147483647 h 45"/>
                <a:gd name="T6" fmla="*/ 2147483647 w 45"/>
                <a:gd name="T7" fmla="*/ 2147483647 h 45"/>
                <a:gd name="T8" fmla="*/ 0 w 45"/>
                <a:gd name="T9" fmla="*/ 2147483647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0" y="24"/>
                  </a:moveTo>
                  <a:lnTo>
                    <a:pt x="26" y="0"/>
                  </a:lnTo>
                  <a:lnTo>
                    <a:pt x="45" y="21"/>
                  </a:lnTo>
                  <a:lnTo>
                    <a:pt x="19" y="45"/>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3" name="Freeform 180"/>
            <p:cNvSpPr>
              <a:spLocks/>
            </p:cNvSpPr>
            <p:nvPr/>
          </p:nvSpPr>
          <p:spPr bwMode="auto">
            <a:xfrm>
              <a:off x="3121025" y="2710417"/>
              <a:ext cx="127000" cy="140370"/>
            </a:xfrm>
            <a:custGeom>
              <a:avLst/>
              <a:gdLst>
                <a:gd name="T0" fmla="*/ 0 w 159"/>
                <a:gd name="T1" fmla="*/ 2147483647 h 154"/>
                <a:gd name="T2" fmla="*/ 2147483647 w 159"/>
                <a:gd name="T3" fmla="*/ 0 h 154"/>
                <a:gd name="T4" fmla="*/ 2147483647 w 159"/>
                <a:gd name="T5" fmla="*/ 2147483647 h 154"/>
                <a:gd name="T6" fmla="*/ 2147483647 w 159"/>
                <a:gd name="T7" fmla="*/ 2147483647 h 154"/>
                <a:gd name="T8" fmla="*/ 0 w 159"/>
                <a:gd name="T9" fmla="*/ 2147483647 h 154"/>
                <a:gd name="T10" fmla="*/ 0 60000 65536"/>
                <a:gd name="T11" fmla="*/ 0 60000 65536"/>
                <a:gd name="T12" fmla="*/ 0 60000 65536"/>
                <a:gd name="T13" fmla="*/ 0 60000 65536"/>
                <a:gd name="T14" fmla="*/ 0 60000 65536"/>
                <a:gd name="T15" fmla="*/ 0 w 159"/>
                <a:gd name="T16" fmla="*/ 0 h 154"/>
                <a:gd name="T17" fmla="*/ 159 w 159"/>
                <a:gd name="T18" fmla="*/ 154 h 154"/>
              </a:gdLst>
              <a:ahLst/>
              <a:cxnLst>
                <a:cxn ang="T10">
                  <a:pos x="T0" y="T1"/>
                </a:cxn>
                <a:cxn ang="T11">
                  <a:pos x="T2" y="T3"/>
                </a:cxn>
                <a:cxn ang="T12">
                  <a:pos x="T4" y="T5"/>
                </a:cxn>
                <a:cxn ang="T13">
                  <a:pos x="T6" y="T7"/>
                </a:cxn>
                <a:cxn ang="T14">
                  <a:pos x="T8" y="T9"/>
                </a:cxn>
              </a:cxnLst>
              <a:rect l="T15" t="T16" r="T17" b="T18"/>
              <a:pathLst>
                <a:path w="159" h="154">
                  <a:moveTo>
                    <a:pt x="0" y="133"/>
                  </a:moveTo>
                  <a:lnTo>
                    <a:pt x="140" y="0"/>
                  </a:lnTo>
                  <a:lnTo>
                    <a:pt x="159" y="21"/>
                  </a:lnTo>
                  <a:lnTo>
                    <a:pt x="19" y="154"/>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4" name="Freeform 181"/>
            <p:cNvSpPr>
              <a:spLocks/>
            </p:cNvSpPr>
            <p:nvPr/>
          </p:nvSpPr>
          <p:spPr bwMode="auto">
            <a:xfrm>
              <a:off x="3297238" y="2606507"/>
              <a:ext cx="46038" cy="52867"/>
            </a:xfrm>
            <a:custGeom>
              <a:avLst/>
              <a:gdLst>
                <a:gd name="T0" fmla="*/ 0 w 58"/>
                <a:gd name="T1" fmla="*/ 2147483647 h 59"/>
                <a:gd name="T2" fmla="*/ 2147483647 w 58"/>
                <a:gd name="T3" fmla="*/ 0 h 59"/>
                <a:gd name="T4" fmla="*/ 2147483647 w 58"/>
                <a:gd name="T5" fmla="*/ 2147483647 h 59"/>
                <a:gd name="T6" fmla="*/ 2147483647 w 58"/>
                <a:gd name="T7" fmla="*/ 2147483647 h 59"/>
                <a:gd name="T8" fmla="*/ 0 w 58"/>
                <a:gd name="T9" fmla="*/ 2147483647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0" y="38"/>
                  </a:moveTo>
                  <a:lnTo>
                    <a:pt x="39" y="0"/>
                  </a:lnTo>
                  <a:lnTo>
                    <a:pt x="58"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5" name="Freeform 182"/>
            <p:cNvSpPr>
              <a:spLocks/>
            </p:cNvSpPr>
            <p:nvPr/>
          </p:nvSpPr>
          <p:spPr bwMode="auto">
            <a:xfrm>
              <a:off x="3390900" y="2415093"/>
              <a:ext cx="128588" cy="140370"/>
            </a:xfrm>
            <a:custGeom>
              <a:avLst/>
              <a:gdLst>
                <a:gd name="T0" fmla="*/ 0 w 161"/>
                <a:gd name="T1" fmla="*/ 2147483647 h 154"/>
                <a:gd name="T2" fmla="*/ 2147483647 w 161"/>
                <a:gd name="T3" fmla="*/ 0 h 154"/>
                <a:gd name="T4" fmla="*/ 2147483647 w 161"/>
                <a:gd name="T5" fmla="*/ 2147483647 h 154"/>
                <a:gd name="T6" fmla="*/ 2147483647 w 161"/>
                <a:gd name="T7" fmla="*/ 2147483647 h 154"/>
                <a:gd name="T8" fmla="*/ 0 w 161"/>
                <a:gd name="T9" fmla="*/ 2147483647 h 154"/>
                <a:gd name="T10" fmla="*/ 0 60000 65536"/>
                <a:gd name="T11" fmla="*/ 0 60000 65536"/>
                <a:gd name="T12" fmla="*/ 0 60000 65536"/>
                <a:gd name="T13" fmla="*/ 0 60000 65536"/>
                <a:gd name="T14" fmla="*/ 0 60000 65536"/>
                <a:gd name="T15" fmla="*/ 0 w 161"/>
                <a:gd name="T16" fmla="*/ 0 h 154"/>
                <a:gd name="T17" fmla="*/ 161 w 161"/>
                <a:gd name="T18" fmla="*/ 154 h 154"/>
              </a:gdLst>
              <a:ahLst/>
              <a:cxnLst>
                <a:cxn ang="T10">
                  <a:pos x="T0" y="T1"/>
                </a:cxn>
                <a:cxn ang="T11">
                  <a:pos x="T2" y="T3"/>
                </a:cxn>
                <a:cxn ang="T12">
                  <a:pos x="T4" y="T5"/>
                </a:cxn>
                <a:cxn ang="T13">
                  <a:pos x="T6" y="T7"/>
                </a:cxn>
                <a:cxn ang="T14">
                  <a:pos x="T8" y="T9"/>
                </a:cxn>
              </a:cxnLst>
              <a:rect l="T15" t="T16" r="T17" b="T18"/>
              <a:pathLst>
                <a:path w="161" h="154">
                  <a:moveTo>
                    <a:pt x="0" y="133"/>
                  </a:moveTo>
                  <a:lnTo>
                    <a:pt x="142" y="0"/>
                  </a:lnTo>
                  <a:lnTo>
                    <a:pt x="161" y="21"/>
                  </a:lnTo>
                  <a:lnTo>
                    <a:pt x="19" y="154"/>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6" name="Freeform 183"/>
            <p:cNvSpPr>
              <a:spLocks/>
            </p:cNvSpPr>
            <p:nvPr/>
          </p:nvSpPr>
          <p:spPr bwMode="auto">
            <a:xfrm>
              <a:off x="3567113" y="2311182"/>
              <a:ext cx="46038" cy="52867"/>
            </a:xfrm>
            <a:custGeom>
              <a:avLst/>
              <a:gdLst>
                <a:gd name="T0" fmla="*/ 0 w 59"/>
                <a:gd name="T1" fmla="*/ 2147483647 h 59"/>
                <a:gd name="T2" fmla="*/ 2147483647 w 59"/>
                <a:gd name="T3" fmla="*/ 0 h 59"/>
                <a:gd name="T4" fmla="*/ 2147483647 w 59"/>
                <a:gd name="T5" fmla="*/ 2147483647 h 59"/>
                <a:gd name="T6" fmla="*/ 2147483647 w 59"/>
                <a:gd name="T7" fmla="*/ 2147483647 h 59"/>
                <a:gd name="T8" fmla="*/ 0 w 59"/>
                <a:gd name="T9" fmla="*/ 214748364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0" y="38"/>
                  </a:moveTo>
                  <a:lnTo>
                    <a:pt x="40" y="0"/>
                  </a:lnTo>
                  <a:lnTo>
                    <a:pt x="59"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7" name="Freeform 184"/>
            <p:cNvSpPr>
              <a:spLocks/>
            </p:cNvSpPr>
            <p:nvPr/>
          </p:nvSpPr>
          <p:spPr bwMode="auto">
            <a:xfrm>
              <a:off x="3663950" y="2119768"/>
              <a:ext cx="125413" cy="140370"/>
            </a:xfrm>
            <a:custGeom>
              <a:avLst/>
              <a:gdLst>
                <a:gd name="T0" fmla="*/ 0 w 159"/>
                <a:gd name="T1" fmla="*/ 2147483647 h 154"/>
                <a:gd name="T2" fmla="*/ 2147483647 w 159"/>
                <a:gd name="T3" fmla="*/ 0 h 154"/>
                <a:gd name="T4" fmla="*/ 2147483647 w 159"/>
                <a:gd name="T5" fmla="*/ 2147483647 h 154"/>
                <a:gd name="T6" fmla="*/ 2147483647 w 159"/>
                <a:gd name="T7" fmla="*/ 2147483647 h 154"/>
                <a:gd name="T8" fmla="*/ 0 w 159"/>
                <a:gd name="T9" fmla="*/ 2147483647 h 154"/>
                <a:gd name="T10" fmla="*/ 0 60000 65536"/>
                <a:gd name="T11" fmla="*/ 0 60000 65536"/>
                <a:gd name="T12" fmla="*/ 0 60000 65536"/>
                <a:gd name="T13" fmla="*/ 0 60000 65536"/>
                <a:gd name="T14" fmla="*/ 0 60000 65536"/>
                <a:gd name="T15" fmla="*/ 0 w 159"/>
                <a:gd name="T16" fmla="*/ 0 h 154"/>
                <a:gd name="T17" fmla="*/ 159 w 159"/>
                <a:gd name="T18" fmla="*/ 154 h 154"/>
              </a:gdLst>
              <a:ahLst/>
              <a:cxnLst>
                <a:cxn ang="T10">
                  <a:pos x="T0" y="T1"/>
                </a:cxn>
                <a:cxn ang="T11">
                  <a:pos x="T2" y="T3"/>
                </a:cxn>
                <a:cxn ang="T12">
                  <a:pos x="T4" y="T5"/>
                </a:cxn>
                <a:cxn ang="T13">
                  <a:pos x="T6" y="T7"/>
                </a:cxn>
                <a:cxn ang="T14">
                  <a:pos x="T8" y="T9"/>
                </a:cxn>
              </a:cxnLst>
              <a:rect l="T15" t="T16" r="T17" b="T18"/>
              <a:pathLst>
                <a:path w="159" h="154">
                  <a:moveTo>
                    <a:pt x="0" y="133"/>
                  </a:moveTo>
                  <a:lnTo>
                    <a:pt x="140" y="0"/>
                  </a:lnTo>
                  <a:lnTo>
                    <a:pt x="159" y="21"/>
                  </a:lnTo>
                  <a:lnTo>
                    <a:pt x="19" y="154"/>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8" name="Freeform 185"/>
            <p:cNvSpPr>
              <a:spLocks/>
            </p:cNvSpPr>
            <p:nvPr/>
          </p:nvSpPr>
          <p:spPr bwMode="auto">
            <a:xfrm>
              <a:off x="3838575" y="2015858"/>
              <a:ext cx="47625" cy="54690"/>
            </a:xfrm>
            <a:custGeom>
              <a:avLst/>
              <a:gdLst>
                <a:gd name="T0" fmla="*/ 0 w 59"/>
                <a:gd name="T1" fmla="*/ 2147483647 h 59"/>
                <a:gd name="T2" fmla="*/ 2147483647 w 59"/>
                <a:gd name="T3" fmla="*/ 0 h 59"/>
                <a:gd name="T4" fmla="*/ 2147483647 w 59"/>
                <a:gd name="T5" fmla="*/ 2147483647 h 59"/>
                <a:gd name="T6" fmla="*/ 2147483647 w 59"/>
                <a:gd name="T7" fmla="*/ 2147483647 h 59"/>
                <a:gd name="T8" fmla="*/ 0 w 59"/>
                <a:gd name="T9" fmla="*/ 214748364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0" y="38"/>
                  </a:moveTo>
                  <a:lnTo>
                    <a:pt x="40" y="0"/>
                  </a:lnTo>
                  <a:lnTo>
                    <a:pt x="59"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9" name="Freeform 186"/>
            <p:cNvSpPr>
              <a:spLocks/>
            </p:cNvSpPr>
            <p:nvPr/>
          </p:nvSpPr>
          <p:spPr bwMode="auto">
            <a:xfrm>
              <a:off x="3933825" y="1826267"/>
              <a:ext cx="127000" cy="140370"/>
            </a:xfrm>
            <a:custGeom>
              <a:avLst/>
              <a:gdLst>
                <a:gd name="T0" fmla="*/ 0 w 160"/>
                <a:gd name="T1" fmla="*/ 2147483647 h 154"/>
                <a:gd name="T2" fmla="*/ 2147483647 w 160"/>
                <a:gd name="T3" fmla="*/ 0 h 154"/>
                <a:gd name="T4" fmla="*/ 2147483647 w 160"/>
                <a:gd name="T5" fmla="*/ 2147483647 h 154"/>
                <a:gd name="T6" fmla="*/ 2147483647 w 160"/>
                <a:gd name="T7" fmla="*/ 2147483647 h 154"/>
                <a:gd name="T8" fmla="*/ 0 w 160"/>
                <a:gd name="T9" fmla="*/ 2147483647 h 154"/>
                <a:gd name="T10" fmla="*/ 0 60000 65536"/>
                <a:gd name="T11" fmla="*/ 0 60000 65536"/>
                <a:gd name="T12" fmla="*/ 0 60000 65536"/>
                <a:gd name="T13" fmla="*/ 0 60000 65536"/>
                <a:gd name="T14" fmla="*/ 0 60000 65536"/>
                <a:gd name="T15" fmla="*/ 0 w 160"/>
                <a:gd name="T16" fmla="*/ 0 h 154"/>
                <a:gd name="T17" fmla="*/ 160 w 160"/>
                <a:gd name="T18" fmla="*/ 154 h 154"/>
              </a:gdLst>
              <a:ahLst/>
              <a:cxnLst>
                <a:cxn ang="T10">
                  <a:pos x="T0" y="T1"/>
                </a:cxn>
                <a:cxn ang="T11">
                  <a:pos x="T2" y="T3"/>
                </a:cxn>
                <a:cxn ang="T12">
                  <a:pos x="T4" y="T5"/>
                </a:cxn>
                <a:cxn ang="T13">
                  <a:pos x="T6" y="T7"/>
                </a:cxn>
                <a:cxn ang="T14">
                  <a:pos x="T8" y="T9"/>
                </a:cxn>
              </a:cxnLst>
              <a:rect l="T15" t="T16" r="T17" b="T18"/>
              <a:pathLst>
                <a:path w="160" h="154">
                  <a:moveTo>
                    <a:pt x="0" y="133"/>
                  </a:moveTo>
                  <a:lnTo>
                    <a:pt x="141" y="0"/>
                  </a:lnTo>
                  <a:lnTo>
                    <a:pt x="160" y="21"/>
                  </a:lnTo>
                  <a:lnTo>
                    <a:pt x="19" y="154"/>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0" name="Freeform 187"/>
            <p:cNvSpPr>
              <a:spLocks/>
            </p:cNvSpPr>
            <p:nvPr/>
          </p:nvSpPr>
          <p:spPr bwMode="auto">
            <a:xfrm>
              <a:off x="4108450" y="1722356"/>
              <a:ext cx="47625" cy="52867"/>
            </a:xfrm>
            <a:custGeom>
              <a:avLst/>
              <a:gdLst>
                <a:gd name="T0" fmla="*/ 0 w 59"/>
                <a:gd name="T1" fmla="*/ 2147483647 h 58"/>
                <a:gd name="T2" fmla="*/ 2147483647 w 59"/>
                <a:gd name="T3" fmla="*/ 0 h 58"/>
                <a:gd name="T4" fmla="*/ 2147483647 w 59"/>
                <a:gd name="T5" fmla="*/ 2147483647 h 58"/>
                <a:gd name="T6" fmla="*/ 2147483647 w 59"/>
                <a:gd name="T7" fmla="*/ 2147483647 h 58"/>
                <a:gd name="T8" fmla="*/ 0 w 59"/>
                <a:gd name="T9" fmla="*/ 2147483647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0" y="38"/>
                  </a:moveTo>
                  <a:lnTo>
                    <a:pt x="40" y="0"/>
                  </a:lnTo>
                  <a:lnTo>
                    <a:pt x="59" y="20"/>
                  </a:lnTo>
                  <a:lnTo>
                    <a:pt x="19" y="58"/>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1" name="Freeform 188"/>
            <p:cNvSpPr>
              <a:spLocks/>
            </p:cNvSpPr>
            <p:nvPr/>
          </p:nvSpPr>
          <p:spPr bwMode="auto">
            <a:xfrm>
              <a:off x="4205288" y="1530942"/>
              <a:ext cx="125413" cy="140370"/>
            </a:xfrm>
            <a:custGeom>
              <a:avLst/>
              <a:gdLst>
                <a:gd name="T0" fmla="*/ 0 w 159"/>
                <a:gd name="T1" fmla="*/ 2147483647 h 153"/>
                <a:gd name="T2" fmla="*/ 2147483647 w 159"/>
                <a:gd name="T3" fmla="*/ 0 h 153"/>
                <a:gd name="T4" fmla="*/ 2147483647 w 159"/>
                <a:gd name="T5" fmla="*/ 2147483647 h 153"/>
                <a:gd name="T6" fmla="*/ 2147483647 w 159"/>
                <a:gd name="T7" fmla="*/ 2147483647 h 153"/>
                <a:gd name="T8" fmla="*/ 0 w 159"/>
                <a:gd name="T9" fmla="*/ 2147483647 h 153"/>
                <a:gd name="T10" fmla="*/ 0 60000 65536"/>
                <a:gd name="T11" fmla="*/ 0 60000 65536"/>
                <a:gd name="T12" fmla="*/ 0 60000 65536"/>
                <a:gd name="T13" fmla="*/ 0 60000 65536"/>
                <a:gd name="T14" fmla="*/ 0 60000 65536"/>
                <a:gd name="T15" fmla="*/ 0 w 159"/>
                <a:gd name="T16" fmla="*/ 0 h 153"/>
                <a:gd name="T17" fmla="*/ 159 w 159"/>
                <a:gd name="T18" fmla="*/ 153 h 153"/>
              </a:gdLst>
              <a:ahLst/>
              <a:cxnLst>
                <a:cxn ang="T10">
                  <a:pos x="T0" y="T1"/>
                </a:cxn>
                <a:cxn ang="T11">
                  <a:pos x="T2" y="T3"/>
                </a:cxn>
                <a:cxn ang="T12">
                  <a:pos x="T4" y="T5"/>
                </a:cxn>
                <a:cxn ang="T13">
                  <a:pos x="T6" y="T7"/>
                </a:cxn>
                <a:cxn ang="T14">
                  <a:pos x="T8" y="T9"/>
                </a:cxn>
              </a:cxnLst>
              <a:rect l="T15" t="T16" r="T17" b="T18"/>
              <a:pathLst>
                <a:path w="159" h="153">
                  <a:moveTo>
                    <a:pt x="0" y="133"/>
                  </a:moveTo>
                  <a:lnTo>
                    <a:pt x="140" y="0"/>
                  </a:lnTo>
                  <a:lnTo>
                    <a:pt x="159" y="20"/>
                  </a:lnTo>
                  <a:lnTo>
                    <a:pt x="19" y="153"/>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2" name="Freeform 189"/>
            <p:cNvSpPr>
              <a:spLocks/>
            </p:cNvSpPr>
            <p:nvPr/>
          </p:nvSpPr>
          <p:spPr bwMode="auto">
            <a:xfrm>
              <a:off x="4381500" y="1427031"/>
              <a:ext cx="46038" cy="54690"/>
            </a:xfrm>
            <a:custGeom>
              <a:avLst/>
              <a:gdLst>
                <a:gd name="T0" fmla="*/ 0 w 59"/>
                <a:gd name="T1" fmla="*/ 2147483647 h 58"/>
                <a:gd name="T2" fmla="*/ 2147483647 w 59"/>
                <a:gd name="T3" fmla="*/ 0 h 58"/>
                <a:gd name="T4" fmla="*/ 2147483647 w 59"/>
                <a:gd name="T5" fmla="*/ 2147483647 h 58"/>
                <a:gd name="T6" fmla="*/ 2147483647 w 59"/>
                <a:gd name="T7" fmla="*/ 2147483647 h 58"/>
                <a:gd name="T8" fmla="*/ 0 w 59"/>
                <a:gd name="T9" fmla="*/ 2147483647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0" y="38"/>
                  </a:moveTo>
                  <a:lnTo>
                    <a:pt x="40" y="0"/>
                  </a:lnTo>
                  <a:lnTo>
                    <a:pt x="59" y="20"/>
                  </a:lnTo>
                  <a:lnTo>
                    <a:pt x="19" y="58"/>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3" name="Freeform 190"/>
            <p:cNvSpPr>
              <a:spLocks/>
            </p:cNvSpPr>
            <p:nvPr/>
          </p:nvSpPr>
          <p:spPr bwMode="auto">
            <a:xfrm>
              <a:off x="4475163" y="1235617"/>
              <a:ext cx="128588" cy="140370"/>
            </a:xfrm>
            <a:custGeom>
              <a:avLst/>
              <a:gdLst>
                <a:gd name="T0" fmla="*/ 0 w 161"/>
                <a:gd name="T1" fmla="*/ 2147483647 h 154"/>
                <a:gd name="T2" fmla="*/ 2147483647 w 161"/>
                <a:gd name="T3" fmla="*/ 0 h 154"/>
                <a:gd name="T4" fmla="*/ 2147483647 w 161"/>
                <a:gd name="T5" fmla="*/ 2147483647 h 154"/>
                <a:gd name="T6" fmla="*/ 2147483647 w 161"/>
                <a:gd name="T7" fmla="*/ 2147483647 h 154"/>
                <a:gd name="T8" fmla="*/ 0 w 161"/>
                <a:gd name="T9" fmla="*/ 2147483647 h 154"/>
                <a:gd name="T10" fmla="*/ 0 60000 65536"/>
                <a:gd name="T11" fmla="*/ 0 60000 65536"/>
                <a:gd name="T12" fmla="*/ 0 60000 65536"/>
                <a:gd name="T13" fmla="*/ 0 60000 65536"/>
                <a:gd name="T14" fmla="*/ 0 60000 65536"/>
                <a:gd name="T15" fmla="*/ 0 w 161"/>
                <a:gd name="T16" fmla="*/ 0 h 154"/>
                <a:gd name="T17" fmla="*/ 161 w 161"/>
                <a:gd name="T18" fmla="*/ 154 h 154"/>
              </a:gdLst>
              <a:ahLst/>
              <a:cxnLst>
                <a:cxn ang="T10">
                  <a:pos x="T0" y="T1"/>
                </a:cxn>
                <a:cxn ang="T11">
                  <a:pos x="T2" y="T3"/>
                </a:cxn>
                <a:cxn ang="T12">
                  <a:pos x="T4" y="T5"/>
                </a:cxn>
                <a:cxn ang="T13">
                  <a:pos x="T6" y="T7"/>
                </a:cxn>
                <a:cxn ang="T14">
                  <a:pos x="T8" y="T9"/>
                </a:cxn>
              </a:cxnLst>
              <a:rect l="T15" t="T16" r="T17" b="T18"/>
              <a:pathLst>
                <a:path w="161" h="154">
                  <a:moveTo>
                    <a:pt x="0" y="133"/>
                  </a:moveTo>
                  <a:lnTo>
                    <a:pt x="142" y="0"/>
                  </a:lnTo>
                  <a:lnTo>
                    <a:pt x="161" y="20"/>
                  </a:lnTo>
                  <a:lnTo>
                    <a:pt x="19" y="154"/>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4" name="Freeform 191"/>
            <p:cNvSpPr>
              <a:spLocks/>
            </p:cNvSpPr>
            <p:nvPr/>
          </p:nvSpPr>
          <p:spPr bwMode="auto">
            <a:xfrm>
              <a:off x="4651375" y="1131707"/>
              <a:ext cx="46038" cy="52867"/>
            </a:xfrm>
            <a:custGeom>
              <a:avLst/>
              <a:gdLst>
                <a:gd name="T0" fmla="*/ 0 w 58"/>
                <a:gd name="T1" fmla="*/ 2147483647 h 58"/>
                <a:gd name="T2" fmla="*/ 2147483647 w 58"/>
                <a:gd name="T3" fmla="*/ 0 h 58"/>
                <a:gd name="T4" fmla="*/ 2147483647 w 58"/>
                <a:gd name="T5" fmla="*/ 2147483647 h 58"/>
                <a:gd name="T6" fmla="*/ 2147483647 w 58"/>
                <a:gd name="T7" fmla="*/ 2147483647 h 58"/>
                <a:gd name="T8" fmla="*/ 0 w 58"/>
                <a:gd name="T9" fmla="*/ 2147483647 h 58"/>
                <a:gd name="T10" fmla="*/ 0 60000 65536"/>
                <a:gd name="T11" fmla="*/ 0 60000 65536"/>
                <a:gd name="T12" fmla="*/ 0 60000 65536"/>
                <a:gd name="T13" fmla="*/ 0 60000 65536"/>
                <a:gd name="T14" fmla="*/ 0 60000 65536"/>
                <a:gd name="T15" fmla="*/ 0 w 58"/>
                <a:gd name="T16" fmla="*/ 0 h 58"/>
                <a:gd name="T17" fmla="*/ 58 w 58"/>
                <a:gd name="T18" fmla="*/ 58 h 58"/>
              </a:gdLst>
              <a:ahLst/>
              <a:cxnLst>
                <a:cxn ang="T10">
                  <a:pos x="T0" y="T1"/>
                </a:cxn>
                <a:cxn ang="T11">
                  <a:pos x="T2" y="T3"/>
                </a:cxn>
                <a:cxn ang="T12">
                  <a:pos x="T4" y="T5"/>
                </a:cxn>
                <a:cxn ang="T13">
                  <a:pos x="T6" y="T7"/>
                </a:cxn>
                <a:cxn ang="T14">
                  <a:pos x="T8" y="T9"/>
                </a:cxn>
              </a:cxnLst>
              <a:rect l="T15" t="T16" r="T17" b="T18"/>
              <a:pathLst>
                <a:path w="58" h="58">
                  <a:moveTo>
                    <a:pt x="0" y="38"/>
                  </a:moveTo>
                  <a:lnTo>
                    <a:pt x="39" y="0"/>
                  </a:lnTo>
                  <a:lnTo>
                    <a:pt x="58" y="20"/>
                  </a:lnTo>
                  <a:lnTo>
                    <a:pt x="19" y="58"/>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5" name="Freeform 192"/>
            <p:cNvSpPr>
              <a:spLocks/>
            </p:cNvSpPr>
            <p:nvPr/>
          </p:nvSpPr>
          <p:spPr bwMode="auto">
            <a:xfrm>
              <a:off x="1333500" y="4974573"/>
              <a:ext cx="155575" cy="61982"/>
            </a:xfrm>
            <a:custGeom>
              <a:avLst/>
              <a:gdLst>
                <a:gd name="T0" fmla="*/ 0 w 196"/>
                <a:gd name="T1" fmla="*/ 2147483647 h 68"/>
                <a:gd name="T2" fmla="*/ 2147483647 w 196"/>
                <a:gd name="T3" fmla="*/ 0 h 68"/>
                <a:gd name="T4" fmla="*/ 2147483647 w 196"/>
                <a:gd name="T5" fmla="*/ 2147483647 h 68"/>
                <a:gd name="T6" fmla="*/ 2147483647 w 196"/>
                <a:gd name="T7" fmla="*/ 2147483647 h 68"/>
                <a:gd name="T8" fmla="*/ 0 w 196"/>
                <a:gd name="T9" fmla="*/ 2147483647 h 68"/>
                <a:gd name="T10" fmla="*/ 0 60000 65536"/>
                <a:gd name="T11" fmla="*/ 0 60000 65536"/>
                <a:gd name="T12" fmla="*/ 0 60000 65536"/>
                <a:gd name="T13" fmla="*/ 0 60000 65536"/>
                <a:gd name="T14" fmla="*/ 0 60000 65536"/>
                <a:gd name="T15" fmla="*/ 0 w 196"/>
                <a:gd name="T16" fmla="*/ 0 h 68"/>
                <a:gd name="T17" fmla="*/ 196 w 196"/>
                <a:gd name="T18" fmla="*/ 68 h 68"/>
              </a:gdLst>
              <a:ahLst/>
              <a:cxnLst>
                <a:cxn ang="T10">
                  <a:pos x="T0" y="T1"/>
                </a:cxn>
                <a:cxn ang="T11">
                  <a:pos x="T2" y="T3"/>
                </a:cxn>
                <a:cxn ang="T12">
                  <a:pos x="T4" y="T5"/>
                </a:cxn>
                <a:cxn ang="T13">
                  <a:pos x="T6" y="T7"/>
                </a:cxn>
                <a:cxn ang="T14">
                  <a:pos x="T8" y="T9"/>
                </a:cxn>
              </a:cxnLst>
              <a:rect l="T15" t="T16" r="T17" b="T18"/>
              <a:pathLst>
                <a:path w="196" h="68">
                  <a:moveTo>
                    <a:pt x="0" y="40"/>
                  </a:moveTo>
                  <a:lnTo>
                    <a:pt x="190" y="0"/>
                  </a:lnTo>
                  <a:lnTo>
                    <a:pt x="196" y="28"/>
                  </a:lnTo>
                  <a:lnTo>
                    <a:pt x="5" y="68"/>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6" name="Freeform 193"/>
            <p:cNvSpPr>
              <a:spLocks/>
            </p:cNvSpPr>
            <p:nvPr/>
          </p:nvSpPr>
          <p:spPr bwMode="auto">
            <a:xfrm>
              <a:off x="1570038" y="4916237"/>
              <a:ext cx="153988" cy="61982"/>
            </a:xfrm>
            <a:custGeom>
              <a:avLst/>
              <a:gdLst>
                <a:gd name="T0" fmla="*/ 0 w 195"/>
                <a:gd name="T1" fmla="*/ 2147483647 h 68"/>
                <a:gd name="T2" fmla="*/ 2147483647 w 195"/>
                <a:gd name="T3" fmla="*/ 0 h 68"/>
                <a:gd name="T4" fmla="*/ 2147483647 w 195"/>
                <a:gd name="T5" fmla="*/ 2147483647 h 68"/>
                <a:gd name="T6" fmla="*/ 2147483647 w 195"/>
                <a:gd name="T7" fmla="*/ 2147483647 h 68"/>
                <a:gd name="T8" fmla="*/ 0 w 195"/>
                <a:gd name="T9" fmla="*/ 2147483647 h 68"/>
                <a:gd name="T10" fmla="*/ 0 60000 65536"/>
                <a:gd name="T11" fmla="*/ 0 60000 65536"/>
                <a:gd name="T12" fmla="*/ 0 60000 65536"/>
                <a:gd name="T13" fmla="*/ 0 60000 65536"/>
                <a:gd name="T14" fmla="*/ 0 60000 65536"/>
                <a:gd name="T15" fmla="*/ 0 w 195"/>
                <a:gd name="T16" fmla="*/ 0 h 68"/>
                <a:gd name="T17" fmla="*/ 195 w 195"/>
                <a:gd name="T18" fmla="*/ 68 h 68"/>
              </a:gdLst>
              <a:ahLst/>
              <a:cxnLst>
                <a:cxn ang="T10">
                  <a:pos x="T0" y="T1"/>
                </a:cxn>
                <a:cxn ang="T11">
                  <a:pos x="T2" y="T3"/>
                </a:cxn>
                <a:cxn ang="T12">
                  <a:pos x="T4" y="T5"/>
                </a:cxn>
                <a:cxn ang="T13">
                  <a:pos x="T6" y="T7"/>
                </a:cxn>
                <a:cxn ang="T14">
                  <a:pos x="T8" y="T9"/>
                </a:cxn>
              </a:cxnLst>
              <a:rect l="T15" t="T16" r="T17" b="T18"/>
              <a:pathLst>
                <a:path w="195" h="68">
                  <a:moveTo>
                    <a:pt x="0" y="40"/>
                  </a:moveTo>
                  <a:lnTo>
                    <a:pt x="190" y="0"/>
                  </a:lnTo>
                  <a:lnTo>
                    <a:pt x="195" y="28"/>
                  </a:lnTo>
                  <a:lnTo>
                    <a:pt x="5" y="68"/>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7" name="Freeform 194"/>
            <p:cNvSpPr>
              <a:spLocks/>
            </p:cNvSpPr>
            <p:nvPr/>
          </p:nvSpPr>
          <p:spPr bwMode="auto">
            <a:xfrm>
              <a:off x="1806575" y="4857901"/>
              <a:ext cx="153988" cy="63805"/>
            </a:xfrm>
            <a:custGeom>
              <a:avLst/>
              <a:gdLst>
                <a:gd name="T0" fmla="*/ 0 w 193"/>
                <a:gd name="T1" fmla="*/ 2147483647 h 69"/>
                <a:gd name="T2" fmla="*/ 2147483647 w 193"/>
                <a:gd name="T3" fmla="*/ 0 h 69"/>
                <a:gd name="T4" fmla="*/ 2147483647 w 193"/>
                <a:gd name="T5" fmla="*/ 2147483647 h 69"/>
                <a:gd name="T6" fmla="*/ 2147483647 w 193"/>
                <a:gd name="T7" fmla="*/ 2147483647 h 69"/>
                <a:gd name="T8" fmla="*/ 0 w 193"/>
                <a:gd name="T9" fmla="*/ 2147483647 h 69"/>
                <a:gd name="T10" fmla="*/ 0 60000 65536"/>
                <a:gd name="T11" fmla="*/ 0 60000 65536"/>
                <a:gd name="T12" fmla="*/ 0 60000 65536"/>
                <a:gd name="T13" fmla="*/ 0 60000 65536"/>
                <a:gd name="T14" fmla="*/ 0 60000 65536"/>
                <a:gd name="T15" fmla="*/ 0 w 193"/>
                <a:gd name="T16" fmla="*/ 0 h 69"/>
                <a:gd name="T17" fmla="*/ 193 w 193"/>
                <a:gd name="T18" fmla="*/ 69 h 69"/>
              </a:gdLst>
              <a:ahLst/>
              <a:cxnLst>
                <a:cxn ang="T10">
                  <a:pos x="T0" y="T1"/>
                </a:cxn>
                <a:cxn ang="T11">
                  <a:pos x="T2" y="T3"/>
                </a:cxn>
                <a:cxn ang="T12">
                  <a:pos x="T4" y="T5"/>
                </a:cxn>
                <a:cxn ang="T13">
                  <a:pos x="T6" y="T7"/>
                </a:cxn>
                <a:cxn ang="T14">
                  <a:pos x="T8" y="T9"/>
                </a:cxn>
              </a:cxnLst>
              <a:rect l="T15" t="T16" r="T17" b="T18"/>
              <a:pathLst>
                <a:path w="193" h="69">
                  <a:moveTo>
                    <a:pt x="0" y="41"/>
                  </a:moveTo>
                  <a:lnTo>
                    <a:pt x="188" y="0"/>
                  </a:lnTo>
                  <a:lnTo>
                    <a:pt x="193" y="27"/>
                  </a:lnTo>
                  <a:lnTo>
                    <a:pt x="5" y="69"/>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8" name="Freeform 195"/>
            <p:cNvSpPr>
              <a:spLocks/>
            </p:cNvSpPr>
            <p:nvPr/>
          </p:nvSpPr>
          <p:spPr bwMode="auto">
            <a:xfrm>
              <a:off x="2043113" y="4801389"/>
              <a:ext cx="153988" cy="61982"/>
            </a:xfrm>
            <a:custGeom>
              <a:avLst/>
              <a:gdLst>
                <a:gd name="T0" fmla="*/ 0 w 193"/>
                <a:gd name="T1" fmla="*/ 2147483647 h 68"/>
                <a:gd name="T2" fmla="*/ 2147483647 w 193"/>
                <a:gd name="T3" fmla="*/ 0 h 68"/>
                <a:gd name="T4" fmla="*/ 2147483647 w 193"/>
                <a:gd name="T5" fmla="*/ 2147483647 h 68"/>
                <a:gd name="T6" fmla="*/ 2147483647 w 193"/>
                <a:gd name="T7" fmla="*/ 2147483647 h 68"/>
                <a:gd name="T8" fmla="*/ 0 w 193"/>
                <a:gd name="T9" fmla="*/ 2147483647 h 68"/>
                <a:gd name="T10" fmla="*/ 0 60000 65536"/>
                <a:gd name="T11" fmla="*/ 0 60000 65536"/>
                <a:gd name="T12" fmla="*/ 0 60000 65536"/>
                <a:gd name="T13" fmla="*/ 0 60000 65536"/>
                <a:gd name="T14" fmla="*/ 0 60000 65536"/>
                <a:gd name="T15" fmla="*/ 0 w 193"/>
                <a:gd name="T16" fmla="*/ 0 h 68"/>
                <a:gd name="T17" fmla="*/ 193 w 193"/>
                <a:gd name="T18" fmla="*/ 68 h 68"/>
              </a:gdLst>
              <a:ahLst/>
              <a:cxnLst>
                <a:cxn ang="T10">
                  <a:pos x="T0" y="T1"/>
                </a:cxn>
                <a:cxn ang="T11">
                  <a:pos x="T2" y="T3"/>
                </a:cxn>
                <a:cxn ang="T12">
                  <a:pos x="T4" y="T5"/>
                </a:cxn>
                <a:cxn ang="T13">
                  <a:pos x="T6" y="T7"/>
                </a:cxn>
                <a:cxn ang="T14">
                  <a:pos x="T8" y="T9"/>
                </a:cxn>
              </a:cxnLst>
              <a:rect l="T15" t="T16" r="T17" b="T18"/>
              <a:pathLst>
                <a:path w="193" h="68">
                  <a:moveTo>
                    <a:pt x="0" y="40"/>
                  </a:moveTo>
                  <a:lnTo>
                    <a:pt x="188" y="0"/>
                  </a:lnTo>
                  <a:lnTo>
                    <a:pt x="193" y="28"/>
                  </a:lnTo>
                  <a:lnTo>
                    <a:pt x="5" y="68"/>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9" name="Freeform 196"/>
            <p:cNvSpPr>
              <a:spLocks/>
            </p:cNvSpPr>
            <p:nvPr/>
          </p:nvSpPr>
          <p:spPr bwMode="auto">
            <a:xfrm>
              <a:off x="2279650" y="4743053"/>
              <a:ext cx="153988" cy="61982"/>
            </a:xfrm>
            <a:custGeom>
              <a:avLst/>
              <a:gdLst>
                <a:gd name="T0" fmla="*/ 0 w 195"/>
                <a:gd name="T1" fmla="*/ 2147483647 h 68"/>
                <a:gd name="T2" fmla="*/ 2147483647 w 195"/>
                <a:gd name="T3" fmla="*/ 0 h 68"/>
                <a:gd name="T4" fmla="*/ 2147483647 w 195"/>
                <a:gd name="T5" fmla="*/ 2147483647 h 68"/>
                <a:gd name="T6" fmla="*/ 2147483647 w 195"/>
                <a:gd name="T7" fmla="*/ 2147483647 h 68"/>
                <a:gd name="T8" fmla="*/ 0 w 195"/>
                <a:gd name="T9" fmla="*/ 2147483647 h 68"/>
                <a:gd name="T10" fmla="*/ 0 60000 65536"/>
                <a:gd name="T11" fmla="*/ 0 60000 65536"/>
                <a:gd name="T12" fmla="*/ 0 60000 65536"/>
                <a:gd name="T13" fmla="*/ 0 60000 65536"/>
                <a:gd name="T14" fmla="*/ 0 60000 65536"/>
                <a:gd name="T15" fmla="*/ 0 w 195"/>
                <a:gd name="T16" fmla="*/ 0 h 68"/>
                <a:gd name="T17" fmla="*/ 195 w 195"/>
                <a:gd name="T18" fmla="*/ 68 h 68"/>
              </a:gdLst>
              <a:ahLst/>
              <a:cxnLst>
                <a:cxn ang="T10">
                  <a:pos x="T0" y="T1"/>
                </a:cxn>
                <a:cxn ang="T11">
                  <a:pos x="T2" y="T3"/>
                </a:cxn>
                <a:cxn ang="T12">
                  <a:pos x="T4" y="T5"/>
                </a:cxn>
                <a:cxn ang="T13">
                  <a:pos x="T6" y="T7"/>
                </a:cxn>
                <a:cxn ang="T14">
                  <a:pos x="T8" y="T9"/>
                </a:cxn>
              </a:cxnLst>
              <a:rect l="T15" t="T16" r="T17" b="T18"/>
              <a:pathLst>
                <a:path w="195" h="68">
                  <a:moveTo>
                    <a:pt x="0" y="40"/>
                  </a:moveTo>
                  <a:lnTo>
                    <a:pt x="190" y="0"/>
                  </a:lnTo>
                  <a:lnTo>
                    <a:pt x="195" y="28"/>
                  </a:lnTo>
                  <a:lnTo>
                    <a:pt x="5" y="68"/>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0" name="Freeform 197"/>
            <p:cNvSpPr>
              <a:spLocks/>
            </p:cNvSpPr>
            <p:nvPr/>
          </p:nvSpPr>
          <p:spPr bwMode="auto">
            <a:xfrm>
              <a:off x="2514600" y="4684717"/>
              <a:ext cx="155575" cy="63805"/>
            </a:xfrm>
            <a:custGeom>
              <a:avLst/>
              <a:gdLst>
                <a:gd name="T0" fmla="*/ 0 w 196"/>
                <a:gd name="T1" fmla="*/ 2147483647 h 70"/>
                <a:gd name="T2" fmla="*/ 2147483647 w 196"/>
                <a:gd name="T3" fmla="*/ 0 h 70"/>
                <a:gd name="T4" fmla="*/ 2147483647 w 196"/>
                <a:gd name="T5" fmla="*/ 2147483647 h 70"/>
                <a:gd name="T6" fmla="*/ 2147483647 w 196"/>
                <a:gd name="T7" fmla="*/ 2147483647 h 70"/>
                <a:gd name="T8" fmla="*/ 0 w 196"/>
                <a:gd name="T9" fmla="*/ 2147483647 h 70"/>
                <a:gd name="T10" fmla="*/ 0 60000 65536"/>
                <a:gd name="T11" fmla="*/ 0 60000 65536"/>
                <a:gd name="T12" fmla="*/ 0 60000 65536"/>
                <a:gd name="T13" fmla="*/ 0 60000 65536"/>
                <a:gd name="T14" fmla="*/ 0 60000 65536"/>
                <a:gd name="T15" fmla="*/ 0 w 196"/>
                <a:gd name="T16" fmla="*/ 0 h 70"/>
                <a:gd name="T17" fmla="*/ 196 w 196"/>
                <a:gd name="T18" fmla="*/ 70 h 70"/>
              </a:gdLst>
              <a:ahLst/>
              <a:cxnLst>
                <a:cxn ang="T10">
                  <a:pos x="T0" y="T1"/>
                </a:cxn>
                <a:cxn ang="T11">
                  <a:pos x="T2" y="T3"/>
                </a:cxn>
                <a:cxn ang="T12">
                  <a:pos x="T4" y="T5"/>
                </a:cxn>
                <a:cxn ang="T13">
                  <a:pos x="T6" y="T7"/>
                </a:cxn>
                <a:cxn ang="T14">
                  <a:pos x="T8" y="T9"/>
                </a:cxn>
              </a:cxnLst>
              <a:rect l="T15" t="T16" r="T17" b="T18"/>
              <a:pathLst>
                <a:path w="196" h="70">
                  <a:moveTo>
                    <a:pt x="0" y="42"/>
                  </a:moveTo>
                  <a:lnTo>
                    <a:pt x="191" y="0"/>
                  </a:lnTo>
                  <a:lnTo>
                    <a:pt x="196" y="28"/>
                  </a:lnTo>
                  <a:lnTo>
                    <a:pt x="6" y="70"/>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1" name="Freeform 198"/>
            <p:cNvSpPr>
              <a:spLocks/>
            </p:cNvSpPr>
            <p:nvPr/>
          </p:nvSpPr>
          <p:spPr bwMode="auto">
            <a:xfrm>
              <a:off x="2752725" y="4628205"/>
              <a:ext cx="153988" cy="61982"/>
            </a:xfrm>
            <a:custGeom>
              <a:avLst/>
              <a:gdLst>
                <a:gd name="T0" fmla="*/ 0 w 194"/>
                <a:gd name="T1" fmla="*/ 2147483647 h 68"/>
                <a:gd name="T2" fmla="*/ 2147483647 w 194"/>
                <a:gd name="T3" fmla="*/ 0 h 68"/>
                <a:gd name="T4" fmla="*/ 2147483647 w 194"/>
                <a:gd name="T5" fmla="*/ 2147483647 h 68"/>
                <a:gd name="T6" fmla="*/ 2147483647 w 194"/>
                <a:gd name="T7" fmla="*/ 2147483647 h 68"/>
                <a:gd name="T8" fmla="*/ 0 w 194"/>
                <a:gd name="T9" fmla="*/ 2147483647 h 68"/>
                <a:gd name="T10" fmla="*/ 0 60000 65536"/>
                <a:gd name="T11" fmla="*/ 0 60000 65536"/>
                <a:gd name="T12" fmla="*/ 0 60000 65536"/>
                <a:gd name="T13" fmla="*/ 0 60000 65536"/>
                <a:gd name="T14" fmla="*/ 0 60000 65536"/>
                <a:gd name="T15" fmla="*/ 0 w 194"/>
                <a:gd name="T16" fmla="*/ 0 h 68"/>
                <a:gd name="T17" fmla="*/ 194 w 194"/>
                <a:gd name="T18" fmla="*/ 68 h 68"/>
              </a:gdLst>
              <a:ahLst/>
              <a:cxnLst>
                <a:cxn ang="T10">
                  <a:pos x="T0" y="T1"/>
                </a:cxn>
                <a:cxn ang="T11">
                  <a:pos x="T2" y="T3"/>
                </a:cxn>
                <a:cxn ang="T12">
                  <a:pos x="T4" y="T5"/>
                </a:cxn>
                <a:cxn ang="T13">
                  <a:pos x="T6" y="T7"/>
                </a:cxn>
                <a:cxn ang="T14">
                  <a:pos x="T8" y="T9"/>
                </a:cxn>
              </a:cxnLst>
              <a:rect l="T15" t="T16" r="T17" b="T18"/>
              <a:pathLst>
                <a:path w="194" h="68">
                  <a:moveTo>
                    <a:pt x="0" y="40"/>
                  </a:moveTo>
                  <a:lnTo>
                    <a:pt x="189" y="0"/>
                  </a:lnTo>
                  <a:lnTo>
                    <a:pt x="194" y="28"/>
                  </a:lnTo>
                  <a:lnTo>
                    <a:pt x="6" y="68"/>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2" name="Freeform 199"/>
            <p:cNvSpPr>
              <a:spLocks/>
            </p:cNvSpPr>
            <p:nvPr/>
          </p:nvSpPr>
          <p:spPr bwMode="auto">
            <a:xfrm>
              <a:off x="2987675" y="4593568"/>
              <a:ext cx="58738" cy="38283"/>
            </a:xfrm>
            <a:custGeom>
              <a:avLst/>
              <a:gdLst>
                <a:gd name="T0" fmla="*/ 0 w 72"/>
                <a:gd name="T1" fmla="*/ 2147483647 h 42"/>
                <a:gd name="T2" fmla="*/ 2147483647 w 72"/>
                <a:gd name="T3" fmla="*/ 0 h 42"/>
                <a:gd name="T4" fmla="*/ 2147483647 w 72"/>
                <a:gd name="T5" fmla="*/ 2147483647 h 42"/>
                <a:gd name="T6" fmla="*/ 2147483647 w 72"/>
                <a:gd name="T7" fmla="*/ 2147483647 h 42"/>
                <a:gd name="T8" fmla="*/ 0 w 72"/>
                <a:gd name="T9" fmla="*/ 2147483647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0" y="14"/>
                  </a:moveTo>
                  <a:lnTo>
                    <a:pt x="67" y="0"/>
                  </a:lnTo>
                  <a:lnTo>
                    <a:pt x="72" y="28"/>
                  </a:lnTo>
                  <a:lnTo>
                    <a:pt x="5" y="4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3" name="Freeform 200"/>
            <p:cNvSpPr>
              <a:spLocks/>
            </p:cNvSpPr>
            <p:nvPr/>
          </p:nvSpPr>
          <p:spPr bwMode="auto">
            <a:xfrm>
              <a:off x="3036888" y="4526117"/>
              <a:ext cx="92075" cy="89327"/>
            </a:xfrm>
            <a:custGeom>
              <a:avLst/>
              <a:gdLst>
                <a:gd name="T0" fmla="*/ 0 w 114"/>
                <a:gd name="T1" fmla="*/ 2147483647 h 98"/>
                <a:gd name="T2" fmla="*/ 2147483647 w 114"/>
                <a:gd name="T3" fmla="*/ 0 h 98"/>
                <a:gd name="T4" fmla="*/ 2147483647 w 114"/>
                <a:gd name="T5" fmla="*/ 2147483647 h 98"/>
                <a:gd name="T6" fmla="*/ 2147483647 w 114"/>
                <a:gd name="T7" fmla="*/ 2147483647 h 98"/>
                <a:gd name="T8" fmla="*/ 0 w 114"/>
                <a:gd name="T9" fmla="*/ 2147483647 h 98"/>
                <a:gd name="T10" fmla="*/ 0 60000 65536"/>
                <a:gd name="T11" fmla="*/ 0 60000 65536"/>
                <a:gd name="T12" fmla="*/ 0 60000 65536"/>
                <a:gd name="T13" fmla="*/ 0 60000 65536"/>
                <a:gd name="T14" fmla="*/ 0 60000 65536"/>
                <a:gd name="T15" fmla="*/ 0 w 114"/>
                <a:gd name="T16" fmla="*/ 0 h 98"/>
                <a:gd name="T17" fmla="*/ 114 w 114"/>
                <a:gd name="T18" fmla="*/ 98 h 98"/>
              </a:gdLst>
              <a:ahLst/>
              <a:cxnLst>
                <a:cxn ang="T10">
                  <a:pos x="T0" y="T1"/>
                </a:cxn>
                <a:cxn ang="T11">
                  <a:pos x="T2" y="T3"/>
                </a:cxn>
                <a:cxn ang="T12">
                  <a:pos x="T4" y="T5"/>
                </a:cxn>
                <a:cxn ang="T13">
                  <a:pos x="T6" y="T7"/>
                </a:cxn>
                <a:cxn ang="T14">
                  <a:pos x="T8" y="T9"/>
                </a:cxn>
              </a:cxnLst>
              <a:rect l="T15" t="T16" r="T17" b="T18"/>
              <a:pathLst>
                <a:path w="114" h="98">
                  <a:moveTo>
                    <a:pt x="0" y="78"/>
                  </a:moveTo>
                  <a:lnTo>
                    <a:pt x="97" y="0"/>
                  </a:lnTo>
                  <a:lnTo>
                    <a:pt x="114" y="21"/>
                  </a:lnTo>
                  <a:lnTo>
                    <a:pt x="17" y="98"/>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4" name="Freeform 201"/>
            <p:cNvSpPr>
              <a:spLocks/>
            </p:cNvSpPr>
            <p:nvPr/>
          </p:nvSpPr>
          <p:spPr bwMode="auto">
            <a:xfrm>
              <a:off x="3182938" y="4351110"/>
              <a:ext cx="133350" cy="131255"/>
            </a:xfrm>
            <a:custGeom>
              <a:avLst/>
              <a:gdLst>
                <a:gd name="T0" fmla="*/ 0 w 168"/>
                <a:gd name="T1" fmla="*/ 2147483647 h 143"/>
                <a:gd name="T2" fmla="*/ 2147483647 w 168"/>
                <a:gd name="T3" fmla="*/ 0 h 143"/>
                <a:gd name="T4" fmla="*/ 2147483647 w 168"/>
                <a:gd name="T5" fmla="*/ 2147483647 h 143"/>
                <a:gd name="T6" fmla="*/ 2147483647 w 168"/>
                <a:gd name="T7" fmla="*/ 2147483647 h 143"/>
                <a:gd name="T8" fmla="*/ 0 w 168"/>
                <a:gd name="T9" fmla="*/ 2147483647 h 143"/>
                <a:gd name="T10" fmla="*/ 0 60000 65536"/>
                <a:gd name="T11" fmla="*/ 0 60000 65536"/>
                <a:gd name="T12" fmla="*/ 0 60000 65536"/>
                <a:gd name="T13" fmla="*/ 0 60000 65536"/>
                <a:gd name="T14" fmla="*/ 0 60000 65536"/>
                <a:gd name="T15" fmla="*/ 0 w 168"/>
                <a:gd name="T16" fmla="*/ 0 h 143"/>
                <a:gd name="T17" fmla="*/ 168 w 168"/>
                <a:gd name="T18" fmla="*/ 143 h 143"/>
              </a:gdLst>
              <a:ahLst/>
              <a:cxnLst>
                <a:cxn ang="T10">
                  <a:pos x="T0" y="T1"/>
                </a:cxn>
                <a:cxn ang="T11">
                  <a:pos x="T2" y="T3"/>
                </a:cxn>
                <a:cxn ang="T12">
                  <a:pos x="T4" y="T5"/>
                </a:cxn>
                <a:cxn ang="T13">
                  <a:pos x="T6" y="T7"/>
                </a:cxn>
                <a:cxn ang="T14">
                  <a:pos x="T8" y="T9"/>
                </a:cxn>
              </a:cxnLst>
              <a:rect l="T15" t="T16" r="T17" b="T18"/>
              <a:pathLst>
                <a:path w="168" h="143">
                  <a:moveTo>
                    <a:pt x="0" y="123"/>
                  </a:moveTo>
                  <a:lnTo>
                    <a:pt x="151" y="0"/>
                  </a:lnTo>
                  <a:lnTo>
                    <a:pt x="168" y="21"/>
                  </a:lnTo>
                  <a:lnTo>
                    <a:pt x="17" y="143"/>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5" name="Freeform 202"/>
            <p:cNvSpPr>
              <a:spLocks/>
            </p:cNvSpPr>
            <p:nvPr/>
          </p:nvSpPr>
          <p:spPr bwMode="auto">
            <a:xfrm>
              <a:off x="3370263" y="4177926"/>
              <a:ext cx="133350" cy="129432"/>
            </a:xfrm>
            <a:custGeom>
              <a:avLst/>
              <a:gdLst>
                <a:gd name="T0" fmla="*/ 0 w 168"/>
                <a:gd name="T1" fmla="*/ 2147483647 h 142"/>
                <a:gd name="T2" fmla="*/ 2147483647 w 168"/>
                <a:gd name="T3" fmla="*/ 0 h 142"/>
                <a:gd name="T4" fmla="*/ 2147483647 w 168"/>
                <a:gd name="T5" fmla="*/ 2147483647 h 142"/>
                <a:gd name="T6" fmla="*/ 2147483647 w 168"/>
                <a:gd name="T7" fmla="*/ 2147483647 h 142"/>
                <a:gd name="T8" fmla="*/ 0 w 168"/>
                <a:gd name="T9" fmla="*/ 2147483647 h 142"/>
                <a:gd name="T10" fmla="*/ 0 60000 65536"/>
                <a:gd name="T11" fmla="*/ 0 60000 65536"/>
                <a:gd name="T12" fmla="*/ 0 60000 65536"/>
                <a:gd name="T13" fmla="*/ 0 60000 65536"/>
                <a:gd name="T14" fmla="*/ 0 60000 65536"/>
                <a:gd name="T15" fmla="*/ 0 w 168"/>
                <a:gd name="T16" fmla="*/ 0 h 142"/>
                <a:gd name="T17" fmla="*/ 168 w 168"/>
                <a:gd name="T18" fmla="*/ 142 h 142"/>
              </a:gdLst>
              <a:ahLst/>
              <a:cxnLst>
                <a:cxn ang="T10">
                  <a:pos x="T0" y="T1"/>
                </a:cxn>
                <a:cxn ang="T11">
                  <a:pos x="T2" y="T3"/>
                </a:cxn>
                <a:cxn ang="T12">
                  <a:pos x="T4" y="T5"/>
                </a:cxn>
                <a:cxn ang="T13">
                  <a:pos x="T6" y="T7"/>
                </a:cxn>
                <a:cxn ang="T14">
                  <a:pos x="T8" y="T9"/>
                </a:cxn>
              </a:cxnLst>
              <a:rect l="T15" t="T16" r="T17" b="T18"/>
              <a:pathLst>
                <a:path w="168" h="142">
                  <a:moveTo>
                    <a:pt x="0" y="121"/>
                  </a:moveTo>
                  <a:lnTo>
                    <a:pt x="150" y="0"/>
                  </a:lnTo>
                  <a:lnTo>
                    <a:pt x="168" y="21"/>
                  </a:lnTo>
                  <a:lnTo>
                    <a:pt x="17" y="142"/>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6" name="Freeform 203"/>
            <p:cNvSpPr>
              <a:spLocks/>
            </p:cNvSpPr>
            <p:nvPr/>
          </p:nvSpPr>
          <p:spPr bwMode="auto">
            <a:xfrm>
              <a:off x="3559175" y="4002918"/>
              <a:ext cx="134938" cy="131255"/>
            </a:xfrm>
            <a:custGeom>
              <a:avLst/>
              <a:gdLst>
                <a:gd name="T0" fmla="*/ 0 w 169"/>
                <a:gd name="T1" fmla="*/ 2147483647 h 144"/>
                <a:gd name="T2" fmla="*/ 2147483647 w 169"/>
                <a:gd name="T3" fmla="*/ 0 h 144"/>
                <a:gd name="T4" fmla="*/ 2147483647 w 169"/>
                <a:gd name="T5" fmla="*/ 2147483647 h 144"/>
                <a:gd name="T6" fmla="*/ 2147483647 w 169"/>
                <a:gd name="T7" fmla="*/ 2147483647 h 144"/>
                <a:gd name="T8" fmla="*/ 0 w 169"/>
                <a:gd name="T9" fmla="*/ 2147483647 h 144"/>
                <a:gd name="T10" fmla="*/ 0 60000 65536"/>
                <a:gd name="T11" fmla="*/ 0 60000 65536"/>
                <a:gd name="T12" fmla="*/ 0 60000 65536"/>
                <a:gd name="T13" fmla="*/ 0 60000 65536"/>
                <a:gd name="T14" fmla="*/ 0 60000 65536"/>
                <a:gd name="T15" fmla="*/ 0 w 169"/>
                <a:gd name="T16" fmla="*/ 0 h 144"/>
                <a:gd name="T17" fmla="*/ 169 w 169"/>
                <a:gd name="T18" fmla="*/ 144 h 144"/>
              </a:gdLst>
              <a:ahLst/>
              <a:cxnLst>
                <a:cxn ang="T10">
                  <a:pos x="T0" y="T1"/>
                </a:cxn>
                <a:cxn ang="T11">
                  <a:pos x="T2" y="T3"/>
                </a:cxn>
                <a:cxn ang="T12">
                  <a:pos x="T4" y="T5"/>
                </a:cxn>
                <a:cxn ang="T13">
                  <a:pos x="T6" y="T7"/>
                </a:cxn>
                <a:cxn ang="T14">
                  <a:pos x="T8" y="T9"/>
                </a:cxn>
              </a:cxnLst>
              <a:rect l="T15" t="T16" r="T17" b="T18"/>
              <a:pathLst>
                <a:path w="169" h="144">
                  <a:moveTo>
                    <a:pt x="0" y="121"/>
                  </a:moveTo>
                  <a:lnTo>
                    <a:pt x="152" y="0"/>
                  </a:lnTo>
                  <a:lnTo>
                    <a:pt x="169" y="23"/>
                  </a:lnTo>
                  <a:lnTo>
                    <a:pt x="17" y="144"/>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7" name="Freeform 204"/>
            <p:cNvSpPr>
              <a:spLocks/>
            </p:cNvSpPr>
            <p:nvPr/>
          </p:nvSpPr>
          <p:spPr bwMode="auto">
            <a:xfrm>
              <a:off x="3748088" y="3829734"/>
              <a:ext cx="133350" cy="131255"/>
            </a:xfrm>
            <a:custGeom>
              <a:avLst/>
              <a:gdLst>
                <a:gd name="T0" fmla="*/ 0 w 168"/>
                <a:gd name="T1" fmla="*/ 2147483647 h 143"/>
                <a:gd name="T2" fmla="*/ 2147483647 w 168"/>
                <a:gd name="T3" fmla="*/ 0 h 143"/>
                <a:gd name="T4" fmla="*/ 2147483647 w 168"/>
                <a:gd name="T5" fmla="*/ 2147483647 h 143"/>
                <a:gd name="T6" fmla="*/ 2147483647 w 168"/>
                <a:gd name="T7" fmla="*/ 2147483647 h 143"/>
                <a:gd name="T8" fmla="*/ 0 w 168"/>
                <a:gd name="T9" fmla="*/ 2147483647 h 143"/>
                <a:gd name="T10" fmla="*/ 0 60000 65536"/>
                <a:gd name="T11" fmla="*/ 0 60000 65536"/>
                <a:gd name="T12" fmla="*/ 0 60000 65536"/>
                <a:gd name="T13" fmla="*/ 0 60000 65536"/>
                <a:gd name="T14" fmla="*/ 0 60000 65536"/>
                <a:gd name="T15" fmla="*/ 0 w 168"/>
                <a:gd name="T16" fmla="*/ 0 h 143"/>
                <a:gd name="T17" fmla="*/ 168 w 168"/>
                <a:gd name="T18" fmla="*/ 143 h 143"/>
              </a:gdLst>
              <a:ahLst/>
              <a:cxnLst>
                <a:cxn ang="T10">
                  <a:pos x="T0" y="T1"/>
                </a:cxn>
                <a:cxn ang="T11">
                  <a:pos x="T2" y="T3"/>
                </a:cxn>
                <a:cxn ang="T12">
                  <a:pos x="T4" y="T5"/>
                </a:cxn>
                <a:cxn ang="T13">
                  <a:pos x="T6" y="T7"/>
                </a:cxn>
                <a:cxn ang="T14">
                  <a:pos x="T8" y="T9"/>
                </a:cxn>
              </a:cxnLst>
              <a:rect l="T15" t="T16" r="T17" b="T18"/>
              <a:pathLst>
                <a:path w="168" h="143">
                  <a:moveTo>
                    <a:pt x="0" y="123"/>
                  </a:moveTo>
                  <a:lnTo>
                    <a:pt x="151" y="0"/>
                  </a:lnTo>
                  <a:lnTo>
                    <a:pt x="168" y="21"/>
                  </a:lnTo>
                  <a:lnTo>
                    <a:pt x="18" y="143"/>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8" name="Freeform 205"/>
            <p:cNvSpPr>
              <a:spLocks/>
            </p:cNvSpPr>
            <p:nvPr/>
          </p:nvSpPr>
          <p:spPr bwMode="auto">
            <a:xfrm>
              <a:off x="3937000" y="3656550"/>
              <a:ext cx="131763" cy="129432"/>
            </a:xfrm>
            <a:custGeom>
              <a:avLst/>
              <a:gdLst>
                <a:gd name="T0" fmla="*/ 0 w 168"/>
                <a:gd name="T1" fmla="*/ 2147483647 h 142"/>
                <a:gd name="T2" fmla="*/ 2147483647 w 168"/>
                <a:gd name="T3" fmla="*/ 0 h 142"/>
                <a:gd name="T4" fmla="*/ 2147483647 w 168"/>
                <a:gd name="T5" fmla="*/ 2147483647 h 142"/>
                <a:gd name="T6" fmla="*/ 2147483647 w 168"/>
                <a:gd name="T7" fmla="*/ 2147483647 h 142"/>
                <a:gd name="T8" fmla="*/ 0 w 168"/>
                <a:gd name="T9" fmla="*/ 2147483647 h 142"/>
                <a:gd name="T10" fmla="*/ 0 60000 65536"/>
                <a:gd name="T11" fmla="*/ 0 60000 65536"/>
                <a:gd name="T12" fmla="*/ 0 60000 65536"/>
                <a:gd name="T13" fmla="*/ 0 60000 65536"/>
                <a:gd name="T14" fmla="*/ 0 60000 65536"/>
                <a:gd name="T15" fmla="*/ 0 w 168"/>
                <a:gd name="T16" fmla="*/ 0 h 142"/>
                <a:gd name="T17" fmla="*/ 168 w 168"/>
                <a:gd name="T18" fmla="*/ 142 h 142"/>
              </a:gdLst>
              <a:ahLst/>
              <a:cxnLst>
                <a:cxn ang="T10">
                  <a:pos x="T0" y="T1"/>
                </a:cxn>
                <a:cxn ang="T11">
                  <a:pos x="T2" y="T3"/>
                </a:cxn>
                <a:cxn ang="T12">
                  <a:pos x="T4" y="T5"/>
                </a:cxn>
                <a:cxn ang="T13">
                  <a:pos x="T6" y="T7"/>
                </a:cxn>
                <a:cxn ang="T14">
                  <a:pos x="T8" y="T9"/>
                </a:cxn>
              </a:cxnLst>
              <a:rect l="T15" t="T16" r="T17" b="T18"/>
              <a:pathLst>
                <a:path w="168" h="142">
                  <a:moveTo>
                    <a:pt x="0" y="121"/>
                  </a:moveTo>
                  <a:lnTo>
                    <a:pt x="150" y="0"/>
                  </a:lnTo>
                  <a:lnTo>
                    <a:pt x="168" y="21"/>
                  </a:lnTo>
                  <a:lnTo>
                    <a:pt x="17" y="142"/>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9" name="Freeform 206"/>
            <p:cNvSpPr>
              <a:spLocks/>
            </p:cNvSpPr>
            <p:nvPr/>
          </p:nvSpPr>
          <p:spPr bwMode="auto">
            <a:xfrm>
              <a:off x="4124325" y="3483366"/>
              <a:ext cx="133350" cy="129432"/>
            </a:xfrm>
            <a:custGeom>
              <a:avLst/>
              <a:gdLst>
                <a:gd name="T0" fmla="*/ 0 w 167"/>
                <a:gd name="T1" fmla="*/ 2147483647 h 142"/>
                <a:gd name="T2" fmla="*/ 2147483647 w 167"/>
                <a:gd name="T3" fmla="*/ 0 h 142"/>
                <a:gd name="T4" fmla="*/ 2147483647 w 167"/>
                <a:gd name="T5" fmla="*/ 2147483647 h 142"/>
                <a:gd name="T6" fmla="*/ 2147483647 w 167"/>
                <a:gd name="T7" fmla="*/ 2147483647 h 142"/>
                <a:gd name="T8" fmla="*/ 0 w 167"/>
                <a:gd name="T9" fmla="*/ 2147483647 h 142"/>
                <a:gd name="T10" fmla="*/ 0 60000 65536"/>
                <a:gd name="T11" fmla="*/ 0 60000 65536"/>
                <a:gd name="T12" fmla="*/ 0 60000 65536"/>
                <a:gd name="T13" fmla="*/ 0 60000 65536"/>
                <a:gd name="T14" fmla="*/ 0 60000 65536"/>
                <a:gd name="T15" fmla="*/ 0 w 167"/>
                <a:gd name="T16" fmla="*/ 0 h 142"/>
                <a:gd name="T17" fmla="*/ 167 w 167"/>
                <a:gd name="T18" fmla="*/ 142 h 142"/>
              </a:gdLst>
              <a:ahLst/>
              <a:cxnLst>
                <a:cxn ang="T10">
                  <a:pos x="T0" y="T1"/>
                </a:cxn>
                <a:cxn ang="T11">
                  <a:pos x="T2" y="T3"/>
                </a:cxn>
                <a:cxn ang="T12">
                  <a:pos x="T4" y="T5"/>
                </a:cxn>
                <a:cxn ang="T13">
                  <a:pos x="T6" y="T7"/>
                </a:cxn>
                <a:cxn ang="T14">
                  <a:pos x="T8" y="T9"/>
                </a:cxn>
              </a:cxnLst>
              <a:rect l="T15" t="T16" r="T17" b="T18"/>
              <a:pathLst>
                <a:path w="167" h="142">
                  <a:moveTo>
                    <a:pt x="0" y="121"/>
                  </a:moveTo>
                  <a:lnTo>
                    <a:pt x="150" y="0"/>
                  </a:lnTo>
                  <a:lnTo>
                    <a:pt x="167" y="21"/>
                  </a:lnTo>
                  <a:lnTo>
                    <a:pt x="17" y="142"/>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0" name="Freeform 207"/>
            <p:cNvSpPr>
              <a:spLocks/>
            </p:cNvSpPr>
            <p:nvPr/>
          </p:nvSpPr>
          <p:spPr bwMode="auto">
            <a:xfrm>
              <a:off x="4311650" y="3308359"/>
              <a:ext cx="133350" cy="129432"/>
            </a:xfrm>
            <a:custGeom>
              <a:avLst/>
              <a:gdLst>
                <a:gd name="T0" fmla="*/ 0 w 167"/>
                <a:gd name="T1" fmla="*/ 2147483647 h 142"/>
                <a:gd name="T2" fmla="*/ 2147483647 w 167"/>
                <a:gd name="T3" fmla="*/ 0 h 142"/>
                <a:gd name="T4" fmla="*/ 2147483647 w 167"/>
                <a:gd name="T5" fmla="*/ 2147483647 h 142"/>
                <a:gd name="T6" fmla="*/ 2147483647 w 167"/>
                <a:gd name="T7" fmla="*/ 2147483647 h 142"/>
                <a:gd name="T8" fmla="*/ 0 w 167"/>
                <a:gd name="T9" fmla="*/ 2147483647 h 142"/>
                <a:gd name="T10" fmla="*/ 0 60000 65536"/>
                <a:gd name="T11" fmla="*/ 0 60000 65536"/>
                <a:gd name="T12" fmla="*/ 0 60000 65536"/>
                <a:gd name="T13" fmla="*/ 0 60000 65536"/>
                <a:gd name="T14" fmla="*/ 0 60000 65536"/>
                <a:gd name="T15" fmla="*/ 0 w 167"/>
                <a:gd name="T16" fmla="*/ 0 h 142"/>
                <a:gd name="T17" fmla="*/ 167 w 167"/>
                <a:gd name="T18" fmla="*/ 142 h 142"/>
              </a:gdLst>
              <a:ahLst/>
              <a:cxnLst>
                <a:cxn ang="T10">
                  <a:pos x="T0" y="T1"/>
                </a:cxn>
                <a:cxn ang="T11">
                  <a:pos x="T2" y="T3"/>
                </a:cxn>
                <a:cxn ang="T12">
                  <a:pos x="T4" y="T5"/>
                </a:cxn>
                <a:cxn ang="T13">
                  <a:pos x="T6" y="T7"/>
                </a:cxn>
                <a:cxn ang="T14">
                  <a:pos x="T8" y="T9"/>
                </a:cxn>
              </a:cxnLst>
              <a:rect l="T15" t="T16" r="T17" b="T18"/>
              <a:pathLst>
                <a:path w="167" h="142">
                  <a:moveTo>
                    <a:pt x="0" y="121"/>
                  </a:moveTo>
                  <a:lnTo>
                    <a:pt x="150" y="0"/>
                  </a:lnTo>
                  <a:lnTo>
                    <a:pt x="167" y="21"/>
                  </a:lnTo>
                  <a:lnTo>
                    <a:pt x="17" y="142"/>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1" name="Freeform 208"/>
            <p:cNvSpPr>
              <a:spLocks/>
            </p:cNvSpPr>
            <p:nvPr/>
          </p:nvSpPr>
          <p:spPr bwMode="auto">
            <a:xfrm>
              <a:off x="4500563" y="3133352"/>
              <a:ext cx="133350" cy="131255"/>
            </a:xfrm>
            <a:custGeom>
              <a:avLst/>
              <a:gdLst>
                <a:gd name="T0" fmla="*/ 0 w 170"/>
                <a:gd name="T1" fmla="*/ 2147483647 h 144"/>
                <a:gd name="T2" fmla="*/ 2147483647 w 170"/>
                <a:gd name="T3" fmla="*/ 0 h 144"/>
                <a:gd name="T4" fmla="*/ 2147483647 w 170"/>
                <a:gd name="T5" fmla="*/ 2147483647 h 144"/>
                <a:gd name="T6" fmla="*/ 2147483647 w 170"/>
                <a:gd name="T7" fmla="*/ 2147483647 h 144"/>
                <a:gd name="T8" fmla="*/ 0 w 170"/>
                <a:gd name="T9" fmla="*/ 2147483647 h 144"/>
                <a:gd name="T10" fmla="*/ 0 60000 65536"/>
                <a:gd name="T11" fmla="*/ 0 60000 65536"/>
                <a:gd name="T12" fmla="*/ 0 60000 65536"/>
                <a:gd name="T13" fmla="*/ 0 60000 65536"/>
                <a:gd name="T14" fmla="*/ 0 60000 65536"/>
                <a:gd name="T15" fmla="*/ 0 w 170"/>
                <a:gd name="T16" fmla="*/ 0 h 144"/>
                <a:gd name="T17" fmla="*/ 170 w 170"/>
                <a:gd name="T18" fmla="*/ 144 h 144"/>
              </a:gdLst>
              <a:ahLst/>
              <a:cxnLst>
                <a:cxn ang="T10">
                  <a:pos x="T0" y="T1"/>
                </a:cxn>
                <a:cxn ang="T11">
                  <a:pos x="T2" y="T3"/>
                </a:cxn>
                <a:cxn ang="T12">
                  <a:pos x="T4" y="T5"/>
                </a:cxn>
                <a:cxn ang="T13">
                  <a:pos x="T6" y="T7"/>
                </a:cxn>
                <a:cxn ang="T14">
                  <a:pos x="T8" y="T9"/>
                </a:cxn>
              </a:cxnLst>
              <a:rect l="T15" t="T16" r="T17" b="T18"/>
              <a:pathLst>
                <a:path w="170" h="144">
                  <a:moveTo>
                    <a:pt x="0" y="121"/>
                  </a:moveTo>
                  <a:lnTo>
                    <a:pt x="153" y="0"/>
                  </a:lnTo>
                  <a:lnTo>
                    <a:pt x="170" y="23"/>
                  </a:lnTo>
                  <a:lnTo>
                    <a:pt x="18" y="144"/>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2" name="Freeform 209"/>
            <p:cNvSpPr>
              <a:spLocks/>
            </p:cNvSpPr>
            <p:nvPr/>
          </p:nvSpPr>
          <p:spPr bwMode="auto">
            <a:xfrm>
              <a:off x="4687888" y="3020326"/>
              <a:ext cx="69850" cy="71097"/>
            </a:xfrm>
            <a:custGeom>
              <a:avLst/>
              <a:gdLst>
                <a:gd name="T0" fmla="*/ 0 w 88"/>
                <a:gd name="T1" fmla="*/ 2147483647 h 78"/>
                <a:gd name="T2" fmla="*/ 2147483647 w 88"/>
                <a:gd name="T3" fmla="*/ 0 h 78"/>
                <a:gd name="T4" fmla="*/ 2147483647 w 88"/>
                <a:gd name="T5" fmla="*/ 2147483647 h 78"/>
                <a:gd name="T6" fmla="*/ 2147483647 w 88"/>
                <a:gd name="T7" fmla="*/ 2147483647 h 78"/>
                <a:gd name="T8" fmla="*/ 0 w 88"/>
                <a:gd name="T9" fmla="*/ 2147483647 h 78"/>
                <a:gd name="T10" fmla="*/ 0 60000 65536"/>
                <a:gd name="T11" fmla="*/ 0 60000 65536"/>
                <a:gd name="T12" fmla="*/ 0 60000 65536"/>
                <a:gd name="T13" fmla="*/ 0 60000 65536"/>
                <a:gd name="T14" fmla="*/ 0 60000 65536"/>
                <a:gd name="T15" fmla="*/ 0 w 88"/>
                <a:gd name="T16" fmla="*/ 0 h 78"/>
                <a:gd name="T17" fmla="*/ 88 w 88"/>
                <a:gd name="T18" fmla="*/ 78 h 78"/>
              </a:gdLst>
              <a:ahLst/>
              <a:cxnLst>
                <a:cxn ang="T10">
                  <a:pos x="T0" y="T1"/>
                </a:cxn>
                <a:cxn ang="T11">
                  <a:pos x="T2" y="T3"/>
                </a:cxn>
                <a:cxn ang="T12">
                  <a:pos x="T4" y="T5"/>
                </a:cxn>
                <a:cxn ang="T13">
                  <a:pos x="T6" y="T7"/>
                </a:cxn>
                <a:cxn ang="T14">
                  <a:pos x="T8" y="T9"/>
                </a:cxn>
              </a:cxnLst>
              <a:rect l="T15" t="T16" r="T17" b="T18"/>
              <a:pathLst>
                <a:path w="88" h="78">
                  <a:moveTo>
                    <a:pt x="0" y="57"/>
                  </a:moveTo>
                  <a:lnTo>
                    <a:pt x="71" y="0"/>
                  </a:lnTo>
                  <a:lnTo>
                    <a:pt x="88" y="20"/>
                  </a:lnTo>
                  <a:lnTo>
                    <a:pt x="17" y="78"/>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3" name="Freeform 210"/>
            <p:cNvSpPr>
              <a:spLocks/>
            </p:cNvSpPr>
            <p:nvPr/>
          </p:nvSpPr>
          <p:spPr bwMode="auto">
            <a:xfrm>
              <a:off x="4748213" y="2991158"/>
              <a:ext cx="85725" cy="49221"/>
            </a:xfrm>
            <a:custGeom>
              <a:avLst/>
              <a:gdLst>
                <a:gd name="T0" fmla="*/ 0 w 107"/>
                <a:gd name="T1" fmla="*/ 2147483647 h 53"/>
                <a:gd name="T2" fmla="*/ 2147483647 w 107"/>
                <a:gd name="T3" fmla="*/ 0 h 53"/>
                <a:gd name="T4" fmla="*/ 2147483647 w 107"/>
                <a:gd name="T5" fmla="*/ 2147483647 h 53"/>
                <a:gd name="T6" fmla="*/ 2147483647 w 107"/>
                <a:gd name="T7" fmla="*/ 2147483647 h 53"/>
                <a:gd name="T8" fmla="*/ 0 w 107"/>
                <a:gd name="T9" fmla="*/ 2147483647 h 53"/>
                <a:gd name="T10" fmla="*/ 0 60000 65536"/>
                <a:gd name="T11" fmla="*/ 0 60000 65536"/>
                <a:gd name="T12" fmla="*/ 0 60000 65536"/>
                <a:gd name="T13" fmla="*/ 0 60000 65536"/>
                <a:gd name="T14" fmla="*/ 0 60000 65536"/>
                <a:gd name="T15" fmla="*/ 0 w 107"/>
                <a:gd name="T16" fmla="*/ 0 h 53"/>
                <a:gd name="T17" fmla="*/ 107 w 107"/>
                <a:gd name="T18" fmla="*/ 53 h 53"/>
              </a:gdLst>
              <a:ahLst/>
              <a:cxnLst>
                <a:cxn ang="T10">
                  <a:pos x="T0" y="T1"/>
                </a:cxn>
                <a:cxn ang="T11">
                  <a:pos x="T2" y="T3"/>
                </a:cxn>
                <a:cxn ang="T12">
                  <a:pos x="T4" y="T5"/>
                </a:cxn>
                <a:cxn ang="T13">
                  <a:pos x="T6" y="T7"/>
                </a:cxn>
                <a:cxn ang="T14">
                  <a:pos x="T8" y="T9"/>
                </a:cxn>
              </a:cxnLst>
              <a:rect l="T15" t="T16" r="T17" b="T18"/>
              <a:pathLst>
                <a:path w="107" h="53">
                  <a:moveTo>
                    <a:pt x="0" y="27"/>
                  </a:moveTo>
                  <a:lnTo>
                    <a:pt x="101" y="0"/>
                  </a:lnTo>
                  <a:lnTo>
                    <a:pt x="107" y="26"/>
                  </a:lnTo>
                  <a:lnTo>
                    <a:pt x="7" y="5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4" name="Freeform 211"/>
            <p:cNvSpPr>
              <a:spLocks/>
            </p:cNvSpPr>
            <p:nvPr/>
          </p:nvSpPr>
          <p:spPr bwMode="auto">
            <a:xfrm>
              <a:off x="4911725" y="2916416"/>
              <a:ext cx="153988" cy="72920"/>
            </a:xfrm>
            <a:custGeom>
              <a:avLst/>
              <a:gdLst>
                <a:gd name="T0" fmla="*/ 0 w 194"/>
                <a:gd name="T1" fmla="*/ 2147483647 h 79"/>
                <a:gd name="T2" fmla="*/ 2147483647 w 194"/>
                <a:gd name="T3" fmla="*/ 0 h 79"/>
                <a:gd name="T4" fmla="*/ 2147483647 w 194"/>
                <a:gd name="T5" fmla="*/ 2147483647 h 79"/>
                <a:gd name="T6" fmla="*/ 2147483647 w 194"/>
                <a:gd name="T7" fmla="*/ 2147483647 h 79"/>
                <a:gd name="T8" fmla="*/ 0 w 194"/>
                <a:gd name="T9" fmla="*/ 2147483647 h 79"/>
                <a:gd name="T10" fmla="*/ 0 60000 65536"/>
                <a:gd name="T11" fmla="*/ 0 60000 65536"/>
                <a:gd name="T12" fmla="*/ 0 60000 65536"/>
                <a:gd name="T13" fmla="*/ 0 60000 65536"/>
                <a:gd name="T14" fmla="*/ 0 60000 65536"/>
                <a:gd name="T15" fmla="*/ 0 w 194"/>
                <a:gd name="T16" fmla="*/ 0 h 79"/>
                <a:gd name="T17" fmla="*/ 194 w 194"/>
                <a:gd name="T18" fmla="*/ 79 h 79"/>
              </a:gdLst>
              <a:ahLst/>
              <a:cxnLst>
                <a:cxn ang="T10">
                  <a:pos x="T0" y="T1"/>
                </a:cxn>
                <a:cxn ang="T11">
                  <a:pos x="T2" y="T3"/>
                </a:cxn>
                <a:cxn ang="T12">
                  <a:pos x="T4" y="T5"/>
                </a:cxn>
                <a:cxn ang="T13">
                  <a:pos x="T6" y="T7"/>
                </a:cxn>
                <a:cxn ang="T14">
                  <a:pos x="T8" y="T9"/>
                </a:cxn>
              </a:cxnLst>
              <a:rect l="T15" t="T16" r="T17" b="T18"/>
              <a:pathLst>
                <a:path w="194" h="79">
                  <a:moveTo>
                    <a:pt x="0" y="53"/>
                  </a:moveTo>
                  <a:lnTo>
                    <a:pt x="187" y="0"/>
                  </a:lnTo>
                  <a:lnTo>
                    <a:pt x="194" y="26"/>
                  </a:lnTo>
                  <a:lnTo>
                    <a:pt x="7" y="79"/>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5" name="Freeform 212"/>
            <p:cNvSpPr>
              <a:spLocks/>
            </p:cNvSpPr>
            <p:nvPr/>
          </p:nvSpPr>
          <p:spPr bwMode="auto">
            <a:xfrm>
              <a:off x="5145088" y="2841673"/>
              <a:ext cx="153988" cy="71097"/>
            </a:xfrm>
            <a:custGeom>
              <a:avLst/>
              <a:gdLst>
                <a:gd name="T0" fmla="*/ 0 w 193"/>
                <a:gd name="T1" fmla="*/ 2147483647 h 78"/>
                <a:gd name="T2" fmla="*/ 2147483647 w 193"/>
                <a:gd name="T3" fmla="*/ 0 h 78"/>
                <a:gd name="T4" fmla="*/ 2147483647 w 193"/>
                <a:gd name="T5" fmla="*/ 2147483647 h 78"/>
                <a:gd name="T6" fmla="*/ 2147483647 w 193"/>
                <a:gd name="T7" fmla="*/ 2147483647 h 78"/>
                <a:gd name="T8" fmla="*/ 0 w 193"/>
                <a:gd name="T9" fmla="*/ 2147483647 h 78"/>
                <a:gd name="T10" fmla="*/ 0 60000 65536"/>
                <a:gd name="T11" fmla="*/ 0 60000 65536"/>
                <a:gd name="T12" fmla="*/ 0 60000 65536"/>
                <a:gd name="T13" fmla="*/ 0 60000 65536"/>
                <a:gd name="T14" fmla="*/ 0 60000 65536"/>
                <a:gd name="T15" fmla="*/ 0 w 193"/>
                <a:gd name="T16" fmla="*/ 0 h 78"/>
                <a:gd name="T17" fmla="*/ 193 w 193"/>
                <a:gd name="T18" fmla="*/ 78 h 78"/>
              </a:gdLst>
              <a:ahLst/>
              <a:cxnLst>
                <a:cxn ang="T10">
                  <a:pos x="T0" y="T1"/>
                </a:cxn>
                <a:cxn ang="T11">
                  <a:pos x="T2" y="T3"/>
                </a:cxn>
                <a:cxn ang="T12">
                  <a:pos x="T4" y="T5"/>
                </a:cxn>
                <a:cxn ang="T13">
                  <a:pos x="T6" y="T7"/>
                </a:cxn>
                <a:cxn ang="T14">
                  <a:pos x="T8" y="T9"/>
                </a:cxn>
              </a:cxnLst>
              <a:rect l="T15" t="T16" r="T17" b="T18"/>
              <a:pathLst>
                <a:path w="193" h="78">
                  <a:moveTo>
                    <a:pt x="0" y="52"/>
                  </a:moveTo>
                  <a:lnTo>
                    <a:pt x="186" y="0"/>
                  </a:lnTo>
                  <a:lnTo>
                    <a:pt x="193" y="26"/>
                  </a:lnTo>
                  <a:lnTo>
                    <a:pt x="7" y="78"/>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6" name="Freeform 213"/>
            <p:cNvSpPr>
              <a:spLocks/>
            </p:cNvSpPr>
            <p:nvPr/>
          </p:nvSpPr>
          <p:spPr bwMode="auto">
            <a:xfrm>
              <a:off x="5378450" y="2768753"/>
              <a:ext cx="153988" cy="69274"/>
            </a:xfrm>
            <a:custGeom>
              <a:avLst/>
              <a:gdLst>
                <a:gd name="T0" fmla="*/ 0 w 193"/>
                <a:gd name="T1" fmla="*/ 2147483647 h 78"/>
                <a:gd name="T2" fmla="*/ 2147483647 w 193"/>
                <a:gd name="T3" fmla="*/ 0 h 78"/>
                <a:gd name="T4" fmla="*/ 2147483647 w 193"/>
                <a:gd name="T5" fmla="*/ 2147483647 h 78"/>
                <a:gd name="T6" fmla="*/ 2147483647 w 193"/>
                <a:gd name="T7" fmla="*/ 2147483647 h 78"/>
                <a:gd name="T8" fmla="*/ 0 w 193"/>
                <a:gd name="T9" fmla="*/ 2147483647 h 78"/>
                <a:gd name="T10" fmla="*/ 0 60000 65536"/>
                <a:gd name="T11" fmla="*/ 0 60000 65536"/>
                <a:gd name="T12" fmla="*/ 0 60000 65536"/>
                <a:gd name="T13" fmla="*/ 0 60000 65536"/>
                <a:gd name="T14" fmla="*/ 0 60000 65536"/>
                <a:gd name="T15" fmla="*/ 0 w 193"/>
                <a:gd name="T16" fmla="*/ 0 h 78"/>
                <a:gd name="T17" fmla="*/ 193 w 193"/>
                <a:gd name="T18" fmla="*/ 78 h 78"/>
              </a:gdLst>
              <a:ahLst/>
              <a:cxnLst>
                <a:cxn ang="T10">
                  <a:pos x="T0" y="T1"/>
                </a:cxn>
                <a:cxn ang="T11">
                  <a:pos x="T2" y="T3"/>
                </a:cxn>
                <a:cxn ang="T12">
                  <a:pos x="T4" y="T5"/>
                </a:cxn>
                <a:cxn ang="T13">
                  <a:pos x="T6" y="T7"/>
                </a:cxn>
                <a:cxn ang="T14">
                  <a:pos x="T8" y="T9"/>
                </a:cxn>
              </a:cxnLst>
              <a:rect l="T15" t="T16" r="T17" b="T18"/>
              <a:pathLst>
                <a:path w="193" h="78">
                  <a:moveTo>
                    <a:pt x="0" y="52"/>
                  </a:moveTo>
                  <a:lnTo>
                    <a:pt x="186" y="0"/>
                  </a:lnTo>
                  <a:lnTo>
                    <a:pt x="193" y="26"/>
                  </a:lnTo>
                  <a:lnTo>
                    <a:pt x="7" y="78"/>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7" name="Freeform 214"/>
            <p:cNvSpPr>
              <a:spLocks/>
            </p:cNvSpPr>
            <p:nvPr/>
          </p:nvSpPr>
          <p:spPr bwMode="auto">
            <a:xfrm>
              <a:off x="5610225" y="2692188"/>
              <a:ext cx="153988" cy="71097"/>
            </a:xfrm>
            <a:custGeom>
              <a:avLst/>
              <a:gdLst>
                <a:gd name="T0" fmla="*/ 0 w 193"/>
                <a:gd name="T1" fmla="*/ 2147483647 h 78"/>
                <a:gd name="T2" fmla="*/ 2147483647 w 193"/>
                <a:gd name="T3" fmla="*/ 0 h 78"/>
                <a:gd name="T4" fmla="*/ 2147483647 w 193"/>
                <a:gd name="T5" fmla="*/ 2147483647 h 78"/>
                <a:gd name="T6" fmla="*/ 2147483647 w 193"/>
                <a:gd name="T7" fmla="*/ 2147483647 h 78"/>
                <a:gd name="T8" fmla="*/ 0 w 193"/>
                <a:gd name="T9" fmla="*/ 2147483647 h 78"/>
                <a:gd name="T10" fmla="*/ 0 60000 65536"/>
                <a:gd name="T11" fmla="*/ 0 60000 65536"/>
                <a:gd name="T12" fmla="*/ 0 60000 65536"/>
                <a:gd name="T13" fmla="*/ 0 60000 65536"/>
                <a:gd name="T14" fmla="*/ 0 60000 65536"/>
                <a:gd name="T15" fmla="*/ 0 w 193"/>
                <a:gd name="T16" fmla="*/ 0 h 78"/>
                <a:gd name="T17" fmla="*/ 193 w 193"/>
                <a:gd name="T18" fmla="*/ 78 h 78"/>
              </a:gdLst>
              <a:ahLst/>
              <a:cxnLst>
                <a:cxn ang="T10">
                  <a:pos x="T0" y="T1"/>
                </a:cxn>
                <a:cxn ang="T11">
                  <a:pos x="T2" y="T3"/>
                </a:cxn>
                <a:cxn ang="T12">
                  <a:pos x="T4" y="T5"/>
                </a:cxn>
                <a:cxn ang="T13">
                  <a:pos x="T6" y="T7"/>
                </a:cxn>
                <a:cxn ang="T14">
                  <a:pos x="T8" y="T9"/>
                </a:cxn>
              </a:cxnLst>
              <a:rect l="T15" t="T16" r="T17" b="T18"/>
              <a:pathLst>
                <a:path w="193" h="78">
                  <a:moveTo>
                    <a:pt x="0" y="52"/>
                  </a:moveTo>
                  <a:lnTo>
                    <a:pt x="186" y="0"/>
                  </a:lnTo>
                  <a:lnTo>
                    <a:pt x="193" y="26"/>
                  </a:lnTo>
                  <a:lnTo>
                    <a:pt x="7" y="78"/>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8" name="Freeform 215"/>
            <p:cNvSpPr>
              <a:spLocks/>
            </p:cNvSpPr>
            <p:nvPr/>
          </p:nvSpPr>
          <p:spPr bwMode="auto">
            <a:xfrm>
              <a:off x="5843588" y="2619268"/>
              <a:ext cx="153988" cy="69274"/>
            </a:xfrm>
            <a:custGeom>
              <a:avLst/>
              <a:gdLst>
                <a:gd name="T0" fmla="*/ 0 w 193"/>
                <a:gd name="T1" fmla="*/ 2147483647 h 78"/>
                <a:gd name="T2" fmla="*/ 2147483647 w 193"/>
                <a:gd name="T3" fmla="*/ 0 h 78"/>
                <a:gd name="T4" fmla="*/ 2147483647 w 193"/>
                <a:gd name="T5" fmla="*/ 2147483647 h 78"/>
                <a:gd name="T6" fmla="*/ 2147483647 w 193"/>
                <a:gd name="T7" fmla="*/ 2147483647 h 78"/>
                <a:gd name="T8" fmla="*/ 0 w 193"/>
                <a:gd name="T9" fmla="*/ 2147483647 h 78"/>
                <a:gd name="T10" fmla="*/ 0 60000 65536"/>
                <a:gd name="T11" fmla="*/ 0 60000 65536"/>
                <a:gd name="T12" fmla="*/ 0 60000 65536"/>
                <a:gd name="T13" fmla="*/ 0 60000 65536"/>
                <a:gd name="T14" fmla="*/ 0 60000 65536"/>
                <a:gd name="T15" fmla="*/ 0 w 193"/>
                <a:gd name="T16" fmla="*/ 0 h 78"/>
                <a:gd name="T17" fmla="*/ 193 w 193"/>
                <a:gd name="T18" fmla="*/ 78 h 78"/>
              </a:gdLst>
              <a:ahLst/>
              <a:cxnLst>
                <a:cxn ang="T10">
                  <a:pos x="T0" y="T1"/>
                </a:cxn>
                <a:cxn ang="T11">
                  <a:pos x="T2" y="T3"/>
                </a:cxn>
                <a:cxn ang="T12">
                  <a:pos x="T4" y="T5"/>
                </a:cxn>
                <a:cxn ang="T13">
                  <a:pos x="T6" y="T7"/>
                </a:cxn>
                <a:cxn ang="T14">
                  <a:pos x="T8" y="T9"/>
                </a:cxn>
              </a:cxnLst>
              <a:rect l="T15" t="T16" r="T17" b="T18"/>
              <a:pathLst>
                <a:path w="193" h="78">
                  <a:moveTo>
                    <a:pt x="0" y="52"/>
                  </a:moveTo>
                  <a:lnTo>
                    <a:pt x="186" y="0"/>
                  </a:lnTo>
                  <a:lnTo>
                    <a:pt x="193" y="26"/>
                  </a:lnTo>
                  <a:lnTo>
                    <a:pt x="6" y="78"/>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9" name="Freeform 216"/>
            <p:cNvSpPr>
              <a:spLocks/>
            </p:cNvSpPr>
            <p:nvPr/>
          </p:nvSpPr>
          <p:spPr bwMode="auto">
            <a:xfrm>
              <a:off x="6075363" y="2542702"/>
              <a:ext cx="153988" cy="72920"/>
            </a:xfrm>
            <a:custGeom>
              <a:avLst/>
              <a:gdLst>
                <a:gd name="T0" fmla="*/ 0 w 193"/>
                <a:gd name="T1" fmla="*/ 2147483647 h 80"/>
                <a:gd name="T2" fmla="*/ 2147483647 w 193"/>
                <a:gd name="T3" fmla="*/ 0 h 80"/>
                <a:gd name="T4" fmla="*/ 2147483647 w 193"/>
                <a:gd name="T5" fmla="*/ 2147483647 h 80"/>
                <a:gd name="T6" fmla="*/ 2147483647 w 193"/>
                <a:gd name="T7" fmla="*/ 2147483647 h 80"/>
                <a:gd name="T8" fmla="*/ 0 w 193"/>
                <a:gd name="T9" fmla="*/ 2147483647 h 80"/>
                <a:gd name="T10" fmla="*/ 0 60000 65536"/>
                <a:gd name="T11" fmla="*/ 0 60000 65536"/>
                <a:gd name="T12" fmla="*/ 0 60000 65536"/>
                <a:gd name="T13" fmla="*/ 0 60000 65536"/>
                <a:gd name="T14" fmla="*/ 0 60000 65536"/>
                <a:gd name="T15" fmla="*/ 0 w 193"/>
                <a:gd name="T16" fmla="*/ 0 h 80"/>
                <a:gd name="T17" fmla="*/ 193 w 193"/>
                <a:gd name="T18" fmla="*/ 80 h 80"/>
              </a:gdLst>
              <a:ahLst/>
              <a:cxnLst>
                <a:cxn ang="T10">
                  <a:pos x="T0" y="T1"/>
                </a:cxn>
                <a:cxn ang="T11">
                  <a:pos x="T2" y="T3"/>
                </a:cxn>
                <a:cxn ang="T12">
                  <a:pos x="T4" y="T5"/>
                </a:cxn>
                <a:cxn ang="T13">
                  <a:pos x="T6" y="T7"/>
                </a:cxn>
                <a:cxn ang="T14">
                  <a:pos x="T8" y="T9"/>
                </a:cxn>
              </a:cxnLst>
              <a:rect l="T15" t="T16" r="T17" b="T18"/>
              <a:pathLst>
                <a:path w="193" h="80">
                  <a:moveTo>
                    <a:pt x="0" y="54"/>
                  </a:moveTo>
                  <a:lnTo>
                    <a:pt x="186" y="0"/>
                  </a:lnTo>
                  <a:lnTo>
                    <a:pt x="193" y="26"/>
                  </a:lnTo>
                  <a:lnTo>
                    <a:pt x="7" y="8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80" name="Freeform 217"/>
            <p:cNvSpPr>
              <a:spLocks/>
            </p:cNvSpPr>
            <p:nvPr/>
          </p:nvSpPr>
          <p:spPr bwMode="auto">
            <a:xfrm>
              <a:off x="6308725" y="2467960"/>
              <a:ext cx="153988" cy="71097"/>
            </a:xfrm>
            <a:custGeom>
              <a:avLst/>
              <a:gdLst>
                <a:gd name="T0" fmla="*/ 0 w 194"/>
                <a:gd name="T1" fmla="*/ 2147483647 h 78"/>
                <a:gd name="T2" fmla="*/ 2147483647 w 194"/>
                <a:gd name="T3" fmla="*/ 0 h 78"/>
                <a:gd name="T4" fmla="*/ 2147483647 w 194"/>
                <a:gd name="T5" fmla="*/ 2147483647 h 78"/>
                <a:gd name="T6" fmla="*/ 2147483647 w 194"/>
                <a:gd name="T7" fmla="*/ 2147483647 h 78"/>
                <a:gd name="T8" fmla="*/ 0 w 194"/>
                <a:gd name="T9" fmla="*/ 2147483647 h 78"/>
                <a:gd name="T10" fmla="*/ 0 60000 65536"/>
                <a:gd name="T11" fmla="*/ 0 60000 65536"/>
                <a:gd name="T12" fmla="*/ 0 60000 65536"/>
                <a:gd name="T13" fmla="*/ 0 60000 65536"/>
                <a:gd name="T14" fmla="*/ 0 60000 65536"/>
                <a:gd name="T15" fmla="*/ 0 w 194"/>
                <a:gd name="T16" fmla="*/ 0 h 78"/>
                <a:gd name="T17" fmla="*/ 194 w 194"/>
                <a:gd name="T18" fmla="*/ 78 h 78"/>
              </a:gdLst>
              <a:ahLst/>
              <a:cxnLst>
                <a:cxn ang="T10">
                  <a:pos x="T0" y="T1"/>
                </a:cxn>
                <a:cxn ang="T11">
                  <a:pos x="T2" y="T3"/>
                </a:cxn>
                <a:cxn ang="T12">
                  <a:pos x="T4" y="T5"/>
                </a:cxn>
                <a:cxn ang="T13">
                  <a:pos x="T6" y="T7"/>
                </a:cxn>
                <a:cxn ang="T14">
                  <a:pos x="T8" y="T9"/>
                </a:cxn>
              </a:cxnLst>
              <a:rect l="T15" t="T16" r="T17" b="T18"/>
              <a:pathLst>
                <a:path w="194" h="78">
                  <a:moveTo>
                    <a:pt x="0" y="52"/>
                  </a:moveTo>
                  <a:lnTo>
                    <a:pt x="187" y="0"/>
                  </a:lnTo>
                  <a:lnTo>
                    <a:pt x="194" y="26"/>
                  </a:lnTo>
                  <a:lnTo>
                    <a:pt x="7" y="78"/>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81" name="Freeform 218"/>
            <p:cNvSpPr>
              <a:spLocks/>
            </p:cNvSpPr>
            <p:nvPr/>
          </p:nvSpPr>
          <p:spPr bwMode="auto">
            <a:xfrm>
              <a:off x="1336675" y="1315829"/>
              <a:ext cx="6829425" cy="3707965"/>
            </a:xfrm>
            <a:custGeom>
              <a:avLst/>
              <a:gdLst>
                <a:gd name="T0" fmla="*/ 0 w 4978"/>
                <a:gd name="T1" fmla="*/ 2147483647 h 2354"/>
                <a:gd name="T2" fmla="*/ 2147483647 w 4978"/>
                <a:gd name="T3" fmla="*/ 2147483647 h 2354"/>
                <a:gd name="T4" fmla="*/ 2147483647 w 4978"/>
                <a:gd name="T5" fmla="*/ 2147483647 h 2354"/>
                <a:gd name="T6" fmla="*/ 2147483647 w 4978"/>
                <a:gd name="T7" fmla="*/ 2147483647 h 2354"/>
                <a:gd name="T8" fmla="*/ 2147483647 w 4978"/>
                <a:gd name="T9" fmla="*/ 0 h 2354"/>
                <a:gd name="T10" fmla="*/ 0 60000 65536"/>
                <a:gd name="T11" fmla="*/ 0 60000 65536"/>
                <a:gd name="T12" fmla="*/ 0 60000 65536"/>
                <a:gd name="T13" fmla="*/ 0 60000 65536"/>
                <a:gd name="T14" fmla="*/ 0 60000 65536"/>
                <a:gd name="T15" fmla="*/ 0 w 4978"/>
                <a:gd name="T16" fmla="*/ 0 h 2354"/>
                <a:gd name="T17" fmla="*/ 4978 w 4978"/>
                <a:gd name="T18" fmla="*/ 2354 h 2354"/>
              </a:gdLst>
              <a:ahLst/>
              <a:cxnLst>
                <a:cxn ang="T10">
                  <a:pos x="T0" y="T1"/>
                </a:cxn>
                <a:cxn ang="T11">
                  <a:pos x="T2" y="T3"/>
                </a:cxn>
                <a:cxn ang="T12">
                  <a:pos x="T4" y="T5"/>
                </a:cxn>
                <a:cxn ang="T13">
                  <a:pos x="T6" y="T7"/>
                </a:cxn>
                <a:cxn ang="T14">
                  <a:pos x="T8" y="T9"/>
                </a:cxn>
              </a:cxnLst>
              <a:rect l="T15" t="T16" r="T17" b="T18"/>
              <a:pathLst>
                <a:path w="4978" h="2354">
                  <a:moveTo>
                    <a:pt x="0" y="2354"/>
                  </a:moveTo>
                  <a:lnTo>
                    <a:pt x="1245" y="1741"/>
                  </a:lnTo>
                  <a:lnTo>
                    <a:pt x="2489" y="799"/>
                  </a:lnTo>
                  <a:lnTo>
                    <a:pt x="3734" y="199"/>
                  </a:lnTo>
                  <a:lnTo>
                    <a:pt x="4978"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2782" name="Freeform 219"/>
            <p:cNvSpPr>
              <a:spLocks/>
            </p:cNvSpPr>
            <p:nvPr/>
          </p:nvSpPr>
          <p:spPr bwMode="auto">
            <a:xfrm>
              <a:off x="1273175" y="4950874"/>
              <a:ext cx="127000" cy="145839"/>
            </a:xfrm>
            <a:custGeom>
              <a:avLst/>
              <a:gdLst>
                <a:gd name="T0" fmla="*/ 2147483647 w 159"/>
                <a:gd name="T1" fmla="*/ 0 h 159"/>
                <a:gd name="T2" fmla="*/ 2147483647 w 159"/>
                <a:gd name="T3" fmla="*/ 2147483647 h 159"/>
                <a:gd name="T4" fmla="*/ 0 w 159"/>
                <a:gd name="T5" fmla="*/ 2147483647 h 159"/>
                <a:gd name="T6" fmla="*/ 2147483647 w 159"/>
                <a:gd name="T7" fmla="*/ 0 h 159"/>
                <a:gd name="T8" fmla="*/ 0 60000 65536"/>
                <a:gd name="T9" fmla="*/ 0 60000 65536"/>
                <a:gd name="T10" fmla="*/ 0 60000 65536"/>
                <a:gd name="T11" fmla="*/ 0 60000 65536"/>
                <a:gd name="T12" fmla="*/ 0 w 159"/>
                <a:gd name="T13" fmla="*/ 0 h 159"/>
                <a:gd name="T14" fmla="*/ 159 w 159"/>
                <a:gd name="T15" fmla="*/ 159 h 159"/>
              </a:gdLst>
              <a:ahLst/>
              <a:cxnLst>
                <a:cxn ang="T8">
                  <a:pos x="T0" y="T1"/>
                </a:cxn>
                <a:cxn ang="T9">
                  <a:pos x="T2" y="T3"/>
                </a:cxn>
                <a:cxn ang="T10">
                  <a:pos x="T4" y="T5"/>
                </a:cxn>
                <a:cxn ang="T11">
                  <a:pos x="T6" y="T7"/>
                </a:cxn>
              </a:cxnLst>
              <a:rect l="T12" t="T13" r="T14" b="T15"/>
              <a:pathLst>
                <a:path w="159" h="159">
                  <a:moveTo>
                    <a:pt x="80" y="0"/>
                  </a:moveTo>
                  <a:lnTo>
                    <a:pt x="159" y="159"/>
                  </a:lnTo>
                  <a:lnTo>
                    <a:pt x="0" y="159"/>
                  </a:lnTo>
                  <a:lnTo>
                    <a:pt x="80" y="0"/>
                  </a:lnTo>
                  <a:close/>
                </a:path>
              </a:pathLst>
            </a:custGeom>
            <a:solidFill>
              <a:srgbClr val="000000"/>
            </a:solidFill>
            <a:ln w="11113">
              <a:solidFill>
                <a:srgbClr val="FFFFFF"/>
              </a:solidFill>
              <a:round/>
              <a:headEnd/>
              <a:tailEnd/>
            </a:ln>
          </p:spPr>
          <p:txBody>
            <a:bodyPr/>
            <a:lstStyle/>
            <a:p>
              <a:endParaRPr lang="nl-NL"/>
            </a:p>
          </p:txBody>
        </p:sp>
        <p:sp>
          <p:nvSpPr>
            <p:cNvPr id="72783" name="Freeform 220"/>
            <p:cNvSpPr>
              <a:spLocks/>
            </p:cNvSpPr>
            <p:nvPr/>
          </p:nvSpPr>
          <p:spPr bwMode="auto">
            <a:xfrm>
              <a:off x="2981325" y="2861726"/>
              <a:ext cx="127000" cy="144016"/>
            </a:xfrm>
            <a:custGeom>
              <a:avLst/>
              <a:gdLst>
                <a:gd name="T0" fmla="*/ 2147483647 w 159"/>
                <a:gd name="T1" fmla="*/ 0 h 159"/>
                <a:gd name="T2" fmla="*/ 2147483647 w 159"/>
                <a:gd name="T3" fmla="*/ 2147483647 h 159"/>
                <a:gd name="T4" fmla="*/ 0 w 159"/>
                <a:gd name="T5" fmla="*/ 2147483647 h 159"/>
                <a:gd name="T6" fmla="*/ 2147483647 w 159"/>
                <a:gd name="T7" fmla="*/ 0 h 159"/>
                <a:gd name="T8" fmla="*/ 0 60000 65536"/>
                <a:gd name="T9" fmla="*/ 0 60000 65536"/>
                <a:gd name="T10" fmla="*/ 0 60000 65536"/>
                <a:gd name="T11" fmla="*/ 0 60000 65536"/>
                <a:gd name="T12" fmla="*/ 0 w 159"/>
                <a:gd name="T13" fmla="*/ 0 h 159"/>
                <a:gd name="T14" fmla="*/ 159 w 159"/>
                <a:gd name="T15" fmla="*/ 159 h 159"/>
              </a:gdLst>
              <a:ahLst/>
              <a:cxnLst>
                <a:cxn ang="T8">
                  <a:pos x="T0" y="T1"/>
                </a:cxn>
                <a:cxn ang="T9">
                  <a:pos x="T2" y="T3"/>
                </a:cxn>
                <a:cxn ang="T10">
                  <a:pos x="T4" y="T5"/>
                </a:cxn>
                <a:cxn ang="T11">
                  <a:pos x="T6" y="T7"/>
                </a:cxn>
              </a:cxnLst>
              <a:rect l="T12" t="T13" r="T14" b="T15"/>
              <a:pathLst>
                <a:path w="159" h="159">
                  <a:moveTo>
                    <a:pt x="80" y="0"/>
                  </a:moveTo>
                  <a:lnTo>
                    <a:pt x="159" y="159"/>
                  </a:lnTo>
                  <a:lnTo>
                    <a:pt x="0" y="159"/>
                  </a:lnTo>
                  <a:lnTo>
                    <a:pt x="80" y="0"/>
                  </a:lnTo>
                  <a:close/>
                </a:path>
              </a:pathLst>
            </a:custGeom>
            <a:solidFill>
              <a:srgbClr val="000000"/>
            </a:solidFill>
            <a:ln w="11113">
              <a:solidFill>
                <a:srgbClr val="FFFFFF"/>
              </a:solidFill>
              <a:round/>
              <a:headEnd/>
              <a:tailEnd/>
            </a:ln>
          </p:spPr>
          <p:txBody>
            <a:bodyPr/>
            <a:lstStyle/>
            <a:p>
              <a:endParaRPr lang="nl-NL"/>
            </a:p>
          </p:txBody>
        </p:sp>
        <p:sp>
          <p:nvSpPr>
            <p:cNvPr id="72784" name="Freeform 221"/>
            <p:cNvSpPr>
              <a:spLocks/>
            </p:cNvSpPr>
            <p:nvPr/>
          </p:nvSpPr>
          <p:spPr bwMode="auto">
            <a:xfrm>
              <a:off x="4687888" y="1004097"/>
              <a:ext cx="127000" cy="144016"/>
            </a:xfrm>
            <a:custGeom>
              <a:avLst/>
              <a:gdLst>
                <a:gd name="T0" fmla="*/ 2147483647 w 159"/>
                <a:gd name="T1" fmla="*/ 0 h 159"/>
                <a:gd name="T2" fmla="*/ 2147483647 w 159"/>
                <a:gd name="T3" fmla="*/ 2147483647 h 159"/>
                <a:gd name="T4" fmla="*/ 0 w 159"/>
                <a:gd name="T5" fmla="*/ 2147483647 h 159"/>
                <a:gd name="T6" fmla="*/ 2147483647 w 159"/>
                <a:gd name="T7" fmla="*/ 0 h 159"/>
                <a:gd name="T8" fmla="*/ 0 60000 65536"/>
                <a:gd name="T9" fmla="*/ 0 60000 65536"/>
                <a:gd name="T10" fmla="*/ 0 60000 65536"/>
                <a:gd name="T11" fmla="*/ 0 60000 65536"/>
                <a:gd name="T12" fmla="*/ 0 w 159"/>
                <a:gd name="T13" fmla="*/ 0 h 159"/>
                <a:gd name="T14" fmla="*/ 159 w 159"/>
                <a:gd name="T15" fmla="*/ 159 h 159"/>
              </a:gdLst>
              <a:ahLst/>
              <a:cxnLst>
                <a:cxn ang="T8">
                  <a:pos x="T0" y="T1"/>
                </a:cxn>
                <a:cxn ang="T9">
                  <a:pos x="T2" y="T3"/>
                </a:cxn>
                <a:cxn ang="T10">
                  <a:pos x="T4" y="T5"/>
                </a:cxn>
                <a:cxn ang="T11">
                  <a:pos x="T6" y="T7"/>
                </a:cxn>
              </a:cxnLst>
              <a:rect l="T12" t="T13" r="T14" b="T15"/>
              <a:pathLst>
                <a:path w="159" h="159">
                  <a:moveTo>
                    <a:pt x="80" y="0"/>
                  </a:moveTo>
                  <a:lnTo>
                    <a:pt x="159" y="159"/>
                  </a:lnTo>
                  <a:lnTo>
                    <a:pt x="0" y="159"/>
                  </a:lnTo>
                  <a:lnTo>
                    <a:pt x="80" y="0"/>
                  </a:lnTo>
                  <a:close/>
                </a:path>
              </a:pathLst>
            </a:custGeom>
            <a:solidFill>
              <a:srgbClr val="000000"/>
            </a:solidFill>
            <a:ln w="11113">
              <a:solidFill>
                <a:srgbClr val="FFFFFF"/>
              </a:solidFill>
              <a:round/>
              <a:headEnd/>
              <a:tailEnd/>
            </a:ln>
          </p:spPr>
          <p:txBody>
            <a:bodyPr/>
            <a:lstStyle/>
            <a:p>
              <a:endParaRPr lang="nl-NL"/>
            </a:p>
          </p:txBody>
        </p:sp>
        <p:sp>
          <p:nvSpPr>
            <p:cNvPr id="72785" name="Rectangle 222"/>
            <p:cNvSpPr>
              <a:spLocks noChangeArrowheads="1"/>
            </p:cNvSpPr>
            <p:nvPr/>
          </p:nvSpPr>
          <p:spPr bwMode="auto">
            <a:xfrm>
              <a:off x="1273175" y="4950874"/>
              <a:ext cx="127000" cy="145839"/>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86" name="Rectangle 223"/>
            <p:cNvSpPr>
              <a:spLocks noChangeArrowheads="1"/>
            </p:cNvSpPr>
            <p:nvPr/>
          </p:nvSpPr>
          <p:spPr bwMode="auto">
            <a:xfrm>
              <a:off x="2981325" y="4533409"/>
              <a:ext cx="127000" cy="145839"/>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87" name="Rectangle 224"/>
            <p:cNvSpPr>
              <a:spLocks noChangeArrowheads="1"/>
            </p:cNvSpPr>
            <p:nvPr/>
          </p:nvSpPr>
          <p:spPr bwMode="auto">
            <a:xfrm>
              <a:off x="4687888" y="2956521"/>
              <a:ext cx="127000" cy="145839"/>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88" name="Rectangle 225"/>
            <p:cNvSpPr>
              <a:spLocks noChangeArrowheads="1"/>
            </p:cNvSpPr>
            <p:nvPr/>
          </p:nvSpPr>
          <p:spPr bwMode="auto">
            <a:xfrm>
              <a:off x="6396038" y="2409624"/>
              <a:ext cx="127000" cy="144016"/>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89" name="Oval 226"/>
            <p:cNvSpPr>
              <a:spLocks noChangeArrowheads="1"/>
            </p:cNvSpPr>
            <p:nvPr/>
          </p:nvSpPr>
          <p:spPr bwMode="auto">
            <a:xfrm>
              <a:off x="1273175" y="4950874"/>
              <a:ext cx="127000" cy="145839"/>
            </a:xfrm>
            <a:prstGeom prst="ellipse">
              <a:avLst/>
            </a:prstGeom>
            <a:solidFill>
              <a:srgbClr val="000000"/>
            </a:solidFill>
            <a:ln w="11113">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90" name="Oval 227"/>
            <p:cNvSpPr>
              <a:spLocks noChangeArrowheads="1"/>
            </p:cNvSpPr>
            <p:nvPr/>
          </p:nvSpPr>
          <p:spPr bwMode="auto">
            <a:xfrm>
              <a:off x="2981325" y="3986512"/>
              <a:ext cx="127000" cy="144016"/>
            </a:xfrm>
            <a:prstGeom prst="ellipse">
              <a:avLst/>
            </a:prstGeom>
            <a:solidFill>
              <a:srgbClr val="000000"/>
            </a:solidFill>
            <a:ln w="11113">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91" name="Oval 228"/>
            <p:cNvSpPr>
              <a:spLocks noChangeArrowheads="1"/>
            </p:cNvSpPr>
            <p:nvPr/>
          </p:nvSpPr>
          <p:spPr bwMode="auto">
            <a:xfrm>
              <a:off x="4687888" y="2502596"/>
              <a:ext cx="127000" cy="144016"/>
            </a:xfrm>
            <a:prstGeom prst="ellipse">
              <a:avLst/>
            </a:prstGeom>
            <a:solidFill>
              <a:srgbClr val="000000"/>
            </a:solidFill>
            <a:ln w="11113">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92" name="Oval 229"/>
            <p:cNvSpPr>
              <a:spLocks noChangeArrowheads="1"/>
            </p:cNvSpPr>
            <p:nvPr/>
          </p:nvSpPr>
          <p:spPr bwMode="auto">
            <a:xfrm>
              <a:off x="6396038" y="1556464"/>
              <a:ext cx="127000" cy="145839"/>
            </a:xfrm>
            <a:prstGeom prst="ellipse">
              <a:avLst/>
            </a:prstGeom>
            <a:solidFill>
              <a:srgbClr val="000000"/>
            </a:solidFill>
            <a:ln w="11113">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93" name="Oval 230"/>
            <p:cNvSpPr>
              <a:spLocks noChangeArrowheads="1"/>
            </p:cNvSpPr>
            <p:nvPr/>
          </p:nvSpPr>
          <p:spPr bwMode="auto">
            <a:xfrm>
              <a:off x="8102600" y="1242909"/>
              <a:ext cx="127000" cy="145839"/>
            </a:xfrm>
            <a:prstGeom prst="ellipse">
              <a:avLst/>
            </a:prstGeom>
            <a:solidFill>
              <a:srgbClr val="000000"/>
            </a:solidFill>
            <a:ln w="11113">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94" name="Rectangle 231"/>
            <p:cNvSpPr>
              <a:spLocks noChangeArrowheads="1"/>
            </p:cNvSpPr>
            <p:nvPr/>
          </p:nvSpPr>
          <p:spPr bwMode="auto">
            <a:xfrm>
              <a:off x="1065213" y="4854255"/>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0</a:t>
              </a:r>
              <a:endParaRPr lang="en-GB" altLang="nl-NL"/>
            </a:p>
          </p:txBody>
        </p:sp>
        <p:sp>
          <p:nvSpPr>
            <p:cNvPr id="72795" name="Rectangle 232"/>
            <p:cNvSpPr>
              <a:spLocks noChangeArrowheads="1"/>
            </p:cNvSpPr>
            <p:nvPr/>
          </p:nvSpPr>
          <p:spPr bwMode="auto">
            <a:xfrm>
              <a:off x="909638" y="4017502"/>
              <a:ext cx="25717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0.2</a:t>
              </a:r>
              <a:endParaRPr lang="en-GB" altLang="nl-NL"/>
            </a:p>
          </p:txBody>
        </p:sp>
        <p:sp>
          <p:nvSpPr>
            <p:cNvPr id="72796" name="Rectangle 233"/>
            <p:cNvSpPr>
              <a:spLocks noChangeArrowheads="1"/>
            </p:cNvSpPr>
            <p:nvPr/>
          </p:nvSpPr>
          <p:spPr bwMode="auto">
            <a:xfrm>
              <a:off x="909638" y="3180749"/>
              <a:ext cx="25717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0.4</a:t>
              </a:r>
              <a:endParaRPr lang="en-GB" altLang="nl-NL"/>
            </a:p>
          </p:txBody>
        </p:sp>
        <p:sp>
          <p:nvSpPr>
            <p:cNvPr id="72797" name="Rectangle 234"/>
            <p:cNvSpPr>
              <a:spLocks noChangeArrowheads="1"/>
            </p:cNvSpPr>
            <p:nvPr/>
          </p:nvSpPr>
          <p:spPr bwMode="auto">
            <a:xfrm>
              <a:off x="909638" y="2345820"/>
              <a:ext cx="25717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0.6</a:t>
              </a:r>
              <a:endParaRPr lang="en-GB" altLang="nl-NL"/>
            </a:p>
          </p:txBody>
        </p:sp>
        <p:sp>
          <p:nvSpPr>
            <p:cNvPr id="72798" name="Rectangle 235"/>
            <p:cNvSpPr>
              <a:spLocks noChangeArrowheads="1"/>
            </p:cNvSpPr>
            <p:nvPr/>
          </p:nvSpPr>
          <p:spPr bwMode="auto">
            <a:xfrm>
              <a:off x="909638" y="1509066"/>
              <a:ext cx="25717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0.8</a:t>
              </a:r>
              <a:endParaRPr lang="en-GB" altLang="nl-NL"/>
            </a:p>
          </p:txBody>
        </p:sp>
        <p:sp>
          <p:nvSpPr>
            <p:cNvPr id="72799" name="Rectangle 236"/>
            <p:cNvSpPr>
              <a:spLocks noChangeArrowheads="1"/>
            </p:cNvSpPr>
            <p:nvPr/>
          </p:nvSpPr>
          <p:spPr bwMode="auto">
            <a:xfrm>
              <a:off x="1065213" y="672313"/>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1</a:t>
              </a:r>
              <a:endParaRPr lang="en-GB" altLang="nl-NL"/>
            </a:p>
          </p:txBody>
        </p:sp>
        <p:sp>
          <p:nvSpPr>
            <p:cNvPr id="72800" name="Rectangle 237"/>
            <p:cNvSpPr>
              <a:spLocks noChangeArrowheads="1"/>
            </p:cNvSpPr>
            <p:nvPr/>
          </p:nvSpPr>
          <p:spPr bwMode="auto">
            <a:xfrm>
              <a:off x="1285875" y="5268075"/>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5</a:t>
              </a:r>
              <a:endParaRPr lang="en-GB" altLang="nl-NL"/>
            </a:p>
          </p:txBody>
        </p:sp>
        <p:sp>
          <p:nvSpPr>
            <p:cNvPr id="72801" name="Rectangle 238"/>
            <p:cNvSpPr>
              <a:spLocks noChangeArrowheads="1"/>
            </p:cNvSpPr>
            <p:nvPr/>
          </p:nvSpPr>
          <p:spPr bwMode="auto">
            <a:xfrm>
              <a:off x="2994025" y="5268075"/>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6</a:t>
              </a:r>
              <a:endParaRPr lang="en-GB" altLang="nl-NL"/>
            </a:p>
          </p:txBody>
        </p:sp>
        <p:sp>
          <p:nvSpPr>
            <p:cNvPr id="72802" name="Rectangle 239"/>
            <p:cNvSpPr>
              <a:spLocks noChangeArrowheads="1"/>
            </p:cNvSpPr>
            <p:nvPr/>
          </p:nvSpPr>
          <p:spPr bwMode="auto">
            <a:xfrm>
              <a:off x="4700588" y="5268075"/>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7</a:t>
              </a:r>
              <a:endParaRPr lang="en-GB" altLang="nl-NL"/>
            </a:p>
          </p:txBody>
        </p:sp>
        <p:sp>
          <p:nvSpPr>
            <p:cNvPr id="72803" name="Rectangle 240"/>
            <p:cNvSpPr>
              <a:spLocks noChangeArrowheads="1"/>
            </p:cNvSpPr>
            <p:nvPr/>
          </p:nvSpPr>
          <p:spPr bwMode="auto">
            <a:xfrm>
              <a:off x="6408738" y="5268075"/>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8</a:t>
              </a:r>
              <a:endParaRPr lang="en-GB" altLang="nl-NL"/>
            </a:p>
          </p:txBody>
        </p:sp>
        <p:sp>
          <p:nvSpPr>
            <p:cNvPr id="72804" name="Rectangle 241"/>
            <p:cNvSpPr>
              <a:spLocks noChangeArrowheads="1"/>
            </p:cNvSpPr>
            <p:nvPr/>
          </p:nvSpPr>
          <p:spPr bwMode="auto">
            <a:xfrm>
              <a:off x="8115300" y="5268075"/>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9</a:t>
              </a:r>
              <a:endParaRPr lang="en-GB" altLang="nl-NL"/>
            </a:p>
          </p:txBody>
        </p:sp>
        <p:sp>
          <p:nvSpPr>
            <p:cNvPr id="72805" name="Rectangle 242"/>
            <p:cNvSpPr>
              <a:spLocks noChangeArrowheads="1"/>
            </p:cNvSpPr>
            <p:nvPr/>
          </p:nvSpPr>
          <p:spPr bwMode="auto">
            <a:xfrm>
              <a:off x="4238625" y="5769397"/>
              <a:ext cx="1039813" cy="2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rPr>
                <a:t>time [days]</a:t>
              </a:r>
              <a:endParaRPr lang="en-GB" altLang="nl-NL"/>
            </a:p>
          </p:txBody>
        </p:sp>
        <p:sp>
          <p:nvSpPr>
            <p:cNvPr id="72806" name="Rectangle 243"/>
            <p:cNvSpPr>
              <a:spLocks noChangeArrowheads="1"/>
            </p:cNvSpPr>
            <p:nvPr/>
          </p:nvSpPr>
          <p:spPr bwMode="auto">
            <a:xfrm rot="-5400000">
              <a:off x="-902901" y="2855394"/>
              <a:ext cx="3115492"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rPr>
                <a:t>cumulative proportion adults</a:t>
              </a:r>
              <a:endParaRPr lang="en-GB" altLang="nl-NL"/>
            </a:p>
          </p:txBody>
        </p:sp>
      </p:grpSp>
      <p:grpSp>
        <p:nvGrpSpPr>
          <p:cNvPr id="72708" name="Groeperen 115"/>
          <p:cNvGrpSpPr>
            <a:grpSpLocks/>
          </p:cNvGrpSpPr>
          <p:nvPr/>
        </p:nvGrpSpPr>
        <p:grpSpPr bwMode="auto">
          <a:xfrm>
            <a:off x="2590800" y="1219200"/>
            <a:ext cx="6553200" cy="4267200"/>
            <a:chOff x="2590800" y="533400"/>
            <a:chExt cx="6553200" cy="4267200"/>
          </a:xfrm>
        </p:grpSpPr>
        <p:sp>
          <p:nvSpPr>
            <p:cNvPr id="111" name="Ovaal 110"/>
            <p:cNvSpPr>
              <a:spLocks noChangeArrowheads="1"/>
            </p:cNvSpPr>
            <p:nvPr/>
          </p:nvSpPr>
          <p:spPr bwMode="auto">
            <a:xfrm>
              <a:off x="2590800" y="2209800"/>
              <a:ext cx="914400" cy="2590800"/>
            </a:xfrm>
            <a:prstGeom prst="ellipse">
              <a:avLst/>
            </a:prstGeom>
            <a:noFill/>
            <a:ln w="38100">
              <a:solidFill>
                <a:srgbClr val="FF0000">
                  <a:alpha val="65097"/>
                </a:srgbClr>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nl-NL">
                <a:solidFill>
                  <a:schemeClr val="lt1"/>
                </a:solidFill>
                <a:latin typeface="+mn-lt"/>
                <a:cs typeface="+mn-cs"/>
              </a:endParaRPr>
            </a:p>
          </p:txBody>
        </p:sp>
        <p:pic>
          <p:nvPicPr>
            <p:cNvPr id="72711" name="Afbeelding 111" descr="trip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53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Afbeelding 112" descr="vlieg.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53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Afbeelding 113" descr="trip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8200" y="838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Afbeelding 114" descr="vlieg.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2133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9" name="Tekstvak 117"/>
          <p:cNvSpPr txBox="1">
            <a:spLocks noChangeArrowheads="1"/>
          </p:cNvSpPr>
          <p:nvPr/>
        </p:nvSpPr>
        <p:spPr bwMode="auto">
          <a:xfrm>
            <a:off x="84138" y="271463"/>
            <a:ext cx="8686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2800">
                <a:solidFill>
                  <a:srgbClr val="000000"/>
                </a:solidFill>
                <a:latin typeface="Helvetica" pitchFamily="-65" charset="0"/>
                <a:cs typeface="Helvetica" pitchFamily="-65" charset="0"/>
              </a:rPr>
              <a:t>Op mengsel meer overleving en snellere ontwikkeling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eperen 191"/>
          <p:cNvGrpSpPr>
            <a:grpSpLocks/>
          </p:cNvGrpSpPr>
          <p:nvPr/>
        </p:nvGrpSpPr>
        <p:grpSpPr bwMode="auto">
          <a:xfrm>
            <a:off x="601663" y="1143000"/>
            <a:ext cx="7958137" cy="5716588"/>
            <a:chOff x="601663" y="533400"/>
            <a:chExt cx="7958138" cy="5716588"/>
          </a:xfrm>
        </p:grpSpPr>
        <p:grpSp>
          <p:nvGrpSpPr>
            <p:cNvPr id="73732" name="Group 193"/>
            <p:cNvGrpSpPr>
              <a:grpSpLocks/>
            </p:cNvGrpSpPr>
            <p:nvPr/>
          </p:nvGrpSpPr>
          <p:grpSpPr bwMode="auto">
            <a:xfrm>
              <a:off x="601663" y="1533524"/>
              <a:ext cx="7958138" cy="4716464"/>
              <a:chOff x="379" y="661"/>
              <a:chExt cx="5013" cy="2971"/>
            </a:xfrm>
          </p:grpSpPr>
          <p:sp>
            <p:nvSpPr>
              <p:cNvPr id="73740" name="Text Box 7"/>
              <p:cNvSpPr txBox="1">
                <a:spLocks noChangeArrowheads="1"/>
              </p:cNvSpPr>
              <p:nvPr/>
            </p:nvSpPr>
            <p:spPr bwMode="auto">
              <a:xfrm>
                <a:off x="5204" y="1947"/>
                <a:ext cx="1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rPr>
                  <a:t>a</a:t>
                </a:r>
              </a:p>
            </p:txBody>
          </p:sp>
          <p:sp>
            <p:nvSpPr>
              <p:cNvPr id="73741" name="Text Box 8"/>
              <p:cNvSpPr txBox="1">
                <a:spLocks noChangeArrowheads="1"/>
              </p:cNvSpPr>
              <p:nvPr/>
            </p:nvSpPr>
            <p:spPr bwMode="auto">
              <a:xfrm>
                <a:off x="5199" y="2664"/>
                <a:ext cx="19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rPr>
                  <a:t>b</a:t>
                </a:r>
              </a:p>
            </p:txBody>
          </p:sp>
          <p:sp>
            <p:nvSpPr>
              <p:cNvPr id="73742" name="Text Box 9"/>
              <p:cNvSpPr txBox="1">
                <a:spLocks noChangeArrowheads="1"/>
              </p:cNvSpPr>
              <p:nvPr/>
            </p:nvSpPr>
            <p:spPr bwMode="auto">
              <a:xfrm>
                <a:off x="5208" y="2871"/>
                <a:ext cx="1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rPr>
                  <a:t>c</a:t>
                </a:r>
              </a:p>
            </p:txBody>
          </p:sp>
          <p:sp>
            <p:nvSpPr>
              <p:cNvPr id="73743" name="Line 12"/>
              <p:cNvSpPr>
                <a:spLocks noChangeShapeType="1"/>
              </p:cNvSpPr>
              <p:nvPr/>
            </p:nvSpPr>
            <p:spPr bwMode="auto">
              <a:xfrm>
                <a:off x="927" y="755"/>
                <a:ext cx="1" cy="229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44" name="Line 13"/>
              <p:cNvSpPr>
                <a:spLocks noChangeShapeType="1"/>
              </p:cNvSpPr>
              <p:nvPr/>
            </p:nvSpPr>
            <p:spPr bwMode="auto">
              <a:xfrm>
                <a:off x="882" y="3048"/>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45" name="Line 14"/>
              <p:cNvSpPr>
                <a:spLocks noChangeShapeType="1"/>
              </p:cNvSpPr>
              <p:nvPr/>
            </p:nvSpPr>
            <p:spPr bwMode="auto">
              <a:xfrm>
                <a:off x="882" y="2819"/>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46" name="Line 15"/>
              <p:cNvSpPr>
                <a:spLocks noChangeShapeType="1"/>
              </p:cNvSpPr>
              <p:nvPr/>
            </p:nvSpPr>
            <p:spPr bwMode="auto">
              <a:xfrm>
                <a:off x="882" y="2589"/>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47" name="Line 16"/>
              <p:cNvSpPr>
                <a:spLocks noChangeShapeType="1"/>
              </p:cNvSpPr>
              <p:nvPr/>
            </p:nvSpPr>
            <p:spPr bwMode="auto">
              <a:xfrm>
                <a:off x="882" y="2360"/>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48" name="Line 17"/>
              <p:cNvSpPr>
                <a:spLocks noChangeShapeType="1"/>
              </p:cNvSpPr>
              <p:nvPr/>
            </p:nvSpPr>
            <p:spPr bwMode="auto">
              <a:xfrm>
                <a:off x="882" y="2130"/>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49" name="Line 18"/>
              <p:cNvSpPr>
                <a:spLocks noChangeShapeType="1"/>
              </p:cNvSpPr>
              <p:nvPr/>
            </p:nvSpPr>
            <p:spPr bwMode="auto">
              <a:xfrm>
                <a:off x="882" y="1901"/>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0" name="Line 19"/>
              <p:cNvSpPr>
                <a:spLocks noChangeShapeType="1"/>
              </p:cNvSpPr>
              <p:nvPr/>
            </p:nvSpPr>
            <p:spPr bwMode="auto">
              <a:xfrm>
                <a:off x="882" y="1672"/>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1" name="Line 20"/>
              <p:cNvSpPr>
                <a:spLocks noChangeShapeType="1"/>
              </p:cNvSpPr>
              <p:nvPr/>
            </p:nvSpPr>
            <p:spPr bwMode="auto">
              <a:xfrm>
                <a:off x="882" y="1443"/>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2" name="Line 21"/>
              <p:cNvSpPr>
                <a:spLocks noChangeShapeType="1"/>
              </p:cNvSpPr>
              <p:nvPr/>
            </p:nvSpPr>
            <p:spPr bwMode="auto">
              <a:xfrm>
                <a:off x="882" y="1214"/>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3" name="Line 22"/>
              <p:cNvSpPr>
                <a:spLocks noChangeShapeType="1"/>
              </p:cNvSpPr>
              <p:nvPr/>
            </p:nvSpPr>
            <p:spPr bwMode="auto">
              <a:xfrm>
                <a:off x="882" y="984"/>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4" name="Line 23"/>
              <p:cNvSpPr>
                <a:spLocks noChangeShapeType="1"/>
              </p:cNvSpPr>
              <p:nvPr/>
            </p:nvSpPr>
            <p:spPr bwMode="auto">
              <a:xfrm>
                <a:off x="882" y="755"/>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5" name="Line 24"/>
              <p:cNvSpPr>
                <a:spLocks noChangeShapeType="1"/>
              </p:cNvSpPr>
              <p:nvPr/>
            </p:nvSpPr>
            <p:spPr bwMode="auto">
              <a:xfrm>
                <a:off x="927" y="3048"/>
                <a:ext cx="42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6" name="Line 25"/>
              <p:cNvSpPr>
                <a:spLocks noChangeShapeType="1"/>
              </p:cNvSpPr>
              <p:nvPr/>
            </p:nvSpPr>
            <p:spPr bwMode="auto">
              <a:xfrm flipV="1">
                <a:off x="927"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7" name="Line 26"/>
              <p:cNvSpPr>
                <a:spLocks noChangeShapeType="1"/>
              </p:cNvSpPr>
              <p:nvPr/>
            </p:nvSpPr>
            <p:spPr bwMode="auto">
              <a:xfrm flipV="1">
                <a:off x="1532"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8" name="Line 27"/>
              <p:cNvSpPr>
                <a:spLocks noChangeShapeType="1"/>
              </p:cNvSpPr>
              <p:nvPr/>
            </p:nvSpPr>
            <p:spPr bwMode="auto">
              <a:xfrm flipV="1">
                <a:off x="2138"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9" name="Line 28"/>
              <p:cNvSpPr>
                <a:spLocks noChangeShapeType="1"/>
              </p:cNvSpPr>
              <p:nvPr/>
            </p:nvSpPr>
            <p:spPr bwMode="auto">
              <a:xfrm flipV="1">
                <a:off x="2743"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0" name="Line 29"/>
              <p:cNvSpPr>
                <a:spLocks noChangeShapeType="1"/>
              </p:cNvSpPr>
              <p:nvPr/>
            </p:nvSpPr>
            <p:spPr bwMode="auto">
              <a:xfrm flipV="1">
                <a:off x="3348"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1" name="Line 30"/>
              <p:cNvSpPr>
                <a:spLocks noChangeShapeType="1"/>
              </p:cNvSpPr>
              <p:nvPr/>
            </p:nvSpPr>
            <p:spPr bwMode="auto">
              <a:xfrm flipV="1">
                <a:off x="3953"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2" name="Line 31"/>
              <p:cNvSpPr>
                <a:spLocks noChangeShapeType="1"/>
              </p:cNvSpPr>
              <p:nvPr/>
            </p:nvSpPr>
            <p:spPr bwMode="auto">
              <a:xfrm flipV="1">
                <a:off x="4559"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3" name="Line 32"/>
              <p:cNvSpPr>
                <a:spLocks noChangeShapeType="1"/>
              </p:cNvSpPr>
              <p:nvPr/>
            </p:nvSpPr>
            <p:spPr bwMode="auto">
              <a:xfrm flipV="1">
                <a:off x="5164"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4" name="Freeform 33"/>
              <p:cNvSpPr>
                <a:spLocks/>
              </p:cNvSpPr>
              <p:nvPr/>
            </p:nvSpPr>
            <p:spPr bwMode="auto">
              <a:xfrm>
                <a:off x="1532" y="2791"/>
                <a:ext cx="3632" cy="186"/>
              </a:xfrm>
              <a:custGeom>
                <a:avLst/>
                <a:gdLst>
                  <a:gd name="T0" fmla="*/ 0 w 4203"/>
                  <a:gd name="T1" fmla="*/ 27 h 215"/>
                  <a:gd name="T2" fmla="*/ 211 w 4203"/>
                  <a:gd name="T3" fmla="*/ 32 h 215"/>
                  <a:gd name="T4" fmla="*/ 421 w 4203"/>
                  <a:gd name="T5" fmla="*/ 24 h 215"/>
                  <a:gd name="T6" fmla="*/ 629 w 4203"/>
                  <a:gd name="T7" fmla="*/ 0 h 215"/>
                  <a:gd name="T8" fmla="*/ 0 60000 65536"/>
                  <a:gd name="T9" fmla="*/ 0 60000 65536"/>
                  <a:gd name="T10" fmla="*/ 0 60000 65536"/>
                  <a:gd name="T11" fmla="*/ 0 60000 65536"/>
                  <a:gd name="T12" fmla="*/ 0 w 4203"/>
                  <a:gd name="T13" fmla="*/ 0 h 215"/>
                  <a:gd name="T14" fmla="*/ 4203 w 4203"/>
                  <a:gd name="T15" fmla="*/ 215 h 215"/>
                </a:gdLst>
                <a:ahLst/>
                <a:cxnLst>
                  <a:cxn ang="T8">
                    <a:pos x="T0" y="T1"/>
                  </a:cxn>
                  <a:cxn ang="T9">
                    <a:pos x="T2" y="T3"/>
                  </a:cxn>
                  <a:cxn ang="T10">
                    <a:pos x="T4" y="T5"/>
                  </a:cxn>
                  <a:cxn ang="T11">
                    <a:pos x="T6" y="T7"/>
                  </a:cxn>
                </a:cxnLst>
                <a:rect l="T12" t="T13" r="T14" b="T15"/>
                <a:pathLst>
                  <a:path w="4203" h="215">
                    <a:moveTo>
                      <a:pt x="0" y="177"/>
                    </a:moveTo>
                    <a:lnTo>
                      <a:pt x="1401" y="215"/>
                    </a:lnTo>
                    <a:lnTo>
                      <a:pt x="2802" y="159"/>
                    </a:lnTo>
                    <a:lnTo>
                      <a:pt x="4203"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3765" name="Line 34"/>
              <p:cNvSpPr>
                <a:spLocks noChangeShapeType="1"/>
              </p:cNvSpPr>
              <p:nvPr/>
            </p:nvSpPr>
            <p:spPr bwMode="auto">
              <a:xfrm flipV="1">
                <a:off x="1532" y="2783"/>
                <a:ext cx="1" cy="16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6" name="Line 35"/>
              <p:cNvSpPr>
                <a:spLocks noChangeShapeType="1"/>
              </p:cNvSpPr>
              <p:nvPr/>
            </p:nvSpPr>
            <p:spPr bwMode="auto">
              <a:xfrm>
                <a:off x="1514" y="2783"/>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7" name="Line 36"/>
              <p:cNvSpPr>
                <a:spLocks noChangeShapeType="1"/>
              </p:cNvSpPr>
              <p:nvPr/>
            </p:nvSpPr>
            <p:spPr bwMode="auto">
              <a:xfrm flipV="1">
                <a:off x="2743" y="2913"/>
                <a:ext cx="1" cy="6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8" name="Line 37"/>
              <p:cNvSpPr>
                <a:spLocks noChangeShapeType="1"/>
              </p:cNvSpPr>
              <p:nvPr/>
            </p:nvSpPr>
            <p:spPr bwMode="auto">
              <a:xfrm>
                <a:off x="2724" y="2913"/>
                <a:ext cx="3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9" name="Line 38"/>
              <p:cNvSpPr>
                <a:spLocks noChangeShapeType="1"/>
              </p:cNvSpPr>
              <p:nvPr/>
            </p:nvSpPr>
            <p:spPr bwMode="auto">
              <a:xfrm flipV="1">
                <a:off x="3953" y="2895"/>
                <a:ext cx="1" cy="3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0" name="Line 39"/>
              <p:cNvSpPr>
                <a:spLocks noChangeShapeType="1"/>
              </p:cNvSpPr>
              <p:nvPr/>
            </p:nvSpPr>
            <p:spPr bwMode="auto">
              <a:xfrm>
                <a:off x="3935" y="2895"/>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1" name="Line 40"/>
              <p:cNvSpPr>
                <a:spLocks noChangeShapeType="1"/>
              </p:cNvSpPr>
              <p:nvPr/>
            </p:nvSpPr>
            <p:spPr bwMode="auto">
              <a:xfrm flipV="1">
                <a:off x="5164" y="2641"/>
                <a:ext cx="1" cy="1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2" name="Line 41"/>
              <p:cNvSpPr>
                <a:spLocks noChangeShapeType="1"/>
              </p:cNvSpPr>
              <p:nvPr/>
            </p:nvSpPr>
            <p:spPr bwMode="auto">
              <a:xfrm>
                <a:off x="5146" y="2641"/>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3" name="Line 42"/>
              <p:cNvSpPr>
                <a:spLocks noChangeShapeType="1"/>
              </p:cNvSpPr>
              <p:nvPr/>
            </p:nvSpPr>
            <p:spPr bwMode="auto">
              <a:xfrm>
                <a:off x="1532" y="2944"/>
                <a:ext cx="1" cy="14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4" name="Line 43"/>
              <p:cNvSpPr>
                <a:spLocks noChangeShapeType="1"/>
              </p:cNvSpPr>
              <p:nvPr/>
            </p:nvSpPr>
            <p:spPr bwMode="auto">
              <a:xfrm>
                <a:off x="1514" y="3106"/>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5" name="Line 44"/>
              <p:cNvSpPr>
                <a:spLocks noChangeShapeType="1"/>
              </p:cNvSpPr>
              <p:nvPr/>
            </p:nvSpPr>
            <p:spPr bwMode="auto">
              <a:xfrm>
                <a:off x="2743" y="2977"/>
                <a:ext cx="1" cy="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6" name="Line 45"/>
              <p:cNvSpPr>
                <a:spLocks noChangeShapeType="1"/>
              </p:cNvSpPr>
              <p:nvPr/>
            </p:nvSpPr>
            <p:spPr bwMode="auto">
              <a:xfrm>
                <a:off x="2724" y="3040"/>
                <a:ext cx="3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7" name="Line 46"/>
              <p:cNvSpPr>
                <a:spLocks noChangeShapeType="1"/>
              </p:cNvSpPr>
              <p:nvPr/>
            </p:nvSpPr>
            <p:spPr bwMode="auto">
              <a:xfrm>
                <a:off x="3953" y="2929"/>
                <a:ext cx="1" cy="3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8" name="Line 47"/>
              <p:cNvSpPr>
                <a:spLocks noChangeShapeType="1"/>
              </p:cNvSpPr>
              <p:nvPr/>
            </p:nvSpPr>
            <p:spPr bwMode="auto">
              <a:xfrm>
                <a:off x="3935" y="2962"/>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9" name="Line 48"/>
              <p:cNvSpPr>
                <a:spLocks noChangeShapeType="1"/>
              </p:cNvSpPr>
              <p:nvPr/>
            </p:nvSpPr>
            <p:spPr bwMode="auto">
              <a:xfrm>
                <a:off x="5164" y="2791"/>
                <a:ext cx="1" cy="1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80" name="Line 49"/>
              <p:cNvSpPr>
                <a:spLocks noChangeShapeType="1"/>
              </p:cNvSpPr>
              <p:nvPr/>
            </p:nvSpPr>
            <p:spPr bwMode="auto">
              <a:xfrm>
                <a:off x="5146" y="2941"/>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81" name="Freeform 50"/>
              <p:cNvSpPr>
                <a:spLocks/>
              </p:cNvSpPr>
              <p:nvPr/>
            </p:nvSpPr>
            <p:spPr bwMode="auto">
              <a:xfrm>
                <a:off x="1532" y="2886"/>
                <a:ext cx="97" cy="16"/>
              </a:xfrm>
              <a:custGeom>
                <a:avLst/>
                <a:gdLst>
                  <a:gd name="T0" fmla="*/ 0 w 193"/>
                  <a:gd name="T1" fmla="*/ 0 h 31"/>
                  <a:gd name="T2" fmla="*/ 1 w 193"/>
                  <a:gd name="T3" fmla="*/ 1 h 31"/>
                  <a:gd name="T4" fmla="*/ 1 w 193"/>
                  <a:gd name="T5" fmla="*/ 1 h 31"/>
                  <a:gd name="T6" fmla="*/ 0 w 193"/>
                  <a:gd name="T7" fmla="*/ 1 h 31"/>
                  <a:gd name="T8" fmla="*/ 0 w 193"/>
                  <a:gd name="T9" fmla="*/ 0 h 31"/>
                  <a:gd name="T10" fmla="*/ 0 60000 65536"/>
                  <a:gd name="T11" fmla="*/ 0 60000 65536"/>
                  <a:gd name="T12" fmla="*/ 0 60000 65536"/>
                  <a:gd name="T13" fmla="*/ 0 60000 65536"/>
                  <a:gd name="T14" fmla="*/ 0 60000 65536"/>
                  <a:gd name="T15" fmla="*/ 0 w 193"/>
                  <a:gd name="T16" fmla="*/ 0 h 31"/>
                  <a:gd name="T17" fmla="*/ 193 w 193"/>
                  <a:gd name="T18" fmla="*/ 31 h 31"/>
                </a:gdLst>
                <a:ahLst/>
                <a:cxnLst>
                  <a:cxn ang="T10">
                    <a:pos x="T0" y="T1"/>
                  </a:cxn>
                  <a:cxn ang="T11">
                    <a:pos x="T2" y="T3"/>
                  </a:cxn>
                  <a:cxn ang="T12">
                    <a:pos x="T4" y="T5"/>
                  </a:cxn>
                  <a:cxn ang="T13">
                    <a:pos x="T6" y="T7"/>
                  </a:cxn>
                  <a:cxn ang="T14">
                    <a:pos x="T8" y="T9"/>
                  </a:cxn>
                </a:cxnLst>
                <a:rect l="T15" t="T16" r="T17" b="T18"/>
                <a:pathLst>
                  <a:path w="193" h="31">
                    <a:moveTo>
                      <a:pt x="0" y="0"/>
                    </a:moveTo>
                    <a:lnTo>
                      <a:pt x="193" y="3"/>
                    </a:lnTo>
                    <a:lnTo>
                      <a:pt x="193" y="31"/>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2" name="Freeform 51"/>
              <p:cNvSpPr>
                <a:spLocks/>
              </p:cNvSpPr>
              <p:nvPr/>
            </p:nvSpPr>
            <p:spPr bwMode="auto">
              <a:xfrm>
                <a:off x="1684" y="2890"/>
                <a:ext cx="97" cy="15"/>
              </a:xfrm>
              <a:custGeom>
                <a:avLst/>
                <a:gdLst>
                  <a:gd name="T0" fmla="*/ 0 w 193"/>
                  <a:gd name="T1" fmla="*/ 0 h 31"/>
                  <a:gd name="T2" fmla="*/ 1 w 193"/>
                  <a:gd name="T3" fmla="*/ 0 h 31"/>
                  <a:gd name="T4" fmla="*/ 1 w 193"/>
                  <a:gd name="T5" fmla="*/ 0 h 31"/>
                  <a:gd name="T6" fmla="*/ 0 w 193"/>
                  <a:gd name="T7" fmla="*/ 0 h 31"/>
                  <a:gd name="T8" fmla="*/ 0 w 193"/>
                  <a:gd name="T9" fmla="*/ 0 h 31"/>
                  <a:gd name="T10" fmla="*/ 0 60000 65536"/>
                  <a:gd name="T11" fmla="*/ 0 60000 65536"/>
                  <a:gd name="T12" fmla="*/ 0 60000 65536"/>
                  <a:gd name="T13" fmla="*/ 0 60000 65536"/>
                  <a:gd name="T14" fmla="*/ 0 60000 65536"/>
                  <a:gd name="T15" fmla="*/ 0 w 193"/>
                  <a:gd name="T16" fmla="*/ 0 h 31"/>
                  <a:gd name="T17" fmla="*/ 193 w 193"/>
                  <a:gd name="T18" fmla="*/ 31 h 31"/>
                </a:gdLst>
                <a:ahLst/>
                <a:cxnLst>
                  <a:cxn ang="T10">
                    <a:pos x="T0" y="T1"/>
                  </a:cxn>
                  <a:cxn ang="T11">
                    <a:pos x="T2" y="T3"/>
                  </a:cxn>
                  <a:cxn ang="T12">
                    <a:pos x="T4" y="T5"/>
                  </a:cxn>
                  <a:cxn ang="T13">
                    <a:pos x="T6" y="T7"/>
                  </a:cxn>
                  <a:cxn ang="T14">
                    <a:pos x="T8" y="T9"/>
                  </a:cxn>
                </a:cxnLst>
                <a:rect l="T15" t="T16" r="T17" b="T18"/>
                <a:pathLst>
                  <a:path w="193" h="31">
                    <a:moveTo>
                      <a:pt x="0" y="0"/>
                    </a:moveTo>
                    <a:lnTo>
                      <a:pt x="193" y="3"/>
                    </a:lnTo>
                    <a:lnTo>
                      <a:pt x="193" y="31"/>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3" name="Freeform 52"/>
              <p:cNvSpPr>
                <a:spLocks/>
              </p:cNvSpPr>
              <p:nvPr/>
            </p:nvSpPr>
            <p:spPr bwMode="auto">
              <a:xfrm>
                <a:off x="1836" y="2892"/>
                <a:ext cx="97" cy="16"/>
              </a:xfrm>
              <a:custGeom>
                <a:avLst/>
                <a:gdLst>
                  <a:gd name="T0" fmla="*/ 0 w 194"/>
                  <a:gd name="T1" fmla="*/ 0 h 31"/>
                  <a:gd name="T2" fmla="*/ 1 w 194"/>
                  <a:gd name="T3" fmla="*/ 1 h 31"/>
                  <a:gd name="T4" fmla="*/ 1 w 194"/>
                  <a:gd name="T5" fmla="*/ 1 h 31"/>
                  <a:gd name="T6" fmla="*/ 0 w 194"/>
                  <a:gd name="T7" fmla="*/ 1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3"/>
                    </a:lnTo>
                    <a:lnTo>
                      <a:pt x="194"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4" name="Freeform 53"/>
              <p:cNvSpPr>
                <a:spLocks/>
              </p:cNvSpPr>
              <p:nvPr/>
            </p:nvSpPr>
            <p:spPr bwMode="auto">
              <a:xfrm>
                <a:off x="1988" y="2896"/>
                <a:ext cx="97" cy="15"/>
              </a:xfrm>
              <a:custGeom>
                <a:avLst/>
                <a:gdLst>
                  <a:gd name="T0" fmla="*/ 0 w 194"/>
                  <a:gd name="T1" fmla="*/ 0 h 31"/>
                  <a:gd name="T2" fmla="*/ 1 w 194"/>
                  <a:gd name="T3" fmla="*/ 0 h 31"/>
                  <a:gd name="T4" fmla="*/ 1 w 194"/>
                  <a:gd name="T5" fmla="*/ 0 h 31"/>
                  <a:gd name="T6" fmla="*/ 0 w 194"/>
                  <a:gd name="T7" fmla="*/ 0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3"/>
                    </a:lnTo>
                    <a:lnTo>
                      <a:pt x="194" y="31"/>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5" name="Freeform 54"/>
              <p:cNvSpPr>
                <a:spLocks/>
              </p:cNvSpPr>
              <p:nvPr/>
            </p:nvSpPr>
            <p:spPr bwMode="auto">
              <a:xfrm>
                <a:off x="2140" y="2898"/>
                <a:ext cx="97" cy="16"/>
              </a:xfrm>
              <a:custGeom>
                <a:avLst/>
                <a:gdLst>
                  <a:gd name="T0" fmla="*/ 0 w 194"/>
                  <a:gd name="T1" fmla="*/ 0 h 31"/>
                  <a:gd name="T2" fmla="*/ 1 w 194"/>
                  <a:gd name="T3" fmla="*/ 1 h 31"/>
                  <a:gd name="T4" fmla="*/ 1 w 194"/>
                  <a:gd name="T5" fmla="*/ 1 h 31"/>
                  <a:gd name="T6" fmla="*/ 0 w 194"/>
                  <a:gd name="T7" fmla="*/ 1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3"/>
                    </a:lnTo>
                    <a:lnTo>
                      <a:pt x="194"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6" name="Freeform 55"/>
              <p:cNvSpPr>
                <a:spLocks/>
              </p:cNvSpPr>
              <p:nvPr/>
            </p:nvSpPr>
            <p:spPr bwMode="auto">
              <a:xfrm>
                <a:off x="2292" y="2902"/>
                <a:ext cx="97" cy="16"/>
              </a:xfrm>
              <a:custGeom>
                <a:avLst/>
                <a:gdLst>
                  <a:gd name="T0" fmla="*/ 0 w 193"/>
                  <a:gd name="T1" fmla="*/ 0 h 31"/>
                  <a:gd name="T2" fmla="*/ 1 w 193"/>
                  <a:gd name="T3" fmla="*/ 1 h 31"/>
                  <a:gd name="T4" fmla="*/ 1 w 193"/>
                  <a:gd name="T5" fmla="*/ 1 h 31"/>
                  <a:gd name="T6" fmla="*/ 0 w 193"/>
                  <a:gd name="T7" fmla="*/ 1 h 31"/>
                  <a:gd name="T8" fmla="*/ 0 w 193"/>
                  <a:gd name="T9" fmla="*/ 0 h 31"/>
                  <a:gd name="T10" fmla="*/ 0 60000 65536"/>
                  <a:gd name="T11" fmla="*/ 0 60000 65536"/>
                  <a:gd name="T12" fmla="*/ 0 60000 65536"/>
                  <a:gd name="T13" fmla="*/ 0 60000 65536"/>
                  <a:gd name="T14" fmla="*/ 0 60000 65536"/>
                  <a:gd name="T15" fmla="*/ 0 w 193"/>
                  <a:gd name="T16" fmla="*/ 0 h 31"/>
                  <a:gd name="T17" fmla="*/ 193 w 193"/>
                  <a:gd name="T18" fmla="*/ 31 h 31"/>
                </a:gdLst>
                <a:ahLst/>
                <a:cxnLst>
                  <a:cxn ang="T10">
                    <a:pos x="T0" y="T1"/>
                  </a:cxn>
                  <a:cxn ang="T11">
                    <a:pos x="T2" y="T3"/>
                  </a:cxn>
                  <a:cxn ang="T12">
                    <a:pos x="T4" y="T5"/>
                  </a:cxn>
                  <a:cxn ang="T13">
                    <a:pos x="T6" y="T7"/>
                  </a:cxn>
                  <a:cxn ang="T14">
                    <a:pos x="T8" y="T9"/>
                  </a:cxn>
                </a:cxnLst>
                <a:rect l="T15" t="T16" r="T17" b="T18"/>
                <a:pathLst>
                  <a:path w="193" h="31">
                    <a:moveTo>
                      <a:pt x="0" y="0"/>
                    </a:moveTo>
                    <a:lnTo>
                      <a:pt x="193" y="3"/>
                    </a:lnTo>
                    <a:lnTo>
                      <a:pt x="193"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7" name="Freeform 56"/>
              <p:cNvSpPr>
                <a:spLocks/>
              </p:cNvSpPr>
              <p:nvPr/>
            </p:nvSpPr>
            <p:spPr bwMode="auto">
              <a:xfrm>
                <a:off x="2444" y="2905"/>
                <a:ext cx="97" cy="15"/>
              </a:xfrm>
              <a:custGeom>
                <a:avLst/>
                <a:gdLst>
                  <a:gd name="T0" fmla="*/ 0 w 193"/>
                  <a:gd name="T1" fmla="*/ 0 h 31"/>
                  <a:gd name="T2" fmla="*/ 1 w 193"/>
                  <a:gd name="T3" fmla="*/ 0 h 31"/>
                  <a:gd name="T4" fmla="*/ 1 w 193"/>
                  <a:gd name="T5" fmla="*/ 0 h 31"/>
                  <a:gd name="T6" fmla="*/ 0 w 193"/>
                  <a:gd name="T7" fmla="*/ 0 h 31"/>
                  <a:gd name="T8" fmla="*/ 0 w 193"/>
                  <a:gd name="T9" fmla="*/ 0 h 31"/>
                  <a:gd name="T10" fmla="*/ 0 60000 65536"/>
                  <a:gd name="T11" fmla="*/ 0 60000 65536"/>
                  <a:gd name="T12" fmla="*/ 0 60000 65536"/>
                  <a:gd name="T13" fmla="*/ 0 60000 65536"/>
                  <a:gd name="T14" fmla="*/ 0 60000 65536"/>
                  <a:gd name="T15" fmla="*/ 0 w 193"/>
                  <a:gd name="T16" fmla="*/ 0 h 31"/>
                  <a:gd name="T17" fmla="*/ 193 w 193"/>
                  <a:gd name="T18" fmla="*/ 31 h 31"/>
                </a:gdLst>
                <a:ahLst/>
                <a:cxnLst>
                  <a:cxn ang="T10">
                    <a:pos x="T0" y="T1"/>
                  </a:cxn>
                  <a:cxn ang="T11">
                    <a:pos x="T2" y="T3"/>
                  </a:cxn>
                  <a:cxn ang="T12">
                    <a:pos x="T4" y="T5"/>
                  </a:cxn>
                  <a:cxn ang="T13">
                    <a:pos x="T6" y="T7"/>
                  </a:cxn>
                  <a:cxn ang="T14">
                    <a:pos x="T8" y="T9"/>
                  </a:cxn>
                </a:cxnLst>
                <a:rect l="T15" t="T16" r="T17" b="T18"/>
                <a:pathLst>
                  <a:path w="193" h="31">
                    <a:moveTo>
                      <a:pt x="0" y="0"/>
                    </a:moveTo>
                    <a:lnTo>
                      <a:pt x="193" y="4"/>
                    </a:lnTo>
                    <a:lnTo>
                      <a:pt x="193"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8" name="Freeform 57"/>
              <p:cNvSpPr>
                <a:spLocks/>
              </p:cNvSpPr>
              <p:nvPr/>
            </p:nvSpPr>
            <p:spPr bwMode="auto">
              <a:xfrm>
                <a:off x="2596" y="2908"/>
                <a:ext cx="97" cy="16"/>
              </a:xfrm>
              <a:custGeom>
                <a:avLst/>
                <a:gdLst>
                  <a:gd name="T0" fmla="*/ 0 w 194"/>
                  <a:gd name="T1" fmla="*/ 0 h 31"/>
                  <a:gd name="T2" fmla="*/ 1 w 194"/>
                  <a:gd name="T3" fmla="*/ 1 h 31"/>
                  <a:gd name="T4" fmla="*/ 1 w 194"/>
                  <a:gd name="T5" fmla="*/ 1 h 31"/>
                  <a:gd name="T6" fmla="*/ 0 w 194"/>
                  <a:gd name="T7" fmla="*/ 1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3"/>
                    </a:lnTo>
                    <a:lnTo>
                      <a:pt x="194"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9" name="Freeform 58"/>
              <p:cNvSpPr>
                <a:spLocks/>
              </p:cNvSpPr>
              <p:nvPr/>
            </p:nvSpPr>
            <p:spPr bwMode="auto">
              <a:xfrm>
                <a:off x="2749" y="2911"/>
                <a:ext cx="96" cy="15"/>
              </a:xfrm>
              <a:custGeom>
                <a:avLst/>
                <a:gdLst>
                  <a:gd name="T0" fmla="*/ 0 w 194"/>
                  <a:gd name="T1" fmla="*/ 0 h 31"/>
                  <a:gd name="T2" fmla="*/ 0 w 194"/>
                  <a:gd name="T3" fmla="*/ 0 h 31"/>
                  <a:gd name="T4" fmla="*/ 0 w 194"/>
                  <a:gd name="T5" fmla="*/ 0 h 31"/>
                  <a:gd name="T6" fmla="*/ 0 w 194"/>
                  <a:gd name="T7" fmla="*/ 0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4"/>
                    </a:lnTo>
                    <a:lnTo>
                      <a:pt x="194"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0" name="Freeform 59"/>
              <p:cNvSpPr>
                <a:spLocks/>
              </p:cNvSpPr>
              <p:nvPr/>
            </p:nvSpPr>
            <p:spPr bwMode="auto">
              <a:xfrm>
                <a:off x="2901" y="2912"/>
                <a:ext cx="96" cy="16"/>
              </a:xfrm>
              <a:custGeom>
                <a:avLst/>
                <a:gdLst>
                  <a:gd name="T0" fmla="*/ 0 w 194"/>
                  <a:gd name="T1" fmla="*/ 0 h 31"/>
                  <a:gd name="T2" fmla="*/ 0 w 194"/>
                  <a:gd name="T3" fmla="*/ 1 h 31"/>
                  <a:gd name="T4" fmla="*/ 0 w 194"/>
                  <a:gd name="T5" fmla="*/ 1 h 31"/>
                  <a:gd name="T6" fmla="*/ 0 w 194"/>
                  <a:gd name="T7" fmla="*/ 1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3"/>
                    </a:lnTo>
                    <a:lnTo>
                      <a:pt x="194" y="31"/>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1" name="Freeform 60"/>
              <p:cNvSpPr>
                <a:spLocks/>
              </p:cNvSpPr>
              <p:nvPr/>
            </p:nvSpPr>
            <p:spPr bwMode="auto">
              <a:xfrm>
                <a:off x="3053" y="2915"/>
                <a:ext cx="97" cy="15"/>
              </a:xfrm>
              <a:custGeom>
                <a:avLst/>
                <a:gdLst>
                  <a:gd name="T0" fmla="*/ 0 w 193"/>
                  <a:gd name="T1" fmla="*/ 0 h 29"/>
                  <a:gd name="T2" fmla="*/ 1 w 193"/>
                  <a:gd name="T3" fmla="*/ 1 h 29"/>
                  <a:gd name="T4" fmla="*/ 1 w 193"/>
                  <a:gd name="T5" fmla="*/ 1 h 29"/>
                  <a:gd name="T6" fmla="*/ 0 w 193"/>
                  <a:gd name="T7" fmla="*/ 1 h 29"/>
                  <a:gd name="T8" fmla="*/ 0 w 193"/>
                  <a:gd name="T9" fmla="*/ 0 h 29"/>
                  <a:gd name="T10" fmla="*/ 0 60000 65536"/>
                  <a:gd name="T11" fmla="*/ 0 60000 65536"/>
                  <a:gd name="T12" fmla="*/ 0 60000 65536"/>
                  <a:gd name="T13" fmla="*/ 0 60000 65536"/>
                  <a:gd name="T14" fmla="*/ 0 60000 65536"/>
                  <a:gd name="T15" fmla="*/ 0 w 193"/>
                  <a:gd name="T16" fmla="*/ 0 h 29"/>
                  <a:gd name="T17" fmla="*/ 193 w 193"/>
                  <a:gd name="T18" fmla="*/ 29 h 29"/>
                </a:gdLst>
                <a:ahLst/>
                <a:cxnLst>
                  <a:cxn ang="T10">
                    <a:pos x="T0" y="T1"/>
                  </a:cxn>
                  <a:cxn ang="T11">
                    <a:pos x="T2" y="T3"/>
                  </a:cxn>
                  <a:cxn ang="T12">
                    <a:pos x="T4" y="T5"/>
                  </a:cxn>
                  <a:cxn ang="T13">
                    <a:pos x="T6" y="T7"/>
                  </a:cxn>
                  <a:cxn ang="T14">
                    <a:pos x="T8" y="T9"/>
                  </a:cxn>
                </a:cxnLst>
                <a:rect l="T15" t="T16" r="T17" b="T18"/>
                <a:pathLst>
                  <a:path w="193" h="29">
                    <a:moveTo>
                      <a:pt x="0" y="0"/>
                    </a:moveTo>
                    <a:lnTo>
                      <a:pt x="193" y="2"/>
                    </a:lnTo>
                    <a:lnTo>
                      <a:pt x="193" y="29"/>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2" name="Freeform 61"/>
              <p:cNvSpPr>
                <a:spLocks/>
              </p:cNvSpPr>
              <p:nvPr/>
            </p:nvSpPr>
            <p:spPr bwMode="auto">
              <a:xfrm>
                <a:off x="3205" y="2917"/>
                <a:ext cx="97" cy="14"/>
              </a:xfrm>
              <a:custGeom>
                <a:avLst/>
                <a:gdLst>
                  <a:gd name="T0" fmla="*/ 0 w 193"/>
                  <a:gd name="T1" fmla="*/ 0 h 30"/>
                  <a:gd name="T2" fmla="*/ 1 w 193"/>
                  <a:gd name="T3" fmla="*/ 0 h 30"/>
                  <a:gd name="T4" fmla="*/ 1 w 193"/>
                  <a:gd name="T5" fmla="*/ 0 h 30"/>
                  <a:gd name="T6" fmla="*/ 0 w 193"/>
                  <a:gd name="T7" fmla="*/ 0 h 30"/>
                  <a:gd name="T8" fmla="*/ 0 w 193"/>
                  <a:gd name="T9" fmla="*/ 0 h 30"/>
                  <a:gd name="T10" fmla="*/ 0 60000 65536"/>
                  <a:gd name="T11" fmla="*/ 0 60000 65536"/>
                  <a:gd name="T12" fmla="*/ 0 60000 65536"/>
                  <a:gd name="T13" fmla="*/ 0 60000 65536"/>
                  <a:gd name="T14" fmla="*/ 0 60000 65536"/>
                  <a:gd name="T15" fmla="*/ 0 w 193"/>
                  <a:gd name="T16" fmla="*/ 0 h 30"/>
                  <a:gd name="T17" fmla="*/ 193 w 193"/>
                  <a:gd name="T18" fmla="*/ 30 h 30"/>
                </a:gdLst>
                <a:ahLst/>
                <a:cxnLst>
                  <a:cxn ang="T10">
                    <a:pos x="T0" y="T1"/>
                  </a:cxn>
                  <a:cxn ang="T11">
                    <a:pos x="T2" y="T3"/>
                  </a:cxn>
                  <a:cxn ang="T12">
                    <a:pos x="T4" y="T5"/>
                  </a:cxn>
                  <a:cxn ang="T13">
                    <a:pos x="T6" y="T7"/>
                  </a:cxn>
                  <a:cxn ang="T14">
                    <a:pos x="T8" y="T9"/>
                  </a:cxn>
                </a:cxnLst>
                <a:rect l="T15" t="T16" r="T17" b="T18"/>
                <a:pathLst>
                  <a:path w="193" h="30">
                    <a:moveTo>
                      <a:pt x="0" y="0"/>
                    </a:moveTo>
                    <a:lnTo>
                      <a:pt x="193" y="2"/>
                    </a:lnTo>
                    <a:lnTo>
                      <a:pt x="193" y="30"/>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3" name="Freeform 62"/>
              <p:cNvSpPr>
                <a:spLocks/>
              </p:cNvSpPr>
              <p:nvPr/>
            </p:nvSpPr>
            <p:spPr bwMode="auto">
              <a:xfrm>
                <a:off x="3357" y="2918"/>
                <a:ext cx="97" cy="16"/>
              </a:xfrm>
              <a:custGeom>
                <a:avLst/>
                <a:gdLst>
                  <a:gd name="T0" fmla="*/ 0 w 194"/>
                  <a:gd name="T1" fmla="*/ 0 h 31"/>
                  <a:gd name="T2" fmla="*/ 1 w 194"/>
                  <a:gd name="T3" fmla="*/ 1 h 31"/>
                  <a:gd name="T4" fmla="*/ 1 w 194"/>
                  <a:gd name="T5" fmla="*/ 1 h 31"/>
                  <a:gd name="T6" fmla="*/ 0 w 194"/>
                  <a:gd name="T7" fmla="*/ 1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3"/>
                    </a:lnTo>
                    <a:lnTo>
                      <a:pt x="194" y="31"/>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4" name="Freeform 63"/>
              <p:cNvSpPr>
                <a:spLocks/>
              </p:cNvSpPr>
              <p:nvPr/>
            </p:nvSpPr>
            <p:spPr bwMode="auto">
              <a:xfrm>
                <a:off x="3509" y="2920"/>
                <a:ext cx="97" cy="16"/>
              </a:xfrm>
              <a:custGeom>
                <a:avLst/>
                <a:gdLst>
                  <a:gd name="T0" fmla="*/ 0 w 194"/>
                  <a:gd name="T1" fmla="*/ 0 h 31"/>
                  <a:gd name="T2" fmla="*/ 1 w 194"/>
                  <a:gd name="T3" fmla="*/ 1 h 31"/>
                  <a:gd name="T4" fmla="*/ 1 w 194"/>
                  <a:gd name="T5" fmla="*/ 1 h 31"/>
                  <a:gd name="T6" fmla="*/ 0 w 194"/>
                  <a:gd name="T7" fmla="*/ 1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4"/>
                    </a:lnTo>
                    <a:lnTo>
                      <a:pt x="194"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5" name="Freeform 64"/>
              <p:cNvSpPr>
                <a:spLocks/>
              </p:cNvSpPr>
              <p:nvPr/>
            </p:nvSpPr>
            <p:spPr bwMode="auto">
              <a:xfrm>
                <a:off x="3661" y="2923"/>
                <a:ext cx="97" cy="14"/>
              </a:xfrm>
              <a:custGeom>
                <a:avLst/>
                <a:gdLst>
                  <a:gd name="T0" fmla="*/ 0 w 194"/>
                  <a:gd name="T1" fmla="*/ 0 h 30"/>
                  <a:gd name="T2" fmla="*/ 1 w 194"/>
                  <a:gd name="T3" fmla="*/ 0 h 30"/>
                  <a:gd name="T4" fmla="*/ 1 w 194"/>
                  <a:gd name="T5" fmla="*/ 0 h 30"/>
                  <a:gd name="T6" fmla="*/ 0 w 194"/>
                  <a:gd name="T7" fmla="*/ 0 h 30"/>
                  <a:gd name="T8" fmla="*/ 0 w 194"/>
                  <a:gd name="T9" fmla="*/ 0 h 30"/>
                  <a:gd name="T10" fmla="*/ 0 60000 65536"/>
                  <a:gd name="T11" fmla="*/ 0 60000 65536"/>
                  <a:gd name="T12" fmla="*/ 0 60000 65536"/>
                  <a:gd name="T13" fmla="*/ 0 60000 65536"/>
                  <a:gd name="T14" fmla="*/ 0 60000 65536"/>
                  <a:gd name="T15" fmla="*/ 0 w 194"/>
                  <a:gd name="T16" fmla="*/ 0 h 30"/>
                  <a:gd name="T17" fmla="*/ 194 w 194"/>
                  <a:gd name="T18" fmla="*/ 30 h 30"/>
                </a:gdLst>
                <a:ahLst/>
                <a:cxnLst>
                  <a:cxn ang="T10">
                    <a:pos x="T0" y="T1"/>
                  </a:cxn>
                  <a:cxn ang="T11">
                    <a:pos x="T2" y="T3"/>
                  </a:cxn>
                  <a:cxn ang="T12">
                    <a:pos x="T4" y="T5"/>
                  </a:cxn>
                  <a:cxn ang="T13">
                    <a:pos x="T6" y="T7"/>
                  </a:cxn>
                  <a:cxn ang="T14">
                    <a:pos x="T8" y="T9"/>
                  </a:cxn>
                </a:cxnLst>
                <a:rect l="T15" t="T16" r="T17" b="T18"/>
                <a:pathLst>
                  <a:path w="194" h="30">
                    <a:moveTo>
                      <a:pt x="0" y="0"/>
                    </a:moveTo>
                    <a:lnTo>
                      <a:pt x="194" y="2"/>
                    </a:lnTo>
                    <a:lnTo>
                      <a:pt x="194" y="30"/>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6" name="Freeform 65"/>
              <p:cNvSpPr>
                <a:spLocks/>
              </p:cNvSpPr>
              <p:nvPr/>
            </p:nvSpPr>
            <p:spPr bwMode="auto">
              <a:xfrm>
                <a:off x="3813" y="2924"/>
                <a:ext cx="97" cy="15"/>
              </a:xfrm>
              <a:custGeom>
                <a:avLst/>
                <a:gdLst>
                  <a:gd name="T0" fmla="*/ 0 w 193"/>
                  <a:gd name="T1" fmla="*/ 0 h 29"/>
                  <a:gd name="T2" fmla="*/ 1 w 193"/>
                  <a:gd name="T3" fmla="*/ 1 h 29"/>
                  <a:gd name="T4" fmla="*/ 1 w 193"/>
                  <a:gd name="T5" fmla="*/ 1 h 29"/>
                  <a:gd name="T6" fmla="*/ 0 w 193"/>
                  <a:gd name="T7" fmla="*/ 1 h 29"/>
                  <a:gd name="T8" fmla="*/ 0 w 193"/>
                  <a:gd name="T9" fmla="*/ 0 h 29"/>
                  <a:gd name="T10" fmla="*/ 0 60000 65536"/>
                  <a:gd name="T11" fmla="*/ 0 60000 65536"/>
                  <a:gd name="T12" fmla="*/ 0 60000 65536"/>
                  <a:gd name="T13" fmla="*/ 0 60000 65536"/>
                  <a:gd name="T14" fmla="*/ 0 60000 65536"/>
                  <a:gd name="T15" fmla="*/ 0 w 193"/>
                  <a:gd name="T16" fmla="*/ 0 h 29"/>
                  <a:gd name="T17" fmla="*/ 193 w 193"/>
                  <a:gd name="T18" fmla="*/ 29 h 29"/>
                </a:gdLst>
                <a:ahLst/>
                <a:cxnLst>
                  <a:cxn ang="T10">
                    <a:pos x="T0" y="T1"/>
                  </a:cxn>
                  <a:cxn ang="T11">
                    <a:pos x="T2" y="T3"/>
                  </a:cxn>
                  <a:cxn ang="T12">
                    <a:pos x="T4" y="T5"/>
                  </a:cxn>
                  <a:cxn ang="T13">
                    <a:pos x="T6" y="T7"/>
                  </a:cxn>
                  <a:cxn ang="T14">
                    <a:pos x="T8" y="T9"/>
                  </a:cxn>
                </a:cxnLst>
                <a:rect l="T15" t="T16" r="T17" b="T18"/>
                <a:pathLst>
                  <a:path w="193" h="29">
                    <a:moveTo>
                      <a:pt x="0" y="0"/>
                    </a:moveTo>
                    <a:lnTo>
                      <a:pt x="193" y="2"/>
                    </a:lnTo>
                    <a:lnTo>
                      <a:pt x="193" y="29"/>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7" name="Freeform 66"/>
              <p:cNvSpPr>
                <a:spLocks/>
              </p:cNvSpPr>
              <p:nvPr/>
            </p:nvSpPr>
            <p:spPr bwMode="auto">
              <a:xfrm>
                <a:off x="3965" y="2927"/>
                <a:ext cx="98" cy="19"/>
              </a:xfrm>
              <a:custGeom>
                <a:avLst/>
                <a:gdLst>
                  <a:gd name="T0" fmla="*/ 1 w 195"/>
                  <a:gd name="T1" fmla="*/ 0 h 38"/>
                  <a:gd name="T2" fmla="*/ 1 w 195"/>
                  <a:gd name="T3" fmla="*/ 1 h 38"/>
                  <a:gd name="T4" fmla="*/ 1 w 195"/>
                  <a:gd name="T5" fmla="*/ 1 h 38"/>
                  <a:gd name="T6" fmla="*/ 0 w 195"/>
                  <a:gd name="T7" fmla="*/ 1 h 38"/>
                  <a:gd name="T8" fmla="*/ 1 w 195"/>
                  <a:gd name="T9" fmla="*/ 0 h 38"/>
                  <a:gd name="T10" fmla="*/ 0 60000 65536"/>
                  <a:gd name="T11" fmla="*/ 0 60000 65536"/>
                  <a:gd name="T12" fmla="*/ 0 60000 65536"/>
                  <a:gd name="T13" fmla="*/ 0 60000 65536"/>
                  <a:gd name="T14" fmla="*/ 0 60000 65536"/>
                  <a:gd name="T15" fmla="*/ 0 w 195"/>
                  <a:gd name="T16" fmla="*/ 0 h 38"/>
                  <a:gd name="T17" fmla="*/ 195 w 195"/>
                  <a:gd name="T18" fmla="*/ 38 h 38"/>
                </a:gdLst>
                <a:ahLst/>
                <a:cxnLst>
                  <a:cxn ang="T10">
                    <a:pos x="T0" y="T1"/>
                  </a:cxn>
                  <a:cxn ang="T11">
                    <a:pos x="T2" y="T3"/>
                  </a:cxn>
                  <a:cxn ang="T12">
                    <a:pos x="T4" y="T5"/>
                  </a:cxn>
                  <a:cxn ang="T13">
                    <a:pos x="T6" y="T7"/>
                  </a:cxn>
                  <a:cxn ang="T14">
                    <a:pos x="T8" y="T9"/>
                  </a:cxn>
                </a:cxnLst>
                <a:rect l="T15" t="T16" r="T17" b="T18"/>
                <a:pathLst>
                  <a:path w="195" h="38">
                    <a:moveTo>
                      <a:pt x="1" y="0"/>
                    </a:moveTo>
                    <a:lnTo>
                      <a:pt x="195" y="10"/>
                    </a:lnTo>
                    <a:lnTo>
                      <a:pt x="193" y="38"/>
                    </a:lnTo>
                    <a:lnTo>
                      <a:pt x="0" y="28"/>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8" name="Freeform 67"/>
              <p:cNvSpPr>
                <a:spLocks/>
              </p:cNvSpPr>
              <p:nvPr/>
            </p:nvSpPr>
            <p:spPr bwMode="auto">
              <a:xfrm>
                <a:off x="4117" y="2936"/>
                <a:ext cx="98" cy="19"/>
              </a:xfrm>
              <a:custGeom>
                <a:avLst/>
                <a:gdLst>
                  <a:gd name="T0" fmla="*/ 1 w 195"/>
                  <a:gd name="T1" fmla="*/ 0 h 38"/>
                  <a:gd name="T2" fmla="*/ 1 w 195"/>
                  <a:gd name="T3" fmla="*/ 1 h 38"/>
                  <a:gd name="T4" fmla="*/ 1 w 195"/>
                  <a:gd name="T5" fmla="*/ 1 h 38"/>
                  <a:gd name="T6" fmla="*/ 0 w 195"/>
                  <a:gd name="T7" fmla="*/ 1 h 38"/>
                  <a:gd name="T8" fmla="*/ 1 w 195"/>
                  <a:gd name="T9" fmla="*/ 0 h 38"/>
                  <a:gd name="T10" fmla="*/ 0 60000 65536"/>
                  <a:gd name="T11" fmla="*/ 0 60000 65536"/>
                  <a:gd name="T12" fmla="*/ 0 60000 65536"/>
                  <a:gd name="T13" fmla="*/ 0 60000 65536"/>
                  <a:gd name="T14" fmla="*/ 0 60000 65536"/>
                  <a:gd name="T15" fmla="*/ 0 w 195"/>
                  <a:gd name="T16" fmla="*/ 0 h 38"/>
                  <a:gd name="T17" fmla="*/ 195 w 195"/>
                  <a:gd name="T18" fmla="*/ 38 h 38"/>
                </a:gdLst>
                <a:ahLst/>
                <a:cxnLst>
                  <a:cxn ang="T10">
                    <a:pos x="T0" y="T1"/>
                  </a:cxn>
                  <a:cxn ang="T11">
                    <a:pos x="T2" y="T3"/>
                  </a:cxn>
                  <a:cxn ang="T12">
                    <a:pos x="T4" y="T5"/>
                  </a:cxn>
                  <a:cxn ang="T13">
                    <a:pos x="T6" y="T7"/>
                  </a:cxn>
                  <a:cxn ang="T14">
                    <a:pos x="T8" y="T9"/>
                  </a:cxn>
                </a:cxnLst>
                <a:rect l="T15" t="T16" r="T17" b="T18"/>
                <a:pathLst>
                  <a:path w="195" h="38">
                    <a:moveTo>
                      <a:pt x="2" y="0"/>
                    </a:moveTo>
                    <a:lnTo>
                      <a:pt x="195" y="11"/>
                    </a:lnTo>
                    <a:lnTo>
                      <a:pt x="193" y="38"/>
                    </a:lnTo>
                    <a:lnTo>
                      <a:pt x="0" y="28"/>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9" name="Freeform 68"/>
              <p:cNvSpPr>
                <a:spLocks/>
              </p:cNvSpPr>
              <p:nvPr/>
            </p:nvSpPr>
            <p:spPr bwMode="auto">
              <a:xfrm>
                <a:off x="4269" y="2944"/>
                <a:ext cx="97" cy="19"/>
              </a:xfrm>
              <a:custGeom>
                <a:avLst/>
                <a:gdLst>
                  <a:gd name="T0" fmla="*/ 0 w 196"/>
                  <a:gd name="T1" fmla="*/ 0 h 38"/>
                  <a:gd name="T2" fmla="*/ 0 w 196"/>
                  <a:gd name="T3" fmla="*/ 1 h 38"/>
                  <a:gd name="T4" fmla="*/ 0 w 196"/>
                  <a:gd name="T5" fmla="*/ 1 h 38"/>
                  <a:gd name="T6" fmla="*/ 0 w 196"/>
                  <a:gd name="T7" fmla="*/ 1 h 38"/>
                  <a:gd name="T8" fmla="*/ 0 w 196"/>
                  <a:gd name="T9" fmla="*/ 0 h 38"/>
                  <a:gd name="T10" fmla="*/ 0 60000 65536"/>
                  <a:gd name="T11" fmla="*/ 0 60000 65536"/>
                  <a:gd name="T12" fmla="*/ 0 60000 65536"/>
                  <a:gd name="T13" fmla="*/ 0 60000 65536"/>
                  <a:gd name="T14" fmla="*/ 0 60000 65536"/>
                  <a:gd name="T15" fmla="*/ 0 w 196"/>
                  <a:gd name="T16" fmla="*/ 0 h 38"/>
                  <a:gd name="T17" fmla="*/ 196 w 196"/>
                  <a:gd name="T18" fmla="*/ 38 h 38"/>
                </a:gdLst>
                <a:ahLst/>
                <a:cxnLst>
                  <a:cxn ang="T10">
                    <a:pos x="T0" y="T1"/>
                  </a:cxn>
                  <a:cxn ang="T11">
                    <a:pos x="T2" y="T3"/>
                  </a:cxn>
                  <a:cxn ang="T12">
                    <a:pos x="T4" y="T5"/>
                  </a:cxn>
                  <a:cxn ang="T13">
                    <a:pos x="T6" y="T7"/>
                  </a:cxn>
                  <a:cxn ang="T14">
                    <a:pos x="T8" y="T9"/>
                  </a:cxn>
                </a:cxnLst>
                <a:rect l="T15" t="T16" r="T17" b="T18"/>
                <a:pathLst>
                  <a:path w="196" h="38">
                    <a:moveTo>
                      <a:pt x="2" y="0"/>
                    </a:moveTo>
                    <a:lnTo>
                      <a:pt x="196" y="10"/>
                    </a:lnTo>
                    <a:lnTo>
                      <a:pt x="194" y="38"/>
                    </a:lnTo>
                    <a:lnTo>
                      <a:pt x="0" y="2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00" name="Freeform 69"/>
              <p:cNvSpPr>
                <a:spLocks/>
              </p:cNvSpPr>
              <p:nvPr/>
            </p:nvSpPr>
            <p:spPr bwMode="auto">
              <a:xfrm>
                <a:off x="4421" y="2953"/>
                <a:ext cx="97" cy="19"/>
              </a:xfrm>
              <a:custGeom>
                <a:avLst/>
                <a:gdLst>
                  <a:gd name="T0" fmla="*/ 0 w 195"/>
                  <a:gd name="T1" fmla="*/ 0 h 38"/>
                  <a:gd name="T2" fmla="*/ 0 w 195"/>
                  <a:gd name="T3" fmla="*/ 1 h 38"/>
                  <a:gd name="T4" fmla="*/ 0 w 195"/>
                  <a:gd name="T5" fmla="*/ 1 h 38"/>
                  <a:gd name="T6" fmla="*/ 0 w 195"/>
                  <a:gd name="T7" fmla="*/ 1 h 38"/>
                  <a:gd name="T8" fmla="*/ 0 w 195"/>
                  <a:gd name="T9" fmla="*/ 0 h 38"/>
                  <a:gd name="T10" fmla="*/ 0 60000 65536"/>
                  <a:gd name="T11" fmla="*/ 0 60000 65536"/>
                  <a:gd name="T12" fmla="*/ 0 60000 65536"/>
                  <a:gd name="T13" fmla="*/ 0 60000 65536"/>
                  <a:gd name="T14" fmla="*/ 0 60000 65536"/>
                  <a:gd name="T15" fmla="*/ 0 w 195"/>
                  <a:gd name="T16" fmla="*/ 0 h 38"/>
                  <a:gd name="T17" fmla="*/ 195 w 195"/>
                  <a:gd name="T18" fmla="*/ 38 h 38"/>
                </a:gdLst>
                <a:ahLst/>
                <a:cxnLst>
                  <a:cxn ang="T10">
                    <a:pos x="T0" y="T1"/>
                  </a:cxn>
                  <a:cxn ang="T11">
                    <a:pos x="T2" y="T3"/>
                  </a:cxn>
                  <a:cxn ang="T12">
                    <a:pos x="T4" y="T5"/>
                  </a:cxn>
                  <a:cxn ang="T13">
                    <a:pos x="T6" y="T7"/>
                  </a:cxn>
                  <a:cxn ang="T14">
                    <a:pos x="T8" y="T9"/>
                  </a:cxn>
                </a:cxnLst>
                <a:rect l="T15" t="T16" r="T17" b="T18"/>
                <a:pathLst>
                  <a:path w="195" h="38">
                    <a:moveTo>
                      <a:pt x="1" y="0"/>
                    </a:moveTo>
                    <a:lnTo>
                      <a:pt x="195" y="10"/>
                    </a:lnTo>
                    <a:lnTo>
                      <a:pt x="193" y="38"/>
                    </a:lnTo>
                    <a:lnTo>
                      <a:pt x="0" y="28"/>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01" name="Freeform 70"/>
              <p:cNvSpPr>
                <a:spLocks/>
              </p:cNvSpPr>
              <p:nvPr/>
            </p:nvSpPr>
            <p:spPr bwMode="auto">
              <a:xfrm>
                <a:off x="4573" y="2961"/>
                <a:ext cx="98" cy="20"/>
              </a:xfrm>
              <a:custGeom>
                <a:avLst/>
                <a:gdLst>
                  <a:gd name="T0" fmla="*/ 1 w 195"/>
                  <a:gd name="T1" fmla="*/ 0 h 40"/>
                  <a:gd name="T2" fmla="*/ 1 w 195"/>
                  <a:gd name="T3" fmla="*/ 1 h 40"/>
                  <a:gd name="T4" fmla="*/ 1 w 195"/>
                  <a:gd name="T5" fmla="*/ 1 h 40"/>
                  <a:gd name="T6" fmla="*/ 0 w 195"/>
                  <a:gd name="T7" fmla="*/ 1 h 40"/>
                  <a:gd name="T8" fmla="*/ 1 w 195"/>
                  <a:gd name="T9" fmla="*/ 0 h 40"/>
                  <a:gd name="T10" fmla="*/ 0 60000 65536"/>
                  <a:gd name="T11" fmla="*/ 0 60000 65536"/>
                  <a:gd name="T12" fmla="*/ 0 60000 65536"/>
                  <a:gd name="T13" fmla="*/ 0 60000 65536"/>
                  <a:gd name="T14" fmla="*/ 0 60000 65536"/>
                  <a:gd name="T15" fmla="*/ 0 w 195"/>
                  <a:gd name="T16" fmla="*/ 0 h 40"/>
                  <a:gd name="T17" fmla="*/ 195 w 195"/>
                  <a:gd name="T18" fmla="*/ 40 h 40"/>
                </a:gdLst>
                <a:ahLst/>
                <a:cxnLst>
                  <a:cxn ang="T10">
                    <a:pos x="T0" y="T1"/>
                  </a:cxn>
                  <a:cxn ang="T11">
                    <a:pos x="T2" y="T3"/>
                  </a:cxn>
                  <a:cxn ang="T12">
                    <a:pos x="T4" y="T5"/>
                  </a:cxn>
                  <a:cxn ang="T13">
                    <a:pos x="T6" y="T7"/>
                  </a:cxn>
                  <a:cxn ang="T14">
                    <a:pos x="T8" y="T9"/>
                  </a:cxn>
                </a:cxnLst>
                <a:rect l="T15" t="T16" r="T17" b="T18"/>
                <a:pathLst>
                  <a:path w="195" h="40">
                    <a:moveTo>
                      <a:pt x="2" y="0"/>
                    </a:moveTo>
                    <a:lnTo>
                      <a:pt x="195" y="13"/>
                    </a:lnTo>
                    <a:lnTo>
                      <a:pt x="193" y="40"/>
                    </a:lnTo>
                    <a:lnTo>
                      <a:pt x="0" y="28"/>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02" name="Freeform 71"/>
              <p:cNvSpPr>
                <a:spLocks/>
              </p:cNvSpPr>
              <p:nvPr/>
            </p:nvSpPr>
            <p:spPr bwMode="auto">
              <a:xfrm>
                <a:off x="4725" y="2969"/>
                <a:ext cx="98" cy="20"/>
              </a:xfrm>
              <a:custGeom>
                <a:avLst/>
                <a:gdLst>
                  <a:gd name="T0" fmla="*/ 1 w 195"/>
                  <a:gd name="T1" fmla="*/ 0 h 39"/>
                  <a:gd name="T2" fmla="*/ 1 w 195"/>
                  <a:gd name="T3" fmla="*/ 1 h 39"/>
                  <a:gd name="T4" fmla="*/ 1 w 195"/>
                  <a:gd name="T5" fmla="*/ 1 h 39"/>
                  <a:gd name="T6" fmla="*/ 0 w 195"/>
                  <a:gd name="T7" fmla="*/ 1 h 39"/>
                  <a:gd name="T8" fmla="*/ 1 w 195"/>
                  <a:gd name="T9" fmla="*/ 0 h 39"/>
                  <a:gd name="T10" fmla="*/ 0 60000 65536"/>
                  <a:gd name="T11" fmla="*/ 0 60000 65536"/>
                  <a:gd name="T12" fmla="*/ 0 60000 65536"/>
                  <a:gd name="T13" fmla="*/ 0 60000 65536"/>
                  <a:gd name="T14" fmla="*/ 0 60000 65536"/>
                  <a:gd name="T15" fmla="*/ 0 w 195"/>
                  <a:gd name="T16" fmla="*/ 0 h 39"/>
                  <a:gd name="T17" fmla="*/ 195 w 195"/>
                  <a:gd name="T18" fmla="*/ 39 h 39"/>
                </a:gdLst>
                <a:ahLst/>
                <a:cxnLst>
                  <a:cxn ang="T10">
                    <a:pos x="T0" y="T1"/>
                  </a:cxn>
                  <a:cxn ang="T11">
                    <a:pos x="T2" y="T3"/>
                  </a:cxn>
                  <a:cxn ang="T12">
                    <a:pos x="T4" y="T5"/>
                  </a:cxn>
                  <a:cxn ang="T13">
                    <a:pos x="T6" y="T7"/>
                  </a:cxn>
                  <a:cxn ang="T14">
                    <a:pos x="T8" y="T9"/>
                  </a:cxn>
                </a:cxnLst>
                <a:rect l="T15" t="T16" r="T17" b="T18"/>
                <a:pathLst>
                  <a:path w="195" h="39">
                    <a:moveTo>
                      <a:pt x="2" y="0"/>
                    </a:moveTo>
                    <a:lnTo>
                      <a:pt x="195" y="12"/>
                    </a:lnTo>
                    <a:lnTo>
                      <a:pt x="194" y="39"/>
                    </a:lnTo>
                    <a:lnTo>
                      <a:pt x="0" y="2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03" name="Freeform 72"/>
              <p:cNvSpPr>
                <a:spLocks/>
              </p:cNvSpPr>
              <p:nvPr/>
            </p:nvSpPr>
            <p:spPr bwMode="auto">
              <a:xfrm>
                <a:off x="4876" y="2978"/>
                <a:ext cx="98" cy="20"/>
              </a:xfrm>
              <a:custGeom>
                <a:avLst/>
                <a:gdLst>
                  <a:gd name="T0" fmla="*/ 1 w 196"/>
                  <a:gd name="T1" fmla="*/ 0 h 40"/>
                  <a:gd name="T2" fmla="*/ 1 w 196"/>
                  <a:gd name="T3" fmla="*/ 1 h 40"/>
                  <a:gd name="T4" fmla="*/ 1 w 196"/>
                  <a:gd name="T5" fmla="*/ 1 h 40"/>
                  <a:gd name="T6" fmla="*/ 0 w 196"/>
                  <a:gd name="T7" fmla="*/ 1 h 40"/>
                  <a:gd name="T8" fmla="*/ 1 w 196"/>
                  <a:gd name="T9" fmla="*/ 0 h 40"/>
                  <a:gd name="T10" fmla="*/ 0 60000 65536"/>
                  <a:gd name="T11" fmla="*/ 0 60000 65536"/>
                  <a:gd name="T12" fmla="*/ 0 60000 65536"/>
                  <a:gd name="T13" fmla="*/ 0 60000 65536"/>
                  <a:gd name="T14" fmla="*/ 0 60000 65536"/>
                  <a:gd name="T15" fmla="*/ 0 w 196"/>
                  <a:gd name="T16" fmla="*/ 0 h 40"/>
                  <a:gd name="T17" fmla="*/ 196 w 196"/>
                  <a:gd name="T18" fmla="*/ 40 h 40"/>
                </a:gdLst>
                <a:ahLst/>
                <a:cxnLst>
                  <a:cxn ang="T10">
                    <a:pos x="T0" y="T1"/>
                  </a:cxn>
                  <a:cxn ang="T11">
                    <a:pos x="T2" y="T3"/>
                  </a:cxn>
                  <a:cxn ang="T12">
                    <a:pos x="T4" y="T5"/>
                  </a:cxn>
                  <a:cxn ang="T13">
                    <a:pos x="T6" y="T7"/>
                  </a:cxn>
                  <a:cxn ang="T14">
                    <a:pos x="T8" y="T9"/>
                  </a:cxn>
                </a:cxnLst>
                <a:rect l="T15" t="T16" r="T17" b="T18"/>
                <a:pathLst>
                  <a:path w="196" h="40">
                    <a:moveTo>
                      <a:pt x="2" y="0"/>
                    </a:moveTo>
                    <a:lnTo>
                      <a:pt x="196" y="12"/>
                    </a:lnTo>
                    <a:lnTo>
                      <a:pt x="194" y="40"/>
                    </a:lnTo>
                    <a:lnTo>
                      <a:pt x="0" y="28"/>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04" name="Freeform 73"/>
              <p:cNvSpPr>
                <a:spLocks/>
              </p:cNvSpPr>
              <p:nvPr/>
            </p:nvSpPr>
            <p:spPr bwMode="auto">
              <a:xfrm>
                <a:off x="5028" y="2987"/>
                <a:ext cx="98" cy="19"/>
              </a:xfrm>
              <a:custGeom>
                <a:avLst/>
                <a:gdLst>
                  <a:gd name="T0" fmla="*/ 1 w 195"/>
                  <a:gd name="T1" fmla="*/ 0 h 38"/>
                  <a:gd name="T2" fmla="*/ 1 w 195"/>
                  <a:gd name="T3" fmla="*/ 1 h 38"/>
                  <a:gd name="T4" fmla="*/ 1 w 195"/>
                  <a:gd name="T5" fmla="*/ 1 h 38"/>
                  <a:gd name="T6" fmla="*/ 0 w 195"/>
                  <a:gd name="T7" fmla="*/ 1 h 38"/>
                  <a:gd name="T8" fmla="*/ 1 w 195"/>
                  <a:gd name="T9" fmla="*/ 0 h 38"/>
                  <a:gd name="T10" fmla="*/ 0 60000 65536"/>
                  <a:gd name="T11" fmla="*/ 0 60000 65536"/>
                  <a:gd name="T12" fmla="*/ 0 60000 65536"/>
                  <a:gd name="T13" fmla="*/ 0 60000 65536"/>
                  <a:gd name="T14" fmla="*/ 0 60000 65536"/>
                  <a:gd name="T15" fmla="*/ 0 w 195"/>
                  <a:gd name="T16" fmla="*/ 0 h 38"/>
                  <a:gd name="T17" fmla="*/ 195 w 195"/>
                  <a:gd name="T18" fmla="*/ 38 h 38"/>
                </a:gdLst>
                <a:ahLst/>
                <a:cxnLst>
                  <a:cxn ang="T10">
                    <a:pos x="T0" y="T1"/>
                  </a:cxn>
                  <a:cxn ang="T11">
                    <a:pos x="T2" y="T3"/>
                  </a:cxn>
                  <a:cxn ang="T12">
                    <a:pos x="T4" y="T5"/>
                  </a:cxn>
                  <a:cxn ang="T13">
                    <a:pos x="T6" y="T7"/>
                  </a:cxn>
                  <a:cxn ang="T14">
                    <a:pos x="T8" y="T9"/>
                  </a:cxn>
                </a:cxnLst>
                <a:rect l="T15" t="T16" r="T17" b="T18"/>
                <a:pathLst>
                  <a:path w="195" h="38">
                    <a:moveTo>
                      <a:pt x="1" y="0"/>
                    </a:moveTo>
                    <a:lnTo>
                      <a:pt x="195" y="11"/>
                    </a:lnTo>
                    <a:lnTo>
                      <a:pt x="193" y="38"/>
                    </a:lnTo>
                    <a:lnTo>
                      <a:pt x="0" y="28"/>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05" name="Line 74"/>
              <p:cNvSpPr>
                <a:spLocks noChangeShapeType="1"/>
              </p:cNvSpPr>
              <p:nvPr/>
            </p:nvSpPr>
            <p:spPr bwMode="auto">
              <a:xfrm flipV="1">
                <a:off x="1532" y="2716"/>
                <a:ext cx="1" cy="17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06" name="Line 75"/>
              <p:cNvSpPr>
                <a:spLocks noChangeShapeType="1"/>
              </p:cNvSpPr>
              <p:nvPr/>
            </p:nvSpPr>
            <p:spPr bwMode="auto">
              <a:xfrm>
                <a:off x="1514" y="2716"/>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07" name="Line 76"/>
              <p:cNvSpPr>
                <a:spLocks noChangeShapeType="1"/>
              </p:cNvSpPr>
              <p:nvPr/>
            </p:nvSpPr>
            <p:spPr bwMode="auto">
              <a:xfrm flipV="1">
                <a:off x="2743" y="2873"/>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08" name="Line 77"/>
              <p:cNvSpPr>
                <a:spLocks noChangeShapeType="1"/>
              </p:cNvSpPr>
              <p:nvPr/>
            </p:nvSpPr>
            <p:spPr bwMode="auto">
              <a:xfrm>
                <a:off x="2724" y="2873"/>
                <a:ext cx="3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09" name="Line 78"/>
              <p:cNvSpPr>
                <a:spLocks noChangeShapeType="1"/>
              </p:cNvSpPr>
              <p:nvPr/>
            </p:nvSpPr>
            <p:spPr bwMode="auto">
              <a:xfrm flipV="1">
                <a:off x="3953" y="2837"/>
                <a:ext cx="1" cy="9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0" name="Line 79"/>
              <p:cNvSpPr>
                <a:spLocks noChangeShapeType="1"/>
              </p:cNvSpPr>
              <p:nvPr/>
            </p:nvSpPr>
            <p:spPr bwMode="auto">
              <a:xfrm>
                <a:off x="3935" y="2837"/>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1" name="Line 80"/>
              <p:cNvSpPr>
                <a:spLocks noChangeShapeType="1"/>
              </p:cNvSpPr>
              <p:nvPr/>
            </p:nvSpPr>
            <p:spPr bwMode="auto">
              <a:xfrm flipV="1">
                <a:off x="5164" y="2957"/>
                <a:ext cx="1" cy="4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2" name="Line 81"/>
              <p:cNvSpPr>
                <a:spLocks noChangeShapeType="1"/>
              </p:cNvSpPr>
              <p:nvPr/>
            </p:nvSpPr>
            <p:spPr bwMode="auto">
              <a:xfrm>
                <a:off x="5146" y="2957"/>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3" name="Line 82"/>
              <p:cNvSpPr>
                <a:spLocks noChangeShapeType="1"/>
              </p:cNvSpPr>
              <p:nvPr/>
            </p:nvSpPr>
            <p:spPr bwMode="auto">
              <a:xfrm>
                <a:off x="1532" y="2893"/>
                <a:ext cx="1" cy="17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4" name="Line 83"/>
              <p:cNvSpPr>
                <a:spLocks noChangeShapeType="1"/>
              </p:cNvSpPr>
              <p:nvPr/>
            </p:nvSpPr>
            <p:spPr bwMode="auto">
              <a:xfrm>
                <a:off x="1514" y="3071"/>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5" name="Line 84"/>
              <p:cNvSpPr>
                <a:spLocks noChangeShapeType="1"/>
              </p:cNvSpPr>
              <p:nvPr/>
            </p:nvSpPr>
            <p:spPr bwMode="auto">
              <a:xfrm>
                <a:off x="2743" y="2918"/>
                <a:ext cx="1" cy="4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6" name="Line 85"/>
              <p:cNvSpPr>
                <a:spLocks noChangeShapeType="1"/>
              </p:cNvSpPr>
              <p:nvPr/>
            </p:nvSpPr>
            <p:spPr bwMode="auto">
              <a:xfrm>
                <a:off x="2724" y="2962"/>
                <a:ext cx="3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7" name="Line 86"/>
              <p:cNvSpPr>
                <a:spLocks noChangeShapeType="1"/>
              </p:cNvSpPr>
              <p:nvPr/>
            </p:nvSpPr>
            <p:spPr bwMode="auto">
              <a:xfrm>
                <a:off x="3953" y="2933"/>
                <a:ext cx="1" cy="9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8" name="Line 87"/>
              <p:cNvSpPr>
                <a:spLocks noChangeShapeType="1"/>
              </p:cNvSpPr>
              <p:nvPr/>
            </p:nvSpPr>
            <p:spPr bwMode="auto">
              <a:xfrm>
                <a:off x="3935" y="3030"/>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9" name="Line 88"/>
              <p:cNvSpPr>
                <a:spLocks noChangeShapeType="1"/>
              </p:cNvSpPr>
              <p:nvPr/>
            </p:nvSpPr>
            <p:spPr bwMode="auto">
              <a:xfrm>
                <a:off x="5164" y="3001"/>
                <a:ext cx="1" cy="4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20" name="Line 89"/>
              <p:cNvSpPr>
                <a:spLocks noChangeShapeType="1"/>
              </p:cNvSpPr>
              <p:nvPr/>
            </p:nvSpPr>
            <p:spPr bwMode="auto">
              <a:xfrm>
                <a:off x="5146" y="3045"/>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21" name="Freeform 90"/>
              <p:cNvSpPr>
                <a:spLocks/>
              </p:cNvSpPr>
              <p:nvPr/>
            </p:nvSpPr>
            <p:spPr bwMode="auto">
              <a:xfrm>
                <a:off x="1532" y="2428"/>
                <a:ext cx="97" cy="14"/>
              </a:xfrm>
              <a:custGeom>
                <a:avLst/>
                <a:gdLst>
                  <a:gd name="T0" fmla="*/ 0 w 193"/>
                  <a:gd name="T1" fmla="*/ 0 h 30"/>
                  <a:gd name="T2" fmla="*/ 1 w 193"/>
                  <a:gd name="T3" fmla="*/ 0 h 30"/>
                  <a:gd name="T4" fmla="*/ 1 w 193"/>
                  <a:gd name="T5" fmla="*/ 0 h 30"/>
                  <a:gd name="T6" fmla="*/ 0 w 193"/>
                  <a:gd name="T7" fmla="*/ 0 h 30"/>
                  <a:gd name="T8" fmla="*/ 0 w 193"/>
                  <a:gd name="T9" fmla="*/ 0 h 30"/>
                  <a:gd name="T10" fmla="*/ 0 60000 65536"/>
                  <a:gd name="T11" fmla="*/ 0 60000 65536"/>
                  <a:gd name="T12" fmla="*/ 0 60000 65536"/>
                  <a:gd name="T13" fmla="*/ 0 60000 65536"/>
                  <a:gd name="T14" fmla="*/ 0 60000 65536"/>
                  <a:gd name="T15" fmla="*/ 0 w 193"/>
                  <a:gd name="T16" fmla="*/ 0 h 30"/>
                  <a:gd name="T17" fmla="*/ 193 w 193"/>
                  <a:gd name="T18" fmla="*/ 30 h 30"/>
                </a:gdLst>
                <a:ahLst/>
                <a:cxnLst>
                  <a:cxn ang="T10">
                    <a:pos x="T0" y="T1"/>
                  </a:cxn>
                  <a:cxn ang="T11">
                    <a:pos x="T2" y="T3"/>
                  </a:cxn>
                  <a:cxn ang="T12">
                    <a:pos x="T4" y="T5"/>
                  </a:cxn>
                  <a:cxn ang="T13">
                    <a:pos x="T6" y="T7"/>
                  </a:cxn>
                  <a:cxn ang="T14">
                    <a:pos x="T8" y="T9"/>
                  </a:cxn>
                </a:cxnLst>
                <a:rect l="T15" t="T16" r="T17" b="T18"/>
                <a:pathLst>
                  <a:path w="193" h="30">
                    <a:moveTo>
                      <a:pt x="0" y="2"/>
                    </a:moveTo>
                    <a:lnTo>
                      <a:pt x="193" y="0"/>
                    </a:lnTo>
                    <a:lnTo>
                      <a:pt x="193" y="28"/>
                    </a:lnTo>
                    <a:lnTo>
                      <a:pt x="0" y="3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22" name="Freeform 91"/>
              <p:cNvSpPr>
                <a:spLocks/>
              </p:cNvSpPr>
              <p:nvPr/>
            </p:nvSpPr>
            <p:spPr bwMode="auto">
              <a:xfrm>
                <a:off x="1684" y="2427"/>
                <a:ext cx="28" cy="14"/>
              </a:xfrm>
              <a:custGeom>
                <a:avLst/>
                <a:gdLst>
                  <a:gd name="T0" fmla="*/ 0 w 55"/>
                  <a:gd name="T1" fmla="*/ 0 h 30"/>
                  <a:gd name="T2" fmla="*/ 1 w 55"/>
                  <a:gd name="T3" fmla="*/ 0 h 30"/>
                  <a:gd name="T4" fmla="*/ 1 w 55"/>
                  <a:gd name="T5" fmla="*/ 0 h 30"/>
                  <a:gd name="T6" fmla="*/ 0 w 55"/>
                  <a:gd name="T7" fmla="*/ 0 h 30"/>
                  <a:gd name="T8" fmla="*/ 0 w 55"/>
                  <a:gd name="T9" fmla="*/ 0 h 30"/>
                  <a:gd name="T10" fmla="*/ 0 60000 65536"/>
                  <a:gd name="T11" fmla="*/ 0 60000 65536"/>
                  <a:gd name="T12" fmla="*/ 0 60000 65536"/>
                  <a:gd name="T13" fmla="*/ 0 60000 65536"/>
                  <a:gd name="T14" fmla="*/ 0 60000 65536"/>
                  <a:gd name="T15" fmla="*/ 0 w 55"/>
                  <a:gd name="T16" fmla="*/ 0 h 30"/>
                  <a:gd name="T17" fmla="*/ 55 w 55"/>
                  <a:gd name="T18" fmla="*/ 30 h 30"/>
                </a:gdLst>
                <a:ahLst/>
                <a:cxnLst>
                  <a:cxn ang="T10">
                    <a:pos x="T0" y="T1"/>
                  </a:cxn>
                  <a:cxn ang="T11">
                    <a:pos x="T2" y="T3"/>
                  </a:cxn>
                  <a:cxn ang="T12">
                    <a:pos x="T4" y="T5"/>
                  </a:cxn>
                  <a:cxn ang="T13">
                    <a:pos x="T6" y="T7"/>
                  </a:cxn>
                  <a:cxn ang="T14">
                    <a:pos x="T8" y="T9"/>
                  </a:cxn>
                </a:cxnLst>
                <a:rect l="T15" t="T16" r="T17" b="T18"/>
                <a:pathLst>
                  <a:path w="55" h="30">
                    <a:moveTo>
                      <a:pt x="0" y="2"/>
                    </a:moveTo>
                    <a:lnTo>
                      <a:pt x="55" y="0"/>
                    </a:lnTo>
                    <a:lnTo>
                      <a:pt x="55" y="28"/>
                    </a:lnTo>
                    <a:lnTo>
                      <a:pt x="0" y="3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23" name="Freeform 92"/>
              <p:cNvSpPr>
                <a:spLocks/>
              </p:cNvSpPr>
              <p:nvPr/>
            </p:nvSpPr>
            <p:spPr bwMode="auto">
              <a:xfrm>
                <a:off x="1767" y="2426"/>
                <a:ext cx="97" cy="15"/>
              </a:xfrm>
              <a:custGeom>
                <a:avLst/>
                <a:gdLst>
                  <a:gd name="T0" fmla="*/ 0 w 193"/>
                  <a:gd name="T1" fmla="*/ 1 h 29"/>
                  <a:gd name="T2" fmla="*/ 1 w 193"/>
                  <a:gd name="T3" fmla="*/ 0 h 29"/>
                  <a:gd name="T4" fmla="*/ 1 w 193"/>
                  <a:gd name="T5" fmla="*/ 1 h 29"/>
                  <a:gd name="T6" fmla="*/ 0 w 193"/>
                  <a:gd name="T7" fmla="*/ 1 h 29"/>
                  <a:gd name="T8" fmla="*/ 0 w 193"/>
                  <a:gd name="T9" fmla="*/ 1 h 29"/>
                  <a:gd name="T10" fmla="*/ 0 60000 65536"/>
                  <a:gd name="T11" fmla="*/ 0 60000 65536"/>
                  <a:gd name="T12" fmla="*/ 0 60000 65536"/>
                  <a:gd name="T13" fmla="*/ 0 60000 65536"/>
                  <a:gd name="T14" fmla="*/ 0 60000 65536"/>
                  <a:gd name="T15" fmla="*/ 0 w 193"/>
                  <a:gd name="T16" fmla="*/ 0 h 29"/>
                  <a:gd name="T17" fmla="*/ 193 w 193"/>
                  <a:gd name="T18" fmla="*/ 29 h 29"/>
                </a:gdLst>
                <a:ahLst/>
                <a:cxnLst>
                  <a:cxn ang="T10">
                    <a:pos x="T0" y="T1"/>
                  </a:cxn>
                  <a:cxn ang="T11">
                    <a:pos x="T2" y="T3"/>
                  </a:cxn>
                  <a:cxn ang="T12">
                    <a:pos x="T4" y="T5"/>
                  </a:cxn>
                  <a:cxn ang="T13">
                    <a:pos x="T6" y="T7"/>
                  </a:cxn>
                  <a:cxn ang="T14">
                    <a:pos x="T8" y="T9"/>
                  </a:cxn>
                </a:cxnLst>
                <a:rect l="T15" t="T16" r="T17" b="T18"/>
                <a:pathLst>
                  <a:path w="193" h="29">
                    <a:moveTo>
                      <a:pt x="0" y="1"/>
                    </a:moveTo>
                    <a:lnTo>
                      <a:pt x="193" y="0"/>
                    </a:lnTo>
                    <a:lnTo>
                      <a:pt x="193" y="27"/>
                    </a:lnTo>
                    <a:lnTo>
                      <a:pt x="0" y="29"/>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24" name="Rectangle 93"/>
              <p:cNvSpPr>
                <a:spLocks noChangeArrowheads="1"/>
              </p:cNvSpPr>
              <p:nvPr/>
            </p:nvSpPr>
            <p:spPr bwMode="auto">
              <a:xfrm>
                <a:off x="1919" y="2425"/>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25" name="Freeform 94"/>
              <p:cNvSpPr>
                <a:spLocks/>
              </p:cNvSpPr>
              <p:nvPr/>
            </p:nvSpPr>
            <p:spPr bwMode="auto">
              <a:xfrm>
                <a:off x="2002" y="2424"/>
                <a:ext cx="97" cy="15"/>
              </a:xfrm>
              <a:custGeom>
                <a:avLst/>
                <a:gdLst>
                  <a:gd name="T0" fmla="*/ 0 w 193"/>
                  <a:gd name="T1" fmla="*/ 1 h 30"/>
                  <a:gd name="T2" fmla="*/ 1 w 193"/>
                  <a:gd name="T3" fmla="*/ 0 h 30"/>
                  <a:gd name="T4" fmla="*/ 1 w 193"/>
                  <a:gd name="T5" fmla="*/ 1 h 30"/>
                  <a:gd name="T6" fmla="*/ 0 w 193"/>
                  <a:gd name="T7" fmla="*/ 1 h 30"/>
                  <a:gd name="T8" fmla="*/ 0 w 193"/>
                  <a:gd name="T9" fmla="*/ 1 h 30"/>
                  <a:gd name="T10" fmla="*/ 0 60000 65536"/>
                  <a:gd name="T11" fmla="*/ 0 60000 65536"/>
                  <a:gd name="T12" fmla="*/ 0 60000 65536"/>
                  <a:gd name="T13" fmla="*/ 0 60000 65536"/>
                  <a:gd name="T14" fmla="*/ 0 60000 65536"/>
                  <a:gd name="T15" fmla="*/ 0 w 193"/>
                  <a:gd name="T16" fmla="*/ 0 h 30"/>
                  <a:gd name="T17" fmla="*/ 193 w 193"/>
                  <a:gd name="T18" fmla="*/ 30 h 30"/>
                </a:gdLst>
                <a:ahLst/>
                <a:cxnLst>
                  <a:cxn ang="T10">
                    <a:pos x="T0" y="T1"/>
                  </a:cxn>
                  <a:cxn ang="T11">
                    <a:pos x="T2" y="T3"/>
                  </a:cxn>
                  <a:cxn ang="T12">
                    <a:pos x="T4" y="T5"/>
                  </a:cxn>
                  <a:cxn ang="T13">
                    <a:pos x="T6" y="T7"/>
                  </a:cxn>
                  <a:cxn ang="T14">
                    <a:pos x="T8" y="T9"/>
                  </a:cxn>
                </a:cxnLst>
                <a:rect l="T15" t="T16" r="T17" b="T18"/>
                <a:pathLst>
                  <a:path w="193" h="30">
                    <a:moveTo>
                      <a:pt x="0" y="2"/>
                    </a:moveTo>
                    <a:lnTo>
                      <a:pt x="193" y="0"/>
                    </a:lnTo>
                    <a:lnTo>
                      <a:pt x="193" y="28"/>
                    </a:lnTo>
                    <a:lnTo>
                      <a:pt x="0" y="3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26" name="Rectangle 95"/>
              <p:cNvSpPr>
                <a:spLocks noChangeArrowheads="1"/>
              </p:cNvSpPr>
              <p:nvPr/>
            </p:nvSpPr>
            <p:spPr bwMode="auto">
              <a:xfrm>
                <a:off x="2154" y="2423"/>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27" name="Freeform 96"/>
              <p:cNvSpPr>
                <a:spLocks/>
              </p:cNvSpPr>
              <p:nvPr/>
            </p:nvSpPr>
            <p:spPr bwMode="auto">
              <a:xfrm>
                <a:off x="2237" y="2422"/>
                <a:ext cx="97" cy="15"/>
              </a:xfrm>
              <a:custGeom>
                <a:avLst/>
                <a:gdLst>
                  <a:gd name="T0" fmla="*/ 0 w 194"/>
                  <a:gd name="T1" fmla="*/ 1 h 29"/>
                  <a:gd name="T2" fmla="*/ 1 w 194"/>
                  <a:gd name="T3" fmla="*/ 0 h 29"/>
                  <a:gd name="T4" fmla="*/ 1 w 194"/>
                  <a:gd name="T5" fmla="*/ 1 h 29"/>
                  <a:gd name="T6" fmla="*/ 0 w 194"/>
                  <a:gd name="T7" fmla="*/ 1 h 29"/>
                  <a:gd name="T8" fmla="*/ 0 w 194"/>
                  <a:gd name="T9" fmla="*/ 1 h 29"/>
                  <a:gd name="T10" fmla="*/ 0 60000 65536"/>
                  <a:gd name="T11" fmla="*/ 0 60000 65536"/>
                  <a:gd name="T12" fmla="*/ 0 60000 65536"/>
                  <a:gd name="T13" fmla="*/ 0 60000 65536"/>
                  <a:gd name="T14" fmla="*/ 0 60000 65536"/>
                  <a:gd name="T15" fmla="*/ 0 w 194"/>
                  <a:gd name="T16" fmla="*/ 0 h 29"/>
                  <a:gd name="T17" fmla="*/ 194 w 194"/>
                  <a:gd name="T18" fmla="*/ 29 h 29"/>
                </a:gdLst>
                <a:ahLst/>
                <a:cxnLst>
                  <a:cxn ang="T10">
                    <a:pos x="T0" y="T1"/>
                  </a:cxn>
                  <a:cxn ang="T11">
                    <a:pos x="T2" y="T3"/>
                  </a:cxn>
                  <a:cxn ang="T12">
                    <a:pos x="T4" y="T5"/>
                  </a:cxn>
                  <a:cxn ang="T13">
                    <a:pos x="T6" y="T7"/>
                  </a:cxn>
                  <a:cxn ang="T14">
                    <a:pos x="T8" y="T9"/>
                  </a:cxn>
                </a:cxnLst>
                <a:rect l="T15" t="T16" r="T17" b="T18"/>
                <a:pathLst>
                  <a:path w="194" h="29">
                    <a:moveTo>
                      <a:pt x="0" y="1"/>
                    </a:moveTo>
                    <a:lnTo>
                      <a:pt x="194" y="0"/>
                    </a:lnTo>
                    <a:lnTo>
                      <a:pt x="194" y="27"/>
                    </a:lnTo>
                    <a:lnTo>
                      <a:pt x="0" y="29"/>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28" name="Rectangle 97"/>
              <p:cNvSpPr>
                <a:spLocks noChangeArrowheads="1"/>
              </p:cNvSpPr>
              <p:nvPr/>
            </p:nvSpPr>
            <p:spPr bwMode="auto">
              <a:xfrm>
                <a:off x="2389" y="2422"/>
                <a:ext cx="2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29" name="Rectangle 98"/>
              <p:cNvSpPr>
                <a:spLocks noChangeArrowheads="1"/>
              </p:cNvSpPr>
              <p:nvPr/>
            </p:nvSpPr>
            <p:spPr bwMode="auto">
              <a:xfrm>
                <a:off x="2472" y="2421"/>
                <a:ext cx="97"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30" name="Rectangle 99"/>
              <p:cNvSpPr>
                <a:spLocks noChangeArrowheads="1"/>
              </p:cNvSpPr>
              <p:nvPr/>
            </p:nvSpPr>
            <p:spPr bwMode="auto">
              <a:xfrm>
                <a:off x="2624" y="2420"/>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31" name="Rectangle 100"/>
              <p:cNvSpPr>
                <a:spLocks noChangeArrowheads="1"/>
              </p:cNvSpPr>
              <p:nvPr/>
            </p:nvSpPr>
            <p:spPr bwMode="auto">
              <a:xfrm>
                <a:off x="2707" y="2419"/>
                <a:ext cx="3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32" name="Freeform 101"/>
              <p:cNvSpPr>
                <a:spLocks/>
              </p:cNvSpPr>
              <p:nvPr/>
            </p:nvSpPr>
            <p:spPr bwMode="auto">
              <a:xfrm>
                <a:off x="2737" y="2379"/>
                <a:ext cx="55" cy="52"/>
              </a:xfrm>
              <a:custGeom>
                <a:avLst/>
                <a:gdLst>
                  <a:gd name="T0" fmla="*/ 0 w 109"/>
                  <a:gd name="T1" fmla="*/ 1 h 104"/>
                  <a:gd name="T2" fmla="*/ 1 w 109"/>
                  <a:gd name="T3" fmla="*/ 0 h 104"/>
                  <a:gd name="T4" fmla="*/ 1 w 109"/>
                  <a:gd name="T5" fmla="*/ 1 h 104"/>
                  <a:gd name="T6" fmla="*/ 1 w 109"/>
                  <a:gd name="T7" fmla="*/ 1 h 104"/>
                  <a:gd name="T8" fmla="*/ 0 w 109"/>
                  <a:gd name="T9" fmla="*/ 1 h 104"/>
                  <a:gd name="T10" fmla="*/ 0 60000 65536"/>
                  <a:gd name="T11" fmla="*/ 0 60000 65536"/>
                  <a:gd name="T12" fmla="*/ 0 60000 65536"/>
                  <a:gd name="T13" fmla="*/ 0 60000 65536"/>
                  <a:gd name="T14" fmla="*/ 0 60000 65536"/>
                  <a:gd name="T15" fmla="*/ 0 w 109"/>
                  <a:gd name="T16" fmla="*/ 0 h 104"/>
                  <a:gd name="T17" fmla="*/ 109 w 109"/>
                  <a:gd name="T18" fmla="*/ 104 h 104"/>
                </a:gdLst>
                <a:ahLst/>
                <a:cxnLst>
                  <a:cxn ang="T10">
                    <a:pos x="T0" y="T1"/>
                  </a:cxn>
                  <a:cxn ang="T11">
                    <a:pos x="T2" y="T3"/>
                  </a:cxn>
                  <a:cxn ang="T12">
                    <a:pos x="T4" y="T5"/>
                  </a:cxn>
                  <a:cxn ang="T13">
                    <a:pos x="T6" y="T7"/>
                  </a:cxn>
                  <a:cxn ang="T14">
                    <a:pos x="T8" y="T9"/>
                  </a:cxn>
                </a:cxnLst>
                <a:rect l="T15" t="T16" r="T17" b="T18"/>
                <a:pathLst>
                  <a:path w="109" h="104">
                    <a:moveTo>
                      <a:pt x="0" y="83"/>
                    </a:moveTo>
                    <a:lnTo>
                      <a:pt x="90" y="0"/>
                    </a:lnTo>
                    <a:lnTo>
                      <a:pt x="109" y="21"/>
                    </a:lnTo>
                    <a:lnTo>
                      <a:pt x="19" y="104"/>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3" name="Freeform 102"/>
              <p:cNvSpPr>
                <a:spLocks/>
              </p:cNvSpPr>
              <p:nvPr/>
            </p:nvSpPr>
            <p:spPr bwMode="auto">
              <a:xfrm>
                <a:off x="2824" y="2323"/>
                <a:ext cx="29" cy="29"/>
              </a:xfrm>
              <a:custGeom>
                <a:avLst/>
                <a:gdLst>
                  <a:gd name="T0" fmla="*/ 0 w 58"/>
                  <a:gd name="T1" fmla="*/ 0 h 59"/>
                  <a:gd name="T2" fmla="*/ 1 w 58"/>
                  <a:gd name="T3" fmla="*/ 0 h 59"/>
                  <a:gd name="T4" fmla="*/ 1 w 58"/>
                  <a:gd name="T5" fmla="*/ 0 h 59"/>
                  <a:gd name="T6" fmla="*/ 1 w 58"/>
                  <a:gd name="T7" fmla="*/ 0 h 59"/>
                  <a:gd name="T8" fmla="*/ 0 w 58"/>
                  <a:gd name="T9" fmla="*/ 0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0" y="38"/>
                    </a:moveTo>
                    <a:lnTo>
                      <a:pt x="39" y="0"/>
                    </a:lnTo>
                    <a:lnTo>
                      <a:pt x="58"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4" name="Freeform 103"/>
              <p:cNvSpPr>
                <a:spLocks/>
              </p:cNvSpPr>
              <p:nvPr/>
            </p:nvSpPr>
            <p:spPr bwMode="auto">
              <a:xfrm>
                <a:off x="2885" y="2221"/>
                <a:ext cx="81" cy="75"/>
              </a:xfrm>
              <a:custGeom>
                <a:avLst/>
                <a:gdLst>
                  <a:gd name="T0" fmla="*/ 0 w 163"/>
                  <a:gd name="T1" fmla="*/ 1 h 150"/>
                  <a:gd name="T2" fmla="*/ 0 w 163"/>
                  <a:gd name="T3" fmla="*/ 0 h 150"/>
                  <a:gd name="T4" fmla="*/ 0 w 163"/>
                  <a:gd name="T5" fmla="*/ 1 h 150"/>
                  <a:gd name="T6" fmla="*/ 0 w 163"/>
                  <a:gd name="T7" fmla="*/ 1 h 150"/>
                  <a:gd name="T8" fmla="*/ 0 w 163"/>
                  <a:gd name="T9" fmla="*/ 1 h 150"/>
                  <a:gd name="T10" fmla="*/ 0 60000 65536"/>
                  <a:gd name="T11" fmla="*/ 0 60000 65536"/>
                  <a:gd name="T12" fmla="*/ 0 60000 65536"/>
                  <a:gd name="T13" fmla="*/ 0 60000 65536"/>
                  <a:gd name="T14" fmla="*/ 0 60000 65536"/>
                  <a:gd name="T15" fmla="*/ 0 w 163"/>
                  <a:gd name="T16" fmla="*/ 0 h 150"/>
                  <a:gd name="T17" fmla="*/ 163 w 163"/>
                  <a:gd name="T18" fmla="*/ 150 h 150"/>
                </a:gdLst>
                <a:ahLst/>
                <a:cxnLst>
                  <a:cxn ang="T10">
                    <a:pos x="T0" y="T1"/>
                  </a:cxn>
                  <a:cxn ang="T11">
                    <a:pos x="T2" y="T3"/>
                  </a:cxn>
                  <a:cxn ang="T12">
                    <a:pos x="T4" y="T5"/>
                  </a:cxn>
                  <a:cxn ang="T13">
                    <a:pos x="T6" y="T7"/>
                  </a:cxn>
                  <a:cxn ang="T14">
                    <a:pos x="T8" y="T9"/>
                  </a:cxn>
                </a:cxnLst>
                <a:rect l="T15" t="T16" r="T17" b="T18"/>
                <a:pathLst>
                  <a:path w="163" h="150">
                    <a:moveTo>
                      <a:pt x="0" y="130"/>
                    </a:moveTo>
                    <a:lnTo>
                      <a:pt x="144" y="0"/>
                    </a:lnTo>
                    <a:lnTo>
                      <a:pt x="163" y="21"/>
                    </a:lnTo>
                    <a:lnTo>
                      <a:pt x="19" y="150"/>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5" name="Freeform 104"/>
              <p:cNvSpPr>
                <a:spLocks/>
              </p:cNvSpPr>
              <p:nvPr/>
            </p:nvSpPr>
            <p:spPr bwMode="auto">
              <a:xfrm>
                <a:off x="2997" y="2165"/>
                <a:ext cx="31" cy="29"/>
              </a:xfrm>
              <a:custGeom>
                <a:avLst/>
                <a:gdLst>
                  <a:gd name="T0" fmla="*/ 0 w 60"/>
                  <a:gd name="T1" fmla="*/ 0 h 59"/>
                  <a:gd name="T2" fmla="*/ 1 w 60"/>
                  <a:gd name="T3" fmla="*/ 0 h 59"/>
                  <a:gd name="T4" fmla="*/ 1 w 60"/>
                  <a:gd name="T5" fmla="*/ 0 h 59"/>
                  <a:gd name="T6" fmla="*/ 1 w 60"/>
                  <a:gd name="T7" fmla="*/ 0 h 59"/>
                  <a:gd name="T8" fmla="*/ 0 w 60"/>
                  <a:gd name="T9" fmla="*/ 0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0" y="38"/>
                    </a:moveTo>
                    <a:lnTo>
                      <a:pt x="41" y="0"/>
                    </a:lnTo>
                    <a:lnTo>
                      <a:pt x="60"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6" name="Freeform 105"/>
              <p:cNvSpPr>
                <a:spLocks/>
              </p:cNvSpPr>
              <p:nvPr/>
            </p:nvSpPr>
            <p:spPr bwMode="auto">
              <a:xfrm>
                <a:off x="3059" y="2063"/>
                <a:ext cx="81" cy="75"/>
              </a:xfrm>
              <a:custGeom>
                <a:avLst/>
                <a:gdLst>
                  <a:gd name="T0" fmla="*/ 0 w 162"/>
                  <a:gd name="T1" fmla="*/ 1 h 150"/>
                  <a:gd name="T2" fmla="*/ 1 w 162"/>
                  <a:gd name="T3" fmla="*/ 0 h 150"/>
                  <a:gd name="T4" fmla="*/ 1 w 162"/>
                  <a:gd name="T5" fmla="*/ 1 h 150"/>
                  <a:gd name="T6" fmla="*/ 1 w 162"/>
                  <a:gd name="T7" fmla="*/ 1 h 150"/>
                  <a:gd name="T8" fmla="*/ 0 w 162"/>
                  <a:gd name="T9" fmla="*/ 1 h 150"/>
                  <a:gd name="T10" fmla="*/ 0 60000 65536"/>
                  <a:gd name="T11" fmla="*/ 0 60000 65536"/>
                  <a:gd name="T12" fmla="*/ 0 60000 65536"/>
                  <a:gd name="T13" fmla="*/ 0 60000 65536"/>
                  <a:gd name="T14" fmla="*/ 0 60000 65536"/>
                  <a:gd name="T15" fmla="*/ 0 w 162"/>
                  <a:gd name="T16" fmla="*/ 0 h 150"/>
                  <a:gd name="T17" fmla="*/ 162 w 162"/>
                  <a:gd name="T18" fmla="*/ 150 h 150"/>
                </a:gdLst>
                <a:ahLst/>
                <a:cxnLst>
                  <a:cxn ang="T10">
                    <a:pos x="T0" y="T1"/>
                  </a:cxn>
                  <a:cxn ang="T11">
                    <a:pos x="T2" y="T3"/>
                  </a:cxn>
                  <a:cxn ang="T12">
                    <a:pos x="T4" y="T5"/>
                  </a:cxn>
                  <a:cxn ang="T13">
                    <a:pos x="T6" y="T7"/>
                  </a:cxn>
                  <a:cxn ang="T14">
                    <a:pos x="T8" y="T9"/>
                  </a:cxn>
                </a:cxnLst>
                <a:rect l="T15" t="T16" r="T17" b="T18"/>
                <a:pathLst>
                  <a:path w="162" h="150">
                    <a:moveTo>
                      <a:pt x="0" y="129"/>
                    </a:moveTo>
                    <a:lnTo>
                      <a:pt x="143" y="0"/>
                    </a:lnTo>
                    <a:lnTo>
                      <a:pt x="162" y="21"/>
                    </a:lnTo>
                    <a:lnTo>
                      <a:pt x="19" y="15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7" name="Freeform 106"/>
              <p:cNvSpPr>
                <a:spLocks/>
              </p:cNvSpPr>
              <p:nvPr/>
            </p:nvSpPr>
            <p:spPr bwMode="auto">
              <a:xfrm>
                <a:off x="3171" y="2007"/>
                <a:ext cx="30" cy="28"/>
              </a:xfrm>
              <a:custGeom>
                <a:avLst/>
                <a:gdLst>
                  <a:gd name="T0" fmla="*/ 0 w 61"/>
                  <a:gd name="T1" fmla="*/ 0 h 57"/>
                  <a:gd name="T2" fmla="*/ 0 w 61"/>
                  <a:gd name="T3" fmla="*/ 0 h 57"/>
                  <a:gd name="T4" fmla="*/ 0 w 61"/>
                  <a:gd name="T5" fmla="*/ 0 h 57"/>
                  <a:gd name="T6" fmla="*/ 0 w 61"/>
                  <a:gd name="T7" fmla="*/ 0 h 57"/>
                  <a:gd name="T8" fmla="*/ 0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0" y="36"/>
                    </a:moveTo>
                    <a:lnTo>
                      <a:pt x="42" y="0"/>
                    </a:lnTo>
                    <a:lnTo>
                      <a:pt x="61" y="20"/>
                    </a:lnTo>
                    <a:lnTo>
                      <a:pt x="19" y="57"/>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8" name="Freeform 107"/>
              <p:cNvSpPr>
                <a:spLocks/>
              </p:cNvSpPr>
              <p:nvPr/>
            </p:nvSpPr>
            <p:spPr bwMode="auto">
              <a:xfrm>
                <a:off x="3233" y="1904"/>
                <a:ext cx="81" cy="76"/>
              </a:xfrm>
              <a:custGeom>
                <a:avLst/>
                <a:gdLst>
                  <a:gd name="T0" fmla="*/ 0 w 163"/>
                  <a:gd name="T1" fmla="*/ 1 h 152"/>
                  <a:gd name="T2" fmla="*/ 0 w 163"/>
                  <a:gd name="T3" fmla="*/ 0 h 152"/>
                  <a:gd name="T4" fmla="*/ 0 w 163"/>
                  <a:gd name="T5" fmla="*/ 1 h 152"/>
                  <a:gd name="T6" fmla="*/ 0 w 163"/>
                  <a:gd name="T7" fmla="*/ 1 h 152"/>
                  <a:gd name="T8" fmla="*/ 0 w 163"/>
                  <a:gd name="T9" fmla="*/ 1 h 152"/>
                  <a:gd name="T10" fmla="*/ 0 60000 65536"/>
                  <a:gd name="T11" fmla="*/ 0 60000 65536"/>
                  <a:gd name="T12" fmla="*/ 0 60000 65536"/>
                  <a:gd name="T13" fmla="*/ 0 60000 65536"/>
                  <a:gd name="T14" fmla="*/ 0 60000 65536"/>
                  <a:gd name="T15" fmla="*/ 0 w 163"/>
                  <a:gd name="T16" fmla="*/ 0 h 152"/>
                  <a:gd name="T17" fmla="*/ 163 w 163"/>
                  <a:gd name="T18" fmla="*/ 152 h 152"/>
                </a:gdLst>
                <a:ahLst/>
                <a:cxnLst>
                  <a:cxn ang="T10">
                    <a:pos x="T0" y="T1"/>
                  </a:cxn>
                  <a:cxn ang="T11">
                    <a:pos x="T2" y="T3"/>
                  </a:cxn>
                  <a:cxn ang="T12">
                    <a:pos x="T4" y="T5"/>
                  </a:cxn>
                  <a:cxn ang="T13">
                    <a:pos x="T6" y="T7"/>
                  </a:cxn>
                  <a:cxn ang="T14">
                    <a:pos x="T8" y="T9"/>
                  </a:cxn>
                </a:cxnLst>
                <a:rect l="T15" t="T16" r="T17" b="T18"/>
                <a:pathLst>
                  <a:path w="163" h="152">
                    <a:moveTo>
                      <a:pt x="0" y="131"/>
                    </a:moveTo>
                    <a:lnTo>
                      <a:pt x="144" y="0"/>
                    </a:lnTo>
                    <a:lnTo>
                      <a:pt x="163" y="21"/>
                    </a:lnTo>
                    <a:lnTo>
                      <a:pt x="19" y="152"/>
                    </a:lnTo>
                    <a:lnTo>
                      <a:pt x="0"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9" name="Freeform 108"/>
              <p:cNvSpPr>
                <a:spLocks/>
              </p:cNvSpPr>
              <p:nvPr/>
            </p:nvSpPr>
            <p:spPr bwMode="auto">
              <a:xfrm>
                <a:off x="3345" y="1849"/>
                <a:ext cx="30" cy="28"/>
              </a:xfrm>
              <a:custGeom>
                <a:avLst/>
                <a:gdLst>
                  <a:gd name="T0" fmla="*/ 0 w 60"/>
                  <a:gd name="T1" fmla="*/ 0 h 57"/>
                  <a:gd name="T2" fmla="*/ 1 w 60"/>
                  <a:gd name="T3" fmla="*/ 0 h 57"/>
                  <a:gd name="T4" fmla="*/ 1 w 60"/>
                  <a:gd name="T5" fmla="*/ 0 h 57"/>
                  <a:gd name="T6" fmla="*/ 1 w 60"/>
                  <a:gd name="T7" fmla="*/ 0 h 57"/>
                  <a:gd name="T8" fmla="*/ 0 w 60"/>
                  <a:gd name="T9" fmla="*/ 0 h 57"/>
                  <a:gd name="T10" fmla="*/ 0 60000 65536"/>
                  <a:gd name="T11" fmla="*/ 0 60000 65536"/>
                  <a:gd name="T12" fmla="*/ 0 60000 65536"/>
                  <a:gd name="T13" fmla="*/ 0 60000 65536"/>
                  <a:gd name="T14" fmla="*/ 0 60000 65536"/>
                  <a:gd name="T15" fmla="*/ 0 w 60"/>
                  <a:gd name="T16" fmla="*/ 0 h 57"/>
                  <a:gd name="T17" fmla="*/ 60 w 60"/>
                  <a:gd name="T18" fmla="*/ 57 h 57"/>
                </a:gdLst>
                <a:ahLst/>
                <a:cxnLst>
                  <a:cxn ang="T10">
                    <a:pos x="T0" y="T1"/>
                  </a:cxn>
                  <a:cxn ang="T11">
                    <a:pos x="T2" y="T3"/>
                  </a:cxn>
                  <a:cxn ang="T12">
                    <a:pos x="T4" y="T5"/>
                  </a:cxn>
                  <a:cxn ang="T13">
                    <a:pos x="T6" y="T7"/>
                  </a:cxn>
                  <a:cxn ang="T14">
                    <a:pos x="T8" y="T9"/>
                  </a:cxn>
                </a:cxnLst>
                <a:rect l="T15" t="T16" r="T17" b="T18"/>
                <a:pathLst>
                  <a:path w="60" h="57">
                    <a:moveTo>
                      <a:pt x="0" y="37"/>
                    </a:moveTo>
                    <a:lnTo>
                      <a:pt x="41" y="0"/>
                    </a:lnTo>
                    <a:lnTo>
                      <a:pt x="60" y="21"/>
                    </a:lnTo>
                    <a:lnTo>
                      <a:pt x="19" y="57"/>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0" name="Freeform 109"/>
              <p:cNvSpPr>
                <a:spLocks/>
              </p:cNvSpPr>
              <p:nvPr/>
            </p:nvSpPr>
            <p:spPr bwMode="auto">
              <a:xfrm>
                <a:off x="3406" y="1746"/>
                <a:ext cx="81" cy="75"/>
              </a:xfrm>
              <a:custGeom>
                <a:avLst/>
                <a:gdLst>
                  <a:gd name="T0" fmla="*/ 0 w 163"/>
                  <a:gd name="T1" fmla="*/ 1 h 150"/>
                  <a:gd name="T2" fmla="*/ 0 w 163"/>
                  <a:gd name="T3" fmla="*/ 0 h 150"/>
                  <a:gd name="T4" fmla="*/ 0 w 163"/>
                  <a:gd name="T5" fmla="*/ 1 h 150"/>
                  <a:gd name="T6" fmla="*/ 0 w 163"/>
                  <a:gd name="T7" fmla="*/ 1 h 150"/>
                  <a:gd name="T8" fmla="*/ 0 w 163"/>
                  <a:gd name="T9" fmla="*/ 1 h 150"/>
                  <a:gd name="T10" fmla="*/ 0 60000 65536"/>
                  <a:gd name="T11" fmla="*/ 0 60000 65536"/>
                  <a:gd name="T12" fmla="*/ 0 60000 65536"/>
                  <a:gd name="T13" fmla="*/ 0 60000 65536"/>
                  <a:gd name="T14" fmla="*/ 0 60000 65536"/>
                  <a:gd name="T15" fmla="*/ 0 w 163"/>
                  <a:gd name="T16" fmla="*/ 0 h 150"/>
                  <a:gd name="T17" fmla="*/ 163 w 163"/>
                  <a:gd name="T18" fmla="*/ 150 h 150"/>
                </a:gdLst>
                <a:ahLst/>
                <a:cxnLst>
                  <a:cxn ang="T10">
                    <a:pos x="T0" y="T1"/>
                  </a:cxn>
                  <a:cxn ang="T11">
                    <a:pos x="T2" y="T3"/>
                  </a:cxn>
                  <a:cxn ang="T12">
                    <a:pos x="T4" y="T5"/>
                  </a:cxn>
                  <a:cxn ang="T13">
                    <a:pos x="T6" y="T7"/>
                  </a:cxn>
                  <a:cxn ang="T14">
                    <a:pos x="T8" y="T9"/>
                  </a:cxn>
                </a:cxnLst>
                <a:rect l="T15" t="T16" r="T17" b="T18"/>
                <a:pathLst>
                  <a:path w="163" h="150">
                    <a:moveTo>
                      <a:pt x="0" y="129"/>
                    </a:moveTo>
                    <a:lnTo>
                      <a:pt x="144" y="0"/>
                    </a:lnTo>
                    <a:lnTo>
                      <a:pt x="163" y="20"/>
                    </a:lnTo>
                    <a:lnTo>
                      <a:pt x="19" y="15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1" name="Freeform 110"/>
              <p:cNvSpPr>
                <a:spLocks/>
              </p:cNvSpPr>
              <p:nvPr/>
            </p:nvSpPr>
            <p:spPr bwMode="auto">
              <a:xfrm>
                <a:off x="3519" y="1690"/>
                <a:ext cx="30" cy="29"/>
              </a:xfrm>
              <a:custGeom>
                <a:avLst/>
                <a:gdLst>
                  <a:gd name="T0" fmla="*/ 0 w 61"/>
                  <a:gd name="T1" fmla="*/ 0 h 59"/>
                  <a:gd name="T2" fmla="*/ 0 w 61"/>
                  <a:gd name="T3" fmla="*/ 0 h 59"/>
                  <a:gd name="T4" fmla="*/ 0 w 61"/>
                  <a:gd name="T5" fmla="*/ 0 h 59"/>
                  <a:gd name="T6" fmla="*/ 0 w 61"/>
                  <a:gd name="T7" fmla="*/ 0 h 59"/>
                  <a:gd name="T8" fmla="*/ 0 w 61"/>
                  <a:gd name="T9" fmla="*/ 0 h 59"/>
                  <a:gd name="T10" fmla="*/ 0 60000 65536"/>
                  <a:gd name="T11" fmla="*/ 0 60000 65536"/>
                  <a:gd name="T12" fmla="*/ 0 60000 65536"/>
                  <a:gd name="T13" fmla="*/ 0 60000 65536"/>
                  <a:gd name="T14" fmla="*/ 0 60000 65536"/>
                  <a:gd name="T15" fmla="*/ 0 w 61"/>
                  <a:gd name="T16" fmla="*/ 0 h 59"/>
                  <a:gd name="T17" fmla="*/ 61 w 61"/>
                  <a:gd name="T18" fmla="*/ 59 h 59"/>
                </a:gdLst>
                <a:ahLst/>
                <a:cxnLst>
                  <a:cxn ang="T10">
                    <a:pos x="T0" y="T1"/>
                  </a:cxn>
                  <a:cxn ang="T11">
                    <a:pos x="T2" y="T3"/>
                  </a:cxn>
                  <a:cxn ang="T12">
                    <a:pos x="T4" y="T5"/>
                  </a:cxn>
                  <a:cxn ang="T13">
                    <a:pos x="T6" y="T7"/>
                  </a:cxn>
                  <a:cxn ang="T14">
                    <a:pos x="T8" y="T9"/>
                  </a:cxn>
                </a:cxnLst>
                <a:rect l="T15" t="T16" r="T17" b="T18"/>
                <a:pathLst>
                  <a:path w="61" h="59">
                    <a:moveTo>
                      <a:pt x="0" y="38"/>
                    </a:moveTo>
                    <a:lnTo>
                      <a:pt x="42" y="0"/>
                    </a:lnTo>
                    <a:lnTo>
                      <a:pt x="61"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2" name="Freeform 111"/>
              <p:cNvSpPr>
                <a:spLocks/>
              </p:cNvSpPr>
              <p:nvPr/>
            </p:nvSpPr>
            <p:spPr bwMode="auto">
              <a:xfrm>
                <a:off x="3580" y="1588"/>
                <a:ext cx="81" cy="75"/>
              </a:xfrm>
              <a:custGeom>
                <a:avLst/>
                <a:gdLst>
                  <a:gd name="T0" fmla="*/ 0 w 162"/>
                  <a:gd name="T1" fmla="*/ 0 h 151"/>
                  <a:gd name="T2" fmla="*/ 1 w 162"/>
                  <a:gd name="T3" fmla="*/ 0 h 151"/>
                  <a:gd name="T4" fmla="*/ 1 w 162"/>
                  <a:gd name="T5" fmla="*/ 0 h 151"/>
                  <a:gd name="T6" fmla="*/ 1 w 162"/>
                  <a:gd name="T7" fmla="*/ 0 h 151"/>
                  <a:gd name="T8" fmla="*/ 0 w 162"/>
                  <a:gd name="T9" fmla="*/ 0 h 151"/>
                  <a:gd name="T10" fmla="*/ 0 60000 65536"/>
                  <a:gd name="T11" fmla="*/ 0 60000 65536"/>
                  <a:gd name="T12" fmla="*/ 0 60000 65536"/>
                  <a:gd name="T13" fmla="*/ 0 60000 65536"/>
                  <a:gd name="T14" fmla="*/ 0 60000 65536"/>
                  <a:gd name="T15" fmla="*/ 0 w 162"/>
                  <a:gd name="T16" fmla="*/ 0 h 151"/>
                  <a:gd name="T17" fmla="*/ 162 w 162"/>
                  <a:gd name="T18" fmla="*/ 151 h 151"/>
                </a:gdLst>
                <a:ahLst/>
                <a:cxnLst>
                  <a:cxn ang="T10">
                    <a:pos x="T0" y="T1"/>
                  </a:cxn>
                  <a:cxn ang="T11">
                    <a:pos x="T2" y="T3"/>
                  </a:cxn>
                  <a:cxn ang="T12">
                    <a:pos x="T4" y="T5"/>
                  </a:cxn>
                  <a:cxn ang="T13">
                    <a:pos x="T6" y="T7"/>
                  </a:cxn>
                  <a:cxn ang="T14">
                    <a:pos x="T8" y="T9"/>
                  </a:cxn>
                </a:cxnLst>
                <a:rect l="T15" t="T16" r="T17" b="T18"/>
                <a:pathLst>
                  <a:path w="162" h="151">
                    <a:moveTo>
                      <a:pt x="0" y="130"/>
                    </a:moveTo>
                    <a:lnTo>
                      <a:pt x="143" y="0"/>
                    </a:lnTo>
                    <a:lnTo>
                      <a:pt x="162" y="21"/>
                    </a:lnTo>
                    <a:lnTo>
                      <a:pt x="19" y="151"/>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3" name="Freeform 112"/>
              <p:cNvSpPr>
                <a:spLocks/>
              </p:cNvSpPr>
              <p:nvPr/>
            </p:nvSpPr>
            <p:spPr bwMode="auto">
              <a:xfrm>
                <a:off x="3692" y="1532"/>
                <a:ext cx="31" cy="29"/>
              </a:xfrm>
              <a:custGeom>
                <a:avLst/>
                <a:gdLst>
                  <a:gd name="T0" fmla="*/ 0 w 60"/>
                  <a:gd name="T1" fmla="*/ 0 h 59"/>
                  <a:gd name="T2" fmla="*/ 1 w 60"/>
                  <a:gd name="T3" fmla="*/ 0 h 59"/>
                  <a:gd name="T4" fmla="*/ 1 w 60"/>
                  <a:gd name="T5" fmla="*/ 0 h 59"/>
                  <a:gd name="T6" fmla="*/ 1 w 60"/>
                  <a:gd name="T7" fmla="*/ 0 h 59"/>
                  <a:gd name="T8" fmla="*/ 0 w 60"/>
                  <a:gd name="T9" fmla="*/ 0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0" y="38"/>
                    </a:moveTo>
                    <a:lnTo>
                      <a:pt x="41" y="0"/>
                    </a:lnTo>
                    <a:lnTo>
                      <a:pt x="60"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4" name="Freeform 113"/>
              <p:cNvSpPr>
                <a:spLocks/>
              </p:cNvSpPr>
              <p:nvPr/>
            </p:nvSpPr>
            <p:spPr bwMode="auto">
              <a:xfrm>
                <a:off x="3754" y="1429"/>
                <a:ext cx="81" cy="76"/>
              </a:xfrm>
              <a:custGeom>
                <a:avLst/>
                <a:gdLst>
                  <a:gd name="T0" fmla="*/ 0 w 163"/>
                  <a:gd name="T1" fmla="*/ 1 h 152"/>
                  <a:gd name="T2" fmla="*/ 0 w 163"/>
                  <a:gd name="T3" fmla="*/ 0 h 152"/>
                  <a:gd name="T4" fmla="*/ 0 w 163"/>
                  <a:gd name="T5" fmla="*/ 1 h 152"/>
                  <a:gd name="T6" fmla="*/ 0 w 163"/>
                  <a:gd name="T7" fmla="*/ 1 h 152"/>
                  <a:gd name="T8" fmla="*/ 0 w 163"/>
                  <a:gd name="T9" fmla="*/ 1 h 152"/>
                  <a:gd name="T10" fmla="*/ 0 60000 65536"/>
                  <a:gd name="T11" fmla="*/ 0 60000 65536"/>
                  <a:gd name="T12" fmla="*/ 0 60000 65536"/>
                  <a:gd name="T13" fmla="*/ 0 60000 65536"/>
                  <a:gd name="T14" fmla="*/ 0 60000 65536"/>
                  <a:gd name="T15" fmla="*/ 0 w 163"/>
                  <a:gd name="T16" fmla="*/ 0 h 152"/>
                  <a:gd name="T17" fmla="*/ 163 w 163"/>
                  <a:gd name="T18" fmla="*/ 152 h 152"/>
                </a:gdLst>
                <a:ahLst/>
                <a:cxnLst>
                  <a:cxn ang="T10">
                    <a:pos x="T0" y="T1"/>
                  </a:cxn>
                  <a:cxn ang="T11">
                    <a:pos x="T2" y="T3"/>
                  </a:cxn>
                  <a:cxn ang="T12">
                    <a:pos x="T4" y="T5"/>
                  </a:cxn>
                  <a:cxn ang="T13">
                    <a:pos x="T6" y="T7"/>
                  </a:cxn>
                  <a:cxn ang="T14">
                    <a:pos x="T8" y="T9"/>
                  </a:cxn>
                </a:cxnLst>
                <a:rect l="T15" t="T16" r="T17" b="T18"/>
                <a:pathLst>
                  <a:path w="163" h="152">
                    <a:moveTo>
                      <a:pt x="0" y="132"/>
                    </a:moveTo>
                    <a:lnTo>
                      <a:pt x="144" y="0"/>
                    </a:lnTo>
                    <a:lnTo>
                      <a:pt x="163" y="21"/>
                    </a:lnTo>
                    <a:lnTo>
                      <a:pt x="19" y="152"/>
                    </a:lnTo>
                    <a:lnTo>
                      <a:pt x="0"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5" name="Freeform 114"/>
              <p:cNvSpPr>
                <a:spLocks/>
              </p:cNvSpPr>
              <p:nvPr/>
            </p:nvSpPr>
            <p:spPr bwMode="auto">
              <a:xfrm>
                <a:off x="3866" y="1373"/>
                <a:ext cx="30" cy="29"/>
              </a:xfrm>
              <a:custGeom>
                <a:avLst/>
                <a:gdLst>
                  <a:gd name="T0" fmla="*/ 0 w 60"/>
                  <a:gd name="T1" fmla="*/ 1 h 57"/>
                  <a:gd name="T2" fmla="*/ 1 w 60"/>
                  <a:gd name="T3" fmla="*/ 0 h 57"/>
                  <a:gd name="T4" fmla="*/ 1 w 60"/>
                  <a:gd name="T5" fmla="*/ 1 h 57"/>
                  <a:gd name="T6" fmla="*/ 1 w 60"/>
                  <a:gd name="T7" fmla="*/ 1 h 57"/>
                  <a:gd name="T8" fmla="*/ 0 w 60"/>
                  <a:gd name="T9" fmla="*/ 1 h 57"/>
                  <a:gd name="T10" fmla="*/ 0 60000 65536"/>
                  <a:gd name="T11" fmla="*/ 0 60000 65536"/>
                  <a:gd name="T12" fmla="*/ 0 60000 65536"/>
                  <a:gd name="T13" fmla="*/ 0 60000 65536"/>
                  <a:gd name="T14" fmla="*/ 0 60000 65536"/>
                  <a:gd name="T15" fmla="*/ 0 w 60"/>
                  <a:gd name="T16" fmla="*/ 0 h 57"/>
                  <a:gd name="T17" fmla="*/ 60 w 60"/>
                  <a:gd name="T18" fmla="*/ 57 h 57"/>
                </a:gdLst>
                <a:ahLst/>
                <a:cxnLst>
                  <a:cxn ang="T10">
                    <a:pos x="T0" y="T1"/>
                  </a:cxn>
                  <a:cxn ang="T11">
                    <a:pos x="T2" y="T3"/>
                  </a:cxn>
                  <a:cxn ang="T12">
                    <a:pos x="T4" y="T5"/>
                  </a:cxn>
                  <a:cxn ang="T13">
                    <a:pos x="T6" y="T7"/>
                  </a:cxn>
                  <a:cxn ang="T14">
                    <a:pos x="T8" y="T9"/>
                  </a:cxn>
                </a:cxnLst>
                <a:rect l="T15" t="T16" r="T17" b="T18"/>
                <a:pathLst>
                  <a:path w="60" h="57">
                    <a:moveTo>
                      <a:pt x="0" y="36"/>
                    </a:moveTo>
                    <a:lnTo>
                      <a:pt x="41" y="0"/>
                    </a:lnTo>
                    <a:lnTo>
                      <a:pt x="60" y="21"/>
                    </a:lnTo>
                    <a:lnTo>
                      <a:pt x="19" y="57"/>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6" name="Freeform 115"/>
              <p:cNvSpPr>
                <a:spLocks/>
              </p:cNvSpPr>
              <p:nvPr/>
            </p:nvSpPr>
            <p:spPr bwMode="auto">
              <a:xfrm>
                <a:off x="3927" y="1317"/>
                <a:ext cx="31" cy="30"/>
              </a:xfrm>
              <a:custGeom>
                <a:avLst/>
                <a:gdLst>
                  <a:gd name="T0" fmla="*/ 0 w 60"/>
                  <a:gd name="T1" fmla="*/ 1 h 59"/>
                  <a:gd name="T2" fmla="*/ 1 w 60"/>
                  <a:gd name="T3" fmla="*/ 0 h 59"/>
                  <a:gd name="T4" fmla="*/ 1 w 60"/>
                  <a:gd name="T5" fmla="*/ 1 h 59"/>
                  <a:gd name="T6" fmla="*/ 1 w 60"/>
                  <a:gd name="T7" fmla="*/ 1 h 59"/>
                  <a:gd name="T8" fmla="*/ 0 w 60"/>
                  <a:gd name="T9" fmla="*/ 1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0" y="38"/>
                    </a:moveTo>
                    <a:lnTo>
                      <a:pt x="41" y="0"/>
                    </a:lnTo>
                    <a:lnTo>
                      <a:pt x="60"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7" name="Freeform 116"/>
              <p:cNvSpPr>
                <a:spLocks/>
              </p:cNvSpPr>
              <p:nvPr/>
            </p:nvSpPr>
            <p:spPr bwMode="auto">
              <a:xfrm>
                <a:off x="3950" y="1316"/>
                <a:ext cx="65" cy="49"/>
              </a:xfrm>
              <a:custGeom>
                <a:avLst/>
                <a:gdLst>
                  <a:gd name="T0" fmla="*/ 0 w 131"/>
                  <a:gd name="T1" fmla="*/ 0 h 96"/>
                  <a:gd name="T2" fmla="*/ 0 w 131"/>
                  <a:gd name="T3" fmla="*/ 1 h 96"/>
                  <a:gd name="T4" fmla="*/ 0 w 131"/>
                  <a:gd name="T5" fmla="*/ 1 h 96"/>
                  <a:gd name="T6" fmla="*/ 0 w 131"/>
                  <a:gd name="T7" fmla="*/ 1 h 96"/>
                  <a:gd name="T8" fmla="*/ 0 w 131"/>
                  <a:gd name="T9" fmla="*/ 0 h 96"/>
                  <a:gd name="T10" fmla="*/ 0 60000 65536"/>
                  <a:gd name="T11" fmla="*/ 0 60000 65536"/>
                  <a:gd name="T12" fmla="*/ 0 60000 65536"/>
                  <a:gd name="T13" fmla="*/ 0 60000 65536"/>
                  <a:gd name="T14" fmla="*/ 0 60000 65536"/>
                  <a:gd name="T15" fmla="*/ 0 w 131"/>
                  <a:gd name="T16" fmla="*/ 0 h 96"/>
                  <a:gd name="T17" fmla="*/ 131 w 131"/>
                  <a:gd name="T18" fmla="*/ 96 h 96"/>
                </a:gdLst>
                <a:ahLst/>
                <a:cxnLst>
                  <a:cxn ang="T10">
                    <a:pos x="T0" y="T1"/>
                  </a:cxn>
                  <a:cxn ang="T11">
                    <a:pos x="T2" y="T3"/>
                  </a:cxn>
                  <a:cxn ang="T12">
                    <a:pos x="T4" y="T5"/>
                  </a:cxn>
                  <a:cxn ang="T13">
                    <a:pos x="T6" y="T7"/>
                  </a:cxn>
                  <a:cxn ang="T14">
                    <a:pos x="T8" y="T9"/>
                  </a:cxn>
                </a:cxnLst>
                <a:rect l="T15" t="T16" r="T17" b="T18"/>
                <a:pathLst>
                  <a:path w="131" h="96">
                    <a:moveTo>
                      <a:pt x="13" y="0"/>
                    </a:moveTo>
                    <a:lnTo>
                      <a:pt x="131" y="72"/>
                    </a:lnTo>
                    <a:lnTo>
                      <a:pt x="117" y="96"/>
                    </a:lnTo>
                    <a:lnTo>
                      <a:pt x="0" y="24"/>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8" name="Freeform 117"/>
              <p:cNvSpPr>
                <a:spLocks/>
              </p:cNvSpPr>
              <p:nvPr/>
            </p:nvSpPr>
            <p:spPr bwMode="auto">
              <a:xfrm>
                <a:off x="4056" y="1381"/>
                <a:ext cx="31" cy="26"/>
              </a:xfrm>
              <a:custGeom>
                <a:avLst/>
                <a:gdLst>
                  <a:gd name="T0" fmla="*/ 1 w 62"/>
                  <a:gd name="T1" fmla="*/ 0 h 52"/>
                  <a:gd name="T2" fmla="*/ 1 w 62"/>
                  <a:gd name="T3" fmla="*/ 1 h 52"/>
                  <a:gd name="T4" fmla="*/ 1 w 62"/>
                  <a:gd name="T5" fmla="*/ 1 h 52"/>
                  <a:gd name="T6" fmla="*/ 0 w 62"/>
                  <a:gd name="T7" fmla="*/ 1 h 52"/>
                  <a:gd name="T8" fmla="*/ 1 w 62"/>
                  <a:gd name="T9" fmla="*/ 0 h 52"/>
                  <a:gd name="T10" fmla="*/ 0 60000 65536"/>
                  <a:gd name="T11" fmla="*/ 0 60000 65536"/>
                  <a:gd name="T12" fmla="*/ 0 60000 65536"/>
                  <a:gd name="T13" fmla="*/ 0 60000 65536"/>
                  <a:gd name="T14" fmla="*/ 0 60000 65536"/>
                  <a:gd name="T15" fmla="*/ 0 w 62"/>
                  <a:gd name="T16" fmla="*/ 0 h 52"/>
                  <a:gd name="T17" fmla="*/ 62 w 62"/>
                  <a:gd name="T18" fmla="*/ 52 h 52"/>
                </a:gdLst>
                <a:ahLst/>
                <a:cxnLst>
                  <a:cxn ang="T10">
                    <a:pos x="T0" y="T1"/>
                  </a:cxn>
                  <a:cxn ang="T11">
                    <a:pos x="T2" y="T3"/>
                  </a:cxn>
                  <a:cxn ang="T12">
                    <a:pos x="T4" y="T5"/>
                  </a:cxn>
                  <a:cxn ang="T13">
                    <a:pos x="T6" y="T7"/>
                  </a:cxn>
                  <a:cxn ang="T14">
                    <a:pos x="T8" y="T9"/>
                  </a:cxn>
                </a:cxnLst>
                <a:rect l="T15" t="T16" r="T17" b="T18"/>
                <a:pathLst>
                  <a:path w="62" h="52">
                    <a:moveTo>
                      <a:pt x="14" y="0"/>
                    </a:moveTo>
                    <a:lnTo>
                      <a:pt x="62" y="28"/>
                    </a:lnTo>
                    <a:lnTo>
                      <a:pt x="49" y="52"/>
                    </a:lnTo>
                    <a:lnTo>
                      <a:pt x="0" y="2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9" name="Freeform 118"/>
              <p:cNvSpPr>
                <a:spLocks/>
              </p:cNvSpPr>
              <p:nvPr/>
            </p:nvSpPr>
            <p:spPr bwMode="auto">
              <a:xfrm>
                <a:off x="4127" y="1424"/>
                <a:ext cx="90" cy="63"/>
              </a:xfrm>
              <a:custGeom>
                <a:avLst/>
                <a:gdLst>
                  <a:gd name="T0" fmla="*/ 1 w 180"/>
                  <a:gd name="T1" fmla="*/ 0 h 124"/>
                  <a:gd name="T2" fmla="*/ 1 w 180"/>
                  <a:gd name="T3" fmla="*/ 1 h 124"/>
                  <a:gd name="T4" fmla="*/ 1 w 180"/>
                  <a:gd name="T5" fmla="*/ 1 h 124"/>
                  <a:gd name="T6" fmla="*/ 0 w 180"/>
                  <a:gd name="T7" fmla="*/ 1 h 124"/>
                  <a:gd name="T8" fmla="*/ 1 w 180"/>
                  <a:gd name="T9" fmla="*/ 0 h 124"/>
                  <a:gd name="T10" fmla="*/ 0 60000 65536"/>
                  <a:gd name="T11" fmla="*/ 0 60000 65536"/>
                  <a:gd name="T12" fmla="*/ 0 60000 65536"/>
                  <a:gd name="T13" fmla="*/ 0 60000 65536"/>
                  <a:gd name="T14" fmla="*/ 0 60000 65536"/>
                  <a:gd name="T15" fmla="*/ 0 w 180"/>
                  <a:gd name="T16" fmla="*/ 0 h 124"/>
                  <a:gd name="T17" fmla="*/ 180 w 180"/>
                  <a:gd name="T18" fmla="*/ 124 h 124"/>
                </a:gdLst>
                <a:ahLst/>
                <a:cxnLst>
                  <a:cxn ang="T10">
                    <a:pos x="T0" y="T1"/>
                  </a:cxn>
                  <a:cxn ang="T11">
                    <a:pos x="T2" y="T3"/>
                  </a:cxn>
                  <a:cxn ang="T12">
                    <a:pos x="T4" y="T5"/>
                  </a:cxn>
                  <a:cxn ang="T13">
                    <a:pos x="T6" y="T7"/>
                  </a:cxn>
                  <a:cxn ang="T14">
                    <a:pos x="T8" y="T9"/>
                  </a:cxn>
                </a:cxnLst>
                <a:rect l="T15" t="T16" r="T17" b="T18"/>
                <a:pathLst>
                  <a:path w="180" h="124">
                    <a:moveTo>
                      <a:pt x="14" y="0"/>
                    </a:moveTo>
                    <a:lnTo>
                      <a:pt x="180" y="100"/>
                    </a:lnTo>
                    <a:lnTo>
                      <a:pt x="166" y="124"/>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0" name="Freeform 119"/>
              <p:cNvSpPr>
                <a:spLocks/>
              </p:cNvSpPr>
              <p:nvPr/>
            </p:nvSpPr>
            <p:spPr bwMode="auto">
              <a:xfrm>
                <a:off x="4257" y="1503"/>
                <a:ext cx="31" cy="26"/>
              </a:xfrm>
              <a:custGeom>
                <a:avLst/>
                <a:gdLst>
                  <a:gd name="T0" fmla="*/ 1 w 60"/>
                  <a:gd name="T1" fmla="*/ 0 h 52"/>
                  <a:gd name="T2" fmla="*/ 1 w 60"/>
                  <a:gd name="T3" fmla="*/ 1 h 52"/>
                  <a:gd name="T4" fmla="*/ 1 w 60"/>
                  <a:gd name="T5" fmla="*/ 1 h 52"/>
                  <a:gd name="T6" fmla="*/ 0 w 60"/>
                  <a:gd name="T7" fmla="*/ 1 h 52"/>
                  <a:gd name="T8" fmla="*/ 1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14" y="0"/>
                    </a:moveTo>
                    <a:lnTo>
                      <a:pt x="60" y="28"/>
                    </a:lnTo>
                    <a:lnTo>
                      <a:pt x="47" y="52"/>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1" name="Freeform 120"/>
              <p:cNvSpPr>
                <a:spLocks/>
              </p:cNvSpPr>
              <p:nvPr/>
            </p:nvSpPr>
            <p:spPr bwMode="auto">
              <a:xfrm>
                <a:off x="4328" y="1546"/>
                <a:ext cx="90" cy="62"/>
              </a:xfrm>
              <a:custGeom>
                <a:avLst/>
                <a:gdLst>
                  <a:gd name="T0" fmla="*/ 1 w 179"/>
                  <a:gd name="T1" fmla="*/ 0 h 125"/>
                  <a:gd name="T2" fmla="*/ 1 w 179"/>
                  <a:gd name="T3" fmla="*/ 0 h 125"/>
                  <a:gd name="T4" fmla="*/ 1 w 179"/>
                  <a:gd name="T5" fmla="*/ 0 h 125"/>
                  <a:gd name="T6" fmla="*/ 0 w 179"/>
                  <a:gd name="T7" fmla="*/ 0 h 125"/>
                  <a:gd name="T8" fmla="*/ 1 w 179"/>
                  <a:gd name="T9" fmla="*/ 0 h 125"/>
                  <a:gd name="T10" fmla="*/ 0 60000 65536"/>
                  <a:gd name="T11" fmla="*/ 0 60000 65536"/>
                  <a:gd name="T12" fmla="*/ 0 60000 65536"/>
                  <a:gd name="T13" fmla="*/ 0 60000 65536"/>
                  <a:gd name="T14" fmla="*/ 0 60000 65536"/>
                  <a:gd name="T15" fmla="*/ 0 w 179"/>
                  <a:gd name="T16" fmla="*/ 0 h 125"/>
                  <a:gd name="T17" fmla="*/ 179 w 179"/>
                  <a:gd name="T18" fmla="*/ 125 h 125"/>
                </a:gdLst>
                <a:ahLst/>
                <a:cxnLst>
                  <a:cxn ang="T10">
                    <a:pos x="T0" y="T1"/>
                  </a:cxn>
                  <a:cxn ang="T11">
                    <a:pos x="T2" y="T3"/>
                  </a:cxn>
                  <a:cxn ang="T12">
                    <a:pos x="T4" y="T5"/>
                  </a:cxn>
                  <a:cxn ang="T13">
                    <a:pos x="T6" y="T7"/>
                  </a:cxn>
                  <a:cxn ang="T14">
                    <a:pos x="T8" y="T9"/>
                  </a:cxn>
                </a:cxnLst>
                <a:rect l="T15" t="T16" r="T17" b="T18"/>
                <a:pathLst>
                  <a:path w="179" h="125">
                    <a:moveTo>
                      <a:pt x="13" y="0"/>
                    </a:moveTo>
                    <a:lnTo>
                      <a:pt x="179" y="101"/>
                    </a:lnTo>
                    <a:lnTo>
                      <a:pt x="166" y="125"/>
                    </a:lnTo>
                    <a:lnTo>
                      <a:pt x="0" y="2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2" name="Freeform 121"/>
              <p:cNvSpPr>
                <a:spLocks/>
              </p:cNvSpPr>
              <p:nvPr/>
            </p:nvSpPr>
            <p:spPr bwMode="auto">
              <a:xfrm>
                <a:off x="4458" y="1625"/>
                <a:ext cx="31" cy="27"/>
              </a:xfrm>
              <a:custGeom>
                <a:avLst/>
                <a:gdLst>
                  <a:gd name="T0" fmla="*/ 1 w 62"/>
                  <a:gd name="T1" fmla="*/ 0 h 53"/>
                  <a:gd name="T2" fmla="*/ 1 w 62"/>
                  <a:gd name="T3" fmla="*/ 1 h 53"/>
                  <a:gd name="T4" fmla="*/ 1 w 62"/>
                  <a:gd name="T5" fmla="*/ 1 h 53"/>
                  <a:gd name="T6" fmla="*/ 0 w 62"/>
                  <a:gd name="T7" fmla="*/ 1 h 53"/>
                  <a:gd name="T8" fmla="*/ 1 w 62"/>
                  <a:gd name="T9" fmla="*/ 0 h 53"/>
                  <a:gd name="T10" fmla="*/ 0 60000 65536"/>
                  <a:gd name="T11" fmla="*/ 0 60000 65536"/>
                  <a:gd name="T12" fmla="*/ 0 60000 65536"/>
                  <a:gd name="T13" fmla="*/ 0 60000 65536"/>
                  <a:gd name="T14" fmla="*/ 0 60000 65536"/>
                  <a:gd name="T15" fmla="*/ 0 w 62"/>
                  <a:gd name="T16" fmla="*/ 0 h 53"/>
                  <a:gd name="T17" fmla="*/ 62 w 62"/>
                  <a:gd name="T18" fmla="*/ 53 h 53"/>
                </a:gdLst>
                <a:ahLst/>
                <a:cxnLst>
                  <a:cxn ang="T10">
                    <a:pos x="T0" y="T1"/>
                  </a:cxn>
                  <a:cxn ang="T11">
                    <a:pos x="T2" y="T3"/>
                  </a:cxn>
                  <a:cxn ang="T12">
                    <a:pos x="T4" y="T5"/>
                  </a:cxn>
                  <a:cxn ang="T13">
                    <a:pos x="T6" y="T7"/>
                  </a:cxn>
                  <a:cxn ang="T14">
                    <a:pos x="T8" y="T9"/>
                  </a:cxn>
                </a:cxnLst>
                <a:rect l="T15" t="T16" r="T17" b="T18"/>
                <a:pathLst>
                  <a:path w="62" h="53">
                    <a:moveTo>
                      <a:pt x="14" y="0"/>
                    </a:moveTo>
                    <a:lnTo>
                      <a:pt x="62" y="29"/>
                    </a:lnTo>
                    <a:lnTo>
                      <a:pt x="48" y="53"/>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3" name="Freeform 122"/>
              <p:cNvSpPr>
                <a:spLocks/>
              </p:cNvSpPr>
              <p:nvPr/>
            </p:nvSpPr>
            <p:spPr bwMode="auto">
              <a:xfrm>
                <a:off x="4530" y="1668"/>
                <a:ext cx="89" cy="62"/>
              </a:xfrm>
              <a:custGeom>
                <a:avLst/>
                <a:gdLst>
                  <a:gd name="T0" fmla="*/ 1 w 178"/>
                  <a:gd name="T1" fmla="*/ 0 h 125"/>
                  <a:gd name="T2" fmla="*/ 1 w 178"/>
                  <a:gd name="T3" fmla="*/ 0 h 125"/>
                  <a:gd name="T4" fmla="*/ 1 w 178"/>
                  <a:gd name="T5" fmla="*/ 0 h 125"/>
                  <a:gd name="T6" fmla="*/ 0 w 178"/>
                  <a:gd name="T7" fmla="*/ 0 h 125"/>
                  <a:gd name="T8" fmla="*/ 1 w 178"/>
                  <a:gd name="T9" fmla="*/ 0 h 125"/>
                  <a:gd name="T10" fmla="*/ 0 60000 65536"/>
                  <a:gd name="T11" fmla="*/ 0 60000 65536"/>
                  <a:gd name="T12" fmla="*/ 0 60000 65536"/>
                  <a:gd name="T13" fmla="*/ 0 60000 65536"/>
                  <a:gd name="T14" fmla="*/ 0 60000 65536"/>
                  <a:gd name="T15" fmla="*/ 0 w 178"/>
                  <a:gd name="T16" fmla="*/ 0 h 125"/>
                  <a:gd name="T17" fmla="*/ 178 w 178"/>
                  <a:gd name="T18" fmla="*/ 125 h 125"/>
                </a:gdLst>
                <a:ahLst/>
                <a:cxnLst>
                  <a:cxn ang="T10">
                    <a:pos x="T0" y="T1"/>
                  </a:cxn>
                  <a:cxn ang="T11">
                    <a:pos x="T2" y="T3"/>
                  </a:cxn>
                  <a:cxn ang="T12">
                    <a:pos x="T4" y="T5"/>
                  </a:cxn>
                  <a:cxn ang="T13">
                    <a:pos x="T6" y="T7"/>
                  </a:cxn>
                  <a:cxn ang="T14">
                    <a:pos x="T8" y="T9"/>
                  </a:cxn>
                </a:cxnLst>
                <a:rect l="T15" t="T16" r="T17" b="T18"/>
                <a:pathLst>
                  <a:path w="178" h="125">
                    <a:moveTo>
                      <a:pt x="14" y="0"/>
                    </a:moveTo>
                    <a:lnTo>
                      <a:pt x="178" y="100"/>
                    </a:lnTo>
                    <a:lnTo>
                      <a:pt x="165" y="125"/>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4" name="Freeform 123"/>
              <p:cNvSpPr>
                <a:spLocks/>
              </p:cNvSpPr>
              <p:nvPr/>
            </p:nvSpPr>
            <p:spPr bwMode="auto">
              <a:xfrm>
                <a:off x="4659" y="1747"/>
                <a:ext cx="31" cy="26"/>
              </a:xfrm>
              <a:custGeom>
                <a:avLst/>
                <a:gdLst>
                  <a:gd name="T0" fmla="*/ 1 w 62"/>
                  <a:gd name="T1" fmla="*/ 0 h 54"/>
                  <a:gd name="T2" fmla="*/ 1 w 62"/>
                  <a:gd name="T3" fmla="*/ 0 h 54"/>
                  <a:gd name="T4" fmla="*/ 1 w 62"/>
                  <a:gd name="T5" fmla="*/ 0 h 54"/>
                  <a:gd name="T6" fmla="*/ 0 w 62"/>
                  <a:gd name="T7" fmla="*/ 0 h 54"/>
                  <a:gd name="T8" fmla="*/ 1 w 62"/>
                  <a:gd name="T9" fmla="*/ 0 h 54"/>
                  <a:gd name="T10" fmla="*/ 0 60000 65536"/>
                  <a:gd name="T11" fmla="*/ 0 60000 65536"/>
                  <a:gd name="T12" fmla="*/ 0 60000 65536"/>
                  <a:gd name="T13" fmla="*/ 0 60000 65536"/>
                  <a:gd name="T14" fmla="*/ 0 60000 65536"/>
                  <a:gd name="T15" fmla="*/ 0 w 62"/>
                  <a:gd name="T16" fmla="*/ 0 h 54"/>
                  <a:gd name="T17" fmla="*/ 62 w 62"/>
                  <a:gd name="T18" fmla="*/ 54 h 54"/>
                </a:gdLst>
                <a:ahLst/>
                <a:cxnLst>
                  <a:cxn ang="T10">
                    <a:pos x="T0" y="T1"/>
                  </a:cxn>
                  <a:cxn ang="T11">
                    <a:pos x="T2" y="T3"/>
                  </a:cxn>
                  <a:cxn ang="T12">
                    <a:pos x="T4" y="T5"/>
                  </a:cxn>
                  <a:cxn ang="T13">
                    <a:pos x="T6" y="T7"/>
                  </a:cxn>
                  <a:cxn ang="T14">
                    <a:pos x="T8" y="T9"/>
                  </a:cxn>
                </a:cxnLst>
                <a:rect l="T15" t="T16" r="T17" b="T18"/>
                <a:pathLst>
                  <a:path w="62" h="54">
                    <a:moveTo>
                      <a:pt x="15" y="0"/>
                    </a:moveTo>
                    <a:lnTo>
                      <a:pt x="62" y="30"/>
                    </a:lnTo>
                    <a:lnTo>
                      <a:pt x="46" y="54"/>
                    </a:lnTo>
                    <a:lnTo>
                      <a:pt x="0" y="2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5" name="Freeform 124"/>
              <p:cNvSpPr>
                <a:spLocks/>
              </p:cNvSpPr>
              <p:nvPr/>
            </p:nvSpPr>
            <p:spPr bwMode="auto">
              <a:xfrm>
                <a:off x="4730" y="1790"/>
                <a:ext cx="90" cy="62"/>
              </a:xfrm>
              <a:custGeom>
                <a:avLst/>
                <a:gdLst>
                  <a:gd name="T0" fmla="*/ 1 w 180"/>
                  <a:gd name="T1" fmla="*/ 0 h 124"/>
                  <a:gd name="T2" fmla="*/ 1 w 180"/>
                  <a:gd name="T3" fmla="*/ 1 h 124"/>
                  <a:gd name="T4" fmla="*/ 1 w 180"/>
                  <a:gd name="T5" fmla="*/ 1 h 124"/>
                  <a:gd name="T6" fmla="*/ 0 w 180"/>
                  <a:gd name="T7" fmla="*/ 1 h 124"/>
                  <a:gd name="T8" fmla="*/ 1 w 180"/>
                  <a:gd name="T9" fmla="*/ 0 h 124"/>
                  <a:gd name="T10" fmla="*/ 0 60000 65536"/>
                  <a:gd name="T11" fmla="*/ 0 60000 65536"/>
                  <a:gd name="T12" fmla="*/ 0 60000 65536"/>
                  <a:gd name="T13" fmla="*/ 0 60000 65536"/>
                  <a:gd name="T14" fmla="*/ 0 60000 65536"/>
                  <a:gd name="T15" fmla="*/ 0 w 180"/>
                  <a:gd name="T16" fmla="*/ 0 h 124"/>
                  <a:gd name="T17" fmla="*/ 180 w 180"/>
                  <a:gd name="T18" fmla="*/ 124 h 124"/>
                </a:gdLst>
                <a:ahLst/>
                <a:cxnLst>
                  <a:cxn ang="T10">
                    <a:pos x="T0" y="T1"/>
                  </a:cxn>
                  <a:cxn ang="T11">
                    <a:pos x="T2" y="T3"/>
                  </a:cxn>
                  <a:cxn ang="T12">
                    <a:pos x="T4" y="T5"/>
                  </a:cxn>
                  <a:cxn ang="T13">
                    <a:pos x="T6" y="T7"/>
                  </a:cxn>
                  <a:cxn ang="T14">
                    <a:pos x="T8" y="T9"/>
                  </a:cxn>
                </a:cxnLst>
                <a:rect l="T15" t="T16" r="T17" b="T18"/>
                <a:pathLst>
                  <a:path w="180" h="124">
                    <a:moveTo>
                      <a:pt x="14" y="0"/>
                    </a:moveTo>
                    <a:lnTo>
                      <a:pt x="180" y="100"/>
                    </a:lnTo>
                    <a:lnTo>
                      <a:pt x="166" y="124"/>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6" name="Freeform 125"/>
              <p:cNvSpPr>
                <a:spLocks/>
              </p:cNvSpPr>
              <p:nvPr/>
            </p:nvSpPr>
            <p:spPr bwMode="auto">
              <a:xfrm>
                <a:off x="4861" y="1869"/>
                <a:ext cx="31" cy="26"/>
              </a:xfrm>
              <a:custGeom>
                <a:avLst/>
                <a:gdLst>
                  <a:gd name="T0" fmla="*/ 0 w 63"/>
                  <a:gd name="T1" fmla="*/ 0 h 54"/>
                  <a:gd name="T2" fmla="*/ 0 w 63"/>
                  <a:gd name="T3" fmla="*/ 0 h 54"/>
                  <a:gd name="T4" fmla="*/ 0 w 63"/>
                  <a:gd name="T5" fmla="*/ 0 h 54"/>
                  <a:gd name="T6" fmla="*/ 0 w 63"/>
                  <a:gd name="T7" fmla="*/ 0 h 54"/>
                  <a:gd name="T8" fmla="*/ 0 w 63"/>
                  <a:gd name="T9" fmla="*/ 0 h 54"/>
                  <a:gd name="T10" fmla="*/ 0 60000 65536"/>
                  <a:gd name="T11" fmla="*/ 0 60000 65536"/>
                  <a:gd name="T12" fmla="*/ 0 60000 65536"/>
                  <a:gd name="T13" fmla="*/ 0 60000 65536"/>
                  <a:gd name="T14" fmla="*/ 0 60000 65536"/>
                  <a:gd name="T15" fmla="*/ 0 w 63"/>
                  <a:gd name="T16" fmla="*/ 0 h 54"/>
                  <a:gd name="T17" fmla="*/ 63 w 63"/>
                  <a:gd name="T18" fmla="*/ 54 h 54"/>
                </a:gdLst>
                <a:ahLst/>
                <a:cxnLst>
                  <a:cxn ang="T10">
                    <a:pos x="T0" y="T1"/>
                  </a:cxn>
                  <a:cxn ang="T11">
                    <a:pos x="T2" y="T3"/>
                  </a:cxn>
                  <a:cxn ang="T12">
                    <a:pos x="T4" y="T5"/>
                  </a:cxn>
                  <a:cxn ang="T13">
                    <a:pos x="T6" y="T7"/>
                  </a:cxn>
                  <a:cxn ang="T14">
                    <a:pos x="T8" y="T9"/>
                  </a:cxn>
                </a:cxnLst>
                <a:rect l="T15" t="T16" r="T17" b="T18"/>
                <a:pathLst>
                  <a:path w="63" h="54">
                    <a:moveTo>
                      <a:pt x="16" y="0"/>
                    </a:moveTo>
                    <a:lnTo>
                      <a:pt x="63" y="29"/>
                    </a:lnTo>
                    <a:lnTo>
                      <a:pt x="47" y="54"/>
                    </a:lnTo>
                    <a:lnTo>
                      <a:pt x="0" y="24"/>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7" name="Freeform 126"/>
              <p:cNvSpPr>
                <a:spLocks/>
              </p:cNvSpPr>
              <p:nvPr/>
            </p:nvSpPr>
            <p:spPr bwMode="auto">
              <a:xfrm>
                <a:off x="4932" y="1912"/>
                <a:ext cx="89" cy="62"/>
              </a:xfrm>
              <a:custGeom>
                <a:avLst/>
                <a:gdLst>
                  <a:gd name="T0" fmla="*/ 0 w 180"/>
                  <a:gd name="T1" fmla="*/ 0 h 125"/>
                  <a:gd name="T2" fmla="*/ 0 w 180"/>
                  <a:gd name="T3" fmla="*/ 0 h 125"/>
                  <a:gd name="T4" fmla="*/ 0 w 180"/>
                  <a:gd name="T5" fmla="*/ 0 h 125"/>
                  <a:gd name="T6" fmla="*/ 0 w 180"/>
                  <a:gd name="T7" fmla="*/ 0 h 125"/>
                  <a:gd name="T8" fmla="*/ 0 w 180"/>
                  <a:gd name="T9" fmla="*/ 0 h 125"/>
                  <a:gd name="T10" fmla="*/ 0 60000 65536"/>
                  <a:gd name="T11" fmla="*/ 0 60000 65536"/>
                  <a:gd name="T12" fmla="*/ 0 60000 65536"/>
                  <a:gd name="T13" fmla="*/ 0 60000 65536"/>
                  <a:gd name="T14" fmla="*/ 0 60000 65536"/>
                  <a:gd name="T15" fmla="*/ 0 w 180"/>
                  <a:gd name="T16" fmla="*/ 0 h 125"/>
                  <a:gd name="T17" fmla="*/ 180 w 180"/>
                  <a:gd name="T18" fmla="*/ 125 h 125"/>
                </a:gdLst>
                <a:ahLst/>
                <a:cxnLst>
                  <a:cxn ang="T10">
                    <a:pos x="T0" y="T1"/>
                  </a:cxn>
                  <a:cxn ang="T11">
                    <a:pos x="T2" y="T3"/>
                  </a:cxn>
                  <a:cxn ang="T12">
                    <a:pos x="T4" y="T5"/>
                  </a:cxn>
                  <a:cxn ang="T13">
                    <a:pos x="T6" y="T7"/>
                  </a:cxn>
                  <a:cxn ang="T14">
                    <a:pos x="T8" y="T9"/>
                  </a:cxn>
                </a:cxnLst>
                <a:rect l="T15" t="T16" r="T17" b="T18"/>
                <a:pathLst>
                  <a:path w="180" h="125">
                    <a:moveTo>
                      <a:pt x="14" y="0"/>
                    </a:moveTo>
                    <a:lnTo>
                      <a:pt x="180" y="101"/>
                    </a:lnTo>
                    <a:lnTo>
                      <a:pt x="166" y="125"/>
                    </a:lnTo>
                    <a:lnTo>
                      <a:pt x="0" y="2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8" name="Freeform 127"/>
              <p:cNvSpPr>
                <a:spLocks/>
              </p:cNvSpPr>
              <p:nvPr/>
            </p:nvSpPr>
            <p:spPr bwMode="auto">
              <a:xfrm>
                <a:off x="5061" y="1990"/>
                <a:ext cx="31" cy="27"/>
              </a:xfrm>
              <a:custGeom>
                <a:avLst/>
                <a:gdLst>
                  <a:gd name="T0" fmla="*/ 0 w 63"/>
                  <a:gd name="T1" fmla="*/ 0 h 53"/>
                  <a:gd name="T2" fmla="*/ 0 w 63"/>
                  <a:gd name="T3" fmla="*/ 1 h 53"/>
                  <a:gd name="T4" fmla="*/ 0 w 63"/>
                  <a:gd name="T5" fmla="*/ 1 h 53"/>
                  <a:gd name="T6" fmla="*/ 0 w 63"/>
                  <a:gd name="T7" fmla="*/ 1 h 53"/>
                  <a:gd name="T8" fmla="*/ 0 w 63"/>
                  <a:gd name="T9" fmla="*/ 0 h 53"/>
                  <a:gd name="T10" fmla="*/ 0 60000 65536"/>
                  <a:gd name="T11" fmla="*/ 0 60000 65536"/>
                  <a:gd name="T12" fmla="*/ 0 60000 65536"/>
                  <a:gd name="T13" fmla="*/ 0 60000 65536"/>
                  <a:gd name="T14" fmla="*/ 0 60000 65536"/>
                  <a:gd name="T15" fmla="*/ 0 w 63"/>
                  <a:gd name="T16" fmla="*/ 0 h 53"/>
                  <a:gd name="T17" fmla="*/ 63 w 63"/>
                  <a:gd name="T18" fmla="*/ 53 h 53"/>
                </a:gdLst>
                <a:ahLst/>
                <a:cxnLst>
                  <a:cxn ang="T10">
                    <a:pos x="T0" y="T1"/>
                  </a:cxn>
                  <a:cxn ang="T11">
                    <a:pos x="T2" y="T3"/>
                  </a:cxn>
                  <a:cxn ang="T12">
                    <a:pos x="T4" y="T5"/>
                  </a:cxn>
                  <a:cxn ang="T13">
                    <a:pos x="T6" y="T7"/>
                  </a:cxn>
                  <a:cxn ang="T14">
                    <a:pos x="T8" y="T9"/>
                  </a:cxn>
                </a:cxnLst>
                <a:rect l="T15" t="T16" r="T17" b="T18"/>
                <a:pathLst>
                  <a:path w="63" h="53">
                    <a:moveTo>
                      <a:pt x="14" y="0"/>
                    </a:moveTo>
                    <a:lnTo>
                      <a:pt x="63" y="29"/>
                    </a:lnTo>
                    <a:lnTo>
                      <a:pt x="49" y="53"/>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9" name="Freeform 128"/>
              <p:cNvSpPr>
                <a:spLocks/>
              </p:cNvSpPr>
              <p:nvPr/>
            </p:nvSpPr>
            <p:spPr bwMode="auto">
              <a:xfrm>
                <a:off x="5132" y="2034"/>
                <a:ext cx="35" cy="29"/>
              </a:xfrm>
              <a:custGeom>
                <a:avLst/>
                <a:gdLst>
                  <a:gd name="T0" fmla="*/ 0 w 71"/>
                  <a:gd name="T1" fmla="*/ 0 h 59"/>
                  <a:gd name="T2" fmla="*/ 0 w 71"/>
                  <a:gd name="T3" fmla="*/ 0 h 59"/>
                  <a:gd name="T4" fmla="*/ 0 w 71"/>
                  <a:gd name="T5" fmla="*/ 0 h 59"/>
                  <a:gd name="T6" fmla="*/ 0 w 71"/>
                  <a:gd name="T7" fmla="*/ 0 h 59"/>
                  <a:gd name="T8" fmla="*/ 0 w 71"/>
                  <a:gd name="T9" fmla="*/ 0 h 59"/>
                  <a:gd name="T10" fmla="*/ 0 60000 65536"/>
                  <a:gd name="T11" fmla="*/ 0 60000 65536"/>
                  <a:gd name="T12" fmla="*/ 0 60000 65536"/>
                  <a:gd name="T13" fmla="*/ 0 60000 65536"/>
                  <a:gd name="T14" fmla="*/ 0 60000 65536"/>
                  <a:gd name="T15" fmla="*/ 0 w 71"/>
                  <a:gd name="T16" fmla="*/ 0 h 59"/>
                  <a:gd name="T17" fmla="*/ 71 w 71"/>
                  <a:gd name="T18" fmla="*/ 59 h 59"/>
                </a:gdLst>
                <a:ahLst/>
                <a:cxnLst>
                  <a:cxn ang="T10">
                    <a:pos x="T0" y="T1"/>
                  </a:cxn>
                  <a:cxn ang="T11">
                    <a:pos x="T2" y="T3"/>
                  </a:cxn>
                  <a:cxn ang="T12">
                    <a:pos x="T4" y="T5"/>
                  </a:cxn>
                  <a:cxn ang="T13">
                    <a:pos x="T6" y="T7"/>
                  </a:cxn>
                  <a:cxn ang="T14">
                    <a:pos x="T8" y="T9"/>
                  </a:cxn>
                </a:cxnLst>
                <a:rect l="T15" t="T16" r="T17" b="T18"/>
                <a:pathLst>
                  <a:path w="71" h="59">
                    <a:moveTo>
                      <a:pt x="14" y="0"/>
                    </a:moveTo>
                    <a:lnTo>
                      <a:pt x="71" y="35"/>
                    </a:lnTo>
                    <a:lnTo>
                      <a:pt x="57" y="59"/>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60" name="Line 129"/>
              <p:cNvSpPr>
                <a:spLocks noChangeShapeType="1"/>
              </p:cNvSpPr>
              <p:nvPr/>
            </p:nvSpPr>
            <p:spPr bwMode="auto">
              <a:xfrm flipV="1">
                <a:off x="1532" y="2351"/>
                <a:ext cx="1" cy="8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1" name="Line 130"/>
              <p:cNvSpPr>
                <a:spLocks noChangeShapeType="1"/>
              </p:cNvSpPr>
              <p:nvPr/>
            </p:nvSpPr>
            <p:spPr bwMode="auto">
              <a:xfrm>
                <a:off x="1514" y="2351"/>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2" name="Line 131"/>
              <p:cNvSpPr>
                <a:spLocks noChangeShapeType="1"/>
              </p:cNvSpPr>
              <p:nvPr/>
            </p:nvSpPr>
            <p:spPr bwMode="auto">
              <a:xfrm flipV="1">
                <a:off x="2743" y="2289"/>
                <a:ext cx="1" cy="13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3" name="Line 132"/>
              <p:cNvSpPr>
                <a:spLocks noChangeShapeType="1"/>
              </p:cNvSpPr>
              <p:nvPr/>
            </p:nvSpPr>
            <p:spPr bwMode="auto">
              <a:xfrm>
                <a:off x="2724" y="2289"/>
                <a:ext cx="3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4" name="Line 133"/>
              <p:cNvSpPr>
                <a:spLocks noChangeShapeType="1"/>
              </p:cNvSpPr>
              <p:nvPr/>
            </p:nvSpPr>
            <p:spPr bwMode="auto">
              <a:xfrm flipV="1">
                <a:off x="3953" y="972"/>
                <a:ext cx="1" cy="3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5" name="Line 134"/>
              <p:cNvSpPr>
                <a:spLocks noChangeShapeType="1"/>
              </p:cNvSpPr>
              <p:nvPr/>
            </p:nvSpPr>
            <p:spPr bwMode="auto">
              <a:xfrm>
                <a:off x="3935" y="972"/>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6" name="Line 135"/>
              <p:cNvSpPr>
                <a:spLocks noChangeShapeType="1"/>
              </p:cNvSpPr>
              <p:nvPr/>
            </p:nvSpPr>
            <p:spPr bwMode="auto">
              <a:xfrm flipV="1">
                <a:off x="5164" y="1814"/>
                <a:ext cx="1" cy="24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7" name="Line 136"/>
              <p:cNvSpPr>
                <a:spLocks noChangeShapeType="1"/>
              </p:cNvSpPr>
              <p:nvPr/>
            </p:nvSpPr>
            <p:spPr bwMode="auto">
              <a:xfrm>
                <a:off x="5146" y="1814"/>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8" name="Line 137"/>
              <p:cNvSpPr>
                <a:spLocks noChangeShapeType="1"/>
              </p:cNvSpPr>
              <p:nvPr/>
            </p:nvSpPr>
            <p:spPr bwMode="auto">
              <a:xfrm>
                <a:off x="1532" y="2435"/>
                <a:ext cx="1" cy="8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9" name="Line 138"/>
              <p:cNvSpPr>
                <a:spLocks noChangeShapeType="1"/>
              </p:cNvSpPr>
              <p:nvPr/>
            </p:nvSpPr>
            <p:spPr bwMode="auto">
              <a:xfrm>
                <a:off x="1514" y="2520"/>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0" name="Line 139"/>
              <p:cNvSpPr>
                <a:spLocks noChangeShapeType="1"/>
              </p:cNvSpPr>
              <p:nvPr/>
            </p:nvSpPr>
            <p:spPr bwMode="auto">
              <a:xfrm>
                <a:off x="2743" y="2426"/>
                <a:ext cx="1" cy="13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1" name="Line 140"/>
              <p:cNvSpPr>
                <a:spLocks noChangeShapeType="1"/>
              </p:cNvSpPr>
              <p:nvPr/>
            </p:nvSpPr>
            <p:spPr bwMode="auto">
              <a:xfrm>
                <a:off x="2724" y="2562"/>
                <a:ext cx="3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2" name="Line 141"/>
              <p:cNvSpPr>
                <a:spLocks noChangeShapeType="1"/>
              </p:cNvSpPr>
              <p:nvPr/>
            </p:nvSpPr>
            <p:spPr bwMode="auto">
              <a:xfrm>
                <a:off x="3953" y="1322"/>
                <a:ext cx="1" cy="3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3" name="Line 142"/>
              <p:cNvSpPr>
                <a:spLocks noChangeShapeType="1"/>
              </p:cNvSpPr>
              <p:nvPr/>
            </p:nvSpPr>
            <p:spPr bwMode="auto">
              <a:xfrm>
                <a:off x="3935" y="1673"/>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4" name="Line 143"/>
              <p:cNvSpPr>
                <a:spLocks noChangeShapeType="1"/>
              </p:cNvSpPr>
              <p:nvPr/>
            </p:nvSpPr>
            <p:spPr bwMode="auto">
              <a:xfrm>
                <a:off x="5164" y="2057"/>
                <a:ext cx="1" cy="24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5" name="Line 144"/>
              <p:cNvSpPr>
                <a:spLocks noChangeShapeType="1"/>
              </p:cNvSpPr>
              <p:nvPr/>
            </p:nvSpPr>
            <p:spPr bwMode="auto">
              <a:xfrm>
                <a:off x="5146" y="2300"/>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6" name="Oval 145"/>
              <p:cNvSpPr>
                <a:spLocks noChangeArrowheads="1"/>
              </p:cNvSpPr>
              <p:nvPr/>
            </p:nvSpPr>
            <p:spPr bwMode="auto">
              <a:xfrm>
                <a:off x="1492" y="2905"/>
                <a:ext cx="80" cy="79"/>
              </a:xfrm>
              <a:prstGeom prst="ellipse">
                <a:avLst/>
              </a:prstGeom>
              <a:solidFill>
                <a:srgbClr val="000000"/>
              </a:solidFill>
              <a:ln w="11113">
                <a:solidFill>
                  <a:srgbClr val="FFFFFF"/>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77" name="Oval 146"/>
              <p:cNvSpPr>
                <a:spLocks noChangeArrowheads="1"/>
              </p:cNvSpPr>
              <p:nvPr/>
            </p:nvSpPr>
            <p:spPr bwMode="auto">
              <a:xfrm>
                <a:off x="2703" y="2937"/>
                <a:ext cx="79" cy="80"/>
              </a:xfrm>
              <a:prstGeom prst="ellipse">
                <a:avLst/>
              </a:prstGeom>
              <a:solidFill>
                <a:srgbClr val="000000"/>
              </a:solidFill>
              <a:ln w="11113">
                <a:solidFill>
                  <a:srgbClr val="FFFFFF"/>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78" name="Oval 147"/>
              <p:cNvSpPr>
                <a:spLocks noChangeArrowheads="1"/>
              </p:cNvSpPr>
              <p:nvPr/>
            </p:nvSpPr>
            <p:spPr bwMode="auto">
              <a:xfrm>
                <a:off x="3914" y="2889"/>
                <a:ext cx="79" cy="79"/>
              </a:xfrm>
              <a:prstGeom prst="ellipse">
                <a:avLst/>
              </a:prstGeom>
              <a:solidFill>
                <a:srgbClr val="000000"/>
              </a:solidFill>
              <a:ln w="11113">
                <a:solidFill>
                  <a:srgbClr val="FFFFFF"/>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79" name="Oval 148"/>
              <p:cNvSpPr>
                <a:spLocks noChangeArrowheads="1"/>
              </p:cNvSpPr>
              <p:nvPr/>
            </p:nvSpPr>
            <p:spPr bwMode="auto">
              <a:xfrm>
                <a:off x="5124" y="2752"/>
                <a:ext cx="80" cy="79"/>
              </a:xfrm>
              <a:prstGeom prst="ellipse">
                <a:avLst/>
              </a:prstGeom>
              <a:solidFill>
                <a:srgbClr val="000000"/>
              </a:solidFill>
              <a:ln w="11113">
                <a:solidFill>
                  <a:srgbClr val="FFFFFF"/>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80" name="Rectangle 149"/>
              <p:cNvSpPr>
                <a:spLocks noChangeArrowheads="1"/>
              </p:cNvSpPr>
              <p:nvPr/>
            </p:nvSpPr>
            <p:spPr bwMode="auto">
              <a:xfrm>
                <a:off x="1492" y="2854"/>
                <a:ext cx="80" cy="79"/>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81" name="Rectangle 150"/>
              <p:cNvSpPr>
                <a:spLocks noChangeArrowheads="1"/>
              </p:cNvSpPr>
              <p:nvPr/>
            </p:nvSpPr>
            <p:spPr bwMode="auto">
              <a:xfrm>
                <a:off x="2703" y="2878"/>
                <a:ext cx="79" cy="79"/>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82" name="Rectangle 151"/>
              <p:cNvSpPr>
                <a:spLocks noChangeArrowheads="1"/>
              </p:cNvSpPr>
              <p:nvPr/>
            </p:nvSpPr>
            <p:spPr bwMode="auto">
              <a:xfrm>
                <a:off x="3914" y="2893"/>
                <a:ext cx="79" cy="80"/>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83" name="Rectangle 152"/>
              <p:cNvSpPr>
                <a:spLocks noChangeArrowheads="1"/>
              </p:cNvSpPr>
              <p:nvPr/>
            </p:nvSpPr>
            <p:spPr bwMode="auto">
              <a:xfrm>
                <a:off x="5124" y="2962"/>
                <a:ext cx="80" cy="79"/>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84" name="Freeform 153"/>
              <p:cNvSpPr>
                <a:spLocks/>
              </p:cNvSpPr>
              <p:nvPr/>
            </p:nvSpPr>
            <p:spPr bwMode="auto">
              <a:xfrm>
                <a:off x="1492" y="2396"/>
                <a:ext cx="80" cy="79"/>
              </a:xfrm>
              <a:custGeom>
                <a:avLst/>
                <a:gdLst>
                  <a:gd name="T0" fmla="*/ 1 w 159"/>
                  <a:gd name="T1" fmla="*/ 0 h 159"/>
                  <a:gd name="T2" fmla="*/ 1 w 159"/>
                  <a:gd name="T3" fmla="*/ 0 h 159"/>
                  <a:gd name="T4" fmla="*/ 0 w 159"/>
                  <a:gd name="T5" fmla="*/ 0 h 159"/>
                  <a:gd name="T6" fmla="*/ 1 w 159"/>
                  <a:gd name="T7" fmla="*/ 0 h 159"/>
                  <a:gd name="T8" fmla="*/ 0 60000 65536"/>
                  <a:gd name="T9" fmla="*/ 0 60000 65536"/>
                  <a:gd name="T10" fmla="*/ 0 60000 65536"/>
                  <a:gd name="T11" fmla="*/ 0 60000 65536"/>
                  <a:gd name="T12" fmla="*/ 0 w 159"/>
                  <a:gd name="T13" fmla="*/ 0 h 159"/>
                  <a:gd name="T14" fmla="*/ 159 w 159"/>
                  <a:gd name="T15" fmla="*/ 159 h 159"/>
                </a:gdLst>
                <a:ahLst/>
                <a:cxnLst>
                  <a:cxn ang="T8">
                    <a:pos x="T0" y="T1"/>
                  </a:cxn>
                  <a:cxn ang="T9">
                    <a:pos x="T2" y="T3"/>
                  </a:cxn>
                  <a:cxn ang="T10">
                    <a:pos x="T4" y="T5"/>
                  </a:cxn>
                  <a:cxn ang="T11">
                    <a:pos x="T6" y="T7"/>
                  </a:cxn>
                </a:cxnLst>
                <a:rect l="T12" t="T13" r="T14" b="T15"/>
                <a:pathLst>
                  <a:path w="159" h="159">
                    <a:moveTo>
                      <a:pt x="80" y="0"/>
                    </a:moveTo>
                    <a:lnTo>
                      <a:pt x="159" y="159"/>
                    </a:lnTo>
                    <a:lnTo>
                      <a:pt x="0" y="159"/>
                    </a:lnTo>
                    <a:lnTo>
                      <a:pt x="80" y="0"/>
                    </a:lnTo>
                    <a:close/>
                  </a:path>
                </a:pathLst>
              </a:custGeom>
              <a:solidFill>
                <a:srgbClr val="000000"/>
              </a:solidFill>
              <a:ln w="11113">
                <a:solidFill>
                  <a:srgbClr val="FFFFFF"/>
                </a:solidFill>
                <a:round/>
                <a:headEnd/>
                <a:tailEnd/>
              </a:ln>
            </p:spPr>
            <p:txBody>
              <a:bodyPr/>
              <a:lstStyle/>
              <a:p>
                <a:endParaRPr lang="nl-NL"/>
              </a:p>
            </p:txBody>
          </p:sp>
          <p:sp>
            <p:nvSpPr>
              <p:cNvPr id="73885" name="Freeform 154"/>
              <p:cNvSpPr>
                <a:spLocks/>
              </p:cNvSpPr>
              <p:nvPr/>
            </p:nvSpPr>
            <p:spPr bwMode="auto">
              <a:xfrm>
                <a:off x="2703" y="2386"/>
                <a:ext cx="79" cy="80"/>
              </a:xfrm>
              <a:custGeom>
                <a:avLst/>
                <a:gdLst>
                  <a:gd name="T0" fmla="*/ 0 w 159"/>
                  <a:gd name="T1" fmla="*/ 0 h 159"/>
                  <a:gd name="T2" fmla="*/ 0 w 159"/>
                  <a:gd name="T3" fmla="*/ 1 h 159"/>
                  <a:gd name="T4" fmla="*/ 0 w 159"/>
                  <a:gd name="T5" fmla="*/ 1 h 159"/>
                  <a:gd name="T6" fmla="*/ 0 w 159"/>
                  <a:gd name="T7" fmla="*/ 0 h 159"/>
                  <a:gd name="T8" fmla="*/ 0 60000 65536"/>
                  <a:gd name="T9" fmla="*/ 0 60000 65536"/>
                  <a:gd name="T10" fmla="*/ 0 60000 65536"/>
                  <a:gd name="T11" fmla="*/ 0 60000 65536"/>
                  <a:gd name="T12" fmla="*/ 0 w 159"/>
                  <a:gd name="T13" fmla="*/ 0 h 159"/>
                  <a:gd name="T14" fmla="*/ 159 w 159"/>
                  <a:gd name="T15" fmla="*/ 159 h 159"/>
                </a:gdLst>
                <a:ahLst/>
                <a:cxnLst>
                  <a:cxn ang="T8">
                    <a:pos x="T0" y="T1"/>
                  </a:cxn>
                  <a:cxn ang="T9">
                    <a:pos x="T2" y="T3"/>
                  </a:cxn>
                  <a:cxn ang="T10">
                    <a:pos x="T4" y="T5"/>
                  </a:cxn>
                  <a:cxn ang="T11">
                    <a:pos x="T6" y="T7"/>
                  </a:cxn>
                </a:cxnLst>
                <a:rect l="T12" t="T13" r="T14" b="T15"/>
                <a:pathLst>
                  <a:path w="159" h="159">
                    <a:moveTo>
                      <a:pt x="79" y="0"/>
                    </a:moveTo>
                    <a:lnTo>
                      <a:pt x="159" y="159"/>
                    </a:lnTo>
                    <a:lnTo>
                      <a:pt x="0" y="159"/>
                    </a:lnTo>
                    <a:lnTo>
                      <a:pt x="79" y="0"/>
                    </a:lnTo>
                    <a:close/>
                  </a:path>
                </a:pathLst>
              </a:custGeom>
              <a:solidFill>
                <a:srgbClr val="000000"/>
              </a:solidFill>
              <a:ln w="11113">
                <a:solidFill>
                  <a:srgbClr val="FFFFFF"/>
                </a:solidFill>
                <a:round/>
                <a:headEnd/>
                <a:tailEnd/>
              </a:ln>
            </p:spPr>
            <p:txBody>
              <a:bodyPr/>
              <a:lstStyle/>
              <a:p>
                <a:endParaRPr lang="nl-NL"/>
              </a:p>
            </p:txBody>
          </p:sp>
          <p:sp>
            <p:nvSpPr>
              <p:cNvPr id="73886" name="Freeform 155"/>
              <p:cNvSpPr>
                <a:spLocks/>
              </p:cNvSpPr>
              <p:nvPr/>
            </p:nvSpPr>
            <p:spPr bwMode="auto">
              <a:xfrm>
                <a:off x="3914" y="1283"/>
                <a:ext cx="79" cy="79"/>
              </a:xfrm>
              <a:custGeom>
                <a:avLst/>
                <a:gdLst>
                  <a:gd name="T0" fmla="*/ 0 w 159"/>
                  <a:gd name="T1" fmla="*/ 0 h 159"/>
                  <a:gd name="T2" fmla="*/ 0 w 159"/>
                  <a:gd name="T3" fmla="*/ 0 h 159"/>
                  <a:gd name="T4" fmla="*/ 0 w 159"/>
                  <a:gd name="T5" fmla="*/ 0 h 159"/>
                  <a:gd name="T6" fmla="*/ 0 w 159"/>
                  <a:gd name="T7" fmla="*/ 0 h 159"/>
                  <a:gd name="T8" fmla="*/ 0 60000 65536"/>
                  <a:gd name="T9" fmla="*/ 0 60000 65536"/>
                  <a:gd name="T10" fmla="*/ 0 60000 65536"/>
                  <a:gd name="T11" fmla="*/ 0 60000 65536"/>
                  <a:gd name="T12" fmla="*/ 0 w 159"/>
                  <a:gd name="T13" fmla="*/ 0 h 159"/>
                  <a:gd name="T14" fmla="*/ 159 w 159"/>
                  <a:gd name="T15" fmla="*/ 159 h 159"/>
                </a:gdLst>
                <a:ahLst/>
                <a:cxnLst>
                  <a:cxn ang="T8">
                    <a:pos x="T0" y="T1"/>
                  </a:cxn>
                  <a:cxn ang="T9">
                    <a:pos x="T2" y="T3"/>
                  </a:cxn>
                  <a:cxn ang="T10">
                    <a:pos x="T4" y="T5"/>
                  </a:cxn>
                  <a:cxn ang="T11">
                    <a:pos x="T6" y="T7"/>
                  </a:cxn>
                </a:cxnLst>
                <a:rect l="T12" t="T13" r="T14" b="T15"/>
                <a:pathLst>
                  <a:path w="159" h="159">
                    <a:moveTo>
                      <a:pt x="80" y="0"/>
                    </a:moveTo>
                    <a:lnTo>
                      <a:pt x="159" y="159"/>
                    </a:lnTo>
                    <a:lnTo>
                      <a:pt x="0" y="159"/>
                    </a:lnTo>
                    <a:lnTo>
                      <a:pt x="80" y="0"/>
                    </a:lnTo>
                    <a:close/>
                  </a:path>
                </a:pathLst>
              </a:custGeom>
              <a:solidFill>
                <a:srgbClr val="000000"/>
              </a:solidFill>
              <a:ln w="11113">
                <a:solidFill>
                  <a:srgbClr val="FFFFFF"/>
                </a:solidFill>
                <a:round/>
                <a:headEnd/>
                <a:tailEnd/>
              </a:ln>
            </p:spPr>
            <p:txBody>
              <a:bodyPr/>
              <a:lstStyle/>
              <a:p>
                <a:endParaRPr lang="nl-NL"/>
              </a:p>
            </p:txBody>
          </p:sp>
          <p:sp>
            <p:nvSpPr>
              <p:cNvPr id="73887" name="Freeform 156"/>
              <p:cNvSpPr>
                <a:spLocks/>
              </p:cNvSpPr>
              <p:nvPr/>
            </p:nvSpPr>
            <p:spPr bwMode="auto">
              <a:xfrm>
                <a:off x="5124" y="2017"/>
                <a:ext cx="80" cy="80"/>
              </a:xfrm>
              <a:custGeom>
                <a:avLst/>
                <a:gdLst>
                  <a:gd name="T0" fmla="*/ 1 w 160"/>
                  <a:gd name="T1" fmla="*/ 0 h 159"/>
                  <a:gd name="T2" fmla="*/ 1 w 160"/>
                  <a:gd name="T3" fmla="*/ 1 h 159"/>
                  <a:gd name="T4" fmla="*/ 0 w 160"/>
                  <a:gd name="T5" fmla="*/ 1 h 159"/>
                  <a:gd name="T6" fmla="*/ 1 w 160"/>
                  <a:gd name="T7" fmla="*/ 0 h 159"/>
                  <a:gd name="T8" fmla="*/ 0 60000 65536"/>
                  <a:gd name="T9" fmla="*/ 0 60000 65536"/>
                  <a:gd name="T10" fmla="*/ 0 60000 65536"/>
                  <a:gd name="T11" fmla="*/ 0 60000 65536"/>
                  <a:gd name="T12" fmla="*/ 0 w 160"/>
                  <a:gd name="T13" fmla="*/ 0 h 159"/>
                  <a:gd name="T14" fmla="*/ 160 w 160"/>
                  <a:gd name="T15" fmla="*/ 159 h 159"/>
                </a:gdLst>
                <a:ahLst/>
                <a:cxnLst>
                  <a:cxn ang="T8">
                    <a:pos x="T0" y="T1"/>
                  </a:cxn>
                  <a:cxn ang="T9">
                    <a:pos x="T2" y="T3"/>
                  </a:cxn>
                  <a:cxn ang="T10">
                    <a:pos x="T4" y="T5"/>
                  </a:cxn>
                  <a:cxn ang="T11">
                    <a:pos x="T6" y="T7"/>
                  </a:cxn>
                </a:cxnLst>
                <a:rect l="T12" t="T13" r="T14" b="T15"/>
                <a:pathLst>
                  <a:path w="160" h="159">
                    <a:moveTo>
                      <a:pt x="80" y="0"/>
                    </a:moveTo>
                    <a:lnTo>
                      <a:pt x="160" y="159"/>
                    </a:lnTo>
                    <a:lnTo>
                      <a:pt x="0" y="159"/>
                    </a:lnTo>
                    <a:lnTo>
                      <a:pt x="80" y="0"/>
                    </a:lnTo>
                    <a:close/>
                  </a:path>
                </a:pathLst>
              </a:custGeom>
              <a:solidFill>
                <a:srgbClr val="000000"/>
              </a:solidFill>
              <a:ln w="11113">
                <a:solidFill>
                  <a:srgbClr val="FFFFFF"/>
                </a:solidFill>
                <a:round/>
                <a:headEnd/>
                <a:tailEnd/>
              </a:ln>
            </p:spPr>
            <p:txBody>
              <a:bodyPr/>
              <a:lstStyle/>
              <a:p>
                <a:endParaRPr lang="nl-NL"/>
              </a:p>
            </p:txBody>
          </p:sp>
          <p:sp>
            <p:nvSpPr>
              <p:cNvPr id="73888" name="Rectangle 157"/>
              <p:cNvSpPr>
                <a:spLocks noChangeArrowheads="1"/>
              </p:cNvSpPr>
              <p:nvPr/>
            </p:nvSpPr>
            <p:spPr bwMode="auto">
              <a:xfrm>
                <a:off x="756" y="2955"/>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0</a:t>
                </a:r>
                <a:endParaRPr lang="en-GB" altLang="nl-NL"/>
              </a:p>
            </p:txBody>
          </p:sp>
          <p:sp>
            <p:nvSpPr>
              <p:cNvPr id="73889" name="Rectangle 159"/>
              <p:cNvSpPr>
                <a:spLocks noChangeArrowheads="1"/>
              </p:cNvSpPr>
              <p:nvPr/>
            </p:nvSpPr>
            <p:spPr bwMode="auto">
              <a:xfrm>
                <a:off x="691" y="2496"/>
                <a:ext cx="1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40</a:t>
                </a:r>
                <a:endParaRPr lang="en-GB" altLang="nl-NL"/>
              </a:p>
            </p:txBody>
          </p:sp>
          <p:sp>
            <p:nvSpPr>
              <p:cNvPr id="73890" name="Rectangle 161"/>
              <p:cNvSpPr>
                <a:spLocks noChangeArrowheads="1"/>
              </p:cNvSpPr>
              <p:nvPr/>
            </p:nvSpPr>
            <p:spPr bwMode="auto">
              <a:xfrm>
                <a:off x="691" y="2037"/>
                <a:ext cx="1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80</a:t>
                </a:r>
                <a:endParaRPr lang="en-GB" altLang="nl-NL"/>
              </a:p>
            </p:txBody>
          </p:sp>
          <p:sp>
            <p:nvSpPr>
              <p:cNvPr id="73891" name="Rectangle 163"/>
              <p:cNvSpPr>
                <a:spLocks noChangeArrowheads="1"/>
              </p:cNvSpPr>
              <p:nvPr/>
            </p:nvSpPr>
            <p:spPr bwMode="auto">
              <a:xfrm>
                <a:off x="626" y="1579"/>
                <a:ext cx="1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120</a:t>
                </a:r>
                <a:endParaRPr lang="en-GB" altLang="nl-NL"/>
              </a:p>
            </p:txBody>
          </p:sp>
          <p:sp>
            <p:nvSpPr>
              <p:cNvPr id="73892" name="Rectangle 165"/>
              <p:cNvSpPr>
                <a:spLocks noChangeArrowheads="1"/>
              </p:cNvSpPr>
              <p:nvPr/>
            </p:nvSpPr>
            <p:spPr bwMode="auto">
              <a:xfrm>
                <a:off x="626" y="1120"/>
                <a:ext cx="1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160</a:t>
                </a:r>
                <a:endParaRPr lang="en-GB" altLang="nl-NL"/>
              </a:p>
            </p:txBody>
          </p:sp>
          <p:sp>
            <p:nvSpPr>
              <p:cNvPr id="73893" name="Rectangle 167"/>
              <p:cNvSpPr>
                <a:spLocks noChangeArrowheads="1"/>
              </p:cNvSpPr>
              <p:nvPr/>
            </p:nvSpPr>
            <p:spPr bwMode="auto">
              <a:xfrm>
                <a:off x="626" y="661"/>
                <a:ext cx="1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200</a:t>
                </a:r>
                <a:endParaRPr lang="en-GB" altLang="nl-NL"/>
              </a:p>
            </p:txBody>
          </p:sp>
          <p:sp>
            <p:nvSpPr>
              <p:cNvPr id="73894" name="Rectangle 168"/>
              <p:cNvSpPr>
                <a:spLocks noChangeArrowheads="1"/>
              </p:cNvSpPr>
              <p:nvPr/>
            </p:nvSpPr>
            <p:spPr bwMode="auto">
              <a:xfrm>
                <a:off x="895"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3</a:t>
                </a:r>
                <a:endParaRPr lang="en-GB" altLang="nl-NL"/>
              </a:p>
            </p:txBody>
          </p:sp>
          <p:sp>
            <p:nvSpPr>
              <p:cNvPr id="73895" name="Rectangle 169"/>
              <p:cNvSpPr>
                <a:spLocks noChangeArrowheads="1"/>
              </p:cNvSpPr>
              <p:nvPr/>
            </p:nvSpPr>
            <p:spPr bwMode="auto">
              <a:xfrm>
                <a:off x="1500"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4</a:t>
                </a:r>
                <a:endParaRPr lang="en-GB" altLang="nl-NL"/>
              </a:p>
            </p:txBody>
          </p:sp>
          <p:sp>
            <p:nvSpPr>
              <p:cNvPr id="73896" name="Rectangle 170"/>
              <p:cNvSpPr>
                <a:spLocks noChangeArrowheads="1"/>
              </p:cNvSpPr>
              <p:nvPr/>
            </p:nvSpPr>
            <p:spPr bwMode="auto">
              <a:xfrm>
                <a:off x="2106"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5</a:t>
                </a:r>
                <a:endParaRPr lang="en-GB" altLang="nl-NL"/>
              </a:p>
            </p:txBody>
          </p:sp>
          <p:sp>
            <p:nvSpPr>
              <p:cNvPr id="73897" name="Rectangle 171"/>
              <p:cNvSpPr>
                <a:spLocks noChangeArrowheads="1"/>
              </p:cNvSpPr>
              <p:nvPr/>
            </p:nvSpPr>
            <p:spPr bwMode="auto">
              <a:xfrm>
                <a:off x="2711"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6</a:t>
                </a:r>
                <a:endParaRPr lang="en-GB" altLang="nl-NL"/>
              </a:p>
            </p:txBody>
          </p:sp>
          <p:sp>
            <p:nvSpPr>
              <p:cNvPr id="73898" name="Rectangle 172"/>
              <p:cNvSpPr>
                <a:spLocks noChangeArrowheads="1"/>
              </p:cNvSpPr>
              <p:nvPr/>
            </p:nvSpPr>
            <p:spPr bwMode="auto">
              <a:xfrm>
                <a:off x="3316"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7</a:t>
                </a:r>
                <a:endParaRPr lang="en-GB" altLang="nl-NL"/>
              </a:p>
            </p:txBody>
          </p:sp>
          <p:sp>
            <p:nvSpPr>
              <p:cNvPr id="73899" name="Rectangle 173"/>
              <p:cNvSpPr>
                <a:spLocks noChangeArrowheads="1"/>
              </p:cNvSpPr>
              <p:nvPr/>
            </p:nvSpPr>
            <p:spPr bwMode="auto">
              <a:xfrm>
                <a:off x="3921"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8</a:t>
                </a:r>
                <a:endParaRPr lang="en-GB" altLang="nl-NL"/>
              </a:p>
            </p:txBody>
          </p:sp>
          <p:sp>
            <p:nvSpPr>
              <p:cNvPr id="73900" name="Rectangle 174"/>
              <p:cNvSpPr>
                <a:spLocks noChangeArrowheads="1"/>
              </p:cNvSpPr>
              <p:nvPr/>
            </p:nvSpPr>
            <p:spPr bwMode="auto">
              <a:xfrm>
                <a:off x="4527"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9</a:t>
                </a:r>
                <a:endParaRPr lang="en-GB" altLang="nl-NL"/>
              </a:p>
            </p:txBody>
          </p:sp>
          <p:sp>
            <p:nvSpPr>
              <p:cNvPr id="73901" name="Rectangle 175"/>
              <p:cNvSpPr>
                <a:spLocks noChangeArrowheads="1"/>
              </p:cNvSpPr>
              <p:nvPr/>
            </p:nvSpPr>
            <p:spPr bwMode="auto">
              <a:xfrm>
                <a:off x="5099" y="3182"/>
                <a:ext cx="1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10</a:t>
                </a:r>
                <a:endParaRPr lang="en-GB" altLang="nl-NL"/>
              </a:p>
            </p:txBody>
          </p:sp>
          <p:sp>
            <p:nvSpPr>
              <p:cNvPr id="73902" name="Rectangle 176"/>
              <p:cNvSpPr>
                <a:spLocks noChangeArrowheads="1"/>
              </p:cNvSpPr>
              <p:nvPr/>
            </p:nvSpPr>
            <p:spPr bwMode="auto">
              <a:xfrm>
                <a:off x="2643" y="3457"/>
                <a:ext cx="7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latin typeface="Helvetica" pitchFamily="-65" charset="0"/>
                    <a:cs typeface="Helvetica" pitchFamily="-65" charset="0"/>
                  </a:rPr>
                  <a:t>Tijd [weken</a:t>
                </a:r>
                <a:r>
                  <a:rPr lang="en-GB" altLang="nl-NL">
                    <a:solidFill>
                      <a:srgbClr val="000000"/>
                    </a:solidFill>
                  </a:rPr>
                  <a:t>]</a:t>
                </a:r>
                <a:endParaRPr lang="en-GB" altLang="nl-NL"/>
              </a:p>
            </p:txBody>
          </p:sp>
          <p:sp>
            <p:nvSpPr>
              <p:cNvPr id="73903" name="Rectangle 177"/>
              <p:cNvSpPr>
                <a:spLocks noChangeArrowheads="1"/>
              </p:cNvSpPr>
              <p:nvPr/>
            </p:nvSpPr>
            <p:spPr bwMode="auto">
              <a:xfrm rot="-5400000">
                <a:off x="-96" y="1807"/>
                <a:ext cx="11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latin typeface="Helvetica" pitchFamily="-65" charset="0"/>
                    <a:cs typeface="Helvetica" pitchFamily="-65" charset="0"/>
                  </a:rPr>
                  <a:t>Aantal </a:t>
                </a:r>
                <a:r>
                  <a:rPr lang="en-GB" altLang="nl-NL" i="1">
                    <a:solidFill>
                      <a:srgbClr val="000000"/>
                    </a:solidFill>
                    <a:latin typeface="Helvetica" pitchFamily="-65" charset="0"/>
                    <a:cs typeface="Helvetica" pitchFamily="-65" charset="0"/>
                  </a:rPr>
                  <a:t>A. swirskii</a:t>
                </a:r>
                <a:endParaRPr lang="en-GB" altLang="nl-NL" i="1">
                  <a:latin typeface="Helvetica" pitchFamily="-65" charset="0"/>
                  <a:cs typeface="Helvetica" pitchFamily="-65" charset="0"/>
                </a:endParaRPr>
              </a:p>
            </p:txBody>
          </p:sp>
        </p:grpSp>
        <p:cxnSp>
          <p:nvCxnSpPr>
            <p:cNvPr id="184" name="Rechte verbindingslijn 183"/>
            <p:cNvCxnSpPr>
              <a:cxnSpLocks noChangeShapeType="1"/>
            </p:cNvCxnSpPr>
            <p:nvPr/>
          </p:nvCxnSpPr>
          <p:spPr bwMode="auto">
            <a:xfrm>
              <a:off x="2133600" y="914400"/>
              <a:ext cx="1066800" cy="1588"/>
            </a:xfrm>
            <a:prstGeom prst="line">
              <a:avLst/>
            </a:prstGeom>
            <a:noFill/>
            <a:ln w="25400">
              <a:solidFill>
                <a:srgbClr val="1C140D"/>
              </a:solidFill>
              <a:prstDash val="dash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6" name="Rechte verbindingslijn 185"/>
            <p:cNvCxnSpPr>
              <a:cxnSpLocks noChangeShapeType="1"/>
            </p:cNvCxnSpPr>
            <p:nvPr/>
          </p:nvCxnSpPr>
          <p:spPr bwMode="auto">
            <a:xfrm>
              <a:off x="2133600" y="2360613"/>
              <a:ext cx="1066800" cy="1587"/>
            </a:xfrm>
            <a:prstGeom prst="line">
              <a:avLst/>
            </a:prstGeom>
            <a:noFill/>
            <a:ln w="25400">
              <a:solidFill>
                <a:srgbClr val="1C140D"/>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7" name="Rechte verbindingslijn 186"/>
            <p:cNvCxnSpPr>
              <a:cxnSpLocks noChangeShapeType="1"/>
            </p:cNvCxnSpPr>
            <p:nvPr/>
          </p:nvCxnSpPr>
          <p:spPr bwMode="auto">
            <a:xfrm>
              <a:off x="2133600" y="1674813"/>
              <a:ext cx="1066800" cy="1587"/>
            </a:xfrm>
            <a:prstGeom prst="line">
              <a:avLst/>
            </a:prstGeom>
            <a:noFill/>
            <a:ln w="25400">
              <a:solidFill>
                <a:srgbClr val="1C14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73736" name="Afbeelding 187" descr="vlie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53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Afbeelding 188" descr="vlie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2057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Afbeelding 189" descr="trips.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53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Afbeelding 190" descr="trips.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1295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31" name="Tekstvak 175"/>
          <p:cNvSpPr txBox="1">
            <a:spLocks noChangeArrowheads="1"/>
          </p:cNvSpPr>
          <p:nvPr/>
        </p:nvSpPr>
        <p:spPr bwMode="auto">
          <a:xfrm>
            <a:off x="73025" y="152400"/>
            <a:ext cx="8180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2800">
                <a:solidFill>
                  <a:srgbClr val="000000"/>
                </a:solidFill>
              </a:rPr>
              <a:t>Veel meer roofmijten in aanwezigheid van twee plagen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Afbeelding 2" descr="Roos-NRC.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3463" y="504825"/>
            <a:ext cx="4487862"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xfrm>
            <a:off x="420688" y="230188"/>
            <a:ext cx="8442325" cy="135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l"/>
            <a:r>
              <a:rPr lang="nl-NL" altLang="nl-NL" sz="3200" smtClean="0">
                <a:ea typeface="ＭＳ Ｐゴシック" pitchFamily="-65" charset="-128"/>
              </a:rPr>
              <a:t>6. Toekomst plannen</a:t>
            </a:r>
          </a:p>
        </p:txBody>
      </p:sp>
      <p:sp>
        <p:nvSpPr>
          <p:cNvPr id="3" name="Text Placeholder 2"/>
          <p:cNvSpPr>
            <a:spLocks noGrp="1"/>
          </p:cNvSpPr>
          <p:nvPr>
            <p:ph type="body" sz="quarter" idx="10"/>
          </p:nvPr>
        </p:nvSpPr>
        <p:spPr bwMode="auto">
          <a:xfrm>
            <a:off x="341313" y="1362075"/>
            <a:ext cx="8521700"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charset="0"/>
              <a:buNone/>
            </a:pPr>
            <a:r>
              <a:rPr lang="nl-NL" altLang="nl-NL" sz="2800" smtClean="0">
                <a:ea typeface="ＭＳ Ｐゴシック" pitchFamily="-65" charset="-128"/>
              </a:rPr>
              <a:t>Het verbeteren van de kwaliteit van de natuurlijke vijanden:</a:t>
            </a:r>
          </a:p>
          <a:p>
            <a:pPr eaLnBrk="1" hangingPunct="1"/>
            <a:r>
              <a:rPr lang="nl-NL" altLang="nl-NL" sz="2800" smtClean="0">
                <a:ea typeface="ＭＳ Ｐゴシック" pitchFamily="-65" charset="-128"/>
              </a:rPr>
              <a:t>Betere teeltmethoden</a:t>
            </a:r>
          </a:p>
          <a:p>
            <a:pPr eaLnBrk="1" hangingPunct="1"/>
            <a:r>
              <a:rPr lang="nl-NL" altLang="nl-NL" sz="2800" smtClean="0">
                <a:solidFill>
                  <a:srgbClr val="C0504D"/>
                </a:solidFill>
                <a:ea typeface="ＭＳ Ｐゴシック" pitchFamily="-65" charset="-128"/>
              </a:rPr>
              <a:t>olfactorische conditionering</a:t>
            </a:r>
          </a:p>
          <a:p>
            <a:pPr eaLnBrk="1" hangingPunct="1"/>
            <a:r>
              <a:rPr lang="nl-NL" altLang="nl-NL" sz="2800" smtClean="0">
                <a:solidFill>
                  <a:srgbClr val="C0504D"/>
                </a:solidFill>
                <a:ea typeface="ＭＳ Ｐゴシック" pitchFamily="-65" charset="-128"/>
              </a:rPr>
              <a:t>Een populatie in stand houden (roos)</a:t>
            </a:r>
          </a:p>
          <a:p>
            <a:pPr eaLnBrk="1" hangingPunct="1"/>
            <a:r>
              <a:rPr lang="nl-NL" altLang="nl-NL" sz="2800" smtClean="0">
                <a:solidFill>
                  <a:srgbClr val="C0504D"/>
                </a:solidFill>
                <a:ea typeface="ＭＳ Ｐゴシック" pitchFamily="-65" charset="-128"/>
              </a:rPr>
              <a:t>Alternatief voedsel, prooi</a:t>
            </a:r>
          </a:p>
          <a:p>
            <a:pPr eaLnBrk="1" hangingPunct="1"/>
            <a:r>
              <a:rPr lang="nl-NL" altLang="nl-NL" sz="2800" smtClean="0">
                <a:solidFill>
                  <a:srgbClr val="C0504D"/>
                </a:solidFill>
                <a:ea typeface="ＭＳ Ｐゴシック" pitchFamily="-65" charset="-128"/>
              </a:rPr>
              <a:t>ovipositie sites of schuilplaatsen</a:t>
            </a:r>
          </a:p>
          <a:p>
            <a:pPr eaLnBrk="1" hangingPunct="1"/>
            <a:r>
              <a:rPr lang="nl-NL" altLang="nl-NL" sz="2800" smtClean="0">
                <a:ea typeface="ＭＳ Ｐゴシック" pitchFamily="-65" charset="-128"/>
              </a:rPr>
              <a:t>Aanpassing van het kasklimaat / microklimaat</a:t>
            </a:r>
          </a:p>
          <a:p>
            <a:pPr eaLnBrk="1" hangingPunct="1"/>
            <a:r>
              <a:rPr lang="nl-NL" altLang="nl-NL" sz="2800" smtClean="0">
                <a:ea typeface="ＭＳ Ｐゴシック" pitchFamily="-65" charset="-128"/>
              </a:rPr>
              <a:t>het vermijden van pesticiden bijwerkingen</a:t>
            </a:r>
            <a:endParaRPr lang="en-GB" altLang="nl-NL" sz="2800" smtClean="0">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rankliniella occidentalis pop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396413"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395288" y="6165850"/>
            <a:ext cx="6138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FFFF99"/>
                </a:solidFill>
                <a:latin typeface="News Gothic" pitchFamily="34" charset="0"/>
                <a:ea typeface="ＭＳ Ｐゴシック" pitchFamily="-65" charset="-128"/>
              </a:rPr>
              <a:t>Western flower thrips, </a:t>
            </a:r>
            <a:r>
              <a:rPr lang="en-US" altLang="nl-NL" sz="2400" i="1">
                <a:solidFill>
                  <a:srgbClr val="FFFF99"/>
                </a:solidFill>
                <a:latin typeface="News Gothic" pitchFamily="34" charset="0"/>
                <a:ea typeface="ＭＳ Ｐゴシック" pitchFamily="-65" charset="-128"/>
              </a:rPr>
              <a:t>Frankliniella occidentalis</a:t>
            </a:r>
            <a:endParaRPr lang="en-US" altLang="nl-NL" sz="2400">
              <a:solidFill>
                <a:srgbClr val="FFFF99"/>
              </a:solidFill>
              <a:latin typeface="News Gothic" pitchFamily="34" charset="0"/>
              <a:ea typeface="ＭＳ Ｐゴシック" pitchFamily="-65" charset="-128"/>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0" y="230188"/>
            <a:ext cx="8934450" cy="135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800" smtClean="0">
                <a:ea typeface="ＭＳ Ｐゴシック" pitchFamily="-65" charset="-128"/>
              </a:rPr>
              <a:t>De nieuwe selectie criteria voor natuurlijke vijanden zijn:</a:t>
            </a:r>
          </a:p>
        </p:txBody>
      </p:sp>
      <p:sp>
        <p:nvSpPr>
          <p:cNvPr id="3" name="Text Placeholder 2"/>
          <p:cNvSpPr>
            <a:spLocks noGrp="1"/>
          </p:cNvSpPr>
          <p:nvPr>
            <p:ph type="body" sz="quarter" idx="10"/>
          </p:nvPr>
        </p:nvSpPr>
        <p:spPr bwMode="auto">
          <a:xfrm>
            <a:off x="420688" y="1835150"/>
            <a:ext cx="8521700"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SzPct val="120000"/>
              <a:buFont typeface="Cambria" pitchFamily="-65" charset="0"/>
              <a:buAutoNum type="arabicPeriod"/>
            </a:pPr>
            <a:r>
              <a:rPr lang="nl-NL" altLang="nl-NL" sz="2800" smtClean="0">
                <a:ea typeface="ＭＳ Ｐゴシック" pitchFamily="-65" charset="-128"/>
              </a:rPr>
              <a:t>Hoe goed  kunnen ze ontwikkelen op een alternatieve bron van voedsel/prooi?</a:t>
            </a:r>
          </a:p>
          <a:p>
            <a:pPr marL="457200" indent="-457200" eaLnBrk="1" hangingPunct="1">
              <a:buSzPct val="120000"/>
              <a:buFont typeface="Cambria" pitchFamily="-65" charset="0"/>
              <a:buAutoNum type="arabicPeriod"/>
            </a:pPr>
            <a:r>
              <a:rPr lang="nl-NL" altLang="nl-NL" sz="2800" smtClean="0">
                <a:ea typeface="ＭＳ Ｐゴシック" pitchFamily="-65" charset="-128"/>
              </a:rPr>
              <a:t>Hoe  zijn de interacties met de adere natuurlijke vijanden?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bwMode="auto">
          <a:xfrm>
            <a:off x="492125" y="230188"/>
            <a:ext cx="8442325" cy="839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smtClean="0">
                <a:ea typeface="ＭＳ Ｐゴシック" pitchFamily="-65" charset="-128"/>
              </a:rPr>
              <a:t>Demonstratie materiaal</a:t>
            </a:r>
          </a:p>
        </p:txBody>
      </p:sp>
      <p:sp>
        <p:nvSpPr>
          <p:cNvPr id="77827" name="Tijdelijke aanduiding voor tekst 2"/>
          <p:cNvSpPr>
            <a:spLocks noGrp="1"/>
          </p:cNvSpPr>
          <p:nvPr>
            <p:ph type="body" sz="quarter" idx="10"/>
          </p:nvPr>
        </p:nvSpPr>
        <p:spPr bwMode="auto">
          <a:xfrm>
            <a:off x="420688" y="1835150"/>
            <a:ext cx="8521700"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smtClean="0">
                <a:ea typeface="ＭＳ Ｐゴシック" pitchFamily="-65" charset="-128"/>
              </a:rPr>
              <a:t>4 paprikaponsen met A. swirskii adulten</a:t>
            </a:r>
          </a:p>
          <a:p>
            <a:r>
              <a:rPr lang="nl-NL" altLang="nl-NL" smtClean="0">
                <a:ea typeface="ＭＳ Ｐゴシック" pitchFamily="-65" charset="-128"/>
              </a:rPr>
              <a:t>2 schaaltjes met boon en tripslarven. </a:t>
            </a:r>
          </a:p>
          <a:p>
            <a:r>
              <a:rPr lang="nl-NL" altLang="nl-NL" smtClean="0">
                <a:ea typeface="ＭＳ Ｐゴシック" pitchFamily="-65" charset="-128"/>
              </a:rPr>
              <a:t>Paar ponsen met rode myzus luizen</a:t>
            </a:r>
          </a:p>
          <a:p>
            <a:r>
              <a:rPr lang="nl-NL" altLang="nl-NL" smtClean="0">
                <a:ea typeface="ＭＳ Ｐゴシック" pitchFamily="-65" charset="-128"/>
              </a:rPr>
              <a:t>Bakje met gaasvlieg larven Chrysoperla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tekst 2"/>
          <p:cNvSpPr>
            <a:spLocks noGrp="1"/>
          </p:cNvSpPr>
          <p:nvPr>
            <p:ph type="body" sz="quarter" idx="10"/>
          </p:nvPr>
        </p:nvSpPr>
        <p:spPr bwMode="auto">
          <a:xfrm>
            <a:off x="420688" y="1835150"/>
            <a:ext cx="8521700"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nl-NL" altLang="nl-NL" smtClean="0">
                <a:ea typeface="ＭＳ Ｐゴシック" pitchFamily="-65" charset="-128"/>
              </a:rPr>
              <a:t>Met dank aan :</a:t>
            </a:r>
          </a:p>
          <a:p>
            <a:pPr>
              <a:buFont typeface="Arial" charset="0"/>
              <a:buNone/>
            </a:pPr>
            <a:r>
              <a:rPr lang="nl-NL" altLang="nl-NL" smtClean="0">
                <a:ea typeface="ＭＳ Ｐゴシック" pitchFamily="-65" charset="-128"/>
              </a:rPr>
              <a:t>Gerben Messelink     Wur-PPO</a:t>
            </a:r>
          </a:p>
          <a:p>
            <a:pPr>
              <a:buFont typeface="Arial" charset="0"/>
              <a:buNone/>
            </a:pPr>
            <a:r>
              <a:rPr lang="nl-NL" altLang="nl-NL" smtClean="0">
                <a:ea typeface="ＭＳ Ｐゴシック" pitchFamily="-65" charset="-128"/>
              </a:rPr>
              <a:t>Arne Jansen                UvA</a:t>
            </a:r>
          </a:p>
          <a:p>
            <a:pPr>
              <a:buFont typeface="Arial" charset="0"/>
              <a:buNone/>
            </a:pPr>
            <a:r>
              <a:rPr lang="nl-NL" altLang="nl-NL" smtClean="0">
                <a:ea typeface="ＭＳ Ｐゴシック" pitchFamily="-65" charset="-128"/>
              </a:rPr>
              <a:t>Yvonne van Houten   Koppert BV</a:t>
            </a:r>
          </a:p>
          <a:p>
            <a:pPr>
              <a:buFont typeface="Arial" charset="0"/>
              <a:buNone/>
            </a:pPr>
            <a:endParaRPr lang="nl-NL" altLang="nl-NL" smtClean="0">
              <a:ea typeface="ＭＳ Ｐゴシック" pitchFamily="-65" charset="-128"/>
            </a:endParaRPr>
          </a:p>
          <a:p>
            <a:pPr>
              <a:buFont typeface="Arial" charset="0"/>
              <a:buNone/>
            </a:pPr>
            <a:r>
              <a:rPr lang="nl-NL" altLang="nl-NL" smtClean="0">
                <a:ea typeface="ＭＳ Ｐゴシック" pitchFamily="-65" charset="-128"/>
              </a:rPr>
              <a:t> </a:t>
            </a:r>
          </a:p>
          <a:p>
            <a:pPr>
              <a:buFont typeface="Arial" charset="0"/>
              <a:buNone/>
            </a:pPr>
            <a:endParaRPr lang="nl-NL" altLang="nl-NL" smtClean="0">
              <a:ea typeface="ＭＳ Ｐゴシック" pitchFamily="-65"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pic>
        <p:nvPicPr>
          <p:cNvPr id="22531" name="Picture 3" descr="113-5 trips ovalis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0333038"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395288" y="6165850"/>
            <a:ext cx="6138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FFFF99"/>
                </a:solidFill>
                <a:latin typeface="News Gothic" pitchFamily="34" charset="0"/>
                <a:ea typeface="ＭＳ Ｐゴシック" pitchFamily="-65" charset="-128"/>
              </a:rPr>
              <a:t>Western flower thrips, </a:t>
            </a:r>
            <a:r>
              <a:rPr lang="en-US" altLang="nl-NL" sz="2400" i="1">
                <a:solidFill>
                  <a:srgbClr val="FFFF99"/>
                </a:solidFill>
                <a:latin typeface="News Gothic" pitchFamily="34" charset="0"/>
                <a:ea typeface="ＭＳ Ｐゴシック" pitchFamily="-65" charset="-128"/>
              </a:rPr>
              <a:t>Frankliniella occidentalis</a:t>
            </a:r>
            <a:endParaRPr lang="en-US" altLang="nl-NL" sz="2400">
              <a:solidFill>
                <a:srgbClr val="FFFF99"/>
              </a:solidFill>
              <a:latin typeface="News Gothic" pitchFamily="34" charset="0"/>
              <a:ea typeface="ＭＳ Ｐゴシック" pitchFamily="-65" charset="-128"/>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pic>
        <p:nvPicPr>
          <p:cNvPr id="23555" name="Picture 3" descr="kop met witte vli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50825" y="6092825"/>
            <a:ext cx="6294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FFFF99"/>
                </a:solidFill>
                <a:latin typeface="News Gothic" pitchFamily="34" charset="0"/>
                <a:ea typeface="ＭＳ Ｐゴシック" pitchFamily="-65" charset="-128"/>
              </a:rPr>
              <a:t>Greenhouse whitefly, </a:t>
            </a:r>
            <a:r>
              <a:rPr lang="en-US" altLang="nl-NL" sz="2400" i="1">
                <a:solidFill>
                  <a:srgbClr val="FFFF99"/>
                </a:solidFill>
                <a:latin typeface="News Gothic" pitchFamily="34" charset="0"/>
                <a:ea typeface="ＭＳ Ｐゴシック" pitchFamily="-65" charset="-128"/>
              </a:rPr>
              <a:t>Trialeurodes vaporariorum</a:t>
            </a:r>
            <a:endParaRPr lang="en-US" altLang="nl-NL" sz="2400">
              <a:solidFill>
                <a:srgbClr val="FFFF99"/>
              </a:solidFill>
              <a:latin typeface="News Gothic" pitchFamily="34" charset="0"/>
              <a:ea typeface="ＭＳ Ｐゴシック" pitchFamily="-65" charset="-128"/>
            </a:endParaRPr>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53682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pic>
        <p:nvPicPr>
          <p:cNvPr id="24579" name="Picture 3" descr="wittevlieg4 e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396413"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395288" y="6021388"/>
            <a:ext cx="6294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FFFF99"/>
                </a:solidFill>
                <a:latin typeface="News Gothic" pitchFamily="34" charset="0"/>
                <a:ea typeface="ＭＳ Ｐゴシック" pitchFamily="-65" charset="-128"/>
              </a:rPr>
              <a:t>Greenhouse whitefly, </a:t>
            </a:r>
            <a:r>
              <a:rPr lang="en-US" altLang="nl-NL" sz="2400" i="1">
                <a:solidFill>
                  <a:srgbClr val="FFFF99"/>
                </a:solidFill>
                <a:latin typeface="News Gothic" pitchFamily="34" charset="0"/>
                <a:ea typeface="ＭＳ Ｐゴシック" pitchFamily="-65" charset="-128"/>
              </a:rPr>
              <a:t>Trialeurodes vaporariorum</a:t>
            </a:r>
            <a:endParaRPr lang="en-US" altLang="nl-NL" sz="2400">
              <a:solidFill>
                <a:srgbClr val="FFFF99"/>
              </a:solidFill>
              <a:latin typeface="News Gothic" pitchFamily="34" charset="0"/>
              <a:ea typeface="ＭＳ Ｐゴシック" pitchFamily="-65" charset="-128"/>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1917</TotalTime>
  <Words>2235</Words>
  <Application>Microsoft Office PowerPoint</Application>
  <PresentationFormat>Diavoorstelling (4:3)</PresentationFormat>
  <Paragraphs>434</Paragraphs>
  <Slides>62</Slides>
  <Notes>44</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62</vt:i4>
      </vt:variant>
    </vt:vector>
  </HeadingPairs>
  <TitlesOfParts>
    <vt:vector size="74" baseType="lpstr">
      <vt:lpstr>Calibri</vt:lpstr>
      <vt:lpstr>Arial</vt:lpstr>
      <vt:lpstr>ＭＳ Ｐゴシック</vt:lpstr>
      <vt:lpstr>News Gothic</vt:lpstr>
      <vt:lpstr>Wingdings</vt:lpstr>
      <vt:lpstr>Verdana</vt:lpstr>
      <vt:lpstr>Arial Unicode MS</vt:lpstr>
      <vt:lpstr>Times New Roman</vt:lpstr>
      <vt:lpstr>Palatino Linotype</vt:lpstr>
      <vt:lpstr>Helvetica</vt:lpstr>
      <vt:lpstr>Cambria</vt:lpstr>
      <vt:lpstr>Office-thema</vt:lpstr>
      <vt:lpstr>Leven in de kas   </vt:lpstr>
      <vt:lpstr>PowerPoint-presentatie</vt:lpstr>
      <vt:lpstr>PowerPoint-presentatie</vt:lpstr>
      <vt:lpstr>1. Waarom biologische gewasbescherming?</vt:lpstr>
      <vt:lpstr>2. Bekende voorbeelden.  Plagen</vt:lpstr>
      <vt:lpstr>PowerPoint-presentatie</vt:lpstr>
      <vt:lpstr>PowerPoint-presentatie</vt:lpstr>
      <vt:lpstr>PowerPoint-presentatie</vt:lpstr>
      <vt:lpstr>PowerPoint-presentatie</vt:lpstr>
      <vt:lpstr>PowerPoint-presentatie</vt:lpstr>
      <vt:lpstr>PowerPoint-presentatie</vt:lpstr>
      <vt:lpstr>Bladluizen</vt:lpstr>
      <vt:lpstr>Narcismijt: Steneotarsonemus laticeps</vt:lpstr>
      <vt:lpstr>The bulb scale mite: Steneotarsonemus laticeps</vt:lpstr>
      <vt:lpstr>PowerPoint-presentatie</vt:lpstr>
      <vt:lpstr>PowerPoint-presentatie</vt:lpstr>
      <vt:lpstr>Natuurlijke vijanden</vt:lpstr>
      <vt:lpstr>PowerPoint-presentatie</vt:lpstr>
      <vt:lpstr>Generalistische mijt Amblyseius swirskii</vt:lpstr>
      <vt:lpstr>PowerPoint-presentatie</vt:lpstr>
      <vt:lpstr>PowerPoint-presentatie</vt:lpstr>
      <vt:lpstr>PowerPoint-presentatie</vt:lpstr>
      <vt:lpstr>PowerPoint-presentatie</vt:lpstr>
      <vt:lpstr>PowerPoint-presentatie</vt:lpstr>
      <vt:lpstr>PowerPoint-presentatie</vt:lpstr>
      <vt:lpstr>PowerPoint-presentatie</vt:lpstr>
      <vt:lpstr>Interacties tussen plagen </vt:lpstr>
      <vt:lpstr>Interacties tussen prooien en rovers via planten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Olfactometer</vt:lpstr>
      <vt:lpstr>Wat vinden roofmijten aantrekkelijk?</vt:lpstr>
      <vt:lpstr>PowerPoint-presentatie</vt:lpstr>
      <vt:lpstr>PowerPoint-presentatie</vt:lpstr>
      <vt:lpstr>PowerPoint-presentatie</vt:lpstr>
      <vt:lpstr>6. Toekomst plannen</vt:lpstr>
      <vt:lpstr>De nieuwe selectie criteria voor natuurlijke vijanden zijn:</vt:lpstr>
      <vt:lpstr>Demonstratie materiaal</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Advice</dc:creator>
  <cp:lastModifiedBy>Tycho Malmberg</cp:lastModifiedBy>
  <cp:revision>86</cp:revision>
  <dcterms:created xsi:type="dcterms:W3CDTF">2015-01-15T20:08:37Z</dcterms:created>
  <dcterms:modified xsi:type="dcterms:W3CDTF">2015-02-24T13:54:58Z</dcterms:modified>
</cp:coreProperties>
</file>