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handoutMasterIdLst>
    <p:handoutMasterId r:id="rId35"/>
  </p:handoutMasterIdLst>
  <p:sldIdLst>
    <p:sldId id="267" r:id="rId2"/>
    <p:sldId id="340" r:id="rId3"/>
    <p:sldId id="314" r:id="rId4"/>
    <p:sldId id="308" r:id="rId5"/>
    <p:sldId id="320" r:id="rId6"/>
    <p:sldId id="321" r:id="rId7"/>
    <p:sldId id="322" r:id="rId8"/>
    <p:sldId id="315" r:id="rId9"/>
    <p:sldId id="310" r:id="rId10"/>
    <p:sldId id="334" r:id="rId11"/>
    <p:sldId id="309" r:id="rId12"/>
    <p:sldId id="335" r:id="rId13"/>
    <p:sldId id="319" r:id="rId14"/>
    <p:sldId id="311" r:id="rId15"/>
    <p:sldId id="332" r:id="rId16"/>
    <p:sldId id="333" r:id="rId17"/>
    <p:sldId id="312" r:id="rId18"/>
    <p:sldId id="313" r:id="rId19"/>
    <p:sldId id="324" r:id="rId20"/>
    <p:sldId id="325" r:id="rId21"/>
    <p:sldId id="326" r:id="rId22"/>
    <p:sldId id="323" r:id="rId23"/>
    <p:sldId id="336" r:id="rId24"/>
    <p:sldId id="327" r:id="rId25"/>
    <p:sldId id="337" r:id="rId26"/>
    <p:sldId id="317" r:id="rId27"/>
    <p:sldId id="339" r:id="rId28"/>
    <p:sldId id="338" r:id="rId29"/>
    <p:sldId id="328" r:id="rId30"/>
    <p:sldId id="329" r:id="rId31"/>
    <p:sldId id="330" r:id="rId32"/>
    <p:sldId id="331" r:id="rId33"/>
  </p:sldIdLst>
  <p:sldSz cx="9144000" cy="6858000" type="screen4x3"/>
  <p:notesSz cx="6669088" cy="9872663"/>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Lst>
  <p:custDataLst>
    <p:tags r:id="rId44"/>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0912" autoAdjust="0"/>
  </p:normalViewPr>
  <p:slideViewPr>
    <p:cSldViewPr>
      <p:cViewPr varScale="1">
        <p:scale>
          <a:sx n="71" d="100"/>
          <a:sy n="71" d="100"/>
        </p:scale>
        <p:origin x="1723"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60" d="100"/>
        <a:sy n="160" d="100"/>
      </p:scale>
      <p:origin x="0" y="-101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E75887D5-EFE5-4C9A-BE09-CDA393F41C6E}" type="datetimeFigureOut">
              <a:rPr lang="nl-NL" smtClean="0"/>
              <a:t>18-1-2020</a:t>
            </a:fld>
            <a:endParaRPr lang="nl-NL"/>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477640E4-0826-45FC-B541-6F05A3274177}" type="slidenum">
              <a:rPr lang="nl-NL" smtClean="0"/>
              <a:t>‹nr.›</a:t>
            </a:fld>
            <a:endParaRPr lang="nl-NL"/>
          </a:p>
        </p:txBody>
      </p:sp>
    </p:spTree>
    <p:extLst>
      <p:ext uri="{BB962C8B-B14F-4D97-AF65-F5344CB8AC3E}">
        <p14:creationId xmlns:p14="http://schemas.microsoft.com/office/powerpoint/2010/main" val="451943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35698784-F1F2-4D71-B346-94F94D5EBAA2}" type="datetimeFigureOut">
              <a:rPr lang="nl-NL" smtClean="0"/>
              <a:t>18-1-2020</a:t>
            </a:fld>
            <a:endParaRPr lang="nl-NL"/>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812ECD43-08E5-4945-BC4F-4857758E978F}" type="slidenum">
              <a:rPr lang="nl-NL" smtClean="0"/>
              <a:t>‹nr.›</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Vragen</a:t>
            </a:r>
            <a:r>
              <a:rPr lang="en-US" dirty="0" smtClean="0"/>
              <a:t> </a:t>
            </a:r>
            <a:r>
              <a:rPr lang="en-US" dirty="0" err="1" smtClean="0"/>
              <a:t>stellen</a:t>
            </a:r>
            <a:r>
              <a:rPr lang="en-US" dirty="0" smtClean="0"/>
              <a:t>: mag </a:t>
            </a:r>
            <a:r>
              <a:rPr lang="en-US" dirty="0" err="1" smtClean="0"/>
              <a:t>tussendoor</a:t>
            </a:r>
            <a:r>
              <a:rPr lang="en-US" dirty="0" smtClean="0"/>
              <a:t> </a:t>
            </a:r>
            <a:r>
              <a:rPr lang="en-US" dirty="0" err="1" smtClean="0"/>
              <a:t>als</a:t>
            </a:r>
            <a:r>
              <a:rPr lang="en-US" dirty="0" smtClean="0"/>
              <a:t> </a:t>
            </a:r>
            <a:r>
              <a:rPr lang="en-US" dirty="0" err="1" smtClean="0"/>
              <a:t>iets</a:t>
            </a:r>
            <a:r>
              <a:rPr lang="en-US" dirty="0" smtClean="0"/>
              <a:t> </a:t>
            </a:r>
            <a:r>
              <a:rPr lang="en-US" dirty="0" err="1" smtClean="0"/>
              <a:t>niet</a:t>
            </a:r>
            <a:r>
              <a:rPr lang="en-US" dirty="0" smtClean="0"/>
              <a:t> </a:t>
            </a:r>
            <a:r>
              <a:rPr lang="en-US" dirty="0" err="1" smtClean="0"/>
              <a:t>duidelijk</a:t>
            </a:r>
            <a:r>
              <a:rPr lang="en-US" dirty="0" smtClean="0"/>
              <a:t> is. Anders </a:t>
            </a:r>
            <a:r>
              <a:rPr lang="en-US" dirty="0" err="1" smtClean="0"/>
              <a:t>achteraf</a:t>
            </a:r>
            <a:r>
              <a:rPr lang="en-US" baseline="0" dirty="0" smtClean="0"/>
              <a:t> of </a:t>
            </a:r>
            <a:r>
              <a:rPr lang="en-US" baseline="0" dirty="0" err="1" smtClean="0"/>
              <a:t>tijdens</a:t>
            </a:r>
            <a:r>
              <a:rPr lang="en-US" baseline="0" dirty="0" smtClean="0"/>
              <a:t> de </a:t>
            </a:r>
            <a:r>
              <a:rPr lang="en-US" baseline="0" dirty="0" err="1" smtClean="0"/>
              <a:t>borrel</a:t>
            </a:r>
            <a:r>
              <a:rPr lang="en-US" baseline="0" dirty="0" smtClean="0"/>
              <a:t>. </a:t>
            </a:r>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a:t>
            </a:fld>
            <a:endParaRPr lang="nl-NL"/>
          </a:p>
        </p:txBody>
      </p:sp>
    </p:spTree>
    <p:extLst>
      <p:ext uri="{BB962C8B-B14F-4D97-AF65-F5344CB8AC3E}">
        <p14:creationId xmlns:p14="http://schemas.microsoft.com/office/powerpoint/2010/main" val="3564597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padlet</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26</a:t>
            </a:fld>
            <a:endParaRPr lang="nl-NL"/>
          </a:p>
        </p:txBody>
      </p:sp>
    </p:spTree>
    <p:extLst>
      <p:ext uri="{BB962C8B-B14F-4D97-AF65-F5344CB8AC3E}">
        <p14:creationId xmlns:p14="http://schemas.microsoft.com/office/powerpoint/2010/main" val="342044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Iets zeggen over het document:</a:t>
            </a:r>
          </a:p>
          <a:p>
            <a:r>
              <a:rPr lang="nl-NL" dirty="0" smtClean="0"/>
              <a:t>Wetenschap leren bedrijven buiten beschouwing</a:t>
            </a:r>
            <a:r>
              <a:rPr lang="nl-NL" baseline="0" dirty="0" smtClean="0"/>
              <a:t> gelaten, dat zit in de blauwe kaartjes. </a:t>
            </a:r>
            <a:endParaRPr lang="nl-NL" dirty="0" smtClean="0"/>
          </a:p>
          <a:p>
            <a:r>
              <a:rPr lang="nl-NL" dirty="0" smtClean="0"/>
              <a:t>Streven</a:t>
            </a:r>
            <a:r>
              <a:rPr lang="nl-NL" baseline="0" dirty="0" smtClean="0"/>
              <a:t> was in onze formulering vooral enthousiasme en verwondering op te wekken. </a:t>
            </a:r>
          </a:p>
          <a:p>
            <a:r>
              <a:rPr lang="nl-NL" baseline="0" dirty="0" smtClean="0"/>
              <a:t>Doelgroep is in eerste instantie startende leraren.</a:t>
            </a:r>
          </a:p>
          <a:p>
            <a:r>
              <a:rPr lang="nl-NL" baseline="0" dirty="0" smtClean="0"/>
              <a:t>Niveau van de tekst is bovenbouw havo/vwo, kan makkelijk aangepast worden voor onderbouw.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27</a:t>
            </a:fld>
            <a:endParaRPr lang="nl-NL"/>
          </a:p>
        </p:txBody>
      </p:sp>
    </p:spTree>
    <p:extLst>
      <p:ext uri="{BB962C8B-B14F-4D97-AF65-F5344CB8AC3E}">
        <p14:creationId xmlns:p14="http://schemas.microsoft.com/office/powerpoint/2010/main" val="3681460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200" dirty="0" smtClean="0"/>
              <a:t>2 </a:t>
            </a:r>
            <a:r>
              <a:rPr lang="en-US" sz="1200" dirty="0" err="1" smtClean="0"/>
              <a:t>stagiairs</a:t>
            </a:r>
            <a:r>
              <a:rPr lang="en-US" sz="1200" dirty="0" smtClean="0"/>
              <a:t> </a:t>
            </a:r>
          </a:p>
          <a:p>
            <a:pPr marL="0" indent="0">
              <a:buNone/>
            </a:pPr>
            <a:r>
              <a:rPr lang="en-US" sz="1200" dirty="0" err="1" smtClean="0"/>
              <a:t>Werkwijze</a:t>
            </a:r>
            <a:r>
              <a:rPr lang="en-US" sz="1200" dirty="0" smtClean="0"/>
              <a:t>: </a:t>
            </a:r>
            <a:r>
              <a:rPr lang="en-US" sz="1200" dirty="0" err="1" smtClean="0"/>
              <a:t>alle</a:t>
            </a:r>
            <a:r>
              <a:rPr lang="en-US" sz="1200" dirty="0" smtClean="0"/>
              <a:t> </a:t>
            </a:r>
            <a:r>
              <a:rPr lang="en-US" sz="1200" dirty="0" err="1" smtClean="0"/>
              <a:t>kaartjes</a:t>
            </a:r>
            <a:r>
              <a:rPr lang="en-US" sz="1200" dirty="0" smtClean="0"/>
              <a:t> in 1 </a:t>
            </a:r>
            <a:r>
              <a:rPr lang="en-US" sz="1200" dirty="0" err="1" smtClean="0"/>
              <a:t>keer</a:t>
            </a:r>
            <a:r>
              <a:rPr lang="en-US" sz="1200" dirty="0" smtClean="0"/>
              <a:t> </a:t>
            </a:r>
            <a:r>
              <a:rPr lang="en-US" sz="1200" dirty="0" err="1" smtClean="0"/>
              <a:t>krijgen</a:t>
            </a:r>
            <a:endParaRPr lang="en-US" sz="1200" dirty="0" smtClean="0"/>
          </a:p>
          <a:p>
            <a:pPr marL="0" indent="0">
              <a:buNone/>
            </a:pPr>
            <a:r>
              <a:rPr lang="en-US" sz="1200" dirty="0" err="1" smtClean="0"/>
              <a:t>Uitkomst</a:t>
            </a:r>
            <a:r>
              <a:rPr lang="en-US" sz="1200" dirty="0" smtClean="0"/>
              <a:t>: </a:t>
            </a:r>
            <a:r>
              <a:rPr lang="en-US" sz="1200" dirty="0" err="1" smtClean="0"/>
              <a:t>beide</a:t>
            </a:r>
            <a:r>
              <a:rPr lang="en-US" sz="1200" dirty="0" smtClean="0"/>
              <a:t> </a:t>
            </a:r>
            <a:r>
              <a:rPr lang="en-US" sz="1200" dirty="0" err="1" smtClean="0"/>
              <a:t>stagiairs</a:t>
            </a:r>
            <a:r>
              <a:rPr lang="en-US" sz="1200" dirty="0" smtClean="0"/>
              <a:t> </a:t>
            </a:r>
            <a:r>
              <a:rPr lang="en-US" sz="1200" dirty="0" err="1" smtClean="0"/>
              <a:t>beginnen</a:t>
            </a:r>
            <a:r>
              <a:rPr lang="en-US" sz="1200" dirty="0" smtClean="0"/>
              <a:t> </a:t>
            </a:r>
            <a:r>
              <a:rPr lang="en-US" sz="1200" dirty="0" err="1" smtClean="0"/>
              <a:t>hetzelfde</a:t>
            </a:r>
            <a:r>
              <a:rPr lang="en-US" sz="1200" dirty="0" smtClean="0"/>
              <a:t>: van H1 </a:t>
            </a:r>
            <a:r>
              <a:rPr lang="en-US" sz="1200" dirty="0" err="1" smtClean="0"/>
              <a:t>naar</a:t>
            </a:r>
            <a:r>
              <a:rPr lang="en-US" sz="1200" dirty="0" smtClean="0"/>
              <a:t> H8 en </a:t>
            </a:r>
            <a:r>
              <a:rPr lang="en-US" sz="1200" dirty="0" err="1" smtClean="0"/>
              <a:t>daarna</a:t>
            </a:r>
            <a:r>
              <a:rPr lang="en-US" sz="1200" dirty="0" smtClean="0"/>
              <a:t> </a:t>
            </a:r>
            <a:r>
              <a:rPr lang="en-US" sz="1200" dirty="0" err="1" smtClean="0"/>
              <a:t>kijken</a:t>
            </a:r>
            <a:r>
              <a:rPr lang="en-US" sz="1200" dirty="0" smtClean="0"/>
              <a:t> of de rest </a:t>
            </a:r>
            <a:r>
              <a:rPr lang="en-US" sz="1200" dirty="0" err="1" smtClean="0"/>
              <a:t>er</a:t>
            </a:r>
            <a:r>
              <a:rPr lang="en-US" sz="1200" dirty="0" smtClean="0"/>
              <a:t> </a:t>
            </a:r>
            <a:r>
              <a:rPr lang="en-US" sz="1200" dirty="0" err="1" smtClean="0"/>
              <a:t>een</a:t>
            </a:r>
            <a:r>
              <a:rPr lang="en-US" sz="1200" dirty="0" smtClean="0"/>
              <a:t> </a:t>
            </a:r>
            <a:r>
              <a:rPr lang="en-US" sz="1200" dirty="0" err="1" smtClean="0"/>
              <a:t>beetje</a:t>
            </a:r>
            <a:r>
              <a:rPr lang="en-US" sz="1200" dirty="0" smtClean="0"/>
              <a:t> ‘</a:t>
            </a:r>
            <a:r>
              <a:rPr lang="en-US" sz="1200" dirty="0" err="1" smtClean="0"/>
              <a:t>onder</a:t>
            </a:r>
            <a:r>
              <a:rPr lang="en-US" sz="1200" dirty="0" smtClean="0"/>
              <a:t>’ (of </a:t>
            </a:r>
            <a:r>
              <a:rPr lang="en-US" sz="1200" dirty="0" err="1" smtClean="0"/>
              <a:t>boven</a:t>
            </a:r>
            <a:r>
              <a:rPr lang="en-US" sz="1200" dirty="0" smtClean="0"/>
              <a:t>) past.</a:t>
            </a:r>
          </a:p>
          <a:p>
            <a:pPr marL="0" indent="0">
              <a:buNone/>
            </a:pPr>
            <a:r>
              <a:rPr lang="en-US" sz="1200" dirty="0" err="1" smtClean="0"/>
              <a:t>Waarom</a:t>
            </a:r>
            <a:r>
              <a:rPr lang="en-US" sz="1200" dirty="0" smtClean="0"/>
              <a:t> </a:t>
            </a:r>
            <a:r>
              <a:rPr lang="en-US" sz="1200" dirty="0" err="1" smtClean="0"/>
              <a:t>als</a:t>
            </a:r>
            <a:r>
              <a:rPr lang="en-US" sz="1200" dirty="0" smtClean="0"/>
              <a:t> </a:t>
            </a:r>
            <a:r>
              <a:rPr lang="en-US" sz="1200" dirty="0" err="1" smtClean="0"/>
              <a:t>uitgangspunt</a:t>
            </a:r>
            <a:r>
              <a:rPr lang="en-US" sz="1200" dirty="0" smtClean="0"/>
              <a:t> </a:t>
            </a:r>
            <a:r>
              <a:rPr lang="en-US" sz="1200" dirty="0" err="1" smtClean="0"/>
              <a:t>oranje</a:t>
            </a:r>
            <a:r>
              <a:rPr lang="en-US" sz="1200" dirty="0" smtClean="0"/>
              <a:t>? “</a:t>
            </a:r>
            <a:r>
              <a:rPr lang="en-US" sz="1200" dirty="0" err="1" smtClean="0"/>
              <a:t>Daar</a:t>
            </a:r>
            <a:r>
              <a:rPr lang="en-US" sz="1200" dirty="0" smtClean="0"/>
              <a:t> </a:t>
            </a:r>
            <a:r>
              <a:rPr lang="en-US" sz="1200" dirty="0" err="1" smtClean="0"/>
              <a:t>staan</a:t>
            </a:r>
            <a:r>
              <a:rPr lang="en-US" sz="1200" dirty="0" smtClean="0"/>
              <a:t> </a:t>
            </a:r>
            <a:r>
              <a:rPr lang="en-US" sz="1200" dirty="0" err="1" smtClean="0"/>
              <a:t>getallen</a:t>
            </a:r>
            <a:r>
              <a:rPr lang="en-US" sz="1200" dirty="0" smtClean="0"/>
              <a:t> op.”</a:t>
            </a:r>
          </a:p>
          <a:p>
            <a:pPr marL="0" indent="0">
              <a:buNone/>
            </a:pPr>
            <a:r>
              <a:rPr lang="en-US" sz="1200" dirty="0" err="1" smtClean="0"/>
              <a:t>Groene</a:t>
            </a:r>
            <a:r>
              <a:rPr lang="en-US" sz="1200" dirty="0" smtClean="0"/>
              <a:t> en </a:t>
            </a:r>
            <a:r>
              <a:rPr lang="en-US" sz="1200" dirty="0" err="1" smtClean="0"/>
              <a:t>gele</a:t>
            </a:r>
            <a:r>
              <a:rPr lang="en-US" sz="1200" dirty="0" smtClean="0"/>
              <a:t> </a:t>
            </a:r>
            <a:r>
              <a:rPr lang="en-US" sz="1200" dirty="0" err="1" smtClean="0"/>
              <a:t>kaartjes</a:t>
            </a:r>
            <a:r>
              <a:rPr lang="en-US" sz="1200" dirty="0" smtClean="0"/>
              <a:t> </a:t>
            </a:r>
            <a:r>
              <a:rPr lang="en-US" sz="1200" dirty="0" err="1" smtClean="0"/>
              <a:t>komen</a:t>
            </a:r>
            <a:r>
              <a:rPr lang="en-US" sz="1200" dirty="0" smtClean="0"/>
              <a:t> </a:t>
            </a:r>
            <a:r>
              <a:rPr lang="en-US" sz="1200" dirty="0" err="1" smtClean="0"/>
              <a:t>eronder</a:t>
            </a:r>
            <a:r>
              <a:rPr lang="en-US" sz="1200" dirty="0" smtClean="0"/>
              <a:t>. </a:t>
            </a:r>
          </a:p>
          <a:p>
            <a:pPr marL="0" indent="0">
              <a:buNone/>
            </a:pPr>
            <a:r>
              <a:rPr lang="en-US" sz="1200" dirty="0" smtClean="0"/>
              <a:t>(((</a:t>
            </a:r>
            <a:r>
              <a:rPr lang="en-US" sz="1200" dirty="0" err="1" smtClean="0"/>
              <a:t>bij</a:t>
            </a:r>
            <a:r>
              <a:rPr lang="en-US" sz="1200" dirty="0" smtClean="0"/>
              <a:t> </a:t>
            </a:r>
            <a:r>
              <a:rPr lang="en-US" sz="1200" dirty="0" err="1" smtClean="0"/>
              <a:t>deze</a:t>
            </a:r>
            <a:r>
              <a:rPr lang="en-US" sz="1200" dirty="0" smtClean="0"/>
              <a:t> </a:t>
            </a:r>
            <a:r>
              <a:rPr lang="en-US" sz="1200" dirty="0" err="1" smtClean="0"/>
              <a:t>stagiairs</a:t>
            </a:r>
            <a:r>
              <a:rPr lang="en-US" sz="1200" dirty="0" smtClean="0"/>
              <a:t> in </a:t>
            </a:r>
            <a:r>
              <a:rPr lang="en-US" sz="1200" dirty="0" err="1" smtClean="0"/>
              <a:t>een</a:t>
            </a:r>
            <a:r>
              <a:rPr lang="en-US" sz="1200" dirty="0" smtClean="0"/>
              <a:t> sort matrix met op de x-as de </a:t>
            </a:r>
            <a:r>
              <a:rPr lang="en-US" sz="1200" dirty="0" err="1" smtClean="0"/>
              <a:t>manier</a:t>
            </a:r>
            <a:r>
              <a:rPr lang="en-US" sz="1200" dirty="0" smtClean="0"/>
              <a:t> </a:t>
            </a:r>
            <a:r>
              <a:rPr lang="en-US" sz="1200" dirty="0" err="1" smtClean="0"/>
              <a:t>waarop</a:t>
            </a:r>
            <a:r>
              <a:rPr lang="en-US" sz="1200" dirty="0" smtClean="0"/>
              <a:t> je het </a:t>
            </a:r>
            <a:r>
              <a:rPr lang="en-US" sz="1200" dirty="0" err="1" smtClean="0"/>
              <a:t>onderwerp</a:t>
            </a:r>
            <a:r>
              <a:rPr lang="en-US" sz="1200" dirty="0" smtClean="0"/>
              <a:t> </a:t>
            </a:r>
            <a:r>
              <a:rPr lang="en-US" sz="1200" dirty="0" err="1" smtClean="0"/>
              <a:t>zou</a:t>
            </a:r>
            <a:r>
              <a:rPr lang="en-US" sz="1200" dirty="0" smtClean="0"/>
              <a:t> </a:t>
            </a:r>
            <a:r>
              <a:rPr lang="en-US" sz="1200" dirty="0" err="1" smtClean="0"/>
              <a:t>kunnen</a:t>
            </a:r>
            <a:r>
              <a:rPr lang="en-US" sz="1200" dirty="0" smtClean="0"/>
              <a:t> </a:t>
            </a:r>
            <a:r>
              <a:rPr lang="en-US" sz="1200" dirty="0" err="1" smtClean="0"/>
              <a:t>benaderen</a:t>
            </a:r>
            <a:r>
              <a:rPr lang="en-US" sz="1200" dirty="0" smtClean="0"/>
              <a:t>. </a:t>
            </a:r>
            <a:r>
              <a:rPr lang="en-US" sz="1200" dirty="0" err="1" smtClean="0"/>
              <a:t>Hij</a:t>
            </a:r>
            <a:r>
              <a:rPr lang="en-US" sz="1200" dirty="0" smtClean="0"/>
              <a:t> </a:t>
            </a:r>
            <a:r>
              <a:rPr lang="en-US" sz="1200" dirty="0" err="1" smtClean="0"/>
              <a:t>noemt</a:t>
            </a:r>
            <a:r>
              <a:rPr lang="en-US" sz="1200" dirty="0" smtClean="0"/>
              <a:t> het </a:t>
            </a:r>
            <a:r>
              <a:rPr lang="en-US" sz="1200" dirty="0" err="1" smtClean="0"/>
              <a:t>perspectieven</a:t>
            </a:r>
            <a:r>
              <a:rPr lang="en-US" sz="1200" dirty="0" smtClean="0"/>
              <a:t> ;))))</a:t>
            </a:r>
          </a:p>
          <a:p>
            <a:pPr marL="0" indent="0">
              <a:buNone/>
            </a:pPr>
            <a:endParaRPr lang="en-US" sz="1200" dirty="0" smtClean="0"/>
          </a:p>
          <a:p>
            <a:pPr marL="0" indent="0">
              <a:buNone/>
            </a:pPr>
            <a:endParaRPr lang="en-US" sz="1200" dirty="0" smtClean="0"/>
          </a:p>
          <a:p>
            <a:pPr marL="0" indent="0">
              <a:buNone/>
            </a:pPr>
            <a:r>
              <a:rPr lang="en-US" sz="1200" dirty="0" err="1" smtClean="0"/>
              <a:t>Daarna</a:t>
            </a:r>
            <a:r>
              <a:rPr lang="en-US" sz="1200" dirty="0" smtClean="0"/>
              <a:t> </a:t>
            </a:r>
            <a:r>
              <a:rPr lang="en-US" sz="1200" dirty="0" err="1" smtClean="0"/>
              <a:t>alle</a:t>
            </a:r>
            <a:r>
              <a:rPr lang="en-US" sz="1200" dirty="0" smtClean="0"/>
              <a:t> </a:t>
            </a:r>
            <a:r>
              <a:rPr lang="en-US" sz="1200" dirty="0" err="1" smtClean="0"/>
              <a:t>kaartjes</a:t>
            </a:r>
            <a:r>
              <a:rPr lang="en-US" sz="1200" dirty="0" smtClean="0"/>
              <a:t> </a:t>
            </a:r>
            <a:r>
              <a:rPr lang="en-US" sz="1200" dirty="0" err="1" smtClean="0"/>
              <a:t>weer</a:t>
            </a:r>
            <a:r>
              <a:rPr lang="en-US" sz="1200" dirty="0" smtClean="0"/>
              <a:t> </a:t>
            </a:r>
            <a:r>
              <a:rPr lang="en-US" sz="1200" dirty="0" err="1" smtClean="0"/>
              <a:t>ingeleverd</a:t>
            </a:r>
            <a:r>
              <a:rPr lang="en-US" sz="1200" dirty="0" smtClean="0"/>
              <a:t>. </a:t>
            </a:r>
            <a:r>
              <a:rPr lang="en-US" sz="1200" dirty="0" err="1" smtClean="0"/>
              <a:t>Toen</a:t>
            </a:r>
            <a:r>
              <a:rPr lang="en-US" sz="1200" dirty="0" smtClean="0"/>
              <a:t> </a:t>
            </a:r>
            <a:r>
              <a:rPr lang="en-US" sz="1200" dirty="0" err="1" smtClean="0"/>
              <a:t>opdracht</a:t>
            </a:r>
            <a:r>
              <a:rPr lang="en-US" sz="1200" dirty="0" smtClean="0"/>
              <a:t> </a:t>
            </a:r>
            <a:r>
              <a:rPr lang="en-US" sz="1200" dirty="0" err="1" smtClean="0"/>
              <a:t>anders</a:t>
            </a:r>
            <a:r>
              <a:rPr lang="en-US" sz="1200" dirty="0" smtClean="0"/>
              <a:t> </a:t>
            </a:r>
            <a:r>
              <a:rPr lang="en-US" sz="1200" dirty="0" err="1" smtClean="0"/>
              <a:t>gegeven</a:t>
            </a:r>
            <a:r>
              <a:rPr lang="en-US" sz="1200" dirty="0" smtClean="0"/>
              <a:t>, </a:t>
            </a:r>
            <a:r>
              <a:rPr lang="en-US" sz="1200" dirty="0" err="1" smtClean="0"/>
              <a:t>nl</a:t>
            </a:r>
            <a:r>
              <a:rPr lang="en-US" sz="1200" dirty="0" smtClean="0"/>
              <a:t>: (</a:t>
            </a:r>
            <a:r>
              <a:rPr lang="en-US" sz="1200" dirty="0" err="1" smtClean="0"/>
              <a:t>zie</a:t>
            </a:r>
            <a:r>
              <a:rPr lang="en-US" sz="1200" dirty="0" smtClean="0"/>
              <a:t> </a:t>
            </a:r>
            <a:r>
              <a:rPr lang="en-US" sz="1200" dirty="0" err="1" smtClean="0"/>
              <a:t>volgende</a:t>
            </a:r>
            <a:r>
              <a:rPr lang="en-US" sz="1200" dirty="0" smtClean="0"/>
              <a:t> </a:t>
            </a:r>
            <a:r>
              <a:rPr lang="en-US" sz="1200" dirty="0" err="1" smtClean="0"/>
              <a:t>dia</a:t>
            </a:r>
            <a:r>
              <a:rPr lang="en-US" sz="1200" dirty="0" smtClean="0"/>
              <a:t>)</a:t>
            </a:r>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29</a:t>
            </a:fld>
            <a:endParaRPr lang="nl-NL"/>
          </a:p>
        </p:txBody>
      </p:sp>
    </p:spTree>
    <p:extLst>
      <p:ext uri="{BB962C8B-B14F-4D97-AF65-F5344CB8AC3E}">
        <p14:creationId xmlns:p14="http://schemas.microsoft.com/office/powerpoint/2010/main" val="231167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200" dirty="0" smtClean="0"/>
              <a:t>Van: </a:t>
            </a:r>
            <a:r>
              <a:rPr lang="en-US" sz="1200" dirty="0" err="1" smtClean="0"/>
              <a:t>stagiair</a:t>
            </a:r>
            <a:r>
              <a:rPr lang="en-US" sz="1200" dirty="0" smtClean="0"/>
              <a:t> 1e half </a:t>
            </a:r>
            <a:r>
              <a:rPr lang="en-US" sz="1200" dirty="0" err="1" smtClean="0"/>
              <a:t>jaar</a:t>
            </a:r>
            <a:r>
              <a:rPr lang="en-US" sz="1200" dirty="0" smtClean="0"/>
              <a:t>. </a:t>
            </a:r>
          </a:p>
          <a:p>
            <a:pPr algn="l"/>
            <a:r>
              <a:rPr lang="en-US" sz="1200" dirty="0" err="1" smtClean="0"/>
              <a:t>Werkwijze</a:t>
            </a:r>
            <a:r>
              <a:rPr lang="en-US" sz="1200" dirty="0" smtClean="0"/>
              <a:t>: </a:t>
            </a:r>
            <a:r>
              <a:rPr lang="en-US" sz="1200" dirty="0" err="1" smtClean="0"/>
              <a:t>eerst</a:t>
            </a:r>
            <a:r>
              <a:rPr lang="en-US" sz="1200" dirty="0" smtClean="0"/>
              <a:t> </a:t>
            </a:r>
            <a:r>
              <a:rPr lang="en-US" sz="1200" dirty="0" err="1" smtClean="0"/>
              <a:t>groen</a:t>
            </a:r>
            <a:r>
              <a:rPr lang="en-US" sz="1200" dirty="0" smtClean="0"/>
              <a:t>, </a:t>
            </a:r>
            <a:r>
              <a:rPr lang="en-US" sz="1200" dirty="0" err="1" smtClean="0"/>
              <a:t>toen</a:t>
            </a:r>
            <a:r>
              <a:rPr lang="en-US" sz="1200" dirty="0" smtClean="0"/>
              <a:t> </a:t>
            </a:r>
            <a:r>
              <a:rPr lang="en-US" sz="1200" dirty="0" err="1" smtClean="0"/>
              <a:t>geel</a:t>
            </a:r>
            <a:r>
              <a:rPr lang="en-US" sz="1200" dirty="0" smtClean="0"/>
              <a:t>, </a:t>
            </a:r>
            <a:r>
              <a:rPr lang="en-US" sz="1200" dirty="0" err="1" smtClean="0"/>
              <a:t>toen</a:t>
            </a:r>
            <a:r>
              <a:rPr lang="en-US" sz="1200" dirty="0" smtClean="0"/>
              <a:t> </a:t>
            </a:r>
            <a:r>
              <a:rPr lang="en-US" sz="1200" dirty="0" err="1" smtClean="0"/>
              <a:t>oranje</a:t>
            </a:r>
            <a:endParaRPr lang="en-US" sz="1200" dirty="0" smtClean="0"/>
          </a:p>
          <a:p>
            <a:pPr algn="l"/>
            <a:r>
              <a:rPr lang="en-US" sz="1200" dirty="0" err="1" smtClean="0"/>
              <a:t>Inzicht</a:t>
            </a:r>
            <a:r>
              <a:rPr lang="en-US" sz="1200" dirty="0" smtClean="0"/>
              <a:t>: “</a:t>
            </a:r>
            <a:r>
              <a:rPr lang="en-US" sz="1200" dirty="0" err="1" smtClean="0"/>
              <a:t>Cellen</a:t>
            </a:r>
            <a:r>
              <a:rPr lang="en-US" sz="1200" dirty="0" smtClean="0"/>
              <a:t> is het </a:t>
            </a:r>
            <a:r>
              <a:rPr lang="en-US" sz="1200" dirty="0" err="1" smtClean="0"/>
              <a:t>middelpunt</a:t>
            </a:r>
            <a:r>
              <a:rPr lang="en-US" sz="1200" dirty="0" smtClean="0"/>
              <a:t> van de </a:t>
            </a:r>
            <a:r>
              <a:rPr lang="en-US" sz="1200" dirty="0" err="1" smtClean="0"/>
              <a:t>hele</a:t>
            </a:r>
            <a:r>
              <a:rPr lang="en-US" sz="1200" dirty="0" smtClean="0"/>
              <a:t> </a:t>
            </a:r>
            <a:r>
              <a:rPr lang="en-US" sz="1200" dirty="0" err="1" smtClean="0"/>
              <a:t>biologie</a:t>
            </a:r>
            <a:r>
              <a:rPr lang="en-US" sz="1200" dirty="0" smtClean="0"/>
              <a:t>”</a:t>
            </a:r>
          </a:p>
          <a:p>
            <a:pPr algn="l"/>
            <a:endParaRPr lang="en-US" sz="1200" dirty="0" smtClean="0"/>
          </a:p>
          <a:p>
            <a:pPr algn="l"/>
            <a:r>
              <a:rPr lang="en-US" sz="1200" dirty="0" err="1" smtClean="0"/>
              <a:t>Groen</a:t>
            </a:r>
            <a:r>
              <a:rPr lang="en-US" sz="1200" dirty="0" smtClean="0"/>
              <a:t> = </a:t>
            </a:r>
            <a:r>
              <a:rPr lang="en-US" sz="1200" dirty="0" err="1" smtClean="0"/>
              <a:t>vanuit</a:t>
            </a:r>
            <a:r>
              <a:rPr lang="en-US" sz="1200" dirty="0" smtClean="0"/>
              <a:t> </a:t>
            </a:r>
            <a:r>
              <a:rPr lang="en-US" sz="1200" dirty="0" err="1" smtClean="0"/>
              <a:t>cellen</a:t>
            </a:r>
            <a:r>
              <a:rPr lang="en-US" sz="1200" dirty="0" smtClean="0"/>
              <a:t> kun je </a:t>
            </a:r>
            <a:r>
              <a:rPr lang="en-US" sz="1200" dirty="0" err="1" smtClean="0"/>
              <a:t>groter</a:t>
            </a:r>
            <a:r>
              <a:rPr lang="en-US" sz="1200" dirty="0" smtClean="0"/>
              <a:t> </a:t>
            </a:r>
            <a:r>
              <a:rPr lang="en-US" sz="1200" dirty="0" err="1" smtClean="0"/>
              <a:t>denken</a:t>
            </a:r>
            <a:r>
              <a:rPr lang="en-US" sz="1200" dirty="0" smtClean="0"/>
              <a:t> (</a:t>
            </a:r>
            <a:r>
              <a:rPr lang="en-US" sz="1200" dirty="0" err="1" smtClean="0"/>
              <a:t>boven</a:t>
            </a:r>
            <a:r>
              <a:rPr lang="en-US" sz="1200" dirty="0" smtClean="0"/>
              <a:t>) of </a:t>
            </a:r>
            <a:r>
              <a:rPr lang="en-US" sz="1200" dirty="0" err="1" smtClean="0"/>
              <a:t>kleiner</a:t>
            </a:r>
            <a:r>
              <a:rPr lang="en-US" sz="1200" dirty="0" smtClean="0"/>
              <a:t> (</a:t>
            </a:r>
            <a:r>
              <a:rPr lang="en-US" sz="1200" dirty="0" err="1" smtClean="0"/>
              <a:t>onder</a:t>
            </a:r>
            <a:r>
              <a:rPr lang="en-US" sz="1200" dirty="0" smtClean="0"/>
              <a:t>).</a:t>
            </a:r>
          </a:p>
          <a:p>
            <a:pPr algn="l"/>
            <a:r>
              <a:rPr lang="en-US" sz="1200" dirty="0" err="1" smtClean="0"/>
              <a:t>Geel</a:t>
            </a:r>
            <a:r>
              <a:rPr lang="en-US" sz="1200" dirty="0" smtClean="0"/>
              <a:t> </a:t>
            </a:r>
            <a:r>
              <a:rPr lang="en-US" sz="1200" dirty="0" err="1" smtClean="0"/>
              <a:t>erbij</a:t>
            </a:r>
            <a:r>
              <a:rPr lang="en-US" sz="1200" dirty="0" smtClean="0"/>
              <a:t>: “</a:t>
            </a:r>
            <a:r>
              <a:rPr lang="en-US" sz="1200" dirty="0" err="1" smtClean="0"/>
              <a:t>mooi</a:t>
            </a:r>
            <a:r>
              <a:rPr lang="en-US" sz="1200" dirty="0" smtClean="0"/>
              <a:t>, </a:t>
            </a:r>
            <a:r>
              <a:rPr lang="en-US" sz="1200" dirty="0" err="1" smtClean="0"/>
              <a:t>weer</a:t>
            </a:r>
            <a:r>
              <a:rPr lang="en-US" sz="1200" dirty="0" smtClean="0"/>
              <a:t> </a:t>
            </a:r>
            <a:r>
              <a:rPr lang="en-US" sz="1200" dirty="0" err="1" smtClean="0"/>
              <a:t>cel</a:t>
            </a:r>
            <a:r>
              <a:rPr lang="en-US" sz="1200" dirty="0" smtClean="0"/>
              <a:t>!” </a:t>
            </a:r>
            <a:r>
              <a:rPr lang="en-US" sz="1200" dirty="0" err="1" smtClean="0"/>
              <a:t>toen</a:t>
            </a:r>
            <a:r>
              <a:rPr lang="en-US" sz="1200" dirty="0" smtClean="0"/>
              <a:t> </a:t>
            </a:r>
            <a:r>
              <a:rPr lang="en-US" sz="1200" dirty="0" err="1" smtClean="0"/>
              <a:t>organisatieniveaus</a:t>
            </a:r>
            <a:r>
              <a:rPr lang="en-US" sz="1200" dirty="0" smtClean="0"/>
              <a:t> van links </a:t>
            </a:r>
            <a:r>
              <a:rPr lang="en-US" sz="1200" dirty="0" err="1" smtClean="0"/>
              <a:t>naar</a:t>
            </a:r>
            <a:r>
              <a:rPr lang="en-US" sz="1200" dirty="0" smtClean="0"/>
              <a:t> </a:t>
            </a:r>
            <a:r>
              <a:rPr lang="en-US" sz="1200" dirty="0" err="1" smtClean="0"/>
              <a:t>rechts</a:t>
            </a:r>
            <a:r>
              <a:rPr lang="en-US" sz="1200" dirty="0" smtClean="0"/>
              <a:t> – van . </a:t>
            </a:r>
            <a:r>
              <a:rPr lang="en-US" sz="1200" dirty="0" err="1" smtClean="0"/>
              <a:t>Halverwege</a:t>
            </a:r>
            <a:r>
              <a:rPr lang="en-US" sz="1200" dirty="0" smtClean="0"/>
              <a:t> </a:t>
            </a:r>
            <a:r>
              <a:rPr lang="en-US" sz="1200" dirty="0" err="1" smtClean="0"/>
              <a:t>geeft</a:t>
            </a:r>
            <a:r>
              <a:rPr lang="en-US" sz="1200" dirty="0" smtClean="0"/>
              <a:t> </a:t>
            </a:r>
            <a:r>
              <a:rPr lang="en-US" sz="1200" dirty="0" err="1" smtClean="0"/>
              <a:t>leerling</a:t>
            </a:r>
            <a:r>
              <a:rPr lang="en-US" sz="1200" dirty="0" smtClean="0"/>
              <a:t> </a:t>
            </a:r>
            <a:r>
              <a:rPr lang="en-US" sz="1200" dirty="0" err="1" smtClean="0"/>
              <a:t>zelf</a:t>
            </a:r>
            <a:r>
              <a:rPr lang="en-US" sz="1200" dirty="0" smtClean="0"/>
              <a:t> toe: “Het </a:t>
            </a:r>
            <a:r>
              <a:rPr lang="en-US" sz="1200" dirty="0" err="1" smtClean="0"/>
              <a:t>feit</a:t>
            </a:r>
            <a:r>
              <a:rPr lang="en-US" sz="1200" dirty="0" smtClean="0"/>
              <a:t> </a:t>
            </a:r>
            <a:r>
              <a:rPr lang="en-US" sz="1200" dirty="0" err="1" smtClean="0"/>
              <a:t>dat</a:t>
            </a:r>
            <a:r>
              <a:rPr lang="en-US" sz="1200" dirty="0" smtClean="0"/>
              <a:t> </a:t>
            </a:r>
            <a:r>
              <a:rPr lang="en-US" sz="1200" dirty="0" err="1" smtClean="0"/>
              <a:t>hier</a:t>
            </a:r>
            <a:r>
              <a:rPr lang="en-US" sz="1200" dirty="0" smtClean="0"/>
              <a:t> (links) </a:t>
            </a:r>
            <a:r>
              <a:rPr lang="en-US" sz="1200" dirty="0" err="1" smtClean="0"/>
              <a:t>ecosysteem</a:t>
            </a:r>
            <a:r>
              <a:rPr lang="en-US" sz="1200" dirty="0" smtClean="0"/>
              <a:t> </a:t>
            </a:r>
            <a:r>
              <a:rPr lang="en-US" sz="1200" dirty="0" err="1" smtClean="0"/>
              <a:t>ligt</a:t>
            </a:r>
            <a:r>
              <a:rPr lang="en-US" sz="1200" dirty="0" smtClean="0"/>
              <a:t>, </a:t>
            </a:r>
            <a:r>
              <a:rPr lang="en-US" sz="1200" dirty="0" err="1" smtClean="0"/>
              <a:t>staat</a:t>
            </a:r>
            <a:r>
              <a:rPr lang="en-US" sz="1200" dirty="0" smtClean="0"/>
              <a:t> nu los van </a:t>
            </a:r>
            <a:r>
              <a:rPr lang="en-US" sz="1200" dirty="0" err="1" smtClean="0"/>
              <a:t>dat</a:t>
            </a:r>
            <a:r>
              <a:rPr lang="en-US" sz="1200" dirty="0" smtClean="0"/>
              <a:t> </a:t>
            </a:r>
            <a:r>
              <a:rPr lang="en-US" sz="1200" dirty="0" err="1" smtClean="0"/>
              <a:t>daar</a:t>
            </a:r>
            <a:r>
              <a:rPr lang="en-US" sz="1200" dirty="0" smtClean="0"/>
              <a:t> (</a:t>
            </a:r>
            <a:r>
              <a:rPr lang="en-US" sz="1200" dirty="0" err="1" smtClean="0"/>
              <a:t>rechtsboven</a:t>
            </a:r>
            <a:r>
              <a:rPr lang="en-US" sz="1200" dirty="0" smtClean="0"/>
              <a:t>) </a:t>
            </a:r>
            <a:r>
              <a:rPr lang="en-US" sz="1200" dirty="0" err="1" smtClean="0"/>
              <a:t>biodiversiteit</a:t>
            </a:r>
            <a:r>
              <a:rPr lang="en-US" sz="1200" dirty="0" smtClean="0"/>
              <a:t> </a:t>
            </a:r>
            <a:r>
              <a:rPr lang="en-US" sz="1200" dirty="0" err="1" smtClean="0"/>
              <a:t>ligt</a:t>
            </a:r>
            <a:r>
              <a:rPr lang="en-US" sz="1200" dirty="0" smtClean="0"/>
              <a:t>. Je </a:t>
            </a:r>
            <a:r>
              <a:rPr lang="en-US" sz="1200" dirty="0" err="1" smtClean="0"/>
              <a:t>zou</a:t>
            </a:r>
            <a:r>
              <a:rPr lang="en-US" sz="1200" dirty="0" smtClean="0"/>
              <a:t> hem </a:t>
            </a:r>
            <a:r>
              <a:rPr lang="en-US" sz="1200" dirty="0" err="1" smtClean="0"/>
              <a:t>wel</a:t>
            </a:r>
            <a:r>
              <a:rPr lang="en-US" sz="1200" dirty="0" smtClean="0"/>
              <a:t> </a:t>
            </a:r>
            <a:r>
              <a:rPr lang="en-US" sz="1200" dirty="0" err="1" smtClean="0"/>
              <a:t>zo</a:t>
            </a:r>
            <a:r>
              <a:rPr lang="en-US" sz="1200" dirty="0" smtClean="0"/>
              <a:t> </a:t>
            </a:r>
            <a:r>
              <a:rPr lang="en-US" sz="1200" dirty="0" err="1" smtClean="0"/>
              <a:t>kunnen</a:t>
            </a:r>
            <a:r>
              <a:rPr lang="en-US" sz="1200" dirty="0" smtClean="0"/>
              <a:t> </a:t>
            </a:r>
            <a:r>
              <a:rPr lang="en-US" sz="1200" dirty="0" err="1" smtClean="0"/>
              <a:t>draaien</a:t>
            </a:r>
            <a:r>
              <a:rPr lang="en-US" sz="1200" dirty="0" smtClean="0"/>
              <a:t> (</a:t>
            </a:r>
            <a:r>
              <a:rPr lang="en-US" sz="1200" dirty="0" err="1" smtClean="0"/>
              <a:t>gele</a:t>
            </a:r>
            <a:r>
              <a:rPr lang="en-US" sz="1200" dirty="0" smtClean="0"/>
              <a:t> </a:t>
            </a:r>
            <a:r>
              <a:rPr lang="en-US" sz="1200" dirty="0" err="1" smtClean="0"/>
              <a:t>kaartjes</a:t>
            </a:r>
            <a:r>
              <a:rPr lang="en-US" sz="1200" dirty="0" smtClean="0"/>
              <a:t> </a:t>
            </a:r>
            <a:r>
              <a:rPr lang="en-US" sz="1200" dirty="0" err="1" smtClean="0"/>
              <a:t>spiegelen</a:t>
            </a:r>
            <a:r>
              <a:rPr lang="en-US" sz="1200" dirty="0" smtClean="0"/>
              <a:t>) </a:t>
            </a:r>
            <a:r>
              <a:rPr lang="en-US" sz="1200" dirty="0" err="1" smtClean="0"/>
              <a:t>om</a:t>
            </a:r>
            <a:r>
              <a:rPr lang="en-US" sz="1200" dirty="0" smtClean="0"/>
              <a:t> </a:t>
            </a:r>
            <a:r>
              <a:rPr lang="en-US" sz="1200" dirty="0" err="1" smtClean="0"/>
              <a:t>te</a:t>
            </a:r>
            <a:r>
              <a:rPr lang="en-US" sz="1200" dirty="0" smtClean="0"/>
              <a:t> </a:t>
            </a:r>
            <a:r>
              <a:rPr lang="en-US" sz="1200" dirty="0" err="1" smtClean="0"/>
              <a:t>ordenen</a:t>
            </a:r>
            <a:r>
              <a:rPr lang="en-US" sz="1200" dirty="0" smtClean="0"/>
              <a:t> </a:t>
            </a:r>
            <a:r>
              <a:rPr lang="en-US" sz="1200" dirty="0" err="1" smtClean="0"/>
              <a:t>dat</a:t>
            </a:r>
            <a:r>
              <a:rPr lang="en-US" sz="1200" dirty="0" smtClean="0"/>
              <a:t> </a:t>
            </a:r>
            <a:r>
              <a:rPr lang="en-US" sz="1200" dirty="0" err="1" smtClean="0"/>
              <a:t>dan</a:t>
            </a:r>
            <a:r>
              <a:rPr lang="en-US" sz="1200" dirty="0" smtClean="0"/>
              <a:t> </a:t>
            </a:r>
            <a:r>
              <a:rPr lang="en-US" sz="1200" dirty="0" err="1" smtClean="0"/>
              <a:t>ecosystemen</a:t>
            </a:r>
            <a:r>
              <a:rPr lang="en-US" sz="1200" dirty="0" smtClean="0"/>
              <a:t> </a:t>
            </a:r>
            <a:r>
              <a:rPr lang="en-US" sz="1200" dirty="0" err="1" smtClean="0"/>
              <a:t>bij</a:t>
            </a:r>
            <a:r>
              <a:rPr lang="en-US" sz="1200" dirty="0" smtClean="0"/>
              <a:t>(/</a:t>
            </a:r>
            <a:r>
              <a:rPr lang="en-US" sz="1200" dirty="0" err="1" smtClean="0"/>
              <a:t>onder</a:t>
            </a:r>
            <a:r>
              <a:rPr lang="en-US" sz="1200" dirty="0" smtClean="0"/>
              <a:t>) </a:t>
            </a:r>
            <a:r>
              <a:rPr lang="en-US" sz="1200" dirty="0" err="1" smtClean="0"/>
              <a:t>biodiversiteit</a:t>
            </a:r>
            <a:r>
              <a:rPr lang="en-US" sz="1200" dirty="0" smtClean="0"/>
              <a:t> </a:t>
            </a:r>
            <a:r>
              <a:rPr lang="en-US" sz="1200" dirty="0" err="1" smtClean="0"/>
              <a:t>ligt</a:t>
            </a:r>
            <a:r>
              <a:rPr lang="en-US" sz="1200" dirty="0" smtClean="0"/>
              <a:t>… maar </a:t>
            </a:r>
            <a:r>
              <a:rPr lang="en-US" sz="1200" dirty="0" err="1" smtClean="0"/>
              <a:t>daar</a:t>
            </a:r>
            <a:r>
              <a:rPr lang="en-US" sz="1200" dirty="0" smtClean="0"/>
              <a:t> </a:t>
            </a:r>
            <a:r>
              <a:rPr lang="en-US" sz="1200" dirty="0" err="1" smtClean="0"/>
              <a:t>heb</a:t>
            </a:r>
            <a:r>
              <a:rPr lang="en-US" sz="1200" dirty="0" smtClean="0"/>
              <a:t> </a:t>
            </a:r>
            <a:r>
              <a:rPr lang="en-US" sz="1200" dirty="0" err="1" smtClean="0"/>
              <a:t>ik</a:t>
            </a:r>
            <a:r>
              <a:rPr lang="en-US" sz="1200" dirty="0" smtClean="0"/>
              <a:t> </a:t>
            </a:r>
            <a:r>
              <a:rPr lang="en-US" sz="1200" dirty="0" err="1" smtClean="0"/>
              <a:t>niet</a:t>
            </a:r>
            <a:r>
              <a:rPr lang="en-US" sz="1200" dirty="0" smtClean="0"/>
              <a:t> </a:t>
            </a:r>
            <a:r>
              <a:rPr lang="en-US" sz="1200" dirty="0" err="1" smtClean="0"/>
              <a:t>voor</a:t>
            </a:r>
            <a:r>
              <a:rPr lang="en-US" sz="1200" dirty="0" smtClean="0"/>
              <a:t> </a:t>
            </a:r>
            <a:r>
              <a:rPr lang="en-US" sz="1200" dirty="0" err="1" smtClean="0"/>
              <a:t>gekozen</a:t>
            </a:r>
            <a:r>
              <a:rPr lang="en-US" sz="1200" dirty="0" smtClean="0"/>
              <a:t>, want je </a:t>
            </a:r>
            <a:r>
              <a:rPr lang="en-US" sz="1200" dirty="0" err="1" smtClean="0"/>
              <a:t>leest</a:t>
            </a:r>
            <a:r>
              <a:rPr lang="en-US" sz="1200" dirty="0" smtClean="0"/>
              <a:t> van links </a:t>
            </a:r>
            <a:r>
              <a:rPr lang="en-US" sz="1200" dirty="0" err="1" smtClean="0"/>
              <a:t>naar</a:t>
            </a:r>
            <a:r>
              <a:rPr lang="en-US" sz="1200" dirty="0" smtClean="0"/>
              <a:t> </a:t>
            </a:r>
            <a:r>
              <a:rPr lang="en-US" sz="1200" dirty="0" err="1" smtClean="0"/>
              <a:t>rechts</a:t>
            </a:r>
            <a:r>
              <a:rPr lang="en-US" sz="1200" dirty="0" smtClean="0"/>
              <a:t>, </a:t>
            </a:r>
            <a:r>
              <a:rPr lang="en-US" sz="1200" dirty="0" err="1" smtClean="0"/>
              <a:t>dus</a:t>
            </a:r>
            <a:r>
              <a:rPr lang="en-US" sz="1200" dirty="0" smtClean="0"/>
              <a:t> van </a:t>
            </a:r>
            <a:r>
              <a:rPr lang="en-US" sz="1200" dirty="0" err="1" smtClean="0"/>
              <a:t>groot</a:t>
            </a:r>
            <a:r>
              <a:rPr lang="en-US" sz="1200" dirty="0" smtClean="0"/>
              <a:t> </a:t>
            </a:r>
            <a:r>
              <a:rPr lang="en-US" sz="1200" dirty="0" err="1" smtClean="0"/>
              <a:t>naar</a:t>
            </a:r>
            <a:r>
              <a:rPr lang="en-US" sz="1200" dirty="0" smtClean="0"/>
              <a:t> </a:t>
            </a:r>
            <a:r>
              <a:rPr lang="en-US" sz="1200" dirty="0" err="1" smtClean="0"/>
              <a:t>klein</a:t>
            </a:r>
            <a:r>
              <a:rPr lang="en-US" sz="1200" dirty="0" smtClean="0"/>
              <a:t>.“</a:t>
            </a:r>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30</a:t>
            </a:fld>
            <a:endParaRPr lang="nl-NL"/>
          </a:p>
        </p:txBody>
      </p:sp>
    </p:spTree>
    <p:extLst>
      <p:ext uri="{BB962C8B-B14F-4D97-AF65-F5344CB8AC3E}">
        <p14:creationId xmlns:p14="http://schemas.microsoft.com/office/powerpoint/2010/main" val="3684745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200" dirty="0" smtClean="0"/>
              <a:t>Van: </a:t>
            </a:r>
            <a:r>
              <a:rPr lang="en-US" sz="1200" dirty="0" err="1" smtClean="0"/>
              <a:t>stagiair</a:t>
            </a:r>
            <a:r>
              <a:rPr lang="en-US" sz="1200" dirty="0" smtClean="0"/>
              <a:t> 2. </a:t>
            </a:r>
            <a:r>
              <a:rPr lang="en-US" sz="1200" dirty="0" err="1" smtClean="0"/>
              <a:t>Bezig</a:t>
            </a:r>
            <a:r>
              <a:rPr lang="en-US" sz="1200" dirty="0" smtClean="0"/>
              <a:t> met </a:t>
            </a:r>
            <a:r>
              <a:rPr lang="en-US" sz="1200" dirty="0" err="1" smtClean="0"/>
              <a:t>uitloop</a:t>
            </a:r>
            <a:r>
              <a:rPr lang="en-US" sz="1200" dirty="0" smtClean="0"/>
              <a:t> van </a:t>
            </a:r>
            <a:r>
              <a:rPr lang="en-US" sz="1200" dirty="0" err="1" smtClean="0"/>
              <a:t>mastertraject</a:t>
            </a:r>
            <a:r>
              <a:rPr lang="en-US" sz="1200" dirty="0" smtClean="0"/>
              <a:t>. </a:t>
            </a:r>
          </a:p>
          <a:p>
            <a:pPr algn="l"/>
            <a:r>
              <a:rPr lang="en-US" sz="1200" dirty="0" err="1" smtClean="0"/>
              <a:t>Werkwijze</a:t>
            </a:r>
            <a:r>
              <a:rPr lang="en-US" sz="1200" dirty="0" smtClean="0"/>
              <a:t>: </a:t>
            </a:r>
            <a:r>
              <a:rPr lang="en-US" sz="1200" dirty="0" err="1" smtClean="0"/>
              <a:t>eerst</a:t>
            </a:r>
            <a:r>
              <a:rPr lang="en-US" sz="1200" dirty="0" smtClean="0"/>
              <a:t> </a:t>
            </a:r>
            <a:r>
              <a:rPr lang="en-US" sz="1200" dirty="0" err="1" smtClean="0"/>
              <a:t>groen</a:t>
            </a:r>
            <a:r>
              <a:rPr lang="en-US" sz="1200" dirty="0" smtClean="0"/>
              <a:t>, </a:t>
            </a:r>
            <a:r>
              <a:rPr lang="en-US" sz="1200" dirty="0" err="1" smtClean="0"/>
              <a:t>toen</a:t>
            </a:r>
            <a:r>
              <a:rPr lang="en-US" sz="1200" dirty="0" smtClean="0"/>
              <a:t> </a:t>
            </a:r>
            <a:r>
              <a:rPr lang="en-US" sz="1200" dirty="0" err="1" smtClean="0"/>
              <a:t>geel</a:t>
            </a:r>
            <a:r>
              <a:rPr lang="en-US" sz="1200" dirty="0" smtClean="0"/>
              <a:t>, </a:t>
            </a:r>
            <a:r>
              <a:rPr lang="en-US" sz="1200" dirty="0" err="1" smtClean="0"/>
              <a:t>toen</a:t>
            </a:r>
            <a:r>
              <a:rPr lang="en-US" sz="1200" dirty="0" smtClean="0"/>
              <a:t> </a:t>
            </a:r>
            <a:r>
              <a:rPr lang="en-US" sz="1200" dirty="0" err="1" smtClean="0"/>
              <a:t>oranje</a:t>
            </a:r>
            <a:endParaRPr lang="en-US" sz="1200" dirty="0" smtClean="0"/>
          </a:p>
          <a:p>
            <a:pPr algn="l"/>
            <a:r>
              <a:rPr lang="en-US" sz="1200" dirty="0" err="1" smtClean="0"/>
              <a:t>Inzicht</a:t>
            </a:r>
            <a:r>
              <a:rPr lang="en-US" sz="1200" dirty="0" smtClean="0"/>
              <a:t>: “</a:t>
            </a:r>
            <a:r>
              <a:rPr lang="en-US" sz="1200" dirty="0" err="1" smtClean="0"/>
              <a:t>Vanuit</a:t>
            </a:r>
            <a:r>
              <a:rPr lang="en-US" sz="1200" dirty="0" smtClean="0"/>
              <a:t> </a:t>
            </a:r>
            <a:r>
              <a:rPr lang="en-US" sz="1200" dirty="0" err="1" smtClean="0"/>
              <a:t>cellen</a:t>
            </a:r>
            <a:r>
              <a:rPr lang="en-US" sz="1200" dirty="0" smtClean="0"/>
              <a:t> kun je </a:t>
            </a:r>
            <a:r>
              <a:rPr lang="en-US" sz="1200" dirty="0" err="1" smtClean="0"/>
              <a:t>vertrekken</a:t>
            </a:r>
            <a:r>
              <a:rPr lang="en-US" sz="1200" dirty="0" smtClean="0"/>
              <a:t> </a:t>
            </a:r>
            <a:r>
              <a:rPr lang="en-US" sz="1200" dirty="0" err="1" smtClean="0"/>
              <a:t>naar</a:t>
            </a:r>
            <a:r>
              <a:rPr lang="en-US" sz="1200" dirty="0" smtClean="0"/>
              <a:t> </a:t>
            </a:r>
            <a:r>
              <a:rPr lang="en-US" sz="1200" dirty="0" err="1" smtClean="0"/>
              <a:t>alle</a:t>
            </a:r>
            <a:r>
              <a:rPr lang="en-US" sz="1200" dirty="0" smtClean="0"/>
              <a:t> </a:t>
            </a:r>
            <a:r>
              <a:rPr lang="en-US" sz="1200" dirty="0" err="1" smtClean="0"/>
              <a:t>poten</a:t>
            </a:r>
            <a:r>
              <a:rPr lang="en-US" sz="1200" dirty="0" smtClean="0"/>
              <a:t> van de </a:t>
            </a:r>
            <a:r>
              <a:rPr lang="en-US" sz="1200" dirty="0" err="1" smtClean="0"/>
              <a:t>biologie</a:t>
            </a:r>
            <a:r>
              <a:rPr lang="en-US" sz="1200" dirty="0" smtClean="0"/>
              <a:t>”</a:t>
            </a:r>
          </a:p>
          <a:p>
            <a:pPr algn="l"/>
            <a:endParaRPr lang="en-US" sz="1200" dirty="0" smtClean="0"/>
          </a:p>
          <a:p>
            <a:pPr algn="l"/>
            <a:r>
              <a:rPr lang="en-US" sz="1200" dirty="0" err="1" smtClean="0"/>
              <a:t>Groen</a:t>
            </a:r>
            <a:r>
              <a:rPr lang="en-US" sz="1200" dirty="0" smtClean="0"/>
              <a:t> = </a:t>
            </a:r>
            <a:r>
              <a:rPr lang="en-US" sz="1200" dirty="0" err="1" smtClean="0"/>
              <a:t>veel</a:t>
            </a:r>
            <a:r>
              <a:rPr lang="en-US" sz="1200" dirty="0" smtClean="0"/>
              <a:t> </a:t>
            </a:r>
            <a:r>
              <a:rPr lang="en-US" sz="1200" dirty="0" err="1" smtClean="0"/>
              <a:t>moeite</a:t>
            </a:r>
            <a:r>
              <a:rPr lang="en-US" sz="1200" dirty="0" smtClean="0"/>
              <a:t> </a:t>
            </a:r>
            <a:r>
              <a:rPr lang="en-US" sz="1200" dirty="0" err="1" smtClean="0"/>
              <a:t>om</a:t>
            </a:r>
            <a:r>
              <a:rPr lang="en-US" sz="1200" dirty="0" smtClean="0"/>
              <a:t> </a:t>
            </a:r>
            <a:r>
              <a:rPr lang="en-US" sz="1200" dirty="0" err="1" smtClean="0"/>
              <a:t>kaartjes</a:t>
            </a:r>
            <a:r>
              <a:rPr lang="en-US" sz="1200" dirty="0" smtClean="0"/>
              <a:t> </a:t>
            </a:r>
            <a:r>
              <a:rPr lang="en-US" sz="1200" dirty="0" err="1" smtClean="0"/>
              <a:t>goed</a:t>
            </a:r>
            <a:r>
              <a:rPr lang="en-US" sz="1200" dirty="0" smtClean="0"/>
              <a:t> </a:t>
            </a:r>
            <a:r>
              <a:rPr lang="en-US" sz="1200" dirty="0" err="1" smtClean="0"/>
              <a:t>te</a:t>
            </a:r>
            <a:r>
              <a:rPr lang="en-US" sz="1200" dirty="0" smtClean="0"/>
              <a:t> </a:t>
            </a:r>
            <a:r>
              <a:rPr lang="en-US" sz="1200" dirty="0" err="1" smtClean="0"/>
              <a:t>leggen</a:t>
            </a:r>
            <a:r>
              <a:rPr lang="en-US" sz="1200" dirty="0" smtClean="0"/>
              <a:t>. </a:t>
            </a:r>
            <a:r>
              <a:rPr lang="en-US" sz="1200" dirty="0" err="1" smtClean="0"/>
              <a:t>Uiteindelijk</a:t>
            </a:r>
            <a:r>
              <a:rPr lang="en-US" sz="1200" dirty="0" smtClean="0"/>
              <a:t> in </a:t>
            </a:r>
            <a:r>
              <a:rPr lang="en-US" sz="1200" dirty="0" err="1" smtClean="0"/>
              <a:t>een</a:t>
            </a:r>
            <a:r>
              <a:rPr lang="en-US" sz="1200" dirty="0" smtClean="0"/>
              <a:t> </a:t>
            </a:r>
            <a:r>
              <a:rPr lang="en-US" sz="1200" dirty="0" err="1" smtClean="0"/>
              <a:t>kruis</a:t>
            </a:r>
            <a:r>
              <a:rPr lang="en-US" sz="1200" dirty="0" smtClean="0"/>
              <a:t> met </a:t>
            </a:r>
            <a:r>
              <a:rPr lang="en-US" sz="1200" dirty="0" err="1" smtClean="0"/>
              <a:t>cellen</a:t>
            </a:r>
            <a:r>
              <a:rPr lang="en-US" sz="1200" dirty="0" smtClean="0"/>
              <a:t> </a:t>
            </a:r>
            <a:r>
              <a:rPr lang="en-US" sz="1200" dirty="0" err="1" smtClean="0"/>
              <a:t>als</a:t>
            </a:r>
            <a:r>
              <a:rPr lang="en-US" sz="1200" dirty="0" smtClean="0"/>
              <a:t> </a:t>
            </a:r>
            <a:r>
              <a:rPr lang="en-US" sz="1200" dirty="0" err="1" smtClean="0"/>
              <a:t>middelpunt</a:t>
            </a:r>
            <a:r>
              <a:rPr lang="en-US" sz="1200" dirty="0" smtClean="0"/>
              <a:t>.</a:t>
            </a:r>
          </a:p>
          <a:p>
            <a:pPr algn="l"/>
            <a:r>
              <a:rPr lang="en-US" sz="1200" dirty="0" err="1" smtClean="0"/>
              <a:t>Geel</a:t>
            </a:r>
            <a:r>
              <a:rPr lang="en-US" sz="1200" dirty="0" smtClean="0"/>
              <a:t> </a:t>
            </a:r>
            <a:r>
              <a:rPr lang="en-US" sz="1200" dirty="0" err="1" smtClean="0"/>
              <a:t>erbij</a:t>
            </a:r>
            <a:r>
              <a:rPr lang="en-US" sz="1200" dirty="0" smtClean="0"/>
              <a:t>: </a:t>
            </a:r>
            <a:r>
              <a:rPr lang="en-US" sz="1200" dirty="0" err="1" smtClean="0"/>
              <a:t>kon</a:t>
            </a:r>
            <a:r>
              <a:rPr lang="en-US" sz="1200" dirty="0" smtClean="0"/>
              <a:t> </a:t>
            </a:r>
            <a:r>
              <a:rPr lang="en-US" sz="1200" dirty="0" err="1" smtClean="0"/>
              <a:t>redelijk</a:t>
            </a:r>
            <a:r>
              <a:rPr lang="en-US" sz="1200" dirty="0" smtClean="0"/>
              <a:t> </a:t>
            </a:r>
            <a:r>
              <a:rPr lang="en-US" sz="1200" dirty="0" err="1" smtClean="0"/>
              <a:t>makkelijk</a:t>
            </a:r>
            <a:r>
              <a:rPr lang="en-US" sz="1200" dirty="0" smtClean="0"/>
              <a:t> </a:t>
            </a:r>
          </a:p>
          <a:p>
            <a:pPr algn="l"/>
            <a:r>
              <a:rPr lang="en-US" sz="1200" dirty="0" smtClean="0"/>
              <a:t>“</a:t>
            </a:r>
            <a:r>
              <a:rPr lang="en-US" sz="1200" dirty="0" err="1" smtClean="0"/>
              <a:t>Oranje</a:t>
            </a:r>
            <a:r>
              <a:rPr lang="en-US" sz="1200" dirty="0" smtClean="0"/>
              <a:t> </a:t>
            </a:r>
            <a:r>
              <a:rPr lang="en-US" sz="1200" dirty="0" err="1" smtClean="0"/>
              <a:t>laat</a:t>
            </a:r>
            <a:r>
              <a:rPr lang="en-US" sz="1200" dirty="0" smtClean="0"/>
              <a:t> </a:t>
            </a:r>
            <a:r>
              <a:rPr lang="en-US" sz="1200" dirty="0" err="1" smtClean="0"/>
              <a:t>zien</a:t>
            </a:r>
            <a:r>
              <a:rPr lang="en-US" sz="1200" dirty="0" smtClean="0"/>
              <a:t> </a:t>
            </a:r>
            <a:r>
              <a:rPr lang="en-US" sz="1200" dirty="0" err="1" smtClean="0"/>
              <a:t>dat</a:t>
            </a:r>
            <a:r>
              <a:rPr lang="en-US" sz="1200" dirty="0" smtClean="0"/>
              <a:t> </a:t>
            </a:r>
            <a:r>
              <a:rPr lang="en-US" sz="1200" dirty="0" err="1" smtClean="0"/>
              <a:t>wat</a:t>
            </a:r>
            <a:r>
              <a:rPr lang="en-US" sz="1200" dirty="0" smtClean="0"/>
              <a:t> </a:t>
            </a:r>
            <a:r>
              <a:rPr lang="en-US" sz="1200" dirty="0" err="1" smtClean="0"/>
              <a:t>oorsponkelijk</a:t>
            </a:r>
            <a:r>
              <a:rPr lang="en-US" sz="1200" dirty="0" smtClean="0"/>
              <a:t> </a:t>
            </a:r>
            <a:r>
              <a:rPr lang="en-US" sz="1200" dirty="0" err="1" smtClean="0"/>
              <a:t>moeizaam</a:t>
            </a:r>
            <a:r>
              <a:rPr lang="en-US" sz="1200" dirty="0" smtClean="0"/>
              <a:t> </a:t>
            </a:r>
            <a:r>
              <a:rPr lang="en-US" sz="1200" dirty="0" err="1" smtClean="0"/>
              <a:t>gebon</a:t>
            </a:r>
            <a:r>
              <a:rPr lang="en-US" sz="1200" dirty="0" smtClean="0"/>
              <a:t>, </a:t>
            </a:r>
            <a:r>
              <a:rPr lang="en-US" sz="1200" dirty="0" err="1" smtClean="0"/>
              <a:t>uiteindleijk</a:t>
            </a:r>
            <a:r>
              <a:rPr lang="en-US" sz="1200" dirty="0" smtClean="0"/>
              <a:t> </a:t>
            </a:r>
            <a:r>
              <a:rPr lang="en-US" sz="1200" dirty="0" err="1" smtClean="0"/>
              <a:t>toch</a:t>
            </a:r>
            <a:r>
              <a:rPr lang="en-US" sz="1200" dirty="0" smtClean="0"/>
              <a:t> </a:t>
            </a:r>
            <a:r>
              <a:rPr lang="en-US" sz="1200" dirty="0" err="1" smtClean="0"/>
              <a:t>wel</a:t>
            </a:r>
            <a:r>
              <a:rPr lang="en-US" sz="1200" dirty="0" smtClean="0"/>
              <a:t> </a:t>
            </a:r>
            <a:r>
              <a:rPr lang="en-US" sz="1200" dirty="0" err="1" smtClean="0"/>
              <a:t>geklusterd</a:t>
            </a:r>
            <a:r>
              <a:rPr lang="en-US" sz="1200" dirty="0" smtClean="0"/>
              <a:t> is. We </a:t>
            </a:r>
            <a:r>
              <a:rPr lang="en-US" sz="1200" dirty="0" err="1" smtClean="0"/>
              <a:t>beginnen</a:t>
            </a:r>
            <a:r>
              <a:rPr lang="en-US" sz="1200" dirty="0" smtClean="0"/>
              <a:t> </a:t>
            </a:r>
            <a:r>
              <a:rPr lang="en-US" sz="1200" dirty="0" err="1" smtClean="0"/>
              <a:t>bij</a:t>
            </a:r>
            <a:r>
              <a:rPr lang="en-US" sz="1200" dirty="0" smtClean="0"/>
              <a:t> </a:t>
            </a:r>
            <a:r>
              <a:rPr lang="en-US" sz="1200" dirty="0" err="1" smtClean="0"/>
              <a:t>cellen</a:t>
            </a:r>
            <a:r>
              <a:rPr lang="en-US" sz="1200" dirty="0" smtClean="0"/>
              <a:t> en </a:t>
            </a:r>
            <a:r>
              <a:rPr lang="en-US" sz="1200" dirty="0" err="1" smtClean="0"/>
              <a:t>vanuit</a:t>
            </a:r>
            <a:r>
              <a:rPr lang="en-US" sz="1200" dirty="0" smtClean="0"/>
              <a:t> </a:t>
            </a:r>
            <a:r>
              <a:rPr lang="en-US" sz="1200" dirty="0" err="1" smtClean="0"/>
              <a:t>daar</a:t>
            </a:r>
            <a:r>
              <a:rPr lang="en-US" sz="1200" dirty="0" smtClean="0"/>
              <a:t> </a:t>
            </a:r>
            <a:r>
              <a:rPr lang="en-US" sz="1200" dirty="0" err="1" smtClean="0"/>
              <a:t>vertrekken</a:t>
            </a:r>
            <a:r>
              <a:rPr lang="en-US" sz="1200" dirty="0" smtClean="0"/>
              <a:t> we </a:t>
            </a:r>
            <a:r>
              <a:rPr lang="en-US" sz="1200" dirty="0" err="1" smtClean="0"/>
              <a:t>naar</a:t>
            </a:r>
            <a:r>
              <a:rPr lang="en-US" sz="1200" dirty="0" smtClean="0"/>
              <a:t> de rest. […] </a:t>
            </a:r>
            <a:r>
              <a:rPr lang="en-US" sz="1200" dirty="0" err="1" smtClean="0"/>
              <a:t>Vanuit</a:t>
            </a:r>
            <a:r>
              <a:rPr lang="en-US" sz="1200" dirty="0" smtClean="0"/>
              <a:t> </a:t>
            </a:r>
            <a:r>
              <a:rPr lang="en-US" sz="1200" dirty="0" err="1" smtClean="0"/>
              <a:t>cellen</a:t>
            </a:r>
            <a:r>
              <a:rPr lang="en-US" sz="1200" dirty="0" smtClean="0"/>
              <a:t> kun je het </a:t>
            </a:r>
            <a:r>
              <a:rPr lang="en-US" sz="1200" dirty="0" err="1" smtClean="0"/>
              <a:t>uitbouwen</a:t>
            </a:r>
            <a:r>
              <a:rPr lang="en-US" sz="1200" dirty="0" smtClean="0"/>
              <a:t> of </a:t>
            </a:r>
            <a:r>
              <a:rPr lang="en-US" sz="1200" dirty="0" err="1" smtClean="0"/>
              <a:t>Kleiner</a:t>
            </a:r>
            <a:r>
              <a:rPr lang="en-US" sz="1200" dirty="0" smtClean="0"/>
              <a:t> </a:t>
            </a:r>
            <a:r>
              <a:rPr lang="en-US" sz="1200" dirty="0" err="1" smtClean="0"/>
              <a:t>maken</a:t>
            </a:r>
            <a:r>
              <a:rPr lang="en-US" sz="1200" dirty="0" smtClean="0"/>
              <a:t> </a:t>
            </a:r>
            <a:r>
              <a:rPr lang="en-US" sz="1200" dirty="0" err="1" smtClean="0"/>
              <a:t>om</a:t>
            </a:r>
            <a:r>
              <a:rPr lang="en-US" sz="1200" dirty="0" smtClean="0"/>
              <a:t> </a:t>
            </a:r>
            <a:r>
              <a:rPr lang="en-US" sz="1200" dirty="0" err="1" smtClean="0"/>
              <a:t>eigelijk</a:t>
            </a:r>
            <a:r>
              <a:rPr lang="en-US" sz="1200" dirty="0" smtClean="0"/>
              <a:t> </a:t>
            </a:r>
            <a:r>
              <a:rPr lang="en-US" sz="1200" dirty="0" err="1" smtClean="0"/>
              <a:t>alle</a:t>
            </a:r>
            <a:r>
              <a:rPr lang="en-US" sz="1200" dirty="0" smtClean="0"/>
              <a:t> </a:t>
            </a:r>
            <a:r>
              <a:rPr lang="en-US" sz="1200" dirty="0" err="1" smtClean="0"/>
              <a:t>poten</a:t>
            </a:r>
            <a:r>
              <a:rPr lang="en-US" sz="1200" dirty="0" smtClean="0"/>
              <a:t> in </a:t>
            </a:r>
            <a:r>
              <a:rPr lang="en-US" sz="1200" dirty="0" err="1" smtClean="0"/>
              <a:t>te</a:t>
            </a:r>
            <a:r>
              <a:rPr lang="en-US" sz="1200" dirty="0" smtClean="0"/>
              <a:t> </a:t>
            </a:r>
            <a:r>
              <a:rPr lang="en-US" sz="1200" dirty="0" err="1" smtClean="0"/>
              <a:t>komen</a:t>
            </a:r>
            <a:r>
              <a:rPr lang="en-US" sz="1200" dirty="0" smtClean="0"/>
              <a:t>. </a:t>
            </a:r>
          </a:p>
          <a:p>
            <a:pPr algn="l"/>
            <a:endParaRPr lang="en-US" sz="1200" dirty="0" smtClean="0"/>
          </a:p>
          <a:p>
            <a:pPr algn="l"/>
            <a:r>
              <a:rPr lang="en-US" sz="1200" dirty="0" err="1" smtClean="0"/>
              <a:t>Denk</a:t>
            </a:r>
            <a:r>
              <a:rPr lang="en-US" sz="1200" dirty="0" smtClean="0"/>
              <a:t> je </a:t>
            </a:r>
            <a:r>
              <a:rPr lang="en-US" sz="1200" dirty="0" err="1" smtClean="0"/>
              <a:t>dat</a:t>
            </a:r>
            <a:r>
              <a:rPr lang="en-US" sz="1200" dirty="0" smtClean="0"/>
              <a:t> </a:t>
            </a:r>
            <a:r>
              <a:rPr lang="en-US" sz="1200" dirty="0" err="1" smtClean="0"/>
              <a:t>leerlingen</a:t>
            </a:r>
            <a:r>
              <a:rPr lang="en-US" sz="1200" dirty="0" smtClean="0"/>
              <a:t> </a:t>
            </a:r>
            <a:r>
              <a:rPr lang="en-US" sz="1200" dirty="0" err="1" smtClean="0"/>
              <a:t>ook</a:t>
            </a:r>
            <a:r>
              <a:rPr lang="en-US" sz="1200" dirty="0" smtClean="0"/>
              <a:t> </a:t>
            </a:r>
            <a:r>
              <a:rPr lang="en-US" sz="1200" dirty="0" err="1" smtClean="0"/>
              <a:t>zo</a:t>
            </a:r>
            <a:r>
              <a:rPr lang="en-US" sz="1200" dirty="0" smtClean="0"/>
              <a:t> </a:t>
            </a:r>
            <a:r>
              <a:rPr lang="en-US" sz="1200" dirty="0" err="1" smtClean="0"/>
              <a:t>denken</a:t>
            </a:r>
            <a:r>
              <a:rPr lang="en-US" sz="1200" dirty="0" smtClean="0"/>
              <a:t>, </a:t>
            </a:r>
            <a:r>
              <a:rPr lang="en-US" sz="1200" dirty="0" err="1" smtClean="0"/>
              <a:t>vanuit</a:t>
            </a:r>
            <a:r>
              <a:rPr lang="en-US" sz="1200" dirty="0" smtClean="0"/>
              <a:t> </a:t>
            </a:r>
            <a:r>
              <a:rPr lang="en-US" sz="1200" dirty="0" err="1" smtClean="0"/>
              <a:t>cellen</a:t>
            </a:r>
            <a:r>
              <a:rPr lang="en-US" sz="1200" dirty="0" smtClean="0"/>
              <a:t>? Nee, </a:t>
            </a:r>
            <a:r>
              <a:rPr lang="en-US" sz="1200" dirty="0" err="1" smtClean="0"/>
              <a:t>vanuit</a:t>
            </a:r>
            <a:r>
              <a:rPr lang="en-US" sz="1200" dirty="0" smtClean="0"/>
              <a:t> hen </a:t>
            </a:r>
            <a:r>
              <a:rPr lang="en-US" sz="1200" dirty="0" err="1" smtClean="0"/>
              <a:t>zijn</a:t>
            </a:r>
            <a:r>
              <a:rPr lang="en-US" sz="1200" dirty="0" smtClean="0"/>
              <a:t> het </a:t>
            </a:r>
            <a:r>
              <a:rPr lang="en-US" sz="1200" dirty="0" err="1" smtClean="0"/>
              <a:t>gewoon</a:t>
            </a:r>
            <a:r>
              <a:rPr lang="en-US" sz="1200" dirty="0" smtClean="0"/>
              <a:t> los </a:t>
            </a:r>
            <a:r>
              <a:rPr lang="en-US" sz="1200" dirty="0" err="1" smtClean="0"/>
              <a:t>zand</a:t>
            </a:r>
            <a:r>
              <a:rPr lang="en-US" sz="1200" dirty="0" smtClean="0"/>
              <a:t> </a:t>
            </a:r>
            <a:r>
              <a:rPr lang="en-US" sz="1200" dirty="0" err="1" smtClean="0"/>
              <a:t>hoofdstukken</a:t>
            </a:r>
            <a:r>
              <a:rPr lang="en-US" sz="1200" dirty="0" smtClean="0"/>
              <a:t>. </a:t>
            </a:r>
            <a:r>
              <a:rPr lang="en-US" sz="1200" dirty="0" err="1" smtClean="0"/>
              <a:t>Misschien</a:t>
            </a:r>
            <a:r>
              <a:rPr lang="en-US" sz="1200" dirty="0" smtClean="0"/>
              <a:t> </a:t>
            </a:r>
            <a:r>
              <a:rPr lang="en-US" sz="1200" dirty="0" err="1" smtClean="0"/>
              <a:t>dat</a:t>
            </a:r>
            <a:r>
              <a:rPr lang="en-US" sz="1200" dirty="0" smtClean="0"/>
              <a:t> </a:t>
            </a:r>
            <a:r>
              <a:rPr lang="en-US" sz="1200" dirty="0" err="1" smtClean="0"/>
              <a:t>er</a:t>
            </a:r>
            <a:r>
              <a:rPr lang="en-US" sz="1200" dirty="0" smtClean="0"/>
              <a:t> </a:t>
            </a:r>
            <a:r>
              <a:rPr lang="en-US" sz="1200" dirty="0" err="1" smtClean="0"/>
              <a:t>samenhang</a:t>
            </a:r>
            <a:r>
              <a:rPr lang="en-US" sz="1200" dirty="0" smtClean="0"/>
              <a:t> zit </a:t>
            </a:r>
            <a:r>
              <a:rPr lang="en-US" sz="1200" dirty="0" err="1" smtClean="0"/>
              <a:t>tussen</a:t>
            </a:r>
            <a:r>
              <a:rPr lang="en-US" sz="1200" dirty="0" smtClean="0"/>
              <a:t> H3 en 4 (</a:t>
            </a:r>
            <a:r>
              <a:rPr lang="en-US" sz="1200" dirty="0" err="1" smtClean="0"/>
              <a:t>voortplangting</a:t>
            </a:r>
            <a:r>
              <a:rPr lang="en-US" sz="1200" dirty="0" smtClean="0"/>
              <a:t> en </a:t>
            </a:r>
            <a:r>
              <a:rPr lang="en-US" sz="1200" dirty="0" err="1" smtClean="0"/>
              <a:t>erfelijkheid</a:t>
            </a:r>
            <a:r>
              <a:rPr lang="en-US" sz="1200" dirty="0" smtClean="0"/>
              <a:t>). Maar </a:t>
            </a:r>
            <a:r>
              <a:rPr lang="en-US" sz="1200" dirty="0" err="1" smtClean="0"/>
              <a:t>niet</a:t>
            </a:r>
            <a:r>
              <a:rPr lang="en-US" sz="1200" dirty="0" smtClean="0"/>
              <a:t> </a:t>
            </a:r>
            <a:r>
              <a:rPr lang="en-US" sz="1200" dirty="0" err="1" smtClean="0"/>
              <a:t>dat</a:t>
            </a:r>
            <a:r>
              <a:rPr lang="en-US" sz="1200" dirty="0" smtClean="0"/>
              <a:t> </a:t>
            </a:r>
            <a:r>
              <a:rPr lang="en-US" sz="1200" dirty="0" err="1" smtClean="0"/>
              <a:t>ze</a:t>
            </a:r>
            <a:r>
              <a:rPr lang="en-US" sz="1200" dirty="0" smtClean="0"/>
              <a:t> het </a:t>
            </a:r>
            <a:r>
              <a:rPr lang="en-US" sz="1200" dirty="0" err="1" smtClean="0"/>
              <a:t>terug</a:t>
            </a:r>
            <a:r>
              <a:rPr lang="en-US" sz="1200" dirty="0" smtClean="0"/>
              <a:t> </a:t>
            </a:r>
            <a:r>
              <a:rPr lang="en-US" sz="1200" dirty="0" err="1" smtClean="0"/>
              <a:t>beredeneren</a:t>
            </a:r>
            <a:r>
              <a:rPr lang="en-US" sz="1200" dirty="0" smtClean="0"/>
              <a:t> </a:t>
            </a:r>
            <a:r>
              <a:rPr lang="en-US" sz="1200" dirty="0" err="1" smtClean="0"/>
              <a:t>naar</a:t>
            </a:r>
            <a:r>
              <a:rPr lang="en-US" sz="1200" dirty="0" smtClean="0"/>
              <a:t> </a:t>
            </a:r>
            <a:r>
              <a:rPr lang="en-US" sz="1200" dirty="0" err="1" smtClean="0"/>
              <a:t>cellen</a:t>
            </a:r>
            <a:r>
              <a:rPr lang="en-US" sz="1200" dirty="0" smtClean="0"/>
              <a:t> en </a:t>
            </a:r>
            <a:r>
              <a:rPr lang="en-US" sz="1200" dirty="0" err="1" smtClean="0"/>
              <a:t>samenhang</a:t>
            </a:r>
            <a:r>
              <a:rPr lang="en-US" sz="1200" dirty="0" smtClean="0"/>
              <a:t> </a:t>
            </a:r>
            <a:r>
              <a:rPr lang="en-US" sz="1200" dirty="0" err="1" smtClean="0"/>
              <a:t>tussen</a:t>
            </a:r>
            <a:r>
              <a:rPr lang="en-US" sz="1200" dirty="0" smtClean="0"/>
              <a:t> </a:t>
            </a:r>
            <a:r>
              <a:rPr lang="en-US" sz="1200" dirty="0" err="1" smtClean="0"/>
              <a:t>alle</a:t>
            </a:r>
            <a:r>
              <a:rPr lang="en-US" sz="1200" dirty="0" smtClean="0"/>
              <a:t> </a:t>
            </a:r>
            <a:r>
              <a:rPr lang="en-US" sz="1200" dirty="0" err="1" smtClean="0"/>
              <a:t>hoofdstukken</a:t>
            </a:r>
            <a:r>
              <a:rPr lang="en-US" sz="1200" dirty="0" smtClean="0"/>
              <a:t> </a:t>
            </a:r>
            <a:r>
              <a:rPr lang="en-US" sz="1200" dirty="0" err="1" smtClean="0"/>
              <a:t>vinden</a:t>
            </a:r>
            <a:r>
              <a:rPr lang="en-US" sz="1200" dirty="0" smtClean="0"/>
              <a:t>. </a:t>
            </a:r>
          </a:p>
          <a:p>
            <a:pPr algn="l"/>
            <a:endParaRPr lang="nl-NL" sz="1200" dirty="0" smtClean="0"/>
          </a:p>
          <a:p>
            <a:pPr algn="l"/>
            <a:r>
              <a:rPr lang="nl-NL" sz="1200" dirty="0" smtClean="0"/>
              <a:t>En dat is een erg leuk bruggetje naar filmpje van 2 5H leerlingen…. </a:t>
            </a:r>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31</a:t>
            </a:fld>
            <a:endParaRPr lang="nl-NL"/>
          </a:p>
        </p:txBody>
      </p:sp>
    </p:spTree>
    <p:extLst>
      <p:ext uri="{BB962C8B-B14F-4D97-AF65-F5344CB8AC3E}">
        <p14:creationId xmlns:p14="http://schemas.microsoft.com/office/powerpoint/2010/main" val="365004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Moet</a:t>
            </a:r>
            <a:r>
              <a:rPr lang="nl-NL" baseline="0" dirty="0" smtClean="0"/>
              <a:t> ik nog even opzoeken. </a:t>
            </a:r>
          </a:p>
          <a:p>
            <a:r>
              <a:rPr lang="nl-NL" baseline="0" dirty="0" smtClean="0"/>
              <a:t>Ik denk er nu wel aan, Renske, dat jij een plan had voor het maken van een soort checklist voor het laten zien van afbeeldingen. Lijkt me ook nog heel zinvol</a:t>
            </a:r>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11</a:t>
            </a:fld>
            <a:endParaRPr lang="nl-NL"/>
          </a:p>
        </p:txBody>
      </p:sp>
    </p:spTree>
    <p:extLst>
      <p:ext uri="{BB962C8B-B14F-4D97-AF65-F5344CB8AC3E}">
        <p14:creationId xmlns:p14="http://schemas.microsoft.com/office/powerpoint/2010/main" val="59342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Moet</a:t>
            </a:r>
            <a:r>
              <a:rPr lang="nl-NL" baseline="0" dirty="0" smtClean="0"/>
              <a:t> ik nog even opzoeken. </a:t>
            </a:r>
          </a:p>
          <a:p>
            <a:r>
              <a:rPr lang="nl-NL" baseline="0" dirty="0" smtClean="0"/>
              <a:t>Ik denk er nu wel aan, Renske, dat jij een plan had voor het maken van een soort checklist voor het laten zien van afbeeldingen. Lijkt me ook nog heel zinvol</a:t>
            </a:r>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12</a:t>
            </a:fld>
            <a:endParaRPr lang="nl-NL"/>
          </a:p>
        </p:txBody>
      </p:sp>
    </p:spTree>
    <p:extLst>
      <p:ext uri="{BB962C8B-B14F-4D97-AF65-F5344CB8AC3E}">
        <p14:creationId xmlns:p14="http://schemas.microsoft.com/office/powerpoint/2010/main" val="189482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smtClean="0"/>
              <a:t>Iedereen weet dat</a:t>
            </a:r>
            <a:r>
              <a:rPr lang="nl-NL" baseline="0" dirty="0" smtClean="0"/>
              <a:t> in alle vakken, maar vooral in het vak biologie, het programma als overladen wordt ervaren. Veel feitjes, leerlingen zien de verbanden ertussen niet. </a:t>
            </a:r>
            <a:endParaRPr lang="nl-NL" dirty="0" smtClean="0"/>
          </a:p>
          <a:p>
            <a:pPr marL="171450" indent="-171450">
              <a:buFontTx/>
              <a:buChar char="•"/>
            </a:pPr>
            <a:r>
              <a:rPr lang="nl-NL" dirty="0" smtClean="0"/>
              <a:t>Veel tijd besteden aan grote lijnen is effectief. Beter minder inzichten diepgaander</a:t>
            </a:r>
            <a:r>
              <a:rPr lang="nl-NL" baseline="0" dirty="0" smtClean="0"/>
              <a:t> begrijpen dan heel veel feitjes oppervlakkig kennen. </a:t>
            </a:r>
          </a:p>
          <a:p>
            <a:pPr marL="171450" indent="-171450">
              <a:buFontTx/>
              <a:buChar char="•"/>
            </a:pPr>
            <a:r>
              <a:rPr lang="nl-NL" baseline="0" dirty="0" smtClean="0"/>
              <a:t>Grote </a:t>
            </a:r>
            <a:r>
              <a:rPr lang="nl-NL" baseline="0" dirty="0" err="1" smtClean="0"/>
              <a:t>ideeen</a:t>
            </a:r>
            <a:r>
              <a:rPr lang="nl-NL" baseline="0" dirty="0" smtClean="0"/>
              <a:t> zorgen voor samenhang tussen verschillende hoofdstukken; helpen opbouw samenhangende kennis.</a:t>
            </a:r>
          </a:p>
          <a:p>
            <a:pPr marL="171450" indent="-171450">
              <a:buFontTx/>
              <a:buChar char="•"/>
            </a:pPr>
            <a:r>
              <a:rPr lang="nl-NL" baseline="0" dirty="0" smtClean="0"/>
              <a:t>Bij grote </a:t>
            </a:r>
            <a:r>
              <a:rPr lang="nl-NL" baseline="0" dirty="0" err="1" smtClean="0"/>
              <a:t>ideeen</a:t>
            </a:r>
            <a:r>
              <a:rPr lang="nl-NL" baseline="0" dirty="0" smtClean="0"/>
              <a:t> horen sleutelvragen, waarmee situaties vanuit biologisch perspectief kunnen worden bevraagd. </a:t>
            </a:r>
            <a:endParaRPr lang="nl-NL" dirty="0" smtClean="0"/>
          </a:p>
          <a:p>
            <a:pPr marL="171450" indent="-171450">
              <a:buFontTx/>
              <a:buChar char="•"/>
            </a:pPr>
            <a:r>
              <a:rPr lang="nl-NL" dirty="0" smtClean="0"/>
              <a:t>Ook wijzen op het essay</a:t>
            </a:r>
            <a:r>
              <a:rPr lang="nl-NL" baseline="0" dirty="0" smtClean="0"/>
              <a:t> van Fred Janssen dat iedereen mee kan nemen. </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13</a:t>
            </a:fld>
            <a:endParaRPr lang="nl-NL"/>
          </a:p>
        </p:txBody>
      </p:sp>
    </p:spTree>
    <p:extLst>
      <p:ext uri="{BB962C8B-B14F-4D97-AF65-F5344CB8AC3E}">
        <p14:creationId xmlns:p14="http://schemas.microsoft.com/office/powerpoint/2010/main" val="2567081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Dit moet ik nog verder uitwerken op meerdere dia’s, is alleen een overzichtje van onderwerpen voor</a:t>
            </a:r>
            <a:r>
              <a:rPr lang="nl-NL" baseline="0" dirty="0" smtClean="0"/>
              <a:t> in het theoretische achtergrond-gedeelte</a:t>
            </a:r>
            <a:endParaRPr lang="nl-NL" dirty="0"/>
          </a:p>
        </p:txBody>
      </p:sp>
      <p:sp>
        <p:nvSpPr>
          <p:cNvPr id="4" name="Slide Number Placeholder 3"/>
          <p:cNvSpPr>
            <a:spLocks noGrp="1"/>
          </p:cNvSpPr>
          <p:nvPr>
            <p:ph type="sldNum" sz="quarter" idx="10"/>
          </p:nvPr>
        </p:nvSpPr>
        <p:spPr/>
        <p:txBody>
          <a:bodyPr/>
          <a:lstStyle/>
          <a:p>
            <a:fld id="{812ECD43-08E5-4945-BC4F-4857758E978F}" type="slidenum">
              <a:rPr lang="nl-NL" smtClean="0"/>
              <a:t>18</a:t>
            </a:fld>
            <a:endParaRPr lang="nl-NL"/>
          </a:p>
        </p:txBody>
      </p:sp>
    </p:spTree>
    <p:extLst>
      <p:ext uri="{BB962C8B-B14F-4D97-AF65-F5344CB8AC3E}">
        <p14:creationId xmlns:p14="http://schemas.microsoft.com/office/powerpoint/2010/main" val="309276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Let op: onderscheid</a:t>
            </a:r>
            <a:r>
              <a:rPr lang="nl-NL" baseline="0" dirty="0" smtClean="0"/>
              <a:t> met “big </a:t>
            </a:r>
            <a:r>
              <a:rPr lang="nl-NL" baseline="0" dirty="0" err="1" smtClean="0"/>
              <a:t>idea</a:t>
            </a:r>
            <a:r>
              <a:rPr lang="nl-NL" baseline="0" dirty="0" smtClean="0"/>
              <a:t>” duidelijk maken: deze drempelconcepten zijn gedefinieerd naar hun functie, en niet naar de grootte van het idee.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21</a:t>
            </a:fld>
            <a:endParaRPr lang="nl-NL"/>
          </a:p>
        </p:txBody>
      </p:sp>
    </p:spTree>
    <p:extLst>
      <p:ext uri="{BB962C8B-B14F-4D97-AF65-F5344CB8AC3E}">
        <p14:creationId xmlns:p14="http://schemas.microsoft.com/office/powerpoint/2010/main" val="2725808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1. Vaak zien beginnende leraren de grote lijnen niet (wij zijn ze ook nog steeds aan het ontdekken). Dat is ook logisch, want de studie is meer gericht op specialisatie dan op overzicht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2. Als leraren ze wel zien, vergeten ze vaak hier expliciet over te zijn naar leerlingen toe  [als we ze maar veel feitjes laten zien, ontdekken ze de grote lijnen vanzelf wel. Of: ze kunnen dit grote idee nog niet aan in klas 1]</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3.Centrale vragen en activiteiten voor leerlingen.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smtClean="0"/>
              <a:t>4. Hoe krijg je dan alles af? =&gt; uitkomsten onderzoek </a:t>
            </a:r>
            <a:r>
              <a:rPr lang="nl-NL" dirty="0" err="1" smtClean="0"/>
              <a:t>Breadth</a:t>
            </a:r>
            <a:r>
              <a:rPr lang="nl-NL" dirty="0" smtClean="0"/>
              <a:t> versus Depth. Zie ook 2 betreffende hoofdstukjes uit</a:t>
            </a:r>
            <a:r>
              <a:rPr lang="nl-NL" i="1" dirty="0" smtClean="0"/>
              <a:t> </a:t>
            </a:r>
            <a:r>
              <a:rPr lang="nl-NL" i="1" dirty="0" err="1" smtClean="0"/>
              <a:t>BioLogen</a:t>
            </a:r>
            <a:r>
              <a:rPr lang="nl-NL" i="1" dirty="0" smtClean="0"/>
              <a:t> </a:t>
            </a:r>
            <a:r>
              <a:rPr lang="nl-NL" dirty="0" smtClean="0"/>
              <a:t>van Fred Janssen.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22</a:t>
            </a:fld>
            <a:endParaRPr lang="nl-NL"/>
          </a:p>
        </p:txBody>
      </p:sp>
    </p:spTree>
    <p:extLst>
      <p:ext uri="{BB962C8B-B14F-4D97-AF65-F5344CB8AC3E}">
        <p14:creationId xmlns:p14="http://schemas.microsoft.com/office/powerpoint/2010/main" val="162502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Ladder, puzzel,</a:t>
            </a:r>
            <a:r>
              <a:rPr lang="nl-NL" baseline="0" dirty="0" smtClean="0"/>
              <a:t> training, drempel</a:t>
            </a:r>
            <a:endParaRPr lang="nl-NL" dirty="0" smtClean="0"/>
          </a:p>
          <a:p>
            <a:r>
              <a:rPr lang="nl-NL" dirty="0" smtClean="0"/>
              <a:t>Voorbeelden in</a:t>
            </a:r>
            <a:r>
              <a:rPr lang="nl-NL" baseline="0" dirty="0" smtClean="0"/>
              <a:t> boekje. </a:t>
            </a:r>
          </a:p>
          <a:p>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23</a:t>
            </a:fld>
            <a:endParaRPr lang="nl-NL"/>
          </a:p>
        </p:txBody>
      </p:sp>
    </p:spTree>
    <p:extLst>
      <p:ext uri="{BB962C8B-B14F-4D97-AF65-F5344CB8AC3E}">
        <p14:creationId xmlns:p14="http://schemas.microsoft.com/office/powerpoint/2010/main" val="1496086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Iets zeggen over het document:</a:t>
            </a:r>
          </a:p>
          <a:p>
            <a:r>
              <a:rPr lang="nl-NL" dirty="0" smtClean="0"/>
              <a:t>Wetenschap leren bedrijven buiten beschouwing</a:t>
            </a:r>
            <a:r>
              <a:rPr lang="nl-NL" baseline="0" dirty="0" smtClean="0"/>
              <a:t> gelaten, dat zit in de blauwe kaartjes. </a:t>
            </a:r>
            <a:endParaRPr lang="nl-NL" dirty="0" smtClean="0"/>
          </a:p>
          <a:p>
            <a:r>
              <a:rPr lang="nl-NL" dirty="0" smtClean="0"/>
              <a:t>Streven</a:t>
            </a:r>
            <a:r>
              <a:rPr lang="nl-NL" baseline="0" dirty="0" smtClean="0"/>
              <a:t> was in onze formulering vooral enthousiasme en verwondering op te wekken. </a:t>
            </a:r>
          </a:p>
          <a:p>
            <a:r>
              <a:rPr lang="nl-NL" baseline="0" dirty="0" smtClean="0"/>
              <a:t>Doelgroep is in eerste instantie startende leraren.</a:t>
            </a:r>
          </a:p>
          <a:p>
            <a:r>
              <a:rPr lang="nl-NL" baseline="0" dirty="0" smtClean="0"/>
              <a:t>Niveau van de tekst is bovenbouw havo/vwo, kan makkelijk aangepast worden voor onderbouw. </a:t>
            </a:r>
            <a:endParaRPr lang="nl-NL" dirty="0"/>
          </a:p>
        </p:txBody>
      </p:sp>
      <p:sp>
        <p:nvSpPr>
          <p:cNvPr id="4" name="Tijdelijke aanduiding voor dianummer 3"/>
          <p:cNvSpPr>
            <a:spLocks noGrp="1"/>
          </p:cNvSpPr>
          <p:nvPr>
            <p:ph type="sldNum" sz="quarter" idx="10"/>
          </p:nvPr>
        </p:nvSpPr>
        <p:spPr/>
        <p:txBody>
          <a:bodyPr/>
          <a:lstStyle/>
          <a:p>
            <a:fld id="{812ECD43-08E5-4945-BC4F-4857758E978F}" type="slidenum">
              <a:rPr lang="nl-NL" smtClean="0"/>
              <a:t>24</a:t>
            </a:fld>
            <a:endParaRPr lang="nl-NL"/>
          </a:p>
        </p:txBody>
      </p:sp>
    </p:spTree>
    <p:extLst>
      <p:ext uri="{BB962C8B-B14F-4D97-AF65-F5344CB8AC3E}">
        <p14:creationId xmlns:p14="http://schemas.microsoft.com/office/powerpoint/2010/main" val="27554849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1" y="-1"/>
            <a:ext cx="9143999" cy="4521941"/>
          </a:xfrm>
          <a:solidFill>
            <a:srgbClr val="8592BC"/>
          </a:solidFill>
        </p:spPr>
        <p:txBody>
          <a:bodyPr>
            <a:normAutofit/>
          </a:bodyPr>
          <a:lstStyle>
            <a:lvl1pPr marL="0" indent="0">
              <a:buNone/>
              <a:defRPr sz="100">
                <a:solidFill>
                  <a:schemeClr val="bg2"/>
                </a:solidFill>
              </a:defRPr>
            </a:lvl1pPr>
          </a:lstStyle>
          <a:p>
            <a:pPr lvl="0"/>
            <a:r>
              <a:rPr lang="nl-NL" noProof="0" dirty="0" smtClean="0"/>
              <a:t>..</a:t>
            </a:r>
            <a:endParaRPr lang="nl-NL" noProof="0" dirty="0"/>
          </a:p>
        </p:txBody>
      </p:sp>
      <p:sp>
        <p:nvSpPr>
          <p:cNvPr id="6" name="Tijdelijke aanduiding voor tekst 5"/>
          <p:cNvSpPr>
            <a:spLocks noGrp="1"/>
          </p:cNvSpPr>
          <p:nvPr>
            <p:ph type="body" sz="quarter" idx="12" hasCustomPrompt="1"/>
          </p:nvPr>
        </p:nvSpPr>
        <p:spPr>
          <a:xfrm>
            <a:off x="1" y="2"/>
            <a:ext cx="9144000" cy="3719335"/>
          </a:xfrm>
          <a:solidFill>
            <a:schemeClr val="bg2"/>
          </a:solidFill>
        </p:spPr>
        <p:txBody>
          <a:bodyPr>
            <a:normAutofit/>
          </a:bodyPr>
          <a:lstStyle>
            <a:lvl1pPr marL="0" indent="0">
              <a:buNone/>
              <a:defRPr sz="100">
                <a:solidFill>
                  <a:schemeClr val="bg2"/>
                </a:solidFill>
              </a:defRPr>
            </a:lvl1pPr>
          </a:lstStyle>
          <a:p>
            <a:pPr lvl="0"/>
            <a:r>
              <a:rPr lang="nl-NL" noProof="0" dirty="0" smtClean="0"/>
              <a:t>..</a:t>
            </a:r>
            <a:endParaRPr lang="nl-NL" noProof="0" dirty="0"/>
          </a:p>
        </p:txBody>
      </p:sp>
      <p:sp>
        <p:nvSpPr>
          <p:cNvPr id="2" name="Titel 1"/>
          <p:cNvSpPr>
            <a:spLocks noGrp="1"/>
          </p:cNvSpPr>
          <p:nvPr>
            <p:ph type="title" hasCustomPrompt="1"/>
          </p:nvPr>
        </p:nvSpPr>
        <p:spPr>
          <a:xfrm>
            <a:off x="1359243" y="1052736"/>
            <a:ext cx="7389221" cy="1656184"/>
          </a:xfrm>
        </p:spPr>
        <p:txBody>
          <a:bodyPr/>
          <a:lstStyle>
            <a:lvl1pPr algn="l">
              <a:defRPr sz="4800">
                <a:solidFill>
                  <a:schemeClr val="bg1"/>
                </a:solidFill>
              </a:defRPr>
            </a:lvl1pPr>
          </a:lstStyle>
          <a:p>
            <a:r>
              <a:rPr lang="nl-NL" noProof="0" dirty="0" smtClean="0"/>
              <a:t>Titel van de presentatie</a:t>
            </a:r>
            <a:endParaRPr lang="nl-NL" noProof="0" dirty="0"/>
          </a:p>
        </p:txBody>
      </p:sp>
      <p:sp>
        <p:nvSpPr>
          <p:cNvPr id="20" name="Tijdelijke aanduiding voor tekst 19"/>
          <p:cNvSpPr>
            <a:spLocks noGrp="1"/>
          </p:cNvSpPr>
          <p:nvPr>
            <p:ph type="body" sz="quarter" idx="14" hasCustomPrompt="1"/>
          </p:nvPr>
        </p:nvSpPr>
        <p:spPr>
          <a:xfrm>
            <a:off x="1359243" y="3934610"/>
            <a:ext cx="4042079" cy="393700"/>
          </a:xfrm>
        </p:spPr>
        <p:txBody>
          <a:bodyPr anchor="ctr">
            <a:normAutofit/>
          </a:bodyPr>
          <a:lstStyle>
            <a:lvl1pPr marL="0" indent="0">
              <a:buNone/>
              <a:defRPr sz="2000">
                <a:solidFill>
                  <a:schemeClr val="bg1"/>
                </a:solidFill>
              </a:defRPr>
            </a:lvl1pPr>
          </a:lstStyle>
          <a:p>
            <a:pPr lvl="0"/>
            <a:r>
              <a:rPr lang="nl-NL" noProof="0" dirty="0" smtClean="0"/>
              <a:t>Subtitel presentatie</a:t>
            </a:r>
            <a:endParaRPr lang="nl-NL" noProof="0" dirty="0"/>
          </a:p>
        </p:txBody>
      </p:sp>
      <p:sp>
        <p:nvSpPr>
          <p:cNvPr id="8" name="Tijdelijke aanduiding voor datum 3"/>
          <p:cNvSpPr>
            <a:spLocks noGrp="1"/>
          </p:cNvSpPr>
          <p:nvPr>
            <p:ph type="dt" sz="half" idx="2"/>
          </p:nvPr>
        </p:nvSpPr>
        <p:spPr>
          <a:xfrm>
            <a:off x="5497060" y="3934685"/>
            <a:ext cx="3243080" cy="394127"/>
          </a:xfrm>
          <a:prstGeom prst="rect">
            <a:avLst/>
          </a:prstGeom>
        </p:spPr>
        <p:txBody>
          <a:bodyPr vert="horz" lIns="0" tIns="0" rIns="0" bIns="0" rtlCol="0" anchor="ctr"/>
          <a:lstStyle>
            <a:lvl1pPr algn="r">
              <a:defRPr sz="2000">
                <a:solidFill>
                  <a:schemeClr val="bg1"/>
                </a:solidFill>
              </a:defRPr>
            </a:lvl1pPr>
          </a:lstStyle>
          <a:p>
            <a:endParaRPr lang="nl-NL" noProof="0" dirty="0"/>
          </a:p>
        </p:txBody>
      </p:sp>
      <p:pic>
        <p:nvPicPr>
          <p:cNvPr id="10" name="Afbeelding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9819" y="6543376"/>
            <a:ext cx="2846250" cy="270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779" y="4725144"/>
            <a:ext cx="2805045" cy="1547367"/>
          </a:xfrm>
          <a:prstGeom prst="rect">
            <a:avLst/>
          </a:prstGeom>
        </p:spPr>
      </p:pic>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ek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grafiek in te voegen</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702950967"/>
      </p:ext>
    </p:extLst>
  </p:cSld>
  <p:clrMapOvr>
    <a:masterClrMapping/>
  </p:clrMapOvr>
  <p:transition spd="slow">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video in te voegen</a:t>
            </a:r>
            <a:endParaRPr lang="nl-NL" dirty="0"/>
          </a:p>
        </p:txBody>
      </p:sp>
      <p:pic>
        <p:nvPicPr>
          <p:cNvPr id="14" name="Afbeelding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2653170741"/>
      </p:ext>
    </p:extLst>
  </p:cSld>
  <p:clrMapOvr>
    <a:masterClrMapping/>
  </p:clrMapOvr>
  <p:transition spd="slow">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2"/>
            <a:ext cx="9144000" cy="4521939"/>
          </a:xfrm>
          <a:solidFill>
            <a:schemeClr val="bg2"/>
          </a:solidFill>
        </p:spPr>
        <p:txBody>
          <a:bodyPr>
            <a:normAutofit/>
          </a:bodyPr>
          <a:lstStyle>
            <a:lvl1pPr marL="0" indent="0">
              <a:buNone/>
              <a:defRPr sz="100">
                <a:solidFill>
                  <a:schemeClr val="bg2"/>
                </a:solidFill>
              </a:defRPr>
            </a:lvl1pPr>
          </a:lstStyle>
          <a:p>
            <a:pPr lvl="0"/>
            <a:r>
              <a:rPr lang="nl-NL" dirty="0" smtClean="0"/>
              <a:t>..</a:t>
            </a:r>
            <a:endParaRPr lang="nl-NL" dirty="0"/>
          </a:p>
        </p:txBody>
      </p:sp>
      <p:sp>
        <p:nvSpPr>
          <p:cNvPr id="2" name="Titel 1"/>
          <p:cNvSpPr>
            <a:spLocks noGrp="1"/>
          </p:cNvSpPr>
          <p:nvPr>
            <p:ph type="title" hasCustomPrompt="1"/>
          </p:nvPr>
        </p:nvSpPr>
        <p:spPr>
          <a:xfrm>
            <a:off x="1331640" y="1052736"/>
            <a:ext cx="7390800" cy="1656184"/>
          </a:xfrm>
        </p:spPr>
        <p:txBody>
          <a:bodyPr/>
          <a:lstStyle>
            <a:lvl1pPr algn="l">
              <a:defRPr sz="4800">
                <a:solidFill>
                  <a:schemeClr val="bg1"/>
                </a:solidFill>
              </a:defRPr>
            </a:lvl1pPr>
          </a:lstStyle>
          <a:p>
            <a:r>
              <a:rPr lang="nl-NL" dirty="0" smtClean="0"/>
              <a:t>Titel afsluiting</a:t>
            </a:r>
            <a:endParaRPr lang="nl-NL" dirty="0"/>
          </a:p>
        </p:txBody>
      </p:sp>
      <p:pic>
        <p:nvPicPr>
          <p:cNvPr id="8" name="Afbeelding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9819" y="6543376"/>
            <a:ext cx="2846250" cy="270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4787" y="4689945"/>
            <a:ext cx="2805045" cy="1547367"/>
          </a:xfrm>
          <a:prstGeom prst="rect">
            <a:avLst/>
          </a:prstGeom>
        </p:spPr>
      </p:pic>
    </p:spTree>
    <p:extLst>
      <p:ext uri="{BB962C8B-B14F-4D97-AF65-F5344CB8AC3E}">
        <p14:creationId xmlns:p14="http://schemas.microsoft.com/office/powerpoint/2010/main" val="12396288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6DD6BB-C2EE-4E66-9CD7-889920FE89D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C899D51-A005-4914-98A2-EEA794AE75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F8E6F1-33CB-4EC7-B599-5DBA428EAF6C}"/>
              </a:ext>
            </a:extLst>
          </p:cNvPr>
          <p:cNvSpPr>
            <a:spLocks noGrp="1"/>
          </p:cNvSpPr>
          <p:nvPr>
            <p:ph type="dt" sz="half" idx="10"/>
          </p:nvPr>
        </p:nvSpPr>
        <p:spPr/>
        <p:txBody>
          <a:bodyPr/>
          <a:lstStyle/>
          <a:p>
            <a:fld id="{A3AE7B0D-A189-4FFA-B3BA-F3A7D97D4ABA}" type="datetimeFigureOut">
              <a:rPr lang="nl-NL" smtClean="0"/>
              <a:t>18-1-2020</a:t>
            </a:fld>
            <a:endParaRPr lang="nl-NL"/>
          </a:p>
        </p:txBody>
      </p:sp>
      <p:sp>
        <p:nvSpPr>
          <p:cNvPr id="5" name="Tijdelijke aanduiding voor voettekst 4">
            <a:extLst>
              <a:ext uri="{FF2B5EF4-FFF2-40B4-BE49-F238E27FC236}">
                <a16:creationId xmlns:a16="http://schemas.microsoft.com/office/drawing/2014/main" id="{07EB26F9-FD65-404B-89D3-2446D60233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6249A64-617D-445C-8768-32F5A7EFD98A}"/>
              </a:ext>
            </a:extLst>
          </p:cNvPr>
          <p:cNvSpPr>
            <a:spLocks noGrp="1"/>
          </p:cNvSpPr>
          <p:nvPr>
            <p:ph type="sldNum" sz="quarter" idx="12"/>
          </p:nvPr>
        </p:nvSpPr>
        <p:spPr/>
        <p:txBody>
          <a:bodyPr/>
          <a:lstStyle/>
          <a:p>
            <a:fld id="{25C49802-04FA-4C6B-A43D-A742834F9FA8}" type="slidenum">
              <a:rPr lang="nl-NL" smtClean="0"/>
              <a:t>‹nr.›</a:t>
            </a:fld>
            <a:endParaRPr lang="nl-NL"/>
          </a:p>
        </p:txBody>
      </p:sp>
    </p:spTree>
    <p:extLst>
      <p:ext uri="{BB962C8B-B14F-4D97-AF65-F5344CB8AC3E}">
        <p14:creationId xmlns:p14="http://schemas.microsoft.com/office/powerpoint/2010/main" val="3263587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836E7-4A6D-4D66-B767-4D3EE5455CF7}"/>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C9963F9C-2095-4581-B101-0758B8A9C96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9A6CEDB-9E48-4711-A2BE-15D154929DD9}"/>
              </a:ext>
            </a:extLst>
          </p:cNvPr>
          <p:cNvSpPr>
            <a:spLocks noGrp="1"/>
          </p:cNvSpPr>
          <p:nvPr>
            <p:ph type="dt" sz="half" idx="10"/>
          </p:nvPr>
        </p:nvSpPr>
        <p:spPr/>
        <p:txBody>
          <a:bodyPr/>
          <a:lstStyle/>
          <a:p>
            <a:fld id="{A3AE7B0D-A189-4FFA-B3BA-F3A7D97D4ABA}" type="datetimeFigureOut">
              <a:rPr lang="nl-NL" smtClean="0"/>
              <a:t>18-1-2020</a:t>
            </a:fld>
            <a:endParaRPr lang="nl-NL"/>
          </a:p>
        </p:txBody>
      </p:sp>
      <p:sp>
        <p:nvSpPr>
          <p:cNvPr id="5" name="Tijdelijke aanduiding voor voettekst 4">
            <a:extLst>
              <a:ext uri="{FF2B5EF4-FFF2-40B4-BE49-F238E27FC236}">
                <a16:creationId xmlns:a16="http://schemas.microsoft.com/office/drawing/2014/main" id="{AF7A729A-39F2-4BFB-A9CC-B50EAD8405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15CEC3-5D19-4461-A05D-C3DEF7257089}"/>
              </a:ext>
            </a:extLst>
          </p:cNvPr>
          <p:cNvSpPr>
            <a:spLocks noGrp="1"/>
          </p:cNvSpPr>
          <p:nvPr>
            <p:ph type="sldNum" sz="quarter" idx="12"/>
          </p:nvPr>
        </p:nvSpPr>
        <p:spPr/>
        <p:txBody>
          <a:bodyPr/>
          <a:lstStyle/>
          <a:p>
            <a:fld id="{25C49802-04FA-4C6B-A43D-A742834F9FA8}" type="slidenum">
              <a:rPr lang="nl-NL" smtClean="0"/>
              <a:t>‹nr.›</a:t>
            </a:fld>
            <a:endParaRPr lang="nl-NL"/>
          </a:p>
        </p:txBody>
      </p:sp>
    </p:spTree>
    <p:extLst>
      <p:ext uri="{BB962C8B-B14F-4D97-AF65-F5344CB8AC3E}">
        <p14:creationId xmlns:p14="http://schemas.microsoft.com/office/powerpoint/2010/main" val="107749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smtClean="0"/>
              <a:t>Titel</a:t>
            </a:r>
            <a:endParaRPr lang="nl-NL" noProof="0" dirty="0"/>
          </a:p>
        </p:txBody>
      </p:sp>
      <p:sp>
        <p:nvSpPr>
          <p:cNvPr id="3" name="Tijdelijke aanduiding voor verticale tekst 2"/>
          <p:cNvSpPr>
            <a:spLocks noGrp="1"/>
          </p:cNvSpPr>
          <p:nvPr>
            <p:ph type="body" orient="vert" idx="1" hasCustomPrompt="1"/>
          </p:nvPr>
        </p:nvSpPr>
        <p:spPr>
          <a:xfrm>
            <a:off x="404665" y="1252836"/>
            <a:ext cx="5030981" cy="4795836"/>
          </a:xfrm>
          <a:noFill/>
        </p:spPr>
        <p:txBody>
          <a:bodyPr vert="horz" wrap="none" lIns="0" tIns="0" rIns="0" bIns="0"/>
          <a:lstStyle>
            <a:lvl1pPr marL="271318" indent="-271318">
              <a:spcBef>
                <a:spcPts val="600"/>
              </a:spcBef>
              <a:spcAft>
                <a:spcPts val="600"/>
              </a:spcAft>
              <a:buClr>
                <a:schemeClr val="bg2"/>
              </a:buClr>
              <a:buFont typeface="+mj-lt"/>
              <a:buAutoNum type="arabicPeriod"/>
              <a:defRPr sz="2000">
                <a:solidFill>
                  <a:schemeClr val="bg2"/>
                </a:solidFill>
              </a:defRPr>
            </a:lvl1pPr>
            <a:lvl2pPr marL="406977" indent="-135659">
              <a:buClr>
                <a:schemeClr val="bg2"/>
              </a:buClr>
              <a:buFont typeface="Arial" panose="020B0604020202020204" pitchFamily="34" charset="0"/>
              <a:buChar char="•"/>
              <a:defRPr sz="1600">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271318" indent="-271318">
              <a:spcBef>
                <a:spcPts val="600"/>
              </a:spcBef>
              <a:spcAft>
                <a:spcPts val="600"/>
              </a:spcAft>
              <a:buClr>
                <a:schemeClr val="bg2"/>
              </a:buClr>
              <a:buFont typeface="+mj-lt"/>
              <a:buAutoNum type="arabicPeriod"/>
              <a:tabLst/>
              <a:defRPr sz="2000">
                <a:solidFill>
                  <a:schemeClr val="bg2"/>
                </a:solidFill>
              </a:defRPr>
            </a:lvl6pPr>
            <a:lvl7pPr marL="406977" indent="-135659">
              <a:buClr>
                <a:schemeClr val="bg2"/>
              </a:buClr>
              <a:buFont typeface="Arial" panose="020B0604020202020204" pitchFamily="34" charset="0"/>
              <a:buChar char="•"/>
              <a:defRPr>
                <a:solidFill>
                  <a:schemeClr val="bg2"/>
                </a:solidFill>
              </a:defRPr>
            </a:lvl7pPr>
            <a:lvl8pPr>
              <a:defRPr sz="1400">
                <a:solidFill>
                  <a:schemeClr val="bg2"/>
                </a:solidFill>
              </a:defRPr>
            </a:lvl8pPr>
            <a:lvl9pPr>
              <a:defRPr>
                <a:solidFill>
                  <a:schemeClr val="bg2"/>
                </a:solidFill>
              </a:defRPr>
            </a:lvl9pPr>
          </a:lstStyle>
          <a:p>
            <a:pPr lvl="0"/>
            <a:r>
              <a:rPr lang="nl-NL" noProof="0" dirty="0" smtClean="0"/>
              <a:t>Opsomming</a:t>
            </a:r>
          </a:p>
          <a:p>
            <a:pPr lvl="1"/>
            <a:r>
              <a:rPr lang="nl-NL" noProof="0" dirty="0" err="1" smtClean="0"/>
              <a:t>Bullet</a:t>
            </a:r>
            <a:endParaRPr lang="nl-NL" noProof="0" dirty="0" smtClean="0"/>
          </a:p>
          <a:p>
            <a:pPr lvl="2"/>
            <a:r>
              <a:rPr lang="nl-NL" noProof="0" dirty="0" smtClean="0"/>
              <a:t>Leestekst</a:t>
            </a:r>
          </a:p>
          <a:p>
            <a:pPr lvl="3"/>
            <a:r>
              <a:rPr lang="nl-NL" noProof="0" dirty="0" smtClean="0"/>
              <a:t>Kopje wit</a:t>
            </a:r>
          </a:p>
          <a:p>
            <a:pPr lvl="4"/>
            <a:r>
              <a:rPr lang="nl-NL" noProof="0" dirty="0" smtClean="0"/>
              <a:t>Kopje geel</a:t>
            </a:r>
          </a:p>
          <a:p>
            <a:pPr lvl="5"/>
            <a:r>
              <a:rPr lang="nl-NL" noProof="0" dirty="0" smtClean="0"/>
              <a:t>Opsomming</a:t>
            </a:r>
          </a:p>
          <a:p>
            <a:pPr lvl="6"/>
            <a:r>
              <a:rPr lang="nl-NL" noProof="0" dirty="0" err="1" smtClean="0"/>
              <a:t>Bullet</a:t>
            </a:r>
            <a:endParaRPr lang="nl-NL" noProof="0" dirty="0" smtClean="0"/>
          </a:p>
          <a:p>
            <a:pPr lvl="7"/>
            <a:r>
              <a:rPr lang="nl-NL" sz="1349" noProof="0" dirty="0" smtClean="0"/>
              <a:t>Leestekst</a:t>
            </a:r>
          </a:p>
          <a:p>
            <a:pPr lvl="8"/>
            <a:r>
              <a:rPr lang="nl-NL" noProof="0" dirty="0" smtClean="0"/>
              <a:t>Kopje wit</a:t>
            </a:r>
            <a:endParaRPr lang="nl-NL" noProof="0" dirty="0"/>
          </a:p>
        </p:txBody>
      </p:sp>
      <p:sp>
        <p:nvSpPr>
          <p:cNvPr id="7" name="Tijdelijke aanduiding voor afbeelding 13"/>
          <p:cNvSpPr>
            <a:spLocks noGrp="1"/>
          </p:cNvSpPr>
          <p:nvPr>
            <p:ph type="pic" sz="quarter" idx="13" hasCustomPrompt="1"/>
          </p:nvPr>
        </p:nvSpPr>
        <p:spPr>
          <a:xfrm>
            <a:off x="5587316" y="1252539"/>
            <a:ext cx="3152019"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noProof="0" dirty="0" smtClean="0"/>
              <a:t>Klik hier om een</a:t>
            </a:r>
            <a:br>
              <a:rPr lang="nl-NL" noProof="0" dirty="0" smtClean="0"/>
            </a:br>
            <a:r>
              <a:rPr lang="nl-NL" noProof="0" dirty="0" smtClean="0"/>
              <a:t>afbeelding in te voegen</a:t>
            </a:r>
            <a:endParaRPr lang="nl-NL" noProof="0" dirty="0"/>
          </a:p>
        </p:txBody>
      </p:sp>
      <p:grpSp>
        <p:nvGrpSpPr>
          <p:cNvPr id="8" name="Grid" hidden="1"/>
          <p:cNvGrpSpPr/>
          <p:nvPr userDrawn="1"/>
        </p:nvGrpSpPr>
        <p:grpSpPr>
          <a:xfrm>
            <a:off x="0" y="0"/>
            <a:ext cx="9144002"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gr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54426134"/>
      </p:ext>
    </p:extLst>
  </p:cSld>
  <p:clrMapOvr>
    <a:masterClrMapping/>
  </p:clrMapOvr>
  <p:transition spd="slow">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smtClean="0"/>
              <a:t>Titel</a:t>
            </a:r>
            <a:endParaRPr lang="nl-NL" noProof="0" dirty="0"/>
          </a:p>
        </p:txBody>
      </p:sp>
      <p:sp>
        <p:nvSpPr>
          <p:cNvPr id="3" name="Tijdelijke aanduiding voor verticale tekst 2"/>
          <p:cNvSpPr>
            <a:spLocks noGrp="1"/>
          </p:cNvSpPr>
          <p:nvPr>
            <p:ph type="body" orient="vert" idx="1" hasCustomPrompt="1"/>
          </p:nvPr>
        </p:nvSpPr>
        <p:spPr/>
        <p:txBody>
          <a:bodyPr vert="horz"/>
          <a:lstStyle>
            <a:lvl8pPr>
              <a:defRPr sz="1600"/>
            </a:lvl8pPr>
          </a:lstStyle>
          <a:p>
            <a:pPr lvl="0"/>
            <a:r>
              <a:rPr lang="nl-NL" noProof="0" dirty="0" err="1" smtClean="0"/>
              <a:t>Bullet</a:t>
            </a:r>
            <a:endParaRPr lang="nl-NL" noProof="0" dirty="0" smtClean="0"/>
          </a:p>
          <a:p>
            <a:pPr lvl="1"/>
            <a:r>
              <a:rPr lang="nl-NL" noProof="0" dirty="0" smtClean="0"/>
              <a:t>Sub-</a:t>
            </a:r>
            <a:r>
              <a:rPr lang="nl-NL" noProof="0" dirty="0" err="1" smtClean="0"/>
              <a:t>bullet</a:t>
            </a:r>
            <a:endParaRPr lang="nl-NL" noProof="0" dirty="0" smtClean="0"/>
          </a:p>
          <a:p>
            <a:pPr lvl="2"/>
            <a:r>
              <a:rPr lang="nl-NL" noProof="0" dirty="0" smtClean="0"/>
              <a:t>Leestekst</a:t>
            </a:r>
          </a:p>
          <a:p>
            <a:pPr lvl="3"/>
            <a:r>
              <a:rPr lang="nl-NL" noProof="0" dirty="0" smtClean="0"/>
              <a:t>Kopje donker blauw</a:t>
            </a:r>
          </a:p>
          <a:p>
            <a:pPr lvl="4"/>
            <a:r>
              <a:rPr lang="nl-NL" noProof="0" dirty="0" smtClean="0"/>
              <a:t>Kopje licht blauw</a:t>
            </a:r>
          </a:p>
          <a:p>
            <a:pPr lvl="5"/>
            <a:r>
              <a:rPr lang="nl-NL" noProof="0" dirty="0" err="1" smtClean="0"/>
              <a:t>Bullet</a:t>
            </a:r>
            <a:endParaRPr lang="nl-NL" noProof="0" dirty="0" smtClean="0"/>
          </a:p>
          <a:p>
            <a:pPr lvl="6"/>
            <a:r>
              <a:rPr lang="nl-NL" noProof="0" dirty="0" smtClean="0"/>
              <a:t>Sub-</a:t>
            </a:r>
            <a:r>
              <a:rPr lang="nl-NL" noProof="0" dirty="0" err="1" smtClean="0"/>
              <a:t>bullet</a:t>
            </a:r>
            <a:endParaRPr lang="nl-NL" noProof="0" dirty="0" smtClean="0"/>
          </a:p>
          <a:p>
            <a:pPr lvl="7"/>
            <a:r>
              <a:rPr lang="nl-NL" sz="1349" noProof="0" dirty="0" smtClean="0"/>
              <a:t>Leestekst</a:t>
            </a:r>
          </a:p>
          <a:p>
            <a:pPr lvl="8"/>
            <a:r>
              <a:rPr lang="nl-NL" noProof="0" dirty="0" smtClean="0"/>
              <a:t>Kopje donker blauw</a:t>
            </a:r>
            <a:endParaRPr lang="nl-NL" noProof="0" dirty="0"/>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2596851"/>
      </p:ext>
    </p:extLst>
  </p:cSld>
  <p:clrMapOvr>
    <a:masterClrMapping/>
  </p:clrMapOvr>
  <p:transition spd="slow">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amp; Beeld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noProof="0" dirty="0" smtClean="0"/>
              <a:t>Titel</a:t>
            </a:r>
            <a:endParaRPr lang="nl-NL" noProof="0" dirty="0"/>
          </a:p>
        </p:txBody>
      </p:sp>
      <p:sp>
        <p:nvSpPr>
          <p:cNvPr id="3" name="Tijdelijke aanduiding voor verticale tekst 2"/>
          <p:cNvSpPr>
            <a:spLocks noGrp="1"/>
          </p:cNvSpPr>
          <p:nvPr>
            <p:ph type="body" orient="vert" idx="1" hasCustomPrompt="1"/>
          </p:nvPr>
        </p:nvSpPr>
        <p:spPr>
          <a:xfrm>
            <a:off x="404665" y="1252836"/>
            <a:ext cx="5840650" cy="4795836"/>
          </a:xfrm>
        </p:spPr>
        <p:txBody>
          <a:bodyPr vert="horz"/>
          <a:lstStyle/>
          <a:p>
            <a:pPr lvl="0"/>
            <a:r>
              <a:rPr lang="nl-NL" noProof="0" dirty="0" err="1" smtClean="0"/>
              <a:t>Bullet</a:t>
            </a:r>
            <a:endParaRPr lang="nl-NL" noProof="0" dirty="0" smtClean="0"/>
          </a:p>
          <a:p>
            <a:pPr lvl="1"/>
            <a:r>
              <a:rPr lang="nl-NL" noProof="0" dirty="0" smtClean="0"/>
              <a:t>Sub-</a:t>
            </a:r>
            <a:r>
              <a:rPr lang="nl-NL" noProof="0" dirty="0" err="1" smtClean="0"/>
              <a:t>bullet</a:t>
            </a:r>
            <a:endParaRPr lang="nl-NL" noProof="0" dirty="0" smtClean="0"/>
          </a:p>
          <a:p>
            <a:pPr lvl="2"/>
            <a:r>
              <a:rPr lang="nl-NL" noProof="0" dirty="0" smtClean="0"/>
              <a:t>Leestekst</a:t>
            </a:r>
          </a:p>
          <a:p>
            <a:pPr lvl="3"/>
            <a:r>
              <a:rPr lang="nl-NL" noProof="0" dirty="0" smtClean="0"/>
              <a:t>Kopje donker blauw</a:t>
            </a:r>
          </a:p>
          <a:p>
            <a:pPr lvl="4"/>
            <a:r>
              <a:rPr lang="nl-NL" noProof="0" dirty="0" smtClean="0"/>
              <a:t>Kopje licht blauw</a:t>
            </a:r>
          </a:p>
          <a:p>
            <a:pPr lvl="5"/>
            <a:r>
              <a:rPr lang="nl-NL" noProof="0" dirty="0" err="1" smtClean="0"/>
              <a:t>Bullet</a:t>
            </a:r>
            <a:endParaRPr lang="nl-NL" noProof="0" dirty="0" smtClean="0"/>
          </a:p>
          <a:p>
            <a:pPr lvl="6"/>
            <a:r>
              <a:rPr lang="nl-NL" noProof="0" dirty="0" smtClean="0"/>
              <a:t>Sub-</a:t>
            </a:r>
            <a:r>
              <a:rPr lang="nl-NL" noProof="0" dirty="0" err="1" smtClean="0"/>
              <a:t>bullet</a:t>
            </a:r>
            <a:endParaRPr lang="nl-NL" noProof="0" dirty="0" smtClean="0"/>
          </a:p>
          <a:p>
            <a:pPr lvl="7"/>
            <a:r>
              <a:rPr lang="nl-NL" sz="1349" noProof="0" dirty="0" smtClean="0"/>
              <a:t>Leestekst</a:t>
            </a:r>
          </a:p>
          <a:p>
            <a:pPr lvl="8"/>
            <a:r>
              <a:rPr lang="nl-NL" noProof="0" dirty="0" smtClean="0"/>
              <a:t>Kopje donker blauw</a:t>
            </a:r>
            <a:endParaRPr lang="nl-NL" noProof="0" dirty="0"/>
          </a:p>
        </p:txBody>
      </p:sp>
      <p:grpSp>
        <p:nvGrpSpPr>
          <p:cNvPr id="7" name="Grid" hidden="1"/>
          <p:cNvGrpSpPr/>
          <p:nvPr userDrawn="1"/>
        </p:nvGrpSpPr>
        <p:grpSpPr>
          <a:xfrm>
            <a:off x="0" y="0"/>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396986" y="1252539"/>
            <a:ext cx="2342350"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noProof="0" dirty="0" smtClean="0"/>
              <a:t>Klik hier om een</a:t>
            </a:r>
            <a:br>
              <a:rPr lang="nl-NL" noProof="0" dirty="0" smtClean="0"/>
            </a:br>
            <a:r>
              <a:rPr lang="nl-NL" noProof="0" dirty="0" smtClean="0"/>
              <a:t>afbeelding in te voegen</a:t>
            </a:r>
            <a:endParaRPr lang="nl-NL" noProof="0"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590302820"/>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amp; Beeld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4091501"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349" dirty="0" smtClean="0"/>
              <a:t>Leestekst</a:t>
            </a:r>
          </a:p>
          <a:p>
            <a:pPr lvl="8"/>
            <a:r>
              <a:rPr lang="nl-NL" dirty="0" smtClean="0"/>
              <a:t>Kopje donker blauw</a:t>
            </a:r>
            <a:endParaRPr lang="nl-NL" dirty="0"/>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2" y="1252539"/>
            <a:ext cx="4091174"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82767422"/>
      </p:ext>
    </p:extLst>
  </p:cSld>
  <p:clrMapOvr>
    <a:masterClrMapping/>
  </p:clrMapOvr>
  <p:transition spd="slow">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eeld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4" y="1252836"/>
            <a:ext cx="2548000"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349" dirty="0" smtClean="0"/>
              <a:t>Leestekst</a:t>
            </a:r>
          </a:p>
          <a:p>
            <a:pPr lvl="8"/>
            <a:r>
              <a:rPr lang="nl-NL" dirty="0" smtClean="0"/>
              <a:t>Kopje donker blauw</a:t>
            </a:r>
            <a:endParaRPr lang="nl-NL" dirty="0"/>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3104334" y="1252539"/>
            <a:ext cx="5635001"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pic>
        <p:nvPicPr>
          <p:cNvPr id="15" name="Afbeelding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32317621"/>
      </p:ext>
    </p:extLst>
  </p:cSld>
  <p:clrMapOvr>
    <a:masterClrMapping/>
  </p:clrMapOvr>
  <p:transition spd="slow">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eld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grpSp>
        <p:nvGrpSpPr>
          <p:cNvPr id="7" name="Grid" hidden="1"/>
          <p:cNvGrpSpPr/>
          <p:nvPr userDrawn="1"/>
        </p:nvGrpSpPr>
        <p:grpSpPr>
          <a:xfrm>
            <a:off x="-1" y="-1"/>
            <a:ext cx="9144002"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5" y="1252539"/>
            <a:ext cx="8334560" cy="4795837"/>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pic>
        <p:nvPicPr>
          <p:cNvPr id="13" name="Afbeelding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929258224"/>
      </p:ext>
    </p:extLst>
  </p:cSld>
  <p:clrMapOvr>
    <a:masterClrMapping/>
  </p:clrMapOvr>
  <p:transition spd="slow">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amp; Beeld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3" y="1252836"/>
            <a:ext cx="4091501"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349" dirty="0" smtClean="0"/>
              <a:t>Leestekst</a:t>
            </a:r>
          </a:p>
          <a:p>
            <a:pPr lvl="8"/>
            <a:r>
              <a:rPr lang="nl-NL" dirty="0" smtClean="0"/>
              <a:t>Kopje donker blauw</a:t>
            </a:r>
            <a:endParaRPr lang="nl-NL" dirty="0"/>
          </a:p>
        </p:txBody>
      </p:sp>
      <p:grpSp>
        <p:nvGrpSpPr>
          <p:cNvPr id="7" name="Grid" hidden="1"/>
          <p:cNvGrpSpPr/>
          <p:nvPr userDrawn="1"/>
        </p:nvGrpSpPr>
        <p:grpSpPr>
          <a:xfrm>
            <a:off x="-1" y="-1"/>
            <a:ext cx="9159312"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8161" y="1252539"/>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sp>
        <p:nvSpPr>
          <p:cNvPr id="17" name="Tijdelijke aanduiding voor afbeelding 13"/>
          <p:cNvSpPr>
            <a:spLocks noGrp="1"/>
          </p:cNvSpPr>
          <p:nvPr>
            <p:ph type="pic" sz="quarter" idx="14" hasCustomPrompt="1"/>
          </p:nvPr>
        </p:nvSpPr>
        <p:spPr>
          <a:xfrm>
            <a:off x="6762195" y="1252539"/>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sp>
        <p:nvSpPr>
          <p:cNvPr id="18" name="Tijdelijke aanduiding voor afbeelding 13"/>
          <p:cNvSpPr>
            <a:spLocks noGrp="1"/>
          </p:cNvSpPr>
          <p:nvPr>
            <p:ph type="pic" sz="quarter" idx="15" hasCustomPrompt="1"/>
          </p:nvPr>
        </p:nvSpPr>
        <p:spPr>
          <a:xfrm>
            <a:off x="4648161" y="3751624"/>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sp>
        <p:nvSpPr>
          <p:cNvPr id="19" name="Tijdelijke aanduiding voor afbeelding 13"/>
          <p:cNvSpPr>
            <a:spLocks noGrp="1"/>
          </p:cNvSpPr>
          <p:nvPr>
            <p:ph type="pic" sz="quarter" idx="16" hasCustomPrompt="1"/>
          </p:nvPr>
        </p:nvSpPr>
        <p:spPr>
          <a:xfrm>
            <a:off x="6762195" y="3751624"/>
            <a:ext cx="1969913" cy="2297049"/>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pic>
        <p:nvPicPr>
          <p:cNvPr id="20" name="Afbeelding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3673173449"/>
      </p:ext>
    </p:extLst>
  </p:cSld>
  <p:clrMapOvr>
    <a:masterClrMapping/>
  </p:clrMapOvr>
  <p:transition spd="slow">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amp; Beeld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nl-NL" dirty="0" smtClean="0"/>
              <a:t>Titel</a:t>
            </a:r>
            <a:endParaRPr lang="nl-NL" dirty="0"/>
          </a:p>
        </p:txBody>
      </p:sp>
      <p:sp>
        <p:nvSpPr>
          <p:cNvPr id="3" name="Tijdelijke aanduiding voor verticale tekst 2"/>
          <p:cNvSpPr>
            <a:spLocks noGrp="1"/>
          </p:cNvSpPr>
          <p:nvPr>
            <p:ph type="body" orient="vert" idx="1" hasCustomPrompt="1"/>
          </p:nvPr>
        </p:nvSpPr>
        <p:spPr>
          <a:xfrm>
            <a:off x="404664" y="1252836"/>
            <a:ext cx="4091500" cy="4795836"/>
          </a:xfrm>
        </p:spPr>
        <p:txBody>
          <a:bodyPr vert="horz"/>
          <a:lstStyle/>
          <a:p>
            <a:pPr lvl="0"/>
            <a:r>
              <a:rPr lang="nl-NL" dirty="0" err="1" smtClean="0"/>
              <a:t>Bullet</a:t>
            </a:r>
            <a:endParaRPr lang="nl-NL" dirty="0" smtClean="0"/>
          </a:p>
          <a:p>
            <a:pPr lvl="1"/>
            <a:r>
              <a:rPr lang="nl-NL" dirty="0" smtClean="0"/>
              <a:t>Sub-</a:t>
            </a:r>
            <a:r>
              <a:rPr lang="nl-NL" dirty="0" err="1" smtClean="0"/>
              <a:t>bullet</a:t>
            </a:r>
            <a:endParaRPr lang="nl-NL" dirty="0" smtClean="0"/>
          </a:p>
          <a:p>
            <a:pPr lvl="2"/>
            <a:r>
              <a:rPr lang="nl-NL" dirty="0" smtClean="0"/>
              <a:t>Leestekst</a:t>
            </a:r>
          </a:p>
          <a:p>
            <a:pPr lvl="3"/>
            <a:r>
              <a:rPr lang="nl-NL" dirty="0" smtClean="0"/>
              <a:t>Kopje donker blauw</a:t>
            </a:r>
          </a:p>
          <a:p>
            <a:pPr lvl="4"/>
            <a:r>
              <a:rPr lang="nl-NL" dirty="0" smtClean="0"/>
              <a:t>Kopje licht blauw</a:t>
            </a:r>
          </a:p>
          <a:p>
            <a:pPr lvl="5"/>
            <a:r>
              <a:rPr lang="nl-NL" dirty="0" err="1" smtClean="0"/>
              <a:t>Bullet</a:t>
            </a:r>
            <a:endParaRPr lang="nl-NL" dirty="0" smtClean="0"/>
          </a:p>
          <a:p>
            <a:pPr lvl="6"/>
            <a:r>
              <a:rPr lang="nl-NL" dirty="0" smtClean="0"/>
              <a:t>Sub-</a:t>
            </a:r>
            <a:r>
              <a:rPr lang="nl-NL" dirty="0" err="1" smtClean="0"/>
              <a:t>bullet</a:t>
            </a:r>
            <a:endParaRPr lang="nl-NL" dirty="0" smtClean="0"/>
          </a:p>
          <a:p>
            <a:pPr lvl="7"/>
            <a:r>
              <a:rPr lang="nl-NL" sz="1349" dirty="0" smtClean="0"/>
              <a:t>Leestekst</a:t>
            </a:r>
          </a:p>
          <a:p>
            <a:pPr lvl="8"/>
            <a:r>
              <a:rPr lang="nl-NL" dirty="0" smtClean="0"/>
              <a:t>Kopje donker blauw</a:t>
            </a:r>
            <a:endParaRPr lang="nl-NL" dirty="0"/>
          </a:p>
        </p:txBody>
      </p:sp>
      <p:grpSp>
        <p:nvGrpSpPr>
          <p:cNvPr id="7" name="Grid" hidden="1"/>
          <p:cNvGrpSpPr/>
          <p:nvPr userDrawn="1"/>
        </p:nvGrpSpPr>
        <p:grpSpPr>
          <a:xfrm>
            <a:off x="-1" y="-1"/>
            <a:ext cx="9144002"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smtClean="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dirty="0" smtClean="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647835" y="1252538"/>
            <a:ext cx="1969200" cy="4796134"/>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sp>
        <p:nvSpPr>
          <p:cNvPr id="17" name="Tijdelijke aanduiding voor afbeelding 13"/>
          <p:cNvSpPr>
            <a:spLocks noGrp="1"/>
          </p:cNvSpPr>
          <p:nvPr>
            <p:ph type="pic" sz="quarter" idx="14" hasCustomPrompt="1"/>
          </p:nvPr>
        </p:nvSpPr>
        <p:spPr>
          <a:xfrm>
            <a:off x="6760490" y="1252538"/>
            <a:ext cx="1969200" cy="4796134"/>
          </a:xfrm>
          <a:solidFill>
            <a:schemeClr val="tx2">
              <a:lumMod val="20000"/>
              <a:lumOff val="80000"/>
            </a:schemeClr>
          </a:solidFill>
        </p:spPr>
        <p:txBody>
          <a:bodyPr bIns="180000" anchor="ctr">
            <a:normAutofit/>
          </a:bodyPr>
          <a:lstStyle>
            <a:lvl1pPr marL="0" indent="0" algn="ctr">
              <a:lnSpc>
                <a:spcPct val="250000"/>
              </a:lnSpc>
              <a:buNone/>
              <a:defRPr sz="1049" baseline="0"/>
            </a:lvl1pPr>
          </a:lstStyle>
          <a:p>
            <a:r>
              <a:rPr lang="nl-NL" dirty="0" smtClean="0"/>
              <a:t>Klik hier om een</a:t>
            </a:r>
            <a:br>
              <a:rPr lang="nl-NL" dirty="0" smtClean="0"/>
            </a:br>
            <a:r>
              <a:rPr lang="nl-NL" dirty="0" smtClean="0"/>
              <a:t>afbeelding in te voegen</a:t>
            </a:r>
            <a:endParaRPr lang="nl-NL" dirty="0"/>
          </a:p>
        </p:txBody>
      </p:sp>
      <p:pic>
        <p:nvPicPr>
          <p:cNvPr id="16" name="Afbeelding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543" y="6543376"/>
            <a:ext cx="4657501" cy="270000"/>
          </a:xfrm>
          <a:prstGeom prst="rect">
            <a:avLst/>
          </a:prstGeom>
        </p:spPr>
      </p:pic>
    </p:spTree>
    <p:extLst>
      <p:ext uri="{BB962C8B-B14F-4D97-AF65-F5344CB8AC3E}">
        <p14:creationId xmlns:p14="http://schemas.microsoft.com/office/powerpoint/2010/main" val="4146982251"/>
      </p:ext>
    </p:extLst>
  </p:cSld>
  <p:clrMapOvr>
    <a:masterClrMapping/>
  </p:clrMapOvr>
  <p:transition spd="slow">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5" y="404664"/>
            <a:ext cx="8334670" cy="432048"/>
          </a:xfrm>
          <a:prstGeom prst="rect">
            <a:avLst/>
          </a:prstGeom>
        </p:spPr>
        <p:txBody>
          <a:bodyPr vert="horz" lIns="0" tIns="0" rIns="0" bIns="0" rtlCol="0" anchor="ctr">
            <a:noAutofit/>
          </a:bodyPr>
          <a:lstStyle/>
          <a:p>
            <a:r>
              <a:rPr lang="nl-NL" noProof="0" dirty="0" smtClean="0"/>
              <a:t>Titel</a:t>
            </a:r>
            <a:endParaRPr lang="nl-NL" noProof="0" dirty="0"/>
          </a:p>
        </p:txBody>
      </p:sp>
      <p:sp>
        <p:nvSpPr>
          <p:cNvPr id="3" name="Tijdelijke aanduiding voor tekst 2"/>
          <p:cNvSpPr>
            <a:spLocks noGrp="1"/>
          </p:cNvSpPr>
          <p:nvPr>
            <p:ph type="body" idx="1"/>
          </p:nvPr>
        </p:nvSpPr>
        <p:spPr>
          <a:xfrm>
            <a:off x="404665" y="1252836"/>
            <a:ext cx="8334670" cy="4795836"/>
          </a:xfrm>
          <a:prstGeom prst="rect">
            <a:avLst/>
          </a:prstGeom>
        </p:spPr>
        <p:txBody>
          <a:bodyPr vert="horz" lIns="0" tIns="0" rIns="0" bIns="0" rtlCol="0">
            <a:normAutofit/>
          </a:bodyPr>
          <a:lstStyle/>
          <a:p>
            <a:pPr lvl="0"/>
            <a:r>
              <a:rPr lang="nl-NL" noProof="0" dirty="0" err="1" smtClean="0"/>
              <a:t>Bullet</a:t>
            </a:r>
            <a:endParaRPr lang="nl-NL" noProof="0" dirty="0" smtClean="0"/>
          </a:p>
          <a:p>
            <a:pPr lvl="1"/>
            <a:r>
              <a:rPr lang="nl-NL" noProof="0" dirty="0" smtClean="0"/>
              <a:t>Sub-</a:t>
            </a:r>
            <a:r>
              <a:rPr lang="nl-NL" noProof="0" dirty="0" err="1" smtClean="0"/>
              <a:t>bullet</a:t>
            </a:r>
            <a:endParaRPr lang="nl-NL" noProof="0" dirty="0" smtClean="0"/>
          </a:p>
          <a:p>
            <a:pPr lvl="2"/>
            <a:r>
              <a:rPr lang="nl-NL" noProof="0" dirty="0" smtClean="0"/>
              <a:t>Leestekst</a:t>
            </a:r>
          </a:p>
          <a:p>
            <a:pPr lvl="3"/>
            <a:r>
              <a:rPr lang="nl-NL" noProof="0" dirty="0" smtClean="0"/>
              <a:t>Kopje donker blauw</a:t>
            </a:r>
          </a:p>
          <a:p>
            <a:pPr lvl="4"/>
            <a:r>
              <a:rPr lang="nl-NL" noProof="0" dirty="0" smtClean="0"/>
              <a:t>Kopje licht blauw</a:t>
            </a:r>
          </a:p>
          <a:p>
            <a:pPr lvl="5"/>
            <a:r>
              <a:rPr lang="nl-NL" noProof="0" dirty="0" err="1" smtClean="0"/>
              <a:t>Bullet</a:t>
            </a:r>
            <a:endParaRPr lang="nl-NL" noProof="0" dirty="0" smtClean="0"/>
          </a:p>
          <a:p>
            <a:pPr lvl="6"/>
            <a:r>
              <a:rPr lang="nl-NL" noProof="0" dirty="0" smtClean="0"/>
              <a:t>Sub-</a:t>
            </a:r>
            <a:r>
              <a:rPr lang="nl-NL" noProof="0" dirty="0" err="1" smtClean="0"/>
              <a:t>bullet</a:t>
            </a:r>
            <a:endParaRPr lang="nl-NL" noProof="0" dirty="0" smtClean="0"/>
          </a:p>
          <a:p>
            <a:pPr lvl="7"/>
            <a:r>
              <a:rPr lang="nl-NL" sz="1349" noProof="0" dirty="0" smtClean="0"/>
              <a:t>Leestekst</a:t>
            </a:r>
          </a:p>
          <a:p>
            <a:pPr lvl="8"/>
            <a:r>
              <a:rPr lang="nl-NL" noProof="0" dirty="0" smtClean="0"/>
              <a:t>Kopje donker blauw</a:t>
            </a:r>
            <a:endParaRPr lang="nl-NL" noProof="0" dirty="0"/>
          </a:p>
        </p:txBody>
      </p:sp>
      <p:sp>
        <p:nvSpPr>
          <p:cNvPr id="20" name="Rechthoek 19"/>
          <p:cNvSpPr/>
          <p:nvPr/>
        </p:nvSpPr>
        <p:spPr bwMode="auto">
          <a:xfrm>
            <a:off x="0" y="6453336"/>
            <a:ext cx="9144000" cy="404664"/>
          </a:xfrm>
          <a:prstGeom prst="rect">
            <a:avLst/>
          </a:prstGeom>
          <a:solidFill>
            <a:schemeClr val="bg2"/>
          </a:solidFill>
          <a:ln>
            <a:noFill/>
          </a:ln>
          <a:effectLst/>
          <a:extLst/>
        </p:spPr>
        <p:txBody>
          <a:bodyPr vert="horz" wrap="square" lIns="68544" tIns="34272" rIns="68544" bIns="34272" numCol="1" rtlCol="0" anchor="t" anchorCtr="0" compatLnSpc="1">
            <a:prstTxWarp prst="textNoShape">
              <a:avLst/>
            </a:prstTxWarp>
          </a:bodyPr>
          <a:lstStyle/>
          <a:p>
            <a:pPr marL="0" marR="0" indent="0" algn="l" defTabSz="685434" rtl="0" eaLnBrk="1" fontAlgn="base" latinLnBrk="0" hangingPunct="1">
              <a:lnSpc>
                <a:spcPct val="95000"/>
              </a:lnSpc>
              <a:spcBef>
                <a:spcPct val="0"/>
              </a:spcBef>
              <a:spcAft>
                <a:spcPct val="0"/>
              </a:spcAft>
              <a:buClrTx/>
              <a:buSzTx/>
              <a:buFont typeface="Arial" charset="0"/>
              <a:buNone/>
              <a:tabLst/>
            </a:pPr>
            <a:endParaRPr kumimoji="0" lang="nl-NL" sz="1499" b="0" i="0" u="none" strike="noStrike" cap="none" normalizeH="0" baseline="0" noProof="0" dirty="0" smtClean="0">
              <a:ln>
                <a:noFill/>
              </a:ln>
              <a:solidFill>
                <a:schemeClr val="bg1"/>
              </a:solidFill>
              <a:effectLst/>
              <a:latin typeface="Minion" pitchFamily="2" charset="0"/>
            </a:endParaRPr>
          </a:p>
        </p:txBody>
      </p:sp>
      <p:sp>
        <p:nvSpPr>
          <p:cNvPr id="6" name="Tijdelijke aanduiding voor dianummer 5"/>
          <p:cNvSpPr>
            <a:spLocks noGrp="1"/>
          </p:cNvSpPr>
          <p:nvPr>
            <p:ph type="sldNum" sz="quarter" idx="4"/>
          </p:nvPr>
        </p:nvSpPr>
        <p:spPr>
          <a:xfrm>
            <a:off x="404664" y="6453336"/>
            <a:ext cx="381346" cy="404664"/>
          </a:xfrm>
          <a:prstGeom prst="rect">
            <a:avLst/>
          </a:prstGeom>
        </p:spPr>
        <p:txBody>
          <a:bodyPr vert="horz" lIns="0" tIns="0" rIns="0" bIns="0" rtlCol="0" anchor="ctr"/>
          <a:lstStyle>
            <a:lvl1pPr algn="l">
              <a:defRPr lang="nl-NL" sz="1200" b="1" smtClean="0">
                <a:solidFill>
                  <a:schemeClr val="bg1"/>
                </a:solidFill>
              </a:defRPr>
            </a:lvl1pPr>
          </a:lstStyle>
          <a:p>
            <a:fld id="{21272068-81DC-4C45-9305-5AD5E2019168}" type="slidenum">
              <a:rPr lang="nl-NL" noProof="0" smtClean="0"/>
              <a:pPr/>
              <a:t>‹nr.›</a:t>
            </a:fld>
            <a:endParaRPr lang="nl-NL" noProof="0" dirty="0"/>
          </a:p>
        </p:txBody>
      </p:sp>
      <p:sp>
        <p:nvSpPr>
          <p:cNvPr id="14" name="Tijdelijke aanduiding voor dianummer 5"/>
          <p:cNvSpPr txBox="1">
            <a:spLocks/>
          </p:cNvSpPr>
          <p:nvPr/>
        </p:nvSpPr>
        <p:spPr>
          <a:xfrm>
            <a:off x="6681815" y="6453337"/>
            <a:ext cx="2057519" cy="416127"/>
          </a:xfrm>
          <a:prstGeom prst="rect">
            <a:avLst/>
          </a:prstGeom>
        </p:spPr>
        <p:txBody>
          <a:bodyPr vert="horz" lIns="68544" tIns="34272" rIns="68544" bIns="34272"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90D95B-2DCA-4A8C-818D-5010775FDD58}" type="slidenum">
              <a:rPr lang="nl-NL" sz="1100" noProof="0" smtClean="0">
                <a:solidFill>
                  <a:schemeClr val="bg1"/>
                </a:solidFill>
              </a:rPr>
              <a:pPr/>
              <a:t>‹nr.›</a:t>
            </a:fld>
            <a:endParaRPr lang="nl-NL" sz="900" noProof="0" dirty="0">
              <a:solidFill>
                <a:schemeClr val="bg1"/>
              </a:solidFill>
            </a:endParaRPr>
          </a:p>
        </p:txBody>
      </p:sp>
      <p:grpSp>
        <p:nvGrpSpPr>
          <p:cNvPr id="15" name="Grid" hidden="1"/>
          <p:cNvGrpSpPr/>
          <p:nvPr/>
        </p:nvGrpSpPr>
        <p:grpSpPr>
          <a:xfrm>
            <a:off x="0" y="0"/>
            <a:ext cx="9144000" cy="6858004"/>
            <a:chOff x="-2" y="-1"/>
            <a:chExt cx="9144000" cy="6858004"/>
          </a:xfrm>
        </p:grpSpPr>
        <p:sp>
          <p:nvSpPr>
            <p:cNvPr id="16" name="Rechthoek 15"/>
            <p:cNvSpPr/>
            <p:nvPr userDrawn="1"/>
          </p:nvSpPr>
          <p:spPr bwMode="auto">
            <a:xfrm>
              <a:off x="0" y="0"/>
              <a:ext cx="9143998"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17" name="Rechthoek 16"/>
            <p:cNvSpPr/>
            <p:nvPr userDrawn="1"/>
          </p:nvSpPr>
          <p:spPr bwMode="auto">
            <a:xfrm rot="5400000">
              <a:off x="-3226672" y="3226669"/>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8" name="Rechthoek 17"/>
            <p:cNvSpPr/>
            <p:nvPr userDrawn="1"/>
          </p:nvSpPr>
          <p:spPr bwMode="auto">
            <a:xfrm rot="5400000">
              <a:off x="5512664" y="3226670"/>
              <a:ext cx="6858003"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smtClean="0">
                <a:ln>
                  <a:noFill/>
                </a:ln>
                <a:solidFill>
                  <a:schemeClr val="bg1"/>
                </a:solidFill>
                <a:effectLst/>
                <a:latin typeface="Minion" pitchFamily="2" charset="0"/>
              </a:endParaRPr>
            </a:p>
          </p:txBody>
        </p:sp>
        <p:sp>
          <p:nvSpPr>
            <p:cNvPr id="19" name="Rechthoek 18"/>
            <p:cNvSpPr/>
            <p:nvPr userDrawn="1"/>
          </p:nvSpPr>
          <p:spPr bwMode="auto">
            <a:xfrm>
              <a:off x="0" y="848172"/>
              <a:ext cx="9143998"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sp>
          <p:nvSpPr>
            <p:cNvPr id="21" name="Rechthoek 20"/>
            <p:cNvSpPr/>
            <p:nvPr userDrawn="1"/>
          </p:nvSpPr>
          <p:spPr bwMode="auto">
            <a:xfrm>
              <a:off x="0" y="6048672"/>
              <a:ext cx="9143998" cy="404664"/>
            </a:xfrm>
            <a:prstGeom prst="rect">
              <a:avLst/>
            </a:prstGeom>
            <a:solidFill>
              <a:schemeClr val="accent1">
                <a:alpha val="50000"/>
              </a:schemeClr>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smtClean="0">
                <a:ln>
                  <a:noFill/>
                </a:ln>
                <a:solidFill>
                  <a:schemeClr val="bg1"/>
                </a:solidFill>
                <a:effectLst/>
                <a:latin typeface="Minion" pitchFamily="2" charset="0"/>
              </a:endParaRPr>
            </a:p>
          </p:txBody>
        </p:sp>
      </p:grpSp>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 id="2147483671" r:id="rId13"/>
    <p:sldLayoutId id="2147483672" r:id="rId14"/>
  </p:sldLayoutIdLst>
  <p:timing>
    <p:tnLst>
      <p:par>
        <p:cTn id="1" dur="indefinite" restart="never" nodeType="tmRoot"/>
      </p:par>
    </p:tnLst>
  </p:timing>
  <p:hf hdr="0" ftr="0"/>
  <p:txStyles>
    <p:titleStyle>
      <a:lvl1pPr algn="l" defTabSz="685434" rtl="0" eaLnBrk="1" latinLnBrk="0" hangingPunct="1">
        <a:spcBef>
          <a:spcPct val="0"/>
        </a:spcBef>
        <a:buNone/>
        <a:defRPr sz="3600" b="1" i="0" kern="1200">
          <a:solidFill>
            <a:schemeClr val="bg2"/>
          </a:solidFill>
          <a:latin typeface="+mj-lt"/>
          <a:ea typeface="+mj-ea"/>
          <a:cs typeface="+mj-cs"/>
        </a:defRPr>
      </a:lvl1pPr>
    </p:titleStyle>
    <p:bodyStyle>
      <a:lvl1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solidFill>
          <a:latin typeface="+mn-lt"/>
          <a:ea typeface="+mn-ea"/>
          <a:cs typeface="+mn-cs"/>
        </a:defRPr>
      </a:lvl1pPr>
      <a:lvl2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400" kern="1200">
          <a:solidFill>
            <a:schemeClr val="bg2"/>
          </a:solidFill>
          <a:latin typeface="+mn-lt"/>
          <a:ea typeface="+mn-ea"/>
          <a:cs typeface="+mn-cs"/>
        </a:defRPr>
      </a:lvl2pPr>
      <a:lvl3pPr marL="0" indent="0" algn="l" defTabSz="685434" rtl="0" eaLnBrk="1" latinLnBrk="0" hangingPunct="1">
        <a:lnSpc>
          <a:spcPct val="90000"/>
        </a:lnSpc>
        <a:spcBef>
          <a:spcPts val="450"/>
        </a:spcBef>
        <a:spcAft>
          <a:spcPts val="450"/>
        </a:spcAft>
        <a:buFont typeface="Arial" panose="020B0604020202020204" pitchFamily="34" charset="0"/>
        <a:buNone/>
        <a:defRPr sz="1600" kern="1200">
          <a:solidFill>
            <a:schemeClr val="bg2"/>
          </a:solidFill>
          <a:latin typeface="+mn-lt"/>
          <a:ea typeface="+mn-ea"/>
          <a:cs typeface="+mn-cs"/>
        </a:defRPr>
      </a:lvl3pPr>
      <a:lvl4pPr marL="0" indent="0" algn="l" defTabSz="685434" rtl="0" eaLnBrk="1" latinLnBrk="0" hangingPunct="1">
        <a:lnSpc>
          <a:spcPct val="90000"/>
        </a:lnSpc>
        <a:spcBef>
          <a:spcPts val="450"/>
        </a:spcBef>
        <a:spcAft>
          <a:spcPts val="450"/>
        </a:spcAft>
        <a:buFont typeface="Arial" panose="020B0604020202020204" pitchFamily="34" charset="0"/>
        <a:buNone/>
        <a:defRPr sz="1600" b="1" kern="1200">
          <a:solidFill>
            <a:schemeClr val="bg2"/>
          </a:solidFill>
          <a:latin typeface="+mn-lt"/>
          <a:ea typeface="+mn-ea"/>
          <a:cs typeface="+mn-cs"/>
        </a:defRPr>
      </a:lvl4pPr>
      <a:lvl5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tx2"/>
          </a:solidFill>
          <a:latin typeface="+mn-lt"/>
          <a:ea typeface="+mn-ea"/>
          <a:cs typeface="+mn-cs"/>
        </a:defRPr>
      </a:lvl5pPr>
      <a:lvl6pPr marL="135659"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solidFill>
          <a:latin typeface="+mn-lt"/>
          <a:ea typeface="+mn-ea"/>
          <a:cs typeface="+mn-cs"/>
        </a:defRPr>
      </a:lvl6pPr>
      <a:lvl7pPr marL="271318" indent="-135659" algn="l" defTabSz="685434" rtl="0" eaLnBrk="1" latinLnBrk="0" hangingPunct="1">
        <a:lnSpc>
          <a:spcPct val="90000"/>
        </a:lnSpc>
        <a:spcBef>
          <a:spcPts val="450"/>
        </a:spcBef>
        <a:spcAft>
          <a:spcPts val="45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685434" rtl="0" eaLnBrk="1" latinLnBrk="0" hangingPunct="1">
        <a:lnSpc>
          <a:spcPct val="90000"/>
        </a:lnSpc>
        <a:spcBef>
          <a:spcPts val="450"/>
        </a:spcBef>
        <a:spcAft>
          <a:spcPts val="450"/>
        </a:spcAft>
        <a:buFont typeface="Arial" panose="020B0604020202020204" pitchFamily="34" charset="0"/>
        <a:buNone/>
        <a:defRPr sz="1200" kern="1200">
          <a:solidFill>
            <a:schemeClr val="bg2"/>
          </a:solidFill>
          <a:latin typeface="+mn-lt"/>
          <a:ea typeface="+mn-ea"/>
          <a:cs typeface="+mn-cs"/>
        </a:defRPr>
      </a:lvl8pPr>
      <a:lvl9pPr marL="0" indent="0" algn="l" defTabSz="685434" rtl="0" eaLnBrk="1" latinLnBrk="0" hangingPunct="1">
        <a:lnSpc>
          <a:spcPct val="90000"/>
        </a:lnSpc>
        <a:spcBef>
          <a:spcPts val="450"/>
        </a:spcBef>
        <a:spcAft>
          <a:spcPts val="450"/>
        </a:spcAft>
        <a:buFont typeface="Arial" panose="020B0604020202020204" pitchFamily="34" charset="0"/>
        <a:buNone/>
        <a:defRPr sz="1600" b="1" kern="1200" baseline="0">
          <a:solidFill>
            <a:schemeClr val="bg2"/>
          </a:solidFill>
          <a:latin typeface="+mn-lt"/>
          <a:ea typeface="+mn-ea"/>
          <a:cs typeface="+mn-cs"/>
        </a:defRPr>
      </a:lvl9pPr>
    </p:bodyStyle>
    <p:otherStyle>
      <a:defPPr>
        <a:defRPr lang="nl-NL"/>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hyperlink" Target="https://answergarden.ch/1069560"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endParaRPr lang="nl-NL" dirty="0"/>
          </a:p>
        </p:txBody>
      </p:sp>
      <p:sp>
        <p:nvSpPr>
          <p:cNvPr id="6" name="Text Placeholder 5"/>
          <p:cNvSpPr>
            <a:spLocks noGrp="1"/>
          </p:cNvSpPr>
          <p:nvPr>
            <p:ph type="body" sz="quarter" idx="12"/>
          </p:nvPr>
        </p:nvSpPr>
        <p:spPr/>
        <p:txBody>
          <a:bodyPr/>
          <a:lstStyle/>
          <a:p>
            <a:endParaRPr lang="nl-NL" dirty="0"/>
          </a:p>
        </p:txBody>
      </p:sp>
      <p:sp>
        <p:nvSpPr>
          <p:cNvPr id="5" name="Title 4"/>
          <p:cNvSpPr>
            <a:spLocks noGrp="1"/>
          </p:cNvSpPr>
          <p:nvPr>
            <p:ph type="title"/>
          </p:nvPr>
        </p:nvSpPr>
        <p:spPr>
          <a:xfrm>
            <a:off x="179512" y="1052736"/>
            <a:ext cx="8784975" cy="1656184"/>
          </a:xfrm>
        </p:spPr>
        <p:txBody>
          <a:bodyPr/>
          <a:lstStyle/>
          <a:p>
            <a:pPr algn="ctr"/>
            <a:r>
              <a:rPr lang="nl-NL" dirty="0" smtClean="0"/>
              <a:t>Een zee aan verbanden – </a:t>
            </a:r>
            <a:br>
              <a:rPr lang="nl-NL" dirty="0" smtClean="0"/>
            </a:br>
            <a:r>
              <a:rPr lang="nl-NL" dirty="0" smtClean="0"/>
              <a:t>vakdidactisch puzzelen</a:t>
            </a:r>
            <a:r>
              <a:rPr lang="nl-NL" dirty="0"/>
              <a:t/>
            </a:r>
            <a:br>
              <a:rPr lang="nl-NL" dirty="0"/>
            </a:br>
            <a:endParaRPr lang="nl-NL" sz="2800" dirty="0"/>
          </a:p>
        </p:txBody>
      </p:sp>
      <p:sp>
        <p:nvSpPr>
          <p:cNvPr id="8" name="Text Placeholder 7"/>
          <p:cNvSpPr>
            <a:spLocks noGrp="1"/>
          </p:cNvSpPr>
          <p:nvPr>
            <p:ph type="body" sz="quarter" idx="14"/>
          </p:nvPr>
        </p:nvSpPr>
        <p:spPr>
          <a:xfrm>
            <a:off x="166381" y="4016548"/>
            <a:ext cx="8798105" cy="393700"/>
          </a:xfrm>
        </p:spPr>
        <p:txBody>
          <a:bodyPr>
            <a:normAutofit fontScale="85000" lnSpcReduction="20000"/>
          </a:bodyPr>
          <a:lstStyle/>
          <a:p>
            <a:r>
              <a:rPr lang="en-US" dirty="0" smtClean="0"/>
              <a:t>Clara Spee, Renske Jacobs </a:t>
            </a:r>
            <a:r>
              <a:rPr lang="en-US" dirty="0" err="1" smtClean="0"/>
              <a:t>en</a:t>
            </a:r>
            <a:r>
              <a:rPr lang="en-US" dirty="0" smtClean="0"/>
              <a:t> Nienke Wieringa		NIBI-</a:t>
            </a:r>
            <a:r>
              <a:rPr lang="en-US" dirty="0" err="1" smtClean="0"/>
              <a:t>conferentie</a:t>
            </a:r>
            <a:r>
              <a:rPr lang="en-US" dirty="0" smtClean="0"/>
              <a:t> 18 </a:t>
            </a:r>
            <a:r>
              <a:rPr lang="en-US" dirty="0" err="1" smtClean="0"/>
              <a:t>januari</a:t>
            </a:r>
            <a:r>
              <a:rPr lang="en-US" dirty="0" smtClean="0"/>
              <a:t> 2020					</a:t>
            </a:r>
            <a:endParaRPr lang="nl-NL" dirty="0"/>
          </a:p>
        </p:txBody>
      </p:sp>
      <p:pic>
        <p:nvPicPr>
          <p:cNvPr id="11" name="Picture 10"/>
          <p:cNvPicPr>
            <a:picLocks noChangeAspect="1"/>
          </p:cNvPicPr>
          <p:nvPr/>
        </p:nvPicPr>
        <p:blipFill>
          <a:blip r:embed="rId3"/>
          <a:stretch>
            <a:fillRect/>
          </a:stretch>
        </p:blipFill>
        <p:spPr>
          <a:xfrm>
            <a:off x="7645682" y="4838801"/>
            <a:ext cx="1318804" cy="1370091"/>
          </a:xfrm>
          <a:prstGeom prst="rect">
            <a:avLst/>
          </a:prstGeom>
        </p:spPr>
      </p:pic>
      <p:pic>
        <p:nvPicPr>
          <p:cNvPr id="12" name="Picture 11"/>
          <p:cNvPicPr>
            <a:picLocks noChangeAspect="1"/>
          </p:cNvPicPr>
          <p:nvPr/>
        </p:nvPicPr>
        <p:blipFill>
          <a:blip r:embed="rId4"/>
          <a:stretch>
            <a:fillRect/>
          </a:stretch>
        </p:blipFill>
        <p:spPr>
          <a:xfrm>
            <a:off x="2699792" y="5548575"/>
            <a:ext cx="4355555" cy="660317"/>
          </a:xfrm>
          <a:prstGeom prst="rect">
            <a:avLst/>
          </a:prstGeom>
        </p:spPr>
      </p:pic>
    </p:spTree>
    <p:extLst>
      <p:ext uri="{BB962C8B-B14F-4D97-AF65-F5344CB8AC3E}">
        <p14:creationId xmlns:p14="http://schemas.microsoft.com/office/powerpoint/2010/main" val="379817241"/>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507072">
            <a:off x="232844" y="3149483"/>
            <a:ext cx="4032698" cy="2486078"/>
          </a:xfrm>
          <a:prstGeom prst="rect">
            <a:avLst/>
          </a:prstGeom>
        </p:spPr>
      </p:pic>
      <p:sp>
        <p:nvSpPr>
          <p:cNvPr id="2" name="Title 1"/>
          <p:cNvSpPr>
            <a:spLocks noGrp="1"/>
          </p:cNvSpPr>
          <p:nvPr>
            <p:ph type="title"/>
          </p:nvPr>
        </p:nvSpPr>
        <p:spPr/>
        <p:txBody>
          <a:bodyPr/>
          <a:lstStyle/>
          <a:p>
            <a:endParaRPr lang="nl-NL"/>
          </a:p>
        </p:txBody>
      </p:sp>
      <p:pic>
        <p:nvPicPr>
          <p:cNvPr id="4" name="Picture 3"/>
          <p:cNvPicPr>
            <a:picLocks noChangeAspect="1"/>
          </p:cNvPicPr>
          <p:nvPr/>
        </p:nvPicPr>
        <p:blipFill>
          <a:blip r:embed="rId3"/>
          <a:stretch>
            <a:fillRect/>
          </a:stretch>
        </p:blipFill>
        <p:spPr>
          <a:xfrm rot="21325599">
            <a:off x="179511" y="403920"/>
            <a:ext cx="3661423" cy="2593032"/>
          </a:xfrm>
          <a:prstGeom prst="rect">
            <a:avLst/>
          </a:prstGeom>
        </p:spPr>
      </p:pic>
      <p:pic>
        <p:nvPicPr>
          <p:cNvPr id="5" name="Picture 4"/>
          <p:cNvPicPr>
            <a:picLocks noChangeAspect="1"/>
          </p:cNvPicPr>
          <p:nvPr/>
        </p:nvPicPr>
        <p:blipFill>
          <a:blip r:embed="rId4"/>
          <a:stretch>
            <a:fillRect/>
          </a:stretch>
        </p:blipFill>
        <p:spPr>
          <a:xfrm rot="558907">
            <a:off x="5869385" y="346246"/>
            <a:ext cx="3075699" cy="2708380"/>
          </a:xfrm>
          <a:prstGeom prst="rect">
            <a:avLst/>
          </a:prstGeom>
        </p:spPr>
      </p:pic>
      <p:pic>
        <p:nvPicPr>
          <p:cNvPr id="7" name="Picture 6"/>
          <p:cNvPicPr>
            <a:picLocks noChangeAspect="1"/>
          </p:cNvPicPr>
          <p:nvPr/>
        </p:nvPicPr>
        <p:blipFill>
          <a:blip r:embed="rId5"/>
          <a:stretch>
            <a:fillRect/>
          </a:stretch>
        </p:blipFill>
        <p:spPr>
          <a:xfrm rot="317801">
            <a:off x="3002058" y="1403652"/>
            <a:ext cx="3139884" cy="4699994"/>
          </a:xfrm>
          <a:prstGeom prst="rect">
            <a:avLst/>
          </a:prstGeom>
        </p:spPr>
      </p:pic>
      <p:pic>
        <p:nvPicPr>
          <p:cNvPr id="6" name="Picture 5"/>
          <p:cNvPicPr>
            <a:picLocks noChangeAspect="1"/>
          </p:cNvPicPr>
          <p:nvPr/>
        </p:nvPicPr>
        <p:blipFill>
          <a:blip r:embed="rId6"/>
          <a:stretch>
            <a:fillRect/>
          </a:stretch>
        </p:blipFill>
        <p:spPr>
          <a:xfrm rot="21129296">
            <a:off x="5754921" y="3145910"/>
            <a:ext cx="2437438" cy="2728541"/>
          </a:xfrm>
          <a:prstGeom prst="rect">
            <a:avLst/>
          </a:prstGeom>
        </p:spPr>
      </p:pic>
    </p:spTree>
    <p:extLst>
      <p:ext uri="{BB962C8B-B14F-4D97-AF65-F5344CB8AC3E}">
        <p14:creationId xmlns:p14="http://schemas.microsoft.com/office/powerpoint/2010/main" val="2416441845"/>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200" dirty="0" smtClean="0"/>
              <a:t>Wat vinden startende biologiedocenten vaak lastig?</a:t>
            </a:r>
            <a:endParaRPr lang="nl-NL" sz="3200" dirty="0"/>
          </a:p>
        </p:txBody>
      </p:sp>
      <p:sp>
        <p:nvSpPr>
          <p:cNvPr id="3" name="Vertical Text Placeholder 2"/>
          <p:cNvSpPr>
            <a:spLocks noGrp="1"/>
          </p:cNvSpPr>
          <p:nvPr>
            <p:ph type="body" orient="vert" idx="1"/>
          </p:nvPr>
        </p:nvSpPr>
        <p:spPr>
          <a:xfrm>
            <a:off x="404665" y="1556792"/>
            <a:ext cx="8334670" cy="4795836"/>
          </a:xfrm>
        </p:spPr>
        <p:txBody>
          <a:bodyPr/>
          <a:lstStyle/>
          <a:p>
            <a:pPr marL="342900" indent="-342900">
              <a:buAutoNum type="arabicPeriod"/>
            </a:pPr>
            <a:r>
              <a:rPr lang="en-US" dirty="0" smtClean="0"/>
              <a:t>Het </a:t>
            </a:r>
            <a:r>
              <a:rPr lang="en-US" dirty="0" err="1" smtClean="0"/>
              <a:t>grote</a:t>
            </a:r>
            <a:r>
              <a:rPr lang="en-US" dirty="0" smtClean="0"/>
              <a:t> </a:t>
            </a:r>
            <a:r>
              <a:rPr lang="en-US" dirty="0" err="1" smtClean="0"/>
              <a:t>plaatje</a:t>
            </a:r>
            <a:r>
              <a:rPr lang="en-US" dirty="0" smtClean="0"/>
              <a:t>/de </a:t>
            </a:r>
            <a:r>
              <a:rPr lang="en-US" dirty="0" err="1" smtClean="0"/>
              <a:t>grote</a:t>
            </a:r>
            <a:r>
              <a:rPr lang="en-US" dirty="0" smtClean="0"/>
              <a:t> </a:t>
            </a:r>
            <a:r>
              <a:rPr lang="en-US" dirty="0" err="1" smtClean="0"/>
              <a:t>lijnen</a:t>
            </a:r>
            <a:r>
              <a:rPr lang="nl-NL" dirty="0"/>
              <a:t> </a:t>
            </a:r>
            <a:r>
              <a:rPr lang="nl-NL" dirty="0" err="1" smtClean="0"/>
              <a:t>vs</a:t>
            </a:r>
            <a:r>
              <a:rPr lang="nl-NL" dirty="0" smtClean="0"/>
              <a:t> details</a:t>
            </a:r>
          </a:p>
          <a:p>
            <a:pPr marL="342900" indent="-342900">
              <a:buAutoNum type="arabicPeriod"/>
            </a:pPr>
            <a:r>
              <a:rPr lang="en-US" dirty="0" err="1" smtClean="0"/>
              <a:t>Visualiseren</a:t>
            </a:r>
            <a:r>
              <a:rPr lang="en-US" dirty="0" smtClean="0"/>
              <a:t> </a:t>
            </a:r>
            <a:r>
              <a:rPr lang="en-US" dirty="0" err="1" smtClean="0"/>
              <a:t>en</a:t>
            </a:r>
            <a:r>
              <a:rPr lang="en-US" dirty="0" smtClean="0"/>
              <a:t> </a:t>
            </a:r>
            <a:r>
              <a:rPr lang="en-US" dirty="0" err="1" smtClean="0"/>
              <a:t>omgaan</a:t>
            </a:r>
            <a:r>
              <a:rPr lang="en-US" dirty="0" smtClean="0"/>
              <a:t> met </a:t>
            </a:r>
            <a:r>
              <a:rPr lang="en-US" dirty="0" err="1" smtClean="0"/>
              <a:t>beeld</a:t>
            </a:r>
            <a:r>
              <a:rPr lang="en-US" dirty="0" smtClean="0"/>
              <a:t> </a:t>
            </a:r>
            <a:r>
              <a:rPr lang="en-US" dirty="0" err="1" smtClean="0"/>
              <a:t>en</a:t>
            </a:r>
            <a:r>
              <a:rPr lang="en-US" dirty="0" smtClean="0"/>
              <a:t> </a:t>
            </a:r>
            <a:r>
              <a:rPr lang="en-US" dirty="0" err="1" smtClean="0"/>
              <a:t>modellen</a:t>
            </a:r>
            <a:endParaRPr lang="en-US" dirty="0" smtClean="0"/>
          </a:p>
          <a:p>
            <a:pPr marL="342900" indent="-342900">
              <a:buAutoNum type="arabicPeriod"/>
            </a:pPr>
            <a:r>
              <a:rPr lang="en-US" dirty="0" err="1" smtClean="0"/>
              <a:t>Onderzoekend</a:t>
            </a:r>
            <a:r>
              <a:rPr lang="en-US" dirty="0" smtClean="0"/>
              <a:t> </a:t>
            </a:r>
            <a:r>
              <a:rPr lang="en-US" dirty="0" err="1" smtClean="0"/>
              <a:t>leren</a:t>
            </a:r>
            <a:r>
              <a:rPr lang="en-US" dirty="0" smtClean="0"/>
              <a:t>/</a:t>
            </a:r>
            <a:r>
              <a:rPr lang="en-US" dirty="0" err="1" smtClean="0"/>
              <a:t>leren</a:t>
            </a:r>
            <a:r>
              <a:rPr lang="en-US" dirty="0" smtClean="0"/>
              <a:t> </a:t>
            </a:r>
            <a:r>
              <a:rPr lang="en-US" dirty="0" err="1" smtClean="0"/>
              <a:t>onderzoeken</a:t>
            </a:r>
            <a:endParaRPr lang="en-US" dirty="0" smtClean="0"/>
          </a:p>
          <a:p>
            <a:pPr marL="342900" indent="-342900">
              <a:buAutoNum type="arabicPeriod"/>
            </a:pPr>
            <a:r>
              <a:rPr lang="en-US" dirty="0" err="1" smtClean="0"/>
              <a:t>Systeemdenken</a:t>
            </a:r>
            <a:r>
              <a:rPr lang="en-US" dirty="0" smtClean="0"/>
              <a:t>/</a:t>
            </a:r>
            <a:r>
              <a:rPr lang="en-US" dirty="0" err="1" smtClean="0"/>
              <a:t>jojo-en</a:t>
            </a:r>
            <a:endParaRPr lang="en-US" dirty="0" smtClean="0"/>
          </a:p>
          <a:p>
            <a:pPr marL="342900" indent="-342900">
              <a:buAutoNum type="arabicPeriod"/>
            </a:pPr>
            <a:r>
              <a:rPr lang="en-US" dirty="0" err="1" smtClean="0"/>
              <a:t>Verwondering</a:t>
            </a:r>
            <a:r>
              <a:rPr lang="en-US" dirty="0" smtClean="0"/>
              <a:t> </a:t>
            </a:r>
            <a:r>
              <a:rPr lang="en-US" dirty="0" err="1" smtClean="0"/>
              <a:t>opwekken</a:t>
            </a:r>
            <a:endParaRPr lang="en-US" dirty="0" smtClean="0"/>
          </a:p>
          <a:p>
            <a:pPr marL="342900" indent="-342900">
              <a:buAutoNum type="arabicPeriod"/>
            </a:pPr>
            <a:r>
              <a:rPr lang="en-US" dirty="0" err="1" smtClean="0"/>
              <a:t>Goede</a:t>
            </a:r>
            <a:r>
              <a:rPr lang="en-US" dirty="0" smtClean="0"/>
              <a:t> </a:t>
            </a:r>
            <a:r>
              <a:rPr lang="en-US" dirty="0" err="1" smtClean="0"/>
              <a:t>contexten</a:t>
            </a:r>
            <a:r>
              <a:rPr lang="en-US" dirty="0" smtClean="0"/>
              <a:t> </a:t>
            </a:r>
            <a:r>
              <a:rPr lang="en-US" dirty="0" err="1" smtClean="0"/>
              <a:t>vinden</a:t>
            </a:r>
            <a:r>
              <a:rPr lang="en-US" dirty="0" smtClean="0"/>
              <a:t> </a:t>
            </a:r>
            <a:r>
              <a:rPr lang="en-US" dirty="0" err="1" smtClean="0"/>
              <a:t>en</a:t>
            </a:r>
            <a:r>
              <a:rPr lang="en-US" dirty="0" smtClean="0"/>
              <a:t> </a:t>
            </a:r>
            <a:r>
              <a:rPr lang="en-US" dirty="0" err="1" smtClean="0"/>
              <a:t>gebruiken</a:t>
            </a:r>
            <a:endParaRPr lang="en-US" dirty="0" smtClean="0"/>
          </a:p>
          <a:p>
            <a:pPr marL="342900" indent="-342900">
              <a:buAutoNum type="arabicPeriod"/>
            </a:pPr>
            <a:endParaRPr lang="en-US" dirty="0" smtClean="0"/>
          </a:p>
          <a:p>
            <a:pPr marL="342900" indent="-342900">
              <a:buAutoNum type="arabicPeriod"/>
            </a:pPr>
            <a:endParaRPr lang="en-US" dirty="0" smtClean="0"/>
          </a:p>
        </p:txBody>
      </p:sp>
    </p:spTree>
    <p:extLst>
      <p:ext uri="{BB962C8B-B14F-4D97-AF65-F5344CB8AC3E}">
        <p14:creationId xmlns:p14="http://schemas.microsoft.com/office/powerpoint/2010/main" val="8886213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200" dirty="0" smtClean="0"/>
              <a:t>Wat vinden startende biologiedocenten vaak lastig?</a:t>
            </a:r>
            <a:endParaRPr lang="nl-NL" sz="3200" dirty="0"/>
          </a:p>
        </p:txBody>
      </p:sp>
      <p:sp>
        <p:nvSpPr>
          <p:cNvPr id="3" name="Vertical Text Placeholder 2"/>
          <p:cNvSpPr>
            <a:spLocks noGrp="1"/>
          </p:cNvSpPr>
          <p:nvPr>
            <p:ph type="body" orient="vert" idx="1"/>
          </p:nvPr>
        </p:nvSpPr>
        <p:spPr>
          <a:xfrm>
            <a:off x="404665" y="1556792"/>
            <a:ext cx="8334670" cy="4795836"/>
          </a:xfrm>
        </p:spPr>
        <p:txBody>
          <a:bodyPr/>
          <a:lstStyle/>
          <a:p>
            <a:pPr marL="342900" indent="-342900">
              <a:buAutoNum type="arabicPeriod"/>
            </a:pPr>
            <a:r>
              <a:rPr lang="en-US" b="1" dirty="0" smtClean="0">
                <a:solidFill>
                  <a:schemeClr val="tx1">
                    <a:lumMod val="95000"/>
                    <a:lumOff val="5000"/>
                  </a:schemeClr>
                </a:solidFill>
              </a:rPr>
              <a:t>Het </a:t>
            </a:r>
            <a:r>
              <a:rPr lang="en-US" b="1" dirty="0" err="1" smtClean="0">
                <a:solidFill>
                  <a:schemeClr val="tx1">
                    <a:lumMod val="95000"/>
                    <a:lumOff val="5000"/>
                  </a:schemeClr>
                </a:solidFill>
              </a:rPr>
              <a:t>grote</a:t>
            </a:r>
            <a:r>
              <a:rPr lang="en-US" b="1" dirty="0" smtClean="0">
                <a:solidFill>
                  <a:schemeClr val="tx1">
                    <a:lumMod val="95000"/>
                    <a:lumOff val="5000"/>
                  </a:schemeClr>
                </a:solidFill>
              </a:rPr>
              <a:t> </a:t>
            </a:r>
            <a:r>
              <a:rPr lang="en-US" b="1" dirty="0" err="1" smtClean="0">
                <a:solidFill>
                  <a:schemeClr val="tx1">
                    <a:lumMod val="95000"/>
                    <a:lumOff val="5000"/>
                  </a:schemeClr>
                </a:solidFill>
              </a:rPr>
              <a:t>plaatje</a:t>
            </a:r>
            <a:r>
              <a:rPr lang="en-US" b="1" dirty="0" smtClean="0">
                <a:solidFill>
                  <a:schemeClr val="tx1">
                    <a:lumMod val="95000"/>
                    <a:lumOff val="5000"/>
                  </a:schemeClr>
                </a:solidFill>
              </a:rPr>
              <a:t>/de </a:t>
            </a:r>
            <a:r>
              <a:rPr lang="en-US" b="1" dirty="0" err="1" smtClean="0">
                <a:solidFill>
                  <a:schemeClr val="tx1">
                    <a:lumMod val="95000"/>
                    <a:lumOff val="5000"/>
                  </a:schemeClr>
                </a:solidFill>
              </a:rPr>
              <a:t>grote</a:t>
            </a:r>
            <a:r>
              <a:rPr lang="en-US" b="1" dirty="0" smtClean="0">
                <a:solidFill>
                  <a:schemeClr val="tx1">
                    <a:lumMod val="95000"/>
                    <a:lumOff val="5000"/>
                  </a:schemeClr>
                </a:solidFill>
              </a:rPr>
              <a:t> </a:t>
            </a:r>
            <a:r>
              <a:rPr lang="en-US" b="1" dirty="0" err="1" smtClean="0">
                <a:solidFill>
                  <a:schemeClr val="tx1">
                    <a:lumMod val="95000"/>
                    <a:lumOff val="5000"/>
                  </a:schemeClr>
                </a:solidFill>
              </a:rPr>
              <a:t>lijnen</a:t>
            </a:r>
            <a:r>
              <a:rPr lang="nl-NL" b="1" dirty="0">
                <a:solidFill>
                  <a:schemeClr val="tx1">
                    <a:lumMod val="95000"/>
                    <a:lumOff val="5000"/>
                  </a:schemeClr>
                </a:solidFill>
              </a:rPr>
              <a:t> </a:t>
            </a:r>
            <a:r>
              <a:rPr lang="nl-NL" b="1" dirty="0" err="1" smtClean="0">
                <a:solidFill>
                  <a:schemeClr val="tx1">
                    <a:lumMod val="95000"/>
                    <a:lumOff val="5000"/>
                  </a:schemeClr>
                </a:solidFill>
              </a:rPr>
              <a:t>vs</a:t>
            </a:r>
            <a:r>
              <a:rPr lang="nl-NL" b="1" dirty="0" smtClean="0">
                <a:solidFill>
                  <a:schemeClr val="tx1">
                    <a:lumMod val="95000"/>
                    <a:lumOff val="5000"/>
                  </a:schemeClr>
                </a:solidFill>
              </a:rPr>
              <a:t> details</a:t>
            </a:r>
          </a:p>
          <a:p>
            <a:pPr marL="342900" indent="-342900">
              <a:buAutoNum type="arabicPeriod"/>
            </a:pPr>
            <a:r>
              <a:rPr lang="en-US" dirty="0" err="1" smtClean="0"/>
              <a:t>Visualiseren</a:t>
            </a:r>
            <a:r>
              <a:rPr lang="en-US" dirty="0" smtClean="0"/>
              <a:t> </a:t>
            </a:r>
            <a:r>
              <a:rPr lang="en-US" dirty="0" err="1" smtClean="0"/>
              <a:t>en</a:t>
            </a:r>
            <a:r>
              <a:rPr lang="en-US" dirty="0" smtClean="0"/>
              <a:t> </a:t>
            </a:r>
            <a:r>
              <a:rPr lang="en-US" dirty="0" err="1" smtClean="0"/>
              <a:t>omgaan</a:t>
            </a:r>
            <a:r>
              <a:rPr lang="en-US" dirty="0" smtClean="0"/>
              <a:t> met </a:t>
            </a:r>
            <a:r>
              <a:rPr lang="en-US" dirty="0" err="1" smtClean="0"/>
              <a:t>beeld</a:t>
            </a:r>
            <a:r>
              <a:rPr lang="en-US" dirty="0" smtClean="0"/>
              <a:t> </a:t>
            </a:r>
            <a:r>
              <a:rPr lang="en-US" dirty="0" err="1" smtClean="0"/>
              <a:t>en</a:t>
            </a:r>
            <a:r>
              <a:rPr lang="en-US" dirty="0" smtClean="0"/>
              <a:t> </a:t>
            </a:r>
            <a:r>
              <a:rPr lang="en-US" dirty="0" err="1" smtClean="0"/>
              <a:t>modellen</a:t>
            </a:r>
            <a:endParaRPr lang="en-US" dirty="0" smtClean="0"/>
          </a:p>
          <a:p>
            <a:pPr marL="342900" indent="-342900">
              <a:buAutoNum type="arabicPeriod"/>
            </a:pPr>
            <a:r>
              <a:rPr lang="en-US" dirty="0" err="1" smtClean="0"/>
              <a:t>Onderzoekend</a:t>
            </a:r>
            <a:r>
              <a:rPr lang="en-US" dirty="0" smtClean="0"/>
              <a:t> </a:t>
            </a:r>
            <a:r>
              <a:rPr lang="en-US" dirty="0" err="1" smtClean="0"/>
              <a:t>leren</a:t>
            </a:r>
            <a:r>
              <a:rPr lang="en-US" dirty="0" smtClean="0"/>
              <a:t>/</a:t>
            </a:r>
            <a:r>
              <a:rPr lang="en-US" dirty="0" err="1" smtClean="0"/>
              <a:t>leren</a:t>
            </a:r>
            <a:r>
              <a:rPr lang="en-US" dirty="0" smtClean="0"/>
              <a:t> </a:t>
            </a:r>
            <a:r>
              <a:rPr lang="en-US" dirty="0" err="1" smtClean="0"/>
              <a:t>onderzoeken</a:t>
            </a:r>
            <a:endParaRPr lang="en-US" dirty="0" smtClean="0"/>
          </a:p>
          <a:p>
            <a:pPr marL="342900" indent="-342900">
              <a:buAutoNum type="arabicPeriod"/>
            </a:pPr>
            <a:r>
              <a:rPr lang="en-US" dirty="0" err="1" smtClean="0"/>
              <a:t>Systeemdenken</a:t>
            </a:r>
            <a:r>
              <a:rPr lang="en-US" dirty="0" smtClean="0"/>
              <a:t>/</a:t>
            </a:r>
            <a:r>
              <a:rPr lang="en-US" dirty="0" err="1" smtClean="0"/>
              <a:t>jojo-en</a:t>
            </a:r>
            <a:endParaRPr lang="en-US" dirty="0" smtClean="0"/>
          </a:p>
          <a:p>
            <a:pPr marL="342900" indent="-342900">
              <a:buAutoNum type="arabicPeriod"/>
            </a:pPr>
            <a:r>
              <a:rPr lang="en-US" dirty="0" err="1" smtClean="0"/>
              <a:t>Verwondering</a:t>
            </a:r>
            <a:r>
              <a:rPr lang="en-US" dirty="0" smtClean="0"/>
              <a:t> </a:t>
            </a:r>
            <a:r>
              <a:rPr lang="en-US" dirty="0" err="1" smtClean="0"/>
              <a:t>opwekken</a:t>
            </a:r>
            <a:endParaRPr lang="en-US" dirty="0" smtClean="0"/>
          </a:p>
          <a:p>
            <a:pPr marL="342900" indent="-342900">
              <a:buAutoNum type="arabicPeriod"/>
            </a:pPr>
            <a:r>
              <a:rPr lang="en-US" dirty="0" err="1" smtClean="0"/>
              <a:t>Goede</a:t>
            </a:r>
            <a:r>
              <a:rPr lang="en-US" dirty="0" smtClean="0"/>
              <a:t> </a:t>
            </a:r>
            <a:r>
              <a:rPr lang="en-US" dirty="0" err="1" smtClean="0"/>
              <a:t>contexten</a:t>
            </a:r>
            <a:r>
              <a:rPr lang="en-US" dirty="0" smtClean="0"/>
              <a:t> </a:t>
            </a:r>
            <a:r>
              <a:rPr lang="en-US" dirty="0" err="1" smtClean="0"/>
              <a:t>vinden</a:t>
            </a:r>
            <a:r>
              <a:rPr lang="en-US" dirty="0" smtClean="0"/>
              <a:t> </a:t>
            </a:r>
            <a:r>
              <a:rPr lang="en-US" dirty="0" err="1" smtClean="0"/>
              <a:t>en</a:t>
            </a:r>
            <a:r>
              <a:rPr lang="en-US" dirty="0" smtClean="0"/>
              <a:t> </a:t>
            </a:r>
            <a:r>
              <a:rPr lang="en-US" dirty="0" err="1" smtClean="0"/>
              <a:t>gebruiken</a:t>
            </a:r>
            <a:endParaRPr lang="en-US" dirty="0" smtClean="0"/>
          </a:p>
          <a:p>
            <a:pPr marL="342900" indent="-342900">
              <a:buAutoNum type="arabicPeriod"/>
            </a:pPr>
            <a:endParaRPr lang="en-US" dirty="0" smtClean="0"/>
          </a:p>
          <a:p>
            <a:pPr marL="342900" indent="-342900">
              <a:buAutoNum type="arabicPeriod"/>
            </a:pPr>
            <a:endParaRPr lang="en-US" dirty="0" smtClean="0"/>
          </a:p>
        </p:txBody>
      </p:sp>
    </p:spTree>
    <p:extLst>
      <p:ext uri="{BB962C8B-B14F-4D97-AF65-F5344CB8AC3E}">
        <p14:creationId xmlns:p14="http://schemas.microsoft.com/office/powerpoint/2010/main" val="1567953548"/>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13541">
            <a:off x="1556372" y="401547"/>
            <a:ext cx="7104000" cy="1592723"/>
          </a:xfrm>
          <a:prstGeom prst="rect">
            <a:avLst/>
          </a:prstGeom>
        </p:spPr>
      </p:pic>
      <p:pic>
        <p:nvPicPr>
          <p:cNvPr id="5" name="Picture 4"/>
          <p:cNvPicPr>
            <a:picLocks noChangeAspect="1"/>
          </p:cNvPicPr>
          <p:nvPr/>
        </p:nvPicPr>
        <p:blipFill>
          <a:blip r:embed="rId4"/>
          <a:stretch>
            <a:fillRect/>
          </a:stretch>
        </p:blipFill>
        <p:spPr>
          <a:xfrm rot="21235013">
            <a:off x="96494" y="2090440"/>
            <a:ext cx="6217690" cy="4199596"/>
          </a:xfrm>
          <a:prstGeom prst="rect">
            <a:avLst/>
          </a:prstGeom>
        </p:spPr>
      </p:pic>
    </p:spTree>
    <p:extLst>
      <p:ext uri="{BB962C8B-B14F-4D97-AF65-F5344CB8AC3E}">
        <p14:creationId xmlns:p14="http://schemas.microsoft.com/office/powerpoint/2010/main" val="3557644491"/>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8964488" cy="1080120"/>
          </a:xfrm>
        </p:spPr>
        <p:txBody>
          <a:bodyPr/>
          <a:lstStyle/>
          <a:p>
            <a:r>
              <a:rPr lang="nl-NL" dirty="0" smtClean="0"/>
              <a:t>Wat zijn dat dan, die grote ideeën/rode lijnen?	</a:t>
            </a:r>
            <a:endParaRPr lang="nl-NL" dirty="0"/>
          </a:p>
        </p:txBody>
      </p:sp>
      <p:sp>
        <p:nvSpPr>
          <p:cNvPr id="3" name="Vertical Text Placeholder 2"/>
          <p:cNvSpPr>
            <a:spLocks noGrp="1"/>
          </p:cNvSpPr>
          <p:nvPr>
            <p:ph type="body" orient="vert" idx="1"/>
          </p:nvPr>
        </p:nvSpPr>
        <p:spPr>
          <a:xfrm>
            <a:off x="404665" y="2060848"/>
            <a:ext cx="8334670" cy="3987824"/>
          </a:xfrm>
        </p:spPr>
        <p:txBody>
          <a:bodyPr/>
          <a:lstStyle/>
          <a:p>
            <a:r>
              <a:rPr lang="nl-NL" dirty="0"/>
              <a:t>Ga naar </a:t>
            </a:r>
            <a:r>
              <a:rPr lang="nl-NL" dirty="0">
                <a:hlinkClick r:id="rId2"/>
              </a:rPr>
              <a:t>https://</a:t>
            </a:r>
            <a:r>
              <a:rPr lang="nl-NL" dirty="0" smtClean="0">
                <a:hlinkClick r:id="rId2"/>
              </a:rPr>
              <a:t>answergarden.ch/1069560</a:t>
            </a:r>
            <a:r>
              <a:rPr lang="nl-NL" dirty="0" smtClean="0"/>
              <a:t> en </a:t>
            </a:r>
            <a:endParaRPr lang="nl-NL" dirty="0"/>
          </a:p>
        </p:txBody>
      </p:sp>
    </p:spTree>
    <p:extLst>
      <p:ext uri="{BB962C8B-B14F-4D97-AF65-F5344CB8AC3E}">
        <p14:creationId xmlns:p14="http://schemas.microsoft.com/office/powerpoint/2010/main" val="160640223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Wat denkt 5 havo?</a:t>
            </a:r>
            <a:endParaRPr lang="nl-NL" dirty="0"/>
          </a:p>
        </p:txBody>
      </p:sp>
      <p:pic>
        <p:nvPicPr>
          <p:cNvPr id="4" name="Picture 3"/>
          <p:cNvPicPr>
            <a:picLocks noChangeAspect="1"/>
          </p:cNvPicPr>
          <p:nvPr/>
        </p:nvPicPr>
        <p:blipFill>
          <a:blip r:embed="rId2"/>
          <a:stretch>
            <a:fillRect/>
          </a:stretch>
        </p:blipFill>
        <p:spPr>
          <a:xfrm>
            <a:off x="404665" y="1412776"/>
            <a:ext cx="8543540" cy="3645024"/>
          </a:xfrm>
          <a:prstGeom prst="rect">
            <a:avLst/>
          </a:prstGeom>
        </p:spPr>
      </p:pic>
      <p:sp>
        <p:nvSpPr>
          <p:cNvPr id="3" name="Vertical Text Placeholder 2"/>
          <p:cNvSpPr>
            <a:spLocks noGrp="1"/>
          </p:cNvSpPr>
          <p:nvPr>
            <p:ph type="body" orient="vert" idx="1"/>
          </p:nvPr>
        </p:nvSpPr>
        <p:spPr/>
        <p:txBody>
          <a:bodyPr/>
          <a:lstStyle/>
          <a:p>
            <a:endParaRPr lang="nl-NL" dirty="0"/>
          </a:p>
        </p:txBody>
      </p:sp>
    </p:spTree>
    <p:extLst>
      <p:ext uri="{BB962C8B-B14F-4D97-AF65-F5344CB8AC3E}">
        <p14:creationId xmlns:p14="http://schemas.microsoft.com/office/powerpoint/2010/main" val="116516457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Wat denkt 6 vwo?</a:t>
            </a:r>
            <a:endParaRPr lang="nl-NL" dirty="0"/>
          </a:p>
        </p:txBody>
      </p:sp>
      <p:pic>
        <p:nvPicPr>
          <p:cNvPr id="5" name="Picture 4"/>
          <p:cNvPicPr>
            <a:picLocks noChangeAspect="1"/>
          </p:cNvPicPr>
          <p:nvPr/>
        </p:nvPicPr>
        <p:blipFill>
          <a:blip r:embed="rId2"/>
          <a:stretch>
            <a:fillRect/>
          </a:stretch>
        </p:blipFill>
        <p:spPr>
          <a:xfrm>
            <a:off x="251521" y="1124744"/>
            <a:ext cx="8232586" cy="3744416"/>
          </a:xfrm>
          <a:prstGeom prst="rect">
            <a:avLst/>
          </a:prstGeom>
        </p:spPr>
      </p:pic>
      <p:sp>
        <p:nvSpPr>
          <p:cNvPr id="3" name="Vertical Text Placeholder 2"/>
          <p:cNvSpPr>
            <a:spLocks noGrp="1"/>
          </p:cNvSpPr>
          <p:nvPr>
            <p:ph type="body" orient="vert" idx="1"/>
          </p:nvPr>
        </p:nvSpPr>
        <p:spPr/>
        <p:txBody>
          <a:bodyPr/>
          <a:lstStyle/>
          <a:p>
            <a:endParaRPr lang="nl-NL" dirty="0"/>
          </a:p>
        </p:txBody>
      </p:sp>
    </p:spTree>
    <p:extLst>
      <p:ext uri="{BB962C8B-B14F-4D97-AF65-F5344CB8AC3E}">
        <p14:creationId xmlns:p14="http://schemas.microsoft.com/office/powerpoint/2010/main" val="2867992913"/>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4" y="404664"/>
            <a:ext cx="8631831" cy="576064"/>
          </a:xfrm>
        </p:spPr>
        <p:txBody>
          <a:bodyPr/>
          <a:lstStyle/>
          <a:p>
            <a:r>
              <a:rPr lang="nl-NL" dirty="0" smtClean="0"/>
              <a:t>Wat denken docenten-in-opleiding?</a:t>
            </a:r>
            <a:endParaRPr lang="nl-NL" dirty="0"/>
          </a:p>
        </p:txBody>
      </p:sp>
      <p:sp>
        <p:nvSpPr>
          <p:cNvPr id="3" name="Vertical Text Placeholder 2"/>
          <p:cNvSpPr>
            <a:spLocks noGrp="1"/>
          </p:cNvSpPr>
          <p:nvPr>
            <p:ph type="body" orient="vert" idx="1"/>
          </p:nvPr>
        </p:nvSpPr>
        <p:spPr/>
        <p:txBody>
          <a:bodyPr/>
          <a:lstStyle/>
          <a:p>
            <a:r>
              <a:rPr lang="nl-NL" dirty="0" smtClean="0"/>
              <a:t>Hier foto’s in plakken</a:t>
            </a:r>
            <a:endParaRPr lang="nl-NL"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8000" contrast="33000"/>
                    </a14:imgEffect>
                  </a14:imgLayer>
                </a14:imgProps>
              </a:ext>
              <a:ext uri="{28A0092B-C50C-407E-A947-70E740481C1C}">
                <a14:useLocalDpi xmlns:a14="http://schemas.microsoft.com/office/drawing/2010/main" val="0"/>
              </a:ext>
            </a:extLst>
          </a:blip>
          <a:stretch>
            <a:fillRect/>
          </a:stretch>
        </p:blipFill>
        <p:spPr>
          <a:xfrm rot="5400000">
            <a:off x="-459744" y="1567784"/>
            <a:ext cx="4535147" cy="34013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28826" y="4956252"/>
            <a:ext cx="2173427" cy="16300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03856" y="5212788"/>
            <a:ext cx="1812029" cy="135902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260095" y="5028307"/>
            <a:ext cx="2303980" cy="1727985"/>
          </a:xfrm>
          <a:prstGeom prst="rect">
            <a:avLst/>
          </a:prstGeom>
        </p:spPr>
      </p:pic>
      <p:pic>
        <p:nvPicPr>
          <p:cNvPr id="9" name="Afbeelding 8"/>
          <p:cNvPicPr>
            <a:picLocks noChangeAspect="1"/>
          </p:cNvPicPr>
          <p:nvPr/>
        </p:nvPicPr>
        <p:blipFill>
          <a:blip r:embed="rId7"/>
          <a:stretch>
            <a:fillRect/>
          </a:stretch>
        </p:blipFill>
        <p:spPr>
          <a:xfrm rot="16200000">
            <a:off x="4333622" y="499026"/>
            <a:ext cx="3272549" cy="4523986"/>
          </a:xfrm>
          <a:prstGeom prst="rect">
            <a:avLst/>
          </a:prstGeom>
        </p:spPr>
      </p:pic>
    </p:spTree>
    <p:extLst>
      <p:ext uri="{BB962C8B-B14F-4D97-AF65-F5344CB8AC3E}">
        <p14:creationId xmlns:p14="http://schemas.microsoft.com/office/powerpoint/2010/main" val="249573928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Wat zegt de literatuur?</a:t>
            </a:r>
            <a:endParaRPr lang="nl-NL" dirty="0"/>
          </a:p>
        </p:txBody>
      </p:sp>
      <p:sp>
        <p:nvSpPr>
          <p:cNvPr id="3" name="Vertical Text Placeholder 2"/>
          <p:cNvSpPr>
            <a:spLocks noGrp="1"/>
          </p:cNvSpPr>
          <p:nvPr>
            <p:ph type="body" orient="vert" idx="1"/>
          </p:nvPr>
        </p:nvSpPr>
        <p:spPr/>
        <p:txBody>
          <a:bodyPr>
            <a:normAutofit/>
          </a:bodyPr>
          <a:lstStyle/>
          <a:p>
            <a:r>
              <a:rPr lang="nl-NL" dirty="0" smtClean="0"/>
              <a:t>Internationaal: “Big </a:t>
            </a:r>
            <a:r>
              <a:rPr lang="nl-NL" dirty="0" err="1" smtClean="0"/>
              <a:t>Ideas</a:t>
            </a:r>
            <a:r>
              <a:rPr lang="nl-NL" dirty="0" smtClean="0"/>
              <a:t>”</a:t>
            </a:r>
          </a:p>
          <a:p>
            <a:r>
              <a:rPr lang="nl-NL" dirty="0" smtClean="0"/>
              <a:t>Systeemmatrix (syllabus) </a:t>
            </a:r>
          </a:p>
          <a:p>
            <a:r>
              <a:rPr lang="nl-NL" dirty="0" smtClean="0"/>
              <a:t>Drempelconcepten</a:t>
            </a:r>
          </a:p>
          <a:p>
            <a:endParaRPr lang="nl-NL" dirty="0" smtClean="0"/>
          </a:p>
        </p:txBody>
      </p:sp>
    </p:spTree>
    <p:extLst>
      <p:ext uri="{BB962C8B-B14F-4D97-AF65-F5344CB8AC3E}">
        <p14:creationId xmlns:p14="http://schemas.microsoft.com/office/powerpoint/2010/main" val="172897722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ideas/big questions</a:t>
            </a:r>
            <a:endParaRPr lang="nl-NL" dirty="0"/>
          </a:p>
        </p:txBody>
      </p:sp>
      <p:sp>
        <p:nvSpPr>
          <p:cNvPr id="3" name="Vertical Text Placeholder 2"/>
          <p:cNvSpPr>
            <a:spLocks noGrp="1"/>
          </p:cNvSpPr>
          <p:nvPr>
            <p:ph type="body" orient="vert" idx="1"/>
          </p:nvPr>
        </p:nvSpPr>
        <p:spPr>
          <a:xfrm>
            <a:off x="404665" y="455332"/>
            <a:ext cx="8334670" cy="4795836"/>
          </a:xfrm>
        </p:spPr>
        <p:txBody>
          <a:bodyPr/>
          <a:lstStyle/>
          <a:p>
            <a:pPr marL="0" indent="0">
              <a:buNone/>
            </a:pPr>
            <a:endParaRPr lang="nl-NL"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6948264" y="476672"/>
            <a:ext cx="1773932" cy="2660898"/>
          </a:xfrm>
          <a:prstGeom prst="rect">
            <a:avLst/>
          </a:prstGeom>
        </p:spPr>
      </p:pic>
      <p:pic>
        <p:nvPicPr>
          <p:cNvPr id="6" name="Picture 5"/>
          <p:cNvPicPr>
            <a:picLocks noChangeAspect="1"/>
          </p:cNvPicPr>
          <p:nvPr/>
        </p:nvPicPr>
        <p:blipFill>
          <a:blip r:embed="rId4"/>
          <a:stretch>
            <a:fillRect/>
          </a:stretch>
        </p:blipFill>
        <p:spPr>
          <a:xfrm>
            <a:off x="-29152" y="1124744"/>
            <a:ext cx="3377016" cy="2532762"/>
          </a:xfrm>
          <a:prstGeom prst="rect">
            <a:avLst/>
          </a:prstGeom>
        </p:spPr>
      </p:pic>
      <p:pic>
        <p:nvPicPr>
          <p:cNvPr id="8" name="Afbeelding 7"/>
          <p:cNvPicPr>
            <a:picLocks noChangeAspect="1"/>
          </p:cNvPicPr>
          <p:nvPr/>
        </p:nvPicPr>
        <p:blipFill>
          <a:blip r:embed="rId5"/>
          <a:stretch>
            <a:fillRect/>
          </a:stretch>
        </p:blipFill>
        <p:spPr>
          <a:xfrm>
            <a:off x="5796136" y="3933056"/>
            <a:ext cx="3198912" cy="2539595"/>
          </a:xfrm>
          <a:prstGeom prst="rect">
            <a:avLst/>
          </a:prstGeom>
        </p:spPr>
      </p:pic>
      <p:pic>
        <p:nvPicPr>
          <p:cNvPr id="4" name="Picture 3"/>
          <p:cNvPicPr>
            <a:picLocks noChangeAspect="1"/>
          </p:cNvPicPr>
          <p:nvPr/>
        </p:nvPicPr>
        <p:blipFill>
          <a:blip r:embed="rId6"/>
          <a:stretch>
            <a:fillRect/>
          </a:stretch>
        </p:blipFill>
        <p:spPr>
          <a:xfrm>
            <a:off x="3249019" y="2924944"/>
            <a:ext cx="2487937" cy="3624898"/>
          </a:xfrm>
          <a:prstGeom prst="rect">
            <a:avLst/>
          </a:prstGeom>
        </p:spPr>
      </p:pic>
    </p:spTree>
    <p:extLst>
      <p:ext uri="{BB962C8B-B14F-4D97-AF65-F5344CB8AC3E}">
        <p14:creationId xmlns:p14="http://schemas.microsoft.com/office/powerpoint/2010/main" val="66846581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5" name="Afbeelding 4"/>
          <p:cNvPicPr>
            <a:picLocks noChangeAspect="1"/>
          </p:cNvPicPr>
          <p:nvPr/>
        </p:nvPicPr>
        <p:blipFill>
          <a:blip r:embed="rId2"/>
          <a:stretch>
            <a:fillRect/>
          </a:stretch>
        </p:blipFill>
        <p:spPr>
          <a:xfrm>
            <a:off x="1547664" y="1403822"/>
            <a:ext cx="5832648" cy="4379827"/>
          </a:xfrm>
          <a:prstGeom prst="rect">
            <a:avLst/>
          </a:prstGeom>
        </p:spPr>
      </p:pic>
    </p:spTree>
    <p:extLst>
      <p:ext uri="{BB962C8B-B14F-4D97-AF65-F5344CB8AC3E}">
        <p14:creationId xmlns:p14="http://schemas.microsoft.com/office/powerpoint/2010/main" val="156945597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Drempelconcepten</a:t>
            </a:r>
            <a:r>
              <a:rPr lang="en-US" dirty="0" smtClean="0"/>
              <a:t> </a:t>
            </a:r>
            <a:endParaRPr lang="nl-NL" dirty="0"/>
          </a:p>
        </p:txBody>
      </p:sp>
      <p:sp>
        <p:nvSpPr>
          <p:cNvPr id="3" name="Vertical Text Placeholder 2"/>
          <p:cNvSpPr>
            <a:spLocks noGrp="1"/>
          </p:cNvSpPr>
          <p:nvPr>
            <p:ph type="body" orient="vert" idx="1"/>
          </p:nvPr>
        </p:nvSpPr>
        <p:spPr/>
        <p:txBody>
          <a:bodyPr/>
          <a:lstStyle/>
          <a:p>
            <a:r>
              <a:rPr lang="nl-NL" dirty="0" err="1" smtClean="0"/>
              <a:t>Transformatief</a:t>
            </a:r>
            <a:r>
              <a:rPr lang="nl-NL" dirty="0" smtClean="0"/>
              <a:t> en onomkeerbaar: </a:t>
            </a:r>
            <a:r>
              <a:rPr lang="nl-NL" dirty="0"/>
              <a:t>zorgt dat </a:t>
            </a:r>
            <a:r>
              <a:rPr lang="nl-NL" dirty="0" smtClean="0"/>
              <a:t>de leerlingen alles </a:t>
            </a:r>
            <a:r>
              <a:rPr lang="nl-NL" dirty="0"/>
              <a:t>anders ziet</a:t>
            </a:r>
          </a:p>
          <a:p>
            <a:r>
              <a:rPr lang="nl-NL" dirty="0"/>
              <a:t>Moeilijk: meestal </a:t>
            </a:r>
            <a:r>
              <a:rPr lang="nl-NL" dirty="0" err="1" smtClean="0"/>
              <a:t>tegenintuïtief</a:t>
            </a:r>
            <a:endParaRPr lang="nl-NL" dirty="0"/>
          </a:p>
          <a:p>
            <a:r>
              <a:rPr lang="nl-NL" dirty="0" smtClean="0"/>
              <a:t>Integratief</a:t>
            </a:r>
            <a:r>
              <a:rPr lang="nl-NL" dirty="0"/>
              <a:t>: brengt verschillende gebieden van het vak samen</a:t>
            </a:r>
          </a:p>
          <a:p>
            <a:pPr marL="342900" indent="-342900">
              <a:buAutoNum type="arabicPeriod"/>
            </a:pPr>
            <a:endParaRPr lang="en-US" dirty="0"/>
          </a:p>
        </p:txBody>
      </p:sp>
      <p:pic>
        <p:nvPicPr>
          <p:cNvPr id="4" name="Afbeelding 3"/>
          <p:cNvPicPr>
            <a:picLocks noChangeAspect="1"/>
          </p:cNvPicPr>
          <p:nvPr/>
        </p:nvPicPr>
        <p:blipFill>
          <a:blip r:embed="rId2"/>
          <a:stretch>
            <a:fillRect/>
          </a:stretch>
        </p:blipFill>
        <p:spPr>
          <a:xfrm>
            <a:off x="6300193" y="1848323"/>
            <a:ext cx="2826016" cy="4221435"/>
          </a:xfrm>
          <a:prstGeom prst="rect">
            <a:avLst/>
          </a:prstGeom>
        </p:spPr>
      </p:pic>
    </p:spTree>
    <p:extLst>
      <p:ext uri="{BB962C8B-B14F-4D97-AF65-F5344CB8AC3E}">
        <p14:creationId xmlns:p14="http://schemas.microsoft.com/office/powerpoint/2010/main" val="261680443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Drempelconcepten-voorbeelden</a:t>
            </a:r>
            <a:endParaRPr lang="nl-NL" dirty="0"/>
          </a:p>
        </p:txBody>
      </p:sp>
      <p:sp>
        <p:nvSpPr>
          <p:cNvPr id="3" name="Vertical Text Placeholder 2"/>
          <p:cNvSpPr>
            <a:spLocks noGrp="1"/>
          </p:cNvSpPr>
          <p:nvPr>
            <p:ph type="body" orient="vert" idx="1"/>
          </p:nvPr>
        </p:nvSpPr>
        <p:spPr/>
        <p:txBody>
          <a:bodyPr/>
          <a:lstStyle/>
          <a:p>
            <a:r>
              <a:rPr lang="en-US" dirty="0" smtClean="0"/>
              <a:t>Je </a:t>
            </a:r>
            <a:r>
              <a:rPr lang="en-US" dirty="0" err="1" smtClean="0"/>
              <a:t>lichaam</a:t>
            </a:r>
            <a:r>
              <a:rPr lang="en-US" dirty="0" smtClean="0"/>
              <a:t> is </a:t>
            </a:r>
            <a:r>
              <a:rPr lang="en-US" dirty="0" err="1" smtClean="0"/>
              <a:t>een</a:t>
            </a:r>
            <a:r>
              <a:rPr lang="en-US" dirty="0" smtClean="0"/>
              <a:t> </a:t>
            </a:r>
            <a:r>
              <a:rPr lang="en-US" dirty="0" err="1" smtClean="0"/>
              <a:t>energiecentrale</a:t>
            </a:r>
            <a:r>
              <a:rPr lang="en-US" dirty="0" smtClean="0"/>
              <a:t>. </a:t>
            </a:r>
            <a:r>
              <a:rPr lang="en-US" dirty="0" err="1" smtClean="0"/>
              <a:t>Vele</a:t>
            </a:r>
            <a:r>
              <a:rPr lang="en-US" dirty="0" smtClean="0"/>
              <a:t> </a:t>
            </a:r>
            <a:r>
              <a:rPr lang="en-US" dirty="0" err="1" smtClean="0"/>
              <a:t>organen</a:t>
            </a:r>
            <a:r>
              <a:rPr lang="en-US" dirty="0" smtClean="0"/>
              <a:t> </a:t>
            </a:r>
            <a:r>
              <a:rPr lang="en-US" dirty="0" err="1" smtClean="0"/>
              <a:t>werken</a:t>
            </a:r>
            <a:r>
              <a:rPr lang="en-US" dirty="0" smtClean="0"/>
              <a:t> </a:t>
            </a:r>
            <a:r>
              <a:rPr lang="en-US" dirty="0" err="1" smtClean="0"/>
              <a:t>continu</a:t>
            </a:r>
            <a:r>
              <a:rPr lang="en-US" dirty="0" smtClean="0"/>
              <a:t> </a:t>
            </a:r>
            <a:r>
              <a:rPr lang="en-US" dirty="0" err="1" smtClean="0"/>
              <a:t>samen</a:t>
            </a:r>
            <a:r>
              <a:rPr lang="en-US" dirty="0" smtClean="0"/>
              <a:t> om </a:t>
            </a:r>
            <a:r>
              <a:rPr lang="en-US" dirty="0" err="1" smtClean="0"/>
              <a:t>verbranding</a:t>
            </a:r>
            <a:r>
              <a:rPr lang="en-US" dirty="0" smtClean="0"/>
              <a:t> in de </a:t>
            </a:r>
            <a:r>
              <a:rPr lang="en-US" dirty="0" err="1" smtClean="0"/>
              <a:t>cellen</a:t>
            </a:r>
            <a:r>
              <a:rPr lang="en-US" dirty="0" smtClean="0"/>
              <a:t> </a:t>
            </a:r>
            <a:r>
              <a:rPr lang="en-US" dirty="0" err="1" smtClean="0"/>
              <a:t>mogelijk</a:t>
            </a:r>
            <a:r>
              <a:rPr lang="en-US" dirty="0" smtClean="0"/>
              <a:t> </a:t>
            </a:r>
            <a:r>
              <a:rPr lang="en-US" dirty="0" err="1" smtClean="0"/>
              <a:t>te</a:t>
            </a:r>
            <a:r>
              <a:rPr lang="en-US" dirty="0" smtClean="0"/>
              <a:t> </a:t>
            </a:r>
            <a:r>
              <a:rPr lang="en-US" dirty="0" err="1" smtClean="0"/>
              <a:t>maken</a:t>
            </a:r>
            <a:r>
              <a:rPr lang="en-US" dirty="0" smtClean="0"/>
              <a:t>. </a:t>
            </a:r>
          </a:p>
          <a:p>
            <a:r>
              <a:rPr lang="en-US" dirty="0" err="1" smtClean="0"/>
              <a:t>Elke</a:t>
            </a:r>
            <a:r>
              <a:rPr lang="en-US" dirty="0" smtClean="0"/>
              <a:t> </a:t>
            </a:r>
            <a:r>
              <a:rPr lang="en-US" dirty="0" err="1" smtClean="0"/>
              <a:t>cel</a:t>
            </a:r>
            <a:r>
              <a:rPr lang="en-US" dirty="0" smtClean="0"/>
              <a:t> </a:t>
            </a:r>
            <a:r>
              <a:rPr lang="en-US" dirty="0" err="1" smtClean="0"/>
              <a:t>heeft</a:t>
            </a:r>
            <a:r>
              <a:rPr lang="en-US" dirty="0" smtClean="0"/>
              <a:t> twee </a:t>
            </a:r>
            <a:r>
              <a:rPr lang="en-US" dirty="0" err="1" smtClean="0"/>
              <a:t>kopietjes</a:t>
            </a:r>
            <a:r>
              <a:rPr lang="en-US" dirty="0" smtClean="0"/>
              <a:t> van elk </a:t>
            </a:r>
            <a:r>
              <a:rPr lang="en-US" dirty="0" err="1" smtClean="0"/>
              <a:t>chromosoom</a:t>
            </a:r>
            <a:r>
              <a:rPr lang="en-US" dirty="0" smtClean="0"/>
              <a:t> in </a:t>
            </a:r>
            <a:r>
              <a:rPr lang="en-US" dirty="0" err="1" smtClean="0"/>
              <a:t>zich</a:t>
            </a:r>
            <a:r>
              <a:rPr lang="en-US" dirty="0" smtClean="0"/>
              <a:t>: </a:t>
            </a:r>
            <a:r>
              <a:rPr lang="en-US" dirty="0" err="1" smtClean="0"/>
              <a:t>één</a:t>
            </a:r>
            <a:r>
              <a:rPr lang="en-US" dirty="0" smtClean="0"/>
              <a:t> van </a:t>
            </a:r>
            <a:r>
              <a:rPr lang="en-US" dirty="0" err="1" smtClean="0"/>
              <a:t>vader</a:t>
            </a:r>
            <a:r>
              <a:rPr lang="en-US" dirty="0" smtClean="0"/>
              <a:t> </a:t>
            </a:r>
            <a:r>
              <a:rPr lang="en-US" dirty="0" err="1" smtClean="0"/>
              <a:t>en</a:t>
            </a:r>
            <a:r>
              <a:rPr lang="en-US" dirty="0" smtClean="0"/>
              <a:t> </a:t>
            </a:r>
            <a:r>
              <a:rPr lang="en-US" dirty="0" err="1" smtClean="0"/>
              <a:t>één</a:t>
            </a:r>
            <a:r>
              <a:rPr lang="en-US" dirty="0" smtClean="0"/>
              <a:t> van </a:t>
            </a:r>
            <a:r>
              <a:rPr lang="en-US" dirty="0" err="1" smtClean="0"/>
              <a:t>moeder</a:t>
            </a:r>
            <a:r>
              <a:rPr lang="en-US" dirty="0" smtClean="0"/>
              <a:t>.</a:t>
            </a:r>
          </a:p>
          <a:p>
            <a:r>
              <a:rPr lang="en-US" dirty="0" err="1" smtClean="0"/>
              <a:t>Eiwitten</a:t>
            </a:r>
            <a:r>
              <a:rPr lang="en-US" dirty="0" smtClean="0"/>
              <a:t> </a:t>
            </a:r>
            <a:r>
              <a:rPr lang="en-US" dirty="0" err="1" smtClean="0"/>
              <a:t>zijn</a:t>
            </a:r>
            <a:r>
              <a:rPr lang="en-US" dirty="0" smtClean="0"/>
              <a:t> </a:t>
            </a:r>
            <a:r>
              <a:rPr lang="en-US" dirty="0" err="1" smtClean="0"/>
              <a:t>moleculaire</a:t>
            </a:r>
            <a:r>
              <a:rPr lang="en-US" dirty="0" smtClean="0"/>
              <a:t> machines</a:t>
            </a:r>
          </a:p>
          <a:p>
            <a:r>
              <a:rPr lang="en-US" dirty="0" smtClean="0"/>
              <a:t>…</a:t>
            </a:r>
          </a:p>
          <a:p>
            <a:endParaRPr lang="en-US" dirty="0" smtClean="0"/>
          </a:p>
          <a:p>
            <a:pPr marL="0" indent="0">
              <a:buNone/>
            </a:pPr>
            <a:r>
              <a:rPr lang="en-US" dirty="0" err="1" smtClean="0"/>
              <a:t>Drempelconcepten</a:t>
            </a:r>
            <a:r>
              <a:rPr lang="en-US" dirty="0" smtClean="0"/>
              <a:t> </a:t>
            </a:r>
            <a:r>
              <a:rPr lang="en-US" dirty="0" err="1" smtClean="0"/>
              <a:t>verdienen</a:t>
            </a:r>
            <a:r>
              <a:rPr lang="en-US" dirty="0" smtClean="0"/>
              <a:t> </a:t>
            </a:r>
            <a:r>
              <a:rPr lang="en-US" dirty="0" err="1" smtClean="0"/>
              <a:t>veel</a:t>
            </a:r>
            <a:r>
              <a:rPr lang="en-US" dirty="0" smtClean="0"/>
              <a:t> </a:t>
            </a:r>
            <a:r>
              <a:rPr lang="en-US" dirty="0" err="1" smtClean="0"/>
              <a:t>tijd</a:t>
            </a:r>
            <a:r>
              <a:rPr lang="en-US" dirty="0" smtClean="0"/>
              <a:t> </a:t>
            </a:r>
            <a:r>
              <a:rPr lang="en-US" dirty="0" err="1" smtClean="0"/>
              <a:t>en</a:t>
            </a:r>
            <a:r>
              <a:rPr lang="en-US" dirty="0" smtClean="0"/>
              <a:t> </a:t>
            </a:r>
            <a:r>
              <a:rPr lang="en-US" dirty="0" err="1" smtClean="0"/>
              <a:t>aandacht</a:t>
            </a:r>
            <a:r>
              <a:rPr lang="en-US" dirty="0" smtClean="0"/>
              <a:t>, maar </a:t>
            </a:r>
            <a:r>
              <a:rPr lang="en-US" dirty="0" err="1" smtClean="0"/>
              <a:t>krijgen</a:t>
            </a:r>
            <a:r>
              <a:rPr lang="en-US" dirty="0" smtClean="0"/>
              <a:t> die </a:t>
            </a:r>
            <a:r>
              <a:rPr lang="en-US" dirty="0" err="1" smtClean="0"/>
              <a:t>vaak</a:t>
            </a:r>
            <a:r>
              <a:rPr lang="en-US" dirty="0" smtClean="0"/>
              <a:t> </a:t>
            </a:r>
            <a:r>
              <a:rPr lang="en-US" dirty="0" err="1" smtClean="0"/>
              <a:t>niet</a:t>
            </a:r>
            <a:r>
              <a:rPr lang="en-US" dirty="0" smtClean="0"/>
              <a:t>, </a:t>
            </a:r>
            <a:r>
              <a:rPr lang="en-US" dirty="0" err="1" smtClean="0"/>
              <a:t>bijvoorbeeld</a:t>
            </a:r>
            <a:r>
              <a:rPr lang="en-US" dirty="0" smtClean="0"/>
              <a:t> </a:t>
            </a:r>
            <a:r>
              <a:rPr lang="en-US" dirty="0" err="1" smtClean="0"/>
              <a:t>omdat</a:t>
            </a:r>
            <a:r>
              <a:rPr lang="en-US" dirty="0" smtClean="0"/>
              <a:t> </a:t>
            </a:r>
            <a:r>
              <a:rPr lang="en-US" dirty="0" err="1" smtClean="0"/>
              <a:t>ze</a:t>
            </a:r>
            <a:r>
              <a:rPr lang="en-US" dirty="0" smtClean="0"/>
              <a:t> in de </a:t>
            </a:r>
            <a:r>
              <a:rPr lang="en-US" dirty="0" err="1" smtClean="0"/>
              <a:t>schoolboeken</a:t>
            </a:r>
            <a:r>
              <a:rPr lang="en-US" dirty="0" smtClean="0"/>
              <a:t> </a:t>
            </a:r>
            <a:r>
              <a:rPr lang="en-US" dirty="0" err="1" smtClean="0"/>
              <a:t>ontbreken</a:t>
            </a:r>
            <a:r>
              <a:rPr lang="en-US" dirty="0" smtClean="0"/>
              <a:t> of </a:t>
            </a:r>
            <a:r>
              <a:rPr lang="en-US" dirty="0" err="1" smtClean="0"/>
              <a:t>onderbelicht</a:t>
            </a:r>
            <a:r>
              <a:rPr lang="en-US" dirty="0" smtClean="0"/>
              <a:t> </a:t>
            </a:r>
            <a:r>
              <a:rPr lang="en-US" dirty="0" err="1" smtClean="0"/>
              <a:t>blijven</a:t>
            </a:r>
            <a:r>
              <a:rPr lang="en-US" dirty="0" smtClean="0"/>
              <a:t>. </a:t>
            </a:r>
            <a:endParaRPr lang="nl-NL" dirty="0"/>
          </a:p>
        </p:txBody>
      </p:sp>
    </p:spTree>
    <p:extLst>
      <p:ext uri="{BB962C8B-B14F-4D97-AF65-F5344CB8AC3E}">
        <p14:creationId xmlns:p14="http://schemas.microsoft.com/office/powerpoint/2010/main" val="2926922533"/>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Grote </a:t>
            </a:r>
            <a:r>
              <a:rPr lang="en-US" dirty="0" err="1" smtClean="0"/>
              <a:t>ideeën</a:t>
            </a:r>
            <a:r>
              <a:rPr lang="en-US" dirty="0" smtClean="0"/>
              <a:t> in de </a:t>
            </a:r>
            <a:r>
              <a:rPr lang="en-US" dirty="0" err="1" smtClean="0"/>
              <a:t>praktijk</a:t>
            </a:r>
            <a:r>
              <a:rPr lang="en-US" dirty="0" smtClean="0"/>
              <a:t>: </a:t>
            </a:r>
            <a:r>
              <a:rPr lang="en-US" dirty="0" err="1" smtClean="0"/>
              <a:t>waarom</a:t>
            </a:r>
            <a:r>
              <a:rPr lang="en-US" dirty="0" smtClean="0"/>
              <a:t> en hoe (1)</a:t>
            </a:r>
            <a:endParaRPr lang="nl-NL" dirty="0"/>
          </a:p>
        </p:txBody>
      </p:sp>
      <p:sp>
        <p:nvSpPr>
          <p:cNvPr id="3" name="Vertical Text Placeholder 2"/>
          <p:cNvSpPr>
            <a:spLocks noGrp="1"/>
          </p:cNvSpPr>
          <p:nvPr>
            <p:ph type="body" orient="vert" idx="1"/>
          </p:nvPr>
        </p:nvSpPr>
        <p:spPr>
          <a:xfrm>
            <a:off x="404665" y="1556792"/>
            <a:ext cx="8334670" cy="4795836"/>
          </a:xfrm>
        </p:spPr>
        <p:txBody>
          <a:bodyPr/>
          <a:lstStyle/>
          <a:p>
            <a:pPr marL="342900" indent="-342900">
              <a:buFont typeface="+mj-lt"/>
              <a:buAutoNum type="arabicPeriod"/>
            </a:pPr>
            <a:r>
              <a:rPr lang="nl-NL" sz="2000" b="1" dirty="0" err="1" smtClean="0"/>
              <a:t>Bewustworden</a:t>
            </a:r>
            <a:endParaRPr lang="nl-NL" dirty="0" smtClean="0"/>
          </a:p>
          <a:p>
            <a:pPr marL="342900" indent="-342900">
              <a:buFont typeface="+mj-lt"/>
              <a:buAutoNum type="arabicPeriod"/>
            </a:pPr>
            <a:r>
              <a:rPr lang="nl-NL" sz="2000" b="1" dirty="0" smtClean="0"/>
              <a:t>Expliciteren</a:t>
            </a:r>
            <a:endParaRPr lang="nl-NL" dirty="0" smtClean="0"/>
          </a:p>
          <a:p>
            <a:pPr marL="342900" indent="-342900">
              <a:buFont typeface="+mj-lt"/>
              <a:buAutoNum type="arabicPeriod"/>
            </a:pPr>
            <a:r>
              <a:rPr lang="nl-NL" sz="2000" b="1" dirty="0" smtClean="0"/>
              <a:t>Activeren</a:t>
            </a:r>
            <a:endParaRPr lang="nl-NL" sz="2000" b="1" dirty="0" smtClean="0"/>
          </a:p>
          <a:p>
            <a:pPr marL="342900" indent="-342900">
              <a:buFont typeface="+mj-lt"/>
              <a:buAutoNum type="arabicPeriod"/>
            </a:pPr>
            <a:r>
              <a:rPr lang="nl-NL" sz="2000" b="1" dirty="0" smtClean="0"/>
              <a:t>Weglaten</a:t>
            </a:r>
            <a:endParaRPr lang="nl-NL" dirty="0"/>
          </a:p>
        </p:txBody>
      </p:sp>
    </p:spTree>
    <p:extLst>
      <p:ext uri="{BB962C8B-B14F-4D97-AF65-F5344CB8AC3E}">
        <p14:creationId xmlns:p14="http://schemas.microsoft.com/office/powerpoint/2010/main" val="408639712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Grote ideeën in de praktijk: leerlingen</a:t>
            </a:r>
            <a:endParaRPr lang="nl-NL" dirty="0"/>
          </a:p>
        </p:txBody>
      </p:sp>
      <p:pic>
        <p:nvPicPr>
          <p:cNvPr id="4" name="Afbeelding 3"/>
          <p:cNvPicPr>
            <a:picLocks noChangeAspect="1"/>
          </p:cNvPicPr>
          <p:nvPr/>
        </p:nvPicPr>
        <p:blipFill>
          <a:blip r:embed="rId3"/>
          <a:stretch>
            <a:fillRect/>
          </a:stretch>
        </p:blipFill>
        <p:spPr>
          <a:xfrm>
            <a:off x="3563888" y="908720"/>
            <a:ext cx="3132348" cy="2088232"/>
          </a:xfrm>
          <a:prstGeom prst="rect">
            <a:avLst/>
          </a:prstGeom>
        </p:spPr>
      </p:pic>
      <p:pic>
        <p:nvPicPr>
          <p:cNvPr id="5" name="Afbeelding 4"/>
          <p:cNvPicPr>
            <a:picLocks noChangeAspect="1"/>
          </p:cNvPicPr>
          <p:nvPr/>
        </p:nvPicPr>
        <p:blipFill rotWithShape="1">
          <a:blip r:embed="rId4"/>
          <a:srcRect b="7419"/>
          <a:stretch/>
        </p:blipFill>
        <p:spPr>
          <a:xfrm>
            <a:off x="3131840" y="4293096"/>
            <a:ext cx="3141718" cy="2088232"/>
          </a:xfrm>
          <a:prstGeom prst="rect">
            <a:avLst/>
          </a:prstGeom>
        </p:spPr>
      </p:pic>
      <p:pic>
        <p:nvPicPr>
          <p:cNvPr id="6" name="Afbeelding 5"/>
          <p:cNvPicPr>
            <a:picLocks noChangeAspect="1"/>
          </p:cNvPicPr>
          <p:nvPr/>
        </p:nvPicPr>
        <p:blipFill>
          <a:blip r:embed="rId5"/>
          <a:stretch>
            <a:fillRect/>
          </a:stretch>
        </p:blipFill>
        <p:spPr>
          <a:xfrm>
            <a:off x="142064" y="1628800"/>
            <a:ext cx="3096344" cy="2064229"/>
          </a:xfrm>
          <a:prstGeom prst="rect">
            <a:avLst/>
          </a:prstGeom>
        </p:spPr>
      </p:pic>
      <p:sp>
        <p:nvSpPr>
          <p:cNvPr id="7" name="Vertical Text Placeholder 2"/>
          <p:cNvSpPr>
            <a:spLocks noGrp="1"/>
          </p:cNvSpPr>
          <p:nvPr>
            <p:ph type="body" orient="vert" idx="1"/>
          </p:nvPr>
        </p:nvSpPr>
        <p:spPr>
          <a:xfrm>
            <a:off x="404665" y="3789040"/>
            <a:ext cx="4095327" cy="2563588"/>
          </a:xfrm>
        </p:spPr>
        <p:txBody>
          <a:bodyPr>
            <a:normAutofit/>
          </a:bodyPr>
          <a:lstStyle/>
          <a:p>
            <a:pPr>
              <a:buFontTx/>
              <a:buChar char="•"/>
            </a:pPr>
            <a:r>
              <a:rPr lang="nl-NL" dirty="0" smtClean="0"/>
              <a:t>Groot idee =&gt; voorbeelden</a:t>
            </a:r>
          </a:p>
          <a:p>
            <a:pPr>
              <a:buFontTx/>
              <a:buChar char="•"/>
            </a:pPr>
            <a:r>
              <a:rPr lang="nl-NL" dirty="0" smtClean="0"/>
              <a:t>Voorbeelden =&gt; groot idee</a:t>
            </a:r>
            <a:endParaRPr lang="nl-NL" dirty="0"/>
          </a:p>
        </p:txBody>
      </p:sp>
      <p:pic>
        <p:nvPicPr>
          <p:cNvPr id="8" name="Afbeelding 7"/>
          <p:cNvPicPr>
            <a:picLocks noChangeAspect="1"/>
          </p:cNvPicPr>
          <p:nvPr/>
        </p:nvPicPr>
        <p:blipFill>
          <a:blip r:embed="rId6"/>
          <a:stretch>
            <a:fillRect/>
          </a:stretch>
        </p:blipFill>
        <p:spPr>
          <a:xfrm>
            <a:off x="6924519" y="2780928"/>
            <a:ext cx="2201689" cy="3288830"/>
          </a:xfrm>
          <a:prstGeom prst="rect">
            <a:avLst/>
          </a:prstGeom>
        </p:spPr>
      </p:pic>
    </p:spTree>
    <p:extLst>
      <p:ext uri="{BB962C8B-B14F-4D97-AF65-F5344CB8AC3E}">
        <p14:creationId xmlns:p14="http://schemas.microsoft.com/office/powerpoint/2010/main" val="2899921983"/>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OK, </a:t>
            </a:r>
            <a:r>
              <a:rPr lang="en-US" sz="3200" dirty="0" err="1" smtClean="0"/>
              <a:t>goed</a:t>
            </a:r>
            <a:r>
              <a:rPr lang="en-US" sz="3200" dirty="0" smtClean="0"/>
              <a:t>, wat </a:t>
            </a:r>
            <a:r>
              <a:rPr lang="en-US" sz="3200" dirty="0" err="1" smtClean="0"/>
              <a:t>zijn</a:t>
            </a:r>
            <a:r>
              <a:rPr lang="en-US" sz="3200" dirty="0" smtClean="0"/>
              <a:t> die </a:t>
            </a:r>
            <a:r>
              <a:rPr lang="en-US" sz="3200" dirty="0" err="1" smtClean="0"/>
              <a:t>grote</a:t>
            </a:r>
            <a:r>
              <a:rPr lang="en-US" sz="3200" dirty="0" smtClean="0"/>
              <a:t> </a:t>
            </a:r>
            <a:r>
              <a:rPr lang="en-US" sz="3200" dirty="0" err="1" smtClean="0"/>
              <a:t>ideeën</a:t>
            </a:r>
            <a:r>
              <a:rPr lang="en-US" sz="3200" dirty="0" smtClean="0"/>
              <a:t> </a:t>
            </a:r>
            <a:r>
              <a:rPr lang="en-US" sz="3200" dirty="0" err="1" smtClean="0"/>
              <a:t>dan</a:t>
            </a:r>
            <a:r>
              <a:rPr lang="en-US" sz="3200" dirty="0" smtClean="0"/>
              <a:t>, </a:t>
            </a:r>
            <a:r>
              <a:rPr lang="en-US" sz="3200" dirty="0" err="1" smtClean="0"/>
              <a:t>volgens</a:t>
            </a:r>
            <a:r>
              <a:rPr lang="en-US" sz="3200" dirty="0" smtClean="0"/>
              <a:t> </a:t>
            </a:r>
            <a:r>
              <a:rPr lang="en-US" sz="3200" dirty="0" err="1" smtClean="0"/>
              <a:t>ons</a:t>
            </a:r>
            <a:r>
              <a:rPr lang="en-US" sz="3200" dirty="0" smtClean="0"/>
              <a:t>? </a:t>
            </a:r>
            <a:endParaRPr lang="nl-NL" sz="3200" dirty="0"/>
          </a:p>
        </p:txBody>
      </p:sp>
      <p:sp>
        <p:nvSpPr>
          <p:cNvPr id="3" name="Vertical Text Placeholder 2"/>
          <p:cNvSpPr>
            <a:spLocks noGrp="1"/>
          </p:cNvSpPr>
          <p:nvPr>
            <p:ph type="body" orient="vert" idx="1"/>
          </p:nvPr>
        </p:nvSpPr>
        <p:spPr/>
        <p:txBody>
          <a:bodyPr numCol="2">
            <a:normAutofit/>
          </a:bodyPr>
          <a:lstStyle/>
          <a:p>
            <a:pPr marL="342900" indent="-342900">
              <a:buFont typeface="+mj-lt"/>
              <a:buAutoNum type="arabicPeriod"/>
            </a:pPr>
            <a:r>
              <a:rPr lang="en-US" b="1" dirty="0" err="1" smtClean="0">
                <a:solidFill>
                  <a:srgbClr val="008000"/>
                </a:solidFill>
              </a:rPr>
              <a:t>Energie</a:t>
            </a:r>
            <a:endParaRPr lang="en-US" b="1" dirty="0" smtClean="0">
              <a:solidFill>
                <a:srgbClr val="008000"/>
              </a:solidFill>
            </a:endParaRPr>
          </a:p>
          <a:p>
            <a:pPr marL="342900" indent="-342900">
              <a:buFont typeface="+mj-lt"/>
              <a:buAutoNum type="arabicPeriod"/>
            </a:pPr>
            <a:r>
              <a:rPr lang="en-US" b="1" dirty="0" err="1" smtClean="0">
                <a:solidFill>
                  <a:srgbClr val="008000"/>
                </a:solidFill>
              </a:rPr>
              <a:t>Cellen</a:t>
            </a:r>
            <a:r>
              <a:rPr lang="en-US" b="1" dirty="0" smtClean="0">
                <a:solidFill>
                  <a:srgbClr val="008000"/>
                </a:solidFill>
              </a:rPr>
              <a:t> </a:t>
            </a:r>
          </a:p>
          <a:p>
            <a:pPr marL="342900" indent="-342900">
              <a:buFont typeface="+mj-lt"/>
              <a:buAutoNum type="arabicPeriod"/>
            </a:pPr>
            <a:r>
              <a:rPr lang="en-US" b="1" dirty="0" err="1">
                <a:solidFill>
                  <a:srgbClr val="008000"/>
                </a:solidFill>
              </a:rPr>
              <a:t>Zelfregulatie</a:t>
            </a:r>
            <a:endParaRPr lang="en-US" b="1" dirty="0">
              <a:solidFill>
                <a:srgbClr val="008000"/>
              </a:solidFill>
            </a:endParaRPr>
          </a:p>
          <a:p>
            <a:pPr marL="342900" indent="-342900">
              <a:buFont typeface="+mj-lt"/>
              <a:buAutoNum type="arabicPeriod"/>
            </a:pPr>
            <a:r>
              <a:rPr lang="en-US" b="1" dirty="0" smtClean="0">
                <a:solidFill>
                  <a:srgbClr val="008000"/>
                </a:solidFill>
              </a:rPr>
              <a:t>DNA en </a:t>
            </a:r>
            <a:r>
              <a:rPr lang="en-US" b="1" dirty="0" err="1" smtClean="0">
                <a:solidFill>
                  <a:srgbClr val="008000"/>
                </a:solidFill>
              </a:rPr>
              <a:t>eiwit</a:t>
            </a:r>
            <a:endParaRPr lang="en-US" b="1" dirty="0" smtClean="0">
              <a:solidFill>
                <a:srgbClr val="008000"/>
              </a:solidFill>
            </a:endParaRPr>
          </a:p>
          <a:p>
            <a:pPr marL="342900" indent="-342900">
              <a:buFont typeface="+mj-lt"/>
              <a:buAutoNum type="arabicPeriod"/>
            </a:pPr>
            <a:r>
              <a:rPr lang="en-US" b="1" dirty="0" err="1" smtClean="0">
                <a:solidFill>
                  <a:srgbClr val="008000"/>
                </a:solidFill>
              </a:rPr>
              <a:t>Ecologie</a:t>
            </a:r>
            <a:r>
              <a:rPr lang="en-US" b="1" dirty="0" smtClean="0">
                <a:solidFill>
                  <a:srgbClr val="008000"/>
                </a:solidFill>
              </a:rPr>
              <a:t> </a:t>
            </a:r>
          </a:p>
          <a:p>
            <a:pPr marL="342900" indent="-342900">
              <a:buFont typeface="+mj-lt"/>
              <a:buAutoNum type="arabicPeriod"/>
            </a:pPr>
            <a:r>
              <a:rPr lang="en-US" b="1" dirty="0" err="1" smtClean="0">
                <a:solidFill>
                  <a:srgbClr val="008000"/>
                </a:solidFill>
              </a:rPr>
              <a:t>Voortplanting</a:t>
            </a:r>
            <a:endParaRPr lang="en-US" b="1" dirty="0" smtClean="0">
              <a:solidFill>
                <a:srgbClr val="008000"/>
              </a:solidFill>
            </a:endParaRPr>
          </a:p>
          <a:p>
            <a:pPr marL="342900" indent="-342900">
              <a:buFont typeface="+mj-lt"/>
              <a:buAutoNum type="arabicPeriod"/>
            </a:pPr>
            <a:r>
              <a:rPr lang="en-US" b="1" dirty="0" err="1" smtClean="0">
                <a:solidFill>
                  <a:srgbClr val="008000"/>
                </a:solidFill>
              </a:rPr>
              <a:t>Ontwikkeling</a:t>
            </a:r>
            <a:r>
              <a:rPr lang="en-US" b="1" dirty="0" smtClean="0">
                <a:solidFill>
                  <a:srgbClr val="008000"/>
                </a:solidFill>
              </a:rPr>
              <a:t> </a:t>
            </a:r>
          </a:p>
          <a:p>
            <a:pPr marL="342900" indent="-342900">
              <a:buFont typeface="+mj-lt"/>
              <a:buAutoNum type="arabicPeriod"/>
            </a:pPr>
            <a:r>
              <a:rPr lang="en-US" b="1" dirty="0" err="1" smtClean="0">
                <a:solidFill>
                  <a:srgbClr val="008000"/>
                </a:solidFill>
              </a:rPr>
              <a:t>Vorm</a:t>
            </a:r>
            <a:r>
              <a:rPr lang="en-US" b="1" dirty="0" smtClean="0">
                <a:solidFill>
                  <a:srgbClr val="008000"/>
                </a:solidFill>
              </a:rPr>
              <a:t> en </a:t>
            </a:r>
            <a:r>
              <a:rPr lang="en-US" b="1" dirty="0" err="1" smtClean="0">
                <a:solidFill>
                  <a:srgbClr val="008000"/>
                </a:solidFill>
              </a:rPr>
              <a:t>functie</a:t>
            </a:r>
            <a:endParaRPr lang="en-US" b="1" dirty="0" smtClean="0">
              <a:solidFill>
                <a:srgbClr val="008000"/>
              </a:solidFill>
            </a:endParaRPr>
          </a:p>
          <a:p>
            <a:pPr marL="342900" indent="-342900">
              <a:buFont typeface="+mj-lt"/>
              <a:buAutoNum type="arabicPeriod"/>
            </a:pPr>
            <a:r>
              <a:rPr lang="en-US" b="1" dirty="0" err="1" smtClean="0">
                <a:solidFill>
                  <a:srgbClr val="008000"/>
                </a:solidFill>
              </a:rPr>
              <a:t>Evolutie</a:t>
            </a:r>
            <a:r>
              <a:rPr lang="en-US" b="1" dirty="0" smtClean="0">
                <a:solidFill>
                  <a:srgbClr val="008000"/>
                </a:solidFill>
              </a:rPr>
              <a:t> </a:t>
            </a:r>
          </a:p>
          <a:p>
            <a:pPr marL="342900" indent="-342900">
              <a:buFont typeface="+mj-lt"/>
              <a:buAutoNum type="arabicPeriod"/>
            </a:pPr>
            <a:r>
              <a:rPr lang="en-US" b="1" dirty="0" err="1" smtClean="0">
                <a:solidFill>
                  <a:srgbClr val="008000"/>
                </a:solidFill>
              </a:rPr>
              <a:t>Biodiversiteit</a:t>
            </a:r>
            <a:endParaRPr lang="en-US" b="1" dirty="0" smtClean="0">
              <a:solidFill>
                <a:srgbClr val="008000"/>
              </a:solidFill>
            </a:endParaRPr>
          </a:p>
          <a:p>
            <a:pPr marL="0" indent="0">
              <a:buNone/>
            </a:pPr>
            <a:endParaRPr lang="en-US" dirty="0" smtClean="0"/>
          </a:p>
          <a:p>
            <a:pPr marL="342900" indent="-342900">
              <a:buFont typeface="+mj-lt"/>
              <a:buAutoNum type="arabicPeriod"/>
            </a:pPr>
            <a:r>
              <a:rPr lang="en-US" b="1" dirty="0" err="1" smtClean="0">
                <a:solidFill>
                  <a:schemeClr val="accent4"/>
                </a:solidFill>
              </a:rPr>
              <a:t>Emergentie</a:t>
            </a:r>
            <a:r>
              <a:rPr lang="en-US" b="1" dirty="0" smtClean="0">
                <a:solidFill>
                  <a:schemeClr val="accent4"/>
                </a:solidFill>
              </a:rPr>
              <a:t> (</a:t>
            </a:r>
            <a:r>
              <a:rPr lang="en-US" b="1" dirty="0" err="1" smtClean="0">
                <a:solidFill>
                  <a:schemeClr val="accent4"/>
                </a:solidFill>
              </a:rPr>
              <a:t>organisatieniveaus</a:t>
            </a:r>
            <a:r>
              <a:rPr lang="en-US" b="1" dirty="0" smtClean="0">
                <a:solidFill>
                  <a:schemeClr val="accent4"/>
                </a:solidFill>
              </a:rPr>
              <a:t>)</a:t>
            </a:r>
          </a:p>
          <a:p>
            <a:pPr marL="342900" indent="-342900">
              <a:buFont typeface="+mj-lt"/>
              <a:buAutoNum type="arabicPeriod"/>
            </a:pPr>
            <a:endParaRPr lang="en-US" dirty="0" smtClean="0"/>
          </a:p>
          <a:p>
            <a:pPr marL="0" indent="0">
              <a:buNone/>
            </a:pPr>
            <a:r>
              <a:rPr lang="en-US" dirty="0" smtClean="0"/>
              <a:t> </a:t>
            </a:r>
          </a:p>
          <a:p>
            <a:pPr marL="342900" indent="-342900">
              <a:buAutoNum type="alphaUcPeriod"/>
            </a:pPr>
            <a:r>
              <a:rPr lang="en-US" b="1" dirty="0" err="1" smtClean="0">
                <a:solidFill>
                  <a:srgbClr val="0000FF"/>
                </a:solidFill>
              </a:rPr>
              <a:t>Ontwerpen</a:t>
            </a:r>
            <a:endParaRPr lang="en-US" b="1" dirty="0" smtClean="0">
              <a:solidFill>
                <a:srgbClr val="0000FF"/>
              </a:solidFill>
            </a:endParaRPr>
          </a:p>
          <a:p>
            <a:pPr marL="342900" indent="-342900">
              <a:buAutoNum type="alphaUcPeriod"/>
            </a:pPr>
            <a:r>
              <a:rPr lang="en-US" b="1" dirty="0" err="1" smtClean="0">
                <a:solidFill>
                  <a:srgbClr val="0000FF"/>
                </a:solidFill>
              </a:rPr>
              <a:t>Onderzoeken</a:t>
            </a:r>
            <a:r>
              <a:rPr lang="en-US" b="1" dirty="0" smtClean="0">
                <a:solidFill>
                  <a:srgbClr val="0000FF"/>
                </a:solidFill>
              </a:rPr>
              <a:t> </a:t>
            </a:r>
          </a:p>
          <a:p>
            <a:pPr marL="342900" indent="-342900">
              <a:buAutoNum type="alphaUcPeriod"/>
            </a:pPr>
            <a:r>
              <a:rPr lang="en-US" b="1" dirty="0" err="1" smtClean="0">
                <a:solidFill>
                  <a:srgbClr val="0000FF"/>
                </a:solidFill>
              </a:rPr>
              <a:t>Modelleren</a:t>
            </a:r>
            <a:endParaRPr lang="en-US" b="1" dirty="0" smtClean="0">
              <a:solidFill>
                <a:srgbClr val="0000FF"/>
              </a:solidFill>
            </a:endParaRPr>
          </a:p>
          <a:p>
            <a:pPr marL="342900" indent="-342900">
              <a:buAutoNum type="alphaUcPeriod"/>
            </a:pPr>
            <a:r>
              <a:rPr lang="en-US" b="1" dirty="0" err="1" smtClean="0">
                <a:solidFill>
                  <a:srgbClr val="0000FF"/>
                </a:solidFill>
              </a:rPr>
              <a:t>Waarderen</a:t>
            </a:r>
            <a:r>
              <a:rPr lang="en-US" b="1" dirty="0" smtClean="0">
                <a:solidFill>
                  <a:srgbClr val="0000FF"/>
                </a:solidFill>
              </a:rPr>
              <a:t> &amp; </a:t>
            </a:r>
            <a:r>
              <a:rPr lang="en-US" b="1" dirty="0" err="1" smtClean="0">
                <a:solidFill>
                  <a:srgbClr val="0000FF"/>
                </a:solidFill>
              </a:rPr>
              <a:t>oordelen</a:t>
            </a:r>
            <a:endParaRPr lang="en-US" b="1" dirty="0" smtClean="0">
              <a:solidFill>
                <a:srgbClr val="0000FF"/>
              </a:solidFill>
            </a:endParaRPr>
          </a:p>
          <a:p>
            <a:pPr marL="342900" indent="-342900">
              <a:buAutoNum type="alphaUcPeriod"/>
            </a:pPr>
            <a:r>
              <a:rPr lang="en-US" b="1" dirty="0" err="1" smtClean="0">
                <a:solidFill>
                  <a:srgbClr val="0000FF"/>
                </a:solidFill>
              </a:rPr>
              <a:t>Beleven</a:t>
            </a:r>
            <a:endParaRPr lang="en-US" b="1" dirty="0" smtClean="0">
              <a:solidFill>
                <a:srgbClr val="0000FF"/>
              </a:solidFill>
            </a:endParaRPr>
          </a:p>
          <a:p>
            <a:pPr marL="342900" indent="-342900">
              <a:buAutoNum type="alphaUcPeriod"/>
            </a:pPr>
            <a:endParaRPr lang="en-US" b="1" dirty="0">
              <a:solidFill>
                <a:srgbClr val="0000FF"/>
              </a:solidFill>
            </a:endParaRPr>
          </a:p>
          <a:p>
            <a:pPr marL="0" indent="0">
              <a:buNone/>
            </a:pPr>
            <a:r>
              <a:rPr lang="en-US" b="1" dirty="0"/>
              <a:t>Maar: </a:t>
            </a:r>
            <a:r>
              <a:rPr lang="en-US" dirty="0" err="1"/>
              <a:t>iedereen</a:t>
            </a:r>
            <a:r>
              <a:rPr lang="en-US" dirty="0"/>
              <a:t> </a:t>
            </a:r>
            <a:r>
              <a:rPr lang="en-US" dirty="0" err="1"/>
              <a:t>aan</a:t>
            </a:r>
            <a:r>
              <a:rPr lang="en-US" dirty="0"/>
              <a:t> </a:t>
            </a:r>
            <a:r>
              <a:rPr lang="en-US" dirty="0" err="1"/>
              <a:t>wie</a:t>
            </a:r>
            <a:r>
              <a:rPr lang="en-US" dirty="0"/>
              <a:t> je </a:t>
            </a:r>
            <a:r>
              <a:rPr lang="en-US" dirty="0" err="1"/>
              <a:t>deze</a:t>
            </a:r>
            <a:r>
              <a:rPr lang="en-US" dirty="0"/>
              <a:t> </a:t>
            </a:r>
            <a:r>
              <a:rPr lang="en-US" dirty="0" err="1"/>
              <a:t>vraag</a:t>
            </a:r>
            <a:r>
              <a:rPr lang="en-US" dirty="0"/>
              <a:t> </a:t>
            </a:r>
            <a:r>
              <a:rPr lang="en-US" dirty="0" err="1"/>
              <a:t>stelt</a:t>
            </a:r>
            <a:r>
              <a:rPr lang="en-US" dirty="0"/>
              <a:t>, </a:t>
            </a:r>
            <a:r>
              <a:rPr lang="en-US" dirty="0" err="1"/>
              <a:t>komt</a:t>
            </a:r>
            <a:r>
              <a:rPr lang="en-US" dirty="0"/>
              <a:t> met </a:t>
            </a:r>
            <a:r>
              <a:rPr lang="en-US" dirty="0" err="1"/>
              <a:t>een</a:t>
            </a:r>
            <a:r>
              <a:rPr lang="en-US" dirty="0"/>
              <a:t> </a:t>
            </a:r>
            <a:r>
              <a:rPr lang="en-US" dirty="0" err="1"/>
              <a:t>ander</a:t>
            </a:r>
            <a:r>
              <a:rPr lang="en-US" dirty="0"/>
              <a:t> </a:t>
            </a:r>
            <a:r>
              <a:rPr lang="en-US" dirty="0" err="1"/>
              <a:t>rijtje</a:t>
            </a:r>
            <a:r>
              <a:rPr lang="en-US" dirty="0"/>
              <a:t>. </a:t>
            </a:r>
            <a:r>
              <a:rPr lang="en-US" dirty="0" err="1"/>
              <a:t>Niet</a:t>
            </a:r>
            <a:r>
              <a:rPr lang="en-US" dirty="0"/>
              <a:t> de </a:t>
            </a:r>
            <a:r>
              <a:rPr lang="en-US" dirty="0" err="1"/>
              <a:t>verkaveling</a:t>
            </a:r>
            <a:r>
              <a:rPr lang="en-US" dirty="0"/>
              <a:t> is van </a:t>
            </a:r>
            <a:r>
              <a:rPr lang="en-US" dirty="0" err="1"/>
              <a:t>belang</a:t>
            </a:r>
            <a:r>
              <a:rPr lang="en-US" dirty="0"/>
              <a:t>, </a:t>
            </a:r>
            <a:r>
              <a:rPr lang="en-US" dirty="0" err="1"/>
              <a:t>wel</a:t>
            </a:r>
            <a:r>
              <a:rPr lang="en-US" dirty="0"/>
              <a:t> </a:t>
            </a:r>
            <a:r>
              <a:rPr lang="en-US" i="1" dirty="0" err="1"/>
              <a:t>dat</a:t>
            </a:r>
            <a:r>
              <a:rPr lang="en-US" i="1" dirty="0"/>
              <a:t> </a:t>
            </a:r>
            <a:r>
              <a:rPr lang="en-US" dirty="0" err="1"/>
              <a:t>er</a:t>
            </a:r>
            <a:r>
              <a:rPr lang="en-US" dirty="0"/>
              <a:t> </a:t>
            </a:r>
            <a:r>
              <a:rPr lang="en-US" dirty="0" err="1"/>
              <a:t>grote</a:t>
            </a:r>
            <a:r>
              <a:rPr lang="en-US" dirty="0"/>
              <a:t> </a:t>
            </a:r>
            <a:r>
              <a:rPr lang="en-US" dirty="0" err="1"/>
              <a:t>lijnen</a:t>
            </a:r>
            <a:r>
              <a:rPr lang="en-US" dirty="0"/>
              <a:t> </a:t>
            </a:r>
            <a:r>
              <a:rPr lang="en-US" dirty="0" err="1"/>
              <a:t>worden</a:t>
            </a:r>
            <a:r>
              <a:rPr lang="en-US" dirty="0"/>
              <a:t> </a:t>
            </a:r>
            <a:r>
              <a:rPr lang="en-US" dirty="0" err="1"/>
              <a:t>geschetst</a:t>
            </a:r>
            <a:r>
              <a:rPr lang="en-US" dirty="0"/>
              <a:t>.</a:t>
            </a:r>
            <a:endParaRPr lang="en-US" b="1" dirty="0" smtClean="0">
              <a:solidFill>
                <a:srgbClr val="0000FF"/>
              </a:solidFill>
            </a:endParaRPr>
          </a:p>
        </p:txBody>
      </p:sp>
    </p:spTree>
    <p:extLst>
      <p:ext uri="{BB962C8B-B14F-4D97-AF65-F5344CB8AC3E}">
        <p14:creationId xmlns:p14="http://schemas.microsoft.com/office/powerpoint/2010/main" val="2814130554"/>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Het denkgereedschap</a:t>
            </a:r>
            <a:endParaRPr lang="nl-NL" dirty="0"/>
          </a:p>
        </p:txBody>
      </p:sp>
      <p:sp>
        <p:nvSpPr>
          <p:cNvPr id="3" name="Tijdelijke aanduiding voor verticale tekst 2"/>
          <p:cNvSpPr>
            <a:spLocks noGrp="1"/>
          </p:cNvSpPr>
          <p:nvPr>
            <p:ph type="body" orient="vert" idx="1"/>
          </p:nvPr>
        </p:nvSpPr>
        <p:spPr/>
        <p:txBody>
          <a:bodyPr/>
          <a:lstStyle/>
          <a:p>
            <a:r>
              <a:rPr lang="nl-NL" dirty="0" smtClean="0"/>
              <a:t>(magneet)kaartjes faciliteren het gesprek (bijv. tussen startende leraar en begeleider op school)</a:t>
            </a:r>
          </a:p>
          <a:p>
            <a:r>
              <a:rPr lang="nl-NL" dirty="0" smtClean="0"/>
              <a:t>Overzicht in de klas</a:t>
            </a:r>
          </a:p>
          <a:p>
            <a:r>
              <a:rPr lang="nl-NL" dirty="0" smtClean="0"/>
              <a:t>Flexibel weglaten/uitbreiden</a:t>
            </a:r>
          </a:p>
          <a:p>
            <a:pPr marL="0" indent="0">
              <a:buNone/>
            </a:pPr>
            <a:endParaRPr lang="nl-NL" dirty="0" smtClean="0"/>
          </a:p>
          <a:p>
            <a:pPr marL="0" indent="0">
              <a:buNone/>
            </a:pPr>
            <a:r>
              <a:rPr lang="nl-NL" dirty="0" smtClean="0"/>
              <a:t>Hoofdstukkaartjes (drie edities: </a:t>
            </a:r>
            <a:r>
              <a:rPr lang="nl-NL" dirty="0" err="1" smtClean="0"/>
              <a:t>Bvj</a:t>
            </a:r>
            <a:r>
              <a:rPr lang="nl-NL" dirty="0" smtClean="0"/>
              <a:t>, Nectar en Basis (leeg))</a:t>
            </a:r>
            <a:endParaRPr lang="nl-NL" dirty="0"/>
          </a:p>
          <a:p>
            <a:pPr marL="0" indent="0">
              <a:buNone/>
            </a:pPr>
            <a:r>
              <a:rPr lang="nl-NL" dirty="0" smtClean="0"/>
              <a:t>Groen: grote ideeën (6 x per idee)</a:t>
            </a:r>
          </a:p>
          <a:p>
            <a:pPr marL="0" indent="0">
              <a:buNone/>
            </a:pPr>
            <a:r>
              <a:rPr lang="nl-NL" dirty="0" smtClean="0"/>
              <a:t>Geel: organisatieniveaus</a:t>
            </a:r>
          </a:p>
          <a:p>
            <a:pPr marL="0" indent="0">
              <a:buNone/>
            </a:pPr>
            <a:r>
              <a:rPr lang="nl-NL" dirty="0" smtClean="0"/>
              <a:t>Blauw: vaardigheden</a:t>
            </a:r>
          </a:p>
          <a:p>
            <a:endParaRPr lang="nl-NL" dirty="0"/>
          </a:p>
        </p:txBody>
      </p:sp>
      <p:pic>
        <p:nvPicPr>
          <p:cNvPr id="4" name="Picture 4"/>
          <p:cNvPicPr/>
          <p:nvPr/>
        </p:nvPicPr>
        <p:blipFill>
          <a:blip r:embed="rId2" cstate="print">
            <a:extLst>
              <a:ext uri="{28A0092B-C50C-407E-A947-70E740481C1C}">
                <a14:useLocalDpi xmlns:a14="http://schemas.microsoft.com/office/drawing/2010/main" val="0"/>
              </a:ext>
            </a:extLst>
          </a:blip>
          <a:stretch>
            <a:fillRect/>
          </a:stretch>
        </p:blipFill>
        <p:spPr>
          <a:xfrm>
            <a:off x="6372200" y="1916832"/>
            <a:ext cx="2304256" cy="1864499"/>
          </a:xfrm>
          <a:prstGeom prst="rect">
            <a:avLst/>
          </a:prstGeom>
        </p:spPr>
      </p:pic>
      <p:pic>
        <p:nvPicPr>
          <p:cNvPr id="5" name="Picture 1"/>
          <p:cNvPicPr/>
          <p:nvPr/>
        </p:nvPicPr>
        <p:blipFill>
          <a:blip r:embed="rId3" cstate="print">
            <a:extLst>
              <a:ext uri="{28A0092B-C50C-407E-A947-70E740481C1C}">
                <a14:useLocalDpi xmlns:a14="http://schemas.microsoft.com/office/drawing/2010/main" val="0"/>
              </a:ext>
            </a:extLst>
          </a:blip>
          <a:stretch>
            <a:fillRect/>
          </a:stretch>
        </p:blipFill>
        <p:spPr>
          <a:xfrm>
            <a:off x="2915816" y="3429000"/>
            <a:ext cx="2664296" cy="2161798"/>
          </a:xfrm>
          <a:prstGeom prst="rect">
            <a:avLst/>
          </a:prstGeom>
        </p:spPr>
      </p:pic>
      <p:pic>
        <p:nvPicPr>
          <p:cNvPr id="6" name="Picture 3"/>
          <p:cNvPicPr/>
          <p:nvPr/>
        </p:nvPicPr>
        <p:blipFill rotWithShape="1">
          <a:blip r:embed="rId4" cstate="print">
            <a:extLst>
              <a:ext uri="{28A0092B-C50C-407E-A947-70E740481C1C}">
                <a14:useLocalDpi xmlns:a14="http://schemas.microsoft.com/office/drawing/2010/main" val="0"/>
              </a:ext>
            </a:extLst>
          </a:blip>
          <a:srcRect t="16625"/>
          <a:stretch/>
        </p:blipFill>
        <p:spPr bwMode="auto">
          <a:xfrm>
            <a:off x="5764631" y="4509120"/>
            <a:ext cx="3393554" cy="1624583"/>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185169081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Aan de slag!</a:t>
            </a:r>
            <a:endParaRPr lang="nl-NL" dirty="0"/>
          </a:p>
        </p:txBody>
      </p:sp>
      <p:sp>
        <p:nvSpPr>
          <p:cNvPr id="3" name="Vertical Text Placeholder 2"/>
          <p:cNvSpPr>
            <a:spLocks noGrp="1"/>
          </p:cNvSpPr>
          <p:nvPr>
            <p:ph type="body" orient="vert" idx="1"/>
          </p:nvPr>
        </p:nvSpPr>
        <p:spPr/>
        <p:txBody>
          <a:bodyPr/>
          <a:lstStyle/>
          <a:p>
            <a:r>
              <a:rPr lang="nl-NL" dirty="0" smtClean="0"/>
              <a:t>Maak groepje van twee of drie (liefst met mix aan ervaring binnen groepje). </a:t>
            </a:r>
          </a:p>
          <a:p>
            <a:r>
              <a:rPr lang="nl-NL" dirty="0" smtClean="0"/>
              <a:t>Kies met je groepje één van de activiteiten die beschreven staan op het blad “suggesties voor werkvormen”. </a:t>
            </a:r>
          </a:p>
          <a:p>
            <a:r>
              <a:rPr lang="en-US" dirty="0" err="1" smtClean="0"/>
              <a:t>Probeer</a:t>
            </a:r>
            <a:r>
              <a:rPr lang="en-US" dirty="0" smtClean="0"/>
              <a:t> </a:t>
            </a:r>
            <a:r>
              <a:rPr lang="en-US" dirty="0" err="1" smtClean="0"/>
              <a:t>meteen</a:t>
            </a:r>
            <a:r>
              <a:rPr lang="en-US" dirty="0" smtClean="0"/>
              <a:t> </a:t>
            </a:r>
            <a:r>
              <a:rPr lang="en-US" dirty="0" err="1" smtClean="0"/>
              <a:t>te</a:t>
            </a:r>
            <a:r>
              <a:rPr lang="en-US" dirty="0" smtClean="0"/>
              <a:t> </a:t>
            </a:r>
            <a:r>
              <a:rPr lang="en-US" dirty="0" err="1" smtClean="0"/>
              <a:t>linken</a:t>
            </a:r>
            <a:r>
              <a:rPr lang="en-US" dirty="0" smtClean="0"/>
              <a:t> </a:t>
            </a:r>
            <a:r>
              <a:rPr lang="en-US" dirty="0" err="1" smtClean="0"/>
              <a:t>aan</a:t>
            </a:r>
            <a:r>
              <a:rPr lang="en-US" dirty="0" smtClean="0"/>
              <a:t> je </a:t>
            </a:r>
            <a:r>
              <a:rPr lang="en-US" dirty="0" err="1" smtClean="0"/>
              <a:t>eigen</a:t>
            </a:r>
            <a:r>
              <a:rPr lang="en-US" dirty="0" smtClean="0"/>
              <a:t> </a:t>
            </a:r>
            <a:r>
              <a:rPr lang="en-US" dirty="0" err="1" smtClean="0"/>
              <a:t>lespraktijk</a:t>
            </a:r>
            <a:r>
              <a:rPr lang="en-US" dirty="0" smtClean="0"/>
              <a:t>. </a:t>
            </a:r>
            <a:endParaRPr lang="nl-NL" dirty="0"/>
          </a:p>
          <a:p>
            <a:r>
              <a:rPr lang="en-US" dirty="0" err="1" smtClean="0"/>
              <a:t>Blijf</a:t>
            </a:r>
            <a:r>
              <a:rPr lang="en-US" dirty="0" smtClean="0"/>
              <a:t> </a:t>
            </a:r>
            <a:r>
              <a:rPr lang="en-US" dirty="0" err="1" smtClean="0"/>
              <a:t>bij</a:t>
            </a:r>
            <a:r>
              <a:rPr lang="en-US" dirty="0" smtClean="0"/>
              <a:t> </a:t>
            </a:r>
            <a:r>
              <a:rPr lang="en-US" dirty="0" err="1" smtClean="0"/>
              <a:t>deze</a:t>
            </a:r>
            <a:r>
              <a:rPr lang="en-US" dirty="0" smtClean="0"/>
              <a:t> </a:t>
            </a:r>
            <a:r>
              <a:rPr lang="en-US" dirty="0" err="1" smtClean="0"/>
              <a:t>werkvorm</a:t>
            </a:r>
            <a:r>
              <a:rPr lang="en-US" dirty="0" smtClean="0"/>
              <a:t>, </a:t>
            </a:r>
            <a:r>
              <a:rPr lang="en-US" dirty="0" err="1" smtClean="0"/>
              <a:t>kies</a:t>
            </a:r>
            <a:r>
              <a:rPr lang="en-US" dirty="0" smtClean="0"/>
              <a:t> </a:t>
            </a:r>
            <a:r>
              <a:rPr lang="en-US" dirty="0" err="1" smtClean="0"/>
              <a:t>een</a:t>
            </a:r>
            <a:r>
              <a:rPr lang="en-US" dirty="0" smtClean="0"/>
              <a:t> </a:t>
            </a:r>
            <a:r>
              <a:rPr lang="en-US" dirty="0" err="1" smtClean="0"/>
              <a:t>nieuwe</a:t>
            </a:r>
            <a:r>
              <a:rPr lang="en-US" dirty="0" smtClean="0"/>
              <a:t>, of </a:t>
            </a:r>
            <a:r>
              <a:rPr lang="en-US" dirty="0" err="1" smtClean="0"/>
              <a:t>bedenk</a:t>
            </a:r>
            <a:r>
              <a:rPr lang="en-US" dirty="0" smtClean="0"/>
              <a:t> </a:t>
            </a:r>
            <a:r>
              <a:rPr lang="en-US" dirty="0" err="1" smtClean="0"/>
              <a:t>een</a:t>
            </a:r>
            <a:r>
              <a:rPr lang="en-US" dirty="0" smtClean="0"/>
              <a:t> </a:t>
            </a:r>
            <a:r>
              <a:rPr lang="en-US" dirty="0" err="1" smtClean="0"/>
              <a:t>geheel</a:t>
            </a:r>
            <a:r>
              <a:rPr lang="en-US" dirty="0" smtClean="0"/>
              <a:t> </a:t>
            </a:r>
            <a:r>
              <a:rPr lang="en-US" dirty="0" err="1" smtClean="0"/>
              <a:t>nieuwe</a:t>
            </a:r>
            <a:r>
              <a:rPr lang="en-US" dirty="0" smtClean="0"/>
              <a:t> </a:t>
            </a:r>
            <a:r>
              <a:rPr lang="en-US" dirty="0" err="1" smtClean="0"/>
              <a:t>werkvorm</a:t>
            </a:r>
            <a:r>
              <a:rPr lang="en-US" dirty="0" smtClean="0"/>
              <a:t>. </a:t>
            </a:r>
          </a:p>
        </p:txBody>
      </p:sp>
    </p:spTree>
    <p:extLst>
      <p:ext uri="{BB962C8B-B14F-4D97-AF65-F5344CB8AC3E}">
        <p14:creationId xmlns:p14="http://schemas.microsoft.com/office/powerpoint/2010/main" val="286599111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Aan</a:t>
            </a:r>
            <a:r>
              <a:rPr lang="en-US" sz="3200" dirty="0" smtClean="0"/>
              <a:t> de slag</a:t>
            </a:r>
            <a:endParaRPr lang="nl-NL" sz="3200" dirty="0"/>
          </a:p>
        </p:txBody>
      </p:sp>
      <p:sp>
        <p:nvSpPr>
          <p:cNvPr id="3" name="Vertical Text Placeholder 2"/>
          <p:cNvSpPr>
            <a:spLocks noGrp="1"/>
          </p:cNvSpPr>
          <p:nvPr>
            <p:ph type="body" orient="vert" idx="1"/>
          </p:nvPr>
        </p:nvSpPr>
        <p:spPr/>
        <p:txBody>
          <a:bodyPr numCol="2">
            <a:normAutofit lnSpcReduction="10000"/>
          </a:bodyPr>
          <a:lstStyle/>
          <a:p>
            <a:pPr marL="0" indent="0">
              <a:buNone/>
            </a:pPr>
            <a:r>
              <a:rPr lang="en-US" b="1" dirty="0" smtClean="0">
                <a:solidFill>
                  <a:srgbClr val="008000"/>
                </a:solidFill>
              </a:rPr>
              <a:t>Grote </a:t>
            </a:r>
            <a:r>
              <a:rPr lang="en-US" b="1" dirty="0" err="1" smtClean="0">
                <a:solidFill>
                  <a:srgbClr val="008000"/>
                </a:solidFill>
              </a:rPr>
              <a:t>ideeen</a:t>
            </a:r>
            <a:endParaRPr lang="en-US" b="1" dirty="0" smtClean="0">
              <a:solidFill>
                <a:srgbClr val="008000"/>
              </a:solidFill>
            </a:endParaRPr>
          </a:p>
          <a:p>
            <a:pPr marL="342900" indent="-342900">
              <a:buFont typeface="+mj-lt"/>
              <a:buAutoNum type="arabicPeriod"/>
            </a:pPr>
            <a:r>
              <a:rPr lang="en-US" b="1" dirty="0" err="1" smtClean="0">
                <a:solidFill>
                  <a:srgbClr val="008000"/>
                </a:solidFill>
              </a:rPr>
              <a:t>Energie</a:t>
            </a:r>
            <a:endParaRPr lang="en-US" b="1" dirty="0" smtClean="0">
              <a:solidFill>
                <a:srgbClr val="008000"/>
              </a:solidFill>
            </a:endParaRPr>
          </a:p>
          <a:p>
            <a:pPr marL="342900" indent="-342900">
              <a:buFont typeface="+mj-lt"/>
              <a:buAutoNum type="arabicPeriod"/>
            </a:pPr>
            <a:r>
              <a:rPr lang="en-US" b="1" dirty="0" err="1" smtClean="0">
                <a:solidFill>
                  <a:srgbClr val="008000"/>
                </a:solidFill>
              </a:rPr>
              <a:t>Cellen</a:t>
            </a:r>
            <a:r>
              <a:rPr lang="en-US" b="1" dirty="0" smtClean="0">
                <a:solidFill>
                  <a:srgbClr val="008000"/>
                </a:solidFill>
              </a:rPr>
              <a:t> </a:t>
            </a:r>
          </a:p>
          <a:p>
            <a:pPr marL="342900" indent="-342900">
              <a:buFont typeface="+mj-lt"/>
              <a:buAutoNum type="arabicPeriod"/>
            </a:pPr>
            <a:r>
              <a:rPr lang="en-US" b="1" dirty="0" err="1">
                <a:solidFill>
                  <a:srgbClr val="008000"/>
                </a:solidFill>
              </a:rPr>
              <a:t>Zelfregulatie</a:t>
            </a:r>
            <a:endParaRPr lang="en-US" b="1" dirty="0">
              <a:solidFill>
                <a:srgbClr val="008000"/>
              </a:solidFill>
            </a:endParaRPr>
          </a:p>
          <a:p>
            <a:pPr marL="342900" indent="-342900">
              <a:buFont typeface="+mj-lt"/>
              <a:buAutoNum type="arabicPeriod"/>
            </a:pPr>
            <a:r>
              <a:rPr lang="en-US" b="1" dirty="0" smtClean="0">
                <a:solidFill>
                  <a:srgbClr val="008000"/>
                </a:solidFill>
              </a:rPr>
              <a:t>DNA en </a:t>
            </a:r>
            <a:r>
              <a:rPr lang="en-US" b="1" dirty="0" err="1" smtClean="0">
                <a:solidFill>
                  <a:srgbClr val="008000"/>
                </a:solidFill>
              </a:rPr>
              <a:t>eiwit</a:t>
            </a:r>
            <a:endParaRPr lang="en-US" b="1" dirty="0" smtClean="0">
              <a:solidFill>
                <a:srgbClr val="008000"/>
              </a:solidFill>
            </a:endParaRPr>
          </a:p>
          <a:p>
            <a:pPr marL="342900" indent="-342900">
              <a:buFont typeface="+mj-lt"/>
              <a:buAutoNum type="arabicPeriod"/>
            </a:pPr>
            <a:r>
              <a:rPr lang="en-US" b="1" dirty="0" err="1" smtClean="0">
                <a:solidFill>
                  <a:srgbClr val="008000"/>
                </a:solidFill>
              </a:rPr>
              <a:t>Ecologie</a:t>
            </a:r>
            <a:r>
              <a:rPr lang="en-US" b="1" dirty="0" smtClean="0">
                <a:solidFill>
                  <a:srgbClr val="008000"/>
                </a:solidFill>
              </a:rPr>
              <a:t> </a:t>
            </a:r>
          </a:p>
          <a:p>
            <a:pPr marL="342900" indent="-342900">
              <a:buFont typeface="+mj-lt"/>
              <a:buAutoNum type="arabicPeriod"/>
            </a:pPr>
            <a:r>
              <a:rPr lang="en-US" b="1" dirty="0" err="1" smtClean="0">
                <a:solidFill>
                  <a:srgbClr val="008000"/>
                </a:solidFill>
              </a:rPr>
              <a:t>Voortplanting</a:t>
            </a:r>
            <a:endParaRPr lang="en-US" b="1" dirty="0" smtClean="0">
              <a:solidFill>
                <a:srgbClr val="008000"/>
              </a:solidFill>
            </a:endParaRPr>
          </a:p>
          <a:p>
            <a:pPr marL="342900" indent="-342900">
              <a:buFont typeface="+mj-lt"/>
              <a:buAutoNum type="arabicPeriod"/>
            </a:pPr>
            <a:r>
              <a:rPr lang="en-US" b="1" dirty="0" err="1" smtClean="0">
                <a:solidFill>
                  <a:srgbClr val="008000"/>
                </a:solidFill>
              </a:rPr>
              <a:t>Ontwikkeling</a:t>
            </a:r>
            <a:r>
              <a:rPr lang="en-US" b="1" dirty="0" smtClean="0">
                <a:solidFill>
                  <a:srgbClr val="008000"/>
                </a:solidFill>
              </a:rPr>
              <a:t> </a:t>
            </a:r>
          </a:p>
          <a:p>
            <a:pPr marL="342900" indent="-342900">
              <a:buFont typeface="+mj-lt"/>
              <a:buAutoNum type="arabicPeriod"/>
            </a:pPr>
            <a:r>
              <a:rPr lang="en-US" b="1" dirty="0" err="1" smtClean="0">
                <a:solidFill>
                  <a:srgbClr val="008000"/>
                </a:solidFill>
              </a:rPr>
              <a:t>Vorm</a:t>
            </a:r>
            <a:r>
              <a:rPr lang="en-US" b="1" dirty="0" smtClean="0">
                <a:solidFill>
                  <a:srgbClr val="008000"/>
                </a:solidFill>
              </a:rPr>
              <a:t> en </a:t>
            </a:r>
            <a:r>
              <a:rPr lang="en-US" b="1" dirty="0" err="1" smtClean="0">
                <a:solidFill>
                  <a:srgbClr val="008000"/>
                </a:solidFill>
              </a:rPr>
              <a:t>functie</a:t>
            </a:r>
            <a:endParaRPr lang="en-US" b="1" dirty="0" smtClean="0">
              <a:solidFill>
                <a:srgbClr val="008000"/>
              </a:solidFill>
            </a:endParaRPr>
          </a:p>
          <a:p>
            <a:pPr marL="342900" indent="-342900">
              <a:buFont typeface="+mj-lt"/>
              <a:buAutoNum type="arabicPeriod"/>
            </a:pPr>
            <a:r>
              <a:rPr lang="en-US" b="1" dirty="0" err="1" smtClean="0">
                <a:solidFill>
                  <a:srgbClr val="008000"/>
                </a:solidFill>
              </a:rPr>
              <a:t>Evolutie</a:t>
            </a:r>
            <a:r>
              <a:rPr lang="en-US" b="1" dirty="0" smtClean="0">
                <a:solidFill>
                  <a:srgbClr val="008000"/>
                </a:solidFill>
              </a:rPr>
              <a:t> </a:t>
            </a:r>
          </a:p>
          <a:p>
            <a:pPr marL="342900" indent="-342900">
              <a:buFont typeface="+mj-lt"/>
              <a:buAutoNum type="arabicPeriod"/>
            </a:pPr>
            <a:r>
              <a:rPr lang="en-US" b="1" dirty="0" err="1" smtClean="0">
                <a:solidFill>
                  <a:srgbClr val="008000"/>
                </a:solidFill>
              </a:rPr>
              <a:t>Biodiversiteit</a:t>
            </a:r>
            <a:endParaRPr lang="en-US" b="1" dirty="0" smtClean="0">
              <a:solidFill>
                <a:srgbClr val="008000"/>
              </a:solidFill>
            </a:endParaRPr>
          </a:p>
          <a:p>
            <a:pPr marL="0" indent="0">
              <a:buNone/>
            </a:pPr>
            <a:endParaRPr lang="en-US" dirty="0" smtClean="0"/>
          </a:p>
          <a:p>
            <a:pPr marL="0" indent="0">
              <a:buNone/>
            </a:pPr>
            <a:r>
              <a:rPr lang="en-US" b="1" dirty="0" err="1" smtClean="0">
                <a:solidFill>
                  <a:schemeClr val="accent4"/>
                </a:solidFill>
              </a:rPr>
              <a:t>Emergentie</a:t>
            </a:r>
            <a:r>
              <a:rPr lang="en-US" b="1" dirty="0" smtClean="0">
                <a:solidFill>
                  <a:schemeClr val="accent4"/>
                </a:solidFill>
              </a:rPr>
              <a:t> (</a:t>
            </a:r>
            <a:r>
              <a:rPr lang="en-US" b="1" dirty="0" err="1" smtClean="0">
                <a:solidFill>
                  <a:schemeClr val="accent4"/>
                </a:solidFill>
              </a:rPr>
              <a:t>organisatieniveaus</a:t>
            </a:r>
            <a:r>
              <a:rPr lang="en-US" b="1" dirty="0" smtClean="0">
                <a:solidFill>
                  <a:schemeClr val="accent4"/>
                </a:solidFill>
              </a:rPr>
              <a:t>)</a:t>
            </a:r>
          </a:p>
          <a:p>
            <a:pPr marL="342900" indent="-342900">
              <a:buFont typeface="+mj-lt"/>
              <a:buAutoNum type="arabicPeriod"/>
            </a:pPr>
            <a:endParaRPr lang="en-US" b="1" dirty="0" smtClean="0"/>
          </a:p>
          <a:p>
            <a:pPr marL="0" indent="0">
              <a:buNone/>
            </a:pPr>
            <a:r>
              <a:rPr lang="en-US" b="1" dirty="0" err="1" smtClean="0"/>
              <a:t>Hoofdstukkaartjes</a:t>
            </a:r>
            <a:endParaRPr lang="en-US" b="1" dirty="0" smtClean="0"/>
          </a:p>
          <a:p>
            <a:pPr marL="342900" indent="-342900">
              <a:buAutoNum type="alphaUcPeriod"/>
            </a:pPr>
            <a:r>
              <a:rPr lang="en-US" b="1" dirty="0" err="1" smtClean="0">
                <a:solidFill>
                  <a:srgbClr val="0000FF"/>
                </a:solidFill>
              </a:rPr>
              <a:t>Ontwerpen</a:t>
            </a:r>
            <a:endParaRPr lang="en-US" b="1" dirty="0" smtClean="0">
              <a:solidFill>
                <a:srgbClr val="0000FF"/>
              </a:solidFill>
            </a:endParaRPr>
          </a:p>
          <a:p>
            <a:pPr marL="342900" indent="-342900">
              <a:buAutoNum type="alphaUcPeriod"/>
            </a:pPr>
            <a:r>
              <a:rPr lang="en-US" b="1" dirty="0" err="1" smtClean="0">
                <a:solidFill>
                  <a:srgbClr val="0000FF"/>
                </a:solidFill>
              </a:rPr>
              <a:t>Onderzoeken</a:t>
            </a:r>
            <a:r>
              <a:rPr lang="en-US" b="1" dirty="0" smtClean="0">
                <a:solidFill>
                  <a:srgbClr val="0000FF"/>
                </a:solidFill>
              </a:rPr>
              <a:t> </a:t>
            </a:r>
          </a:p>
          <a:p>
            <a:pPr marL="342900" indent="-342900">
              <a:buAutoNum type="alphaUcPeriod"/>
            </a:pPr>
            <a:r>
              <a:rPr lang="en-US" b="1" dirty="0" err="1" smtClean="0">
                <a:solidFill>
                  <a:srgbClr val="0000FF"/>
                </a:solidFill>
              </a:rPr>
              <a:t>Modelleren</a:t>
            </a:r>
            <a:endParaRPr lang="en-US" b="1" dirty="0" smtClean="0">
              <a:solidFill>
                <a:srgbClr val="0000FF"/>
              </a:solidFill>
            </a:endParaRPr>
          </a:p>
          <a:p>
            <a:pPr marL="342900" indent="-342900">
              <a:buAutoNum type="alphaUcPeriod"/>
            </a:pPr>
            <a:r>
              <a:rPr lang="en-US" b="1" dirty="0" err="1" smtClean="0">
                <a:solidFill>
                  <a:srgbClr val="0000FF"/>
                </a:solidFill>
              </a:rPr>
              <a:t>Waarderen</a:t>
            </a:r>
            <a:r>
              <a:rPr lang="en-US" b="1" dirty="0" smtClean="0">
                <a:solidFill>
                  <a:srgbClr val="0000FF"/>
                </a:solidFill>
              </a:rPr>
              <a:t> &amp; </a:t>
            </a:r>
            <a:r>
              <a:rPr lang="en-US" b="1" dirty="0" err="1" smtClean="0">
                <a:solidFill>
                  <a:srgbClr val="0000FF"/>
                </a:solidFill>
              </a:rPr>
              <a:t>oordelen</a:t>
            </a:r>
            <a:endParaRPr lang="en-US" b="1" dirty="0" smtClean="0">
              <a:solidFill>
                <a:srgbClr val="0000FF"/>
              </a:solidFill>
            </a:endParaRPr>
          </a:p>
          <a:p>
            <a:pPr marL="342900" indent="-342900">
              <a:buAutoNum type="alphaUcPeriod"/>
            </a:pPr>
            <a:r>
              <a:rPr lang="en-US" b="1" dirty="0" err="1" smtClean="0">
                <a:solidFill>
                  <a:srgbClr val="0000FF"/>
                </a:solidFill>
              </a:rPr>
              <a:t>Beleven</a:t>
            </a:r>
            <a:endParaRPr lang="en-US" b="1" dirty="0" smtClean="0">
              <a:solidFill>
                <a:srgbClr val="0000FF"/>
              </a:solidFill>
            </a:endParaRPr>
          </a:p>
          <a:p>
            <a:pPr marL="342900" indent="-342900">
              <a:buAutoNum type="alphaUcPeriod"/>
            </a:pPr>
            <a:endParaRPr lang="en-US" b="1" dirty="0">
              <a:solidFill>
                <a:srgbClr val="0000FF"/>
              </a:solidFill>
            </a:endParaRPr>
          </a:p>
          <a:p>
            <a:pPr marL="0" indent="0">
              <a:buNone/>
            </a:pPr>
            <a:r>
              <a:rPr lang="nl-NL" u="sng" dirty="0" smtClean="0"/>
              <a:t>AAN DE SLAG</a:t>
            </a:r>
          </a:p>
          <a:p>
            <a:r>
              <a:rPr lang="nl-NL" dirty="0" smtClean="0"/>
              <a:t>Maak </a:t>
            </a:r>
            <a:r>
              <a:rPr lang="nl-NL" dirty="0"/>
              <a:t>groepje van twee of drie (liefst met mix aan ervaring binnen groepje). </a:t>
            </a:r>
          </a:p>
          <a:p>
            <a:r>
              <a:rPr lang="nl-NL" dirty="0"/>
              <a:t>Kies met je groepje één van de activiteiten die beschreven staan op het blad “suggesties voor werkvormen”. </a:t>
            </a:r>
          </a:p>
          <a:p>
            <a:r>
              <a:rPr lang="en-US" dirty="0" err="1"/>
              <a:t>Probeer</a:t>
            </a:r>
            <a:r>
              <a:rPr lang="en-US" dirty="0"/>
              <a:t> </a:t>
            </a:r>
            <a:r>
              <a:rPr lang="en-US" dirty="0" err="1"/>
              <a:t>meteen</a:t>
            </a:r>
            <a:r>
              <a:rPr lang="en-US" dirty="0"/>
              <a:t> </a:t>
            </a:r>
            <a:r>
              <a:rPr lang="en-US" dirty="0" err="1"/>
              <a:t>te</a:t>
            </a:r>
            <a:r>
              <a:rPr lang="en-US" dirty="0"/>
              <a:t> </a:t>
            </a:r>
            <a:r>
              <a:rPr lang="en-US" dirty="0" err="1"/>
              <a:t>linken</a:t>
            </a:r>
            <a:r>
              <a:rPr lang="en-US" dirty="0"/>
              <a:t> </a:t>
            </a:r>
            <a:r>
              <a:rPr lang="en-US" dirty="0" err="1"/>
              <a:t>aan</a:t>
            </a:r>
            <a:r>
              <a:rPr lang="en-US" dirty="0"/>
              <a:t> je </a:t>
            </a:r>
            <a:r>
              <a:rPr lang="en-US" dirty="0" err="1"/>
              <a:t>eigen</a:t>
            </a:r>
            <a:r>
              <a:rPr lang="en-US" dirty="0"/>
              <a:t> </a:t>
            </a:r>
            <a:r>
              <a:rPr lang="en-US" dirty="0" err="1"/>
              <a:t>lespraktijk</a:t>
            </a:r>
            <a:r>
              <a:rPr lang="en-US" dirty="0"/>
              <a:t>. </a:t>
            </a:r>
            <a:endParaRPr lang="nl-NL" dirty="0"/>
          </a:p>
          <a:p>
            <a:r>
              <a:rPr lang="en-US" dirty="0" err="1"/>
              <a:t>Blijf</a:t>
            </a:r>
            <a:r>
              <a:rPr lang="en-US" dirty="0"/>
              <a:t> </a:t>
            </a:r>
            <a:r>
              <a:rPr lang="en-US" dirty="0" err="1"/>
              <a:t>bij</a:t>
            </a:r>
            <a:r>
              <a:rPr lang="en-US" dirty="0"/>
              <a:t> </a:t>
            </a:r>
            <a:r>
              <a:rPr lang="en-US" dirty="0" err="1"/>
              <a:t>deze</a:t>
            </a:r>
            <a:r>
              <a:rPr lang="en-US" dirty="0"/>
              <a:t> </a:t>
            </a:r>
            <a:r>
              <a:rPr lang="en-US" dirty="0" err="1"/>
              <a:t>werkvorm</a:t>
            </a:r>
            <a:r>
              <a:rPr lang="en-US" dirty="0"/>
              <a:t>, </a:t>
            </a:r>
            <a:r>
              <a:rPr lang="en-US" dirty="0" err="1"/>
              <a:t>kies</a:t>
            </a:r>
            <a:r>
              <a:rPr lang="en-US" dirty="0"/>
              <a:t> </a:t>
            </a:r>
            <a:r>
              <a:rPr lang="en-US" dirty="0" err="1"/>
              <a:t>een</a:t>
            </a:r>
            <a:r>
              <a:rPr lang="en-US" dirty="0"/>
              <a:t> </a:t>
            </a:r>
            <a:r>
              <a:rPr lang="en-US" dirty="0" err="1"/>
              <a:t>nieuwe</a:t>
            </a:r>
            <a:r>
              <a:rPr lang="en-US" dirty="0"/>
              <a:t>, of </a:t>
            </a:r>
            <a:r>
              <a:rPr lang="en-US" dirty="0" err="1"/>
              <a:t>bedenk</a:t>
            </a:r>
            <a:r>
              <a:rPr lang="en-US" dirty="0"/>
              <a:t> </a:t>
            </a:r>
            <a:r>
              <a:rPr lang="en-US" dirty="0" err="1"/>
              <a:t>een</a:t>
            </a:r>
            <a:r>
              <a:rPr lang="en-US" dirty="0"/>
              <a:t> </a:t>
            </a:r>
            <a:r>
              <a:rPr lang="en-US" dirty="0" err="1"/>
              <a:t>geheel</a:t>
            </a:r>
            <a:r>
              <a:rPr lang="en-US" dirty="0"/>
              <a:t> </a:t>
            </a:r>
            <a:r>
              <a:rPr lang="en-US" dirty="0" err="1"/>
              <a:t>nieuwe</a:t>
            </a:r>
            <a:r>
              <a:rPr lang="en-US" dirty="0"/>
              <a:t> </a:t>
            </a:r>
            <a:r>
              <a:rPr lang="en-US" dirty="0" err="1"/>
              <a:t>werkvorm</a:t>
            </a:r>
            <a:r>
              <a:rPr lang="en-US" dirty="0"/>
              <a:t>. </a:t>
            </a:r>
          </a:p>
        </p:txBody>
      </p:sp>
      <p:sp>
        <p:nvSpPr>
          <p:cNvPr id="4" name="Blokboog 3"/>
          <p:cNvSpPr/>
          <p:nvPr/>
        </p:nvSpPr>
        <p:spPr>
          <a:xfrm rot="16200000">
            <a:off x="3599892" y="1808820"/>
            <a:ext cx="1728192" cy="360040"/>
          </a:xfrm>
          <a:prstGeom prst="blockArc">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solidFill>
                <a:schemeClr val="tx1"/>
              </a:solidFill>
            </a:endParaRPr>
          </a:p>
        </p:txBody>
      </p:sp>
      <p:sp>
        <p:nvSpPr>
          <p:cNvPr id="5" name="Blokboog 4"/>
          <p:cNvSpPr/>
          <p:nvPr/>
        </p:nvSpPr>
        <p:spPr>
          <a:xfrm rot="5400000">
            <a:off x="6408204" y="1808820"/>
            <a:ext cx="1728192" cy="360040"/>
          </a:xfrm>
          <a:prstGeom prst="blockArc">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2237117210"/>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En?</a:t>
            </a:r>
            <a:endParaRPr lang="nl-NL" dirty="0"/>
          </a:p>
        </p:txBody>
      </p:sp>
      <p:sp>
        <p:nvSpPr>
          <p:cNvPr id="3" name="Tijdelijke aanduiding voor verticale tekst 2"/>
          <p:cNvSpPr>
            <a:spLocks noGrp="1"/>
          </p:cNvSpPr>
          <p:nvPr>
            <p:ph type="body" orient="vert" idx="1"/>
          </p:nvPr>
        </p:nvSpPr>
        <p:spPr/>
        <p:txBody>
          <a:bodyPr/>
          <a:lstStyle/>
          <a:p>
            <a:r>
              <a:rPr lang="nl-NL" dirty="0" smtClean="0"/>
              <a:t>Nieuwe inzichten?</a:t>
            </a:r>
          </a:p>
          <a:p>
            <a:r>
              <a:rPr lang="nl-NL" dirty="0" smtClean="0"/>
              <a:t>Wat kun je ermee in de begeleiding van startende leraren?</a:t>
            </a:r>
          </a:p>
          <a:p>
            <a:r>
              <a:rPr lang="nl-NL" dirty="0" smtClean="0"/>
              <a:t>Wat kun je ermee in de les?</a:t>
            </a:r>
          </a:p>
          <a:p>
            <a:r>
              <a:rPr lang="nl-NL" dirty="0" smtClean="0"/>
              <a:t>Wat vond je ervan?</a:t>
            </a:r>
            <a:endParaRPr lang="nl-NL" dirty="0"/>
          </a:p>
        </p:txBody>
      </p:sp>
    </p:spTree>
    <p:extLst>
      <p:ext uri="{BB962C8B-B14F-4D97-AF65-F5344CB8AC3E}">
        <p14:creationId xmlns:p14="http://schemas.microsoft.com/office/powerpoint/2010/main" val="2122182277"/>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DFF2449-A2DA-40ED-A1D9-3735BDD8CFA7}"/>
              </a:ext>
            </a:extLst>
          </p:cNvPr>
          <p:cNvPicPr>
            <a:picLocks noGrp="1" noChangeAspect="1"/>
          </p:cNvPicPr>
          <p:nvPr>
            <p:ph idx="1"/>
          </p:nvPr>
        </p:nvPicPr>
        <p:blipFill rotWithShape="1">
          <a:blip r:embed="rId3"/>
          <a:srcRect l="39416" t="1824" r="38924"/>
          <a:stretch/>
        </p:blipFill>
        <p:spPr>
          <a:xfrm rot="16200000">
            <a:off x="2956419" y="-1351248"/>
            <a:ext cx="3384376" cy="8624392"/>
          </a:xfrm>
          <a:prstGeom prst="rect">
            <a:avLst/>
          </a:prstGeom>
        </p:spPr>
      </p:pic>
      <p:sp>
        <p:nvSpPr>
          <p:cNvPr id="5" name="Ondertitel 2">
            <a:extLst>
              <a:ext uri="{FF2B5EF4-FFF2-40B4-BE49-F238E27FC236}">
                <a16:creationId xmlns:a16="http://schemas.microsoft.com/office/drawing/2014/main" id="{9B23F315-88A3-4AB2-8D77-1455F33F7C37}"/>
              </a:ext>
            </a:extLst>
          </p:cNvPr>
          <p:cNvSpPr txBox="1">
            <a:spLocks/>
          </p:cNvSpPr>
          <p:nvPr/>
        </p:nvSpPr>
        <p:spPr>
          <a:xfrm>
            <a:off x="4648607" y="1044178"/>
            <a:ext cx="4320770" cy="46993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200" dirty="0"/>
          </a:p>
        </p:txBody>
      </p:sp>
    </p:spTree>
    <p:extLst>
      <p:ext uri="{BB962C8B-B14F-4D97-AF65-F5344CB8AC3E}">
        <p14:creationId xmlns:p14="http://schemas.microsoft.com/office/powerpoint/2010/main" val="27544363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Deze workshop	</a:t>
            </a:r>
            <a:endParaRPr lang="nl-NL" dirty="0"/>
          </a:p>
        </p:txBody>
      </p:sp>
      <p:sp>
        <p:nvSpPr>
          <p:cNvPr id="3" name="Vertical Text Placeholder 2"/>
          <p:cNvSpPr>
            <a:spLocks noGrp="1"/>
          </p:cNvSpPr>
          <p:nvPr>
            <p:ph type="body" orient="vert" idx="1"/>
          </p:nvPr>
        </p:nvSpPr>
        <p:spPr/>
        <p:txBody>
          <a:bodyPr>
            <a:normAutofit lnSpcReduction="10000"/>
          </a:bodyPr>
          <a:lstStyle/>
          <a:p>
            <a:pPr marL="0" indent="0">
              <a:buNone/>
            </a:pPr>
            <a:r>
              <a:rPr lang="nl-NL" b="1" dirty="0" smtClean="0"/>
              <a:t>Centrale vragen</a:t>
            </a:r>
            <a:r>
              <a:rPr lang="nl-NL" dirty="0" smtClean="0"/>
              <a:t>:</a:t>
            </a:r>
          </a:p>
          <a:p>
            <a:pPr marL="342900" indent="-342900">
              <a:buAutoNum type="arabicPeriod"/>
            </a:pPr>
            <a:r>
              <a:rPr lang="nl-NL" dirty="0" smtClean="0"/>
              <a:t>Waar hebben startende biologieleraren behoefte aan op het gebied van </a:t>
            </a:r>
            <a:r>
              <a:rPr lang="nl-NL" b="1" i="1" dirty="0" smtClean="0"/>
              <a:t>vakdidactische</a:t>
            </a:r>
            <a:r>
              <a:rPr lang="nl-NL" dirty="0" smtClean="0"/>
              <a:t> begeleiding op school?</a:t>
            </a:r>
          </a:p>
          <a:p>
            <a:pPr marL="342900" indent="-342900">
              <a:buAutoNum type="arabicPeriod"/>
            </a:pPr>
            <a:r>
              <a:rPr lang="nl-NL" dirty="0" smtClean="0"/>
              <a:t>Wat zijn volgens u de rode lijnen/grote ideeën in de biologie? En hoe verschilt dat van wat uw collega denkt? </a:t>
            </a:r>
          </a:p>
          <a:p>
            <a:pPr marL="342900" indent="-342900">
              <a:buAutoNum type="arabicPeriod"/>
            </a:pPr>
            <a:r>
              <a:rPr lang="nl-NL" dirty="0" smtClean="0"/>
              <a:t>Wat valt er te ontdekken bij het gebruik van het praktische denkgereedschap, en is deze bruikbaar tijdens het lesontwerp/in de klas/tijdens het begeleiden van startende leraren?</a:t>
            </a:r>
          </a:p>
          <a:p>
            <a:pPr marL="0" indent="0">
              <a:buNone/>
            </a:pPr>
            <a:endParaRPr lang="nl-NL" dirty="0" smtClean="0"/>
          </a:p>
          <a:p>
            <a:pPr marL="0" indent="0">
              <a:buNone/>
            </a:pPr>
            <a:r>
              <a:rPr lang="nl-NL" b="1" dirty="0" smtClean="0"/>
              <a:t>Programma</a:t>
            </a:r>
            <a:endParaRPr lang="nl-NL" b="1" dirty="0"/>
          </a:p>
          <a:p>
            <a:pPr marL="342900" indent="-342900">
              <a:buAutoNum type="arabicPeriod"/>
            </a:pPr>
            <a:r>
              <a:rPr lang="nl-NL" dirty="0" smtClean="0"/>
              <a:t>Wie bent u? En wie zijn wij?</a:t>
            </a:r>
          </a:p>
          <a:p>
            <a:pPr marL="342900" indent="-342900">
              <a:buAutoNum type="arabicPeriod"/>
            </a:pPr>
            <a:r>
              <a:rPr lang="nl-NL" dirty="0" smtClean="0"/>
              <a:t>Achtergrond van het project </a:t>
            </a:r>
            <a:r>
              <a:rPr lang="nl-NL" i="1" dirty="0" smtClean="0"/>
              <a:t>Begeleiding Startende Leraren</a:t>
            </a:r>
            <a:endParaRPr lang="nl-NL" dirty="0" smtClean="0"/>
          </a:p>
          <a:p>
            <a:pPr marL="342900" indent="-342900">
              <a:buAutoNum type="arabicPeriod"/>
            </a:pPr>
            <a:r>
              <a:rPr lang="nl-NL" dirty="0" smtClean="0"/>
              <a:t>De grote ideeën in de biologie: welke zijn dat eigenlijk, en waarom zijn ze van belang op school?</a:t>
            </a:r>
          </a:p>
          <a:p>
            <a:pPr marL="342900" indent="-342900">
              <a:buAutoNum type="arabicPeriod"/>
            </a:pPr>
            <a:r>
              <a:rPr lang="nl-NL" dirty="0" smtClean="0"/>
              <a:t>Zelf puzzelen met het denkgereedschap</a:t>
            </a:r>
          </a:p>
          <a:p>
            <a:pPr marL="342900" indent="-342900">
              <a:buAutoNum type="arabicPeriod"/>
            </a:pPr>
            <a:r>
              <a:rPr lang="nl-NL" dirty="0" smtClean="0"/>
              <a:t>Delen van uitkomsten, o.a. met filmpjes uit ons project</a:t>
            </a:r>
          </a:p>
          <a:p>
            <a:pPr marL="342900" indent="-342900">
              <a:buAutoNum type="arabicPeriod"/>
            </a:pPr>
            <a:r>
              <a:rPr lang="nl-NL" dirty="0" smtClean="0"/>
              <a:t>Afsluiting en blik in de toekomst</a:t>
            </a:r>
          </a:p>
          <a:p>
            <a:endParaRPr lang="nl-NL" dirty="0"/>
          </a:p>
        </p:txBody>
      </p:sp>
    </p:spTree>
    <p:extLst>
      <p:ext uri="{BB962C8B-B14F-4D97-AF65-F5344CB8AC3E}">
        <p14:creationId xmlns:p14="http://schemas.microsoft.com/office/powerpoint/2010/main" val="3103968981"/>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F040132-8460-49E5-9213-CC64BA76BEA7}"/>
              </a:ext>
            </a:extLst>
          </p:cNvPr>
          <p:cNvSpPr>
            <a:spLocks noGrp="1"/>
          </p:cNvSpPr>
          <p:nvPr>
            <p:ph type="subTitle" idx="1"/>
          </p:nvPr>
        </p:nvSpPr>
        <p:spPr>
          <a:xfrm>
            <a:off x="4648607" y="1044178"/>
            <a:ext cx="4320770" cy="4699397"/>
          </a:xfrm>
        </p:spPr>
        <p:txBody>
          <a:bodyPr>
            <a:normAutofit/>
          </a:bodyPr>
          <a:lstStyle/>
          <a:p>
            <a:pPr algn="l"/>
            <a:endParaRPr lang="nl-NL" sz="1200" dirty="0"/>
          </a:p>
        </p:txBody>
      </p:sp>
      <p:pic>
        <p:nvPicPr>
          <p:cNvPr id="5" name="Afbeelding 4">
            <a:extLst>
              <a:ext uri="{FF2B5EF4-FFF2-40B4-BE49-F238E27FC236}">
                <a16:creationId xmlns:a16="http://schemas.microsoft.com/office/drawing/2014/main" id="{EBA45676-54A3-4CF7-8CE5-28EB178B97F1}"/>
              </a:ext>
            </a:extLst>
          </p:cNvPr>
          <p:cNvPicPr>
            <a:picLocks noChangeAspect="1"/>
          </p:cNvPicPr>
          <p:nvPr/>
        </p:nvPicPr>
        <p:blipFill rotWithShape="1">
          <a:blip r:embed="rId3"/>
          <a:srcRect l="34286" t="8589" r="34375"/>
          <a:stretch/>
        </p:blipFill>
        <p:spPr>
          <a:xfrm rot="5400000">
            <a:off x="1973570" y="-309273"/>
            <a:ext cx="4707083" cy="7719134"/>
          </a:xfrm>
          <a:prstGeom prst="rect">
            <a:avLst/>
          </a:prstGeom>
        </p:spPr>
      </p:pic>
    </p:spTree>
    <p:extLst>
      <p:ext uri="{BB962C8B-B14F-4D97-AF65-F5344CB8AC3E}">
        <p14:creationId xmlns:p14="http://schemas.microsoft.com/office/powerpoint/2010/main" val="445320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F040132-8460-49E5-9213-CC64BA76BEA7}"/>
              </a:ext>
            </a:extLst>
          </p:cNvPr>
          <p:cNvSpPr>
            <a:spLocks noGrp="1"/>
          </p:cNvSpPr>
          <p:nvPr>
            <p:ph type="subTitle" idx="1"/>
          </p:nvPr>
        </p:nvSpPr>
        <p:spPr>
          <a:xfrm>
            <a:off x="5172075" y="1044178"/>
            <a:ext cx="3797302" cy="4699397"/>
          </a:xfrm>
        </p:spPr>
        <p:txBody>
          <a:bodyPr>
            <a:normAutofit/>
          </a:bodyPr>
          <a:lstStyle/>
          <a:p>
            <a:pPr algn="l"/>
            <a:endParaRPr lang="nl-NL" sz="1200" dirty="0"/>
          </a:p>
        </p:txBody>
      </p:sp>
      <p:pic>
        <p:nvPicPr>
          <p:cNvPr id="2" name="Afbeelding 1">
            <a:extLst>
              <a:ext uri="{FF2B5EF4-FFF2-40B4-BE49-F238E27FC236}">
                <a16:creationId xmlns:a16="http://schemas.microsoft.com/office/drawing/2014/main" id="{966C00B3-3DC4-4E58-AB27-03FE02DAFA53}"/>
              </a:ext>
            </a:extLst>
          </p:cNvPr>
          <p:cNvPicPr>
            <a:picLocks noChangeAspect="1"/>
          </p:cNvPicPr>
          <p:nvPr/>
        </p:nvPicPr>
        <p:blipFill rotWithShape="1">
          <a:blip r:embed="rId3"/>
          <a:srcRect l="34553" t="4978" r="34107" b="6090"/>
          <a:stretch/>
        </p:blipFill>
        <p:spPr>
          <a:xfrm rot="16200000">
            <a:off x="2287605" y="-695317"/>
            <a:ext cx="4420264" cy="7052274"/>
          </a:xfrm>
          <a:prstGeom prst="rect">
            <a:avLst/>
          </a:prstGeom>
        </p:spPr>
      </p:pic>
    </p:spTree>
    <p:extLst>
      <p:ext uri="{BB962C8B-B14F-4D97-AF65-F5344CB8AC3E}">
        <p14:creationId xmlns:p14="http://schemas.microsoft.com/office/powerpoint/2010/main" val="22687481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FDA767-A2CF-46DA-A659-7A153DD9F055}"/>
              </a:ext>
            </a:extLst>
          </p:cNvPr>
          <p:cNvSpPr>
            <a:spLocks noGrp="1"/>
          </p:cNvSpPr>
          <p:nvPr>
            <p:ph type="title"/>
          </p:nvPr>
        </p:nvSpPr>
        <p:spPr>
          <a:xfrm>
            <a:off x="404665" y="764704"/>
            <a:ext cx="8334670" cy="432048"/>
          </a:xfrm>
        </p:spPr>
        <p:txBody>
          <a:bodyPr/>
          <a:lstStyle/>
          <a:p>
            <a:r>
              <a:rPr lang="en-US" dirty="0"/>
              <a:t>Het curriculum is </a:t>
            </a:r>
            <a:r>
              <a:rPr lang="en-US" dirty="0" err="1"/>
              <a:t>raar</a:t>
            </a:r>
            <a:r>
              <a:rPr lang="en-US" dirty="0"/>
              <a:t> </a:t>
            </a:r>
            <a:r>
              <a:rPr lang="en-US" dirty="0" err="1"/>
              <a:t>ingedeeld</a:t>
            </a:r>
            <a:r>
              <a:rPr lang="en-US" dirty="0"/>
              <a:t>! </a:t>
            </a:r>
            <a:br>
              <a:rPr lang="en-US" dirty="0"/>
            </a:br>
            <a:r>
              <a:rPr lang="en-US" dirty="0" err="1"/>
              <a:t>Leerlingen</a:t>
            </a:r>
            <a:r>
              <a:rPr lang="en-US" dirty="0"/>
              <a:t> </a:t>
            </a:r>
            <a:r>
              <a:rPr lang="en-US" dirty="0" err="1"/>
              <a:t>vertellen</a:t>
            </a:r>
            <a:r>
              <a:rPr lang="en-US" dirty="0" smtClean="0"/>
              <a:t>:</a:t>
            </a:r>
            <a:endParaRPr lang="nl-NL" dirty="0"/>
          </a:p>
        </p:txBody>
      </p:sp>
      <p:pic>
        <p:nvPicPr>
          <p:cNvPr id="6" name="Uitleg herindeling biologiecurriculum">
            <a:hlinkClick r:id="" action="ppaction://media"/>
            <a:extLst>
              <a:ext uri="{FF2B5EF4-FFF2-40B4-BE49-F238E27FC236}">
                <a16:creationId xmlns:a16="http://schemas.microsoft.com/office/drawing/2014/main" id="{315FF5DC-5315-45D5-958F-E15B66B6AD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4176" y="1772816"/>
            <a:ext cx="6975647" cy="3923713"/>
          </a:xfrm>
        </p:spPr>
      </p:pic>
    </p:spTree>
    <p:extLst>
      <p:ext uri="{BB962C8B-B14F-4D97-AF65-F5344CB8AC3E}">
        <p14:creationId xmlns:p14="http://schemas.microsoft.com/office/powerpoint/2010/main" val="137811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Wie zijn jullie?</a:t>
            </a:r>
            <a:endParaRPr lang="nl-NL" dirty="0"/>
          </a:p>
        </p:txBody>
      </p:sp>
      <p:sp>
        <p:nvSpPr>
          <p:cNvPr id="3" name="Vertical Text Placeholder 2"/>
          <p:cNvSpPr>
            <a:spLocks noGrp="1"/>
          </p:cNvSpPr>
          <p:nvPr>
            <p:ph type="body" orient="vert" idx="1"/>
          </p:nvPr>
        </p:nvSpPr>
        <p:spPr/>
        <p:txBody>
          <a:bodyPr/>
          <a:lstStyle/>
          <a:p>
            <a:pPr marL="0" indent="0">
              <a:buNone/>
            </a:pPr>
            <a:endParaRPr lang="nl-NL" dirty="0" smtClean="0"/>
          </a:p>
          <a:p>
            <a:endParaRPr lang="nl-NL" dirty="0"/>
          </a:p>
        </p:txBody>
      </p:sp>
    </p:spTree>
    <p:extLst>
      <p:ext uri="{BB962C8B-B14F-4D97-AF65-F5344CB8AC3E}">
        <p14:creationId xmlns:p14="http://schemas.microsoft.com/office/powerpoint/2010/main" val="1882443240"/>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Vertical Text Placeholder 2"/>
          <p:cNvSpPr>
            <a:spLocks noGrp="1"/>
          </p:cNvSpPr>
          <p:nvPr>
            <p:ph type="body" orient="vert" idx="1"/>
          </p:nvPr>
        </p:nvSpPr>
        <p:spPr/>
        <p:txBody>
          <a:bodyPr/>
          <a:lstStyle/>
          <a:p>
            <a:pPr marL="0" indent="0" algn="ctr">
              <a:buNone/>
            </a:pPr>
            <a:r>
              <a:rPr lang="nl-NL" sz="3200" dirty="0"/>
              <a:t>Wie is er biologiedocent?</a:t>
            </a:r>
          </a:p>
          <a:p>
            <a:pPr marL="0" indent="0">
              <a:buNone/>
            </a:pPr>
            <a:endParaRPr lang="nl-NL" dirty="0"/>
          </a:p>
        </p:txBody>
      </p:sp>
    </p:spTree>
    <p:extLst>
      <p:ext uri="{BB962C8B-B14F-4D97-AF65-F5344CB8AC3E}">
        <p14:creationId xmlns:p14="http://schemas.microsoft.com/office/powerpoint/2010/main" val="1364261517"/>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Vertical Text Placeholder 2"/>
          <p:cNvSpPr>
            <a:spLocks noGrp="1"/>
          </p:cNvSpPr>
          <p:nvPr>
            <p:ph type="body" orient="vert" idx="1"/>
          </p:nvPr>
        </p:nvSpPr>
        <p:spPr/>
        <p:txBody>
          <a:bodyPr/>
          <a:lstStyle/>
          <a:p>
            <a:pPr marL="0" indent="0" algn="ctr">
              <a:buNone/>
            </a:pPr>
            <a:r>
              <a:rPr lang="nl-NL" sz="3200" dirty="0"/>
              <a:t>Wie begeleidt </a:t>
            </a:r>
            <a:r>
              <a:rPr lang="nl-NL" sz="3200" dirty="0" smtClean="0"/>
              <a:t>(wel eens) beginnende </a:t>
            </a:r>
            <a:r>
              <a:rPr lang="nl-NL" sz="3200" dirty="0" smtClean="0"/>
              <a:t>biologieleraren, </a:t>
            </a:r>
            <a:r>
              <a:rPr lang="nl-NL" sz="3200" dirty="0"/>
              <a:t>op school of op een lerarenopleiding?</a:t>
            </a:r>
          </a:p>
          <a:p>
            <a:endParaRPr lang="nl-NL" dirty="0"/>
          </a:p>
        </p:txBody>
      </p:sp>
    </p:spTree>
    <p:extLst>
      <p:ext uri="{BB962C8B-B14F-4D97-AF65-F5344CB8AC3E}">
        <p14:creationId xmlns:p14="http://schemas.microsoft.com/office/powerpoint/2010/main" val="274560062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Vertical Text Placeholder 2"/>
          <p:cNvSpPr>
            <a:spLocks noGrp="1"/>
          </p:cNvSpPr>
          <p:nvPr>
            <p:ph type="body" orient="vert" idx="1"/>
          </p:nvPr>
        </p:nvSpPr>
        <p:spPr/>
        <p:txBody>
          <a:bodyPr/>
          <a:lstStyle/>
          <a:p>
            <a:pPr marL="0" indent="0" algn="ctr">
              <a:buNone/>
            </a:pPr>
            <a:r>
              <a:rPr lang="nl-NL" sz="3200" dirty="0"/>
              <a:t>Wie is er zelf een beginnende </a:t>
            </a:r>
            <a:r>
              <a:rPr lang="nl-NL" sz="3200" dirty="0" smtClean="0"/>
              <a:t>biologieleraar </a:t>
            </a:r>
            <a:r>
              <a:rPr lang="nl-NL" sz="3200" dirty="0"/>
              <a:t>(max </a:t>
            </a:r>
            <a:r>
              <a:rPr lang="nl-NL" sz="3200" dirty="0" smtClean="0"/>
              <a:t>3 </a:t>
            </a:r>
            <a:r>
              <a:rPr lang="nl-NL" sz="3200" dirty="0"/>
              <a:t>jaar leservaring)?</a:t>
            </a:r>
          </a:p>
          <a:p>
            <a:pPr marL="0" indent="0">
              <a:buNone/>
            </a:pPr>
            <a:endParaRPr lang="nl-NL" dirty="0"/>
          </a:p>
        </p:txBody>
      </p:sp>
    </p:spTree>
    <p:extLst>
      <p:ext uri="{BB962C8B-B14F-4D97-AF65-F5344CB8AC3E}">
        <p14:creationId xmlns:p14="http://schemas.microsoft.com/office/powerpoint/2010/main" val="1214447609"/>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Wie zijn wij?</a:t>
            </a:r>
            <a:endParaRPr lang="nl-NL" dirty="0"/>
          </a:p>
        </p:txBody>
      </p:sp>
      <p:pic>
        <p:nvPicPr>
          <p:cNvPr id="4" name="Picture 3"/>
          <p:cNvPicPr>
            <a:picLocks noChangeAspect="1"/>
          </p:cNvPicPr>
          <p:nvPr/>
        </p:nvPicPr>
        <p:blipFill>
          <a:blip r:embed="rId2"/>
          <a:stretch>
            <a:fillRect/>
          </a:stretch>
        </p:blipFill>
        <p:spPr>
          <a:xfrm>
            <a:off x="251520" y="3562031"/>
            <a:ext cx="2285714" cy="2374603"/>
          </a:xfrm>
          <a:prstGeom prst="rect">
            <a:avLst/>
          </a:prstGeom>
        </p:spPr>
      </p:pic>
      <p:pic>
        <p:nvPicPr>
          <p:cNvPr id="6" name="Picture 5"/>
          <p:cNvPicPr>
            <a:picLocks noChangeAspect="1"/>
          </p:cNvPicPr>
          <p:nvPr/>
        </p:nvPicPr>
        <p:blipFill>
          <a:blip r:embed="rId3"/>
          <a:stretch>
            <a:fillRect/>
          </a:stretch>
        </p:blipFill>
        <p:spPr>
          <a:xfrm>
            <a:off x="3419872" y="5179547"/>
            <a:ext cx="4355555" cy="660317"/>
          </a:xfrm>
          <a:prstGeom prst="rect">
            <a:avLst/>
          </a:prstGeom>
        </p:spPr>
      </p:pic>
      <p:pic>
        <p:nvPicPr>
          <p:cNvPr id="7" name="Picture 6"/>
          <p:cNvPicPr>
            <a:picLocks noChangeAspect="1"/>
          </p:cNvPicPr>
          <p:nvPr/>
        </p:nvPicPr>
        <p:blipFill>
          <a:blip r:embed="rId4"/>
          <a:stretch>
            <a:fillRect/>
          </a:stretch>
        </p:blipFill>
        <p:spPr>
          <a:xfrm>
            <a:off x="3203848" y="3413076"/>
            <a:ext cx="3644444" cy="1752381"/>
          </a:xfrm>
          <a:prstGeom prst="rect">
            <a:avLst/>
          </a:prstGeom>
        </p:spPr>
      </p:pic>
      <p:sp>
        <p:nvSpPr>
          <p:cNvPr id="9" name="Vertical Text Placeholder 2"/>
          <p:cNvSpPr>
            <a:spLocks noGrp="1"/>
          </p:cNvSpPr>
          <p:nvPr>
            <p:ph type="body" orient="vert" idx="1"/>
          </p:nvPr>
        </p:nvSpPr>
        <p:spPr>
          <a:xfrm>
            <a:off x="404665" y="1252836"/>
            <a:ext cx="8334670" cy="1744116"/>
          </a:xfrm>
        </p:spPr>
        <p:txBody>
          <a:bodyPr/>
          <a:lstStyle/>
          <a:p>
            <a:r>
              <a:rPr lang="nl-NL" dirty="0" smtClean="0"/>
              <a:t>Clara Spee</a:t>
            </a:r>
          </a:p>
          <a:p>
            <a:r>
              <a:rPr lang="nl-NL" dirty="0" smtClean="0"/>
              <a:t>Renske Jacobs</a:t>
            </a:r>
          </a:p>
          <a:p>
            <a:r>
              <a:rPr lang="nl-NL" dirty="0" smtClean="0"/>
              <a:t>Nienke Wieringa</a:t>
            </a:r>
            <a:endParaRPr lang="nl-NL" dirty="0"/>
          </a:p>
        </p:txBody>
      </p:sp>
    </p:spTree>
    <p:extLst>
      <p:ext uri="{BB962C8B-B14F-4D97-AF65-F5344CB8AC3E}">
        <p14:creationId xmlns:p14="http://schemas.microsoft.com/office/powerpoint/2010/main" val="406767186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65" y="609502"/>
            <a:ext cx="8334670" cy="432048"/>
          </a:xfrm>
        </p:spPr>
        <p:txBody>
          <a:bodyPr/>
          <a:lstStyle/>
          <a:p>
            <a:r>
              <a:rPr lang="nl-NL" dirty="0" smtClean="0"/>
              <a:t>Begeleiding van startende biologiedocenten</a:t>
            </a:r>
            <a:endParaRPr lang="nl-NL" dirty="0"/>
          </a:p>
        </p:txBody>
      </p:sp>
      <p:sp>
        <p:nvSpPr>
          <p:cNvPr id="3" name="Vertical Text Placeholder 2"/>
          <p:cNvSpPr>
            <a:spLocks noGrp="1"/>
          </p:cNvSpPr>
          <p:nvPr>
            <p:ph type="body" orient="vert" idx="1"/>
          </p:nvPr>
        </p:nvSpPr>
        <p:spPr>
          <a:xfrm>
            <a:off x="404665" y="1556792"/>
            <a:ext cx="8334670" cy="4563888"/>
          </a:xfrm>
        </p:spPr>
        <p:txBody>
          <a:bodyPr/>
          <a:lstStyle/>
          <a:p>
            <a:r>
              <a:rPr lang="nl-NL" dirty="0"/>
              <a:t>BSL-project</a:t>
            </a:r>
          </a:p>
          <a:p>
            <a:r>
              <a:rPr lang="nl-NL" dirty="0" smtClean="0"/>
              <a:t>Begeleiding op school vaak gericht op regie en algemene didactiek; weinig op vakdidactiek</a:t>
            </a:r>
          </a:p>
          <a:p>
            <a:r>
              <a:rPr lang="nl-NL" dirty="0" smtClean="0"/>
              <a:t>Opdracht aan ons: ontwikkel een vakdidactische begeleidingstool die op school gebruikt kan worden</a:t>
            </a:r>
          </a:p>
          <a:p>
            <a:pPr lvl="1"/>
            <a:r>
              <a:rPr lang="en-US" dirty="0" err="1" smtClean="0"/>
              <a:t>Vakspecifieke</a:t>
            </a:r>
            <a:r>
              <a:rPr lang="en-US" dirty="0" smtClean="0"/>
              <a:t> </a:t>
            </a:r>
            <a:r>
              <a:rPr lang="en-US" dirty="0" err="1" smtClean="0"/>
              <a:t>kijkwijzer</a:t>
            </a:r>
            <a:r>
              <a:rPr lang="en-US" dirty="0" smtClean="0"/>
              <a:t> (</a:t>
            </a:r>
            <a:r>
              <a:rPr lang="en-US" dirty="0" err="1" smtClean="0"/>
              <a:t>alle</a:t>
            </a:r>
            <a:r>
              <a:rPr lang="en-US" dirty="0" smtClean="0"/>
              <a:t> </a:t>
            </a:r>
            <a:r>
              <a:rPr lang="en-US" dirty="0" err="1" smtClean="0"/>
              <a:t>vakken</a:t>
            </a:r>
            <a:r>
              <a:rPr lang="en-US" dirty="0" smtClean="0"/>
              <a:t>)</a:t>
            </a:r>
          </a:p>
          <a:p>
            <a:pPr lvl="1"/>
            <a:r>
              <a:rPr lang="en-US" dirty="0" err="1" smtClean="0"/>
              <a:t>Aanvullend</a:t>
            </a:r>
            <a:r>
              <a:rPr lang="en-US" dirty="0" smtClean="0"/>
              <a:t> </a:t>
            </a:r>
            <a:r>
              <a:rPr lang="en-US" dirty="0" err="1" smtClean="0"/>
              <a:t>gereedschap</a:t>
            </a:r>
            <a:endParaRPr lang="nl-NL" dirty="0" smtClean="0"/>
          </a:p>
        </p:txBody>
      </p:sp>
      <p:pic>
        <p:nvPicPr>
          <p:cNvPr id="4" name="Picture 3"/>
          <p:cNvPicPr>
            <a:picLocks noChangeAspect="1"/>
          </p:cNvPicPr>
          <p:nvPr/>
        </p:nvPicPr>
        <p:blipFill>
          <a:blip r:embed="rId2"/>
          <a:stretch>
            <a:fillRect/>
          </a:stretch>
        </p:blipFill>
        <p:spPr>
          <a:xfrm>
            <a:off x="2096019" y="4077072"/>
            <a:ext cx="6644770" cy="1312342"/>
          </a:xfrm>
          <a:prstGeom prst="rect">
            <a:avLst/>
          </a:prstGeom>
        </p:spPr>
      </p:pic>
    </p:spTree>
    <p:extLst>
      <p:ext uri="{BB962C8B-B14F-4D97-AF65-F5344CB8AC3E}">
        <p14:creationId xmlns:p14="http://schemas.microsoft.com/office/powerpoint/2010/main" val="705633575"/>
      </p:ext>
    </p:extLst>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3756615d22909dbfc8fa990fe52c2f054c552"/>
</p:tagLst>
</file>

<file path=ppt/theme/theme1.xml><?xml version="1.0" encoding="utf-8"?>
<a:theme xmlns:a="http://schemas.openxmlformats.org/drawingml/2006/main" name="ICLON-presentatiesjabloon-4x3-smal-nl-v1.3">
  <a:themeElements>
    <a:clrScheme name="Aangepast 28">
      <a:dk1>
        <a:srgbClr val="000000"/>
      </a:dk1>
      <a:lt1>
        <a:srgbClr val="FFFFFF"/>
      </a:lt1>
      <a:dk2>
        <a:srgbClr val="8592BC"/>
      </a:dk2>
      <a:lt2>
        <a:srgbClr val="0C2577"/>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401</TotalTime>
  <Words>1728</Words>
  <Application>Microsoft Office PowerPoint</Application>
  <PresentationFormat>Diavoorstelling (4:3)</PresentationFormat>
  <Paragraphs>212</Paragraphs>
  <Slides>32</Slides>
  <Notes>14</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32</vt:i4>
      </vt:variant>
    </vt:vector>
  </HeadingPairs>
  <TitlesOfParts>
    <vt:vector size="37" baseType="lpstr">
      <vt:lpstr>Calibri</vt:lpstr>
      <vt:lpstr>Minion</vt:lpstr>
      <vt:lpstr>Georgia</vt:lpstr>
      <vt:lpstr>Arial</vt:lpstr>
      <vt:lpstr>ICLON-presentatiesjabloon-4x3-smal-nl-v1.3</vt:lpstr>
      <vt:lpstr>Een zee aan verbanden –  vakdidactisch puzzelen </vt:lpstr>
      <vt:lpstr>PowerPoint-presentatie</vt:lpstr>
      <vt:lpstr>Deze workshop </vt:lpstr>
      <vt:lpstr>Wie zijn jullie?</vt:lpstr>
      <vt:lpstr>PowerPoint-presentatie</vt:lpstr>
      <vt:lpstr>PowerPoint-presentatie</vt:lpstr>
      <vt:lpstr>PowerPoint-presentatie</vt:lpstr>
      <vt:lpstr>Wie zijn wij?</vt:lpstr>
      <vt:lpstr>Begeleiding van startende biologiedocenten</vt:lpstr>
      <vt:lpstr>PowerPoint-presentatie</vt:lpstr>
      <vt:lpstr>Wat vinden startende biologiedocenten vaak lastig?</vt:lpstr>
      <vt:lpstr>Wat vinden startende biologiedocenten vaak lastig?</vt:lpstr>
      <vt:lpstr>PowerPoint-presentatie</vt:lpstr>
      <vt:lpstr>Wat zijn dat dan, die grote ideeën/rode lijnen? </vt:lpstr>
      <vt:lpstr>Wat denkt 5 havo?</vt:lpstr>
      <vt:lpstr>Wat denkt 6 vwo?</vt:lpstr>
      <vt:lpstr>Wat denken docenten-in-opleiding?</vt:lpstr>
      <vt:lpstr>Wat zegt de literatuur?</vt:lpstr>
      <vt:lpstr>Big ideas/big questions</vt:lpstr>
      <vt:lpstr>Drempelconcepten </vt:lpstr>
      <vt:lpstr>Drempelconcepten-voorbeelden</vt:lpstr>
      <vt:lpstr>Grote ideeën in de praktijk: waarom en hoe (1)</vt:lpstr>
      <vt:lpstr>Grote ideeën in de praktijk: leerlingen</vt:lpstr>
      <vt:lpstr>OK, goed, wat zijn die grote ideeën dan, volgens ons? </vt:lpstr>
      <vt:lpstr>Het denkgereedschap</vt:lpstr>
      <vt:lpstr>Aan de slag!</vt:lpstr>
      <vt:lpstr>Aan de slag</vt:lpstr>
      <vt:lpstr>En?</vt:lpstr>
      <vt:lpstr>PowerPoint-presentatie</vt:lpstr>
      <vt:lpstr>PowerPoint-presentatie</vt:lpstr>
      <vt:lpstr>PowerPoint-presentatie</vt:lpstr>
      <vt:lpstr>Het curriculum is raar ingedeeld!  Leerlingen vertellen:</vt:lpstr>
    </vt:vector>
  </TitlesOfParts>
  <Company>ISSC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presentatie</dc:title>
  <dc:creator>Wieringa, N.</dc:creator>
  <cp:lastModifiedBy>gebruiker</cp:lastModifiedBy>
  <cp:revision>75</cp:revision>
  <cp:lastPrinted>2019-01-21T14:40:49Z</cp:lastPrinted>
  <dcterms:created xsi:type="dcterms:W3CDTF">2019-01-18T15:29:13Z</dcterms:created>
  <dcterms:modified xsi:type="dcterms:W3CDTF">2020-01-18T09:31:00Z</dcterms:modified>
</cp:coreProperties>
</file>