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1" r:id="rId2"/>
    <p:sldId id="273"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470" autoAdjust="0"/>
  </p:normalViewPr>
  <p:slideViewPr>
    <p:cSldViewPr snapToGrid="0">
      <p:cViewPr varScale="1">
        <p:scale>
          <a:sx n="76" d="100"/>
          <a:sy n="76" d="100"/>
        </p:scale>
        <p:origin x="94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8B25E-25AD-4D7D-9555-929CCC123FA6}" type="datetimeFigureOut">
              <a:rPr lang="nl-NL" smtClean="0"/>
              <a:t>19-5-2022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68B95D-300F-41D5-932C-A46C6CB00F3A}" type="slidenum">
              <a:rPr lang="nl-NL" smtClean="0"/>
              <a:t>‹nr.›</a:t>
            </a:fld>
            <a:endParaRPr lang="nl-NL"/>
          </a:p>
        </p:txBody>
      </p:sp>
    </p:spTree>
    <p:extLst>
      <p:ext uri="{BB962C8B-B14F-4D97-AF65-F5344CB8AC3E}">
        <p14:creationId xmlns:p14="http://schemas.microsoft.com/office/powerpoint/2010/main" val="434483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a:t>
            </a:fld>
            <a:endParaRPr lang="en-GB">
              <a:solidFill>
                <a:prstClr val="black"/>
              </a:solidFill>
            </a:endParaRPr>
          </a:p>
        </p:txBody>
      </p:sp>
    </p:spTree>
    <p:extLst>
      <p:ext uri="{BB962C8B-B14F-4D97-AF65-F5344CB8AC3E}">
        <p14:creationId xmlns:p14="http://schemas.microsoft.com/office/powerpoint/2010/main" val="2267348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10</a:t>
            </a:fld>
            <a:endParaRPr lang="en-GB">
              <a:solidFill>
                <a:prstClr val="black"/>
              </a:solidFill>
            </a:endParaRPr>
          </a:p>
        </p:txBody>
      </p:sp>
    </p:spTree>
    <p:extLst>
      <p:ext uri="{BB962C8B-B14F-4D97-AF65-F5344CB8AC3E}">
        <p14:creationId xmlns:p14="http://schemas.microsoft.com/office/powerpoint/2010/main" val="2262257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11</a:t>
            </a:fld>
            <a:endParaRPr lang="en-GB">
              <a:solidFill>
                <a:prstClr val="black"/>
              </a:solidFill>
            </a:endParaRPr>
          </a:p>
        </p:txBody>
      </p:sp>
    </p:spTree>
    <p:extLst>
      <p:ext uri="{BB962C8B-B14F-4D97-AF65-F5344CB8AC3E}">
        <p14:creationId xmlns:p14="http://schemas.microsoft.com/office/powerpoint/2010/main" val="2413535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12</a:t>
            </a:fld>
            <a:endParaRPr lang="en-GB">
              <a:solidFill>
                <a:prstClr val="black"/>
              </a:solidFill>
            </a:endParaRPr>
          </a:p>
        </p:txBody>
      </p:sp>
    </p:spTree>
    <p:extLst>
      <p:ext uri="{BB962C8B-B14F-4D97-AF65-F5344CB8AC3E}">
        <p14:creationId xmlns:p14="http://schemas.microsoft.com/office/powerpoint/2010/main" val="2912049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13</a:t>
            </a:fld>
            <a:endParaRPr lang="en-GB">
              <a:solidFill>
                <a:prstClr val="black"/>
              </a:solidFill>
            </a:endParaRPr>
          </a:p>
        </p:txBody>
      </p:sp>
    </p:spTree>
    <p:extLst>
      <p:ext uri="{BB962C8B-B14F-4D97-AF65-F5344CB8AC3E}">
        <p14:creationId xmlns:p14="http://schemas.microsoft.com/office/powerpoint/2010/main" val="1513444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14</a:t>
            </a:fld>
            <a:endParaRPr lang="en-GB">
              <a:solidFill>
                <a:prstClr val="black"/>
              </a:solidFill>
            </a:endParaRPr>
          </a:p>
        </p:txBody>
      </p:sp>
    </p:spTree>
    <p:extLst>
      <p:ext uri="{BB962C8B-B14F-4D97-AF65-F5344CB8AC3E}">
        <p14:creationId xmlns:p14="http://schemas.microsoft.com/office/powerpoint/2010/main" val="148852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15</a:t>
            </a:fld>
            <a:endParaRPr lang="en-GB">
              <a:solidFill>
                <a:prstClr val="black"/>
              </a:solidFill>
            </a:endParaRPr>
          </a:p>
        </p:txBody>
      </p:sp>
    </p:spTree>
    <p:extLst>
      <p:ext uri="{BB962C8B-B14F-4D97-AF65-F5344CB8AC3E}">
        <p14:creationId xmlns:p14="http://schemas.microsoft.com/office/powerpoint/2010/main" val="2555619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16</a:t>
            </a:fld>
            <a:endParaRPr lang="en-GB">
              <a:solidFill>
                <a:prstClr val="black"/>
              </a:solidFill>
            </a:endParaRPr>
          </a:p>
        </p:txBody>
      </p:sp>
    </p:spTree>
    <p:extLst>
      <p:ext uri="{BB962C8B-B14F-4D97-AF65-F5344CB8AC3E}">
        <p14:creationId xmlns:p14="http://schemas.microsoft.com/office/powerpoint/2010/main" val="1099413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17</a:t>
            </a:fld>
            <a:endParaRPr lang="en-GB">
              <a:solidFill>
                <a:prstClr val="black"/>
              </a:solidFill>
            </a:endParaRPr>
          </a:p>
        </p:txBody>
      </p:sp>
    </p:spTree>
    <p:extLst>
      <p:ext uri="{BB962C8B-B14F-4D97-AF65-F5344CB8AC3E}">
        <p14:creationId xmlns:p14="http://schemas.microsoft.com/office/powerpoint/2010/main" val="2971601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18</a:t>
            </a:fld>
            <a:endParaRPr lang="en-GB">
              <a:solidFill>
                <a:prstClr val="black"/>
              </a:solidFill>
            </a:endParaRPr>
          </a:p>
        </p:txBody>
      </p:sp>
    </p:spTree>
    <p:extLst>
      <p:ext uri="{BB962C8B-B14F-4D97-AF65-F5344CB8AC3E}">
        <p14:creationId xmlns:p14="http://schemas.microsoft.com/office/powerpoint/2010/main" val="4108289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19</a:t>
            </a:fld>
            <a:endParaRPr lang="en-GB">
              <a:solidFill>
                <a:prstClr val="black"/>
              </a:solidFill>
            </a:endParaRPr>
          </a:p>
        </p:txBody>
      </p:sp>
    </p:spTree>
    <p:extLst>
      <p:ext uri="{BB962C8B-B14F-4D97-AF65-F5344CB8AC3E}">
        <p14:creationId xmlns:p14="http://schemas.microsoft.com/office/powerpoint/2010/main" val="4134782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2</a:t>
            </a:fld>
            <a:endParaRPr lang="en-GB">
              <a:solidFill>
                <a:prstClr val="black"/>
              </a:solidFill>
            </a:endParaRPr>
          </a:p>
        </p:txBody>
      </p:sp>
    </p:spTree>
    <p:extLst>
      <p:ext uri="{BB962C8B-B14F-4D97-AF65-F5344CB8AC3E}">
        <p14:creationId xmlns:p14="http://schemas.microsoft.com/office/powerpoint/2010/main" val="776725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20</a:t>
            </a:fld>
            <a:endParaRPr lang="en-GB">
              <a:solidFill>
                <a:prstClr val="black"/>
              </a:solidFill>
            </a:endParaRPr>
          </a:p>
        </p:txBody>
      </p:sp>
    </p:spTree>
    <p:extLst>
      <p:ext uri="{BB962C8B-B14F-4D97-AF65-F5344CB8AC3E}">
        <p14:creationId xmlns:p14="http://schemas.microsoft.com/office/powerpoint/2010/main" val="2163126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3</a:t>
            </a:fld>
            <a:endParaRPr lang="en-GB">
              <a:solidFill>
                <a:prstClr val="black"/>
              </a:solidFill>
            </a:endParaRPr>
          </a:p>
        </p:txBody>
      </p:sp>
    </p:spTree>
    <p:extLst>
      <p:ext uri="{BB962C8B-B14F-4D97-AF65-F5344CB8AC3E}">
        <p14:creationId xmlns:p14="http://schemas.microsoft.com/office/powerpoint/2010/main" val="3677879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4</a:t>
            </a:fld>
            <a:endParaRPr lang="en-GB">
              <a:solidFill>
                <a:prstClr val="black"/>
              </a:solidFill>
            </a:endParaRPr>
          </a:p>
        </p:txBody>
      </p:sp>
    </p:spTree>
    <p:extLst>
      <p:ext uri="{BB962C8B-B14F-4D97-AF65-F5344CB8AC3E}">
        <p14:creationId xmlns:p14="http://schemas.microsoft.com/office/powerpoint/2010/main" val="1407006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5</a:t>
            </a:fld>
            <a:endParaRPr lang="en-GB">
              <a:solidFill>
                <a:prstClr val="black"/>
              </a:solidFill>
            </a:endParaRPr>
          </a:p>
        </p:txBody>
      </p:sp>
    </p:spTree>
    <p:extLst>
      <p:ext uri="{BB962C8B-B14F-4D97-AF65-F5344CB8AC3E}">
        <p14:creationId xmlns:p14="http://schemas.microsoft.com/office/powerpoint/2010/main" val="1997342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6</a:t>
            </a:fld>
            <a:endParaRPr lang="en-GB">
              <a:solidFill>
                <a:prstClr val="black"/>
              </a:solidFill>
            </a:endParaRPr>
          </a:p>
        </p:txBody>
      </p:sp>
    </p:spTree>
    <p:extLst>
      <p:ext uri="{BB962C8B-B14F-4D97-AF65-F5344CB8AC3E}">
        <p14:creationId xmlns:p14="http://schemas.microsoft.com/office/powerpoint/2010/main" val="122524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7</a:t>
            </a:fld>
            <a:endParaRPr lang="en-GB">
              <a:solidFill>
                <a:prstClr val="black"/>
              </a:solidFill>
            </a:endParaRPr>
          </a:p>
        </p:txBody>
      </p:sp>
    </p:spTree>
    <p:extLst>
      <p:ext uri="{BB962C8B-B14F-4D97-AF65-F5344CB8AC3E}">
        <p14:creationId xmlns:p14="http://schemas.microsoft.com/office/powerpoint/2010/main" val="90092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8</a:t>
            </a:fld>
            <a:endParaRPr lang="en-GB">
              <a:solidFill>
                <a:prstClr val="black"/>
              </a:solidFill>
            </a:endParaRPr>
          </a:p>
        </p:txBody>
      </p:sp>
    </p:spTree>
    <p:extLst>
      <p:ext uri="{BB962C8B-B14F-4D97-AF65-F5344CB8AC3E}">
        <p14:creationId xmlns:p14="http://schemas.microsoft.com/office/powerpoint/2010/main" val="1616227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dirty="0"/>
          </a:p>
        </p:txBody>
      </p:sp>
      <p:sp>
        <p:nvSpPr>
          <p:cNvPr id="153604"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CEE186-2AC1-4C7F-AD4C-A7E64991F966}" type="slidenum">
              <a:rPr lang="en-GB" smtClean="0">
                <a:solidFill>
                  <a:prstClr val="black"/>
                </a:solidFill>
              </a:rPr>
              <a:pPr eaLnBrk="1" hangingPunct="1"/>
              <a:t>9</a:t>
            </a:fld>
            <a:endParaRPr lang="en-GB">
              <a:solidFill>
                <a:prstClr val="black"/>
              </a:solidFill>
            </a:endParaRPr>
          </a:p>
        </p:txBody>
      </p:sp>
    </p:spTree>
    <p:extLst>
      <p:ext uri="{BB962C8B-B14F-4D97-AF65-F5344CB8AC3E}">
        <p14:creationId xmlns:p14="http://schemas.microsoft.com/office/powerpoint/2010/main" val="562541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2C93DF-A14B-1D03-3135-D830FF6A90B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A54F6A0-463F-F90C-0D54-8157BD4FCA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6D3759A-7507-43B9-464A-77E2C9544D33}"/>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E53F7B49-4CEE-1A40-EF1F-A68913582F2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7D14563-8289-5F85-2265-B8022E7513A6}"/>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350923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29567C-94AC-CE38-2020-0F6F82F9B74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9FEB045-CCD6-B97A-2A0D-705188D56FA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42E0711-FD84-ABEE-EFCF-5B695CA74B60}"/>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3C14EA60-3128-47CB-2091-3F620664918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041786A-5801-B904-7F4F-95B0D0CE9969}"/>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231943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D08861C-D9BA-694B-6F83-F029648B73D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E647433-448F-5D0B-6F18-53D49C171AB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02D7A7-EF8C-F6BB-CA37-5BED8764BF43}"/>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2A2958FD-EFFE-5BE4-5EA5-169116729CF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DD54C4A-8AFB-FAE0-D217-C5B40B9B365C}"/>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996689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C51F35-6C8F-C6E3-4CAC-8CB29E09732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26A3B7F-B51F-4CA3-6BE7-31BAA611875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904936F-3B45-2A6C-15E2-CE53B132C5EA}"/>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4A845AEA-FEC4-B58A-9E55-2A26F853D30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96991E3-ABDE-22A0-F171-08774452219F}"/>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2940453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0F383E-8E50-AF2F-4310-EB131F23D6D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10544F0-7725-CCCB-E6C3-1D89DA2C4B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BDBCF46-4526-5DBA-E6C1-6EF4CB05A66C}"/>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3C8D5066-A7D5-7B40-3DD9-A12BB54A18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399640D-44C0-6EE1-1348-7C0571DD83A8}"/>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3353874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04D4CD-D4F7-F61E-6B00-CFBE0B096AE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5A45F39-235C-DA5E-364F-56CC7C73F4F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F33924D-9E2D-477B-6C39-9536BEC10FC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167295D-432A-E77A-785E-33922C4BC39C}"/>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6" name="Tijdelijke aanduiding voor voettekst 5">
            <a:extLst>
              <a:ext uri="{FF2B5EF4-FFF2-40B4-BE49-F238E27FC236}">
                <a16:creationId xmlns:a16="http://schemas.microsoft.com/office/drawing/2014/main" id="{074F83FB-8C70-856E-9EF6-5844F18D240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8981905-7BD1-CC70-BAEE-2566E3656975}"/>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364795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1347BE-DD20-E891-A864-AD3967FBE5E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0288AC7-C041-024C-EE63-BD196660D1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832C06E-F78F-5BB0-BE82-579173E1218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0986EE8-93DF-9186-3EBA-0FCDBB83CB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E2AC148-9620-0077-8DF6-4167CC59534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4C2B7D8-5978-FAED-E68A-61ACEE037C96}"/>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8" name="Tijdelijke aanduiding voor voettekst 7">
            <a:extLst>
              <a:ext uri="{FF2B5EF4-FFF2-40B4-BE49-F238E27FC236}">
                <a16:creationId xmlns:a16="http://schemas.microsoft.com/office/drawing/2014/main" id="{DE1810AA-77AF-DADD-5999-D84837E5083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A2D33A9-328F-AE04-C3BF-8C586AA88FC2}"/>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1224705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F6A7EB-9B11-85BA-B8B1-8A478FF302D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286A3A9-EB4B-CE0B-20F8-316BCEB38354}"/>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4" name="Tijdelijke aanduiding voor voettekst 3">
            <a:extLst>
              <a:ext uri="{FF2B5EF4-FFF2-40B4-BE49-F238E27FC236}">
                <a16:creationId xmlns:a16="http://schemas.microsoft.com/office/drawing/2014/main" id="{B49D4307-A470-A1A3-2C44-B0F3C02DFC1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785249B-283F-8904-A583-C7411D0B2734}"/>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2274437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7589CB6-A4D4-F006-F793-29E8DDD59ED5}"/>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3" name="Tijdelijke aanduiding voor voettekst 2">
            <a:extLst>
              <a:ext uri="{FF2B5EF4-FFF2-40B4-BE49-F238E27FC236}">
                <a16:creationId xmlns:a16="http://schemas.microsoft.com/office/drawing/2014/main" id="{F9763BCE-7A1E-41AE-DCEC-8191B23FA21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96263DA-BF67-556E-0483-D00C90B7DAFB}"/>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2846130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026435-3A1D-3174-FCF7-7526486DA4F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3C75ECC-6D59-76DC-352B-5D1957C93B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EC4E373-0B4D-EF15-0C7D-758AD81AF7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CA4E9F-C5A8-9845-8257-966FBCE29D6B}"/>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6" name="Tijdelijke aanduiding voor voettekst 5">
            <a:extLst>
              <a:ext uri="{FF2B5EF4-FFF2-40B4-BE49-F238E27FC236}">
                <a16:creationId xmlns:a16="http://schemas.microsoft.com/office/drawing/2014/main" id="{0C83DF63-0E0E-C1EC-0BE8-80B35609783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20B2FFC-7DD2-5390-4A97-14E7314B0BAB}"/>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102253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F90F7C-84A1-2CF7-89F9-8568256580F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F6747DD-16B4-39C8-61DB-F47F3BB0E3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2F82E82-BBC2-E45F-E4C0-AEBD507EF0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B846044-EB11-F9A4-1A88-3EE0DB490633}"/>
              </a:ext>
            </a:extLst>
          </p:cNvPr>
          <p:cNvSpPr>
            <a:spLocks noGrp="1"/>
          </p:cNvSpPr>
          <p:nvPr>
            <p:ph type="dt" sz="half" idx="10"/>
          </p:nvPr>
        </p:nvSpPr>
        <p:spPr/>
        <p:txBody>
          <a:bodyPr/>
          <a:lstStyle/>
          <a:p>
            <a:fld id="{3B78EE8B-35F0-4AC5-81CF-6B0843B0A367}" type="datetimeFigureOut">
              <a:rPr lang="nl-NL" smtClean="0"/>
              <a:t>19-5-2022</a:t>
            </a:fld>
            <a:endParaRPr lang="nl-NL"/>
          </a:p>
        </p:txBody>
      </p:sp>
      <p:sp>
        <p:nvSpPr>
          <p:cNvPr id="6" name="Tijdelijke aanduiding voor voettekst 5">
            <a:extLst>
              <a:ext uri="{FF2B5EF4-FFF2-40B4-BE49-F238E27FC236}">
                <a16:creationId xmlns:a16="http://schemas.microsoft.com/office/drawing/2014/main" id="{D8D69816-4786-CAD9-5557-F58684B0696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BC0A86D-2915-BE7C-FA3D-94F4A40A0905}"/>
              </a:ext>
            </a:extLst>
          </p:cNvPr>
          <p:cNvSpPr>
            <a:spLocks noGrp="1"/>
          </p:cNvSpPr>
          <p:nvPr>
            <p:ph type="sldNum" sz="quarter" idx="12"/>
          </p:nvPr>
        </p:nvSpPr>
        <p:spPr/>
        <p:txBody>
          <a:bodyPr/>
          <a:lstStyle/>
          <a:p>
            <a:fld id="{6ECED3C5-3537-4B4D-A43E-0F9EE7D1F55B}" type="slidenum">
              <a:rPr lang="nl-NL" smtClean="0"/>
              <a:t>‹nr.›</a:t>
            </a:fld>
            <a:endParaRPr lang="nl-NL"/>
          </a:p>
        </p:txBody>
      </p:sp>
    </p:spTree>
    <p:extLst>
      <p:ext uri="{BB962C8B-B14F-4D97-AF65-F5344CB8AC3E}">
        <p14:creationId xmlns:p14="http://schemas.microsoft.com/office/powerpoint/2010/main" val="2506739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9A1DE89-C98B-5D4D-B791-2FF3D7FC2C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777A5DD-620E-7EFC-D387-0879CE144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D511610-3AFE-9476-0590-F0E6EF8336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8EE8B-35F0-4AC5-81CF-6B0843B0A36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928F12B1-A66D-579E-642D-4BCBD894E2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F85F0BF-16EB-2086-28B8-6191FD5399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ED3C5-3537-4B4D-A43E-0F9EE7D1F55B}" type="slidenum">
              <a:rPr lang="nl-NL" smtClean="0"/>
              <a:t>‹nr.›</a:t>
            </a:fld>
            <a:endParaRPr lang="nl-NL"/>
          </a:p>
        </p:txBody>
      </p:sp>
    </p:spTree>
    <p:extLst>
      <p:ext uri="{BB962C8B-B14F-4D97-AF65-F5344CB8AC3E}">
        <p14:creationId xmlns:p14="http://schemas.microsoft.com/office/powerpoint/2010/main" val="2531683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615733"/>
            </a:xfrm>
            <a:prstGeom prst="rect">
              <a:avLst/>
            </a:prstGeom>
            <a:solidFill>
              <a:schemeClr val="bg1"/>
            </a:solidFill>
          </p:spPr>
          <p:txBody>
            <a:bodyPr wrap="square" rtlCol="0">
              <a:spAutoFit/>
            </a:bodyPr>
            <a:lstStyle/>
            <a:p>
              <a:endParaRPr lang="nl-NL" dirty="0"/>
            </a:p>
            <a:p>
              <a:pPr algn="ctr">
                <a:lnSpc>
                  <a:spcPct val="150000"/>
                </a:lnSpc>
              </a:pPr>
              <a:r>
                <a:rPr lang="nl-NL" sz="2000" b="1" dirty="0" err="1">
                  <a:latin typeface="+mj-lt"/>
                </a:rPr>
                <a:t>Sherida</a:t>
              </a:r>
              <a:r>
                <a:rPr lang="nl-NL" sz="2000" b="1" dirty="0">
                  <a:latin typeface="+mj-lt"/>
                </a:rPr>
                <a:t> heeft een jongen leren kennen via internet. </a:t>
              </a:r>
            </a:p>
            <a:p>
              <a:pPr algn="ctr">
                <a:lnSpc>
                  <a:spcPct val="150000"/>
                </a:lnSpc>
              </a:pPr>
              <a:r>
                <a:rPr lang="nl-NL" sz="2000" b="1" dirty="0">
                  <a:latin typeface="+mj-lt"/>
                </a:rPr>
                <a:t>Ze gaat met hem appen.</a:t>
              </a: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a:p>
              <a:pPr algn="ctr">
                <a:lnSpc>
                  <a:spcPct val="200000"/>
                </a:lnSpc>
              </a:pPr>
              <a:endParaRPr lang="nl-NL" dirty="0"/>
            </a:p>
          </p:txBody>
        </p:sp>
      </p:grpSp>
    </p:spTree>
    <p:extLst>
      <p:ext uri="{BB962C8B-B14F-4D97-AF65-F5344CB8AC3E}">
        <p14:creationId xmlns:p14="http://schemas.microsoft.com/office/powerpoint/2010/main" val="3806281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198613"/>
              <a:ext cx="5838091" cy="3569567"/>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Als je elkaar niet vaak ziet, dan kan het spannend zijn om dit te doen. Daar is niks mis mee. Het is wel goed om afspraken te maken: niemand anders mag meekijken en als hij of zij er een foto of opname van maakt: deel het niet met anderen.</a:t>
              </a:r>
            </a:p>
            <a:p>
              <a:pPr algn="ctr">
                <a:lnSpc>
                  <a:spcPct val="15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4164352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14808"/>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Tess is 16 jaar. Ze maakt een filmpje van zichzelf waarop ze zich langzaam uitkleedt. Dit filmpje stuurt ze naar haar vriendin.</a:t>
              </a: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1740664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198613"/>
              <a:ext cx="5838091" cy="3569567"/>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Heel spannend dat Tess dit doet! Dit kan heel leuk zijn. De vriendin van Tess moet wel voorzichtig met het filmpje omgaan. Ze mag dit absoluut niet aan iemand anders laten zien.</a:t>
              </a:r>
            </a:p>
            <a:p>
              <a:pPr algn="ctr">
                <a:lnSpc>
                  <a:spcPct val="150000"/>
                </a:lnSpc>
              </a:pPr>
              <a:endParaRPr lang="nl-NL" sz="2000" b="1" dirty="0">
                <a:latin typeface="+mj-lt"/>
              </a:endParaRPr>
            </a:p>
            <a:p>
              <a:pPr algn="ctr">
                <a:lnSpc>
                  <a:spcPct val="15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275089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14808"/>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Said (15) chat vaak met meisjes op internet. Soms trekt hij dan zijn shirt uit voor de camera. Zijn onderbroek houdt hij altijd aan.</a:t>
              </a: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311823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198613"/>
              <a:ext cx="5838091" cy="3569567"/>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Said videochat met meerdere meisjes. Dat kan leuk en soms ook heel spannend zijn. Het is verstandig om zijn onderbroek aan te houden. Zulte dingen laat je niet aan iedereen zien, toch?</a:t>
              </a:r>
            </a:p>
            <a:p>
              <a:pPr algn="ctr">
                <a:lnSpc>
                  <a:spcPct val="150000"/>
                </a:lnSpc>
              </a:pPr>
              <a:endParaRPr lang="nl-NL" sz="2000" b="1" dirty="0">
                <a:latin typeface="+mj-lt"/>
              </a:endParaRPr>
            </a:p>
            <a:p>
              <a:pPr algn="ctr">
                <a:lnSpc>
                  <a:spcPct val="15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3843825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60975"/>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Davy heeft vorige week een meisje ontmoet op internet. Hij stuurt haar een paar leuke vakantiefoto’s van zichzelf.</a:t>
              </a:r>
            </a:p>
            <a:p>
              <a:pPr algn="ctr">
                <a:lnSpc>
                  <a:spcPct val="150000"/>
                </a:lnSpc>
              </a:pP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2742473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329237"/>
              <a:ext cx="5838091" cy="3384901"/>
            </a:xfrm>
            <a:prstGeom prst="rect">
              <a:avLst/>
            </a:prstGeom>
            <a:solidFill>
              <a:schemeClr val="bg1"/>
            </a:solidFill>
          </p:spPr>
          <p:txBody>
            <a:bodyPr wrap="square" rtlCol="0">
              <a:spAutoFit/>
            </a:bodyPr>
            <a:lstStyle/>
            <a:p>
              <a:endParaRPr lang="nl-NL" dirty="0"/>
            </a:p>
            <a:p>
              <a:endParaRPr lang="nl-NL" dirty="0"/>
            </a:p>
            <a:p>
              <a:pPr algn="ctr">
                <a:lnSpc>
                  <a:spcPct val="150000"/>
                </a:lnSpc>
              </a:pPr>
              <a:r>
                <a:rPr lang="nl-NL" sz="2000" b="1" dirty="0">
                  <a:latin typeface="+mj-lt"/>
                </a:rPr>
                <a:t>Niks mis mee.</a:t>
              </a:r>
            </a:p>
            <a:p>
              <a:pPr algn="ctr">
                <a:lnSpc>
                  <a:spcPct val="150000"/>
                </a:lnSpc>
              </a:pPr>
              <a:r>
                <a:rPr lang="nl-NL" sz="2000" b="1" dirty="0">
                  <a:latin typeface="+mj-lt"/>
                </a:rPr>
                <a:t>Het is leuk om de ander wat foto’s van jezelf te sturen. Zo ziet diegene hoe leuk jij eruit ziet.</a:t>
              </a:r>
            </a:p>
            <a:p>
              <a:pPr algn="ctr">
                <a:lnSpc>
                  <a:spcPct val="150000"/>
                </a:lnSpc>
              </a:pPr>
              <a:endParaRPr lang="nl-NL" sz="2000" b="1" dirty="0">
                <a:latin typeface="+mj-lt"/>
              </a:endParaRPr>
            </a:p>
            <a:p>
              <a:pPr algn="ctr">
                <a:lnSpc>
                  <a:spcPct val="15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557156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14808"/>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Kelly (15) heeft het uitgemaakt met haar vriend. Zij zet allerlei sexy foto’s van hem op Instagram. Vriendinnen van Kelly plaatsen lelijke opmerkingen onder de foto’s.</a:t>
              </a: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2617035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198613"/>
              <a:ext cx="5838091" cy="3569567"/>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Kelly mag deze foto’s niet op internet zetten. Ook al is haar relatie uit. Haar ex heeft deze foto’s gestuurd toen ze verliefd waren. En hij vertrouwde haar. Ze moet deze foto’s eraf halen en verwijderen. Ook de vriendinnen van Kelly zijn fout bezig!</a:t>
              </a:r>
            </a:p>
            <a:p>
              <a:pPr algn="ctr">
                <a:lnSpc>
                  <a:spcPct val="15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2280406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60975"/>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Joep heeft een foto van zijn vriendin in bh. De foto staat op zijn telefoon. Hij laat de foto zien aan een vriend.</a:t>
              </a:r>
            </a:p>
            <a:p>
              <a:pPr algn="ctr">
                <a:lnSpc>
                  <a:spcPct val="150000"/>
                </a:lnSpc>
              </a:pP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4029397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17407" y="3382943"/>
              <a:ext cx="5858189" cy="3338735"/>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Dat is helemaal oké.</a:t>
              </a:r>
            </a:p>
            <a:p>
              <a:pPr algn="ctr">
                <a:lnSpc>
                  <a:spcPct val="150000"/>
                </a:lnSpc>
              </a:pPr>
              <a:r>
                <a:rPr lang="nl-NL" sz="2000" b="1" dirty="0" err="1">
                  <a:latin typeface="+mj-lt"/>
                </a:rPr>
                <a:t>Sherida</a:t>
              </a:r>
              <a:r>
                <a:rPr lang="nl-NL" sz="2000" b="1" dirty="0">
                  <a:latin typeface="+mj-lt"/>
                </a:rPr>
                <a:t> leert hem beter kennen door met hem te chatten.</a:t>
              </a:r>
            </a:p>
            <a:p>
              <a:pPr algn="ctr">
                <a:lnSpc>
                  <a:spcPct val="200000"/>
                </a:lnSpc>
              </a:pPr>
              <a:endParaRPr lang="nl-NL" dirty="0"/>
            </a:p>
            <a:p>
              <a:pPr algn="ctr">
                <a:lnSpc>
                  <a:spcPct val="20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66506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329237"/>
              <a:ext cx="5838091" cy="3384901"/>
            </a:xfrm>
            <a:prstGeom prst="rect">
              <a:avLst/>
            </a:prstGeom>
            <a:solidFill>
              <a:schemeClr val="bg1"/>
            </a:solidFill>
          </p:spPr>
          <p:txBody>
            <a:bodyPr wrap="square" rtlCol="0">
              <a:spAutoFit/>
            </a:bodyPr>
            <a:lstStyle/>
            <a:p>
              <a:endParaRPr lang="nl-NL" dirty="0"/>
            </a:p>
            <a:p>
              <a:endParaRPr lang="nl-NL" dirty="0"/>
            </a:p>
            <a:p>
              <a:pPr algn="ctr">
                <a:lnSpc>
                  <a:spcPct val="150000"/>
                </a:lnSpc>
              </a:pPr>
              <a:r>
                <a:rPr lang="nl-NL" sz="2000" b="1" dirty="0">
                  <a:latin typeface="+mj-lt"/>
                </a:rPr>
                <a:t>Dit kan niet! De vriendin van Joep heeft deze foto alleen naar Joep gestuurd. Hij mag de foto niet aan een vriend laten zien.</a:t>
              </a:r>
            </a:p>
            <a:p>
              <a:pPr algn="ctr">
                <a:lnSpc>
                  <a:spcPct val="150000"/>
                </a:lnSpc>
              </a:pPr>
              <a:endParaRPr lang="nl-NL" sz="2000" b="1" dirty="0">
                <a:latin typeface="+mj-lt"/>
              </a:endParaRPr>
            </a:p>
            <a:p>
              <a:pPr algn="ctr">
                <a:lnSpc>
                  <a:spcPct val="15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1968770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14808"/>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Er gaat een naaktfoto van Chantal (14) rond. Haar vriendin Romy krijgt deze ook. Ze stuurt de foto door naar een paar klasgenoten.</a:t>
              </a: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3093711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30522"/>
            <a:chOff x="3099248" y="1329991"/>
            <a:chExt cx="6667750" cy="5530522"/>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198613"/>
              <a:ext cx="5858189" cy="3661900"/>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Het is heel fout van Romy om een naaktfoto door te sturen naar klasgenoten. Ze moet deze foto meteen verwijderen. En haar vriendin Chantal vertellen dat er een foto van haar rond gaat</a:t>
              </a:r>
            </a:p>
            <a:p>
              <a:pPr algn="ctr">
                <a:lnSpc>
                  <a:spcPct val="150000"/>
                </a:lnSpc>
              </a:pPr>
              <a:endParaRPr lang="nl-NL" dirty="0"/>
            </a:p>
            <a:p>
              <a:pPr algn="ctr">
                <a:lnSpc>
                  <a:spcPct val="20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2132080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60975"/>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Dimitri is verliefd op zijn klasgenoot. Hij gaat met hem appen. Soms stuurt hij hem sexy berichtjes.</a:t>
              </a:r>
            </a:p>
            <a:p>
              <a:pPr algn="ctr">
                <a:lnSpc>
                  <a:spcPct val="150000"/>
                </a:lnSpc>
              </a:pP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323494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17407" y="3382943"/>
              <a:ext cx="5858189" cy="3338735"/>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Dat kan Dimitri prima doen. Sexy berichtjes zijn spannend om te sturen, zeker als je verliefd bent.</a:t>
              </a:r>
            </a:p>
            <a:p>
              <a:pPr algn="ctr">
                <a:lnSpc>
                  <a:spcPct val="150000"/>
                </a:lnSpc>
              </a:pPr>
              <a:endParaRPr lang="nl-NL" sz="2000" b="1" dirty="0">
                <a:latin typeface="+mj-lt"/>
              </a:endParaRPr>
            </a:p>
            <a:p>
              <a:pPr algn="ctr">
                <a:lnSpc>
                  <a:spcPct val="200000"/>
                </a:lnSpc>
              </a:pPr>
              <a:endParaRPr lang="nl-NL" dirty="0"/>
            </a:p>
            <a:p>
              <a:pPr algn="ctr">
                <a:lnSpc>
                  <a:spcPct val="20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2126602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14808"/>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Patrick heeft een meisje leren kennen via een chatsite. Hij heeft haar nog nooit gezien. Morgen gaat hij voor het eerst met haar afspreken.</a:t>
              </a: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459753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5" y="3198613"/>
              <a:ext cx="5858189" cy="3569567"/>
            </a:xfrm>
            <a:prstGeom prst="rect">
              <a:avLst/>
            </a:prstGeom>
            <a:solidFill>
              <a:schemeClr val="bg1"/>
            </a:solidFill>
          </p:spPr>
          <p:txBody>
            <a:bodyPr wrap="square" rtlCol="0">
              <a:spAutoFit/>
            </a:bodyPr>
            <a:lstStyle/>
            <a:p>
              <a:endParaRPr lang="nl-NL" dirty="0"/>
            </a:p>
            <a:p>
              <a:pPr algn="ctr">
                <a:lnSpc>
                  <a:spcPct val="150000"/>
                </a:lnSpc>
              </a:pPr>
              <a:r>
                <a:rPr lang="nl-NL" sz="2000" b="1" dirty="0">
                  <a:latin typeface="+mj-lt"/>
                </a:rPr>
                <a:t>Het is leuk dat Patrick dit meisje gaat ontmoeten. Weet hij wie zij is? Het is slim een keer te </a:t>
              </a:r>
              <a:r>
                <a:rPr lang="nl-NL" sz="2000" b="1" dirty="0" err="1">
                  <a:latin typeface="+mj-lt"/>
                </a:rPr>
                <a:t>FaceTimen</a:t>
              </a:r>
              <a:r>
                <a:rPr lang="nl-NL" sz="2000" b="1" dirty="0">
                  <a:latin typeface="+mj-lt"/>
                </a:rPr>
                <a:t>, dan weet hij al hoe ze eruit ziet. Het is verstandig op een openbare plek af te spreken en een vriend te laten weten waar hij afspreekt.</a:t>
              </a:r>
            </a:p>
            <a:p>
              <a:pPr algn="ctr">
                <a:lnSpc>
                  <a:spcPct val="150000"/>
                </a:lnSpc>
              </a:pPr>
              <a:endParaRPr lang="nl-NL" dirty="0"/>
            </a:p>
            <a:p>
              <a:pPr algn="ctr">
                <a:lnSpc>
                  <a:spcPct val="200000"/>
                </a:lnSpc>
              </a:pPr>
              <a:endParaRPr lang="nl-NL" dirty="0"/>
            </a:p>
          </p:txBody>
        </p:sp>
      </p:grpSp>
    </p:spTree>
    <p:extLst>
      <p:ext uri="{BB962C8B-B14F-4D97-AF65-F5344CB8AC3E}">
        <p14:creationId xmlns:p14="http://schemas.microsoft.com/office/powerpoint/2010/main" val="3408321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838200" y="375174"/>
            <a:ext cx="10515600" cy="1325563"/>
          </a:xfrm>
        </p:spPr>
        <p:txBody>
          <a:bodyPr>
            <a:normAutofit/>
          </a:bodyPr>
          <a:lstStyle/>
          <a:p>
            <a:pPr eaLnBrk="1" hangingPunct="1"/>
            <a:r>
              <a:rPr lang="nl-NL" sz="2700" b="1" dirty="0">
                <a:solidFill>
                  <a:srgbClr val="C00000"/>
                </a:solidFill>
              </a:rPr>
              <a:t>Uitgelicht: Het stoplichtspel</a:t>
            </a:r>
            <a:br>
              <a:rPr lang="nl-NL" sz="2400" b="1" dirty="0"/>
            </a:br>
            <a:endParaRPr lang="nl-NL" sz="2400" b="1" dirty="0"/>
          </a:p>
        </p:txBody>
      </p:sp>
      <p:pic>
        <p:nvPicPr>
          <p:cNvPr id="86020" name="Picture 5" descr="Hartje verle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1102" y="170823"/>
            <a:ext cx="6604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A2BB527D-BB0C-2966-E874-B08840FA10D6}"/>
              </a:ext>
            </a:extLst>
          </p:cNvPr>
          <p:cNvGrpSpPr/>
          <p:nvPr/>
        </p:nvGrpSpPr>
        <p:grpSpPr>
          <a:xfrm>
            <a:off x="3099248" y="1329991"/>
            <a:ext cx="6667750" cy="5528010"/>
            <a:chOff x="3099248" y="1329991"/>
            <a:chExt cx="6667750" cy="5528010"/>
          </a:xfrm>
        </p:grpSpPr>
        <p:pic>
          <p:nvPicPr>
            <p:cNvPr id="6" name="Afbeelding 5">
              <a:extLst>
                <a:ext uri="{FF2B5EF4-FFF2-40B4-BE49-F238E27FC236}">
                  <a16:creationId xmlns:a16="http://schemas.microsoft.com/office/drawing/2014/main" id="{8B1D81EF-51FB-56BE-497C-E1BEECD15B11}"/>
                </a:ext>
              </a:extLst>
            </p:cNvPr>
            <p:cNvPicPr>
              <a:picLocks noChangeAspect="1"/>
            </p:cNvPicPr>
            <p:nvPr/>
          </p:nvPicPr>
          <p:blipFill rotWithShape="1">
            <a:blip r:embed="rId4"/>
            <a:srcRect b="36200"/>
            <a:stretch/>
          </p:blipFill>
          <p:spPr>
            <a:xfrm>
              <a:off x="3099248" y="1329991"/>
              <a:ext cx="6667750" cy="5528010"/>
            </a:xfrm>
            <a:prstGeom prst="rect">
              <a:avLst/>
            </a:prstGeom>
          </p:spPr>
        </p:pic>
        <p:sp>
          <p:nvSpPr>
            <p:cNvPr id="3" name="Tekstvak 2">
              <a:extLst>
                <a:ext uri="{FF2B5EF4-FFF2-40B4-BE49-F238E27FC236}">
                  <a16:creationId xmlns:a16="http://schemas.microsoft.com/office/drawing/2014/main" id="{8FC9BD58-3FD3-8058-E0CD-66508E884F3A}"/>
                </a:ext>
              </a:extLst>
            </p:cNvPr>
            <p:cNvSpPr txBox="1"/>
            <p:nvPr/>
          </p:nvSpPr>
          <p:spPr>
            <a:xfrm>
              <a:off x="3637503" y="3242267"/>
              <a:ext cx="5858189" cy="3514808"/>
            </a:xfrm>
            <a:prstGeom prst="rect">
              <a:avLst/>
            </a:prstGeom>
            <a:solidFill>
              <a:schemeClr val="bg1"/>
            </a:solidFill>
          </p:spPr>
          <p:txBody>
            <a:bodyPr wrap="square" rtlCol="0">
              <a:spAutoFit/>
            </a:bodyPr>
            <a:lstStyle/>
            <a:p>
              <a:pPr algn="ctr">
                <a:lnSpc>
                  <a:spcPct val="150000"/>
                </a:lnSpc>
              </a:pPr>
              <a:endParaRPr lang="nl-NL" dirty="0"/>
            </a:p>
            <a:p>
              <a:pPr algn="ctr">
                <a:lnSpc>
                  <a:spcPct val="150000"/>
                </a:lnSpc>
              </a:pPr>
              <a:r>
                <a:rPr lang="nl-NL" dirty="0"/>
                <a:t>Ronald en Esmee zijn 15 jaar. Zij hebben elkaar via internet ontmoet. Ze hebben 6 maanden verkering. Als ze samen </a:t>
              </a:r>
              <a:r>
                <a:rPr lang="nl-NL" dirty="0" err="1"/>
                <a:t>FaceTimen</a:t>
              </a:r>
              <a:r>
                <a:rPr lang="nl-NL" dirty="0"/>
                <a:t> trekken ze soms wat kleren uit.</a:t>
              </a:r>
              <a:endParaRPr lang="nl-NL" sz="2000" b="1" dirty="0">
                <a:latin typeface="+mj-lt"/>
              </a:endParaRPr>
            </a:p>
            <a:p>
              <a:pPr algn="ctr">
                <a:lnSpc>
                  <a:spcPct val="200000"/>
                </a:lnSpc>
              </a:pPr>
              <a:r>
                <a:rPr lang="nl-NL" sz="2000" b="1" dirty="0">
                  <a:solidFill>
                    <a:srgbClr val="FF0000"/>
                  </a:solidFill>
                  <a:latin typeface="+mj-lt"/>
                </a:rPr>
                <a:t>Rood</a:t>
              </a:r>
            </a:p>
            <a:p>
              <a:pPr algn="ctr">
                <a:lnSpc>
                  <a:spcPct val="200000"/>
                </a:lnSpc>
              </a:pPr>
              <a:r>
                <a:rPr lang="nl-NL" sz="2000" b="1" dirty="0">
                  <a:solidFill>
                    <a:srgbClr val="FFC000"/>
                  </a:solidFill>
                  <a:latin typeface="+mj-lt"/>
                </a:rPr>
                <a:t>Oranje</a:t>
              </a:r>
            </a:p>
            <a:p>
              <a:pPr algn="ctr">
                <a:lnSpc>
                  <a:spcPct val="200000"/>
                </a:lnSpc>
              </a:pPr>
              <a:r>
                <a:rPr lang="nl-NL" sz="2000" b="1" dirty="0">
                  <a:solidFill>
                    <a:schemeClr val="accent6"/>
                  </a:solidFill>
                  <a:latin typeface="+mj-lt"/>
                </a:rPr>
                <a:t>Groen</a:t>
              </a:r>
            </a:p>
          </p:txBody>
        </p:sp>
      </p:grpSp>
    </p:spTree>
    <p:extLst>
      <p:ext uri="{BB962C8B-B14F-4D97-AF65-F5344CB8AC3E}">
        <p14:creationId xmlns:p14="http://schemas.microsoft.com/office/powerpoint/2010/main" val="373688905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757</Words>
  <Application>Microsoft Office PowerPoint</Application>
  <PresentationFormat>Breedbeeld</PresentationFormat>
  <Paragraphs>126</Paragraphs>
  <Slides>20</Slides>
  <Notes>20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Arial</vt:lpstr>
      <vt:lpstr>Calibri</vt:lpstr>
      <vt:lpstr>Calibri Light</vt:lpstr>
      <vt:lpstr>Kantoorthema</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lpstr>Uitgelicht: Het stoplichtspel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van den Borne - Soa Aids Nederland</dc:creator>
  <cp:lastModifiedBy>Marieke van den Borne - Soa Aids Nederland</cp:lastModifiedBy>
  <cp:revision>15</cp:revision>
  <dcterms:created xsi:type="dcterms:W3CDTF">2022-05-11T16:16:39Z</dcterms:created>
  <dcterms:modified xsi:type="dcterms:W3CDTF">2022-05-19T15:12:18Z</dcterms:modified>
</cp:coreProperties>
</file>