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handoutMasterIdLst>
    <p:handoutMasterId r:id="rId40"/>
  </p:handoutMasterIdLst>
  <p:sldIdLst>
    <p:sldId id="256" r:id="rId3"/>
    <p:sldId id="257" r:id="rId4"/>
    <p:sldId id="258" r:id="rId5"/>
    <p:sldId id="281" r:id="rId6"/>
    <p:sldId id="283" r:id="rId7"/>
    <p:sldId id="288" r:id="rId8"/>
    <p:sldId id="284" r:id="rId9"/>
    <p:sldId id="290" r:id="rId10"/>
    <p:sldId id="291" r:id="rId11"/>
    <p:sldId id="292" r:id="rId12"/>
    <p:sldId id="287" r:id="rId13"/>
    <p:sldId id="293" r:id="rId14"/>
    <p:sldId id="294" r:id="rId15"/>
    <p:sldId id="295" r:id="rId16"/>
    <p:sldId id="286" r:id="rId17"/>
    <p:sldId id="285" r:id="rId18"/>
    <p:sldId id="296" r:id="rId19"/>
    <p:sldId id="282" r:id="rId20"/>
    <p:sldId id="259" r:id="rId21"/>
    <p:sldId id="297" r:id="rId22"/>
    <p:sldId id="269" r:id="rId23"/>
    <p:sldId id="298" r:id="rId24"/>
    <p:sldId id="262" r:id="rId25"/>
    <p:sldId id="300" r:id="rId26"/>
    <p:sldId id="268" r:id="rId27"/>
    <p:sldId id="272" r:id="rId28"/>
    <p:sldId id="302" r:id="rId29"/>
    <p:sldId id="301" r:id="rId30"/>
    <p:sldId id="261" r:id="rId31"/>
    <p:sldId id="275" r:id="rId32"/>
    <p:sldId id="267" r:id="rId33"/>
    <p:sldId id="289" r:id="rId34"/>
    <p:sldId id="260" r:id="rId35"/>
    <p:sldId id="274" r:id="rId36"/>
    <p:sldId id="273" r:id="rId37"/>
    <p:sldId id="26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689" autoAdjust="0"/>
  </p:normalViewPr>
  <p:slideViewPr>
    <p:cSldViewPr snapToGrid="0">
      <p:cViewPr varScale="1">
        <p:scale>
          <a:sx n="63" d="100"/>
          <a:sy n="63" d="100"/>
        </p:scale>
        <p:origin x="-138" y="-96"/>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nl-NL" smtClean="0"/>
              <a:t>16-1-2016</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nl-NL" smtClean="0"/>
              <a:t>‹nr.›</a:t>
            </a:fld>
            <a:endParaRPr lang="nl-N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nl-NL" smtClean="0"/>
              <a:t>16-1-2016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nl-NL" smtClean="0"/>
              <a:t>‹nr.›</a:t>
            </a:fld>
            <a:endParaRPr lang="nl-N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 minuten introductie:</a:t>
            </a:r>
            <a:r>
              <a:rPr lang="nl-NL" baseline="0" dirty="0" smtClean="0"/>
              <a:t> Ik ben Marieke Willems. Ik geef les op het </a:t>
            </a:r>
            <a:r>
              <a:rPr lang="nl-NL" baseline="0" dirty="0" err="1" smtClean="0"/>
              <a:t>Ludger</a:t>
            </a:r>
            <a:r>
              <a:rPr lang="nl-NL" baseline="0" dirty="0" smtClean="0"/>
              <a:t> College te Doetinchem. Ik geef les met </a:t>
            </a:r>
            <a:r>
              <a:rPr lang="nl-NL" baseline="0" dirty="0" err="1" smtClean="0"/>
              <a:t>gamification</a:t>
            </a:r>
            <a:r>
              <a:rPr lang="nl-NL" baseline="0" dirty="0" smtClean="0"/>
              <a:t>. Ik ben hier mee begonnen omdat ik mijn leerlingen een beloning wilde geven als ze iets goed deden in plaats van alleen maar te straffen als iets fout ging. </a:t>
            </a:r>
            <a:br>
              <a:rPr lang="nl-NL" baseline="0" dirty="0" smtClean="0"/>
            </a:b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a:t>
            </a:fld>
            <a:endParaRPr lang="nl-NL" dirty="0"/>
          </a:p>
        </p:txBody>
      </p:sp>
    </p:spTree>
    <p:extLst>
      <p:ext uri="{BB962C8B-B14F-4D97-AF65-F5344CB8AC3E}">
        <p14:creationId xmlns:p14="http://schemas.microsoft.com/office/powerpoint/2010/main" val="211663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kun je aanpassen!</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11</a:t>
            </a:fld>
            <a:endParaRPr lang="nl-NL" dirty="0"/>
          </a:p>
        </p:txBody>
      </p:sp>
    </p:spTree>
    <p:extLst>
      <p:ext uri="{BB962C8B-B14F-4D97-AF65-F5344CB8AC3E}">
        <p14:creationId xmlns:p14="http://schemas.microsoft.com/office/powerpoint/2010/main" val="357130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12</a:t>
            </a:fld>
            <a:endParaRPr lang="nl-NL" dirty="0"/>
          </a:p>
        </p:txBody>
      </p:sp>
    </p:spTree>
    <p:extLst>
      <p:ext uri="{BB962C8B-B14F-4D97-AF65-F5344CB8AC3E}">
        <p14:creationId xmlns:p14="http://schemas.microsoft.com/office/powerpoint/2010/main" val="7175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14</a:t>
            </a:fld>
            <a:endParaRPr lang="nl-NL" dirty="0"/>
          </a:p>
        </p:txBody>
      </p:sp>
    </p:spTree>
    <p:extLst>
      <p:ext uri="{BB962C8B-B14F-4D97-AF65-F5344CB8AC3E}">
        <p14:creationId xmlns:p14="http://schemas.microsoft.com/office/powerpoint/2010/main" val="1237269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Extra opdrachten: Soms op verschillende</a:t>
            </a:r>
            <a:r>
              <a:rPr lang="nl-NL" baseline="0" dirty="0" smtClean="0"/>
              <a:t> niveaus: Begrippenlijst maken/samenvatting/conceptmap voor steeds meer punten. Soms ook iets totaal anders, verdiepend: zoek microscopische preparaten op internet en leg uit wat het is. Hier had ik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16</a:t>
            </a:fld>
            <a:endParaRPr lang="nl-NL" dirty="0"/>
          </a:p>
        </p:txBody>
      </p:sp>
    </p:spTree>
    <p:extLst>
      <p:ext uri="{BB962C8B-B14F-4D97-AF65-F5344CB8AC3E}">
        <p14:creationId xmlns:p14="http://schemas.microsoft.com/office/powerpoint/2010/main" val="335873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Lees de definitie</a:t>
            </a:r>
            <a:r>
              <a:rPr lang="nl-NL" baseline="0" dirty="0" smtClean="0"/>
              <a:t> voor. Spelprincipes en speeltechnieken gaan we het straks nog uitgebreid over hebben. Dat zijn bijvoorbeeld dingen als winnen/verliezen en feedback krijgen. Nu wil ik het met jullie hebben over de niet-spelcontext. De tijd dat we echt gaan </a:t>
            </a:r>
            <a:r>
              <a:rPr lang="nl-NL" baseline="0" dirty="0" err="1" smtClean="0"/>
              <a:t>klaarzitten</a:t>
            </a:r>
            <a:r>
              <a:rPr lang="nl-NL" baseline="0" dirty="0" smtClean="0"/>
              <a:t> om een spel te doen is niet heel groot, maar we maken soms voor onszelf er een spelletje van: Als ik vroeger een lang stuk moest fietsen, dan telde ik altijd de bomen af. Nu doe ik dat nog steeds met proefwerken in de </a:t>
            </a:r>
            <a:r>
              <a:rPr lang="nl-NL" baseline="0" dirty="0" err="1" smtClean="0"/>
              <a:t>toetsweek</a:t>
            </a:r>
            <a:r>
              <a:rPr lang="nl-NL" baseline="0" dirty="0" smtClean="0"/>
              <a:t>: nog 50 proefwerken nakijken.. Nog 40… Ook dat aftellen is al een soort spel: Je wordt beloond voor je inzet.</a:t>
            </a:r>
          </a:p>
          <a:p>
            <a:endParaRPr lang="nl-NL" baseline="0" dirty="0" smtClean="0"/>
          </a:p>
          <a:p>
            <a:r>
              <a:rPr lang="nl-NL" baseline="0" dirty="0" smtClean="0"/>
              <a:t>Juist die inzet is belangrijk, want dat is iets wat gedaan moet worden, waar je normaal gesproken niet beloond voor wordt. Met </a:t>
            </a:r>
            <a:r>
              <a:rPr lang="nl-NL" baseline="0" dirty="0" err="1" smtClean="0"/>
              <a:t>gamification</a:t>
            </a:r>
            <a:r>
              <a:rPr lang="nl-NL" baseline="0" dirty="0" smtClean="0"/>
              <a:t> vestig je daar de aandacht op: Goed gedaan! Met als gevolg dat je dit vaker zult gaan doen. </a:t>
            </a:r>
          </a:p>
          <a:p>
            <a:r>
              <a:rPr lang="nl-NL" baseline="0" dirty="0" smtClean="0"/>
              <a:t>Dit is dus iets anders dan </a:t>
            </a:r>
            <a:r>
              <a:rPr lang="nl-NL" u="sng" baseline="0" dirty="0" err="1" smtClean="0"/>
              <a:t>serious</a:t>
            </a:r>
            <a:r>
              <a:rPr lang="nl-NL" u="sng" baseline="0" dirty="0" smtClean="0"/>
              <a:t> </a:t>
            </a:r>
            <a:r>
              <a:rPr lang="nl-NL" u="sng" baseline="0" dirty="0" err="1" smtClean="0"/>
              <a:t>gaming</a:t>
            </a:r>
            <a:r>
              <a:rPr lang="nl-NL" u="none" baseline="0" dirty="0" smtClean="0"/>
              <a:t>, waarbij je een ernstig probleem gaat bekijken via een game, zoals hongersnood of oefenen van operaties. </a:t>
            </a:r>
            <a:endParaRPr lang="nl-NL" baseline="0" dirty="0" smtClean="0"/>
          </a:p>
          <a:p>
            <a:endParaRPr lang="nl-NL" baseline="0" dirty="0" smtClean="0"/>
          </a:p>
          <a:p>
            <a:r>
              <a:rPr lang="nl-NL" baseline="0" dirty="0" smtClean="0"/>
              <a:t>De grote bedrijven die </a:t>
            </a:r>
            <a:r>
              <a:rPr lang="nl-NL" baseline="0" dirty="0" err="1" smtClean="0"/>
              <a:t>gamification</a:t>
            </a:r>
            <a:r>
              <a:rPr lang="nl-NL" baseline="0" dirty="0" smtClean="0"/>
              <a:t> </a:t>
            </a:r>
            <a:r>
              <a:rPr lang="nl-NL" baseline="0" dirty="0" err="1" smtClean="0"/>
              <a:t>gebruiekn</a:t>
            </a:r>
            <a:r>
              <a:rPr lang="nl-NL" baseline="0" dirty="0" smtClean="0"/>
              <a:t> vragen zich dan ook af: </a:t>
            </a:r>
            <a:r>
              <a:rPr lang="nl-NL" baseline="0" dirty="0" err="1" smtClean="0"/>
              <a:t>What</a:t>
            </a:r>
            <a:r>
              <a:rPr lang="nl-NL" baseline="0" dirty="0" smtClean="0"/>
              <a:t> </a:t>
            </a:r>
            <a:r>
              <a:rPr lang="nl-NL" baseline="0" dirty="0" err="1" smtClean="0"/>
              <a:t>makes</a:t>
            </a:r>
            <a:r>
              <a:rPr lang="nl-NL" baseline="0" dirty="0" smtClean="0"/>
              <a:t> </a:t>
            </a:r>
            <a:r>
              <a:rPr lang="nl-NL" baseline="0" dirty="0" err="1" smtClean="0"/>
              <a:t>it</a:t>
            </a:r>
            <a:r>
              <a:rPr lang="nl-NL" baseline="0" dirty="0" smtClean="0"/>
              <a:t> </a:t>
            </a:r>
            <a:r>
              <a:rPr lang="nl-NL" baseline="0" dirty="0" err="1" smtClean="0"/>
              <a:t>fun</a:t>
            </a:r>
            <a:r>
              <a:rPr lang="nl-NL" baseline="0" dirty="0" smtClean="0"/>
              <a:t>?</a:t>
            </a:r>
          </a:p>
          <a:p>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19</a:t>
            </a:fld>
            <a:endParaRPr lang="nl-NL" dirty="0"/>
          </a:p>
        </p:txBody>
      </p:sp>
    </p:spTree>
    <p:extLst>
      <p:ext uri="{BB962C8B-B14F-4D97-AF65-F5344CB8AC3E}">
        <p14:creationId xmlns:p14="http://schemas.microsoft.com/office/powerpoint/2010/main" val="4153169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 keer!</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26</a:t>
            </a:fld>
            <a:endParaRPr lang="nl-NL" dirty="0"/>
          </a:p>
        </p:txBody>
      </p:sp>
    </p:spTree>
    <p:extLst>
      <p:ext uri="{BB962C8B-B14F-4D97-AF65-F5344CB8AC3E}">
        <p14:creationId xmlns:p14="http://schemas.microsoft.com/office/powerpoint/2010/main" val="25193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Zome</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34</a:t>
            </a:fld>
            <a:endParaRPr lang="nl-NL" dirty="0"/>
          </a:p>
        </p:txBody>
      </p:sp>
    </p:spTree>
    <p:extLst>
      <p:ext uri="{BB962C8B-B14F-4D97-AF65-F5344CB8AC3E}">
        <p14:creationId xmlns:p14="http://schemas.microsoft.com/office/powerpoint/2010/main" val="416217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wil</a:t>
            </a:r>
            <a:r>
              <a:rPr lang="nl-NL" baseline="0" dirty="0" smtClean="0"/>
              <a:t> dat leerlingen meedoen, doen ze dat niet dan is er een engagement gap. Veel leerlingen zien school als iets wat ze dwingt, ze voelen dat ze niet echt betrokken worden bij wat ze moeten doen. Dit is volgens een onderzoek van </a:t>
            </a:r>
            <a:r>
              <a:rPr lang="nl-NL" baseline="0" dirty="0" err="1" smtClean="0"/>
              <a:t>Gallup</a:t>
            </a:r>
            <a:r>
              <a:rPr lang="nl-NL" baseline="0" dirty="0" smtClean="0"/>
              <a:t> in 2006 ook het geval bij veel mensen in hun reguliere werk. Met </a:t>
            </a:r>
            <a:r>
              <a:rPr lang="nl-NL" baseline="0" dirty="0" err="1" smtClean="0"/>
              <a:t>gamification</a:t>
            </a:r>
            <a:r>
              <a:rPr lang="nl-NL" baseline="0" dirty="0" smtClean="0"/>
              <a:t> kun je dit verminderen, leerlingen voelen zich meer betrokken bij de les. Ze mogen bijvoorbeeld zelf keuzes maken, anders is het geen goed spel. Sowieso is het feit dat je het anders doet, en dat leerlingen feedback krijgen op wat ze doen al motiverend. Leerlingen moeten samenwerken, en zich goed gedragen. Dit alles vormt dan ook een gewoonte waardoor je leerlingen aanleert hoe ze zich behoren te gedragen. </a:t>
            </a:r>
          </a:p>
          <a:p>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36</a:t>
            </a:fld>
            <a:endParaRPr lang="nl-NL" dirty="0"/>
          </a:p>
        </p:txBody>
      </p:sp>
    </p:spTree>
    <p:extLst>
      <p:ext uri="{BB962C8B-B14F-4D97-AF65-F5344CB8AC3E}">
        <p14:creationId xmlns:p14="http://schemas.microsoft.com/office/powerpoint/2010/main" val="226575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Vandaag gaan we het voornamelijk hebben over </a:t>
            </a:r>
            <a:r>
              <a:rPr lang="nl-NL" dirty="0" err="1" smtClean="0"/>
              <a:t>Classcraft</a:t>
            </a:r>
            <a:r>
              <a:rPr lang="nl-NL" dirty="0" smtClean="0"/>
              <a:t>,</a:t>
            </a:r>
            <a:r>
              <a:rPr lang="nl-NL" baseline="0" dirty="0" smtClean="0"/>
              <a:t> dat is de manier waarop ik </a:t>
            </a:r>
            <a:r>
              <a:rPr lang="nl-NL" baseline="0" dirty="0" err="1" smtClean="0"/>
              <a:t>gamification</a:t>
            </a:r>
            <a:r>
              <a:rPr lang="nl-NL" baseline="0" dirty="0" smtClean="0"/>
              <a:t> gebruik in mijn lessen. We gaan vandaag ook met </a:t>
            </a:r>
            <a:r>
              <a:rPr lang="nl-NL" baseline="0" dirty="0" err="1" smtClean="0"/>
              <a:t>Classcraft</a:t>
            </a:r>
            <a:r>
              <a:rPr lang="nl-NL" baseline="0" dirty="0" smtClean="0"/>
              <a:t> werken. De opdrachten die je hierbij krijgt zullen hier ook over gaan. Dus je doet </a:t>
            </a:r>
            <a:r>
              <a:rPr lang="nl-NL" baseline="0" dirty="0" err="1" smtClean="0"/>
              <a:t>Classcraft</a:t>
            </a:r>
            <a:r>
              <a:rPr lang="nl-NL" baseline="0" dirty="0" smtClean="0"/>
              <a:t> met opdrachten erover. </a:t>
            </a:r>
          </a:p>
          <a:p>
            <a:endParaRPr lang="nl-NL" baseline="0" dirty="0" smtClean="0"/>
          </a:p>
          <a:p>
            <a:r>
              <a:rPr lang="nl-NL" dirty="0" smtClean="0"/>
              <a:t>Mijn plan was het om vandaag over het volgende te hebben. Eerst ga ik jullie uitleggen wat ik versta onder </a:t>
            </a:r>
            <a:r>
              <a:rPr lang="nl-NL" dirty="0" err="1" smtClean="0"/>
              <a:t>gamification</a:t>
            </a:r>
            <a:r>
              <a:rPr lang="nl-NL" dirty="0" smtClean="0"/>
              <a:t>. Dan geef ik daar een aantal voorbeelden van, ook buiten het onderwijs.</a:t>
            </a:r>
            <a:r>
              <a:rPr lang="nl-NL" baseline="0" dirty="0" smtClean="0"/>
              <a:t> De meeste tijd ga ik het hebben over </a:t>
            </a:r>
            <a:r>
              <a:rPr lang="nl-NL" baseline="0" dirty="0" err="1" smtClean="0"/>
              <a:t>Classcraft</a:t>
            </a:r>
            <a:r>
              <a:rPr lang="nl-NL" baseline="0" dirty="0" smtClean="0"/>
              <a:t>, een manier om veel </a:t>
            </a:r>
            <a:r>
              <a:rPr lang="nl-NL" baseline="0" dirty="0" err="1" smtClean="0"/>
              <a:t>gamification</a:t>
            </a:r>
            <a:r>
              <a:rPr lang="nl-NL" baseline="0" dirty="0" smtClean="0"/>
              <a:t> in je klas te gebruiken. </a:t>
            </a:r>
          </a:p>
          <a:p>
            <a:endParaRPr lang="nl-NL" baseline="0" dirty="0" smtClean="0"/>
          </a:p>
          <a:p>
            <a:r>
              <a:rPr lang="nl-NL" baseline="0" dirty="0" smtClean="0"/>
              <a:t>Dit wordt natuurlijk geen lezing, maar een workshop. Daarom werken jullie samen in groepjes van 6. Een van de teams zal een prijs winnen. Je wint als je de meeste punten hebt. Je krijgt die bij verschillende opdrachten.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2</a:t>
            </a:fld>
            <a:endParaRPr lang="nl-NL" dirty="0"/>
          </a:p>
        </p:txBody>
      </p:sp>
    </p:spTree>
    <p:extLst>
      <p:ext uri="{BB962C8B-B14F-4D97-AF65-F5344CB8AC3E}">
        <p14:creationId xmlns:p14="http://schemas.microsoft.com/office/powerpoint/2010/main" val="22817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Briefjes</a:t>
            </a:r>
            <a:r>
              <a:rPr lang="nl-NL" baseline="0" dirty="0" smtClean="0"/>
              <a:t> neerzetten zodat ik het ook kan zien.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3</a:t>
            </a:fld>
            <a:endParaRPr lang="nl-NL" dirty="0"/>
          </a:p>
        </p:txBody>
      </p:sp>
    </p:spTree>
    <p:extLst>
      <p:ext uri="{BB962C8B-B14F-4D97-AF65-F5344CB8AC3E}">
        <p14:creationId xmlns:p14="http://schemas.microsoft.com/office/powerpoint/2010/main" val="39115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Random gebeurtenis en de</a:t>
            </a:r>
            <a:r>
              <a:rPr lang="nl-NL" baseline="0" dirty="0" smtClean="0"/>
              <a:t> effecten daarvan doen.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4</a:t>
            </a:fld>
            <a:endParaRPr lang="nl-NL" dirty="0"/>
          </a:p>
        </p:txBody>
      </p:sp>
    </p:spTree>
    <p:extLst>
      <p:ext uri="{BB962C8B-B14F-4D97-AF65-F5344CB8AC3E}">
        <p14:creationId xmlns:p14="http://schemas.microsoft.com/office/powerpoint/2010/main" val="131317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ga</a:t>
            </a:r>
            <a:r>
              <a:rPr lang="nl-NL" baseline="0" dirty="0" smtClean="0"/>
              <a:t> jullie nu uitleggen wat </a:t>
            </a:r>
            <a:r>
              <a:rPr lang="nl-NL" baseline="0" dirty="0" err="1" smtClean="0"/>
              <a:t>classcraft</a:t>
            </a:r>
            <a:r>
              <a:rPr lang="nl-NL" baseline="0" dirty="0" smtClean="0"/>
              <a:t> is, en hoe het werkt. Ook laat ik zien hoe ik het in een normale les zou gebruiken. </a:t>
            </a:r>
          </a:p>
          <a:p>
            <a:r>
              <a:rPr lang="nl-NL" baseline="0" dirty="0" smtClean="0"/>
              <a:t>Je bent eigenlijk in een fantasiewereld bezig. De leerlingen werken in teams samen, ze kunnen hun eigen avatar aanpassen, maar hoe verder ze in het spel komen, hoe meer ze kunnen aanpassen. De leerlingen moeten zich hierin staande zien te houden met hun team. Ze kunnen hiervoor ook een app gebruiken, of via de computer inloggen. Een meisje dat het heel goed doet wil ik nu aan jullie voorstellen.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5</a:t>
            </a:fld>
            <a:endParaRPr lang="nl-NL" dirty="0"/>
          </a:p>
        </p:txBody>
      </p:sp>
    </p:spTree>
    <p:extLst>
      <p:ext uri="{BB962C8B-B14F-4D97-AF65-F5344CB8AC3E}">
        <p14:creationId xmlns:p14="http://schemas.microsoft.com/office/powerpoint/2010/main" val="214487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6</a:t>
            </a:fld>
            <a:endParaRPr lang="nl-NL" dirty="0"/>
          </a:p>
        </p:txBody>
      </p:sp>
    </p:spTree>
    <p:extLst>
      <p:ext uri="{BB962C8B-B14F-4D97-AF65-F5344CB8AC3E}">
        <p14:creationId xmlns:p14="http://schemas.microsoft.com/office/powerpoint/2010/main" val="265762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zijn</a:t>
            </a:r>
            <a:r>
              <a:rPr lang="nl-NL" baseline="0" dirty="0" smtClean="0"/>
              <a:t> in totaal drie verschillende </a:t>
            </a:r>
            <a:r>
              <a:rPr lang="nl-NL" baseline="0" dirty="0" err="1" smtClean="0"/>
              <a:t>klasses</a:t>
            </a:r>
            <a:r>
              <a:rPr lang="nl-NL" baseline="0" dirty="0" smtClean="0"/>
              <a:t>: Krijgers, Magiërs en Genezers. Die hebben allemaal hun eigen voordelen en nadelen. Een team heeft ze allemaal nodig. Krijgers beschermen tegen schade, genezers kunnen schade weer goed maken en Magiërs zorgen dat anderen hun acties kunnen uitvoeren. Kort gezegd. </a:t>
            </a:r>
          </a:p>
          <a:p>
            <a:endParaRPr lang="nl-NL" baseline="0" dirty="0" smtClean="0"/>
          </a:p>
          <a:p>
            <a:r>
              <a:rPr lang="nl-NL" baseline="0" dirty="0" smtClean="0"/>
              <a:t>Dit lijkt allemaal veel werk</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7</a:t>
            </a:fld>
            <a:endParaRPr lang="nl-NL" dirty="0"/>
          </a:p>
        </p:txBody>
      </p:sp>
    </p:spTree>
    <p:extLst>
      <p:ext uri="{BB962C8B-B14F-4D97-AF65-F5344CB8AC3E}">
        <p14:creationId xmlns:p14="http://schemas.microsoft.com/office/powerpoint/2010/main" val="2506632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8</a:t>
            </a:fld>
            <a:endParaRPr lang="nl-NL" dirty="0"/>
          </a:p>
        </p:txBody>
      </p:sp>
    </p:spTree>
    <p:extLst>
      <p:ext uri="{BB962C8B-B14F-4D97-AF65-F5344CB8AC3E}">
        <p14:creationId xmlns:p14="http://schemas.microsoft.com/office/powerpoint/2010/main" val="398366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Merle. Ze</a:t>
            </a:r>
            <a:r>
              <a:rPr lang="nl-NL" baseline="0" dirty="0" smtClean="0"/>
              <a:t> is een </a:t>
            </a:r>
            <a:r>
              <a:rPr lang="nl-NL" baseline="0" dirty="0" err="1" smtClean="0"/>
              <a:t>krijgster</a:t>
            </a:r>
            <a:r>
              <a:rPr lang="nl-NL" baseline="0" dirty="0" smtClean="0"/>
              <a:t>. Als ze inlogt kan ze dit van zichzelf zien, behalve dan dat ze haar punten kan aanpassen. Ik kan ook deze gegevens van haar zien. Ze doet altijd goed mee, en wil graag punten scoren. Merle is een </a:t>
            </a:r>
            <a:r>
              <a:rPr lang="nl-NL" baseline="0" dirty="0" err="1" smtClean="0"/>
              <a:t>krijgster</a:t>
            </a:r>
            <a:r>
              <a:rPr lang="nl-NL" baseline="0" dirty="0" smtClean="0"/>
              <a:t>, en heeft een aantal dingen geleerd: Zo kan ze met Bescherm en Eerste hulp haar teamgenoten helpen. Ook heeft ze Jacht geleerd, waardoor ze in de deuropening mag eten als ze dat wil. </a:t>
            </a:r>
            <a:endParaRPr lang="nl-NL" dirty="0"/>
          </a:p>
        </p:txBody>
      </p:sp>
      <p:sp>
        <p:nvSpPr>
          <p:cNvPr id="4" name="Tijdelijke aanduiding voor dianummer 3"/>
          <p:cNvSpPr>
            <a:spLocks noGrp="1"/>
          </p:cNvSpPr>
          <p:nvPr>
            <p:ph type="sldNum" sz="quarter" idx="10"/>
          </p:nvPr>
        </p:nvSpPr>
        <p:spPr/>
        <p:txBody>
          <a:bodyPr/>
          <a:lstStyle/>
          <a:p>
            <a:fld id="{7FB667E1-E601-4AAF-B95C-B25720D70A60}" type="slidenum">
              <a:rPr lang="nl-NL" smtClean="0"/>
              <a:t>10</a:t>
            </a:fld>
            <a:endParaRPr lang="nl-NL" dirty="0"/>
          </a:p>
        </p:txBody>
      </p:sp>
    </p:spTree>
    <p:extLst>
      <p:ext uri="{BB962C8B-B14F-4D97-AF65-F5344CB8AC3E}">
        <p14:creationId xmlns:p14="http://schemas.microsoft.com/office/powerpoint/2010/main" val="50075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hthoek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9" name="Rechthoek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2" name="Titel 1"/>
          <p:cNvSpPr>
            <a:spLocks noGrp="1"/>
          </p:cNvSpPr>
          <p:nvPr>
            <p:ph type="ctrTitle"/>
          </p:nvPr>
        </p:nvSpPr>
        <p:spPr>
          <a:xfrm>
            <a:off x="1295400" y="2286000"/>
            <a:ext cx="9601200" cy="1517904"/>
          </a:xfrm>
        </p:spPr>
        <p:txBody>
          <a:bodyPr anchor="b"/>
          <a:lstStyle>
            <a:lvl1pPr algn="ctr">
              <a:defRPr sz="5400"/>
            </a:lvl1pPr>
          </a:lstStyle>
          <a:p>
            <a:r>
              <a:rPr lang="nl-NL" smtClean="0"/>
              <a:t>Klik om de stijl te bewerken</a:t>
            </a:r>
            <a:endParaRPr lang="nl-NL" dirty="0"/>
          </a:p>
        </p:txBody>
      </p:sp>
      <p:sp>
        <p:nvSpPr>
          <p:cNvPr id="3" name="Ondertitel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838200" y="274638"/>
            <a:ext cx="7734300" cy="58975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295400" y="2130552"/>
            <a:ext cx="9601200" cy="2359152"/>
          </a:xfrm>
        </p:spPr>
        <p:txBody>
          <a:bodyPr anchor="b">
            <a:normAutofit/>
          </a:bodyPr>
          <a:lstStyle>
            <a:lvl1pPr algn="ctr">
              <a:defRPr sz="5400" b="0"/>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1233424"/>
          </a:xfrm>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0A879FD0-C37A-4F50-8F3B-5FA0D9D0B42F}" type="datetimeFigureOut">
              <a:rPr lang="nl-NL" smtClean="0"/>
              <a:t>16-1-2016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0D06EF73-9DB8-4763-865F-2F88181A4732}" type="slidenum">
              <a:rPr lang="nl-NL" smtClean="0"/>
              <a:t>‹nr.›</a:t>
            </a:fld>
            <a:endParaRPr lang="nl-NL"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a:lstStyle/>
          <a:p>
            <a:r>
              <a:rPr lang="nl-NL" smtClean="0"/>
              <a:t>Klik om de stijl te bewerken</a:t>
            </a:r>
            <a:endParaRPr lang="nl-NL" dirty="0"/>
          </a:p>
        </p:txBody>
      </p:sp>
      <p:sp>
        <p:nvSpPr>
          <p:cNvPr id="3" name="Tijdelijke aanduiding voor tekst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2" name="Tijdelijke aanduiding voor datum 1"/>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70648" y="2350008"/>
            <a:ext cx="4206240" cy="1993392"/>
          </a:xfrm>
        </p:spPr>
        <p:txBody>
          <a:bodyPr anchor="b">
            <a:normAutofit/>
          </a:bodyPr>
          <a:lstStyle>
            <a:lvl1pPr>
              <a:defRPr sz="3400" b="0"/>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470648" y="2350008"/>
            <a:ext cx="4206240" cy="1993392"/>
          </a:xfrm>
        </p:spPr>
        <p:txBody>
          <a:bodyPr anchor="b">
            <a:normAutofit/>
          </a:bodyPr>
          <a:lstStyle>
            <a:lvl1pPr>
              <a:defRPr sz="3400" b="0"/>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16-1-2016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nl-NL" smtClean="0"/>
              <a:pPr/>
              <a:t>16-1-2016</a:t>
            </a:fld>
            <a:endParaRPr lang="nl-NL" dirty="0"/>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nl.wikipedia.org/wiki/Gamificatie#cite_note-2" TargetMode="External"/><Relationship Id="rId3" Type="http://schemas.openxmlformats.org/officeDocument/2006/relationships/image" Target="../media/image2.png"/><Relationship Id="rId7" Type="http://schemas.openxmlformats.org/officeDocument/2006/relationships/hyperlink" Target="https://nl.wikipedia.org/wiki/Gamificatie#cite_note-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nl.wikipedia.org/wiki/Gedrag" TargetMode="External"/><Relationship Id="rId5" Type="http://schemas.openxmlformats.org/officeDocument/2006/relationships/hyperlink" Target="https://nl.wikipedia.org/wiki/Spel" TargetMode="External"/><Relationship Id="rId10" Type="http://schemas.openxmlformats.org/officeDocument/2006/relationships/image" Target="../media/image10.jpeg"/><Relationship Id="rId4" Type="http://schemas.openxmlformats.org/officeDocument/2006/relationships/hyperlink" Target="https://nl.wikipedia.org/wiki/Engels" TargetMode="External"/><Relationship Id="rId9" Type="http://schemas.openxmlformats.org/officeDocument/2006/relationships/hyperlink" Target="https://nl.wikipedia.org/wiki/Gamificatie#cite_not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Mjr.willems@gmail.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ifehacker.com/the-best-tools-to-productively-gamify-every-aspect-of-1531404316" TargetMode="External"/><Relationship Id="rId2" Type="http://schemas.openxmlformats.org/officeDocument/2006/relationships/hyperlink" Target="http://www.gamified.uk/2015/01/05/neurotransmitters-you-should-know-about-in-gamification/" TargetMode="External"/><Relationship Id="rId1" Type="http://schemas.openxmlformats.org/officeDocument/2006/relationships/slideLayout" Target="../slideLayouts/slideLayout2.xml"/><Relationship Id="rId4" Type="http://schemas.openxmlformats.org/officeDocument/2006/relationships/hyperlink" Target="http://gamer.nl/articles/achtergrond/wat-voor-gamer-ben-jij-de-vier-typen-gamers-van-bartl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lasscraf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a:xfrm>
            <a:off x="425180" y="2159664"/>
            <a:ext cx="2653048" cy="2653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p:txBody>
          <a:bodyPr>
            <a:normAutofit/>
          </a:bodyPr>
          <a:lstStyle/>
          <a:p>
            <a:r>
              <a:rPr lang="nl-NL" dirty="0" err="1" smtClean="0"/>
              <a:t>Gamification</a:t>
            </a:r>
            <a:endParaRPr lang="nl-NL" dirty="0"/>
          </a:p>
        </p:txBody>
      </p:sp>
      <p:sp>
        <p:nvSpPr>
          <p:cNvPr id="3" name="Ondertitel 2"/>
          <p:cNvSpPr>
            <a:spLocks noGrp="1"/>
          </p:cNvSpPr>
          <p:nvPr>
            <p:ph type="subTitle" idx="1"/>
          </p:nvPr>
        </p:nvSpPr>
        <p:spPr/>
        <p:txBody>
          <a:bodyPr/>
          <a:lstStyle/>
          <a:p>
            <a:r>
              <a:rPr lang="nl-NL" dirty="0" smtClean="0"/>
              <a:t>Marieke Willems</a:t>
            </a:r>
            <a:endParaRPr lang="nl-NL" dirty="0"/>
          </a:p>
        </p:txBody>
      </p:sp>
      <p:sp>
        <p:nvSpPr>
          <p:cNvPr id="6" name="Ovaal 5"/>
          <p:cNvSpPr/>
          <p:nvPr/>
        </p:nvSpPr>
        <p:spPr>
          <a:xfrm>
            <a:off x="708337" y="2442911"/>
            <a:ext cx="2086553" cy="208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605307" y="2337516"/>
            <a:ext cx="2292615" cy="2646878"/>
          </a:xfrm>
          <a:prstGeom prst="rect">
            <a:avLst/>
          </a:prstGeom>
          <a:noFill/>
        </p:spPr>
        <p:txBody>
          <a:bodyPr wrap="none" rtlCol="0">
            <a:spAutoFit/>
          </a:bodyPr>
          <a:lstStyle/>
          <a:p>
            <a:r>
              <a:rPr lang="nl-NL" sz="16600" dirty="0" smtClean="0">
                <a:sym typeface="Webdings" panose="05030102010509060703" pitchFamily="18" charset="2"/>
              </a:rPr>
              <a:t></a:t>
            </a:r>
            <a:endParaRPr lang="nl-NL" sz="16600" dirty="0"/>
          </a:p>
        </p:txBody>
      </p:sp>
      <p:pic>
        <p:nvPicPr>
          <p:cNvPr id="1026" name="Picture 2" descr="http://www.rijnwaalpad.nl/images-RW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975" y="3959352"/>
            <a:ext cx="3152775" cy="79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stretch>
            <a:fillRect/>
          </a:stretch>
        </p:blipFill>
        <p:spPr>
          <a:xfrm rot="20408900">
            <a:off x="7273067" y="2048817"/>
            <a:ext cx="1055216" cy="1087192"/>
          </a:xfrm>
          <a:prstGeom prst="rect">
            <a:avLst/>
          </a:prstGeom>
        </p:spPr>
      </p:pic>
      <p:sp>
        <p:nvSpPr>
          <p:cNvPr id="8" name="Ovaal 7"/>
          <p:cNvSpPr/>
          <p:nvPr/>
        </p:nvSpPr>
        <p:spPr>
          <a:xfrm>
            <a:off x="1553028" y="5162441"/>
            <a:ext cx="3193143" cy="202833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1219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Krachten</a:t>
            </a:r>
            <a:endParaRPr lang="nl-NL" dirty="0"/>
          </a:p>
        </p:txBody>
      </p:sp>
      <p:sp>
        <p:nvSpPr>
          <p:cNvPr id="3" name="Tijdelijke aanduiding voor inhoud 2"/>
          <p:cNvSpPr>
            <a:spLocks noGrp="1"/>
          </p:cNvSpPr>
          <p:nvPr>
            <p:ph idx="1"/>
          </p:nvPr>
        </p:nvSpPr>
        <p:spPr/>
        <p:txBody>
          <a:bodyPr>
            <a:normAutofit/>
          </a:bodyPr>
          <a:lstStyle/>
          <a:p>
            <a:r>
              <a:rPr lang="nl-NL" dirty="0" smtClean="0"/>
              <a:t>Het raam open doen..</a:t>
            </a:r>
            <a:endParaRPr lang="nl-NL" dirty="0"/>
          </a:p>
          <a:p>
            <a:r>
              <a:rPr lang="nl-NL" dirty="0" smtClean="0"/>
              <a:t>Eten tijdens de les</a:t>
            </a:r>
            <a:endParaRPr lang="nl-NL" dirty="0"/>
          </a:p>
          <a:p>
            <a:r>
              <a:rPr lang="nl-NL" dirty="0" smtClean="0"/>
              <a:t>Een spiekbriefje</a:t>
            </a:r>
            <a:endParaRPr lang="nl-NL" dirty="0"/>
          </a:p>
          <a:p>
            <a:r>
              <a:rPr lang="nl-NL" dirty="0" smtClean="0"/>
              <a:t>Een hint op de toets</a:t>
            </a:r>
          </a:p>
          <a:p>
            <a:endParaRPr lang="nl-NL" dirty="0"/>
          </a:p>
          <a:p>
            <a:r>
              <a:rPr lang="nl-NL" dirty="0" smtClean="0"/>
              <a:t>Anderen beschermen</a:t>
            </a:r>
          </a:p>
          <a:p>
            <a:r>
              <a:rPr lang="nl-NL" dirty="0" smtClean="0"/>
              <a:t>Anderen helen</a:t>
            </a:r>
          </a:p>
          <a:p>
            <a:r>
              <a:rPr lang="nl-NL" dirty="0" smtClean="0"/>
              <a:t>Anderen Actie punten geven</a:t>
            </a:r>
          </a:p>
          <a:p>
            <a:endParaRPr lang="nl-NL" dirty="0"/>
          </a:p>
          <a:p>
            <a:endParaRPr lang="nl-NL" dirty="0"/>
          </a:p>
        </p:txBody>
      </p:sp>
      <p:pic>
        <p:nvPicPr>
          <p:cNvPr id="2050" name="Picture 2" descr="http://www.fourletternerd.com/wp-content/uploads/2013/11/super_powers_col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461444"/>
            <a:ext cx="4421490" cy="3389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stretch>
            <a:fillRect/>
          </a:stretch>
        </p:blipFill>
        <p:spPr>
          <a:xfrm>
            <a:off x="2879905" y="808300"/>
            <a:ext cx="543244" cy="559706"/>
          </a:xfrm>
          <a:prstGeom prst="rect">
            <a:avLst/>
          </a:prstGeom>
        </p:spPr>
      </p:pic>
      <p:sp>
        <p:nvSpPr>
          <p:cNvPr id="9" name="Ovaal 8"/>
          <p:cNvSpPr/>
          <p:nvPr/>
        </p:nvSpPr>
        <p:spPr>
          <a:xfrm>
            <a:off x="6612707" y="4581841"/>
            <a:ext cx="3193143" cy="202833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1" name="Ovaal 10"/>
          <p:cNvSpPr/>
          <p:nvPr/>
        </p:nvSpPr>
        <p:spPr>
          <a:xfrm>
            <a:off x="5436281" y="1438749"/>
            <a:ext cx="3193143" cy="3723691"/>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7252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Outfit/Huisdieren</a:t>
            </a:r>
            <a:endParaRPr lang="nl-NL" dirty="0"/>
          </a:p>
        </p:txBody>
      </p:sp>
      <p:sp>
        <p:nvSpPr>
          <p:cNvPr id="3" name="Tijdelijke aanduiding voor inhoud 2"/>
          <p:cNvSpPr>
            <a:spLocks noGrp="1"/>
          </p:cNvSpPr>
          <p:nvPr>
            <p:ph idx="1"/>
          </p:nvPr>
        </p:nvSpPr>
        <p:spPr/>
        <p:txBody>
          <a:bodyPr/>
          <a:lstStyle/>
          <a:p>
            <a:r>
              <a:rPr lang="nl-NL" dirty="0" smtClean="0"/>
              <a:t>Passen de leerlingen zelf aan </a:t>
            </a:r>
          </a:p>
          <a:p>
            <a:endParaRPr lang="nl-NL" dirty="0"/>
          </a:p>
          <a:p>
            <a:r>
              <a:rPr lang="nl-NL" dirty="0" smtClean="0"/>
              <a:t>Huisdier kun je trainen</a:t>
            </a:r>
            <a:endParaRPr lang="nl-NL" dirty="0"/>
          </a:p>
        </p:txBody>
      </p:sp>
      <p:pic>
        <p:nvPicPr>
          <p:cNvPr id="4" name="Afbeelding 3"/>
          <p:cNvPicPr>
            <a:picLocks noChangeAspect="1"/>
          </p:cNvPicPr>
          <p:nvPr/>
        </p:nvPicPr>
        <p:blipFill rotWithShape="1">
          <a:blip r:embed="rId2"/>
          <a:srcRect l="2185"/>
          <a:stretch/>
        </p:blipFill>
        <p:spPr>
          <a:xfrm>
            <a:off x="4992914" y="467360"/>
            <a:ext cx="3177041" cy="4943475"/>
          </a:xfrm>
          <a:prstGeom prst="rect">
            <a:avLst/>
          </a:prstGeom>
        </p:spPr>
      </p:pic>
      <p:pic>
        <p:nvPicPr>
          <p:cNvPr id="5" name="Afbeelding 4"/>
          <p:cNvPicPr>
            <a:picLocks noChangeAspect="1"/>
          </p:cNvPicPr>
          <p:nvPr/>
        </p:nvPicPr>
        <p:blipFill rotWithShape="1">
          <a:blip r:embed="rId3"/>
          <a:srcRect l="41182"/>
          <a:stretch/>
        </p:blipFill>
        <p:spPr>
          <a:xfrm>
            <a:off x="8169955" y="467360"/>
            <a:ext cx="3292690" cy="4971806"/>
          </a:xfrm>
          <a:prstGeom prst="rect">
            <a:avLst/>
          </a:prstGeom>
        </p:spPr>
      </p:pic>
      <p:pic>
        <p:nvPicPr>
          <p:cNvPr id="2050" name="Picture 2" descr="http://41.media.tumblr.com/60eff478f0dd12045097eae769896c26/tumblr_inline_nwuaevfVqH1sdwtb8_5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14" y="3429390"/>
            <a:ext cx="47625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4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1341120" y="2305682"/>
            <a:ext cx="3942079" cy="2028338"/>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56668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7577" y="-406400"/>
            <a:ext cx="9509760" cy="1233424"/>
          </a:xfrm>
        </p:spPr>
        <p:txBody>
          <a:bodyPr/>
          <a:lstStyle/>
          <a:p>
            <a:r>
              <a:rPr lang="nl-NL" dirty="0" smtClean="0"/>
              <a:t>Punten: </a:t>
            </a:r>
            <a:endParaRPr lang="nl-NL" dirty="0"/>
          </a:p>
        </p:txBody>
      </p:sp>
      <p:sp>
        <p:nvSpPr>
          <p:cNvPr id="3" name="Tijdelijke aanduiding voor inhoud 2"/>
          <p:cNvSpPr>
            <a:spLocks noGrp="1"/>
          </p:cNvSpPr>
          <p:nvPr>
            <p:ph idx="1"/>
          </p:nvPr>
        </p:nvSpPr>
        <p:spPr>
          <a:xfrm>
            <a:off x="1088797" y="827024"/>
            <a:ext cx="8946541" cy="5153695"/>
          </a:xfrm>
        </p:spPr>
        <p:txBody>
          <a:bodyPr>
            <a:normAutofit/>
          </a:bodyPr>
          <a:lstStyle/>
          <a:p>
            <a:r>
              <a:rPr lang="nl-NL" dirty="0" err="1"/>
              <a:t>H</a:t>
            </a:r>
            <a:r>
              <a:rPr lang="nl-NL" dirty="0" err="1" smtClean="0"/>
              <a:t>p</a:t>
            </a:r>
            <a:r>
              <a:rPr lang="nl-NL" dirty="0" smtClean="0"/>
              <a:t>: health points, levenspunten</a:t>
            </a:r>
          </a:p>
          <a:p>
            <a:pPr lvl="1"/>
            <a:r>
              <a:rPr lang="nl-NL" dirty="0" smtClean="0"/>
              <a:t>Gaan er af als je te laat komt, geen huiswerk maakt, je misdraagt. </a:t>
            </a:r>
            <a:br>
              <a:rPr lang="nl-NL" dirty="0" smtClean="0"/>
            </a:br>
            <a:r>
              <a:rPr lang="nl-NL" dirty="0" smtClean="0"/>
              <a:t>Komen erbij als iemand die je geeft. </a:t>
            </a:r>
            <a:br>
              <a:rPr lang="nl-NL" dirty="0" smtClean="0"/>
            </a:br>
            <a:r>
              <a:rPr lang="nl-NL" dirty="0" smtClean="0"/>
              <a:t>Te weinig? Dan ga je dood en krijg je consequenties…</a:t>
            </a:r>
            <a:endParaRPr lang="nl-NL" dirty="0"/>
          </a:p>
          <a:p>
            <a:r>
              <a:rPr lang="nl-NL" dirty="0" err="1"/>
              <a:t>X</a:t>
            </a:r>
            <a:r>
              <a:rPr lang="nl-NL" dirty="0" err="1" smtClean="0"/>
              <a:t>p</a:t>
            </a:r>
            <a:r>
              <a:rPr lang="nl-NL" dirty="0" smtClean="0"/>
              <a:t>: </a:t>
            </a:r>
            <a:r>
              <a:rPr lang="nl-NL" dirty="0" err="1" smtClean="0"/>
              <a:t>experience</a:t>
            </a:r>
            <a:r>
              <a:rPr lang="nl-NL" dirty="0" smtClean="0"/>
              <a:t> points, ervaringspunten</a:t>
            </a:r>
          </a:p>
          <a:p>
            <a:pPr lvl="1"/>
            <a:r>
              <a:rPr lang="nl-NL" dirty="0" smtClean="0"/>
              <a:t>Hoe meer punten: level omhoog. Je krijgt ze door je huiswerk te maken, door goed mee te doen, door opdrachten te maken. </a:t>
            </a:r>
          </a:p>
          <a:p>
            <a:r>
              <a:rPr lang="nl-NL" dirty="0" smtClean="0"/>
              <a:t>Pp: power points, krachtpunten</a:t>
            </a:r>
          </a:p>
          <a:p>
            <a:pPr lvl="1"/>
            <a:r>
              <a:rPr lang="nl-NL" dirty="0" smtClean="0"/>
              <a:t>Elke keer dat je een level omhoog gaat krijg je een pp. Die kun je gebruiken om krachten te kopen om nieuwe dingen te leren. </a:t>
            </a:r>
            <a:endParaRPr lang="nl-NL" dirty="0"/>
          </a:p>
          <a:p>
            <a:r>
              <a:rPr lang="nl-NL" dirty="0" err="1" smtClean="0"/>
              <a:t>Ap</a:t>
            </a:r>
            <a:r>
              <a:rPr lang="nl-NL" dirty="0" smtClean="0"/>
              <a:t>: Actie punten</a:t>
            </a:r>
          </a:p>
          <a:p>
            <a:pPr lvl="1"/>
            <a:r>
              <a:rPr lang="nl-NL" dirty="0" smtClean="0"/>
              <a:t>Wil je een van je krachten gebruiken, dan heb je </a:t>
            </a:r>
            <a:r>
              <a:rPr lang="nl-NL" dirty="0" err="1" smtClean="0"/>
              <a:t>Ap</a:t>
            </a:r>
            <a:r>
              <a:rPr lang="nl-NL" dirty="0" smtClean="0"/>
              <a:t> nodig. Te weinig </a:t>
            </a:r>
            <a:r>
              <a:rPr lang="nl-NL" dirty="0" err="1" smtClean="0"/>
              <a:t>Ap</a:t>
            </a:r>
            <a:r>
              <a:rPr lang="nl-NL" dirty="0" smtClean="0"/>
              <a:t>? Dan kun je je kracht niet gebruiken. </a:t>
            </a:r>
          </a:p>
          <a:p>
            <a:pPr lvl="1"/>
            <a:r>
              <a:rPr lang="nl-NL" dirty="0" smtClean="0"/>
              <a:t>Elke dag 4 erbij.</a:t>
            </a:r>
            <a:endParaRPr lang="nl-NL" dirty="0"/>
          </a:p>
        </p:txBody>
      </p:sp>
    </p:spTree>
    <p:extLst>
      <p:ext uri="{BB962C8B-B14F-4D97-AF65-F5344CB8AC3E}">
        <p14:creationId xmlns:p14="http://schemas.microsoft.com/office/powerpoint/2010/main" val="10252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8548" y="0"/>
            <a:ext cx="9509760" cy="1233424"/>
          </a:xfrm>
        </p:spPr>
        <p:txBody>
          <a:bodyPr/>
          <a:lstStyle/>
          <a:p>
            <a:r>
              <a:rPr lang="nl-NL" dirty="0" smtClean="0"/>
              <a:t>Een les: </a:t>
            </a:r>
            <a:endParaRPr lang="nl-NL" dirty="0"/>
          </a:p>
        </p:txBody>
      </p:sp>
      <p:sp>
        <p:nvSpPr>
          <p:cNvPr id="3" name="Tijdelijke aanduiding voor inhoud 2"/>
          <p:cNvSpPr>
            <a:spLocks noGrp="1"/>
          </p:cNvSpPr>
          <p:nvPr>
            <p:ph idx="1"/>
          </p:nvPr>
        </p:nvSpPr>
        <p:spPr>
          <a:xfrm>
            <a:off x="1045254" y="1233424"/>
            <a:ext cx="8946541" cy="5190186"/>
          </a:xfrm>
        </p:spPr>
        <p:txBody>
          <a:bodyPr>
            <a:normAutofit fontScale="92500" lnSpcReduction="10000"/>
          </a:bodyPr>
          <a:lstStyle/>
          <a:p>
            <a:r>
              <a:rPr lang="nl-NL" dirty="0" smtClean="0"/>
              <a:t>Te laat </a:t>
            </a:r>
            <a:r>
              <a:rPr lang="nl-NL" dirty="0" err="1" smtClean="0"/>
              <a:t>komers</a:t>
            </a:r>
            <a:r>
              <a:rPr lang="nl-NL" dirty="0" smtClean="0"/>
              <a:t>? </a:t>
            </a:r>
            <a:r>
              <a:rPr lang="nl-NL" dirty="0" err="1" smtClean="0"/>
              <a:t>Hp</a:t>
            </a:r>
            <a:r>
              <a:rPr lang="nl-NL" dirty="0" smtClean="0"/>
              <a:t> er af. Huiswerk niet gemaakt? Boeken niet bij je? </a:t>
            </a:r>
            <a:r>
              <a:rPr lang="nl-NL" dirty="0" err="1" smtClean="0"/>
              <a:t>Hp</a:t>
            </a:r>
            <a:r>
              <a:rPr lang="nl-NL" dirty="0" smtClean="0"/>
              <a:t> eraf</a:t>
            </a:r>
          </a:p>
          <a:p>
            <a:endParaRPr lang="nl-NL" dirty="0"/>
          </a:p>
          <a:p>
            <a:r>
              <a:rPr lang="nl-NL" dirty="0" smtClean="0"/>
              <a:t>Random gebeurtenis</a:t>
            </a:r>
          </a:p>
          <a:p>
            <a:endParaRPr lang="nl-NL" dirty="0"/>
          </a:p>
          <a:p>
            <a:r>
              <a:rPr lang="nl-NL" dirty="0" smtClean="0"/>
              <a:t>Uitleg (‘normale deel van de les’)</a:t>
            </a:r>
          </a:p>
          <a:p>
            <a:endParaRPr lang="nl-NL" dirty="0"/>
          </a:p>
          <a:p>
            <a:r>
              <a:rPr lang="nl-NL" dirty="0" smtClean="0"/>
              <a:t>Aan het werk (goed aan het werk? </a:t>
            </a:r>
            <a:r>
              <a:rPr lang="nl-NL" dirty="0" err="1" smtClean="0"/>
              <a:t>Xp</a:t>
            </a:r>
            <a:r>
              <a:rPr lang="nl-NL" dirty="0" smtClean="0"/>
              <a:t> erbij) (Vaak opdrachten voor extra </a:t>
            </a:r>
            <a:r>
              <a:rPr lang="nl-NL" dirty="0" err="1" smtClean="0"/>
              <a:t>Xp</a:t>
            </a:r>
            <a:r>
              <a:rPr lang="nl-NL" dirty="0" smtClean="0"/>
              <a:t>)</a:t>
            </a:r>
          </a:p>
          <a:p>
            <a:endParaRPr lang="nl-NL" dirty="0"/>
          </a:p>
          <a:p>
            <a:r>
              <a:rPr lang="nl-NL" dirty="0" smtClean="0"/>
              <a:t>Vragen aan het eind (goed beantwoord? </a:t>
            </a:r>
            <a:r>
              <a:rPr lang="nl-NL" dirty="0" err="1" smtClean="0"/>
              <a:t>Xp</a:t>
            </a:r>
            <a:r>
              <a:rPr lang="nl-NL" dirty="0" smtClean="0"/>
              <a:t> erbij)</a:t>
            </a:r>
          </a:p>
          <a:p>
            <a:endParaRPr lang="nl-NL" dirty="0" smtClean="0"/>
          </a:p>
          <a:p>
            <a:r>
              <a:rPr lang="nl-NL" dirty="0" smtClean="0"/>
              <a:t>Huiswerk maken		</a:t>
            </a:r>
            <a:r>
              <a:rPr lang="nl-NL" dirty="0" smtClean="0">
                <a:hlinkClick r:id="rId3" action="ppaction://hlinksldjump"/>
              </a:rPr>
              <a:t>Meningen van leerlingen</a:t>
            </a:r>
            <a:endParaRPr lang="nl-NL" dirty="0"/>
          </a:p>
        </p:txBody>
      </p:sp>
      <p:pic>
        <p:nvPicPr>
          <p:cNvPr id="4" name="Afbeelding 3"/>
          <p:cNvPicPr>
            <a:picLocks noChangeAspect="1"/>
          </p:cNvPicPr>
          <p:nvPr/>
        </p:nvPicPr>
        <p:blipFill>
          <a:blip r:embed="rId4"/>
          <a:stretch>
            <a:fillRect/>
          </a:stretch>
        </p:blipFill>
        <p:spPr>
          <a:xfrm>
            <a:off x="0" y="0"/>
            <a:ext cx="845243" cy="870857"/>
          </a:xfrm>
          <a:prstGeom prst="rect">
            <a:avLst/>
          </a:prstGeom>
        </p:spPr>
      </p:pic>
    </p:spTree>
    <p:extLst>
      <p:ext uri="{BB962C8B-B14F-4D97-AF65-F5344CB8AC3E}">
        <p14:creationId xmlns:p14="http://schemas.microsoft.com/office/powerpoint/2010/main" val="240353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Extra opdrachten</a:t>
            </a:r>
            <a:endParaRPr lang="nl-NL" dirty="0"/>
          </a:p>
        </p:txBody>
      </p:sp>
      <p:sp>
        <p:nvSpPr>
          <p:cNvPr id="3" name="Tijdelijke aanduiding voor inhoud 2"/>
          <p:cNvSpPr>
            <a:spLocks noGrp="1"/>
          </p:cNvSpPr>
          <p:nvPr>
            <p:ph idx="1"/>
          </p:nvPr>
        </p:nvSpPr>
        <p:spPr/>
        <p:txBody>
          <a:bodyPr>
            <a:normAutofit/>
          </a:bodyPr>
          <a:lstStyle/>
          <a:p>
            <a:pPr fontAlgn="base"/>
            <a:r>
              <a:rPr lang="nl-NL" dirty="0" smtClean="0"/>
              <a:t>200 </a:t>
            </a:r>
            <a:r>
              <a:rPr lang="nl-NL" dirty="0"/>
              <a:t>XP: Hoe komt het dat onze longen niet in elkaar klappen zoals bij een klaplong wel gebeurt? Beschrijf wat er gebeurt bij een klaplong. Maak in je antwoord gebruik van de term adhesie.</a:t>
            </a:r>
          </a:p>
          <a:p>
            <a:pPr fontAlgn="base"/>
            <a:r>
              <a:rPr lang="nl-NL" dirty="0"/>
              <a:t>400 </a:t>
            </a:r>
            <a:r>
              <a:rPr lang="nl-NL" dirty="0" err="1"/>
              <a:t>Xp</a:t>
            </a:r>
            <a:r>
              <a:rPr lang="nl-NL" dirty="0"/>
              <a:t>: Maak een stopmotion waarin je afweer uitlegt. Zorg dat je laat zien wat T-lymfocyten en B-lymfocyten doen.</a:t>
            </a:r>
          </a:p>
          <a:p>
            <a:pPr fontAlgn="base"/>
            <a:r>
              <a:rPr lang="nl-NL" dirty="0"/>
              <a:t>100 </a:t>
            </a:r>
            <a:r>
              <a:rPr lang="nl-NL" dirty="0" err="1"/>
              <a:t>Xp</a:t>
            </a:r>
            <a:r>
              <a:rPr lang="nl-NL" dirty="0"/>
              <a:t>: Maak met een tekening/cartoon duidelijk wat antigenen en antistoffen zijn.</a:t>
            </a:r>
          </a:p>
          <a:p>
            <a:pPr fontAlgn="base"/>
            <a:r>
              <a:rPr lang="nl-NL" dirty="0"/>
              <a:t>- </a:t>
            </a:r>
            <a:r>
              <a:rPr lang="nl-NL" dirty="0" err="1"/>
              <a:t>Xp</a:t>
            </a:r>
            <a:r>
              <a:rPr lang="nl-NL" dirty="0"/>
              <a:t>: In sommige staten in Amerika mag je niet je kind naar het kinderdagverblijf brengen als je niet kunt aantonen dat het gevaccineerd is. Leg uit of je het hiermee eens bent of niet. Neem in je antwoord mee hoe vaccineren werkt en wat een 'free </a:t>
            </a:r>
            <a:r>
              <a:rPr lang="nl-NL" dirty="0" err="1"/>
              <a:t>ride</a:t>
            </a:r>
            <a:r>
              <a:rPr lang="nl-NL" dirty="0"/>
              <a:t>' is. Elke 5 woorden is een </a:t>
            </a:r>
            <a:r>
              <a:rPr lang="nl-NL" dirty="0" err="1"/>
              <a:t>Xp</a:t>
            </a:r>
            <a:r>
              <a:rPr lang="nl-NL" dirty="0"/>
              <a:t>.</a:t>
            </a:r>
          </a:p>
          <a:p>
            <a:endParaRPr lang="nl-NL" dirty="0"/>
          </a:p>
          <a:p>
            <a:endParaRPr lang="nl-NL" dirty="0"/>
          </a:p>
        </p:txBody>
      </p:sp>
    </p:spTree>
    <p:extLst>
      <p:ext uri="{BB962C8B-B14F-4D97-AF65-F5344CB8AC3E}">
        <p14:creationId xmlns:p14="http://schemas.microsoft.com/office/powerpoint/2010/main" val="28918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2: Extra opdrachten (10 minuten)</a:t>
            </a:r>
            <a:endParaRPr lang="nl-NL" dirty="0"/>
          </a:p>
        </p:txBody>
      </p:sp>
      <p:sp>
        <p:nvSpPr>
          <p:cNvPr id="3" name="Tijdelijke aanduiding voor inhoud 2"/>
          <p:cNvSpPr>
            <a:spLocks noGrp="1"/>
          </p:cNvSpPr>
          <p:nvPr>
            <p:ph idx="1"/>
          </p:nvPr>
        </p:nvSpPr>
        <p:spPr/>
        <p:txBody>
          <a:bodyPr/>
          <a:lstStyle/>
          <a:p>
            <a:r>
              <a:rPr lang="nl-NL" dirty="0" smtClean="0"/>
              <a:t>Gele vel: Placemat</a:t>
            </a:r>
            <a:endParaRPr lang="nl-NL" dirty="0"/>
          </a:p>
          <a:p>
            <a:r>
              <a:rPr lang="nl-NL" dirty="0" smtClean="0"/>
              <a:t>Wat zou je fijn vinden als je leerlingen doen, maar kom je niet aan toe in de les? </a:t>
            </a:r>
          </a:p>
          <a:p>
            <a:r>
              <a:rPr lang="nl-NL" dirty="0" smtClean="0"/>
              <a:t>Welke opdracht gebruik je al, die je met een kleine aanpassing zou kunnen gebruiken in dit systeem?</a:t>
            </a:r>
          </a:p>
          <a:p>
            <a:endParaRPr lang="nl-NL" dirty="0" smtClean="0"/>
          </a:p>
          <a:p>
            <a:r>
              <a:rPr lang="nl-NL" dirty="0" smtClean="0"/>
              <a:t>Schrijf dit in je eigen stukje van de placemat. Overleg daarna, en schrijf het beste idee in het midden.</a:t>
            </a:r>
            <a:endParaRPr lang="nl-NL" dirty="0"/>
          </a:p>
          <a:p>
            <a:endParaRPr lang="nl-NL" dirty="0"/>
          </a:p>
          <a:p>
            <a:r>
              <a:rPr lang="nl-NL" dirty="0" smtClean="0"/>
              <a:t>Na 10 minuten: conclusies bespreken</a:t>
            </a:r>
            <a:endParaRPr lang="nl-NL" dirty="0"/>
          </a:p>
          <a:p>
            <a:endParaRPr lang="nl-NL" dirty="0"/>
          </a:p>
        </p:txBody>
      </p:sp>
    </p:spTree>
    <p:extLst>
      <p:ext uri="{BB962C8B-B14F-4D97-AF65-F5344CB8AC3E}">
        <p14:creationId xmlns:p14="http://schemas.microsoft.com/office/powerpoint/2010/main" val="164559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544257" y="4404668"/>
            <a:ext cx="845243" cy="870857"/>
          </a:xfrm>
          <a:prstGeom prst="rect">
            <a:avLst/>
          </a:prstGeom>
        </p:spPr>
      </p:pic>
      <p:sp>
        <p:nvSpPr>
          <p:cNvPr id="2" name="Titel 1"/>
          <p:cNvSpPr>
            <a:spLocks noGrp="1"/>
          </p:cNvSpPr>
          <p:nvPr>
            <p:ph type="title"/>
          </p:nvPr>
        </p:nvSpPr>
        <p:spPr/>
        <p:txBody>
          <a:bodyPr/>
          <a:lstStyle/>
          <a:p>
            <a:r>
              <a:rPr lang="nl-NL" dirty="0" err="1" smtClean="0"/>
              <a:t>Gamification</a:t>
            </a:r>
            <a:endParaRPr lang="nl-NL" dirty="0"/>
          </a:p>
        </p:txBody>
      </p:sp>
      <p:sp>
        <p:nvSpPr>
          <p:cNvPr id="3" name="Tijdelijke aanduiding voor inhoud 2"/>
          <p:cNvSpPr>
            <a:spLocks noGrp="1"/>
          </p:cNvSpPr>
          <p:nvPr>
            <p:ph idx="1"/>
          </p:nvPr>
        </p:nvSpPr>
        <p:spPr/>
        <p:txBody>
          <a:bodyPr>
            <a:normAutofit/>
          </a:bodyPr>
          <a:lstStyle/>
          <a:p>
            <a:r>
              <a:rPr lang="nl-NL" sz="2800" dirty="0"/>
              <a:t>Onder </a:t>
            </a:r>
            <a:r>
              <a:rPr lang="nl-NL" sz="2800" b="1" dirty="0"/>
              <a:t>Gamificatie</a:t>
            </a:r>
            <a:r>
              <a:rPr lang="nl-NL" sz="2800" dirty="0"/>
              <a:t> (</a:t>
            </a:r>
            <a:r>
              <a:rPr lang="nl-NL" sz="2800" dirty="0">
                <a:hlinkClick r:id="rId4" tooltip="Engels"/>
              </a:rPr>
              <a:t>Engels</a:t>
            </a:r>
            <a:r>
              <a:rPr lang="nl-NL" sz="2800" dirty="0"/>
              <a:t>: </a:t>
            </a:r>
            <a:r>
              <a:rPr lang="nl-NL" sz="2800" i="1" dirty="0" err="1"/>
              <a:t>gamification</a:t>
            </a:r>
            <a:r>
              <a:rPr lang="nl-NL" sz="2800" dirty="0"/>
              <a:t>) verstaat men het aanwenden van </a:t>
            </a:r>
            <a:r>
              <a:rPr lang="nl-NL" sz="2800" dirty="0">
                <a:hlinkClick r:id="rId5" tooltip="Spel"/>
              </a:rPr>
              <a:t>spelprincipes</a:t>
            </a:r>
            <a:r>
              <a:rPr lang="nl-NL" sz="2800" dirty="0"/>
              <a:t> en speeltechnieken in een niet-spelcontext </a:t>
            </a:r>
            <a:r>
              <a:rPr lang="nl-NL" sz="2800" dirty="0" smtClean="0"/>
              <a:t>om </a:t>
            </a:r>
            <a:r>
              <a:rPr lang="nl-NL" sz="2800" dirty="0"/>
              <a:t>menselijk </a:t>
            </a:r>
            <a:r>
              <a:rPr lang="nl-NL" sz="2800" dirty="0">
                <a:hlinkClick r:id="rId6" tooltip="Gedrag"/>
              </a:rPr>
              <a:t>gedrag</a:t>
            </a:r>
            <a:r>
              <a:rPr lang="nl-NL" sz="2800" dirty="0"/>
              <a:t> op een positieve wijze te sturen.</a:t>
            </a:r>
            <a:r>
              <a:rPr lang="nl-NL" sz="2800" baseline="30000" dirty="0">
                <a:hlinkClick r:id="rId7"/>
              </a:rPr>
              <a:t>[1]</a:t>
            </a:r>
            <a:r>
              <a:rPr lang="nl-NL" sz="2800" baseline="30000" dirty="0">
                <a:hlinkClick r:id="rId8"/>
              </a:rPr>
              <a:t>[2]</a:t>
            </a:r>
            <a:r>
              <a:rPr lang="nl-NL" sz="2800" baseline="30000" dirty="0">
                <a:hlinkClick r:id="rId9"/>
              </a:rPr>
              <a:t>[3</a:t>
            </a:r>
            <a:r>
              <a:rPr lang="nl-NL" sz="2800" baseline="30000" dirty="0" smtClean="0">
                <a:hlinkClick r:id="rId9"/>
              </a:rPr>
              <a:t>]</a:t>
            </a:r>
            <a:endParaRPr lang="nl-NL" sz="2800" baseline="30000" dirty="0" smtClean="0"/>
          </a:p>
          <a:p>
            <a:r>
              <a:rPr lang="nl-NL" sz="2800" baseline="30000" dirty="0" smtClean="0"/>
              <a:t>Bron: Wikipedia.nl </a:t>
            </a:r>
          </a:p>
          <a:p>
            <a:endParaRPr lang="nl-NL" sz="2800" baseline="30000" dirty="0"/>
          </a:p>
          <a:p>
            <a:r>
              <a:rPr lang="nl-NL" sz="3600" baseline="30000" dirty="0" smtClean="0"/>
              <a:t>“</a:t>
            </a:r>
            <a:r>
              <a:rPr lang="nl-NL" sz="3600" baseline="30000" dirty="0" err="1" smtClean="0"/>
              <a:t>What</a:t>
            </a:r>
            <a:r>
              <a:rPr lang="nl-NL" sz="3600" baseline="30000" dirty="0" smtClean="0"/>
              <a:t> </a:t>
            </a:r>
            <a:r>
              <a:rPr lang="nl-NL" sz="3600" baseline="30000" dirty="0" err="1" smtClean="0"/>
              <a:t>makes</a:t>
            </a:r>
            <a:r>
              <a:rPr lang="nl-NL" sz="3600" baseline="30000" dirty="0" smtClean="0"/>
              <a:t> </a:t>
            </a:r>
            <a:r>
              <a:rPr lang="nl-NL" sz="3600" baseline="30000" dirty="0" err="1" smtClean="0"/>
              <a:t>it</a:t>
            </a:r>
            <a:r>
              <a:rPr lang="nl-NL" sz="3600" baseline="30000" dirty="0" smtClean="0"/>
              <a:t> </a:t>
            </a:r>
            <a:r>
              <a:rPr lang="nl-NL" sz="3600" baseline="30000" dirty="0" err="1" smtClean="0"/>
              <a:t>fun</a:t>
            </a:r>
            <a:r>
              <a:rPr lang="nl-NL" sz="3600" baseline="30000" dirty="0" smtClean="0"/>
              <a:t>?”</a:t>
            </a:r>
          </a:p>
          <a:p>
            <a:endParaRPr lang="nl-NL" sz="3600" baseline="30000" dirty="0"/>
          </a:p>
        </p:txBody>
      </p:sp>
      <p:pic>
        <p:nvPicPr>
          <p:cNvPr id="1026" name="Picture 2" descr="http://inudgeyou.com/wp-content/uploads/2012/01/Piano-stairs-nud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4715" y="3248279"/>
            <a:ext cx="4124325" cy="27813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Deze workshop: Werken met </a:t>
            </a:r>
            <a:r>
              <a:rPr lang="nl-NL" dirty="0" err="1" smtClean="0"/>
              <a:t>Classcraft</a:t>
            </a:r>
            <a:endParaRPr lang="nl-NL" dirty="0"/>
          </a:p>
        </p:txBody>
      </p:sp>
      <p:sp>
        <p:nvSpPr>
          <p:cNvPr id="3" name="Tijdelijke aanduiding voor inhoud 2"/>
          <p:cNvSpPr>
            <a:spLocks noGrp="1"/>
          </p:cNvSpPr>
          <p:nvPr>
            <p:ph idx="1"/>
          </p:nvPr>
        </p:nvSpPr>
        <p:spPr/>
        <p:txBody>
          <a:bodyPr>
            <a:normAutofit/>
          </a:bodyPr>
          <a:lstStyle/>
          <a:p>
            <a:r>
              <a:rPr lang="nl-NL" dirty="0" smtClean="0"/>
              <a:t>Werken in teams van zes mensen</a:t>
            </a:r>
          </a:p>
          <a:p>
            <a:r>
              <a:rPr lang="nl-NL" dirty="0" smtClean="0"/>
              <a:t>Het team met de meeste punten wint een prijs</a:t>
            </a:r>
          </a:p>
          <a:p>
            <a:r>
              <a:rPr lang="nl-NL" dirty="0" smtClean="0"/>
              <a:t>Je krijgt punten voor verschillende opdrachten</a:t>
            </a:r>
          </a:p>
          <a:p>
            <a:endParaRPr lang="nl-NL" dirty="0"/>
          </a:p>
          <a:p>
            <a:endParaRPr lang="nl-NL" dirty="0" smtClean="0"/>
          </a:p>
          <a:p>
            <a:endParaRPr lang="nl-NL" dirty="0"/>
          </a:p>
          <a:p>
            <a:r>
              <a:rPr lang="nl-NL" dirty="0" smtClean="0"/>
              <a:t>Doorlopende opdracht: Hoe staat het logo in de presentatie?</a:t>
            </a:r>
          </a:p>
          <a:p>
            <a:endParaRPr lang="nl-NL" dirty="0"/>
          </a:p>
          <a:p>
            <a:endParaRPr lang="nl-NL" dirty="0"/>
          </a:p>
          <a:p>
            <a:endParaRPr lang="nl-NL" dirty="0"/>
          </a:p>
        </p:txBody>
      </p:sp>
      <p:pic>
        <p:nvPicPr>
          <p:cNvPr id="4" name="Afbeelding 3"/>
          <p:cNvPicPr>
            <a:picLocks noChangeAspect="1"/>
          </p:cNvPicPr>
          <p:nvPr/>
        </p:nvPicPr>
        <p:blipFill>
          <a:blip r:embed="rId3"/>
          <a:stretch>
            <a:fillRect/>
          </a:stretch>
        </p:blipFill>
        <p:spPr>
          <a:xfrm>
            <a:off x="10306050" y="0"/>
            <a:ext cx="1885950" cy="1943100"/>
          </a:xfrm>
          <a:prstGeom prst="rect">
            <a:avLst/>
          </a:prstGeom>
        </p:spPr>
      </p:pic>
      <p:pic>
        <p:nvPicPr>
          <p:cNvPr id="5" name="Afbeelding 4"/>
          <p:cNvPicPr>
            <a:picLocks noChangeAspect="1"/>
          </p:cNvPicPr>
          <p:nvPr/>
        </p:nvPicPr>
        <p:blipFill>
          <a:blip r:embed="rId3"/>
          <a:stretch>
            <a:fillRect/>
          </a:stretch>
        </p:blipFill>
        <p:spPr>
          <a:xfrm>
            <a:off x="8698504" y="4528456"/>
            <a:ext cx="1020262" cy="1051179"/>
          </a:xfrm>
          <a:prstGeom prst="rect">
            <a:avLst/>
          </a:prstGeom>
        </p:spPr>
      </p:pic>
    </p:spTree>
    <p:extLst>
      <p:ext uri="{BB962C8B-B14F-4D97-AF65-F5344CB8AC3E}">
        <p14:creationId xmlns:p14="http://schemas.microsoft.com/office/powerpoint/2010/main" val="81322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3: </a:t>
            </a:r>
            <a:r>
              <a:rPr lang="nl-NL" dirty="0" err="1" smtClean="0"/>
              <a:t>What</a:t>
            </a:r>
            <a:r>
              <a:rPr lang="nl-NL" dirty="0" smtClean="0"/>
              <a:t> </a:t>
            </a:r>
            <a:r>
              <a:rPr lang="nl-NL" dirty="0" err="1" smtClean="0"/>
              <a:t>makes</a:t>
            </a:r>
            <a:r>
              <a:rPr lang="nl-NL" dirty="0" smtClean="0"/>
              <a:t> </a:t>
            </a:r>
            <a:r>
              <a:rPr lang="nl-NL" dirty="0" err="1" smtClean="0"/>
              <a:t>it</a:t>
            </a:r>
            <a:r>
              <a:rPr lang="nl-NL" dirty="0" smtClean="0"/>
              <a:t> </a:t>
            </a:r>
            <a:r>
              <a:rPr lang="nl-NL" dirty="0" err="1" smtClean="0"/>
              <a:t>fun</a:t>
            </a:r>
            <a:r>
              <a:rPr lang="nl-NL" dirty="0" smtClean="0"/>
              <a:t>? 5 minuten.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Overleg met je team. </a:t>
            </a:r>
            <a:br>
              <a:rPr lang="nl-NL" dirty="0" smtClean="0"/>
            </a:br>
            <a:endParaRPr lang="nl-NL" dirty="0" smtClean="0"/>
          </a:p>
          <a:p>
            <a:r>
              <a:rPr lang="nl-NL" dirty="0" smtClean="0"/>
              <a:t>Welke voorbeelden ken je nog meer?</a:t>
            </a:r>
          </a:p>
          <a:p>
            <a:endParaRPr lang="nl-NL" dirty="0"/>
          </a:p>
          <a:p>
            <a:r>
              <a:rPr lang="nl-NL" dirty="0" smtClean="0"/>
              <a:t>Presenteer je beste (nog niet genoemde) idee</a:t>
            </a:r>
          </a:p>
          <a:p>
            <a:r>
              <a:rPr lang="nl-NL" dirty="0" smtClean="0"/>
              <a:t>20 punten per groep</a:t>
            </a:r>
          </a:p>
          <a:p>
            <a:r>
              <a:rPr lang="nl-NL" dirty="0" smtClean="0"/>
              <a:t>Beste idee krijgt 20 punten extra</a:t>
            </a:r>
          </a:p>
          <a:p>
            <a:endParaRPr lang="nl-NL" dirty="0"/>
          </a:p>
          <a:p>
            <a:pPr marL="45720" indent="0">
              <a:buNone/>
            </a:pPr>
            <a:r>
              <a:rPr lang="nl-NL" dirty="0" smtClean="0"/>
              <a:t> </a:t>
            </a:r>
            <a:endParaRPr lang="nl-NL" dirty="0"/>
          </a:p>
        </p:txBody>
      </p:sp>
      <p:pic>
        <p:nvPicPr>
          <p:cNvPr id="4" name="Picture 2" descr="http://inudgeyou.com/wp-content/uploads/2012/01/Piano-stairs-nu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4" y="3449447"/>
            <a:ext cx="4124325" cy="27813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8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Gamification</a:t>
            </a:r>
            <a:r>
              <a:rPr lang="nl-NL" dirty="0" smtClean="0"/>
              <a:t> Motivatie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Extern</a:t>
            </a:r>
          </a:p>
          <a:p>
            <a:pPr lvl="1"/>
            <a:r>
              <a:rPr lang="nl-NL" dirty="0"/>
              <a:t>Handelingen verricht vanwege beloning/straf</a:t>
            </a:r>
          </a:p>
          <a:p>
            <a:pPr lvl="1"/>
            <a:r>
              <a:rPr lang="nl-NL" dirty="0"/>
              <a:t>Punten/badges</a:t>
            </a:r>
          </a:p>
          <a:p>
            <a:pPr marL="45720" indent="0">
              <a:buNone/>
            </a:pPr>
            <a:endParaRPr lang="nl-NL" dirty="0"/>
          </a:p>
          <a:p>
            <a:r>
              <a:rPr lang="nl-NL" dirty="0" smtClean="0"/>
              <a:t>Interne </a:t>
            </a:r>
          </a:p>
          <a:p>
            <a:pPr lvl="1"/>
            <a:r>
              <a:rPr lang="nl-NL" dirty="0" smtClean="0"/>
              <a:t>Komt uit jezelf</a:t>
            </a:r>
          </a:p>
          <a:p>
            <a:pPr lvl="1"/>
            <a:r>
              <a:rPr lang="nl-NL" dirty="0" smtClean="0"/>
              <a:t>Autonomie</a:t>
            </a:r>
          </a:p>
          <a:p>
            <a:pPr lvl="1"/>
            <a:r>
              <a:rPr lang="nl-NL" dirty="0" smtClean="0"/>
              <a:t>Geniet van het spel</a:t>
            </a:r>
          </a:p>
          <a:p>
            <a:pPr marL="365760" lvl="1" indent="0">
              <a:buNone/>
            </a:pPr>
            <a:endParaRPr lang="nl-NL" dirty="0" smtClean="0"/>
          </a:p>
          <a:p>
            <a:r>
              <a:rPr lang="nl-NL" dirty="0" err="1" smtClean="0"/>
              <a:t>Gamification</a:t>
            </a:r>
            <a:r>
              <a:rPr lang="nl-NL" dirty="0" smtClean="0"/>
              <a:t> begint met externe motivatie. Zodra je meedoet kan dit echter ook intern worden: Spelen om het spelen. </a:t>
            </a:r>
            <a:endParaRPr lang="nl-NL" dirty="0"/>
          </a:p>
        </p:txBody>
      </p:sp>
      <p:pic>
        <p:nvPicPr>
          <p:cNvPr id="2050" name="Picture 2" descr="http://www.patent-rank.com/wp-content/uploads/2013/04/cumulative-rank-badge-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371" y="590576"/>
            <a:ext cx="3963120" cy="4489424"/>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p:cNvSpPr/>
          <p:nvPr/>
        </p:nvSpPr>
        <p:spPr>
          <a:xfrm>
            <a:off x="8480608" y="1489377"/>
            <a:ext cx="2653048" cy="2653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7" name="Ovaal 6"/>
          <p:cNvSpPr/>
          <p:nvPr/>
        </p:nvSpPr>
        <p:spPr>
          <a:xfrm>
            <a:off x="8763765" y="1772624"/>
            <a:ext cx="2086553" cy="208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8660735" y="1667229"/>
            <a:ext cx="2292615" cy="2646878"/>
          </a:xfrm>
          <a:prstGeom prst="rect">
            <a:avLst/>
          </a:prstGeom>
          <a:noFill/>
        </p:spPr>
        <p:txBody>
          <a:bodyPr wrap="none" rtlCol="0">
            <a:spAutoFit/>
          </a:bodyPr>
          <a:lstStyle/>
          <a:p>
            <a:r>
              <a:rPr lang="nl-NL" sz="16600" dirty="0" smtClean="0">
                <a:sym typeface="Webdings" panose="05030102010509060703" pitchFamily="18" charset="2"/>
              </a:rPr>
              <a:t></a:t>
            </a:r>
            <a:endParaRPr lang="nl-NL" sz="16600" dirty="0"/>
          </a:p>
        </p:txBody>
      </p:sp>
    </p:spTree>
    <p:extLst>
      <p:ext uri="{BB962C8B-B14F-4D97-AF65-F5344CB8AC3E}">
        <p14:creationId xmlns:p14="http://schemas.microsoft.com/office/powerpoint/2010/main" val="37421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4: </a:t>
            </a:r>
            <a:r>
              <a:rPr lang="nl-NL" dirty="0" err="1" smtClean="0"/>
              <a:t>Rewards</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Waarmee zou je je leerlingen in een gewone les mee kunnen belonen na een prestatie?</a:t>
            </a:r>
          </a:p>
          <a:p>
            <a:r>
              <a:rPr lang="nl-NL" dirty="0" smtClean="0"/>
              <a:t>Maak een zo lang mogelijke lijst op het witte vel (A3)</a:t>
            </a:r>
          </a:p>
          <a:p>
            <a:endParaRPr lang="nl-NL" dirty="0"/>
          </a:p>
          <a:p>
            <a:r>
              <a:rPr lang="nl-NL" dirty="0" smtClean="0"/>
              <a:t>Conclusie: Wat is jullie beste idee?</a:t>
            </a:r>
          </a:p>
          <a:p>
            <a:endParaRPr lang="nl-NL" dirty="0"/>
          </a:p>
          <a:p>
            <a:r>
              <a:rPr lang="nl-NL" dirty="0" err="1" smtClean="0"/>
              <a:t>Classcraft</a:t>
            </a:r>
            <a:r>
              <a:rPr lang="nl-NL" dirty="0" smtClean="0"/>
              <a:t>: </a:t>
            </a:r>
          </a:p>
          <a:p>
            <a:pPr lvl="1"/>
            <a:r>
              <a:rPr lang="nl-NL" dirty="0" smtClean="0"/>
              <a:t>In de deuropening eten</a:t>
            </a:r>
          </a:p>
          <a:p>
            <a:pPr lvl="1"/>
            <a:r>
              <a:rPr lang="nl-NL" dirty="0" smtClean="0"/>
              <a:t>Opdrachten een dag later inleveren</a:t>
            </a:r>
          </a:p>
          <a:p>
            <a:pPr lvl="1"/>
            <a:r>
              <a:rPr lang="nl-NL" dirty="0" smtClean="0"/>
              <a:t>Hint op een toets</a:t>
            </a:r>
          </a:p>
          <a:p>
            <a:pPr lvl="1"/>
            <a:r>
              <a:rPr lang="nl-NL" dirty="0" smtClean="0"/>
              <a:t>Strafvermindering</a:t>
            </a:r>
            <a:endParaRPr lang="nl-NL" dirty="0"/>
          </a:p>
        </p:txBody>
      </p:sp>
    </p:spTree>
    <p:extLst>
      <p:ext uri="{BB962C8B-B14F-4D97-AF65-F5344CB8AC3E}">
        <p14:creationId xmlns:p14="http://schemas.microsoft.com/office/powerpoint/2010/main" val="42504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Kant en klare voorbeelden van </a:t>
            </a:r>
            <a:r>
              <a:rPr lang="nl-NL" dirty="0" err="1" smtClean="0"/>
              <a:t>gamification</a:t>
            </a:r>
            <a:r>
              <a:rPr lang="nl-NL" dirty="0" smtClean="0"/>
              <a:t> die je kunt gebruiken in het onderwijs</a:t>
            </a:r>
            <a:endParaRPr lang="nl-NL" dirty="0"/>
          </a:p>
        </p:txBody>
      </p:sp>
      <p:sp>
        <p:nvSpPr>
          <p:cNvPr id="3" name="Tijdelijke aanduiding voor inhoud 2"/>
          <p:cNvSpPr>
            <a:spLocks noGrp="1"/>
          </p:cNvSpPr>
          <p:nvPr>
            <p:ph idx="1"/>
          </p:nvPr>
        </p:nvSpPr>
        <p:spPr/>
        <p:txBody>
          <a:bodyPr/>
          <a:lstStyle/>
          <a:p>
            <a:r>
              <a:rPr lang="nl-NL" dirty="0" err="1" smtClean="0"/>
              <a:t>SuperBetter</a:t>
            </a:r>
            <a:endParaRPr lang="nl-NL" dirty="0" smtClean="0"/>
          </a:p>
          <a:p>
            <a:r>
              <a:rPr lang="nl-NL" dirty="0" err="1" smtClean="0"/>
              <a:t>BreakFree</a:t>
            </a:r>
            <a:endParaRPr lang="nl-NL" dirty="0" smtClean="0"/>
          </a:p>
          <a:p>
            <a:r>
              <a:rPr lang="nl-NL" dirty="0" err="1" smtClean="0"/>
              <a:t>Forest</a:t>
            </a:r>
            <a:endParaRPr lang="nl-NL" dirty="0" smtClean="0"/>
          </a:p>
          <a:p>
            <a:r>
              <a:rPr lang="nl-NL" dirty="0" err="1" smtClean="0"/>
              <a:t>Socrative</a:t>
            </a:r>
            <a:r>
              <a:rPr lang="nl-NL" dirty="0" smtClean="0"/>
              <a:t> Space Race</a:t>
            </a:r>
          </a:p>
          <a:p>
            <a:r>
              <a:rPr lang="nl-NL" dirty="0" err="1" smtClean="0"/>
              <a:t>Edmodo</a:t>
            </a:r>
            <a:endParaRPr lang="nl-NL" dirty="0" smtClean="0"/>
          </a:p>
          <a:p>
            <a:r>
              <a:rPr lang="nl-NL" dirty="0" smtClean="0">
                <a:hlinkClick r:id="rId2" action="ppaction://hlinksldjump"/>
              </a:rPr>
              <a:t>Andere voorbeelden</a:t>
            </a:r>
            <a:endParaRPr lang="nl-NL" dirty="0"/>
          </a:p>
        </p:txBody>
      </p:sp>
      <p:pic>
        <p:nvPicPr>
          <p:cNvPr id="3074" name="Picture 2" descr="http://trackandhack.com/wp-content/uploads/2014/09/forest-app-productivite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545" y="1700784"/>
            <a:ext cx="6230809" cy="401987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102053" y="6029579"/>
            <a:ext cx="434976" cy="448157"/>
          </a:xfrm>
          <a:prstGeom prst="rect">
            <a:avLst/>
          </a:prstGeom>
        </p:spPr>
      </p:pic>
      <p:pic>
        <p:nvPicPr>
          <p:cNvPr id="6" name="Picture 2" descr="https://blog.edmodo.com/wp-content/uploads/2012/05/Badges_Lar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571" y="2181843"/>
            <a:ext cx="4470400" cy="43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2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Meest gebruikt: PBL</a:t>
            </a:r>
            <a:endParaRPr lang="nl-NL" dirty="0"/>
          </a:p>
        </p:txBody>
      </p:sp>
      <p:sp>
        <p:nvSpPr>
          <p:cNvPr id="3" name="Tijdelijke aanduiding voor inhoud 2"/>
          <p:cNvSpPr>
            <a:spLocks noGrp="1"/>
          </p:cNvSpPr>
          <p:nvPr>
            <p:ph idx="1"/>
          </p:nvPr>
        </p:nvSpPr>
        <p:spPr/>
        <p:txBody>
          <a:bodyPr/>
          <a:lstStyle/>
          <a:p>
            <a:r>
              <a:rPr lang="nl-NL" dirty="0" smtClean="0"/>
              <a:t>Points </a:t>
            </a:r>
          </a:p>
          <a:p>
            <a:pPr lvl="1"/>
            <a:r>
              <a:rPr lang="nl-NL" dirty="0" smtClean="0"/>
              <a:t>Feedback!</a:t>
            </a:r>
          </a:p>
          <a:p>
            <a:pPr lvl="1"/>
            <a:endParaRPr lang="nl-NL" dirty="0"/>
          </a:p>
          <a:p>
            <a:r>
              <a:rPr lang="nl-NL" dirty="0" smtClean="0"/>
              <a:t>Badges</a:t>
            </a:r>
          </a:p>
          <a:p>
            <a:endParaRPr lang="nl-NL" dirty="0"/>
          </a:p>
          <a:p>
            <a:r>
              <a:rPr lang="nl-NL" dirty="0" smtClean="0"/>
              <a:t>Leaderboards</a:t>
            </a:r>
          </a:p>
          <a:p>
            <a:endParaRPr lang="nl-NL" dirty="0"/>
          </a:p>
          <a:p>
            <a:r>
              <a:rPr lang="nl-NL" dirty="0" smtClean="0"/>
              <a:t>Meeste </a:t>
            </a:r>
            <a:r>
              <a:rPr lang="nl-NL" dirty="0" err="1" smtClean="0"/>
              <a:t>gamification</a:t>
            </a:r>
            <a:r>
              <a:rPr lang="nl-NL" dirty="0" smtClean="0"/>
              <a:t> heeft tenminste één</a:t>
            </a:r>
            <a:endParaRPr lang="nl-NL" dirty="0"/>
          </a:p>
        </p:txBody>
      </p:sp>
      <p:pic>
        <p:nvPicPr>
          <p:cNvPr id="3074" name="Picture 2" descr="https://az648995.vo.msecnd.net/devices/2013/03/Leaderboard_Challenges_4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966" y="2325862"/>
            <a:ext cx="4913348" cy="37933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blinkux.com/images/designlib/linkedinprof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326" y="659231"/>
            <a:ext cx="3810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4"/>
          <a:stretch>
            <a:fillRect/>
          </a:stretch>
        </p:blipFill>
        <p:spPr>
          <a:xfrm>
            <a:off x="6844034" y="3543637"/>
            <a:ext cx="434976" cy="448157"/>
          </a:xfrm>
          <a:prstGeom prst="rect">
            <a:avLst/>
          </a:prstGeom>
        </p:spPr>
      </p:pic>
    </p:spTree>
    <p:extLst>
      <p:ext uri="{BB962C8B-B14F-4D97-AF65-F5344CB8AC3E}">
        <p14:creationId xmlns:p14="http://schemas.microsoft.com/office/powerpoint/2010/main" val="426358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5: PBL</a:t>
            </a:r>
            <a:endParaRPr lang="nl-NL" dirty="0"/>
          </a:p>
        </p:txBody>
      </p:sp>
      <p:sp>
        <p:nvSpPr>
          <p:cNvPr id="3" name="Tijdelijke aanduiding voor inhoud 2"/>
          <p:cNvSpPr>
            <a:spLocks noGrp="1"/>
          </p:cNvSpPr>
          <p:nvPr>
            <p:ph idx="1"/>
          </p:nvPr>
        </p:nvSpPr>
        <p:spPr/>
        <p:txBody>
          <a:bodyPr/>
          <a:lstStyle/>
          <a:p>
            <a:r>
              <a:rPr lang="nl-NL" dirty="0" smtClean="0"/>
              <a:t>Op welke manier kun je iets van PBL gebruiken in je lessen?</a:t>
            </a:r>
          </a:p>
          <a:p>
            <a:endParaRPr lang="nl-NL" dirty="0"/>
          </a:p>
          <a:p>
            <a:r>
              <a:rPr lang="nl-NL" dirty="0" smtClean="0"/>
              <a:t>Het beste idee krijgt 50 punten</a:t>
            </a:r>
            <a:endParaRPr lang="nl-NL" dirty="0"/>
          </a:p>
        </p:txBody>
      </p:sp>
    </p:spTree>
    <p:extLst>
      <p:ext uri="{BB962C8B-B14F-4D97-AF65-F5344CB8AC3E}">
        <p14:creationId xmlns:p14="http://schemas.microsoft.com/office/powerpoint/2010/main" val="38800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einde</a:t>
            </a:r>
            <a:endParaRPr lang="nl-NL" dirty="0"/>
          </a:p>
        </p:txBody>
      </p:sp>
      <p:sp>
        <p:nvSpPr>
          <p:cNvPr id="3" name="Tijdelijke aanduiding voor inhoud 2"/>
          <p:cNvSpPr>
            <a:spLocks noGrp="1"/>
          </p:cNvSpPr>
          <p:nvPr>
            <p:ph idx="1"/>
          </p:nvPr>
        </p:nvSpPr>
        <p:spPr/>
        <p:txBody>
          <a:bodyPr>
            <a:normAutofit/>
          </a:bodyPr>
          <a:lstStyle/>
          <a:p>
            <a:r>
              <a:rPr lang="nl-NL" dirty="0" smtClean="0"/>
              <a:t>Hoe vaak is het logo in beeld geweest?</a:t>
            </a:r>
          </a:p>
          <a:p>
            <a:r>
              <a:rPr lang="nl-NL" dirty="0" smtClean="0"/>
              <a:t>Schrijf je antwoord leesbaar op de achterkant van je naambordje. </a:t>
            </a:r>
          </a:p>
          <a:p>
            <a:r>
              <a:rPr lang="nl-NL" dirty="0" smtClean="0"/>
              <a:t>Hou je naambordje omhoog.</a:t>
            </a:r>
          </a:p>
          <a:p>
            <a:endParaRPr lang="nl-NL" dirty="0" smtClean="0"/>
          </a:p>
          <a:p>
            <a:pPr marL="45720" indent="0">
              <a:buNone/>
            </a:pPr>
            <a:r>
              <a:rPr lang="nl-NL" dirty="0" smtClean="0"/>
              <a:t>Juist aantal geeft je het aantal keer het logo * 10</a:t>
            </a:r>
          </a:p>
          <a:p>
            <a:pPr marL="45720" indent="0">
              <a:buNone/>
            </a:pPr>
            <a:r>
              <a:rPr lang="nl-NL" dirty="0" smtClean="0"/>
              <a:t>Onjuist geeft je ook punten:</a:t>
            </a:r>
          </a:p>
          <a:p>
            <a:pPr marL="45720" indent="0">
              <a:buNone/>
            </a:pPr>
            <a:r>
              <a:rPr lang="nl-NL" dirty="0" smtClean="0"/>
              <a:t>(Juist aantal –verschil)*10</a:t>
            </a:r>
            <a:endParaRPr lang="nl-NL" dirty="0"/>
          </a:p>
        </p:txBody>
      </p:sp>
      <p:pic>
        <p:nvPicPr>
          <p:cNvPr id="4" name="Afbeelding 3"/>
          <p:cNvPicPr>
            <a:picLocks noChangeAspect="1"/>
          </p:cNvPicPr>
          <p:nvPr/>
        </p:nvPicPr>
        <p:blipFill>
          <a:blip r:embed="rId3"/>
          <a:stretch>
            <a:fillRect/>
          </a:stretch>
        </p:blipFill>
        <p:spPr>
          <a:xfrm>
            <a:off x="9088256" y="3084295"/>
            <a:ext cx="1436914" cy="1480457"/>
          </a:xfrm>
          <a:prstGeom prst="rect">
            <a:avLst/>
          </a:prstGeom>
        </p:spPr>
      </p:pic>
    </p:spTree>
    <p:extLst>
      <p:ext uri="{BB962C8B-B14F-4D97-AF65-F5344CB8AC3E}">
        <p14:creationId xmlns:p14="http://schemas.microsoft.com/office/powerpoint/2010/main" val="5938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Vragen?</a:t>
            </a:r>
            <a:endParaRPr lang="nl-NL" dirty="0"/>
          </a:p>
        </p:txBody>
      </p:sp>
      <p:sp>
        <p:nvSpPr>
          <p:cNvPr id="3" name="Tijdelijke aanduiding voor inhoud 2"/>
          <p:cNvSpPr>
            <a:spLocks noGrp="1"/>
          </p:cNvSpPr>
          <p:nvPr>
            <p:ph idx="1"/>
          </p:nvPr>
        </p:nvSpPr>
        <p:spPr/>
        <p:txBody>
          <a:bodyPr/>
          <a:lstStyle/>
          <a:p>
            <a:r>
              <a:rPr lang="nl-NL" dirty="0" smtClean="0"/>
              <a:t>Mail me!</a:t>
            </a:r>
          </a:p>
          <a:p>
            <a:r>
              <a:rPr lang="nl-NL" smtClean="0">
                <a:hlinkClick r:id="rId2"/>
              </a:rPr>
              <a:t>Mjr.willems@gmail.com</a:t>
            </a:r>
            <a:r>
              <a:rPr lang="nl-NL" smtClean="0"/>
              <a:t> </a:t>
            </a:r>
          </a:p>
          <a:p>
            <a:endParaRPr lang="nl-NL" dirty="0"/>
          </a:p>
        </p:txBody>
      </p:sp>
      <p:pic>
        <p:nvPicPr>
          <p:cNvPr id="4" name="Picture 2" descr="http://unrealitymag.bcmediagroup.netdna-cdn.com/wp-content/uploads/2009/08/m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926" y="901605"/>
            <a:ext cx="6227808" cy="512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3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59075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Interesse? Hier meer informatie</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Coursera: </a:t>
            </a:r>
            <a:r>
              <a:rPr lang="nl-NL" dirty="0" err="1" smtClean="0"/>
              <a:t>Gamification</a:t>
            </a:r>
            <a:endParaRPr lang="nl-NL" dirty="0" smtClean="0"/>
          </a:p>
          <a:p>
            <a:endParaRPr lang="nl-NL" dirty="0"/>
          </a:p>
          <a:p>
            <a:r>
              <a:rPr lang="nl-NL" dirty="0" smtClean="0"/>
              <a:t>TED-TALK: Game </a:t>
            </a:r>
            <a:r>
              <a:rPr lang="nl-NL" dirty="0" err="1" smtClean="0"/>
              <a:t>that</a:t>
            </a:r>
            <a:r>
              <a:rPr lang="nl-NL" dirty="0" smtClean="0"/>
              <a:t> </a:t>
            </a:r>
            <a:r>
              <a:rPr lang="nl-NL" dirty="0" err="1" smtClean="0"/>
              <a:t>will</a:t>
            </a:r>
            <a:r>
              <a:rPr lang="nl-NL" dirty="0" smtClean="0"/>
              <a:t> </a:t>
            </a:r>
            <a:r>
              <a:rPr lang="nl-NL" dirty="0" err="1" smtClean="0"/>
              <a:t>add</a:t>
            </a:r>
            <a:r>
              <a:rPr lang="nl-NL" dirty="0" smtClean="0"/>
              <a:t> 10 </a:t>
            </a:r>
            <a:r>
              <a:rPr lang="nl-NL" dirty="0" err="1" smtClean="0"/>
              <a:t>years</a:t>
            </a:r>
            <a:r>
              <a:rPr lang="nl-NL" dirty="0" smtClean="0"/>
              <a:t> </a:t>
            </a:r>
            <a:r>
              <a:rPr lang="nl-NL" dirty="0" err="1" smtClean="0"/>
              <a:t>to</a:t>
            </a:r>
            <a:r>
              <a:rPr lang="nl-NL" dirty="0" smtClean="0"/>
              <a:t> </a:t>
            </a:r>
            <a:r>
              <a:rPr lang="nl-NL" dirty="0" err="1" smtClean="0"/>
              <a:t>your</a:t>
            </a:r>
            <a:r>
              <a:rPr lang="nl-NL" dirty="0" smtClean="0"/>
              <a:t> life </a:t>
            </a:r>
          </a:p>
          <a:p>
            <a:endParaRPr lang="nl-NL" dirty="0"/>
          </a:p>
          <a:p>
            <a:r>
              <a:rPr lang="nl-NL" dirty="0">
                <a:hlinkClick r:id="rId2"/>
              </a:rPr>
              <a:t>http://www.gamified.uk/2015/01/05/neurotransmitters-you-should-know-about-in-gamification</a:t>
            </a:r>
            <a:r>
              <a:rPr lang="nl-NL" dirty="0" smtClean="0">
                <a:hlinkClick r:id="rId2"/>
              </a:rPr>
              <a:t>/</a:t>
            </a:r>
            <a:r>
              <a:rPr lang="nl-NL" dirty="0" smtClean="0"/>
              <a:t> </a:t>
            </a:r>
          </a:p>
          <a:p>
            <a:r>
              <a:rPr lang="nl-NL" dirty="0">
                <a:hlinkClick r:id="rId3"/>
              </a:rPr>
              <a:t>http://</a:t>
            </a:r>
            <a:r>
              <a:rPr lang="nl-NL" dirty="0" smtClean="0">
                <a:hlinkClick r:id="rId3"/>
              </a:rPr>
              <a:t>lifehacker.com/the-best-tools-to-productively-gamify-every-aspect-of-1531404316</a:t>
            </a:r>
            <a:r>
              <a:rPr lang="nl-NL" dirty="0" smtClean="0"/>
              <a:t> </a:t>
            </a:r>
          </a:p>
          <a:p>
            <a:endParaRPr lang="nl-NL" dirty="0"/>
          </a:p>
          <a:p>
            <a:r>
              <a:rPr lang="nl-NL" dirty="0">
                <a:hlinkClick r:id="rId4"/>
              </a:rPr>
              <a:t>http://gamer.nl/articles/achtergrond/wat-voor-gamer-ben-jij-de-vier-typen-gamers-van-bartle</a:t>
            </a:r>
            <a:r>
              <a:rPr lang="nl-NL" dirty="0" smtClean="0">
                <a:hlinkClick r:id="rId4"/>
              </a:rPr>
              <a:t>/</a:t>
            </a:r>
            <a:r>
              <a:rPr lang="nl-NL" dirty="0" smtClean="0"/>
              <a:t> </a:t>
            </a:r>
            <a:endParaRPr lang="nl-NL" dirty="0"/>
          </a:p>
        </p:txBody>
      </p:sp>
    </p:spTree>
    <p:extLst>
      <p:ext uri="{BB962C8B-B14F-4D97-AF65-F5344CB8AC3E}">
        <p14:creationId xmlns:p14="http://schemas.microsoft.com/office/powerpoint/2010/main" val="52988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1</a:t>
            </a:r>
            <a:endParaRPr lang="nl-NL" dirty="0"/>
          </a:p>
        </p:txBody>
      </p:sp>
      <p:sp>
        <p:nvSpPr>
          <p:cNvPr id="3" name="Tijdelijke aanduiding voor inhoud 2"/>
          <p:cNvSpPr>
            <a:spLocks noGrp="1"/>
          </p:cNvSpPr>
          <p:nvPr>
            <p:ph idx="1"/>
          </p:nvPr>
        </p:nvSpPr>
        <p:spPr/>
        <p:txBody>
          <a:bodyPr/>
          <a:lstStyle/>
          <a:p>
            <a:r>
              <a:rPr lang="nl-NL" dirty="0"/>
              <a:t>1</a:t>
            </a:r>
            <a:r>
              <a:rPr lang="nl-NL" dirty="0" smtClean="0"/>
              <a:t> minuut de tijd. Binnen de tijd moet ik je inzending hebben.</a:t>
            </a:r>
          </a:p>
          <a:p>
            <a:r>
              <a:rPr lang="nl-NL" dirty="0" smtClean="0"/>
              <a:t>Op het </a:t>
            </a:r>
            <a:r>
              <a:rPr lang="nl-NL" dirty="0" err="1" smtClean="0"/>
              <a:t>Ludger</a:t>
            </a:r>
            <a:r>
              <a:rPr lang="nl-NL" dirty="0" smtClean="0"/>
              <a:t> College papier</a:t>
            </a:r>
          </a:p>
          <a:p>
            <a:r>
              <a:rPr lang="nl-NL" dirty="0" smtClean="0"/>
              <a:t> Lukt dat? 50 punten. </a:t>
            </a:r>
          </a:p>
          <a:p>
            <a:r>
              <a:rPr lang="nl-NL" dirty="0" smtClean="0"/>
              <a:t>Meest originele inzending? 50 punten extra.</a:t>
            </a:r>
          </a:p>
          <a:p>
            <a:endParaRPr lang="nl-NL" dirty="0" smtClean="0"/>
          </a:p>
          <a:p>
            <a:r>
              <a:rPr lang="nl-NL" dirty="0" smtClean="0"/>
              <a:t>Bedenk met je team een goede teamnaam binnen de tijd. </a:t>
            </a:r>
          </a:p>
          <a:p>
            <a:endParaRPr lang="nl-NL" dirty="0"/>
          </a:p>
          <a:p>
            <a:r>
              <a:rPr lang="nl-NL" dirty="0" smtClean="0"/>
              <a:t>Maak </a:t>
            </a:r>
            <a:r>
              <a:rPr lang="nl-NL" u="sng" dirty="0" smtClean="0"/>
              <a:t>daarna</a:t>
            </a:r>
            <a:r>
              <a:rPr lang="nl-NL" dirty="0" smtClean="0"/>
              <a:t> een leesbaar naamkaartje op je tafel (groen vel) </a:t>
            </a:r>
            <a:endParaRPr lang="nl-NL" dirty="0"/>
          </a:p>
          <a:p>
            <a:endParaRPr lang="nl-NL" dirty="0"/>
          </a:p>
        </p:txBody>
      </p:sp>
      <p:sp>
        <p:nvSpPr>
          <p:cNvPr id="6" name="Ovaal 5"/>
          <p:cNvSpPr/>
          <p:nvPr/>
        </p:nvSpPr>
        <p:spPr>
          <a:xfrm>
            <a:off x="8538870" y="1438447"/>
            <a:ext cx="2653048" cy="265304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7" name="Ovaal 6"/>
          <p:cNvSpPr/>
          <p:nvPr/>
        </p:nvSpPr>
        <p:spPr>
          <a:xfrm>
            <a:off x="8822027" y="1721694"/>
            <a:ext cx="2086553" cy="2086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8718997" y="1616299"/>
            <a:ext cx="2292615" cy="2646878"/>
          </a:xfrm>
          <a:prstGeom prst="rect">
            <a:avLst/>
          </a:prstGeom>
          <a:noFill/>
        </p:spPr>
        <p:txBody>
          <a:bodyPr wrap="none" rtlCol="0">
            <a:spAutoFit/>
          </a:bodyPr>
          <a:lstStyle/>
          <a:p>
            <a:r>
              <a:rPr lang="nl-NL" sz="16600" dirty="0" smtClean="0">
                <a:sym typeface="Webdings" panose="05030102010509060703" pitchFamily="18" charset="2"/>
              </a:rPr>
              <a:t></a:t>
            </a:r>
            <a:endParaRPr lang="nl-NL" sz="16600" dirty="0"/>
          </a:p>
        </p:txBody>
      </p:sp>
    </p:spTree>
    <p:extLst>
      <p:ext uri="{BB962C8B-B14F-4D97-AF65-F5344CB8AC3E}">
        <p14:creationId xmlns:p14="http://schemas.microsoft.com/office/powerpoint/2010/main" val="79065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xit" presetSubtype="1" fill="hold" grpId="1" nodeType="clickEffect">
                                  <p:stCondLst>
                                    <p:cond delay="0"/>
                                  </p:stCondLst>
                                  <p:childTnLst>
                                    <p:animEffect transition="out" filter="wheel(1)">
                                      <p:cBhvr>
                                        <p:cTn id="38" dur="59000"/>
                                        <p:tgtEl>
                                          <p:spTgt spid="6"/>
                                        </p:tgtEl>
                                      </p:cBhvr>
                                    </p:animEffect>
                                    <p:set>
                                      <p:cBhvr>
                                        <p:cTn id="39" dur="1" fill="hold">
                                          <p:stCondLst>
                                            <p:cond delay="58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Game-types van </a:t>
            </a:r>
            <a:r>
              <a:rPr lang="nl-NL" dirty="0" err="1" smtClean="0"/>
              <a:t>Bartle</a:t>
            </a:r>
            <a:endParaRPr lang="nl-NL" dirty="0"/>
          </a:p>
        </p:txBody>
      </p:sp>
      <p:sp>
        <p:nvSpPr>
          <p:cNvPr id="3" name="Tijdelijke aanduiding voor inhoud 2"/>
          <p:cNvSpPr>
            <a:spLocks noGrp="1"/>
          </p:cNvSpPr>
          <p:nvPr>
            <p:ph idx="1"/>
          </p:nvPr>
        </p:nvSpPr>
        <p:spPr>
          <a:xfrm>
            <a:off x="0" y="1901952"/>
            <a:ext cx="9509760" cy="4127627"/>
          </a:xfrm>
        </p:spPr>
        <p:txBody>
          <a:bodyPr/>
          <a:lstStyle/>
          <a:p>
            <a:r>
              <a:rPr lang="nl-NL" i="1" dirty="0"/>
              <a:t>1. </a:t>
            </a:r>
            <a:r>
              <a:rPr lang="nl-NL" i="1" dirty="0" err="1"/>
              <a:t>Achievers</a:t>
            </a:r>
            <a:r>
              <a:rPr lang="nl-NL" i="1" dirty="0"/>
              <a:t>, gaan vooral graag de competitie met zichzelf aan,</a:t>
            </a:r>
            <a:r>
              <a:rPr lang="nl-NL" dirty="0"/>
              <a:t/>
            </a:r>
            <a:br>
              <a:rPr lang="nl-NL" dirty="0"/>
            </a:br>
            <a:r>
              <a:rPr lang="nl-NL" i="1" dirty="0"/>
              <a:t>2. </a:t>
            </a:r>
            <a:r>
              <a:rPr lang="nl-NL" i="1" dirty="0" err="1"/>
              <a:t>Explorers</a:t>
            </a:r>
            <a:r>
              <a:rPr lang="nl-NL" i="1" dirty="0"/>
              <a:t>, zijn de avonturiers en pluizen ieder hoekje binnen de game uit,</a:t>
            </a:r>
            <a:r>
              <a:rPr lang="nl-NL" dirty="0"/>
              <a:t/>
            </a:r>
            <a:br>
              <a:rPr lang="nl-NL" dirty="0"/>
            </a:br>
            <a:r>
              <a:rPr lang="nl-NL" i="1" dirty="0"/>
              <a:t>3. </a:t>
            </a:r>
            <a:r>
              <a:rPr lang="nl-NL" i="1" dirty="0" err="1"/>
              <a:t>Socializers</a:t>
            </a:r>
            <a:r>
              <a:rPr lang="nl-NL" i="1" dirty="0"/>
              <a:t>, spelen vooral omdat zij daar hun vrienden ontmoeten,</a:t>
            </a:r>
            <a:r>
              <a:rPr lang="nl-NL" dirty="0"/>
              <a:t/>
            </a:r>
            <a:br>
              <a:rPr lang="nl-NL" dirty="0"/>
            </a:br>
            <a:r>
              <a:rPr lang="nl-NL" i="1" dirty="0"/>
              <a:t>4. Killers, willen koste wat kost de ander verslaan en zoveel mogelijk punten scoren. </a:t>
            </a:r>
            <a:endParaRPr lang="nl-NL" dirty="0"/>
          </a:p>
        </p:txBody>
      </p:sp>
      <p:pic>
        <p:nvPicPr>
          <p:cNvPr id="4098" name="Picture 2" descr="Bar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971" y="3079607"/>
            <a:ext cx="5634446" cy="377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1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2: Korte quiz op </a:t>
            </a:r>
            <a:r>
              <a:rPr lang="nl-NL" dirty="0" err="1" smtClean="0"/>
              <a:t>socrative</a:t>
            </a:r>
            <a:r>
              <a:rPr lang="nl-NL" dirty="0" smtClean="0"/>
              <a:t> voor punten</a:t>
            </a:r>
            <a:endParaRPr lang="nl-NL" dirty="0"/>
          </a:p>
        </p:txBody>
      </p:sp>
      <p:sp>
        <p:nvSpPr>
          <p:cNvPr id="3" name="Tijdelijke aanduiding voor inhoud 2"/>
          <p:cNvSpPr>
            <a:spLocks noGrp="1"/>
          </p:cNvSpPr>
          <p:nvPr>
            <p:ph idx="1"/>
          </p:nvPr>
        </p:nvSpPr>
        <p:spPr/>
        <p:txBody>
          <a:bodyPr/>
          <a:lstStyle/>
          <a:p>
            <a:r>
              <a:rPr lang="nl-NL" dirty="0" smtClean="0"/>
              <a:t>1 telefoon per groepje</a:t>
            </a:r>
          </a:p>
          <a:p>
            <a:endParaRPr lang="nl-NL" dirty="0"/>
          </a:p>
          <a:p>
            <a:r>
              <a:rPr lang="nl-NL" dirty="0" smtClean="0"/>
              <a:t>Ga naar m.socrative.com </a:t>
            </a:r>
          </a:p>
          <a:p>
            <a:r>
              <a:rPr lang="nl-NL" dirty="0" smtClean="0"/>
              <a:t>Log in als leerling</a:t>
            </a:r>
          </a:p>
          <a:p>
            <a:endParaRPr lang="nl-NL" dirty="0"/>
          </a:p>
          <a:p>
            <a:r>
              <a:rPr lang="nl-NL" dirty="0" smtClean="0"/>
              <a:t>Klaslokaal/code: </a:t>
            </a:r>
            <a:r>
              <a:rPr lang="nl-NL" dirty="0" err="1" smtClean="0"/>
              <a:t>wmsbio</a:t>
            </a:r>
            <a:endParaRPr lang="nl-NL" dirty="0" smtClean="0"/>
          </a:p>
        </p:txBody>
      </p:sp>
    </p:spTree>
    <p:extLst>
      <p:ext uri="{BB962C8B-B14F-4D97-AF65-F5344CB8AC3E}">
        <p14:creationId xmlns:p14="http://schemas.microsoft.com/office/powerpoint/2010/main" val="37599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Classcraft</a:t>
            </a:r>
            <a:r>
              <a:rPr lang="nl-NL" dirty="0" smtClean="0"/>
              <a:t> volgens mijn leerlingen: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Ik maak nu vaker/beter mijn huiswerk</a:t>
            </a:r>
          </a:p>
          <a:p>
            <a:r>
              <a:rPr lang="nl-NL" dirty="0" smtClean="0"/>
              <a:t>De lessen blijven hetzelfde alleen is het superleuk voor erbij. Je krijgt punten voor een hoog cijfer, alleen maar positief! </a:t>
            </a:r>
          </a:p>
          <a:p>
            <a:r>
              <a:rPr lang="nl-NL" dirty="0" smtClean="0"/>
              <a:t>Je hebt mogelijkheden die je in een normale les niet hebt. </a:t>
            </a:r>
          </a:p>
          <a:p>
            <a:r>
              <a:rPr lang="nl-NL" dirty="0" smtClean="0"/>
              <a:t>Het is leuk dat je je poppetje kunt veranderen en een huisdier kunt nemen</a:t>
            </a:r>
          </a:p>
          <a:p>
            <a:r>
              <a:rPr lang="nl-NL" dirty="0" smtClean="0"/>
              <a:t>Ik verheug me hier meer op </a:t>
            </a:r>
          </a:p>
          <a:p>
            <a:r>
              <a:rPr lang="nl-NL" dirty="0" smtClean="0"/>
              <a:t>Je leert beter samenwerken</a:t>
            </a:r>
          </a:p>
          <a:p>
            <a:r>
              <a:rPr lang="nl-NL" dirty="0" smtClean="0"/>
              <a:t>Het is motiverend</a:t>
            </a:r>
            <a:endParaRPr lang="nl-NL" dirty="0"/>
          </a:p>
          <a:p>
            <a:pPr marL="45720" indent="0">
              <a:buNone/>
            </a:pPr>
            <a:r>
              <a:rPr lang="nl-NL" dirty="0" smtClean="0">
                <a:hlinkClick r:id="rId2" action="ppaction://hlinksldjump"/>
              </a:rPr>
              <a:t>Terug</a:t>
            </a:r>
            <a:endParaRPr lang="nl-NL" dirty="0"/>
          </a:p>
        </p:txBody>
      </p:sp>
    </p:spTree>
    <p:extLst>
      <p:ext uri="{BB962C8B-B14F-4D97-AF65-F5344CB8AC3E}">
        <p14:creationId xmlns:p14="http://schemas.microsoft.com/office/powerpoint/2010/main" val="135142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Voorbeelden van </a:t>
            </a:r>
            <a:r>
              <a:rPr lang="nl-NL" dirty="0" err="1" smtClean="0"/>
              <a:t>Gamification</a:t>
            </a:r>
            <a:endParaRPr lang="nl-NL" dirty="0"/>
          </a:p>
        </p:txBody>
      </p:sp>
      <p:sp>
        <p:nvSpPr>
          <p:cNvPr id="3" name="Tijdelijke aanduiding voor inhoud 2"/>
          <p:cNvSpPr>
            <a:spLocks noGrp="1"/>
          </p:cNvSpPr>
          <p:nvPr>
            <p:ph idx="1"/>
          </p:nvPr>
        </p:nvSpPr>
        <p:spPr>
          <a:xfrm>
            <a:off x="1341120" y="1901952"/>
            <a:ext cx="9509760" cy="4542391"/>
          </a:xfrm>
        </p:spPr>
        <p:txBody>
          <a:bodyPr/>
          <a:lstStyle/>
          <a:p>
            <a:r>
              <a:rPr lang="nl-NL" dirty="0"/>
              <a:t>Zombies, Run</a:t>
            </a:r>
            <a:r>
              <a:rPr lang="nl-NL" dirty="0" smtClean="0"/>
              <a:t>!</a:t>
            </a:r>
          </a:p>
          <a:p>
            <a:r>
              <a:rPr lang="nl-NL" dirty="0" smtClean="0"/>
              <a:t>Google Fit / Steps Mania / </a:t>
            </a:r>
            <a:r>
              <a:rPr lang="nl-NL" dirty="0" err="1" smtClean="0"/>
              <a:t>Fitbit</a:t>
            </a:r>
            <a:r>
              <a:rPr lang="nl-NL" dirty="0" smtClean="0"/>
              <a:t> / </a:t>
            </a:r>
          </a:p>
          <a:p>
            <a:r>
              <a:rPr lang="nl-NL" dirty="0" err="1" smtClean="0"/>
              <a:t>Fitocracy</a:t>
            </a:r>
            <a:endParaRPr lang="nl-NL" dirty="0" smtClean="0"/>
          </a:p>
          <a:p>
            <a:r>
              <a:rPr lang="nl-NL" dirty="0" err="1" smtClean="0"/>
              <a:t>Superbetter</a:t>
            </a:r>
            <a:endParaRPr lang="nl-NL" dirty="0" smtClean="0"/>
          </a:p>
          <a:p>
            <a:r>
              <a:rPr lang="nl-NL" dirty="0" err="1" smtClean="0"/>
              <a:t>Foldit</a:t>
            </a:r>
            <a:endParaRPr lang="nl-NL" dirty="0" smtClean="0"/>
          </a:p>
          <a:p>
            <a:r>
              <a:rPr lang="nl-NL" dirty="0" err="1" smtClean="0"/>
              <a:t>SaveUp</a:t>
            </a:r>
            <a:r>
              <a:rPr lang="nl-NL" dirty="0" smtClean="0"/>
              <a:t>/</a:t>
            </a:r>
            <a:r>
              <a:rPr lang="nl-NL" dirty="0" err="1" smtClean="0"/>
              <a:t>Moneypig</a:t>
            </a:r>
            <a:endParaRPr lang="nl-NL" dirty="0" smtClean="0"/>
          </a:p>
          <a:p>
            <a:r>
              <a:rPr lang="nl-NL" dirty="0" err="1" smtClean="0"/>
              <a:t>Chorewars</a:t>
            </a:r>
            <a:endParaRPr lang="nl-NL" dirty="0" smtClean="0"/>
          </a:p>
          <a:p>
            <a:r>
              <a:rPr lang="nl-NL" dirty="0" err="1" smtClean="0"/>
              <a:t>Foursquare</a:t>
            </a:r>
            <a:endParaRPr lang="nl-NL" dirty="0" smtClean="0"/>
          </a:p>
          <a:p>
            <a:r>
              <a:rPr lang="nl-NL" dirty="0" smtClean="0">
                <a:hlinkClick r:id="rId2" action="ppaction://hlinksldjump"/>
              </a:rPr>
              <a:t>Terug</a:t>
            </a:r>
            <a:endParaRPr lang="nl-NL" dirty="0"/>
          </a:p>
        </p:txBody>
      </p:sp>
      <p:pic>
        <p:nvPicPr>
          <p:cNvPr id="1026" name="Picture 2" descr="http://img.sxsw.com/2013/spg_images/IAP144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536" y="284080"/>
            <a:ext cx="457200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anosgyerik.com/assets/themes/images/screenshots/2013-07-habitrp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3988" y="3432665"/>
            <a:ext cx="3133097" cy="279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65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spel bestaat uit: </a:t>
            </a:r>
            <a:endParaRPr lang="nl-NL" dirty="0"/>
          </a:p>
        </p:txBody>
      </p:sp>
      <p:sp>
        <p:nvSpPr>
          <p:cNvPr id="3" name="Tijdelijke aanduiding voor inhoud 2"/>
          <p:cNvSpPr>
            <a:spLocks noGrp="1"/>
          </p:cNvSpPr>
          <p:nvPr>
            <p:ph idx="1"/>
          </p:nvPr>
        </p:nvSpPr>
        <p:spPr/>
        <p:txBody>
          <a:bodyPr>
            <a:normAutofit/>
          </a:bodyPr>
          <a:lstStyle/>
          <a:p>
            <a:r>
              <a:rPr lang="nl-NL" dirty="0" smtClean="0"/>
              <a:t>Regels</a:t>
            </a:r>
          </a:p>
          <a:p>
            <a:r>
              <a:rPr lang="nl-NL" dirty="0" smtClean="0"/>
              <a:t>Visuele input</a:t>
            </a:r>
          </a:p>
          <a:p>
            <a:r>
              <a:rPr lang="nl-NL" dirty="0" smtClean="0"/>
              <a:t>Elementen</a:t>
            </a:r>
          </a:p>
          <a:p>
            <a:r>
              <a:rPr lang="nl-NL" dirty="0" smtClean="0"/>
              <a:t>Speel-gevoel</a:t>
            </a:r>
            <a:endParaRPr lang="nl-NL" dirty="0"/>
          </a:p>
          <a:p>
            <a:endParaRPr lang="nl-NL" dirty="0" smtClean="0"/>
          </a:p>
          <a:p>
            <a:r>
              <a:rPr lang="nl-NL" dirty="0" smtClean="0"/>
              <a:t>Elementen zijn dus </a:t>
            </a:r>
            <a:r>
              <a:rPr lang="nl-NL" u="sng" dirty="0" smtClean="0"/>
              <a:t>niet</a:t>
            </a:r>
            <a:r>
              <a:rPr lang="nl-NL" dirty="0" smtClean="0"/>
              <a:t> het spel. </a:t>
            </a:r>
          </a:p>
          <a:p>
            <a:pPr lvl="1"/>
            <a:r>
              <a:rPr lang="nl-NL" dirty="0" smtClean="0"/>
              <a:t>Dynamics - grote lijnen</a:t>
            </a:r>
          </a:p>
          <a:p>
            <a:pPr lvl="1"/>
            <a:r>
              <a:rPr lang="nl-NL" dirty="0" err="1" smtClean="0"/>
              <a:t>Mechanics</a:t>
            </a:r>
            <a:r>
              <a:rPr lang="nl-NL" dirty="0" smtClean="0"/>
              <a:t> -  acties</a:t>
            </a:r>
          </a:p>
          <a:p>
            <a:pPr lvl="1"/>
            <a:r>
              <a:rPr lang="nl-NL" dirty="0" err="1" smtClean="0"/>
              <a:t>Components</a:t>
            </a:r>
            <a:r>
              <a:rPr lang="nl-NL" dirty="0" smtClean="0"/>
              <a:t> – dingen </a:t>
            </a:r>
          </a:p>
        </p:txBody>
      </p:sp>
    </p:spTree>
    <p:extLst>
      <p:ext uri="{BB962C8B-B14F-4D97-AF65-F5344CB8AC3E}">
        <p14:creationId xmlns:p14="http://schemas.microsoft.com/office/powerpoint/2010/main" val="43872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Gamification</a:t>
            </a:r>
            <a:r>
              <a:rPr lang="nl-NL" dirty="0" smtClean="0"/>
              <a:t>: </a:t>
            </a:r>
            <a:r>
              <a:rPr lang="nl-NL" dirty="0" err="1" smtClean="0"/>
              <a:t>Mindset</a:t>
            </a:r>
            <a:endParaRPr lang="nl-NL" dirty="0"/>
          </a:p>
        </p:txBody>
      </p:sp>
      <p:sp>
        <p:nvSpPr>
          <p:cNvPr id="3" name="Tijdelijke aanduiding voor inhoud 2"/>
          <p:cNvSpPr>
            <a:spLocks noGrp="1"/>
          </p:cNvSpPr>
          <p:nvPr>
            <p:ph idx="1"/>
          </p:nvPr>
        </p:nvSpPr>
        <p:spPr/>
        <p:txBody>
          <a:bodyPr/>
          <a:lstStyle/>
          <a:p>
            <a:r>
              <a:rPr lang="nl-NL" dirty="0" smtClean="0"/>
              <a:t>Zie je leerlingen als spelers.</a:t>
            </a:r>
          </a:p>
          <a:p>
            <a:endParaRPr lang="nl-NL" dirty="0"/>
          </a:p>
          <a:p>
            <a:r>
              <a:rPr lang="nl-NL" dirty="0" smtClean="0"/>
              <a:t>Spelen ze goed? Dan leren ze. </a:t>
            </a:r>
          </a:p>
          <a:p>
            <a:endParaRPr lang="nl-NL" dirty="0"/>
          </a:p>
          <a:p>
            <a:r>
              <a:rPr lang="nl-NL" dirty="0" smtClean="0"/>
              <a:t>Autonome keuzes</a:t>
            </a:r>
          </a:p>
          <a:p>
            <a:endParaRPr lang="nl-NL" dirty="0"/>
          </a:p>
          <a:p>
            <a:r>
              <a:rPr lang="nl-NL" dirty="0" smtClean="0"/>
              <a:t>Hoe kun je er voor zorgen dat je leerlingen zo goed mogelijk spelen en leren?</a:t>
            </a:r>
          </a:p>
        </p:txBody>
      </p:sp>
      <p:pic>
        <p:nvPicPr>
          <p:cNvPr id="4" name="Picture 2" descr="http://www.thelifeyoucansave.org/portals/0/givinggames/img/icons/g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7769" y="1222102"/>
            <a:ext cx="2573111" cy="257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a:t>
            </a:r>
            <a:r>
              <a:rPr lang="nl-NL" dirty="0" err="1" smtClean="0"/>
              <a:t>Gamification</a:t>
            </a:r>
            <a:r>
              <a:rPr lang="nl-NL" dirty="0" smtClean="0"/>
              <a:t>?</a:t>
            </a:r>
            <a:endParaRPr lang="nl-NL" dirty="0"/>
          </a:p>
        </p:txBody>
      </p:sp>
      <p:sp>
        <p:nvSpPr>
          <p:cNvPr id="3" name="Tijdelijke aanduiding voor inhoud 2"/>
          <p:cNvSpPr>
            <a:spLocks noGrp="1"/>
          </p:cNvSpPr>
          <p:nvPr>
            <p:ph idx="1"/>
          </p:nvPr>
        </p:nvSpPr>
        <p:spPr/>
        <p:txBody>
          <a:bodyPr>
            <a:normAutofit/>
          </a:bodyPr>
          <a:lstStyle/>
          <a:p>
            <a:r>
              <a:rPr lang="nl-NL" dirty="0"/>
              <a:t>Engagement </a:t>
            </a:r>
            <a:r>
              <a:rPr lang="nl-NL" dirty="0" smtClean="0"/>
              <a:t>gap</a:t>
            </a:r>
          </a:p>
          <a:p>
            <a:r>
              <a:rPr lang="nl-NL" dirty="0" smtClean="0"/>
              <a:t>Keuzes</a:t>
            </a:r>
          </a:p>
          <a:p>
            <a:r>
              <a:rPr lang="nl-NL" dirty="0" smtClean="0"/>
              <a:t>Motiverend</a:t>
            </a:r>
          </a:p>
          <a:p>
            <a:r>
              <a:rPr lang="nl-NL" dirty="0" smtClean="0"/>
              <a:t>Sociaal</a:t>
            </a:r>
            <a:endParaRPr lang="nl-NL" dirty="0"/>
          </a:p>
          <a:p>
            <a:r>
              <a:rPr lang="nl-NL" dirty="0" smtClean="0"/>
              <a:t>Gewoonte</a:t>
            </a:r>
            <a:endParaRPr lang="nl-NL" dirty="0"/>
          </a:p>
        </p:txBody>
      </p:sp>
      <p:pic>
        <p:nvPicPr>
          <p:cNvPr id="2052" name="Picture 4" descr="http://www.thepositivecompany.com/wp-content/uploads/2012/08/Towers-Perrin.png"/>
          <p:cNvPicPr>
            <a:picLocks noChangeAspect="1" noChangeArrowheads="1"/>
          </p:cNvPicPr>
          <p:nvPr/>
        </p:nvPicPr>
        <p:blipFill rotWithShape="1">
          <a:blip r:embed="rId3">
            <a:extLst>
              <a:ext uri="{28A0092B-C50C-407E-A947-70E740481C1C}">
                <a14:useLocalDpi xmlns:a14="http://schemas.microsoft.com/office/drawing/2010/main" val="0"/>
              </a:ext>
            </a:extLst>
          </a:blip>
          <a:srcRect l="49938" t="49778"/>
          <a:stretch/>
        </p:blipFill>
        <p:spPr bwMode="auto">
          <a:xfrm>
            <a:off x="3464962" y="2055622"/>
            <a:ext cx="7947394" cy="276014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096000" y="3965765"/>
            <a:ext cx="2032000" cy="369332"/>
          </a:xfrm>
          <a:prstGeom prst="rect">
            <a:avLst/>
          </a:prstGeom>
          <a:noFill/>
        </p:spPr>
        <p:txBody>
          <a:bodyPr wrap="square" rtlCol="0">
            <a:spAutoFit/>
          </a:bodyPr>
          <a:lstStyle/>
          <a:p>
            <a:r>
              <a:rPr lang="nl-NL" dirty="0" err="1" smtClean="0"/>
              <a:t>Gallup</a:t>
            </a:r>
            <a:r>
              <a:rPr lang="nl-NL" dirty="0" smtClean="0"/>
              <a:t> (2006)</a:t>
            </a:r>
            <a:endParaRPr lang="nl-NL" dirty="0"/>
          </a:p>
        </p:txBody>
      </p:sp>
    </p:spTree>
    <p:extLst>
      <p:ext uri="{BB962C8B-B14F-4D97-AF65-F5344CB8AC3E}">
        <p14:creationId xmlns:p14="http://schemas.microsoft.com/office/powerpoint/2010/main" val="247727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Random Gebeurtenis</a:t>
            </a:r>
            <a:endParaRPr lang="nl-NL" dirty="0"/>
          </a:p>
        </p:txBody>
      </p:sp>
      <p:sp>
        <p:nvSpPr>
          <p:cNvPr id="3" name="Tijdelijke aanduiding voor inhoud 2"/>
          <p:cNvSpPr>
            <a:spLocks noGrp="1"/>
          </p:cNvSpPr>
          <p:nvPr>
            <p:ph idx="1"/>
          </p:nvPr>
        </p:nvSpPr>
        <p:spPr/>
        <p:txBody>
          <a:bodyPr/>
          <a:lstStyle/>
          <a:p>
            <a:r>
              <a:rPr lang="nl-NL" dirty="0" smtClean="0">
                <a:hlinkClick r:id="rId3"/>
              </a:rPr>
              <a:t>www.classcraft.com</a:t>
            </a:r>
            <a:r>
              <a:rPr lang="nl-NL" dirty="0" smtClean="0"/>
              <a:t> </a:t>
            </a:r>
            <a:endParaRPr lang="nl-NL" dirty="0"/>
          </a:p>
        </p:txBody>
      </p:sp>
      <p:pic>
        <p:nvPicPr>
          <p:cNvPr id="1026" name="Picture 2" descr="http://storyabout.net/lab/imgs/life_is_rand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330" y="2437002"/>
            <a:ext cx="59245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9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51483" y="783771"/>
            <a:ext cx="12142712" cy="4891315"/>
          </a:xfrm>
          <a:prstGeom prst="rect">
            <a:avLst/>
          </a:prstGeom>
        </p:spPr>
      </p:pic>
    </p:spTree>
    <p:extLst>
      <p:ext uri="{BB962C8B-B14F-4D97-AF65-F5344CB8AC3E}">
        <p14:creationId xmlns:p14="http://schemas.microsoft.com/office/powerpoint/2010/main" val="20409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p:nvPicPr>
        <p:blipFill>
          <a:blip r:embed="rId4"/>
          <a:stretch>
            <a:fillRect/>
          </a:stretch>
        </p:blipFill>
        <p:spPr>
          <a:xfrm>
            <a:off x="2879905" y="808300"/>
            <a:ext cx="543244" cy="559706"/>
          </a:xfrm>
          <a:prstGeom prst="rect">
            <a:avLst/>
          </a:prstGeom>
        </p:spPr>
      </p:pic>
      <p:sp>
        <p:nvSpPr>
          <p:cNvPr id="7" name="Ovaal 6"/>
          <p:cNvSpPr/>
          <p:nvPr/>
        </p:nvSpPr>
        <p:spPr>
          <a:xfrm>
            <a:off x="2459400" y="1819221"/>
            <a:ext cx="1567543" cy="486461"/>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52249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http://image.slidesharecdn.com/introductiontoclasscraft-150808134228-lva1-app6891/95/introduction-to-class-craft-2-638.jpg?cb=14390414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89" y="91631"/>
            <a:ext cx="11263984" cy="6338198"/>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059543" y="5442857"/>
            <a:ext cx="2888343" cy="369332"/>
          </a:xfrm>
          <a:prstGeom prst="rect">
            <a:avLst/>
          </a:prstGeom>
          <a:noFill/>
        </p:spPr>
        <p:txBody>
          <a:bodyPr wrap="square" rtlCol="0">
            <a:spAutoFit/>
          </a:bodyPr>
          <a:lstStyle/>
          <a:p>
            <a:r>
              <a:rPr lang="nl-NL" dirty="0" smtClean="0">
                <a:solidFill>
                  <a:schemeClr val="bg1"/>
                </a:solidFill>
              </a:rPr>
              <a:t>Genezers</a:t>
            </a:r>
            <a:endParaRPr lang="nl-NL" dirty="0">
              <a:solidFill>
                <a:schemeClr val="bg1"/>
              </a:solidFill>
            </a:endParaRPr>
          </a:p>
        </p:txBody>
      </p:sp>
      <p:sp>
        <p:nvSpPr>
          <p:cNvPr id="7" name="Tekstvak 6"/>
          <p:cNvSpPr txBox="1"/>
          <p:nvPr/>
        </p:nvSpPr>
        <p:spPr>
          <a:xfrm>
            <a:off x="5130800" y="5442857"/>
            <a:ext cx="2888343" cy="369332"/>
          </a:xfrm>
          <a:prstGeom prst="rect">
            <a:avLst/>
          </a:prstGeom>
          <a:noFill/>
        </p:spPr>
        <p:txBody>
          <a:bodyPr wrap="square" rtlCol="0">
            <a:spAutoFit/>
          </a:bodyPr>
          <a:lstStyle/>
          <a:p>
            <a:r>
              <a:rPr lang="nl-NL" dirty="0" smtClean="0">
                <a:solidFill>
                  <a:schemeClr val="bg1"/>
                </a:solidFill>
              </a:rPr>
              <a:t>Magiërs</a:t>
            </a:r>
            <a:endParaRPr lang="nl-NL" dirty="0">
              <a:solidFill>
                <a:schemeClr val="bg1"/>
              </a:solidFill>
            </a:endParaRPr>
          </a:p>
        </p:txBody>
      </p:sp>
      <p:sp>
        <p:nvSpPr>
          <p:cNvPr id="8" name="Tekstvak 7"/>
          <p:cNvSpPr txBox="1"/>
          <p:nvPr/>
        </p:nvSpPr>
        <p:spPr>
          <a:xfrm>
            <a:off x="8244114" y="5431094"/>
            <a:ext cx="2888343" cy="369332"/>
          </a:xfrm>
          <a:prstGeom prst="rect">
            <a:avLst/>
          </a:prstGeom>
          <a:noFill/>
        </p:spPr>
        <p:txBody>
          <a:bodyPr wrap="square" rtlCol="0">
            <a:spAutoFit/>
          </a:bodyPr>
          <a:lstStyle/>
          <a:p>
            <a:r>
              <a:rPr lang="nl-NL" dirty="0" smtClean="0">
                <a:solidFill>
                  <a:schemeClr val="bg1"/>
                </a:solidFill>
              </a:rPr>
              <a:t>Krijgers</a:t>
            </a:r>
            <a:endParaRPr lang="nl-NL" dirty="0">
              <a:solidFill>
                <a:schemeClr val="bg1"/>
              </a:solidFill>
            </a:endParaRPr>
          </a:p>
        </p:txBody>
      </p:sp>
    </p:spTree>
    <p:extLst>
      <p:ext uri="{BB962C8B-B14F-4D97-AF65-F5344CB8AC3E}">
        <p14:creationId xmlns:p14="http://schemas.microsoft.com/office/powerpoint/2010/main" val="10821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1705428" y="-12628"/>
            <a:ext cx="7736114" cy="6870628"/>
          </a:xfrm>
          <a:prstGeom prst="rect">
            <a:avLst/>
          </a:prstGeom>
        </p:spPr>
      </p:pic>
      <p:sp>
        <p:nvSpPr>
          <p:cNvPr id="5" name="Rechthoek 4"/>
          <p:cNvSpPr/>
          <p:nvPr/>
        </p:nvSpPr>
        <p:spPr>
          <a:xfrm>
            <a:off x="2148115" y="808300"/>
            <a:ext cx="2046514"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2459355" y="1405010"/>
            <a:ext cx="1567543" cy="486461"/>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18817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Levels omhoog</a:t>
            </a:r>
            <a:endParaRPr lang="nl-NL" dirty="0"/>
          </a:p>
        </p:txBody>
      </p:sp>
      <p:sp>
        <p:nvSpPr>
          <p:cNvPr id="3" name="Tijdelijke aanduiding voor inhoud 2"/>
          <p:cNvSpPr>
            <a:spLocks noGrp="1"/>
          </p:cNvSpPr>
          <p:nvPr>
            <p:ph idx="1"/>
          </p:nvPr>
        </p:nvSpPr>
        <p:spPr/>
        <p:txBody>
          <a:bodyPr/>
          <a:lstStyle/>
          <a:p>
            <a:r>
              <a:rPr lang="nl-NL" dirty="0" smtClean="0"/>
              <a:t>Elke 1000XP </a:t>
            </a:r>
          </a:p>
          <a:p>
            <a:r>
              <a:rPr lang="nl-NL" dirty="0" smtClean="0"/>
              <a:t>Goed gedrag, huiswerk maken, goede vragen stellen/beantwoorden</a:t>
            </a:r>
            <a:endParaRPr lang="nl-NL" dirty="0"/>
          </a:p>
          <a:p>
            <a:endParaRPr lang="nl-NL" dirty="0" smtClean="0"/>
          </a:p>
          <a:p>
            <a:r>
              <a:rPr lang="nl-NL" dirty="0" smtClean="0"/>
              <a:t>In dit spel: 100XP</a:t>
            </a:r>
          </a:p>
          <a:p>
            <a:endParaRPr lang="nl-NL" dirty="0"/>
          </a:p>
          <a:p>
            <a:r>
              <a:rPr lang="nl-NL" dirty="0" smtClean="0"/>
              <a:t>Bij elke level up krijg je powerpunten</a:t>
            </a:r>
          </a:p>
          <a:p>
            <a:r>
              <a:rPr lang="nl-NL" dirty="0" smtClean="0"/>
              <a:t>“Sense of </a:t>
            </a:r>
            <a:r>
              <a:rPr lang="nl-NL" dirty="0" err="1" smtClean="0"/>
              <a:t>progression</a:t>
            </a:r>
            <a:r>
              <a:rPr lang="nl-NL" dirty="0" smtClean="0"/>
              <a:t>”</a:t>
            </a:r>
          </a:p>
          <a:p>
            <a:endParaRPr lang="nl-NL" dirty="0"/>
          </a:p>
          <a:p>
            <a:endParaRPr lang="nl-NL" dirty="0"/>
          </a:p>
        </p:txBody>
      </p:sp>
      <p:pic>
        <p:nvPicPr>
          <p:cNvPr id="4" name="Afbeelding 3"/>
          <p:cNvPicPr>
            <a:picLocks noChangeAspect="1"/>
          </p:cNvPicPr>
          <p:nvPr/>
        </p:nvPicPr>
        <p:blipFill>
          <a:blip r:embed="rId2"/>
          <a:stretch>
            <a:fillRect/>
          </a:stretch>
        </p:blipFill>
        <p:spPr>
          <a:xfrm>
            <a:off x="0" y="5080000"/>
            <a:ext cx="1436914" cy="1480457"/>
          </a:xfrm>
          <a:prstGeom prst="rect">
            <a:avLst/>
          </a:prstGeom>
        </p:spPr>
      </p:pic>
    </p:spTree>
    <p:extLst>
      <p:ext uri="{BB962C8B-B14F-4D97-AF65-F5344CB8AC3E}">
        <p14:creationId xmlns:p14="http://schemas.microsoft.com/office/powerpoint/2010/main" val="29607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505542-BCEF-47F2-90D3-D407C4B4B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met groenblauwe band (breedbeeld)</Template>
  <TotalTime>783</TotalTime>
  <Words>2205</Words>
  <Application>Microsoft Office PowerPoint</Application>
  <PresentationFormat>Aangepast</PresentationFormat>
  <Paragraphs>259</Paragraphs>
  <Slides>36</Slides>
  <Notes>17</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Banded Design Teal 16x9</vt:lpstr>
      <vt:lpstr>Gamification</vt:lpstr>
      <vt:lpstr>Deze workshop: Werken met Classcraft</vt:lpstr>
      <vt:lpstr>Opdracht 1</vt:lpstr>
      <vt:lpstr>Random Gebeurtenis</vt:lpstr>
      <vt:lpstr>PowerPoint-presentatie</vt:lpstr>
      <vt:lpstr>PowerPoint-presentatie</vt:lpstr>
      <vt:lpstr>PowerPoint-presentatie</vt:lpstr>
      <vt:lpstr>PowerPoint-presentatie</vt:lpstr>
      <vt:lpstr>Levels omhoog</vt:lpstr>
      <vt:lpstr>PowerPoint-presentatie</vt:lpstr>
      <vt:lpstr>Krachten</vt:lpstr>
      <vt:lpstr>PowerPoint-presentatie</vt:lpstr>
      <vt:lpstr>Outfit/Huisdieren</vt:lpstr>
      <vt:lpstr>PowerPoint-presentatie</vt:lpstr>
      <vt:lpstr>Punten: </vt:lpstr>
      <vt:lpstr>Een les: </vt:lpstr>
      <vt:lpstr>Extra opdrachten</vt:lpstr>
      <vt:lpstr>Opdracht 2: Extra opdrachten (10 minuten)</vt:lpstr>
      <vt:lpstr>Gamification</vt:lpstr>
      <vt:lpstr>Opdracht 3: What makes it fun? 5 minuten. </vt:lpstr>
      <vt:lpstr>Gamification Motivatie</vt:lpstr>
      <vt:lpstr>Opdracht 4: Rewards</vt:lpstr>
      <vt:lpstr>Kant en klare voorbeelden van gamification die je kunt gebruiken in het onderwijs</vt:lpstr>
      <vt:lpstr>Meest gebruikt: PBL</vt:lpstr>
      <vt:lpstr>Opdracht 5: PBL</vt:lpstr>
      <vt:lpstr>Het einde</vt:lpstr>
      <vt:lpstr>Vragen?</vt:lpstr>
      <vt:lpstr>PowerPoint-presentatie</vt:lpstr>
      <vt:lpstr>Interesse? Hier meer informatie</vt:lpstr>
      <vt:lpstr>Game-types van Bartle</vt:lpstr>
      <vt:lpstr>Opdracht 2: Korte quiz op socrative voor punten</vt:lpstr>
      <vt:lpstr>Classcraft volgens mijn leerlingen:</vt:lpstr>
      <vt:lpstr>Voorbeelden van Gamification</vt:lpstr>
      <vt:lpstr>Een spel bestaat uit: </vt:lpstr>
      <vt:lpstr>Gamification: Mindset</vt:lpstr>
      <vt:lpstr>Waarom Gamification?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Marieke Willems</dc:creator>
  <cp:keywords/>
  <cp:lastModifiedBy>Gebruiker</cp:lastModifiedBy>
  <cp:revision>39</cp:revision>
  <dcterms:created xsi:type="dcterms:W3CDTF">2016-01-01T13:58:23Z</dcterms:created>
  <dcterms:modified xsi:type="dcterms:W3CDTF">2016-01-16T11:04:52Z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