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0509db33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0509db33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b1c53ef8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b1c53ef8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b1c53ef8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b1c53ef8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b1c53ef8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b1c53ef8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0509db33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0509db33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21dca682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21dca682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0509db33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0509db33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b1c53ef8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b1c53ef8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0509db33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0509db33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21dca682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21dca682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21dca682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21dca682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21dca682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21dca682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21dca682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f21dca682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21dca682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f21dca682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21dca682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21dca682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21dca682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f21dca682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21dca682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21dca682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0509db33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f0509db33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0509db33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0509db33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0509db33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0509db33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b1c53ef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b1c53ef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b1c53ef8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b1c53ef8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b1c53ef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b1c53ef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0509db33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0509db33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b1c53ef8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b1c53ef8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W42 Met bier red je de wereld - </a:t>
            </a:r>
            <a:endParaRPr/>
          </a:p>
          <a:p>
            <a:pPr indent="0" lvl="0" marL="0" rtl="0" algn="l">
              <a:spcBef>
                <a:spcPts val="0"/>
              </a:spcBef>
              <a:spcAft>
                <a:spcPts val="0"/>
              </a:spcAft>
              <a:buNone/>
            </a:pPr>
            <a:r>
              <a:rPr lang="nl"/>
              <a:t>word ook brouwer </a:t>
            </a:r>
            <a:endParaRPr/>
          </a:p>
        </p:txBody>
      </p:sp>
      <p:sp>
        <p:nvSpPr>
          <p:cNvPr id="86" name="Google Shape;86;p13"/>
          <p:cNvSpPr txBox="1"/>
          <p:nvPr>
            <p:ph idx="1" type="subTitle"/>
          </p:nvPr>
        </p:nvSpPr>
        <p:spPr>
          <a:xfrm>
            <a:off x="598100" y="2715962"/>
            <a:ext cx="8222100" cy="176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87" name="Google Shape;87;p13"/>
          <p:cNvPicPr preferRelativeResize="0"/>
          <p:nvPr/>
        </p:nvPicPr>
        <p:blipFill>
          <a:blip r:embed="rId3">
            <a:alphaModFix/>
          </a:blip>
          <a:stretch>
            <a:fillRect/>
          </a:stretch>
        </p:blipFill>
        <p:spPr>
          <a:xfrm>
            <a:off x="3118175" y="2614025"/>
            <a:ext cx="2381250" cy="159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Bier en gezondheid:</a:t>
            </a:r>
            <a:endParaRPr/>
          </a:p>
        </p:txBody>
      </p:sp>
      <p:sp>
        <p:nvSpPr>
          <p:cNvPr id="145" name="Google Shape;145;p22"/>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fontScale="92500"/>
          </a:bodyPr>
          <a:lstStyle/>
          <a:p>
            <a:pPr indent="0" lvl="0" marL="457200" rtl="0" algn="l">
              <a:spcBef>
                <a:spcPts val="0"/>
              </a:spcBef>
              <a:spcAft>
                <a:spcPts val="0"/>
              </a:spcAft>
              <a:buNone/>
            </a:pPr>
            <a:r>
              <a:rPr lang="nl"/>
              <a:t>Effecten zowel positief als negatief, op de korte en lange termijn</a:t>
            </a:r>
            <a:endParaRPr/>
          </a:p>
          <a:p>
            <a:pPr indent="0" lvl="0" marL="0" rtl="0" algn="l">
              <a:spcBef>
                <a:spcPts val="0"/>
              </a:spcBef>
              <a:spcAft>
                <a:spcPts val="0"/>
              </a:spcAft>
              <a:buNone/>
            </a:pPr>
            <a:r>
              <a:rPr lang="nl"/>
              <a:t>       en zijn hoofdzakelijk alcoholgerelateerd</a:t>
            </a:r>
            <a:endParaRPr/>
          </a:p>
          <a:p>
            <a:pPr indent="0" lvl="0" marL="0" rtl="0" algn="l">
              <a:spcBef>
                <a:spcPts val="0"/>
              </a:spcBef>
              <a:spcAft>
                <a:spcPts val="0"/>
              </a:spcAft>
              <a:buNone/>
            </a:pPr>
            <a:r>
              <a:t/>
            </a:r>
            <a:endParaRPr/>
          </a:p>
          <a:p>
            <a:pPr indent="-351948" lvl="0" marL="457200" rtl="0" algn="l">
              <a:spcBef>
                <a:spcPts val="0"/>
              </a:spcBef>
              <a:spcAft>
                <a:spcPts val="0"/>
              </a:spcAft>
              <a:buSzPct val="100000"/>
              <a:buChar char="-"/>
            </a:pPr>
            <a:r>
              <a:rPr lang="nl"/>
              <a:t>Regelmatige matige alcoholconsumptie (1 tot 2 standaardglazen) verlaagt de kans op hart- en vaatziekten met 20 tot 30%.</a:t>
            </a:r>
            <a:endParaRPr/>
          </a:p>
          <a:p>
            <a:pPr indent="-351948" lvl="0" marL="457200" rtl="0" algn="l">
              <a:spcBef>
                <a:spcPts val="0"/>
              </a:spcBef>
              <a:spcAft>
                <a:spcPts val="0"/>
              </a:spcAft>
              <a:buSzPct val="100000"/>
              <a:buChar char="-"/>
            </a:pPr>
            <a:r>
              <a:rPr lang="nl"/>
              <a:t>Verlaging van de kans op  ontwikkeling van diabetes type 2 met 10 tot 40%, bij regelmatige inname van 2,5 standaardglas alcohol.</a:t>
            </a:r>
            <a:endParaRPr/>
          </a:p>
          <a:p>
            <a:pPr indent="-351948" lvl="0" marL="457200" rtl="0" algn="l">
              <a:spcBef>
                <a:spcPts val="0"/>
              </a:spcBef>
              <a:spcAft>
                <a:spcPts val="0"/>
              </a:spcAft>
              <a:buSzPct val="100000"/>
              <a:buChar char="-"/>
            </a:pPr>
            <a:r>
              <a:rPr lang="nl"/>
              <a:t>Matige drinkers verlagen kans op dementie met 40%.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Bier en gezondheid:</a:t>
            </a:r>
            <a:endParaRPr/>
          </a:p>
        </p:txBody>
      </p:sp>
      <p:sp>
        <p:nvSpPr>
          <p:cNvPr id="151" name="Google Shape;151;p23"/>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lnSpcReduction="20000"/>
          </a:bodyPr>
          <a:lstStyle/>
          <a:p>
            <a:pPr indent="-361950" lvl="0" marL="457200" rtl="0" algn="l">
              <a:spcBef>
                <a:spcPts val="0"/>
              </a:spcBef>
              <a:spcAft>
                <a:spcPts val="0"/>
              </a:spcAft>
              <a:buSzPts val="2100"/>
              <a:buChar char="-"/>
            </a:pPr>
            <a:r>
              <a:rPr lang="nl"/>
              <a:t>Alcoholconsumptie verhoogt de kans op het ontwikkelen van bepaalde vormen van kanker. Er is geen veilige ondergrens voor alcoholconsumptie vast te stellen. Bij hogere inname neemt het risico lineair toe. Bijvoorbeeld: door inname van 1 standaardglas alcohol neemt het risico op borstkanker met 8% toe. </a:t>
            </a:r>
            <a:endParaRPr/>
          </a:p>
          <a:p>
            <a:pPr indent="-361950" lvl="0" marL="457200" rtl="0" algn="l">
              <a:spcBef>
                <a:spcPts val="0"/>
              </a:spcBef>
              <a:spcAft>
                <a:spcPts val="0"/>
              </a:spcAft>
              <a:buSzPts val="2100"/>
              <a:buChar char="-"/>
            </a:pPr>
            <a:r>
              <a:rPr lang="nl"/>
              <a:t>Alcoholconsumptie is voornamelijk een risicofactor voor kanker in mondholte, keel, slokdarm (vooral in combinatie met roken), maar ook voor dikke darmkanker (voornamelijk bij mannen) en leverkanker. Bij overmatige consumptie is er tevens een verhoogd risico op alvleeskierkanker.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Bier en gezondheid:</a:t>
            </a:r>
            <a:endParaRPr/>
          </a:p>
        </p:txBody>
      </p:sp>
      <p:sp>
        <p:nvSpPr>
          <p:cNvPr id="157" name="Google Shape;157;p24"/>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nl"/>
              <a:t>1 tot 3 glazen: enigszins opwekkend, minder geremd en meer ontspannen. Reactievermogen is iets verminderd</a:t>
            </a:r>
            <a:endParaRPr/>
          </a:p>
          <a:p>
            <a:pPr indent="-361950" lvl="0" marL="457200" rtl="0" algn="l">
              <a:spcBef>
                <a:spcPts val="0"/>
              </a:spcBef>
              <a:spcAft>
                <a:spcPts val="0"/>
              </a:spcAft>
              <a:buSzPts val="2100"/>
              <a:buChar char="-"/>
            </a:pPr>
            <a:r>
              <a:rPr lang="nl"/>
              <a:t>3 tot 7 glazen: overschatten, geheugen minder, minder goed beoordelen en reactiesnelheid loopt verder terug.</a:t>
            </a:r>
            <a:endParaRPr/>
          </a:p>
          <a:p>
            <a:pPr indent="-361950" lvl="0" marL="457200" rtl="0" algn="l">
              <a:spcBef>
                <a:spcPts val="0"/>
              </a:spcBef>
              <a:spcAft>
                <a:spcPts val="0"/>
              </a:spcAft>
              <a:buSzPts val="2100"/>
              <a:buChar char="-"/>
            </a:pPr>
            <a:r>
              <a:rPr lang="nl"/>
              <a:t>7 tot 20 glazen: zelfkritiek verdwijnt, beweging/coördinatie ernstig verstoord, overdreven emotioneel, zintuigen verdoofd</a:t>
            </a:r>
            <a:endParaRPr/>
          </a:p>
          <a:p>
            <a:pPr indent="-361950" lvl="0" marL="457200" rtl="0" algn="l">
              <a:spcBef>
                <a:spcPts val="0"/>
              </a:spcBef>
              <a:spcAft>
                <a:spcPts val="0"/>
              </a:spcAft>
              <a:buSzPts val="2100"/>
              <a:buChar char="-"/>
            </a:pPr>
            <a:r>
              <a:rPr lang="nl"/>
              <a:t>Meer dan 20 glazen: levensgevaarlijke situatie...ademhaling en polsslag vertragen enorm… kans op coma of overlijden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Bier en gezondheid:</a:t>
            </a:r>
            <a:endParaRPr/>
          </a:p>
        </p:txBody>
      </p:sp>
      <p:sp>
        <p:nvSpPr>
          <p:cNvPr id="163" name="Google Shape;163;p25"/>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Poster van glas tot plas van Kennisinstituut bier, te Wageningen</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Maar ook info te verkrijgen via:</a:t>
            </a:r>
            <a:endParaRPr/>
          </a:p>
          <a:p>
            <a:pPr indent="-361950" lvl="0" marL="457200" rtl="0" algn="l">
              <a:spcBef>
                <a:spcPts val="0"/>
              </a:spcBef>
              <a:spcAft>
                <a:spcPts val="0"/>
              </a:spcAft>
              <a:buSzPts val="2100"/>
              <a:buChar char="-"/>
            </a:pPr>
            <a:r>
              <a:rPr lang="nl"/>
              <a:t>Trimbos- instituut</a:t>
            </a:r>
            <a:endParaRPr/>
          </a:p>
          <a:p>
            <a:pPr indent="-361950" lvl="0" marL="457200" rtl="0" algn="l">
              <a:spcBef>
                <a:spcPts val="0"/>
              </a:spcBef>
              <a:spcAft>
                <a:spcPts val="0"/>
              </a:spcAft>
              <a:buSzPts val="2100"/>
              <a:buChar char="-"/>
            </a:pPr>
            <a:r>
              <a:rPr lang="nl"/>
              <a:t>Nederlands instituut voor Alcoholbeleid </a:t>
            </a:r>
            <a:endParaRPr/>
          </a:p>
          <a:p>
            <a:pPr indent="0" lvl="0" marL="0" rtl="0" algn="l">
              <a:spcBef>
                <a:spcPts val="0"/>
              </a:spcBef>
              <a:spcAft>
                <a:spcPts val="0"/>
              </a:spcAft>
              <a:buNone/>
            </a:pPr>
            <a:r>
              <a:rPr lang="nl"/>
              <a:t>       STAP (voorheen Stichting alcohol preventie)</a:t>
            </a:r>
            <a:endParaRPr/>
          </a:p>
          <a:p>
            <a:pPr indent="-361950" lvl="0" marL="457200" rtl="0" algn="l">
              <a:spcBef>
                <a:spcPts val="0"/>
              </a:spcBef>
              <a:spcAft>
                <a:spcPts val="0"/>
              </a:spcAft>
              <a:buSzPts val="2100"/>
              <a:buChar char="-"/>
            </a:pPr>
            <a:r>
              <a:rPr lang="nl"/>
              <a:t>4STIVA (Stichting verantwoord alcoholgebruik)</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Hoe kan ik thuis brouwen?</a:t>
            </a:r>
            <a:endParaRPr/>
          </a:p>
        </p:txBody>
      </p:sp>
      <p:sp>
        <p:nvSpPr>
          <p:cNvPr id="169" name="Google Shape;169;p26"/>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70" name="Google Shape;170;p26"/>
          <p:cNvPicPr preferRelativeResize="0"/>
          <p:nvPr/>
        </p:nvPicPr>
        <p:blipFill>
          <a:blip r:embed="rId3">
            <a:alphaModFix/>
          </a:blip>
          <a:stretch>
            <a:fillRect/>
          </a:stretch>
        </p:blipFill>
        <p:spPr>
          <a:xfrm>
            <a:off x="660325" y="1574125"/>
            <a:ext cx="3749849" cy="2551700"/>
          </a:xfrm>
          <a:prstGeom prst="rect">
            <a:avLst/>
          </a:prstGeom>
          <a:noFill/>
          <a:ln>
            <a:noFill/>
          </a:ln>
        </p:spPr>
      </p:pic>
      <p:pic>
        <p:nvPicPr>
          <p:cNvPr id="171" name="Google Shape;171;p26"/>
          <p:cNvPicPr preferRelativeResize="0"/>
          <p:nvPr/>
        </p:nvPicPr>
        <p:blipFill rotWithShape="1">
          <a:blip r:embed="rId4">
            <a:alphaModFix/>
          </a:blip>
          <a:srcRect b="0" l="0" r="13711" t="0"/>
          <a:stretch/>
        </p:blipFill>
        <p:spPr>
          <a:xfrm>
            <a:off x="5165475" y="1574125"/>
            <a:ext cx="2886075" cy="2551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Hoe kan ik thuis brouwen?</a:t>
            </a:r>
            <a:endParaRPr/>
          </a:p>
        </p:txBody>
      </p:sp>
      <p:sp>
        <p:nvSpPr>
          <p:cNvPr id="177" name="Google Shape;177;p27"/>
          <p:cNvSpPr txBox="1"/>
          <p:nvPr>
            <p:ph idx="1" type="subTitle"/>
          </p:nvPr>
        </p:nvSpPr>
        <p:spPr>
          <a:xfrm>
            <a:off x="598100" y="1335326"/>
            <a:ext cx="8222100" cy="314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Wat nog meer nodig?</a:t>
            </a:r>
            <a:endParaRPr/>
          </a:p>
          <a:p>
            <a:pPr indent="-361950" lvl="0" marL="457200" rtl="0" algn="l">
              <a:spcBef>
                <a:spcPts val="0"/>
              </a:spcBef>
              <a:spcAft>
                <a:spcPts val="0"/>
              </a:spcAft>
              <a:buSzPts val="2100"/>
              <a:buChar char="-"/>
            </a:pPr>
            <a:r>
              <a:rPr lang="nl"/>
              <a:t>gasfornuis/inductie</a:t>
            </a:r>
            <a:endParaRPr/>
          </a:p>
          <a:p>
            <a:pPr indent="-361950" lvl="0" marL="457200" rtl="0" algn="l">
              <a:spcBef>
                <a:spcPts val="0"/>
              </a:spcBef>
              <a:spcAft>
                <a:spcPts val="0"/>
              </a:spcAft>
              <a:buSzPts val="2100"/>
              <a:buChar char="-"/>
            </a:pPr>
            <a:r>
              <a:rPr lang="nl"/>
              <a:t>grote soeppan (voor maïschen en koken) </a:t>
            </a:r>
            <a:endParaRPr/>
          </a:p>
          <a:p>
            <a:pPr indent="-361950" lvl="0" marL="457200" rtl="0" algn="l">
              <a:spcBef>
                <a:spcPts val="0"/>
              </a:spcBef>
              <a:spcAft>
                <a:spcPts val="0"/>
              </a:spcAft>
              <a:buSzPts val="2100"/>
              <a:buChar char="-"/>
            </a:pPr>
            <a:r>
              <a:rPr lang="nl"/>
              <a:t>extra pan (voor spoelwater)</a:t>
            </a:r>
            <a:endParaRPr/>
          </a:p>
          <a:p>
            <a:pPr indent="-361950" lvl="0" marL="457200" rtl="0" algn="l">
              <a:spcBef>
                <a:spcPts val="0"/>
              </a:spcBef>
              <a:spcAft>
                <a:spcPts val="0"/>
              </a:spcAft>
              <a:buSzPts val="2100"/>
              <a:buChar char="-"/>
            </a:pPr>
            <a:r>
              <a:rPr lang="nl"/>
              <a:t>spatel</a:t>
            </a:r>
            <a:endParaRPr/>
          </a:p>
          <a:p>
            <a:pPr indent="-361950" lvl="0" marL="457200" rtl="0" algn="l">
              <a:spcBef>
                <a:spcPts val="0"/>
              </a:spcBef>
              <a:spcAft>
                <a:spcPts val="0"/>
              </a:spcAft>
              <a:buSzPts val="2100"/>
              <a:buChar char="-"/>
            </a:pPr>
            <a:r>
              <a:rPr lang="nl"/>
              <a:t>vergiet</a:t>
            </a:r>
            <a:endParaRPr/>
          </a:p>
          <a:p>
            <a:pPr indent="-361950" lvl="0" marL="457200" rtl="0" algn="l">
              <a:spcBef>
                <a:spcPts val="0"/>
              </a:spcBef>
              <a:spcAft>
                <a:spcPts val="0"/>
              </a:spcAft>
              <a:buSzPts val="2100"/>
              <a:buChar char="-"/>
            </a:pPr>
            <a:r>
              <a:rPr lang="nl"/>
              <a:t>koelelementen</a:t>
            </a:r>
            <a:endParaRPr/>
          </a:p>
          <a:p>
            <a:pPr indent="-361950" lvl="0" marL="457200" rtl="0" algn="l">
              <a:spcBef>
                <a:spcPts val="0"/>
              </a:spcBef>
              <a:spcAft>
                <a:spcPts val="0"/>
              </a:spcAft>
              <a:buSzPts val="2100"/>
              <a:buChar char="-"/>
            </a:pPr>
            <a:r>
              <a:rPr lang="nl"/>
              <a:t>thermometer (liefst digitaal ivm nauwkeurigheid)</a:t>
            </a:r>
            <a:endParaRPr/>
          </a:p>
          <a:p>
            <a:pPr indent="-361950" lvl="0" marL="457200" rtl="0" algn="l">
              <a:spcBef>
                <a:spcPts val="0"/>
              </a:spcBef>
              <a:spcAft>
                <a:spcPts val="0"/>
              </a:spcAft>
              <a:buSzPts val="2100"/>
              <a:buChar char="-"/>
            </a:pPr>
            <a:r>
              <a:rPr lang="nl"/>
              <a:t>trechter (bij fles ipv emmer voor het vergisten)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Hoe kan ik thuis brouwen?</a:t>
            </a:r>
            <a:endParaRPr/>
          </a:p>
        </p:txBody>
      </p:sp>
      <p:sp>
        <p:nvSpPr>
          <p:cNvPr id="183" name="Google Shape;183;p28"/>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Brouwproces:</a:t>
            </a:r>
            <a:endParaRPr/>
          </a:p>
          <a:p>
            <a:pPr indent="0" lvl="0" marL="0" rtl="0" algn="l">
              <a:spcBef>
                <a:spcPts val="0"/>
              </a:spcBef>
              <a:spcAft>
                <a:spcPts val="0"/>
              </a:spcAft>
              <a:buNone/>
            </a:pPr>
            <a:r>
              <a:t/>
            </a:r>
            <a:endParaRPr/>
          </a:p>
          <a:p>
            <a:pPr indent="-361950" lvl="0" marL="457200" rtl="0" algn="l">
              <a:spcBef>
                <a:spcPts val="0"/>
              </a:spcBef>
              <a:spcAft>
                <a:spcPts val="0"/>
              </a:spcAft>
              <a:buSzPts val="2100"/>
              <a:buChar char="-"/>
            </a:pPr>
            <a:r>
              <a:rPr lang="nl"/>
              <a:t>mouten schroten (of geschroot voorverpakt)</a:t>
            </a:r>
            <a:endParaRPr/>
          </a:p>
          <a:p>
            <a:pPr indent="-361950" lvl="0" marL="457200" rtl="0" algn="l">
              <a:spcBef>
                <a:spcPts val="0"/>
              </a:spcBef>
              <a:spcAft>
                <a:spcPts val="0"/>
              </a:spcAft>
              <a:buSzPts val="2100"/>
              <a:buChar char="-"/>
            </a:pPr>
            <a:r>
              <a:rPr lang="nl"/>
              <a:t>maischen</a:t>
            </a:r>
            <a:endParaRPr/>
          </a:p>
          <a:p>
            <a:pPr indent="-361950" lvl="0" marL="457200" rtl="0" algn="l">
              <a:spcBef>
                <a:spcPts val="0"/>
              </a:spcBef>
              <a:spcAft>
                <a:spcPts val="0"/>
              </a:spcAft>
              <a:buSzPts val="2100"/>
              <a:buChar char="-"/>
            </a:pPr>
            <a:r>
              <a:rPr lang="nl"/>
              <a:t>filteren/ spoelen</a:t>
            </a:r>
            <a:endParaRPr/>
          </a:p>
          <a:p>
            <a:pPr indent="-361950" lvl="0" marL="457200" rtl="0" algn="l">
              <a:spcBef>
                <a:spcPts val="0"/>
              </a:spcBef>
              <a:spcAft>
                <a:spcPts val="0"/>
              </a:spcAft>
              <a:buSzPts val="2100"/>
              <a:buChar char="-"/>
            </a:pPr>
            <a:r>
              <a:rPr lang="nl"/>
              <a:t>wort koken, hop toevoegen</a:t>
            </a:r>
            <a:endParaRPr/>
          </a:p>
          <a:p>
            <a:pPr indent="-361950" lvl="0" marL="457200" rtl="0" algn="l">
              <a:spcBef>
                <a:spcPts val="0"/>
              </a:spcBef>
              <a:spcAft>
                <a:spcPts val="0"/>
              </a:spcAft>
              <a:buSzPts val="2100"/>
              <a:buChar char="-"/>
            </a:pPr>
            <a:r>
              <a:rPr lang="nl"/>
              <a:t>wort terugkoelen voor toevoegen gist</a:t>
            </a:r>
            <a:endParaRPr/>
          </a:p>
          <a:p>
            <a:pPr indent="-361950" lvl="0" marL="457200" rtl="0" algn="l">
              <a:spcBef>
                <a:spcPts val="0"/>
              </a:spcBef>
              <a:spcAft>
                <a:spcPts val="0"/>
              </a:spcAft>
              <a:buSzPts val="2100"/>
              <a:buChar char="-"/>
            </a:pPr>
            <a:r>
              <a:rPr lang="nl"/>
              <a:t>hoofdvergisting, vergisting, bottelen, nagisting op de fles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ctrTitle"/>
          </p:nvPr>
        </p:nvSpPr>
        <p:spPr>
          <a:xfrm>
            <a:off x="598100" y="148375"/>
            <a:ext cx="8222100" cy="811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Hoe kan ik thuis brouwen?</a:t>
            </a:r>
            <a:endParaRPr/>
          </a:p>
        </p:txBody>
      </p:sp>
      <p:sp>
        <p:nvSpPr>
          <p:cNvPr id="189" name="Google Shape;189;p29"/>
          <p:cNvSpPr txBox="1"/>
          <p:nvPr>
            <p:ph idx="1" type="subTitle"/>
          </p:nvPr>
        </p:nvSpPr>
        <p:spPr>
          <a:xfrm>
            <a:off x="6201875" y="1574125"/>
            <a:ext cx="26184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90" name="Google Shape;190;p29"/>
          <p:cNvPicPr preferRelativeResize="0"/>
          <p:nvPr/>
        </p:nvPicPr>
        <p:blipFill>
          <a:blip r:embed="rId3">
            <a:alphaModFix/>
          </a:blip>
          <a:stretch>
            <a:fillRect/>
          </a:stretch>
        </p:blipFill>
        <p:spPr>
          <a:xfrm>
            <a:off x="696400" y="959575"/>
            <a:ext cx="5238750" cy="3562350"/>
          </a:xfrm>
          <a:prstGeom prst="rect">
            <a:avLst/>
          </a:prstGeom>
          <a:noFill/>
          <a:ln>
            <a:noFill/>
          </a:ln>
        </p:spPr>
      </p:pic>
      <p:pic>
        <p:nvPicPr>
          <p:cNvPr id="191" name="Google Shape;191;p29"/>
          <p:cNvPicPr preferRelativeResize="0"/>
          <p:nvPr/>
        </p:nvPicPr>
        <p:blipFill>
          <a:blip r:embed="rId4">
            <a:alphaModFix/>
          </a:blip>
          <a:stretch>
            <a:fillRect/>
          </a:stretch>
        </p:blipFill>
        <p:spPr>
          <a:xfrm>
            <a:off x="6053500" y="2017825"/>
            <a:ext cx="2440724" cy="25041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Bier proeven</a:t>
            </a:r>
            <a:endParaRPr/>
          </a:p>
        </p:txBody>
      </p:sp>
      <p:sp>
        <p:nvSpPr>
          <p:cNvPr id="197" name="Google Shape;197;p30"/>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nl"/>
              <a:t>visueel						</a:t>
            </a:r>
            <a:endParaRPr/>
          </a:p>
          <a:p>
            <a:pPr indent="-361950" lvl="0" marL="457200" rtl="0" algn="l">
              <a:spcBef>
                <a:spcPts val="0"/>
              </a:spcBef>
              <a:spcAft>
                <a:spcPts val="0"/>
              </a:spcAft>
              <a:buSzPts val="2100"/>
              <a:buChar char="-"/>
            </a:pPr>
            <a:r>
              <a:rPr lang="nl"/>
              <a:t>geur</a:t>
            </a:r>
            <a:endParaRPr/>
          </a:p>
          <a:p>
            <a:pPr indent="-361950" lvl="0" marL="457200" rtl="0" algn="l">
              <a:spcBef>
                <a:spcPts val="0"/>
              </a:spcBef>
              <a:spcAft>
                <a:spcPts val="0"/>
              </a:spcAft>
              <a:buSzPts val="2100"/>
              <a:buChar char="-"/>
            </a:pPr>
            <a:r>
              <a:rPr lang="nl"/>
              <a:t>smaak</a:t>
            </a:r>
            <a:endParaRPr/>
          </a:p>
          <a:p>
            <a:pPr indent="-361950" lvl="0" marL="457200" rtl="0" algn="l">
              <a:spcBef>
                <a:spcPts val="0"/>
              </a:spcBef>
              <a:spcAft>
                <a:spcPts val="0"/>
              </a:spcAft>
              <a:buSzPts val="2100"/>
              <a:buChar char="-"/>
            </a:pPr>
            <a:r>
              <a:rPr lang="nl"/>
              <a:t>mondgevoel</a:t>
            </a:r>
            <a:endParaRPr/>
          </a:p>
        </p:txBody>
      </p:sp>
      <p:pic>
        <p:nvPicPr>
          <p:cNvPr id="198" name="Google Shape;198;p30"/>
          <p:cNvPicPr preferRelativeResize="0"/>
          <p:nvPr/>
        </p:nvPicPr>
        <p:blipFill>
          <a:blip r:embed="rId3">
            <a:alphaModFix/>
          </a:blip>
          <a:stretch>
            <a:fillRect/>
          </a:stretch>
        </p:blipFill>
        <p:spPr>
          <a:xfrm>
            <a:off x="3964828" y="1955175"/>
            <a:ext cx="4367021" cy="2456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4" name="Google Shape;204;p31"/>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05" name="Google Shape;205;p31"/>
          <p:cNvPicPr preferRelativeResize="0"/>
          <p:nvPr/>
        </p:nvPicPr>
        <p:blipFill>
          <a:blip r:embed="rId3">
            <a:alphaModFix/>
          </a:blip>
          <a:stretch>
            <a:fillRect/>
          </a:stretch>
        </p:blipFill>
        <p:spPr>
          <a:xfrm>
            <a:off x="1802660" y="0"/>
            <a:ext cx="2333160"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93" name="Google Shape;93;p14"/>
          <p:cNvSpPr txBox="1"/>
          <p:nvPr>
            <p:ph idx="1" type="subTitle"/>
          </p:nvPr>
        </p:nvSpPr>
        <p:spPr>
          <a:xfrm>
            <a:off x="598100" y="2715962"/>
            <a:ext cx="8222100" cy="176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94" name="Google Shape;94;p14"/>
          <p:cNvPicPr preferRelativeResize="0"/>
          <p:nvPr/>
        </p:nvPicPr>
        <p:blipFill>
          <a:blip r:embed="rId3">
            <a:alphaModFix/>
          </a:blip>
          <a:stretch>
            <a:fillRect/>
          </a:stretch>
        </p:blipFill>
        <p:spPr>
          <a:xfrm>
            <a:off x="1923634" y="0"/>
            <a:ext cx="3634982"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1" name="Google Shape;211;p32"/>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12" name="Google Shape;212;p32"/>
          <p:cNvPicPr preferRelativeResize="0"/>
          <p:nvPr/>
        </p:nvPicPr>
        <p:blipFill>
          <a:blip r:embed="rId3">
            <a:alphaModFix/>
          </a:blip>
          <a:stretch>
            <a:fillRect/>
          </a:stretch>
        </p:blipFill>
        <p:spPr>
          <a:xfrm>
            <a:off x="0" y="266095"/>
            <a:ext cx="9144003" cy="46121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8" name="Google Shape;218;p33"/>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19" name="Google Shape;219;p33"/>
          <p:cNvPicPr preferRelativeResize="0"/>
          <p:nvPr/>
        </p:nvPicPr>
        <p:blipFill>
          <a:blip r:embed="rId3">
            <a:alphaModFix/>
          </a:blip>
          <a:stretch>
            <a:fillRect/>
          </a:stretch>
        </p:blipFill>
        <p:spPr>
          <a:xfrm>
            <a:off x="725822" y="0"/>
            <a:ext cx="7692355" cy="51420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5" name="Google Shape;225;p34"/>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26" name="Google Shape;226;p34"/>
          <p:cNvPicPr preferRelativeResize="0"/>
          <p:nvPr/>
        </p:nvPicPr>
        <p:blipFill>
          <a:blip r:embed="rId3">
            <a:alphaModFix/>
          </a:blip>
          <a:stretch>
            <a:fillRect/>
          </a:stretch>
        </p:blipFill>
        <p:spPr>
          <a:xfrm>
            <a:off x="0" y="606274"/>
            <a:ext cx="9144003" cy="39290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2" name="Google Shape;232;p35"/>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33" name="Google Shape;233;p35"/>
          <p:cNvPicPr preferRelativeResize="0"/>
          <p:nvPr/>
        </p:nvPicPr>
        <p:blipFill>
          <a:blip r:embed="rId3">
            <a:alphaModFix/>
          </a:blip>
          <a:stretch>
            <a:fillRect/>
          </a:stretch>
        </p:blipFill>
        <p:spPr>
          <a:xfrm>
            <a:off x="1268274" y="0"/>
            <a:ext cx="6607452" cy="51427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2 biertypes proeven</a:t>
            </a:r>
            <a:endParaRPr/>
          </a:p>
        </p:txBody>
      </p:sp>
      <p:sp>
        <p:nvSpPr>
          <p:cNvPr id="239" name="Google Shape;239;p36"/>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361950" lvl="0" marL="457200" rtl="0" algn="l">
              <a:spcBef>
                <a:spcPts val="0"/>
              </a:spcBef>
              <a:spcAft>
                <a:spcPts val="0"/>
              </a:spcAft>
              <a:buSzPts val="2100"/>
              <a:buChar char="●"/>
            </a:pPr>
            <a:r>
              <a:rPr lang="nl"/>
              <a:t>Area 053</a:t>
            </a:r>
            <a:endParaRPr/>
          </a:p>
          <a:p>
            <a:pPr indent="0" lvl="0" marL="457200" rtl="0" algn="l">
              <a:spcBef>
                <a:spcPts val="0"/>
              </a:spcBef>
              <a:spcAft>
                <a:spcPts val="0"/>
              </a:spcAft>
              <a:buNone/>
            </a:pPr>
            <a:r>
              <a:rPr lang="nl"/>
              <a:t>Enschedees stadsbier (Blond) van 5,3%</a:t>
            </a:r>
            <a:endParaRPr/>
          </a:p>
          <a:p>
            <a:pPr indent="0" lvl="0" marL="457200" rtl="0" algn="l">
              <a:spcBef>
                <a:spcPts val="0"/>
              </a:spcBef>
              <a:spcAft>
                <a:spcPts val="0"/>
              </a:spcAft>
              <a:buNone/>
            </a:pPr>
            <a:r>
              <a:rPr lang="nl"/>
              <a:t>11 IBU &amp; 1</a:t>
            </a:r>
            <a:r>
              <a:rPr lang="nl"/>
              <a:t>5 EBC</a:t>
            </a:r>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2 biertypes proeven</a:t>
            </a:r>
            <a:endParaRPr/>
          </a:p>
        </p:txBody>
      </p:sp>
      <p:sp>
        <p:nvSpPr>
          <p:cNvPr id="245" name="Google Shape;245;p37"/>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61950" lvl="0" marL="457200" rtl="0" algn="l">
              <a:spcBef>
                <a:spcPts val="0"/>
              </a:spcBef>
              <a:spcAft>
                <a:spcPts val="0"/>
              </a:spcAft>
              <a:buSzPts val="2100"/>
              <a:buChar char="●"/>
            </a:pPr>
            <a:r>
              <a:rPr lang="nl"/>
              <a:t>1325</a:t>
            </a:r>
            <a:endParaRPr/>
          </a:p>
          <a:p>
            <a:pPr indent="457200" lvl="0" marL="0" rtl="0" algn="l">
              <a:spcBef>
                <a:spcPts val="0"/>
              </a:spcBef>
              <a:spcAft>
                <a:spcPts val="0"/>
              </a:spcAft>
              <a:buNone/>
            </a:pPr>
            <a:r>
              <a:rPr lang="nl"/>
              <a:t>APA (Americain Pale Ale) van 5,8 % </a:t>
            </a:r>
            <a:endParaRPr/>
          </a:p>
          <a:p>
            <a:pPr indent="457200" lvl="0" marL="0" rtl="0" algn="l">
              <a:spcBef>
                <a:spcPts val="0"/>
              </a:spcBef>
              <a:spcAft>
                <a:spcPts val="0"/>
              </a:spcAft>
              <a:buNone/>
            </a:pPr>
            <a:r>
              <a:rPr lang="nl"/>
              <a:t>28 IBU &amp; 25 EBC</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ctrTitle"/>
          </p:nvPr>
        </p:nvSpPr>
        <p:spPr>
          <a:xfrm>
            <a:off x="598100" y="356100"/>
            <a:ext cx="8222100" cy="1078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Etiket maken voor herinneringsbier</a:t>
            </a:r>
            <a:endParaRPr/>
          </a:p>
        </p:txBody>
      </p:sp>
      <p:sp>
        <p:nvSpPr>
          <p:cNvPr id="251" name="Google Shape;251;p38"/>
          <p:cNvSpPr txBox="1"/>
          <p:nvPr>
            <p:ph idx="1" type="subTitle"/>
          </p:nvPr>
        </p:nvSpPr>
        <p:spPr>
          <a:xfrm>
            <a:off x="598100" y="2396298"/>
            <a:ext cx="8222100" cy="2085300"/>
          </a:xfrm>
          <a:prstGeom prst="rect">
            <a:avLst/>
          </a:prstGeom>
        </p:spPr>
        <p:txBody>
          <a:bodyPr anchorCtr="0" anchor="t" bIns="91425" lIns="91425" spcFirstLastPara="1" rIns="91425" wrap="square" tIns="91425">
            <a:normAutofit lnSpcReduction="10000"/>
          </a:bodyPr>
          <a:lstStyle/>
          <a:p>
            <a:pPr indent="-361950" lvl="0" marL="457200" rtl="0" algn="l">
              <a:spcBef>
                <a:spcPts val="0"/>
              </a:spcBef>
              <a:spcAft>
                <a:spcPts val="0"/>
              </a:spcAft>
              <a:buSzPts val="2100"/>
              <a:buChar char="-"/>
            </a:pPr>
            <a:r>
              <a:rPr lang="nl"/>
              <a:t>naam van het bier, zelf verzinnen</a:t>
            </a:r>
            <a:endParaRPr/>
          </a:p>
          <a:p>
            <a:pPr indent="-361950" lvl="0" marL="457200" rtl="0" algn="l">
              <a:spcBef>
                <a:spcPts val="0"/>
              </a:spcBef>
              <a:spcAft>
                <a:spcPts val="0"/>
              </a:spcAft>
              <a:buSzPts val="2100"/>
              <a:buChar char="-"/>
            </a:pPr>
            <a:r>
              <a:rPr lang="nl"/>
              <a:t>alcoholpercentage = 5,8%</a:t>
            </a:r>
            <a:endParaRPr/>
          </a:p>
          <a:p>
            <a:pPr indent="-361950" lvl="0" marL="457200" rtl="0" algn="l">
              <a:spcBef>
                <a:spcPts val="0"/>
              </a:spcBef>
              <a:spcAft>
                <a:spcPts val="0"/>
              </a:spcAft>
              <a:buSzPts val="2100"/>
              <a:buChar char="-"/>
            </a:pPr>
            <a:r>
              <a:rPr lang="nl"/>
              <a:t>datum van vandaag</a:t>
            </a:r>
            <a:endParaRPr/>
          </a:p>
          <a:p>
            <a:pPr indent="-361950" lvl="0" marL="457200" rtl="0" algn="l">
              <a:spcBef>
                <a:spcPts val="0"/>
              </a:spcBef>
              <a:spcAft>
                <a:spcPts val="0"/>
              </a:spcAft>
              <a:buSzPts val="2100"/>
              <a:buChar char="-"/>
            </a:pPr>
            <a:r>
              <a:rPr lang="nl"/>
              <a:t>maak er wat moois van</a:t>
            </a:r>
            <a:endParaRPr/>
          </a:p>
          <a:p>
            <a:pPr indent="0" lvl="0" marL="0" rtl="0" algn="l">
              <a:spcBef>
                <a:spcPts val="0"/>
              </a:spcBef>
              <a:spcAft>
                <a:spcPts val="0"/>
              </a:spcAft>
              <a:buNone/>
            </a:pPr>
            <a:r>
              <a:t/>
            </a:r>
            <a:endParaRPr/>
          </a:p>
          <a:p>
            <a:pPr indent="0" lvl="0" marL="0" rtl="0" algn="l">
              <a:spcBef>
                <a:spcPts val="0"/>
              </a:spcBef>
              <a:spcAft>
                <a:spcPts val="0"/>
              </a:spcAft>
              <a:buNone/>
            </a:pPr>
            <a:r>
              <a:rPr b="1" lang="nl"/>
              <a:t>Bedankt voor jullie aanwezigheid en interesse in bier brouwen!</a:t>
            </a:r>
            <a:endParaRPr b="1"/>
          </a:p>
        </p:txBody>
      </p:sp>
      <p:pic>
        <p:nvPicPr>
          <p:cNvPr id="252" name="Google Shape;252;p38"/>
          <p:cNvPicPr preferRelativeResize="0"/>
          <p:nvPr/>
        </p:nvPicPr>
        <p:blipFill>
          <a:blip r:embed="rId3">
            <a:alphaModFix/>
          </a:blip>
          <a:stretch>
            <a:fillRect/>
          </a:stretch>
        </p:blipFill>
        <p:spPr>
          <a:xfrm>
            <a:off x="6174400" y="1434300"/>
            <a:ext cx="2254950" cy="24826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598100" y="1092875"/>
            <a:ext cx="8222100" cy="1143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Programma van deze interactieve lezing:</a:t>
            </a:r>
            <a:endParaRPr/>
          </a:p>
        </p:txBody>
      </p:sp>
      <p:sp>
        <p:nvSpPr>
          <p:cNvPr id="100" name="Google Shape;100;p15"/>
          <p:cNvSpPr txBox="1"/>
          <p:nvPr>
            <p:ph idx="1" type="subTitle"/>
          </p:nvPr>
        </p:nvSpPr>
        <p:spPr>
          <a:xfrm>
            <a:off x="598100" y="2235872"/>
            <a:ext cx="8222100" cy="22458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nl"/>
              <a:t>historie van bier</a:t>
            </a:r>
            <a:endParaRPr/>
          </a:p>
          <a:p>
            <a:pPr indent="-361950" lvl="0" marL="457200" rtl="0" algn="l">
              <a:spcBef>
                <a:spcPts val="0"/>
              </a:spcBef>
              <a:spcAft>
                <a:spcPts val="0"/>
              </a:spcAft>
              <a:buSzPts val="2100"/>
              <a:buChar char="-"/>
            </a:pPr>
            <a:r>
              <a:rPr lang="nl"/>
              <a:t>trends</a:t>
            </a:r>
            <a:endParaRPr/>
          </a:p>
          <a:p>
            <a:pPr indent="-361950" lvl="0" marL="457200" rtl="0" algn="l">
              <a:spcBef>
                <a:spcPts val="0"/>
              </a:spcBef>
              <a:spcAft>
                <a:spcPts val="0"/>
              </a:spcAft>
              <a:buSzPts val="2100"/>
              <a:buChar char="-"/>
            </a:pPr>
            <a:r>
              <a:rPr lang="nl"/>
              <a:t>bier en gezondheid</a:t>
            </a:r>
            <a:endParaRPr/>
          </a:p>
          <a:p>
            <a:pPr indent="-361950" lvl="0" marL="457200" rtl="0" algn="l">
              <a:spcBef>
                <a:spcPts val="0"/>
              </a:spcBef>
              <a:spcAft>
                <a:spcPts val="0"/>
              </a:spcAft>
              <a:buSzPts val="2100"/>
              <a:buChar char="-"/>
            </a:pPr>
            <a:r>
              <a:rPr lang="nl"/>
              <a:t>hoe kan ik thuis brouwen? </a:t>
            </a:r>
            <a:endParaRPr/>
          </a:p>
          <a:p>
            <a:pPr indent="-361950" lvl="0" marL="457200" rtl="0" algn="l">
              <a:spcBef>
                <a:spcPts val="0"/>
              </a:spcBef>
              <a:spcAft>
                <a:spcPts val="0"/>
              </a:spcAft>
              <a:buSzPts val="2100"/>
              <a:buChar char="-"/>
            </a:pPr>
            <a:r>
              <a:rPr lang="nl"/>
              <a:t>bier proeven volgens keurmeestersformulier</a:t>
            </a:r>
            <a:endParaRPr/>
          </a:p>
          <a:p>
            <a:pPr indent="-361950" lvl="0" marL="457200" rtl="0" algn="l">
              <a:spcBef>
                <a:spcPts val="0"/>
              </a:spcBef>
              <a:spcAft>
                <a:spcPts val="0"/>
              </a:spcAft>
              <a:buSzPts val="2100"/>
              <a:buChar char="-"/>
            </a:pPr>
            <a:r>
              <a:rPr lang="nl"/>
              <a:t>etiket maken, herinneringsbier NIBI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Historie van bier:</a:t>
            </a:r>
            <a:endParaRPr/>
          </a:p>
        </p:txBody>
      </p:sp>
      <p:sp>
        <p:nvSpPr>
          <p:cNvPr id="106" name="Google Shape;106;p16"/>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lnSpcReduction="10000"/>
          </a:bodyPr>
          <a:lstStyle/>
          <a:p>
            <a:pPr indent="-361950" lvl="0" marL="457200" rtl="0" algn="l">
              <a:spcBef>
                <a:spcPts val="0"/>
              </a:spcBef>
              <a:spcAft>
                <a:spcPts val="0"/>
              </a:spcAft>
              <a:buSzPts val="2100"/>
              <a:buChar char="-"/>
            </a:pPr>
            <a:r>
              <a:rPr lang="nl"/>
              <a:t>Zo’n 6000 jaar geleden ontstaan in Mesopotamië</a:t>
            </a:r>
            <a:endParaRPr/>
          </a:p>
          <a:p>
            <a:pPr indent="-361950" lvl="0" marL="457200" rtl="0" algn="l">
              <a:spcBef>
                <a:spcPts val="0"/>
              </a:spcBef>
              <a:spcAft>
                <a:spcPts val="0"/>
              </a:spcAft>
              <a:buSzPts val="2100"/>
              <a:buChar char="-"/>
            </a:pPr>
            <a:r>
              <a:rPr lang="nl"/>
              <a:t>Graancultuur</a:t>
            </a:r>
            <a:endParaRPr/>
          </a:p>
          <a:p>
            <a:pPr indent="-361950" lvl="0" marL="457200" rtl="0" algn="l">
              <a:spcBef>
                <a:spcPts val="0"/>
              </a:spcBef>
              <a:spcAft>
                <a:spcPts val="0"/>
              </a:spcAft>
              <a:buSzPts val="2100"/>
              <a:buChar char="-"/>
            </a:pPr>
            <a:r>
              <a:rPr lang="nl"/>
              <a:t>Spontane gisting</a:t>
            </a:r>
            <a:endParaRPr/>
          </a:p>
          <a:p>
            <a:pPr indent="-361950" lvl="0" marL="457200" rtl="0" algn="l">
              <a:spcBef>
                <a:spcPts val="0"/>
              </a:spcBef>
              <a:spcAft>
                <a:spcPts val="0"/>
              </a:spcAft>
              <a:buSzPts val="2100"/>
              <a:buChar char="-"/>
            </a:pPr>
            <a:r>
              <a:rPr lang="nl"/>
              <a:t>Bier staat aan de basis van </a:t>
            </a:r>
            <a:endParaRPr/>
          </a:p>
          <a:p>
            <a:pPr indent="0" lvl="0" marL="457200" rtl="0" algn="l">
              <a:spcBef>
                <a:spcPts val="0"/>
              </a:spcBef>
              <a:spcAft>
                <a:spcPts val="0"/>
              </a:spcAft>
              <a:buNone/>
            </a:pPr>
            <a:r>
              <a:rPr lang="nl"/>
              <a:t>stedelijke beschaving</a:t>
            </a:r>
            <a:endParaRPr/>
          </a:p>
          <a:p>
            <a:pPr indent="-361950" lvl="0" marL="457200" rtl="0" algn="l">
              <a:spcBef>
                <a:spcPts val="0"/>
              </a:spcBef>
              <a:spcAft>
                <a:spcPts val="0"/>
              </a:spcAft>
              <a:buSzPts val="2100"/>
              <a:buChar char="-"/>
            </a:pPr>
            <a:r>
              <a:rPr lang="nl"/>
              <a:t>Bierbrouwen=vrouwenberoep</a:t>
            </a:r>
            <a:endParaRPr/>
          </a:p>
          <a:p>
            <a:pPr indent="-361950" lvl="0" marL="457200" rtl="0" algn="l">
              <a:spcBef>
                <a:spcPts val="0"/>
              </a:spcBef>
              <a:spcAft>
                <a:spcPts val="0"/>
              </a:spcAft>
              <a:buSzPts val="2100"/>
              <a:buChar char="-"/>
            </a:pPr>
            <a:r>
              <a:rPr lang="nl"/>
              <a:t>Bier speelt belangrijke rol in </a:t>
            </a:r>
            <a:endParaRPr/>
          </a:p>
          <a:p>
            <a:pPr indent="0" lvl="0" marL="457200" rtl="0" algn="l">
              <a:spcBef>
                <a:spcPts val="0"/>
              </a:spcBef>
              <a:spcAft>
                <a:spcPts val="0"/>
              </a:spcAft>
              <a:buNone/>
            </a:pPr>
            <a:r>
              <a:rPr lang="nl"/>
              <a:t>Egypte, bij Grieken, Romeinen, </a:t>
            </a:r>
            <a:endParaRPr/>
          </a:p>
          <a:p>
            <a:pPr indent="0" lvl="0" marL="457200" rtl="0" algn="l">
              <a:spcBef>
                <a:spcPts val="0"/>
              </a:spcBef>
              <a:spcAft>
                <a:spcPts val="0"/>
              </a:spcAft>
              <a:buNone/>
            </a:pPr>
            <a:r>
              <a:rPr lang="nl"/>
              <a:t>Kelten en Germanen</a:t>
            </a:r>
            <a:endParaRPr/>
          </a:p>
        </p:txBody>
      </p:sp>
      <p:pic>
        <p:nvPicPr>
          <p:cNvPr id="107" name="Google Shape;107;p16"/>
          <p:cNvPicPr preferRelativeResize="0"/>
          <p:nvPr/>
        </p:nvPicPr>
        <p:blipFill>
          <a:blip r:embed="rId3">
            <a:alphaModFix/>
          </a:blip>
          <a:stretch>
            <a:fillRect/>
          </a:stretch>
        </p:blipFill>
        <p:spPr>
          <a:xfrm>
            <a:off x="5137825" y="2126625"/>
            <a:ext cx="3682375" cy="261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Historie van bier:</a:t>
            </a:r>
            <a:endParaRPr/>
          </a:p>
        </p:txBody>
      </p:sp>
      <p:sp>
        <p:nvSpPr>
          <p:cNvPr id="113" name="Google Shape;113;p17"/>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l"/>
              <a:t>Middeleeuwen:</a:t>
            </a:r>
            <a:endParaRPr/>
          </a:p>
          <a:p>
            <a:pPr indent="-361950" lvl="0" marL="457200" rtl="0" algn="l">
              <a:spcBef>
                <a:spcPts val="0"/>
              </a:spcBef>
              <a:spcAft>
                <a:spcPts val="0"/>
              </a:spcAft>
              <a:buSzPts val="2100"/>
              <a:buChar char="-"/>
            </a:pPr>
            <a:r>
              <a:rPr lang="nl"/>
              <a:t>Val van Romeinse rijk</a:t>
            </a:r>
            <a:endParaRPr/>
          </a:p>
          <a:p>
            <a:pPr indent="-361950" lvl="0" marL="457200" rtl="0" algn="l">
              <a:spcBef>
                <a:spcPts val="0"/>
              </a:spcBef>
              <a:spcAft>
                <a:spcPts val="0"/>
              </a:spcAft>
              <a:buSzPts val="2100"/>
              <a:buChar char="-"/>
            </a:pPr>
            <a:r>
              <a:rPr lang="nl"/>
              <a:t>Abdijen en ambachtslieden</a:t>
            </a:r>
            <a:endParaRPr/>
          </a:p>
          <a:p>
            <a:pPr indent="-361950" lvl="0" marL="457200" rtl="0" algn="l">
              <a:spcBef>
                <a:spcPts val="0"/>
              </a:spcBef>
              <a:spcAft>
                <a:spcPts val="0"/>
              </a:spcAft>
              <a:buSzPts val="2100"/>
              <a:buChar char="-"/>
            </a:pPr>
            <a:r>
              <a:rPr lang="nl"/>
              <a:t>Bier in kleine hoeveelheden en niet lang houdbaar</a:t>
            </a:r>
            <a:endParaRPr/>
          </a:p>
          <a:p>
            <a:pPr indent="-361950" lvl="0" marL="457200" rtl="0" algn="l">
              <a:spcBef>
                <a:spcPts val="0"/>
              </a:spcBef>
              <a:spcAft>
                <a:spcPts val="0"/>
              </a:spcAft>
              <a:buSzPts val="2100"/>
              <a:buChar char="-"/>
            </a:pPr>
            <a:r>
              <a:rPr lang="nl"/>
              <a:t>Gemiddeld 1 liter bier per persoon per dag</a:t>
            </a:r>
            <a:endParaRPr/>
          </a:p>
          <a:p>
            <a:pPr indent="-361950" lvl="0" marL="457200" rtl="0" algn="l">
              <a:spcBef>
                <a:spcPts val="0"/>
              </a:spcBef>
              <a:spcAft>
                <a:spcPts val="0"/>
              </a:spcAft>
              <a:buSzPts val="2100"/>
              <a:buChar char="-"/>
            </a:pPr>
            <a:r>
              <a:rPr lang="nl"/>
              <a:t>Rond 1300 werd er meer gebrouwen met hop (langer houdbaar), hoeveelheden werden groter (tot ongeveer 4000 liter!)</a:t>
            </a:r>
            <a:endParaRPr/>
          </a:p>
          <a:p>
            <a:pPr indent="-361950" lvl="0" marL="457200" rtl="0" algn="l">
              <a:spcBef>
                <a:spcPts val="0"/>
              </a:spcBef>
              <a:spcAft>
                <a:spcPts val="0"/>
              </a:spcAft>
              <a:buSzPts val="2100"/>
              <a:buChar char="-"/>
            </a:pPr>
            <a:r>
              <a:rPr lang="nl"/>
              <a:t>Biersteden in NL: Haarlem, Gouda en Delft, ook export</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9" name="Google Shape;119;p18"/>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pic>
        <p:nvPicPr>
          <p:cNvPr id="120" name="Google Shape;120;p18"/>
          <p:cNvPicPr preferRelativeResize="0"/>
          <p:nvPr/>
        </p:nvPicPr>
        <p:blipFill>
          <a:blip r:embed="rId3">
            <a:alphaModFix/>
          </a:blip>
          <a:stretch>
            <a:fillRect/>
          </a:stretch>
        </p:blipFill>
        <p:spPr>
          <a:xfrm>
            <a:off x="1646830" y="0"/>
            <a:ext cx="363474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Historie van bier:</a:t>
            </a:r>
            <a:endParaRPr/>
          </a:p>
        </p:txBody>
      </p:sp>
      <p:sp>
        <p:nvSpPr>
          <p:cNvPr id="126" name="Google Shape;126;p19"/>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nl"/>
              <a:t>Middeleeuwen:</a:t>
            </a:r>
            <a:endParaRPr/>
          </a:p>
          <a:p>
            <a:pPr indent="-341947" lvl="0" marL="457200" rtl="0" algn="l">
              <a:spcBef>
                <a:spcPts val="0"/>
              </a:spcBef>
              <a:spcAft>
                <a:spcPts val="0"/>
              </a:spcAft>
              <a:buSzPct val="100000"/>
              <a:buChar char="-"/>
            </a:pPr>
            <a:r>
              <a:rPr lang="nl"/>
              <a:t>Na 1650 krijgt bier concurrentie van koffie, thee en chocolade</a:t>
            </a:r>
            <a:endParaRPr/>
          </a:p>
          <a:p>
            <a:pPr indent="-341947" lvl="0" marL="457200" rtl="0" algn="l">
              <a:spcBef>
                <a:spcPts val="0"/>
              </a:spcBef>
              <a:spcAft>
                <a:spcPts val="0"/>
              </a:spcAft>
              <a:buSzPct val="100000"/>
              <a:buChar char="-"/>
            </a:pPr>
            <a:r>
              <a:rPr lang="nl"/>
              <a:t>Daling in bierverbruik liep door tot na 1850</a:t>
            </a:r>
            <a:endParaRPr/>
          </a:p>
          <a:p>
            <a:pPr indent="-341947" lvl="0" marL="457200" rtl="0" algn="l">
              <a:spcBef>
                <a:spcPts val="0"/>
              </a:spcBef>
              <a:spcAft>
                <a:spcPts val="0"/>
              </a:spcAft>
              <a:buSzPct val="100000"/>
              <a:buChar char="-"/>
            </a:pPr>
            <a:r>
              <a:rPr lang="nl"/>
              <a:t>Door industriële revolutie (oa thermometer, saccharometers, stoommachine) beter bestuurbaar brouwproces en kwalitatief beter bier.</a:t>
            </a:r>
            <a:endParaRPr/>
          </a:p>
          <a:p>
            <a:pPr indent="-341947" lvl="0" marL="457200" rtl="0" algn="l">
              <a:spcBef>
                <a:spcPts val="0"/>
              </a:spcBef>
              <a:spcAft>
                <a:spcPts val="0"/>
              </a:spcAft>
              <a:buSzPct val="100000"/>
              <a:buChar char="-"/>
            </a:pPr>
            <a:r>
              <a:rPr lang="nl"/>
              <a:t>Rond 1875 ontdekt Louis Pasteur de werking van gist, maar ook het pasteuriseren.</a:t>
            </a:r>
            <a:endParaRPr/>
          </a:p>
          <a:p>
            <a:pPr indent="-341947" lvl="0" marL="457200" rtl="0" algn="l">
              <a:spcBef>
                <a:spcPts val="0"/>
              </a:spcBef>
              <a:spcAft>
                <a:spcPts val="0"/>
              </a:spcAft>
              <a:buSzPct val="100000"/>
              <a:buChar char="-"/>
            </a:pPr>
            <a:r>
              <a:rPr lang="nl"/>
              <a:t>Rond 1842 in de bohemen wordt Pils gemaakt, een nieuw soort bier.</a:t>
            </a:r>
            <a:endParaRPr/>
          </a:p>
          <a:p>
            <a:pPr indent="-341947" lvl="0" marL="457200" rtl="0" algn="l">
              <a:spcBef>
                <a:spcPts val="0"/>
              </a:spcBef>
              <a:spcAft>
                <a:spcPts val="0"/>
              </a:spcAft>
              <a:buSzPct val="100000"/>
              <a:buChar char="-"/>
            </a:pPr>
            <a:r>
              <a:rPr lang="nl"/>
              <a:t>Rond 1880 wordt de koelmachine uitgevonden.</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l"/>
              <a:t>Trends</a:t>
            </a:r>
            <a:endParaRPr/>
          </a:p>
        </p:txBody>
      </p:sp>
      <p:sp>
        <p:nvSpPr>
          <p:cNvPr id="132" name="Google Shape;132;p20"/>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nl"/>
              <a:t>Grotere brouwerijen worden groter</a:t>
            </a:r>
            <a:endParaRPr/>
          </a:p>
          <a:p>
            <a:pPr indent="-361950" lvl="0" marL="457200" rtl="0" algn="l">
              <a:spcBef>
                <a:spcPts val="0"/>
              </a:spcBef>
              <a:spcAft>
                <a:spcPts val="0"/>
              </a:spcAft>
              <a:buSzPts val="2100"/>
              <a:buChar char="-"/>
            </a:pPr>
            <a:r>
              <a:rPr lang="nl"/>
              <a:t>Goedkoop en toegankelijk bier versus behoefte aan authentieke en bijzondere smaken</a:t>
            </a:r>
            <a:endParaRPr/>
          </a:p>
          <a:p>
            <a:pPr indent="-361950" lvl="0" marL="457200" rtl="0" algn="l">
              <a:spcBef>
                <a:spcPts val="0"/>
              </a:spcBef>
              <a:spcAft>
                <a:spcPts val="0"/>
              </a:spcAft>
              <a:buSzPts val="2100"/>
              <a:buChar char="-"/>
            </a:pPr>
            <a:r>
              <a:rPr lang="nl"/>
              <a:t>Consumptie van pils neemt af in West Europa</a:t>
            </a:r>
            <a:endParaRPr/>
          </a:p>
          <a:p>
            <a:pPr indent="-361950" lvl="0" marL="457200" rtl="0" algn="l">
              <a:spcBef>
                <a:spcPts val="0"/>
              </a:spcBef>
              <a:spcAft>
                <a:spcPts val="0"/>
              </a:spcAft>
              <a:buSzPts val="2100"/>
              <a:buChar char="-"/>
            </a:pPr>
            <a:r>
              <a:rPr lang="nl"/>
              <a:t>Meer en en meer bieren zonder of met lager alcoholpercentage</a:t>
            </a:r>
            <a:endParaRPr/>
          </a:p>
          <a:p>
            <a:pPr indent="-361950" lvl="0" marL="457200" rtl="0" algn="l">
              <a:spcBef>
                <a:spcPts val="0"/>
              </a:spcBef>
              <a:spcAft>
                <a:spcPts val="0"/>
              </a:spcAft>
              <a:buSzPts val="2100"/>
              <a:buChar char="-"/>
            </a:pPr>
            <a:r>
              <a:rPr lang="nl"/>
              <a:t>Streekproducten, kleine brouwerijen</a:t>
            </a:r>
            <a:endParaRPr/>
          </a:p>
          <a:p>
            <a:pPr indent="-361950" lvl="0" marL="457200" rtl="0" algn="l">
              <a:spcBef>
                <a:spcPts val="0"/>
              </a:spcBef>
              <a:spcAft>
                <a:spcPts val="0"/>
              </a:spcAft>
              <a:buSzPts val="2100"/>
              <a:buChar char="-"/>
            </a:pPr>
            <a:r>
              <a:rPr lang="nl"/>
              <a:t>Door corona, veel thuisbrouw ontstaan.</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ctrTitle"/>
          </p:nvPr>
        </p:nvSpPr>
        <p:spPr>
          <a:xfrm>
            <a:off x="598100" y="681800"/>
            <a:ext cx="8222100" cy="76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8" name="Google Shape;138;p21"/>
          <p:cNvSpPr txBox="1"/>
          <p:nvPr>
            <p:ph idx="1" type="subTitle"/>
          </p:nvPr>
        </p:nvSpPr>
        <p:spPr>
          <a:xfrm>
            <a:off x="598100" y="1574117"/>
            <a:ext cx="8222100" cy="29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39" name="Google Shape;139;p21"/>
          <p:cNvPicPr preferRelativeResize="0"/>
          <p:nvPr/>
        </p:nvPicPr>
        <p:blipFill>
          <a:blip r:embed="rId3">
            <a:alphaModFix/>
          </a:blip>
          <a:stretch>
            <a:fillRect/>
          </a:stretch>
        </p:blipFill>
        <p:spPr>
          <a:xfrm>
            <a:off x="1311169" y="0"/>
            <a:ext cx="6521663"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