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9" r:id="rId6"/>
    <p:sldId id="270" r:id="rId7"/>
    <p:sldId id="260" r:id="rId8"/>
    <p:sldId id="271" r:id="rId9"/>
    <p:sldId id="272" r:id="rId10"/>
    <p:sldId id="261" r:id="rId11"/>
    <p:sldId id="262" r:id="rId12"/>
    <p:sldId id="263" r:id="rId13"/>
    <p:sldId id="264" r:id="rId14"/>
    <p:sldId id="265" r:id="rId15"/>
    <p:sldId id="273" r:id="rId16"/>
    <p:sldId id="266" r:id="rId17"/>
    <p:sldId id="267" r:id="rId18"/>
    <p:sldId id="268" r:id="rId19"/>
    <p:sldId id="274" r:id="rId20"/>
  </p:sldIdLst>
  <p:sldSz cx="9144000" cy="5143500" type="screen16x9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8">
          <p15:clr>
            <a:srgbClr val="A4A3A4"/>
          </p15:clr>
        </p15:guide>
        <p15:guide id="2" orient="horz" pos="105">
          <p15:clr>
            <a:srgbClr val="A4A3A4"/>
          </p15:clr>
        </p15:guide>
        <p15:guide id="3" orient="horz" pos="2810">
          <p15:clr>
            <a:srgbClr val="A4A3A4"/>
          </p15:clr>
        </p15:guide>
        <p15:guide id="4" orient="horz" pos="671">
          <p15:clr>
            <a:srgbClr val="A4A3A4"/>
          </p15:clr>
        </p15:guide>
        <p15:guide id="5" pos="388">
          <p15:clr>
            <a:srgbClr val="A4A3A4"/>
          </p15:clr>
        </p15:guide>
        <p15:guide id="6" pos="5601">
          <p15:clr>
            <a:srgbClr val="A4A3A4"/>
          </p15:clr>
        </p15:guide>
        <p15:guide id="7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jam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9C35"/>
    <a:srgbClr val="FFFFFF"/>
    <a:srgbClr val="34B233"/>
    <a:srgbClr val="000000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FD4443E-F989-4FC4-A0C8-D5A2AF1F390B}" styleName="Stijl, donker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jl, donker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ijl, donker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ijl, donker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571" y="91"/>
      </p:cViewPr>
      <p:guideLst>
        <p:guide orient="horz" pos="928"/>
        <p:guide orient="horz" pos="105"/>
        <p:guide orient="horz" pos="2810"/>
        <p:guide orient="horz" pos="671"/>
        <p:guide pos="388"/>
        <p:guide pos="560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77C93-F9CF-4927-9F50-055434CC2C4C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4D53B-2A5F-46DB-9092-7AB52C1222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586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22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91504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add picture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553175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add picture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Tijdelijke aanduiding voor afbeelding 24"/>
          <p:cNvSpPr>
            <a:spLocks noGrp="1" noChangeAspect="1"/>
          </p:cNvSpPr>
          <p:nvPr>
            <p:ph type="pic" sz="quarter" idx="28"/>
          </p:nvPr>
        </p:nvSpPr>
        <p:spPr bwMode="auto">
          <a:xfrm>
            <a:off x="4959012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add picture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364849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add picture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Tijdelijke aanduiding voor tekst 21"/>
          <p:cNvSpPr>
            <a:spLocks noGrp="1"/>
          </p:cNvSpPr>
          <p:nvPr>
            <p:ph type="body" sz="quarter" idx="20"/>
          </p:nvPr>
        </p:nvSpPr>
        <p:spPr>
          <a:xfrm>
            <a:off x="505856" y="1234871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ijdelijke aanduiding voor tekst 21"/>
          <p:cNvSpPr>
            <a:spLocks noGrp="1"/>
          </p:cNvSpPr>
          <p:nvPr>
            <p:ph type="body" sz="quarter" idx="21"/>
          </p:nvPr>
        </p:nvSpPr>
        <p:spPr>
          <a:xfrm>
            <a:off x="505856" y="1648186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vierkan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61600" y="168288"/>
            <a:ext cx="3816000" cy="10206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4607588" y="170100"/>
            <a:ext cx="4284000" cy="4284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04000" y="1368000"/>
            <a:ext cx="3874036" cy="309197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's met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15925" y="1473201"/>
            <a:ext cx="2556000" cy="19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1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76550" y="1473201"/>
            <a:ext cx="2556000" cy="19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337175" y="1473201"/>
            <a:ext cx="2556000" cy="19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17" name="Tijdelijke aanduiding voor tekst 21"/>
          <p:cNvSpPr>
            <a:spLocks noGrp="1"/>
          </p:cNvSpPr>
          <p:nvPr>
            <p:ph type="body" sz="quarter" idx="20"/>
          </p:nvPr>
        </p:nvSpPr>
        <p:spPr>
          <a:xfrm>
            <a:off x="505856" y="3507017"/>
            <a:ext cx="2673132" cy="955446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jdelijke aanduiding voor tekst 21"/>
          <p:cNvSpPr>
            <a:spLocks noGrp="1"/>
          </p:cNvSpPr>
          <p:nvPr>
            <p:ph type="body" sz="quarter" idx="26"/>
          </p:nvPr>
        </p:nvSpPr>
        <p:spPr>
          <a:xfrm>
            <a:off x="6215589" y="3507854"/>
            <a:ext cx="2673132" cy="955446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jdelijke aanduiding voor tekst 21"/>
          <p:cNvSpPr>
            <a:spLocks noGrp="1"/>
          </p:cNvSpPr>
          <p:nvPr>
            <p:ph type="body" sz="quarter" idx="27"/>
          </p:nvPr>
        </p:nvSpPr>
        <p:spPr>
          <a:xfrm>
            <a:off x="3364454" y="3507854"/>
            <a:ext cx="2673132" cy="955446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2 vierkante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20713" y="1473201"/>
            <a:ext cx="4059604" cy="2987862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474463"/>
            <a:ext cx="4060800" cy="298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18745" y="1107712"/>
            <a:ext cx="8274430" cy="334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aande foto's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15950" y="166688"/>
            <a:ext cx="4032000" cy="42903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59588" y="166688"/>
            <a:ext cx="4032000" cy="428966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1" y="0"/>
            <a:ext cx="9143999" cy="51435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561600" y="172641"/>
            <a:ext cx="8330400" cy="612000"/>
          </a:xfrm>
          <a:noFill/>
          <a:ln w="0"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93200" y="1368000"/>
            <a:ext cx="8398800" cy="3092400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615951" y="1473199"/>
            <a:ext cx="8275638" cy="29876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/tussenslide met ro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61600" y="168288"/>
            <a:ext cx="3816000" cy="10206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4598375" y="168357"/>
            <a:ext cx="4294800" cy="4294105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04000" y="1368000"/>
            <a:ext cx="3874036" cy="309197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85336"/>
            <a:ext cx="8398800" cy="3075539"/>
          </a:xfrm>
        </p:spPr>
        <p:txBody>
          <a:bodyPr/>
          <a:lstStyle>
            <a:lvl1pPr>
              <a:lnSpc>
                <a:spcPts val="2000"/>
              </a:lnSpc>
              <a:spcBef>
                <a:spcPts val="1000"/>
              </a:spcBef>
              <a:defRPr sz="1600"/>
            </a:lvl1pPr>
            <a:lvl2pPr>
              <a:lnSpc>
                <a:spcPts val="2000"/>
              </a:lnSpc>
              <a:spcBef>
                <a:spcPts val="600"/>
              </a:spcBef>
              <a:buClr>
                <a:schemeClr val="bg2"/>
              </a:buClr>
              <a:defRPr sz="1600"/>
            </a:lvl2pPr>
            <a:lvl3pPr>
              <a:lnSpc>
                <a:spcPts val="2000"/>
              </a:lnSpc>
              <a:spcBef>
                <a:spcPts val="600"/>
              </a:spcBef>
              <a:defRPr sz="1600"/>
            </a:lvl3pPr>
            <a:lvl4pPr>
              <a:lnSpc>
                <a:spcPts val="2000"/>
              </a:lnSpc>
              <a:spcBef>
                <a:spcPts val="600"/>
              </a:spcBef>
              <a:defRPr sz="1600"/>
            </a:lvl4pPr>
            <a:lvl5pPr>
              <a:lnSpc>
                <a:spcPts val="2000"/>
              </a:lnSpc>
              <a:spcBef>
                <a:spcPts val="6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 met meerder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1600" y="168288"/>
            <a:ext cx="3816000" cy="10206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4598375" y="168357"/>
            <a:ext cx="4294800" cy="4294105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11" name="Tijdelijke aanduiding voor afbeelding 24"/>
          <p:cNvSpPr>
            <a:spLocks noGrp="1"/>
          </p:cNvSpPr>
          <p:nvPr>
            <p:ph type="pic" sz="quarter" idx="28" hasCustomPrompt="1"/>
          </p:nvPr>
        </p:nvSpPr>
        <p:spPr>
          <a:xfrm>
            <a:off x="2293449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6" name="Tijdelijke aanduiding voor afbeelding 24"/>
          <p:cNvSpPr>
            <a:spLocks noGrp="1"/>
          </p:cNvSpPr>
          <p:nvPr>
            <p:ph type="pic" sz="quarter" idx="24" hasCustomPrompt="1"/>
          </p:nvPr>
        </p:nvSpPr>
        <p:spPr>
          <a:xfrm>
            <a:off x="3643126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8" name="Tijdelijke aanduiding voor afbeelding 24"/>
          <p:cNvSpPr>
            <a:spLocks noGrp="1"/>
          </p:cNvSpPr>
          <p:nvPr>
            <p:ph type="pic" sz="quarter" idx="25" hasCustomPrompt="1"/>
          </p:nvPr>
        </p:nvSpPr>
        <p:spPr>
          <a:xfrm>
            <a:off x="4992803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9" name="Tijdelijke aanduiding voor afbeelding 24"/>
          <p:cNvSpPr>
            <a:spLocks noGrp="1"/>
          </p:cNvSpPr>
          <p:nvPr>
            <p:ph type="pic" sz="quarter" idx="26" hasCustomPrompt="1"/>
          </p:nvPr>
        </p:nvSpPr>
        <p:spPr>
          <a:xfrm>
            <a:off x="6342480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20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04000" y="1368000"/>
            <a:ext cx="3874036" cy="309197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1264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172642"/>
            <a:ext cx="8442796" cy="6298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376437"/>
            <a:ext cx="8521188" cy="30672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>
          <a:xfrm>
            <a:off x="8519145" y="4806000"/>
            <a:ext cx="468000" cy="123188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45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5D343-EA3E-42E0-A109-A1D9C7319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594745"/>
            <a:ext cx="6858000" cy="103772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B8B2C-DB00-4F96-8F41-2F9EDE793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1175F-2362-4D38-9F56-528D4A7AB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AD1D-51A5-431F-A1AE-671466F90745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B6FFF-CAAA-4C00-8888-146C4C95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D76C0-2109-4B65-A409-A3FB824CF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1F61-E64E-4D88-B183-0506467C1A9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6069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DC1BA-0AF5-4041-A8C8-4697A6F3A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168288"/>
            <a:ext cx="8330400" cy="5768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CDBA9-65A8-4515-ACD7-133686AFD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1D582-B2ED-4A59-9BAF-75BC607A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AD1D-51A5-431F-A1AE-671466F90745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6F4FC-6C3E-4144-9A14-87CE62416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255FD-C219-4951-B75B-55DC4447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1F61-E64E-4D88-B183-0506467C1A9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653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tekst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86175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85336"/>
            <a:ext cx="4104000" cy="3075539"/>
          </a:xfrm>
        </p:spPr>
        <p:txBody>
          <a:bodyPr/>
          <a:lstStyle>
            <a:lvl1pPr>
              <a:lnSpc>
                <a:spcPts val="2000"/>
              </a:lnSpc>
              <a:spcBef>
                <a:spcPts val="1000"/>
              </a:spcBef>
              <a:defRPr sz="1600"/>
            </a:lvl1pPr>
            <a:lvl2pPr>
              <a:lnSpc>
                <a:spcPts val="2000"/>
              </a:lnSpc>
              <a:spcBef>
                <a:spcPts val="600"/>
              </a:spcBef>
              <a:buClr>
                <a:schemeClr val="bg2"/>
              </a:buClr>
              <a:defRPr sz="1600"/>
            </a:lvl2pPr>
            <a:lvl3pPr>
              <a:lnSpc>
                <a:spcPts val="2000"/>
              </a:lnSpc>
              <a:spcBef>
                <a:spcPts val="600"/>
              </a:spcBef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8401" y="1474788"/>
            <a:ext cx="4051491" cy="298608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359936"/>
            <a:ext cx="4100513" cy="3100939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471727"/>
            <a:ext cx="4100513" cy="298914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  <p:sp>
        <p:nvSpPr>
          <p:cNvPr id="5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493200" y="1368000"/>
            <a:ext cx="8398800" cy="3092400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meerder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  <p:sp>
        <p:nvSpPr>
          <p:cNvPr id="31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91504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add picture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553175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add picture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Tijdelijke aanduiding voor afbeelding 24"/>
          <p:cNvSpPr>
            <a:spLocks noGrp="1" noChangeAspect="1"/>
          </p:cNvSpPr>
          <p:nvPr>
            <p:ph type="pic" sz="quarter" idx="28"/>
          </p:nvPr>
        </p:nvSpPr>
        <p:spPr bwMode="auto">
          <a:xfrm>
            <a:off x="4959012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add picture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364849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add picture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Tijdelijke aanduiding voor tekst 21"/>
          <p:cNvSpPr>
            <a:spLocks noGrp="1"/>
          </p:cNvSpPr>
          <p:nvPr>
            <p:ph type="body" sz="quarter" idx="20"/>
          </p:nvPr>
        </p:nvSpPr>
        <p:spPr>
          <a:xfrm>
            <a:off x="505856" y="1234871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ijdelijke aanduiding voor tekst 21"/>
          <p:cNvSpPr>
            <a:spLocks noGrp="1"/>
          </p:cNvSpPr>
          <p:nvPr>
            <p:ph type="body" sz="quarter" idx="21"/>
          </p:nvPr>
        </p:nvSpPr>
        <p:spPr>
          <a:xfrm>
            <a:off x="505856" y="1648186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ijdelijke aanduiding voor afbeelding 24"/>
          <p:cNvSpPr>
            <a:spLocks noGrp="1"/>
          </p:cNvSpPr>
          <p:nvPr>
            <p:ph type="pic" sz="quarter" idx="16" hasCustomPrompt="1"/>
          </p:nvPr>
        </p:nvSpPr>
        <p:spPr>
          <a:xfrm>
            <a:off x="2293449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38" name="Tijdelijke aanduiding voor afbeelding 24"/>
          <p:cNvSpPr>
            <a:spLocks noGrp="1"/>
          </p:cNvSpPr>
          <p:nvPr>
            <p:ph type="pic" sz="quarter" idx="24" hasCustomPrompt="1"/>
          </p:nvPr>
        </p:nvSpPr>
        <p:spPr>
          <a:xfrm>
            <a:off x="3643126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39" name="Tijdelijke aanduiding voor afbeelding 24"/>
          <p:cNvSpPr>
            <a:spLocks noGrp="1"/>
          </p:cNvSpPr>
          <p:nvPr>
            <p:ph type="pic" sz="quarter" idx="25" hasCustomPrompt="1"/>
          </p:nvPr>
        </p:nvSpPr>
        <p:spPr>
          <a:xfrm>
            <a:off x="4992803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40" name="Tijdelijke aanduiding voor afbeelding 24"/>
          <p:cNvSpPr>
            <a:spLocks noGrp="1"/>
          </p:cNvSpPr>
          <p:nvPr>
            <p:ph type="pic" sz="quarter" idx="26" hasCustomPrompt="1"/>
          </p:nvPr>
        </p:nvSpPr>
        <p:spPr>
          <a:xfrm>
            <a:off x="6342480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86451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137CD22-C7F7-E73E-C5CA-E37FC701C8DB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7" cy="5143500"/>
          </a:xfrm>
          <a:prstGeom prst="rect">
            <a:avLst/>
          </a:prstGeom>
        </p:spPr>
      </p:pic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61600" y="168288"/>
            <a:ext cx="8330400" cy="610302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</p:spPr>
        <p:txBody>
          <a:bodyPr vert="horz" wrap="square" lIns="18000" tIns="18000" rIns="91440" bIns="180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dirty="0"/>
              <a:t>Klik om de stijl te bewerken</a:t>
            </a:r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96966" y="1368000"/>
            <a:ext cx="8394622" cy="30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4"/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463600" y="4773600"/>
            <a:ext cx="468000" cy="123188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lvl1pPr>
              <a:lnSpc>
                <a:spcPts val="900"/>
              </a:lnSpc>
              <a:defRPr lang="nl-NL" sz="800" smtClean="0">
                <a:latin typeface="Verdana" pitchFamily="34" charset="0"/>
              </a:defRPr>
            </a:lvl1pPr>
          </a:lstStyle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64" r:id="rId9"/>
    <p:sldLayoutId id="2147483653" r:id="rId10"/>
    <p:sldLayoutId id="2147483655" r:id="rId11"/>
    <p:sldLayoutId id="2147483656" r:id="rId12"/>
    <p:sldLayoutId id="2147483657" r:id="rId13"/>
    <p:sldLayoutId id="2147483659" r:id="rId14"/>
    <p:sldLayoutId id="2147483660" r:id="rId15"/>
    <p:sldLayoutId id="2147483661" r:id="rId16"/>
    <p:sldLayoutId id="2147483663" r:id="rId17"/>
    <p:sldLayoutId id="2147483665" r:id="rId18"/>
    <p:sldLayoutId id="2147483654" r:id="rId19"/>
    <p:sldLayoutId id="2147483666" r:id="rId20"/>
    <p:sldLayoutId id="2147483674" r:id="rId21"/>
    <p:sldLayoutId id="2147483675" r:id="rId22"/>
    <p:sldLayoutId id="2147483676" r:id="rId23"/>
  </p:sldLayoutIdLst>
  <p:hf hdr="0" ftr="0" dt="0"/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eaLnBrk="1" fontAlgn="base" hangingPunct="1">
        <a:lnSpc>
          <a:spcPts val="2400"/>
        </a:lnSpc>
        <a:spcBef>
          <a:spcPts val="11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eaLnBrk="1" fontAlgn="base" hangingPunct="1">
        <a:lnSpc>
          <a:spcPts val="2400"/>
        </a:lnSpc>
        <a:spcBef>
          <a:spcPts val="9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eaLnBrk="1" fontAlgn="base" hangingPunct="1">
        <a:lnSpc>
          <a:spcPts val="2400"/>
        </a:lnSpc>
        <a:spcBef>
          <a:spcPts val="900"/>
        </a:spcBef>
        <a:spcAft>
          <a:spcPct val="0"/>
        </a:spcAft>
        <a:buSzPct val="115000"/>
        <a:buFont typeface="Verdana" pitchFamily="34" charset="0"/>
        <a:buChar char="●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eaLnBrk="1" fontAlgn="base" hangingPunct="1">
        <a:lnSpc>
          <a:spcPts val="2400"/>
        </a:lnSpc>
        <a:spcBef>
          <a:spcPts val="900"/>
        </a:spcBef>
        <a:spcAft>
          <a:spcPct val="0"/>
        </a:spcAft>
        <a:buSzPct val="115000"/>
        <a:buFont typeface="Verdana" pitchFamily="34" charset="0"/>
        <a:buChar char="●"/>
        <a:defRPr sz="18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eaLnBrk="1" fontAlgn="base" hangingPunct="1">
        <a:lnSpc>
          <a:spcPts val="2400"/>
        </a:lnSpc>
        <a:spcBef>
          <a:spcPts val="900"/>
        </a:spcBef>
        <a:spcAft>
          <a:spcPct val="0"/>
        </a:spcAft>
        <a:buSzPct val="115000"/>
        <a:buFont typeface="Verdana" pitchFamily="34" charset="0"/>
        <a:buChar char="●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dnalabs.nl/reizende-dna-labs/dna-lab-prenataal-onderzoek-bij-planten/" TargetMode="Externa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">
            <a:extLst>
              <a:ext uri="{FF2B5EF4-FFF2-40B4-BE49-F238E27FC236}">
                <a16:creationId xmlns:a16="http://schemas.microsoft.com/office/drawing/2014/main" id="{4CEC0591-580F-4979-B788-AA0B2E33A8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660" y="4522227"/>
            <a:ext cx="554990" cy="4526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81D30-646E-447C-8FDD-B9CE90979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0800" y="1005060"/>
            <a:ext cx="6858000" cy="1067030"/>
          </a:xfrm>
          <a:ln>
            <a:noFill/>
          </a:ln>
        </p:spPr>
        <p:txBody>
          <a:bodyPr/>
          <a:lstStyle/>
          <a:p>
            <a:r>
              <a:rPr lang="nl-NL" sz="4000" dirty="0">
                <a:latin typeface="Calibri" panose="020F0502020204030204" pitchFamily="34" charset="0"/>
                <a:cs typeface="Calibri" panose="020F0502020204030204" pitchFamily="34" charset="0"/>
              </a:rPr>
              <a:t>Reizend DNA-lab: </a:t>
            </a:r>
            <a:br>
              <a:rPr lang="nl-NL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4000" dirty="0">
                <a:latin typeface="Calibri" panose="020F0502020204030204" pitchFamily="34" charset="0"/>
                <a:cs typeface="Calibri" panose="020F0502020204030204" pitchFamily="34" charset="0"/>
              </a:rPr>
              <a:t>De geheimen van de plant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278E9A-7C65-4232-9AA7-3FD5905B8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690" y="3348296"/>
            <a:ext cx="8007059" cy="1261804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nl-NL" dirty="0"/>
              <a:t>Lisa Nieuwboer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nl-NL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nl-NL" sz="1400" dirty="0"/>
              <a:t>Onderwijscoördinator en Voorlichter Plantenwetenschappen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nl-NL" sz="1400" dirty="0"/>
              <a:t>Reizend DNA-lab “Prenataal onderzoek bij planten”</a:t>
            </a:r>
          </a:p>
        </p:txBody>
      </p:sp>
      <p:pic>
        <p:nvPicPr>
          <p:cNvPr id="1026" name="Picture 2" descr="Search for species - Gemüse-Kohl (Brassica oleracea L.)">
            <a:extLst>
              <a:ext uri="{FF2B5EF4-FFF2-40B4-BE49-F238E27FC236}">
                <a16:creationId xmlns:a16="http://schemas.microsoft.com/office/drawing/2014/main" id="{1B6C9091-7F13-4733-889A-9A5B16770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80" y="683547"/>
            <a:ext cx="2220869" cy="368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1AFD902D-D704-4C22-91AF-9A0A775DA13D}"/>
              </a:ext>
            </a:extLst>
          </p:cNvPr>
          <p:cNvSpPr txBox="1">
            <a:spLocks/>
          </p:cNvSpPr>
          <p:nvPr/>
        </p:nvSpPr>
        <p:spPr bwMode="auto">
          <a:xfrm>
            <a:off x="6366312" y="4319436"/>
            <a:ext cx="1834859" cy="34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None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None/>
              <a:defRPr sz="15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None/>
              <a:defRPr sz="135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None/>
              <a:defRPr sz="12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None/>
              <a:defRPr sz="1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nl-NL" sz="1100" i="1" dirty="0" err="1"/>
              <a:t>Brassica</a:t>
            </a:r>
            <a:r>
              <a:rPr lang="nl-NL" sz="1100" i="1" dirty="0"/>
              <a:t> </a:t>
            </a:r>
            <a:r>
              <a:rPr lang="nl-NL" sz="1100" i="1" dirty="0" err="1"/>
              <a:t>oleracea</a:t>
            </a:r>
            <a:endParaRPr lang="nl-NL" sz="1100" i="1" dirty="0"/>
          </a:p>
        </p:txBody>
      </p:sp>
    </p:spTree>
    <p:extLst>
      <p:ext uri="{BB962C8B-B14F-4D97-AF65-F5344CB8AC3E}">
        <p14:creationId xmlns:p14="http://schemas.microsoft.com/office/powerpoint/2010/main" val="2677006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5BE16-28DC-4A52-B645-CBE0DF9AF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Koolgewassen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830AD-176C-4585-B568-2BFBCAD57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300" y="2072426"/>
            <a:ext cx="2564581" cy="57683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Familie </a:t>
            </a:r>
            <a:r>
              <a:rPr lang="nl-NL" dirty="0" err="1"/>
              <a:t>Brassicacea</a:t>
            </a:r>
            <a:r>
              <a:rPr lang="nl-NL" dirty="0"/>
              <a:t> </a:t>
            </a:r>
          </a:p>
        </p:txBody>
      </p:sp>
      <p:pic>
        <p:nvPicPr>
          <p:cNvPr id="4" name="Picture 3" descr="Logo">
            <a:extLst>
              <a:ext uri="{FF2B5EF4-FFF2-40B4-BE49-F238E27FC236}">
                <a16:creationId xmlns:a16="http://schemas.microsoft.com/office/drawing/2014/main" id="{D31A3998-4932-44A5-85F6-D01D8B87B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660" y="4522227"/>
            <a:ext cx="554990" cy="4526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15AE5E-86E3-4063-880C-56F08EB7D53D}"/>
              </a:ext>
            </a:extLst>
          </p:cNvPr>
          <p:cNvSpPr txBox="1"/>
          <p:nvPr/>
        </p:nvSpPr>
        <p:spPr>
          <a:xfrm>
            <a:off x="1144693" y="1193913"/>
            <a:ext cx="2485813" cy="76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dirty="0">
                <a:latin typeface="Verdana" pitchFamily="34" charset="0"/>
              </a:rPr>
              <a:t>Viertallige bloemen:</a:t>
            </a:r>
          </a:p>
          <a:p>
            <a:pPr>
              <a:lnSpc>
                <a:spcPts val="1800"/>
              </a:lnSpc>
            </a:pPr>
            <a:r>
              <a:rPr lang="nl-NL" sz="1400" dirty="0">
                <a:latin typeface="Verdana" pitchFamily="34" charset="0"/>
              </a:rPr>
              <a:t>4 kroonbladeren</a:t>
            </a:r>
          </a:p>
          <a:p>
            <a:pPr>
              <a:lnSpc>
                <a:spcPts val="1800"/>
              </a:lnSpc>
            </a:pPr>
            <a:r>
              <a:rPr lang="nl-NL" sz="1400" dirty="0">
                <a:latin typeface="Verdana" pitchFamily="34" charset="0"/>
              </a:rPr>
              <a:t>4 kelkbladeren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2423DA-12F8-427F-A516-2880EAE3AD88}"/>
              </a:ext>
            </a:extLst>
          </p:cNvPr>
          <p:cNvSpPr txBox="1"/>
          <p:nvPr/>
        </p:nvSpPr>
        <p:spPr>
          <a:xfrm>
            <a:off x="668444" y="2797434"/>
            <a:ext cx="2485813" cy="53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dirty="0">
                <a:latin typeface="Verdana" pitchFamily="34" charset="0"/>
              </a:rPr>
              <a:t>Vrucht is een hauw of hauwtje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9679A4-1F74-4A26-9DAA-CDD2D10F23DC}"/>
              </a:ext>
            </a:extLst>
          </p:cNvPr>
          <p:cNvSpPr txBox="1"/>
          <p:nvPr/>
        </p:nvSpPr>
        <p:spPr>
          <a:xfrm>
            <a:off x="4809869" y="2916611"/>
            <a:ext cx="2485813" cy="53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dirty="0">
                <a:latin typeface="Verdana" pitchFamily="34" charset="0"/>
              </a:rPr>
              <a:t>2 korte en 4 lange meeldraden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5A396B-AC98-4DDC-80EC-B7CDE15BC6CA}"/>
              </a:ext>
            </a:extLst>
          </p:cNvPr>
          <p:cNvSpPr txBox="1"/>
          <p:nvPr/>
        </p:nvSpPr>
        <p:spPr>
          <a:xfrm>
            <a:off x="7363248" y="2797434"/>
            <a:ext cx="2485813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i="1" dirty="0" err="1">
                <a:latin typeface="Verdana" pitchFamily="34" charset="0"/>
              </a:rPr>
              <a:t>Arabidopsis</a:t>
            </a:r>
            <a:endParaRPr lang="nl-NL" sz="1400" i="1" dirty="0">
              <a:latin typeface="Verdana" pitchFamily="34" charset="0"/>
            </a:endParaRPr>
          </a:p>
        </p:txBody>
      </p:sp>
      <p:pic>
        <p:nvPicPr>
          <p:cNvPr id="1026" name="Picture 2" descr="Bloemen :: Natuurlijk-brabant">
            <a:extLst>
              <a:ext uri="{FF2B5EF4-FFF2-40B4-BE49-F238E27FC236}">
                <a16:creationId xmlns:a16="http://schemas.microsoft.com/office/drawing/2014/main" id="{55E02608-2057-4255-924C-E275BE345B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2" t="16427" r="21224" b="19385"/>
          <a:stretch/>
        </p:blipFill>
        <p:spPr bwMode="auto">
          <a:xfrm>
            <a:off x="143511" y="1132367"/>
            <a:ext cx="1049866" cy="100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rassica campestris-Yellow mustard">
            <a:extLst>
              <a:ext uri="{FF2B5EF4-FFF2-40B4-BE49-F238E27FC236}">
                <a16:creationId xmlns:a16="http://schemas.microsoft.com/office/drawing/2014/main" id="{B11A8F96-BA12-49BE-AAF4-08E3A3291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5" t="7193" r="16578" b="9951"/>
          <a:stretch/>
        </p:blipFill>
        <p:spPr bwMode="auto">
          <a:xfrm>
            <a:off x="4832779" y="3405998"/>
            <a:ext cx="1669622" cy="156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oolzaad - Wikiwand">
            <a:extLst>
              <a:ext uri="{FF2B5EF4-FFF2-40B4-BE49-F238E27FC236}">
                <a16:creationId xmlns:a16="http://schemas.microsoft.com/office/drawing/2014/main" id="{CF2221AE-D20B-4C87-9D9A-6C507B8DA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0" b="43770"/>
          <a:stretch/>
        </p:blipFill>
        <p:spPr bwMode="auto">
          <a:xfrm>
            <a:off x="2854504" y="2534531"/>
            <a:ext cx="1012212" cy="105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ruisbloemenfamilie - Brassicaceae">
            <a:extLst>
              <a:ext uri="{FF2B5EF4-FFF2-40B4-BE49-F238E27FC236}">
                <a16:creationId xmlns:a16="http://schemas.microsoft.com/office/drawing/2014/main" id="{31A64F92-A60B-42F6-809B-E5EAA6F0D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46" y="3183383"/>
            <a:ext cx="986740" cy="98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odel Organism in Lifescience : Arabidopsis thaliana : Plantlet">
            <a:extLst>
              <a:ext uri="{FF2B5EF4-FFF2-40B4-BE49-F238E27FC236}">
                <a16:creationId xmlns:a16="http://schemas.microsoft.com/office/drawing/2014/main" id="{26B811E0-F63F-48A6-9203-54C21DFAF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2" r="11685"/>
          <a:stretch/>
        </p:blipFill>
        <p:spPr bwMode="auto">
          <a:xfrm>
            <a:off x="7226183" y="1383811"/>
            <a:ext cx="1491097" cy="136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1A1432-3C3E-4249-822F-E81028995797}"/>
              </a:ext>
            </a:extLst>
          </p:cNvPr>
          <p:cNvSpPr txBox="1"/>
          <p:nvPr/>
        </p:nvSpPr>
        <p:spPr>
          <a:xfrm>
            <a:off x="5588822" y="963080"/>
            <a:ext cx="248581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dirty="0">
                <a:latin typeface="Verdana" pitchFamily="34" charset="0"/>
              </a:rPr>
              <a:t>Blad kransstandig of</a:t>
            </a:r>
          </a:p>
          <a:p>
            <a:pPr>
              <a:lnSpc>
                <a:spcPts val="1800"/>
              </a:lnSpc>
            </a:pPr>
            <a:r>
              <a:rPr lang="nl-NL" sz="1400" dirty="0">
                <a:latin typeface="Verdana" pitchFamily="34" charset="0"/>
              </a:rPr>
              <a:t>kransstandig aan de basis en verspreid over de stengel </a:t>
            </a:r>
          </a:p>
        </p:txBody>
      </p:sp>
    </p:spTree>
    <p:extLst>
      <p:ext uri="{BB962C8B-B14F-4D97-AF65-F5344CB8AC3E}">
        <p14:creationId xmlns:p14="http://schemas.microsoft.com/office/powerpoint/2010/main" val="169858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6E8A8-1ADC-4B90-9E7D-93D1779E8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Koolgewassen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1CE7B-3B2F-4676-859A-1CC699977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242242"/>
          </a:xfrm>
        </p:spPr>
        <p:txBody>
          <a:bodyPr/>
          <a:lstStyle/>
          <a:p>
            <a:pPr marL="0" indent="0">
              <a:buNone/>
            </a:pPr>
            <a:r>
              <a:rPr lang="nl-NL" i="1" dirty="0"/>
              <a:t>2 soorten: </a:t>
            </a:r>
            <a:r>
              <a:rPr lang="nl-NL" i="1" dirty="0" err="1"/>
              <a:t>Brassica</a:t>
            </a:r>
            <a:r>
              <a:rPr lang="nl-NL" i="1" dirty="0"/>
              <a:t> </a:t>
            </a:r>
            <a:r>
              <a:rPr lang="nl-NL" i="1" dirty="0" err="1"/>
              <a:t>rapa</a:t>
            </a:r>
            <a:r>
              <a:rPr lang="nl-NL" i="1" dirty="0"/>
              <a:t>  </a:t>
            </a:r>
            <a:r>
              <a:rPr lang="nl-NL" dirty="0"/>
              <a:t>(Azië) en  </a:t>
            </a:r>
            <a:r>
              <a:rPr lang="nl-NL" i="1" dirty="0" err="1"/>
              <a:t>Brassica</a:t>
            </a:r>
            <a:r>
              <a:rPr lang="nl-NL" i="1" dirty="0"/>
              <a:t> </a:t>
            </a:r>
            <a:r>
              <a:rPr lang="nl-NL" i="1" dirty="0" err="1"/>
              <a:t>oleracea</a:t>
            </a:r>
            <a:r>
              <a:rPr lang="nl-NL" i="1" dirty="0"/>
              <a:t>  </a:t>
            </a:r>
            <a:r>
              <a:rPr lang="nl-NL" dirty="0"/>
              <a:t>(Europa)</a:t>
            </a:r>
            <a:endParaRPr lang="nl-NL" i="1" dirty="0"/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endParaRPr lang="nl-NL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F3F4C2-D425-4E3D-8BC1-E49B9422F20E}"/>
              </a:ext>
            </a:extLst>
          </p:cNvPr>
          <p:cNvSpPr txBox="1"/>
          <p:nvPr/>
        </p:nvSpPr>
        <p:spPr>
          <a:xfrm>
            <a:off x="2680970" y="4004727"/>
            <a:ext cx="3570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Convergente domesticatie</a:t>
            </a:r>
          </a:p>
        </p:txBody>
      </p:sp>
      <p:pic>
        <p:nvPicPr>
          <p:cNvPr id="5" name="Picture 4" descr="Logo">
            <a:extLst>
              <a:ext uri="{FF2B5EF4-FFF2-40B4-BE49-F238E27FC236}">
                <a16:creationId xmlns:a16="http://schemas.microsoft.com/office/drawing/2014/main" id="{58156D72-7CE8-4B50-A63F-4B9AABC360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660" y="4522227"/>
            <a:ext cx="554990" cy="452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Brassica rapa (rape): Go Botany">
            <a:extLst>
              <a:ext uri="{FF2B5EF4-FFF2-40B4-BE49-F238E27FC236}">
                <a16:creationId xmlns:a16="http://schemas.microsoft.com/office/drawing/2014/main" id="{C07B84BD-7DED-4D49-9D58-E274BEF62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156" y="1823146"/>
            <a:ext cx="1470977" cy="20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rassica oleracea (Wild Cabbage) | World of Flowering Plants">
            <a:extLst>
              <a:ext uri="{FF2B5EF4-FFF2-40B4-BE49-F238E27FC236}">
                <a16:creationId xmlns:a16="http://schemas.microsoft.com/office/drawing/2014/main" id="{6808B7C2-CE6D-40B7-BAF3-38ABC7C4B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1" r="20938"/>
          <a:stretch/>
        </p:blipFill>
        <p:spPr bwMode="auto">
          <a:xfrm>
            <a:off x="5146570" y="1823145"/>
            <a:ext cx="1470978" cy="20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60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24D6C-380D-4866-BFD7-6846AA7EF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Convergente domesticatie </a:t>
            </a:r>
          </a:p>
        </p:txBody>
      </p:sp>
      <p:pic>
        <p:nvPicPr>
          <p:cNvPr id="4" name="Picture 3" descr="Logo">
            <a:extLst>
              <a:ext uri="{FF2B5EF4-FFF2-40B4-BE49-F238E27FC236}">
                <a16:creationId xmlns:a16="http://schemas.microsoft.com/office/drawing/2014/main" id="{2C0D2C1A-D80E-4A57-B66C-715724DBD9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660" y="4522227"/>
            <a:ext cx="554990" cy="452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Figure 1">
            <a:extLst>
              <a:ext uri="{FF2B5EF4-FFF2-40B4-BE49-F238E27FC236}">
                <a16:creationId xmlns:a16="http://schemas.microsoft.com/office/drawing/2014/main" id="{789D1476-CF80-44A0-B46E-2D6E5AF5A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904080"/>
            <a:ext cx="4749165" cy="396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FB61FD-D538-448D-9A52-23C7C5070370}"/>
              </a:ext>
            </a:extLst>
          </p:cNvPr>
          <p:cNvSpPr txBox="1"/>
          <p:nvPr/>
        </p:nvSpPr>
        <p:spPr>
          <a:xfrm>
            <a:off x="450426" y="2387084"/>
            <a:ext cx="1689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i="1" dirty="0" err="1"/>
              <a:t>Brassica</a:t>
            </a:r>
            <a:r>
              <a:rPr lang="nl-NL" i="1" dirty="0"/>
              <a:t> </a:t>
            </a:r>
            <a:r>
              <a:rPr lang="nl-NL" i="1" dirty="0" err="1"/>
              <a:t>rapa</a:t>
            </a:r>
            <a:r>
              <a:rPr lang="nl-NL" i="1" dirty="0"/>
              <a:t> </a:t>
            </a:r>
            <a:endParaRPr lang="nl-N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C7FF5B-4110-4C8C-B7A5-4BDF0D7DD087}"/>
              </a:ext>
            </a:extLst>
          </p:cNvPr>
          <p:cNvSpPr txBox="1"/>
          <p:nvPr/>
        </p:nvSpPr>
        <p:spPr>
          <a:xfrm>
            <a:off x="6800426" y="2264341"/>
            <a:ext cx="1835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i="1" dirty="0" err="1"/>
              <a:t>Brassica</a:t>
            </a:r>
            <a:r>
              <a:rPr lang="nl-NL" i="1" dirty="0"/>
              <a:t> </a:t>
            </a:r>
            <a:r>
              <a:rPr lang="nl-NL" i="1" dirty="0" err="1"/>
              <a:t>oleracea</a:t>
            </a:r>
            <a:r>
              <a:rPr lang="nl-NL" i="1" dirty="0"/>
              <a:t> 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81DD7-7C05-4169-94D4-2EC9BF303E12}"/>
              </a:ext>
            </a:extLst>
          </p:cNvPr>
          <p:cNvSpPr txBox="1"/>
          <p:nvPr/>
        </p:nvSpPr>
        <p:spPr>
          <a:xfrm>
            <a:off x="5698703" y="4522227"/>
            <a:ext cx="2499360" cy="53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200" dirty="0" err="1">
                <a:latin typeface="Verdana" pitchFamily="34" charset="0"/>
              </a:rPr>
              <a:t>Cheng</a:t>
            </a:r>
            <a:r>
              <a:rPr lang="nl-NL" sz="1200" dirty="0">
                <a:latin typeface="Verdana" pitchFamily="34" charset="0"/>
              </a:rPr>
              <a:t>, Feng et al. (2016) Nature Genetics</a:t>
            </a:r>
          </a:p>
        </p:txBody>
      </p:sp>
    </p:spTree>
    <p:extLst>
      <p:ext uri="{BB962C8B-B14F-4D97-AF65-F5344CB8AC3E}">
        <p14:creationId xmlns:p14="http://schemas.microsoft.com/office/powerpoint/2010/main" val="2940352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2B77D-48D3-45CF-BC95-0BFBBD589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9E2EE-C22A-4B8D-BF97-B5B98CEF3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Wat eet je nou eigenlijk?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-Bekijk de verschillende varianten van </a:t>
            </a:r>
            <a:r>
              <a:rPr lang="nl-NL" i="1" dirty="0"/>
              <a:t>B. </a:t>
            </a:r>
            <a:r>
              <a:rPr lang="nl-NL" i="1" dirty="0" err="1"/>
              <a:t>oleracea</a:t>
            </a:r>
            <a:r>
              <a:rPr lang="nl-NL" i="1" dirty="0"/>
              <a:t> </a:t>
            </a:r>
            <a:r>
              <a:rPr lang="nl-NL" dirty="0"/>
              <a:t>en geef aan hoe de plant is veranderd t.o.v. het wildtype en welk deel van de plant we eten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-Welke variatie van </a:t>
            </a:r>
            <a:r>
              <a:rPr lang="nl-NL" i="1" dirty="0"/>
              <a:t>B. </a:t>
            </a:r>
            <a:r>
              <a:rPr lang="nl-NL" i="1" dirty="0" err="1"/>
              <a:t>rapa</a:t>
            </a:r>
            <a:r>
              <a:rPr lang="nl-NL" i="1" dirty="0"/>
              <a:t> </a:t>
            </a:r>
            <a:r>
              <a:rPr lang="nl-NL" dirty="0"/>
              <a:t>is gemaakt met convergente domesticatie?</a:t>
            </a:r>
          </a:p>
        </p:txBody>
      </p:sp>
      <p:pic>
        <p:nvPicPr>
          <p:cNvPr id="4" name="Picture 3" descr="Logo">
            <a:extLst>
              <a:ext uri="{FF2B5EF4-FFF2-40B4-BE49-F238E27FC236}">
                <a16:creationId xmlns:a16="http://schemas.microsoft.com/office/drawing/2014/main" id="{BA731AC9-A859-48FC-8CEA-4581E4F8B7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660" y="4522227"/>
            <a:ext cx="554990" cy="452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1217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CDED-9819-48B6-8404-255214699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Wildtype </a:t>
            </a:r>
            <a:r>
              <a:rPr lang="nl-NL" i="1" dirty="0"/>
              <a:t>B. </a:t>
            </a:r>
            <a:r>
              <a:rPr lang="nl-NL" i="1" dirty="0" err="1"/>
              <a:t>Oleracea</a:t>
            </a:r>
            <a:r>
              <a:rPr lang="nl-NL" dirty="0"/>
              <a:t> </a:t>
            </a:r>
          </a:p>
        </p:txBody>
      </p:sp>
      <p:pic>
        <p:nvPicPr>
          <p:cNvPr id="4" name="Picture 3" descr="Logo">
            <a:extLst>
              <a:ext uri="{FF2B5EF4-FFF2-40B4-BE49-F238E27FC236}">
                <a16:creationId xmlns:a16="http://schemas.microsoft.com/office/drawing/2014/main" id="{8F77364A-7162-468D-B40B-284B61425F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660" y="4522227"/>
            <a:ext cx="554990" cy="452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Brassica oleracea (Broccoli, Brussels Sprouts, Kohlrabi, Sea Cabbage,  Silverwhips, Sprouting Broccoli, Tronchuda Cabbage, Wild Cabbage, Wild  Mustard) | North Carolina Extension Gardener Plant Toolbox">
            <a:extLst>
              <a:ext uri="{FF2B5EF4-FFF2-40B4-BE49-F238E27FC236}">
                <a16:creationId xmlns:a16="http://schemas.microsoft.com/office/drawing/2014/main" id="{78F2BEC9-BE09-4F91-ABEB-253A7E4E6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54" y="896495"/>
            <a:ext cx="3657726" cy="34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rassica oleracea (Broccoli, Brussels Sprouts, Kohlrabi, Sea Cabbage,  Silverwhips, Sprouting Broccoli, Tronchuda Cabbage, Wild Cabbage, Wild  Mustard) | North Carolina Extension Gardener Plant Toolbox">
            <a:extLst>
              <a:ext uri="{FF2B5EF4-FFF2-40B4-BE49-F238E27FC236}">
                <a16:creationId xmlns:a16="http://schemas.microsoft.com/office/drawing/2014/main" id="{D0676D2F-748D-4D2A-AEA0-A20C4C6DD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122" y="896495"/>
            <a:ext cx="2318383" cy="34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628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1041C-B23E-4A2D-A632-B7C820E21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Bespreken antwoorden</a:t>
            </a:r>
          </a:p>
        </p:txBody>
      </p:sp>
      <p:pic>
        <p:nvPicPr>
          <p:cNvPr id="4" name="Picture 3" descr="Logo">
            <a:extLst>
              <a:ext uri="{FF2B5EF4-FFF2-40B4-BE49-F238E27FC236}">
                <a16:creationId xmlns:a16="http://schemas.microsoft.com/office/drawing/2014/main" id="{6DF65B17-3742-4A5C-B2DA-75F7F69FE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660" y="4522227"/>
            <a:ext cx="554990" cy="4526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0F75741-719E-46B6-8386-CF94A59AF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961567"/>
              </p:ext>
            </p:extLst>
          </p:nvPr>
        </p:nvGraphicFramePr>
        <p:xfrm>
          <a:off x="663785" y="989082"/>
          <a:ext cx="7509088" cy="3018728"/>
        </p:xfrm>
        <a:graphic>
          <a:graphicData uri="http://schemas.openxmlformats.org/drawingml/2006/table">
            <a:tbl>
              <a:tblPr firstRow="1" firstCol="1" bandRow="1"/>
              <a:tblGrid>
                <a:gridCol w="1619959">
                  <a:extLst>
                    <a:ext uri="{9D8B030D-6E8A-4147-A177-3AD203B41FA5}">
                      <a16:colId xmlns:a16="http://schemas.microsoft.com/office/drawing/2014/main" val="3455858400"/>
                    </a:ext>
                  </a:extLst>
                </a:gridCol>
                <a:gridCol w="2133765">
                  <a:extLst>
                    <a:ext uri="{9D8B030D-6E8A-4147-A177-3AD203B41FA5}">
                      <a16:colId xmlns:a16="http://schemas.microsoft.com/office/drawing/2014/main" val="2034214674"/>
                    </a:ext>
                  </a:extLst>
                </a:gridCol>
                <a:gridCol w="1877682">
                  <a:extLst>
                    <a:ext uri="{9D8B030D-6E8A-4147-A177-3AD203B41FA5}">
                      <a16:colId xmlns:a16="http://schemas.microsoft.com/office/drawing/2014/main" val="888212851"/>
                    </a:ext>
                  </a:extLst>
                </a:gridCol>
                <a:gridCol w="1877682">
                  <a:extLst>
                    <a:ext uri="{9D8B030D-6E8A-4147-A177-3AD203B41FA5}">
                      <a16:colId xmlns:a16="http://schemas.microsoft.com/office/drawing/2014/main" val="3327069167"/>
                    </a:ext>
                  </a:extLst>
                </a:gridCol>
              </a:tblGrid>
              <a:tr h="409154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nl-NL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Soort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12" marR="30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nl-NL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Afwijkingen van het wildtype 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nl-NL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(Voor welke eigenschap is geselecteerd)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12" marR="30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nl-NL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Eetbare deel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12" marR="30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nl-NL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Lijkt op </a:t>
                      </a:r>
                      <a:r>
                        <a:rPr lang="nl-NL" sz="105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 rappa </a:t>
                      </a:r>
                      <a:r>
                        <a:rPr lang="nl-NL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soort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12" marR="30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572823"/>
                  </a:ext>
                </a:extLst>
              </a:tr>
              <a:tr h="392822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Bloemkool</a:t>
                      </a: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nl-N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nl-N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12" marR="30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12" marR="30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12" marR="30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nl-NL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12" marR="30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371144"/>
                  </a:ext>
                </a:extLst>
              </a:tr>
              <a:tr h="392822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Broccoli</a:t>
                      </a: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nl-N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nl-NL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12" marR="30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12" marR="30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12" marR="30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nl-NL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12" marR="30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433459"/>
                  </a:ext>
                </a:extLst>
              </a:tr>
              <a:tr h="392822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Spruitjes</a:t>
                      </a: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nl-N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nl-NL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12" marR="30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12" marR="30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nl-NL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12" marR="30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12" marR="30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67708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F8FD865-1EBC-412A-8573-58DE762AFE69}"/>
              </a:ext>
            </a:extLst>
          </p:cNvPr>
          <p:cNvSpPr txBox="1"/>
          <p:nvPr/>
        </p:nvSpPr>
        <p:spPr>
          <a:xfrm>
            <a:off x="2238585" y="1675322"/>
            <a:ext cx="223181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Veel bloemenmeristeem – stengels blijven “versmolten” – geen chlorofyl in stengels en bloemmeristeem - grote bladerkrans </a:t>
            </a:r>
            <a:endParaRPr lang="nl-NL" sz="10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C5200F-B5C2-41DB-9DDA-C8376F4272B2}"/>
              </a:ext>
            </a:extLst>
          </p:cNvPr>
          <p:cNvSpPr txBox="1"/>
          <p:nvPr/>
        </p:nvSpPr>
        <p:spPr>
          <a:xfrm>
            <a:off x="4418329" y="1675322"/>
            <a:ext cx="176572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Bloemmeristeem en stengel</a:t>
            </a:r>
            <a:endParaRPr lang="nl-N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23CB60-8B86-43EF-97DF-C04E7B9F8253}"/>
              </a:ext>
            </a:extLst>
          </p:cNvPr>
          <p:cNvSpPr txBox="1"/>
          <p:nvPr/>
        </p:nvSpPr>
        <p:spPr>
          <a:xfrm>
            <a:off x="6287348" y="1675322"/>
            <a:ext cx="123613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nl-N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BE4AEB-30ED-4D1F-AA5A-27A75A80E1AD}"/>
              </a:ext>
            </a:extLst>
          </p:cNvPr>
          <p:cNvSpPr txBox="1"/>
          <p:nvPr/>
        </p:nvSpPr>
        <p:spPr>
          <a:xfrm>
            <a:off x="2238585" y="2472234"/>
            <a:ext cx="2231813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Veel bloemknoppen – stengels blijven “versmolten” - grote bladerkrans </a:t>
            </a:r>
            <a:endParaRPr lang="nl-NL" sz="10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6F1EE8-4B8C-4B54-B933-270B2ED158EE}"/>
              </a:ext>
            </a:extLst>
          </p:cNvPr>
          <p:cNvSpPr txBox="1"/>
          <p:nvPr/>
        </p:nvSpPr>
        <p:spPr>
          <a:xfrm>
            <a:off x="4418329" y="2498446"/>
            <a:ext cx="176572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Bloemknoppen en stengel</a:t>
            </a:r>
            <a:endParaRPr lang="nl-N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CAC9A1-E47A-431A-9CF6-36225E672287}"/>
              </a:ext>
            </a:extLst>
          </p:cNvPr>
          <p:cNvSpPr txBox="1"/>
          <p:nvPr/>
        </p:nvSpPr>
        <p:spPr>
          <a:xfrm>
            <a:off x="6287348" y="2472234"/>
            <a:ext cx="123613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nl-N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2D4F46-9C29-4630-8AA8-3206D2F325B8}"/>
              </a:ext>
            </a:extLst>
          </p:cNvPr>
          <p:cNvSpPr txBox="1"/>
          <p:nvPr/>
        </p:nvSpPr>
        <p:spPr>
          <a:xfrm>
            <a:off x="2238585" y="3290665"/>
            <a:ext cx="223181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Veel </a:t>
            </a:r>
            <a:r>
              <a:rPr lang="nl-NL" sz="1050" dirty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nl-NL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kselknoppen – okselknoppen ontwikkelen sterk</a:t>
            </a:r>
            <a:endParaRPr lang="nl-NL" sz="10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92D914-E177-48E2-8494-AEF250970391}"/>
              </a:ext>
            </a:extLst>
          </p:cNvPr>
          <p:cNvSpPr txBox="1"/>
          <p:nvPr/>
        </p:nvSpPr>
        <p:spPr>
          <a:xfrm>
            <a:off x="4418329" y="3290665"/>
            <a:ext cx="176572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Okselknoppen</a:t>
            </a:r>
            <a:endParaRPr lang="nl-N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6A7546-DDD3-44F8-B39C-8AF0D62AE07D}"/>
              </a:ext>
            </a:extLst>
          </p:cNvPr>
          <p:cNvSpPr txBox="1"/>
          <p:nvPr/>
        </p:nvSpPr>
        <p:spPr>
          <a:xfrm>
            <a:off x="6287348" y="3269146"/>
            <a:ext cx="123613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208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8" grpId="0"/>
      <p:bldP spid="11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1041C-B23E-4A2D-A632-B7C820E21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Bespreken antwoorden</a:t>
            </a:r>
          </a:p>
        </p:txBody>
      </p:sp>
      <p:pic>
        <p:nvPicPr>
          <p:cNvPr id="4" name="Picture 3" descr="Logo">
            <a:extLst>
              <a:ext uri="{FF2B5EF4-FFF2-40B4-BE49-F238E27FC236}">
                <a16:creationId xmlns:a16="http://schemas.microsoft.com/office/drawing/2014/main" id="{6DF65B17-3742-4A5C-B2DA-75F7F69FE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660" y="4522227"/>
            <a:ext cx="554990" cy="4526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0F75741-719E-46B6-8386-CF94A59AF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357171"/>
              </p:ext>
            </p:extLst>
          </p:nvPr>
        </p:nvGraphicFramePr>
        <p:xfrm>
          <a:off x="663785" y="989082"/>
          <a:ext cx="7509088" cy="2952114"/>
        </p:xfrm>
        <a:graphic>
          <a:graphicData uri="http://schemas.openxmlformats.org/drawingml/2006/table">
            <a:tbl>
              <a:tblPr firstRow="1" firstCol="1" bandRow="1"/>
              <a:tblGrid>
                <a:gridCol w="1619959">
                  <a:extLst>
                    <a:ext uri="{9D8B030D-6E8A-4147-A177-3AD203B41FA5}">
                      <a16:colId xmlns:a16="http://schemas.microsoft.com/office/drawing/2014/main" val="3455858400"/>
                    </a:ext>
                  </a:extLst>
                </a:gridCol>
                <a:gridCol w="2133765">
                  <a:extLst>
                    <a:ext uri="{9D8B030D-6E8A-4147-A177-3AD203B41FA5}">
                      <a16:colId xmlns:a16="http://schemas.microsoft.com/office/drawing/2014/main" val="2034214674"/>
                    </a:ext>
                  </a:extLst>
                </a:gridCol>
                <a:gridCol w="1877682">
                  <a:extLst>
                    <a:ext uri="{9D8B030D-6E8A-4147-A177-3AD203B41FA5}">
                      <a16:colId xmlns:a16="http://schemas.microsoft.com/office/drawing/2014/main" val="888212851"/>
                    </a:ext>
                  </a:extLst>
                </a:gridCol>
                <a:gridCol w="1877682">
                  <a:extLst>
                    <a:ext uri="{9D8B030D-6E8A-4147-A177-3AD203B41FA5}">
                      <a16:colId xmlns:a16="http://schemas.microsoft.com/office/drawing/2014/main" val="3327069167"/>
                    </a:ext>
                  </a:extLst>
                </a:gridCol>
              </a:tblGrid>
              <a:tr h="409154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nl-NL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Soort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12" marR="30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nl-NL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Afwijkingen van het wildtype 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nl-NL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(Voor welke eigenschap is geselecteerd)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12" marR="30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nl-NL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Eetbare deel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12" marR="30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nl-NL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Lijkt op </a:t>
                      </a:r>
                      <a:r>
                        <a:rPr lang="nl-NL" sz="105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 rappa </a:t>
                      </a:r>
                      <a:r>
                        <a:rPr lang="nl-NL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soort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12" marR="30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572823"/>
                  </a:ext>
                </a:extLst>
              </a:tr>
              <a:tr h="61501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Spitskool</a:t>
                      </a: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nl-N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12" marR="30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12" marR="30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12" marR="30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12" marR="30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8281619"/>
                  </a:ext>
                </a:extLst>
              </a:tr>
              <a:tr h="534512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Boerenkool</a:t>
                      </a: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nl-NL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12" marR="30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12" marR="30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12" marR="30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12" marR="30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298677"/>
                  </a:ext>
                </a:extLst>
              </a:tr>
              <a:tr h="54233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Kohlrabi</a:t>
                      </a:r>
                      <a:endParaRPr lang="nl-N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nl-NL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12" marR="30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12" marR="30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12" marR="30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12" marR="30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84353"/>
                  </a:ext>
                </a:extLst>
              </a:tr>
              <a:tr h="574964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Mosterdzaad</a:t>
                      </a: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nl-NL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12" marR="30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12" marR="30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12" marR="30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12" marR="30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04525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F8FD865-1EBC-412A-8573-58DE762AFE69}"/>
              </a:ext>
            </a:extLst>
          </p:cNvPr>
          <p:cNvSpPr txBox="1"/>
          <p:nvPr/>
        </p:nvSpPr>
        <p:spPr>
          <a:xfrm>
            <a:off x="2252555" y="1668549"/>
            <a:ext cx="2231813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Veel kransbladeren – Late of geen stengelontwikkeling – Late of geen stengelstrekking</a:t>
            </a:r>
            <a:endParaRPr lang="nl-NL" sz="10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C5200F-B5C2-41DB-9DDA-C8376F4272B2}"/>
              </a:ext>
            </a:extLst>
          </p:cNvPr>
          <p:cNvSpPr txBox="1"/>
          <p:nvPr/>
        </p:nvSpPr>
        <p:spPr>
          <a:xfrm>
            <a:off x="4369434" y="1668549"/>
            <a:ext cx="123613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Bladeren</a:t>
            </a:r>
            <a:endParaRPr lang="nl-N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23CB60-8B86-43EF-97DF-C04E7B9F8253}"/>
              </a:ext>
            </a:extLst>
          </p:cNvPr>
          <p:cNvSpPr txBox="1"/>
          <p:nvPr/>
        </p:nvSpPr>
        <p:spPr>
          <a:xfrm>
            <a:off x="6349259" y="1668549"/>
            <a:ext cx="123613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Chinese kool en Paksoi  </a:t>
            </a:r>
            <a:endParaRPr lang="nl-N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BCA42F-CE7E-41A9-BE5A-88675966D652}"/>
              </a:ext>
            </a:extLst>
          </p:cNvPr>
          <p:cNvSpPr txBox="1"/>
          <p:nvPr/>
        </p:nvSpPr>
        <p:spPr>
          <a:xfrm>
            <a:off x="2252554" y="2283209"/>
            <a:ext cx="2231813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Veel kransbladeren – Late of geen stengelontwikkeling – Late of geen stengelstrekking</a:t>
            </a:r>
            <a:endParaRPr lang="nl-NL" sz="10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FAF593-FA95-4837-BD93-BB676514A9EA}"/>
              </a:ext>
            </a:extLst>
          </p:cNvPr>
          <p:cNvSpPr txBox="1"/>
          <p:nvPr/>
        </p:nvSpPr>
        <p:spPr>
          <a:xfrm>
            <a:off x="4369434" y="2322463"/>
            <a:ext cx="123613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Bladeren</a:t>
            </a:r>
            <a:endParaRPr lang="nl-N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E888BE-4ABD-4436-8909-745CA6AAA561}"/>
              </a:ext>
            </a:extLst>
          </p:cNvPr>
          <p:cNvSpPr txBox="1"/>
          <p:nvPr/>
        </p:nvSpPr>
        <p:spPr>
          <a:xfrm>
            <a:off x="6349259" y="2291330"/>
            <a:ext cx="123613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Chinese kool en Paksoi  </a:t>
            </a:r>
            <a:endParaRPr lang="nl-N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91613B-C9EB-4052-B0B4-AB1A6B4CA714}"/>
              </a:ext>
            </a:extLst>
          </p:cNvPr>
          <p:cNvSpPr txBox="1"/>
          <p:nvPr/>
        </p:nvSpPr>
        <p:spPr>
          <a:xfrm>
            <a:off x="2252553" y="2834502"/>
            <a:ext cx="223181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Dikke wortel (knolvorming) – Weinig bladvorming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79F4E5-4AA9-41FC-BC3E-79A9195EB657}"/>
              </a:ext>
            </a:extLst>
          </p:cNvPr>
          <p:cNvSpPr txBox="1"/>
          <p:nvPr/>
        </p:nvSpPr>
        <p:spPr>
          <a:xfrm>
            <a:off x="4418328" y="2850336"/>
            <a:ext cx="123613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Wortel </a:t>
            </a:r>
            <a:endParaRPr lang="nl-N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AC00E3-5B06-4E36-BA7A-3E3B8C224829}"/>
              </a:ext>
            </a:extLst>
          </p:cNvPr>
          <p:cNvSpPr txBox="1"/>
          <p:nvPr/>
        </p:nvSpPr>
        <p:spPr>
          <a:xfrm>
            <a:off x="6318674" y="2834502"/>
            <a:ext cx="123613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Radijs en knolraap </a:t>
            </a:r>
            <a:endParaRPr lang="nl-NL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9C6653-BEB6-41FE-AC4E-FF85EFF10DAD}"/>
              </a:ext>
            </a:extLst>
          </p:cNvPr>
          <p:cNvSpPr txBox="1"/>
          <p:nvPr/>
        </p:nvSpPr>
        <p:spPr>
          <a:xfrm>
            <a:off x="2252553" y="3346195"/>
            <a:ext cx="223181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 veel bloemen – extra veel zaadvorming per bloem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CE643E-3F3D-47A2-9BB5-168C912ADCF1}"/>
              </a:ext>
            </a:extLst>
          </p:cNvPr>
          <p:cNvSpPr txBox="1"/>
          <p:nvPr/>
        </p:nvSpPr>
        <p:spPr>
          <a:xfrm>
            <a:off x="4418327" y="3383901"/>
            <a:ext cx="123613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Zaden </a:t>
            </a:r>
            <a:endParaRPr lang="nl-NL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2A7020-A813-4B76-B9F7-A6C41931228B}"/>
              </a:ext>
            </a:extLst>
          </p:cNvPr>
          <p:cNvSpPr txBox="1"/>
          <p:nvPr/>
        </p:nvSpPr>
        <p:spPr>
          <a:xfrm>
            <a:off x="6349259" y="3383901"/>
            <a:ext cx="123613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Raapzaad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639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5EC94-53BC-41BC-BE0E-C2166DE05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Veredeling is Big Business!</a:t>
            </a:r>
          </a:p>
        </p:txBody>
      </p:sp>
      <p:pic>
        <p:nvPicPr>
          <p:cNvPr id="4" name="Picture 3" descr="Logo">
            <a:extLst>
              <a:ext uri="{FF2B5EF4-FFF2-40B4-BE49-F238E27FC236}">
                <a16:creationId xmlns:a16="http://schemas.microsoft.com/office/drawing/2014/main" id="{01EB2E7C-520D-4F84-9AE8-22E9D02C86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660" y="4522227"/>
            <a:ext cx="554990" cy="452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85;p70">
            <a:extLst>
              <a:ext uri="{FF2B5EF4-FFF2-40B4-BE49-F238E27FC236}">
                <a16:creationId xmlns:a16="http://schemas.microsoft.com/office/drawing/2014/main" id="{97358816-C9A6-47CF-A532-DE12316C85C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201" t="25594" r="1700" b="15598"/>
          <a:stretch/>
        </p:blipFill>
        <p:spPr>
          <a:xfrm>
            <a:off x="892387" y="1247927"/>
            <a:ext cx="6971454" cy="28025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88;p70">
            <a:extLst>
              <a:ext uri="{FF2B5EF4-FFF2-40B4-BE49-F238E27FC236}">
                <a16:creationId xmlns:a16="http://schemas.microsoft.com/office/drawing/2014/main" id="{B5C817AA-D40D-4660-BF8E-03102127C4F3}"/>
              </a:ext>
            </a:extLst>
          </p:cNvPr>
          <p:cNvSpPr txBox="1"/>
          <p:nvPr/>
        </p:nvSpPr>
        <p:spPr>
          <a:xfrm>
            <a:off x="1227666" y="3657501"/>
            <a:ext cx="15621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Google Shape;788;p70">
            <a:extLst>
              <a:ext uri="{FF2B5EF4-FFF2-40B4-BE49-F238E27FC236}">
                <a16:creationId xmlns:a16="http://schemas.microsoft.com/office/drawing/2014/main" id="{5CB25046-85EB-402C-A742-7A9FFE1AA527}"/>
              </a:ext>
            </a:extLst>
          </p:cNvPr>
          <p:cNvSpPr txBox="1"/>
          <p:nvPr/>
        </p:nvSpPr>
        <p:spPr>
          <a:xfrm>
            <a:off x="4329853" y="3657501"/>
            <a:ext cx="15621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0520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F0590-225B-4AE0-914B-CA1153EA0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Boeken “Prenataal onderzoek bij planten”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2B3B4-1770-486D-B3F1-529416CB1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'Prenataal' onderzoek bij planten - Reizende DNA-labs (dnalabs.nl)</a:t>
            </a:r>
            <a:endParaRPr lang="nl-NL" dirty="0"/>
          </a:p>
          <a:p>
            <a:endParaRPr lang="nl-NL" dirty="0"/>
          </a:p>
          <a:p>
            <a:r>
              <a:rPr lang="nl-NL" dirty="0"/>
              <a:t>DNA-lab dag 6 april</a:t>
            </a:r>
          </a:p>
        </p:txBody>
      </p:sp>
      <p:pic>
        <p:nvPicPr>
          <p:cNvPr id="4" name="Picture 3" descr="Logo">
            <a:extLst>
              <a:ext uri="{FF2B5EF4-FFF2-40B4-BE49-F238E27FC236}">
                <a16:creationId xmlns:a16="http://schemas.microsoft.com/office/drawing/2014/main" id="{0D973464-2416-413B-9C21-E54BFF041B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660" y="4522227"/>
            <a:ext cx="554990" cy="452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8008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2E888-9F69-4DB9-8A4F-4585E609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00" y="1312982"/>
            <a:ext cx="4749733" cy="576832"/>
          </a:xfrm>
        </p:spPr>
        <p:txBody>
          <a:bodyPr/>
          <a:lstStyle/>
          <a:p>
            <a:r>
              <a:rPr lang="nl-NL" dirty="0"/>
              <a:t>Bedankt voor de aandacht!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D033B-E91A-4C16-A6CE-32308F72F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1F61-E64E-4D88-B183-0506467C1A93}" type="slidenum">
              <a:rPr lang="nl-NL" smtClean="0"/>
              <a:t>19</a:t>
            </a:fld>
            <a:endParaRPr lang="nl-NL" dirty="0"/>
          </a:p>
        </p:txBody>
      </p:sp>
      <p:pic>
        <p:nvPicPr>
          <p:cNvPr id="1026" name="Picture 2" descr="Arabidopsis mascot idea for Bio400.... for fun | Biology art ...">
            <a:extLst>
              <a:ext uri="{FF2B5EF4-FFF2-40B4-BE49-F238E27FC236}">
                <a16:creationId xmlns:a16="http://schemas.microsoft.com/office/drawing/2014/main" id="{875AD2B8-E105-4D50-9882-6C21E4697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651" y="627122"/>
            <a:ext cx="2739284" cy="388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41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B0081-F2BF-4FDB-86EA-321872F93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BB133-99C3-428A-A2F0-588E4EE64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Achtergrond: Reizend DNA-lab</a:t>
            </a:r>
          </a:p>
          <a:p>
            <a:r>
              <a:rPr lang="nl-NL" dirty="0"/>
              <a:t>Theorie: Plantenveredeling</a:t>
            </a:r>
          </a:p>
          <a:p>
            <a:r>
              <a:rPr lang="nl-NL" dirty="0"/>
              <a:t>Opdracht: Veredeling van koolgewassen</a:t>
            </a:r>
          </a:p>
          <a:p>
            <a:r>
              <a:rPr lang="nl-NL" dirty="0"/>
              <a:t>Bespreken opdracht</a:t>
            </a:r>
          </a:p>
          <a:p>
            <a:r>
              <a:rPr lang="nl-NL" dirty="0"/>
              <a:t>Afsluiting</a:t>
            </a:r>
          </a:p>
        </p:txBody>
      </p:sp>
      <p:pic>
        <p:nvPicPr>
          <p:cNvPr id="4" name="Picture 3" descr="Logo">
            <a:extLst>
              <a:ext uri="{FF2B5EF4-FFF2-40B4-BE49-F238E27FC236}">
                <a16:creationId xmlns:a16="http://schemas.microsoft.com/office/drawing/2014/main" id="{D4478C23-DB7E-45C3-8F38-38D115057B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660" y="4522227"/>
            <a:ext cx="554990" cy="452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67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6FD86-689E-48FB-B576-73C0B020B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Reizende DNA-labs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86414-55AC-4A6C-A03F-C048AF62E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66" y="1368000"/>
            <a:ext cx="8394622" cy="524300"/>
          </a:xfrm>
        </p:spPr>
        <p:txBody>
          <a:bodyPr/>
          <a:lstStyle/>
          <a:p>
            <a:r>
              <a:rPr lang="nl-NL" dirty="0"/>
              <a:t>Wie is er al bekend met Reizende DNA-labs?</a:t>
            </a:r>
          </a:p>
          <a:p>
            <a:endParaRPr lang="nl-NL" dirty="0"/>
          </a:p>
        </p:txBody>
      </p:sp>
      <p:pic>
        <p:nvPicPr>
          <p:cNvPr id="4" name="Picture 3" descr="Logo">
            <a:extLst>
              <a:ext uri="{FF2B5EF4-FFF2-40B4-BE49-F238E27FC236}">
                <a16:creationId xmlns:a16="http://schemas.microsoft.com/office/drawing/2014/main" id="{18B95D44-9ADD-42D7-833E-2D290FE96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660" y="4522227"/>
            <a:ext cx="554990" cy="4526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4AFA54-B54A-48F1-BF29-01EDC93AB960}"/>
              </a:ext>
            </a:extLst>
          </p:cNvPr>
          <p:cNvSpPr txBox="1"/>
          <p:nvPr/>
        </p:nvSpPr>
        <p:spPr>
          <a:xfrm>
            <a:off x="496966" y="1943100"/>
            <a:ext cx="7313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Enthousiasmeren van leerlingen voor life </a:t>
            </a:r>
            <a:r>
              <a:rPr lang="nl-NL" dirty="0" err="1"/>
              <a:t>sciences</a:t>
            </a:r>
            <a:r>
              <a:rPr lang="nl-NL" dirty="0"/>
              <a:t> en DNA-onderzoek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Uitvoeren van een PCR-test</a:t>
            </a:r>
          </a:p>
        </p:txBody>
      </p:sp>
      <p:pic>
        <p:nvPicPr>
          <p:cNvPr id="8" name="Picture 7" descr="A picture containing indoor, wall&#10;&#10;Description automatically generated">
            <a:extLst>
              <a:ext uri="{FF2B5EF4-FFF2-40B4-BE49-F238E27FC236}">
                <a16:creationId xmlns:a16="http://schemas.microsoft.com/office/drawing/2014/main" id="{56C81034-A95D-47FF-966A-E2EBA5AE1E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71" r="429"/>
          <a:stretch/>
        </p:blipFill>
        <p:spPr>
          <a:xfrm rot="16200000">
            <a:off x="5387975" y="2673032"/>
            <a:ext cx="2193925" cy="21939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1878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1E385-081F-4E1C-A90D-6CB792E88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66" y="1368000"/>
            <a:ext cx="8394622" cy="29119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Kenmerken: </a:t>
            </a:r>
          </a:p>
          <a:p>
            <a:pPr marL="0" indent="0">
              <a:buNone/>
            </a:pPr>
            <a:r>
              <a:rPr lang="nl-NL" dirty="0"/>
              <a:t>-Duur: 120 minuten</a:t>
            </a:r>
          </a:p>
          <a:p>
            <a:pPr marL="0" indent="0">
              <a:buNone/>
            </a:pPr>
            <a:r>
              <a:rPr lang="nl-NL" dirty="0"/>
              <a:t>-1 of 2 klassen per dag</a:t>
            </a:r>
          </a:p>
          <a:p>
            <a:pPr marL="0" indent="0">
              <a:buNone/>
            </a:pPr>
            <a:r>
              <a:rPr lang="nl-NL" dirty="0"/>
              <a:t>-Beschikbaar in november, december, maart en april</a:t>
            </a:r>
          </a:p>
          <a:p>
            <a:pPr marL="0" indent="0">
              <a:buNone/>
            </a:pPr>
            <a:r>
              <a:rPr lang="nl-NL" dirty="0"/>
              <a:t>-Bovenbouw VWO</a:t>
            </a:r>
          </a:p>
          <a:p>
            <a:pPr marL="0" indent="0">
              <a:buNone/>
            </a:pPr>
            <a:r>
              <a:rPr lang="nl-NL" dirty="0"/>
              <a:t>-Max. 32 leerlingen per klas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ACAB73-2DDE-45FF-A3D4-979CCB72A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76832"/>
          </a:xfrm>
        </p:spPr>
        <p:txBody>
          <a:bodyPr/>
          <a:lstStyle/>
          <a:p>
            <a:r>
              <a:rPr lang="nl-NL" dirty="0"/>
              <a:t>“Prenataal onderzoek bij planten”</a:t>
            </a:r>
          </a:p>
        </p:txBody>
      </p:sp>
      <p:pic>
        <p:nvPicPr>
          <p:cNvPr id="5" name="Picture 4" descr="Logo">
            <a:extLst>
              <a:ext uri="{FF2B5EF4-FFF2-40B4-BE49-F238E27FC236}">
                <a16:creationId xmlns:a16="http://schemas.microsoft.com/office/drawing/2014/main" id="{93D678D9-40FF-413D-8569-513A15E6FB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660" y="4522227"/>
            <a:ext cx="554990" cy="452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5296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1E385-081F-4E1C-A90D-6CB792E88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66" y="1368000"/>
            <a:ext cx="8394622" cy="29119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Activiteiten</a:t>
            </a:r>
          </a:p>
          <a:p>
            <a:pPr marL="0" indent="0">
              <a:buNone/>
            </a:pPr>
            <a:r>
              <a:rPr lang="nl-NL" dirty="0"/>
              <a:t>Uitvoeren PCR-test </a:t>
            </a:r>
            <a:r>
              <a:rPr lang="nl-NL" dirty="0">
                <a:sym typeface="Wingdings" panose="05000000000000000000" pitchFamily="2" charset="2"/>
              </a:rPr>
              <a:t> Onderzoeken genen van de aardappel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Theorie  Hoe werkt PCR 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Studievoorlichting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Nut  Plantenveredeling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Proeven tomaten en paprika’s</a:t>
            </a:r>
            <a:endParaRPr lang="nl-NL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ACAB73-2DDE-45FF-A3D4-979CCB72A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76832"/>
          </a:xfrm>
        </p:spPr>
        <p:txBody>
          <a:bodyPr/>
          <a:lstStyle/>
          <a:p>
            <a:r>
              <a:rPr lang="nl-NL" dirty="0"/>
              <a:t>“Prenataal onderzoek bij planten”</a:t>
            </a:r>
          </a:p>
        </p:txBody>
      </p:sp>
      <p:pic>
        <p:nvPicPr>
          <p:cNvPr id="5" name="Picture 4" descr="Logo">
            <a:extLst>
              <a:ext uri="{FF2B5EF4-FFF2-40B4-BE49-F238E27FC236}">
                <a16:creationId xmlns:a16="http://schemas.microsoft.com/office/drawing/2014/main" id="{93D678D9-40FF-413D-8569-513A15E6FB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660" y="4522227"/>
            <a:ext cx="554990" cy="452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370FF646-1ADC-4A03-87AB-CAF22B48B5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7" t="256" r="8600" b="6596"/>
          <a:stretch/>
        </p:blipFill>
        <p:spPr>
          <a:xfrm rot="16200000">
            <a:off x="4694277" y="2684329"/>
            <a:ext cx="2374899" cy="2374899"/>
          </a:xfrm>
          <a:prstGeom prst="ellipse">
            <a:avLst/>
          </a:prstGeom>
        </p:spPr>
      </p:pic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915F06A1-170E-490D-9AC1-E6ECED8FA9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5" r="525"/>
          <a:stretch/>
        </p:blipFill>
        <p:spPr>
          <a:xfrm rot="16200000">
            <a:off x="6508751" y="2167004"/>
            <a:ext cx="2374899" cy="237489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6671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1E385-081F-4E1C-A90D-6CB792E88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66" y="1368000"/>
            <a:ext cx="8394622" cy="29119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Activiteiten</a:t>
            </a:r>
          </a:p>
          <a:p>
            <a:pPr marL="0" indent="0">
              <a:buNone/>
            </a:pP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Uitvoeren PCR-test 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Onderzoeken genen van de aardappel</a:t>
            </a:r>
          </a:p>
          <a:p>
            <a:pPr marL="0" indent="0">
              <a:buNone/>
            </a:pPr>
            <a:r>
              <a:rPr lang="nl-NL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Theorie  Hoe werkt PCR </a:t>
            </a:r>
          </a:p>
          <a:p>
            <a:pPr marL="0" indent="0">
              <a:buNone/>
            </a:pPr>
            <a:r>
              <a:rPr lang="nl-NL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Studievoorlichting</a:t>
            </a:r>
          </a:p>
          <a:p>
            <a:pPr marL="0" indent="0">
              <a:buNone/>
            </a:pPr>
            <a:r>
              <a:rPr lang="nl-NL" dirty="0">
                <a:solidFill>
                  <a:schemeClr val="tx2"/>
                </a:solidFill>
                <a:sym typeface="Wingdings" panose="05000000000000000000" pitchFamily="2" charset="2"/>
              </a:rPr>
              <a:t>Nut  Plantenveredeling</a:t>
            </a:r>
          </a:p>
          <a:p>
            <a:pPr marL="0" indent="0">
              <a:buNone/>
            </a:pPr>
            <a:r>
              <a:rPr lang="nl-NL" dirty="0">
                <a:solidFill>
                  <a:schemeClr val="tx2"/>
                </a:solidFill>
                <a:sym typeface="Wingdings" panose="05000000000000000000" pitchFamily="2" charset="2"/>
              </a:rPr>
              <a:t>Proeven tomaten en paprika’s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ACAB73-2DDE-45FF-A3D4-979CCB72A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76832"/>
          </a:xfrm>
        </p:spPr>
        <p:txBody>
          <a:bodyPr/>
          <a:lstStyle/>
          <a:p>
            <a:r>
              <a:rPr lang="nl-NL" dirty="0"/>
              <a:t>“Prenataal onderzoek bij planten”</a:t>
            </a:r>
          </a:p>
        </p:txBody>
      </p:sp>
      <p:pic>
        <p:nvPicPr>
          <p:cNvPr id="5" name="Picture 4" descr="Logo">
            <a:extLst>
              <a:ext uri="{FF2B5EF4-FFF2-40B4-BE49-F238E27FC236}">
                <a16:creationId xmlns:a16="http://schemas.microsoft.com/office/drawing/2014/main" id="{93D678D9-40FF-413D-8569-513A15E6FB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660" y="4522227"/>
            <a:ext cx="554990" cy="452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960B963B-E616-4E42-B443-2BFA31A199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7" t="256" r="8600" b="6596"/>
          <a:stretch/>
        </p:blipFill>
        <p:spPr>
          <a:xfrm rot="16200000">
            <a:off x="4694277" y="2684329"/>
            <a:ext cx="2374899" cy="2374899"/>
          </a:xfrm>
          <a:prstGeom prst="ellipse">
            <a:avLst/>
          </a:prstGeom>
        </p:spPr>
      </p:pic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8F4A33AD-8419-4D82-BFA4-2D0E7E7B5A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5" r="525"/>
          <a:stretch/>
        </p:blipFill>
        <p:spPr>
          <a:xfrm rot="16200000">
            <a:off x="6508751" y="2167004"/>
            <a:ext cx="2374899" cy="237489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95427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DAE96-7891-47B8-AB89-BE57D6727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Plantenveredeling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F61CD-F7F9-4B75-8189-7A5659DED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Basisprincipe</a:t>
            </a:r>
          </a:p>
        </p:txBody>
      </p:sp>
      <p:pic>
        <p:nvPicPr>
          <p:cNvPr id="4" name="Picture 3" descr="Logo">
            <a:extLst>
              <a:ext uri="{FF2B5EF4-FFF2-40B4-BE49-F238E27FC236}">
                <a16:creationId xmlns:a16="http://schemas.microsoft.com/office/drawing/2014/main" id="{01EEB064-4350-4D46-B4E5-8369D286BF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660" y="4522227"/>
            <a:ext cx="554990" cy="452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0411BAFB-28CE-47CD-927C-C548BBE0B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307" y="746598"/>
            <a:ext cx="3589867" cy="400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37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DAE96-7891-47B8-AB89-BE57D6727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Plantenveredeling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F61CD-F7F9-4B75-8189-7A5659DED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Basisprincipe</a:t>
            </a:r>
          </a:p>
          <a:p>
            <a:r>
              <a:rPr lang="nl-NL" dirty="0"/>
              <a:t>Belang</a:t>
            </a:r>
          </a:p>
        </p:txBody>
      </p:sp>
      <p:pic>
        <p:nvPicPr>
          <p:cNvPr id="4" name="Picture 3" descr="Logo">
            <a:extLst>
              <a:ext uri="{FF2B5EF4-FFF2-40B4-BE49-F238E27FC236}">
                <a16:creationId xmlns:a16="http://schemas.microsoft.com/office/drawing/2014/main" id="{01EEB064-4350-4D46-B4E5-8369D286BF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660" y="4522227"/>
            <a:ext cx="554990" cy="4526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83FC08-853D-4EC0-A10B-E6FE63990188}"/>
              </a:ext>
            </a:extLst>
          </p:cNvPr>
          <p:cNvSpPr txBox="1">
            <a:spLocks/>
          </p:cNvSpPr>
          <p:nvPr/>
        </p:nvSpPr>
        <p:spPr bwMode="auto">
          <a:xfrm>
            <a:off x="354726" y="2747582"/>
            <a:ext cx="4555941" cy="143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413" indent="-252413" algn="l" rtl="0" eaLnBrk="1" fontAlgn="base" hangingPunct="1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eaLnBrk="1" fontAlgn="base" hangingPunct="1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eaLnBrk="1" fontAlgn="base" hangingPunct="1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eaLnBrk="1" fontAlgn="base" hangingPunct="1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eaLnBrk="1" fontAlgn="base" hangingPunct="1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Gewassen kweken met de gewenste eigenschappen, bijvoorbeeld: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dirty="0"/>
              <a:t>gezonder, smaakvoller, resistent tegen ziektes, grotere opbrengst etc.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2670B6-997E-455E-BF73-8767D137E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307" y="746598"/>
            <a:ext cx="3589867" cy="400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7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DAE96-7891-47B8-AB89-BE57D6727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Plantenveredeling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F61CD-F7F9-4B75-8189-7A5659DED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Basisprincipe</a:t>
            </a:r>
          </a:p>
          <a:p>
            <a:r>
              <a:rPr lang="nl-NL" dirty="0"/>
              <a:t>Belang</a:t>
            </a:r>
          </a:p>
          <a:p>
            <a:r>
              <a:rPr lang="nl-NL" dirty="0"/>
              <a:t>DNA-analyse</a:t>
            </a:r>
          </a:p>
        </p:txBody>
      </p:sp>
      <p:pic>
        <p:nvPicPr>
          <p:cNvPr id="4" name="Picture 3" descr="Logo">
            <a:extLst>
              <a:ext uri="{FF2B5EF4-FFF2-40B4-BE49-F238E27FC236}">
                <a16:creationId xmlns:a16="http://schemas.microsoft.com/office/drawing/2014/main" id="{01EEB064-4350-4D46-B4E5-8369D286BF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660" y="4522227"/>
            <a:ext cx="554990" cy="4526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83FC08-853D-4EC0-A10B-E6FE63990188}"/>
              </a:ext>
            </a:extLst>
          </p:cNvPr>
          <p:cNvSpPr txBox="1">
            <a:spLocks/>
          </p:cNvSpPr>
          <p:nvPr/>
        </p:nvSpPr>
        <p:spPr bwMode="auto">
          <a:xfrm>
            <a:off x="354726" y="2747582"/>
            <a:ext cx="4555941" cy="143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413" indent="-252413" algn="l" rtl="0" eaLnBrk="1" fontAlgn="base" hangingPunct="1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eaLnBrk="1" fontAlgn="base" hangingPunct="1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eaLnBrk="1" fontAlgn="base" hangingPunct="1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eaLnBrk="1" fontAlgn="base" hangingPunct="1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eaLnBrk="1" fontAlgn="base" hangingPunct="1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Gewassen kweken met de gewenste eigenschappen, bijvoorbeeld: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dirty="0"/>
              <a:t>gezonder, smaakvoller, resistent tegen ziektes, grotere opbrengst etc.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2670B6-997E-455E-BF73-8767D137E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307" y="746598"/>
            <a:ext cx="3589867" cy="400196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E42081A-D545-4BF9-A922-D0CE1C244A1C}"/>
              </a:ext>
            </a:extLst>
          </p:cNvPr>
          <p:cNvSpPr/>
          <p:nvPr/>
        </p:nvSpPr>
        <p:spPr>
          <a:xfrm>
            <a:off x="4734560" y="3068319"/>
            <a:ext cx="2932853" cy="91440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6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Wageningen UR">
  <a:themeElements>
    <a:clrScheme name="WUR 2022">
      <a:dk1>
        <a:srgbClr val="005172"/>
      </a:dk1>
      <a:lt1>
        <a:srgbClr val="FFFFFF"/>
      </a:lt1>
      <a:dk2>
        <a:srgbClr val="008A00"/>
      </a:dk2>
      <a:lt2>
        <a:srgbClr val="005172"/>
      </a:lt2>
      <a:accent1>
        <a:srgbClr val="6AADE4"/>
      </a:accent1>
      <a:accent2>
        <a:srgbClr val="D0B972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549F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UR_Corporate_presentatie_NL_breedbeeld_mei_2022.potx" id="{8F1B695F-08B9-48FC-94CB-845F52C02347}" vid="{EB7F8B8C-009F-48C2-9125-F0CC8CC2EA4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WUR_Corporate_NL_breedbeeld</Template>
  <TotalTime>144</TotalTime>
  <Words>545</Words>
  <Application>Microsoft Office PowerPoint</Application>
  <PresentationFormat>On-screen Show (16:9)</PresentationFormat>
  <Paragraphs>141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Verdana</vt:lpstr>
      <vt:lpstr>Wingdings</vt:lpstr>
      <vt:lpstr>Wageningen UR</vt:lpstr>
      <vt:lpstr>Reizend DNA-lab:  De geheimen van de plant</vt:lpstr>
      <vt:lpstr>Inhoud</vt:lpstr>
      <vt:lpstr>Reizende DNA-labs</vt:lpstr>
      <vt:lpstr>“Prenataal onderzoek bij planten”</vt:lpstr>
      <vt:lpstr>“Prenataal onderzoek bij planten”</vt:lpstr>
      <vt:lpstr>“Prenataal onderzoek bij planten”</vt:lpstr>
      <vt:lpstr>Plantenveredeling</vt:lpstr>
      <vt:lpstr>Plantenveredeling</vt:lpstr>
      <vt:lpstr>Plantenveredeling</vt:lpstr>
      <vt:lpstr>Koolgewassen</vt:lpstr>
      <vt:lpstr>Koolgewassen</vt:lpstr>
      <vt:lpstr>Convergente domesticatie </vt:lpstr>
      <vt:lpstr>Opdracht:</vt:lpstr>
      <vt:lpstr>Wildtype B. Oleracea </vt:lpstr>
      <vt:lpstr>Bespreken antwoorden</vt:lpstr>
      <vt:lpstr>Bespreken antwoorden</vt:lpstr>
      <vt:lpstr>Veredeling is Big Business!</vt:lpstr>
      <vt:lpstr>Boeken “Prenataal onderzoek bij planten”</vt:lpstr>
      <vt:lpstr>Bedankt voor de aandacht!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Reizend DNA-lab:  De geheimen van de plant</dc:title>
  <dc:creator>Nieuwboer, Lisa</dc:creator>
  <cp:lastModifiedBy>Nieuwboer, Lisa</cp:lastModifiedBy>
  <cp:revision>4</cp:revision>
  <dcterms:created xsi:type="dcterms:W3CDTF">2022-11-10T12:07:08Z</dcterms:created>
  <dcterms:modified xsi:type="dcterms:W3CDTF">2022-11-10T19:46:18Z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WHNLW.pptx</vt:lpwstr>
  </property>
</Properties>
</file>