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7" r:id="rId2"/>
    <p:sldMasterId id="2147483689" r:id="rId3"/>
    <p:sldMasterId id="2147483703" r:id="rId4"/>
    <p:sldMasterId id="2147483715" r:id="rId5"/>
    <p:sldMasterId id="2147483727" r:id="rId6"/>
    <p:sldMasterId id="2147483739" r:id="rId7"/>
  </p:sldMasterIdLst>
  <p:notesMasterIdLst>
    <p:notesMasterId r:id="rId50"/>
  </p:notesMasterIdLst>
  <p:sldIdLst>
    <p:sldId id="344" r:id="rId8"/>
    <p:sldId id="661" r:id="rId9"/>
    <p:sldId id="659" r:id="rId10"/>
    <p:sldId id="696" r:id="rId11"/>
    <p:sldId id="680" r:id="rId12"/>
    <p:sldId id="716" r:id="rId13"/>
    <p:sldId id="662" r:id="rId14"/>
    <p:sldId id="658" r:id="rId15"/>
    <p:sldId id="660" r:id="rId16"/>
    <p:sldId id="670" r:id="rId17"/>
    <p:sldId id="707" r:id="rId18"/>
    <p:sldId id="706" r:id="rId19"/>
    <p:sldId id="701" r:id="rId20"/>
    <p:sldId id="702" r:id="rId21"/>
    <p:sldId id="703" r:id="rId22"/>
    <p:sldId id="657" r:id="rId23"/>
    <p:sldId id="651" r:id="rId24"/>
    <p:sldId id="681" r:id="rId25"/>
    <p:sldId id="697" r:id="rId26"/>
    <p:sldId id="698" r:id="rId27"/>
    <p:sldId id="684" r:id="rId28"/>
    <p:sldId id="686" r:id="rId29"/>
    <p:sldId id="708" r:id="rId30"/>
    <p:sldId id="710" r:id="rId31"/>
    <p:sldId id="711" r:id="rId32"/>
    <p:sldId id="713" r:id="rId33"/>
    <p:sldId id="714" r:id="rId34"/>
    <p:sldId id="712" r:id="rId35"/>
    <p:sldId id="688" r:id="rId36"/>
    <p:sldId id="717" r:id="rId37"/>
    <p:sldId id="689" r:id="rId38"/>
    <p:sldId id="690" r:id="rId39"/>
    <p:sldId id="691" r:id="rId40"/>
    <p:sldId id="692" r:id="rId41"/>
    <p:sldId id="693" r:id="rId42"/>
    <p:sldId id="694" r:id="rId43"/>
    <p:sldId id="695" r:id="rId44"/>
    <p:sldId id="653" r:id="rId45"/>
    <p:sldId id="671" r:id="rId46"/>
    <p:sldId id="672" r:id="rId47"/>
    <p:sldId id="679" r:id="rId48"/>
    <p:sldId id="715" r:id="rId4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60093"/>
    <a:srgbClr val="FF0066"/>
    <a:srgbClr val="00CC00"/>
    <a:srgbClr val="66FF33"/>
    <a:srgbClr val="99FF99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51" autoAdjust="0"/>
    <p:restoredTop sz="93408" autoAdjust="0"/>
  </p:normalViewPr>
  <p:slideViewPr>
    <p:cSldViewPr>
      <p:cViewPr>
        <p:scale>
          <a:sx n="100" d="100"/>
          <a:sy n="100" d="100"/>
        </p:scale>
        <p:origin x="-2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BC4705-55ED-4D82-BA18-78500D4C7CAC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829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0B5A91-ABF2-476E-AF11-BFC462A4000B}" type="slidenum">
              <a:rPr lang="en-GB"/>
              <a:pPr/>
              <a:t>1</a:t>
            </a:fld>
            <a:endParaRPr lang="en-GB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032C0B-CC4A-8841-86A9-9DEA5BB2ACBE}" type="slidenum">
              <a:rPr lang="en-GB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CF881E-E51D-784E-9D83-990904DBB794}" type="slidenum">
              <a:rPr lang="en-GB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0E5855-0461-3E4D-BDA3-3747B403748D}" type="slidenum">
              <a:rPr lang="en-GB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856A70-E3E7-954C-AF27-4CFD66BDFA73}" type="slidenum">
              <a:rPr lang="en-GB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7D5CE9-386F-064C-A079-79BB4D960EC4}" type="slidenum">
              <a:rPr lang="en-GB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nl-NL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0603CC-EC76-0440-9500-94D859E1632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44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0603CC-EC76-0440-9500-94D859E16328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152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6EB8FC-3D0D-7C41-8024-4BD65E11D1D9}" type="slidenum">
              <a:rPr lang="en-GB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BA3CDE-C7D6-0042-B369-61E43FFA6DE5}" type="slidenum">
              <a:rPr lang="en-GB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6EB8FC-3D0D-7C41-8024-4BD65E11D1D9}" type="slidenum">
              <a:rPr lang="en-GB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BDE637-DD27-9845-B67B-78D0E11C14EC}" type="slidenum">
              <a:rPr lang="en-GB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51402C-6A18-BA48-A4BD-D8E484FC8DCE}" type="slidenum">
              <a:rPr lang="en-GB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16731-13D2-4F27-B92F-B2B08A6F378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004C1-A167-4F4F-9A85-9119984DF74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D2958-97CA-4941-BCA1-70E85A5DCA00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D19C0-8DEE-4542-BF62-38B02E39CAC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11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00AE7-0878-FA4E-8E3A-4F0CE7B0C722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27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01CF8-2E04-0544-A216-C30C9F124944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23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07050-6A88-6646-B2D0-D58F4FFC165D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34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57FD5-C369-1846-82E5-85F7A5F4B464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5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D10BB-467F-6B4E-A0BD-396F847E254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2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E30B5-05F9-1441-A1CA-FD66B1A81EE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23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917B2-0ACE-734A-BF3E-6CEBB3FE9FE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4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974DF-CE0D-47D9-BEAC-89E782A48DCB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331D7-A208-8E45-BCCA-E4AC52DC7B7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58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6E8F2-EAB1-684E-A244-1E5BF410674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11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04C55-9220-DB48-87FB-4B4215FBF9C2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36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A55C6-C05E-3D42-8669-3CE1B493F9DB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999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32F13-05D2-B042-906A-716ABA28AC0E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29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4EB84-42B1-9E4E-91E0-A23259E7D16A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906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921DA-4403-704A-B1B4-11579FDCE826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074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964C5-2FDB-A744-ADB5-47AD8A9B29D2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95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4A5F9-D839-A547-9C4C-770F3B10360B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338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A1198-C3C8-E04D-9CA2-A58593E488A8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93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EE9AB-4427-4505-B89C-AC7C9C999760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43B97-7DAB-7743-BE1B-0468A4B7E0CD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777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E6671-AC3A-F844-B532-D9B0BF4F1980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635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52ACA-3397-C14F-A32D-71957937F16B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1680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0C8E9-5093-3243-B051-40A646C35CA5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7716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28C1F-8022-6A4F-B317-35A7A27592EC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063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E300D-07E0-494E-9FCD-162347727837}" type="slidenum">
              <a:rPr lang="nl-NL">
                <a:solidFill>
                  <a:srgbClr val="000000"/>
                </a:solidFill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584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B175A-149A-604B-8E57-0F66827BD4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59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EDFB1-F4B2-5144-84BF-9A0EC2C24E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77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08F8C-C202-6D46-8E00-447DBDF7ED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54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8EB29-FBCC-4345-A510-FB99384E6A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0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A798C-2BB4-469F-AB5E-6116317DAE2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D95FD-819A-E942-B57F-91692637B9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9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E4E32-31F2-7640-ABE0-EF79164BA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78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89D7E-C8AC-A741-99BD-14D4CEFE7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47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8B38F-D582-E142-89E9-E29534C19E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33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8191D-B03C-8C40-9BD8-F2BD072292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79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2CA61-FD83-464C-81B8-43F435B7D0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33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0BA5B-CF49-CA4E-85E3-4A2A8A26E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048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3E272-4106-724A-9317-DCCC87C9F0DF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37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DCEE7-4C52-044B-9A75-CCF84F31A0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18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9B85A-560A-4842-89FE-47CD3246649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5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41480-E216-4AF1-97F3-8CC73E40EF8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A12BD-D0F9-8B4D-B99C-D1672342AA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32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65B43-C75E-1D47-A71B-6903B18DA1D4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36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FF3D8-5C93-4445-A15A-5A94EDCCB0B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80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1E6AA-2ACB-BD48-A88D-487E72EF5F7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638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B36CD-0F06-EB4B-A4F8-B337BD0CE8CD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2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7C00-BB96-CC45-A1CA-FD08C5F682B5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932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600A5-3613-284C-A03B-6CB275CB7F6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79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E9D79-537B-AE4C-867E-4439794495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32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3416C-EA76-3D42-9E88-858C2945241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929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1BE2F-708E-3842-8E48-0B977206A1D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6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F55E9-905B-489D-BEDB-E683F2E8FC2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90069-A502-DD4D-86A7-0B5363F479BD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42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6706B-F42D-DB46-AB21-5386CBE31C6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644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DDA22-87B7-8149-952A-B63A2483A3B4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298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37F-0E57-5748-8E23-9577743D6A13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060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41E33-5A30-9C40-A9B4-FE444FD4734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616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27E1-00E4-A549-A57C-E26148AD3DB1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739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02A94-3810-C84C-93B3-EEC3AB45FA2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02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D4B4F-571D-5543-B6A5-5E42A2F7F92B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773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6C932-7054-C048-B717-C64DBA477F1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50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16731-13D2-4F27-B92F-B2B08A6F378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8F5D-B103-4432-A951-A75706278B22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974DF-CE0D-47D9-BEAC-89E782A48DCB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390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EE9AB-4427-4505-B89C-AC7C9C99976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208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A798C-2BB4-469F-AB5E-6116317DAE2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029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41480-E216-4AF1-97F3-8CC73E40EF8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65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F55E9-905B-489D-BEDB-E683F2E8FC24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64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8F5D-B103-4432-A951-A75706278B2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848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AF6F0-49E9-459A-9AEC-5C0E4BA740F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939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EFD73-246D-4A75-B60D-752FE236C40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445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004C1-A167-4F4F-9A85-9119984DF74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162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D2958-97CA-4941-BCA1-70E85A5DCA0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4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AF6F0-49E9-459A-9AEC-5C0E4BA740F2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EFD73-246D-4A75-B60D-752FE236C400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1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70CB73-DEA1-4BB7-B66A-5DABCD7F78C4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660A6397-9851-1F40-B06E-F743D025B5C2}" type="slidenum">
              <a:rPr lang="en-GB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9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F6314AA-5FA6-6B49-AB1E-7DA28DD695EE}" type="slidenum">
              <a:rPr lang="nl-NL">
                <a:solidFill>
                  <a:srgbClr val="000000"/>
                </a:solidFill>
                <a:ea typeface="ＭＳ Ｐゴシック" charset="0"/>
                <a:cs typeface="Arial"/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108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1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fld id="{2224FBE3-5633-7349-B284-C382481954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6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378F14A-1AFA-3D42-9679-FAAEF1D5F6B1}" type="slidenum">
              <a:rPr lang="en-GB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9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DA50FF-AB3D-5A4F-B627-A1A7542B99A7}" type="slidenum">
              <a:rPr lang="en-US">
                <a:solidFill>
                  <a:srgbClr val="000000"/>
                </a:solidFill>
                <a:ea typeface="ＭＳ Ｐゴシック" charset="0"/>
              </a:rPr>
              <a:pPr/>
              <a:t>‹nr.›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0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1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70CB73-DEA1-4BB7-B66A-5DABCD7F78C4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8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.avi"/><Relationship Id="rId7" Type="http://schemas.openxmlformats.org/officeDocument/2006/relationships/image" Target="../media/image41.png"/><Relationship Id="rId2" Type="http://schemas.openxmlformats.org/officeDocument/2006/relationships/video" Target="file://localhost/Users/huib/Documents/Huib/movies/spine_lp.avi" TargetMode="External"/><Relationship Id="rId1" Type="http://schemas.microsoft.com/office/2007/relationships/media" Target="file://localhost/Users/huib/Documents/Huib/movies/spine_lp.avi" TargetMode="Externa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50.xml"/><Relationship Id="rId4" Type="http://schemas.openxmlformats.org/officeDocument/2006/relationships/video" Target="../media/media1.avi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trimbos.nl" TargetMode="Externa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4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0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1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titelblad achtergrond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231775"/>
            <a:ext cx="9448800" cy="7089775"/>
          </a:xfrm>
          <a:prstGeom prst="rect">
            <a:avLst/>
          </a:prstGeom>
          <a:noFill/>
        </p:spPr>
      </p:pic>
      <p:pic>
        <p:nvPicPr>
          <p:cNvPr id="206851" name="Picture 3" descr="VUmc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525" y="5773738"/>
            <a:ext cx="1438275" cy="1077912"/>
          </a:xfrm>
          <a:prstGeom prst="rect">
            <a:avLst/>
          </a:prstGeom>
          <a:noFill/>
        </p:spPr>
      </p:pic>
      <p:pic>
        <p:nvPicPr>
          <p:cNvPr id="206852" name="Picture 4" descr="Logo Vu_100_88_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5754688"/>
            <a:ext cx="2971800" cy="1077912"/>
          </a:xfrm>
          <a:prstGeom prst="rect">
            <a:avLst/>
          </a:prstGeom>
          <a:noFill/>
        </p:spPr>
      </p:pic>
      <p:sp>
        <p:nvSpPr>
          <p:cNvPr id="206853" name="Rectangle 5"/>
          <p:cNvSpPr>
            <a:spLocks noChangeArrowheads="1"/>
          </p:cNvSpPr>
          <p:nvPr/>
        </p:nvSpPr>
        <p:spPr bwMode="auto">
          <a:xfrm>
            <a:off x="-152400" y="3733800"/>
            <a:ext cx="9448800" cy="1885950"/>
          </a:xfrm>
          <a:prstGeom prst="rect">
            <a:avLst/>
          </a:prstGeom>
          <a:solidFill>
            <a:srgbClr val="00CC66"/>
          </a:solidFill>
          <a:ln w="9525">
            <a:solidFill>
              <a:srgbClr val="00CC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068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3657600"/>
            <a:ext cx="9296400" cy="1143000"/>
          </a:xfrm>
          <a:noFill/>
        </p:spPr>
        <p:txBody>
          <a:bodyPr anchor="t"/>
          <a:lstStyle/>
          <a:p>
            <a:pPr>
              <a:lnSpc>
                <a:spcPct val="120000"/>
              </a:lnSpc>
            </a:pPr>
            <a:r>
              <a:rPr lang="en-GB" sz="4800">
                <a:solidFill>
                  <a:srgbClr val="FFFFFF"/>
                </a:solidFill>
              </a:rPr>
              <a:t/>
            </a:r>
            <a:br>
              <a:rPr lang="en-GB" sz="4800">
                <a:solidFill>
                  <a:srgbClr val="FFFFFF"/>
                </a:solidFill>
              </a:rPr>
            </a:br>
            <a:r>
              <a:rPr lang="en-GB" sz="1800">
                <a:solidFill>
                  <a:srgbClr val="FFFFFF"/>
                </a:solidFill>
              </a:rPr>
              <a:t/>
            </a:r>
            <a:br>
              <a:rPr lang="en-GB" sz="1800">
                <a:solidFill>
                  <a:srgbClr val="FFFFFF"/>
                </a:solidFill>
              </a:rPr>
            </a:b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06855" name="Rectangle 7" descr="logocncr"/>
          <p:cNvSpPr>
            <a:spLocks noChangeArrowheads="1"/>
          </p:cNvSpPr>
          <p:nvPr/>
        </p:nvSpPr>
        <p:spPr bwMode="auto">
          <a:xfrm>
            <a:off x="5943600" y="2590800"/>
            <a:ext cx="2743200" cy="1066800"/>
          </a:xfrm>
          <a:prstGeom prst="rect">
            <a:avLst/>
          </a:prstGeom>
          <a:blipFill dpi="0"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6859" name="Text Box 11"/>
          <p:cNvSpPr txBox="1">
            <a:spLocks noChangeArrowheads="1"/>
          </p:cNvSpPr>
          <p:nvPr/>
        </p:nvSpPr>
        <p:spPr bwMode="auto">
          <a:xfrm>
            <a:off x="304800" y="5715000"/>
            <a:ext cx="487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000" b="1" dirty="0" err="1" smtClean="0">
                <a:solidFill>
                  <a:schemeClr val="accent2"/>
                </a:solidFill>
                <a:latin typeface="Lucida Sans" pitchFamily="34" charset="0"/>
                <a:ea typeface="ＭＳ Ｐゴシック" charset="-128"/>
              </a:rPr>
              <a:t>Prof.dr</a:t>
            </a:r>
            <a:r>
              <a:rPr lang="en-US" sz="2000" b="1" dirty="0" smtClean="0">
                <a:solidFill>
                  <a:schemeClr val="accent2"/>
                </a:solidFill>
                <a:latin typeface="Lucida Sans" pitchFamily="34" charset="0"/>
                <a:ea typeface="ＭＳ Ｐゴシック" charset="-128"/>
              </a:rPr>
              <a:t>. Huib </a:t>
            </a:r>
            <a:r>
              <a:rPr lang="en-US" sz="2000" b="1" dirty="0">
                <a:solidFill>
                  <a:schemeClr val="accent2"/>
                </a:solidFill>
                <a:latin typeface="Lucida Sans" pitchFamily="34" charset="0"/>
                <a:ea typeface="ＭＳ Ｐゴシック" charset="-128"/>
              </a:rPr>
              <a:t>Mansvelder</a:t>
            </a:r>
            <a:endParaRPr lang="en-US" sz="2000" b="1" i="1" dirty="0">
              <a:solidFill>
                <a:schemeClr val="accent2"/>
              </a:solidFill>
              <a:latin typeface="Lucida Sans" pitchFamily="34" charset="0"/>
              <a:ea typeface="ＭＳ Ｐゴシック" charset="-128"/>
            </a:endParaRPr>
          </a:p>
        </p:txBody>
      </p:sp>
      <p:pic>
        <p:nvPicPr>
          <p:cNvPr id="206861" name="Picture 1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-279400"/>
            <a:ext cx="2438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7156" name="Text Box 308"/>
          <p:cNvSpPr txBox="1">
            <a:spLocks noChangeArrowheads="1"/>
          </p:cNvSpPr>
          <p:nvPr/>
        </p:nvSpPr>
        <p:spPr bwMode="auto">
          <a:xfrm>
            <a:off x="228600" y="4353580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Roken</a:t>
            </a:r>
            <a:r>
              <a:rPr lang="en-GB" sz="2800" dirty="0">
                <a:solidFill>
                  <a:schemeClr val="bg1"/>
                </a:solidFill>
              </a:rPr>
              <a:t>, </a:t>
            </a:r>
            <a:r>
              <a:rPr lang="en-GB" sz="2800" dirty="0" err="1">
                <a:solidFill>
                  <a:schemeClr val="bg1"/>
                </a:solidFill>
              </a:rPr>
              <a:t>drinken</a:t>
            </a:r>
            <a:r>
              <a:rPr lang="en-GB" sz="2800" dirty="0">
                <a:solidFill>
                  <a:schemeClr val="bg1"/>
                </a:solidFill>
              </a:rPr>
              <a:t> en </a:t>
            </a:r>
            <a:r>
              <a:rPr lang="en-GB" sz="2800" dirty="0" err="1">
                <a:solidFill>
                  <a:schemeClr val="bg1"/>
                </a:solidFill>
              </a:rPr>
              <a:t>puberhersenen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07157" name="Picture 30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214313"/>
            <a:ext cx="3581400" cy="26860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06856" name="Picture 8" descr="090421_PFC_20x_Natalia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-254000"/>
            <a:ext cx="1828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-228600"/>
            <a:ext cx="2344615" cy="304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256823"/>
            <a:ext cx="2971800" cy="2931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19200" y="63246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333399"/>
                </a:solidFill>
              </a:rPr>
              <a:t>De </a:t>
            </a:r>
            <a:r>
              <a:rPr lang="en-US" sz="2800" dirty="0" err="1" smtClean="0">
                <a:solidFill>
                  <a:srgbClr val="333399"/>
                </a:solidFill>
              </a:rPr>
              <a:t>prefrontale</a:t>
            </a:r>
            <a:r>
              <a:rPr lang="en-US" sz="2800" dirty="0" smtClean="0">
                <a:solidFill>
                  <a:srgbClr val="333399"/>
                </a:solidFill>
              </a:rPr>
              <a:t> cortex van </a:t>
            </a:r>
            <a:r>
              <a:rPr lang="en-US" sz="2800" dirty="0" err="1" smtClean="0">
                <a:solidFill>
                  <a:srgbClr val="333399"/>
                </a:solidFill>
              </a:rPr>
              <a:t>adolescente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br>
              <a:rPr lang="en-US" sz="2800" dirty="0" smtClean="0">
                <a:solidFill>
                  <a:srgbClr val="333399"/>
                </a:solidFill>
              </a:rPr>
            </a:br>
            <a:r>
              <a:rPr lang="en-US" sz="2800" dirty="0" err="1" smtClean="0">
                <a:solidFill>
                  <a:srgbClr val="333399"/>
                </a:solidFill>
              </a:rPr>
              <a:t>zware</a:t>
            </a:r>
            <a:r>
              <a:rPr lang="en-US" sz="2800" dirty="0" smtClean="0">
                <a:solidFill>
                  <a:srgbClr val="333399"/>
                </a:solidFill>
              </a:rPr>
              <a:t> drinkers is </a:t>
            </a:r>
            <a:r>
              <a:rPr lang="en-US" sz="2800" dirty="0" err="1" smtClean="0">
                <a:solidFill>
                  <a:srgbClr val="333399"/>
                </a:solidFill>
              </a:rPr>
              <a:t>kleiner</a:t>
            </a:r>
            <a:endParaRPr lang="en-US" sz="2800" dirty="0">
              <a:solidFill>
                <a:srgbClr val="3333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571241"/>
            <a:ext cx="6708881" cy="4639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7492" y="6016823"/>
            <a:ext cx="1821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333399"/>
                </a:solidFill>
              </a:rPr>
              <a:t>Squeglia</a:t>
            </a:r>
            <a:r>
              <a:rPr lang="en-US" sz="1400" dirty="0" smtClean="0">
                <a:solidFill>
                  <a:srgbClr val="333399"/>
                </a:solidFill>
              </a:rPr>
              <a:t> et al., 2009</a:t>
            </a:r>
            <a:endParaRPr lang="en-US" sz="1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52534" y="2819400"/>
            <a:ext cx="6046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Welke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veranderingen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in de </a:t>
            </a:r>
            <a:r>
              <a:rPr lang="en-US" sz="2800" dirty="0" err="1" smtClean="0">
                <a:solidFill>
                  <a:srgbClr val="FF0000"/>
                </a:solidFill>
              </a:rPr>
              <a:t>hersenen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liggen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hieraan</a:t>
            </a:r>
            <a:r>
              <a:rPr lang="en-US" sz="2800" dirty="0" smtClean="0">
                <a:solidFill>
                  <a:srgbClr val="FF0000"/>
                </a:solidFill>
              </a:rPr>
              <a:t> ten </a:t>
            </a:r>
            <a:r>
              <a:rPr lang="en-US" sz="2800" dirty="0" err="1" smtClean="0">
                <a:solidFill>
                  <a:srgbClr val="FF0000"/>
                </a:solidFill>
              </a:rPr>
              <a:t>grondslag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19200" y="63246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Netwerken</a:t>
            </a:r>
            <a:r>
              <a:rPr lang="en-US" sz="2800" dirty="0" smtClean="0">
                <a:solidFill>
                  <a:srgbClr val="FFFFFF"/>
                </a:solidFill>
              </a:rPr>
              <a:t> van </a:t>
            </a:r>
            <a:r>
              <a:rPr lang="en-US" sz="2800" dirty="0" err="1" smtClean="0">
                <a:solidFill>
                  <a:srgbClr val="FFFFFF"/>
                </a:solidFill>
              </a:rPr>
              <a:t>hersencellen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65891" name="Picture 3" descr="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352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03225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5894" name="Line 6"/>
          <p:cNvSpPr>
            <a:spLocks noChangeShapeType="1"/>
          </p:cNvSpPr>
          <p:nvPr/>
        </p:nvSpPr>
        <p:spPr bwMode="auto">
          <a:xfrm>
            <a:off x="3090863" y="2733674"/>
            <a:ext cx="1557337" cy="313372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5893" name="Line 5"/>
          <p:cNvSpPr>
            <a:spLocks noChangeShapeType="1"/>
          </p:cNvSpPr>
          <p:nvPr/>
        </p:nvSpPr>
        <p:spPr bwMode="auto">
          <a:xfrm flipV="1">
            <a:off x="3090863" y="1524000"/>
            <a:ext cx="1557337" cy="113347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75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4" grpId="0" animBg="1"/>
      <p:bldP spid="1658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8435" name="Picture 3" descr="synap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685800"/>
            <a:ext cx="53340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2590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505200" y="4495800"/>
            <a:ext cx="53451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Menselijke hersenen:</a:t>
            </a:r>
          </a:p>
          <a:p>
            <a:pPr>
              <a:buFontTx/>
              <a:buChar char="•"/>
              <a:defRPr/>
            </a:pPr>
            <a:r>
              <a: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&gt;100 miljard (10</a:t>
            </a:r>
            <a:r>
              <a:rPr lang="en-US" sz="2400" baseline="400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11</a:t>
            </a:r>
            <a:r>
              <a: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) hersencellen</a:t>
            </a:r>
          </a:p>
          <a:p>
            <a:pPr>
              <a:buFontTx/>
              <a:buChar char="•"/>
              <a:defRPr/>
            </a:pPr>
            <a:r>
              <a: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1000-10.000 contacten per hersencel</a:t>
            </a:r>
          </a:p>
          <a:p>
            <a:pPr>
              <a:buFontTx/>
              <a:buChar char="•"/>
              <a:defRPr/>
            </a:pPr>
            <a:r>
              <a: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10</a:t>
            </a:r>
            <a:r>
              <a:rPr lang="en-US" sz="2400" baseline="400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14</a:t>
            </a:r>
            <a:r>
              <a: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-10</a:t>
            </a:r>
            <a:r>
              <a:rPr lang="en-US" sz="2400" baseline="400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15</a:t>
            </a:r>
            <a:r>
              <a: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contactpunten (synapsen)</a:t>
            </a: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7924800" y="4191000"/>
            <a:ext cx="60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7848600" y="3894138"/>
            <a:ext cx="681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10 </a:t>
            </a:r>
            <a:r>
              <a:rPr lang="en-US" sz="14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</a:t>
            </a: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2590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93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 smtClean="0">
                <a:solidFill>
                  <a:schemeClr val="bg1"/>
                </a:solidFill>
                <a:cs typeface="+mj-cs"/>
              </a:rPr>
              <a:t>Ontwikkeling</a:t>
            </a:r>
            <a:r>
              <a:rPr lang="en-US" sz="3200" dirty="0" smtClean="0">
                <a:solidFill>
                  <a:schemeClr val="bg1"/>
                </a:solidFill>
                <a:cs typeface="+mj-cs"/>
              </a:rPr>
              <a:t> van </a:t>
            </a:r>
            <a:r>
              <a:rPr lang="en-US" sz="3200" dirty="0" err="1" smtClean="0">
                <a:solidFill>
                  <a:schemeClr val="bg1"/>
                </a:solidFill>
                <a:cs typeface="+mj-cs"/>
              </a:rPr>
              <a:t>hersennetwerken</a:t>
            </a:r>
            <a:r>
              <a:rPr lang="en-US" sz="3200" dirty="0" smtClean="0">
                <a:solidFill>
                  <a:schemeClr val="bg1"/>
                </a:solidFill>
                <a:cs typeface="+mj-cs"/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  <a:cs typeface="+mj-cs"/>
              </a:rPr>
              <a:t>contactpunten</a:t>
            </a:r>
            <a:r>
              <a:rPr lang="en-US" sz="3200" dirty="0" smtClean="0">
                <a:solidFill>
                  <a:schemeClr val="bg1"/>
                </a:solidFill>
                <a:cs typeface="+mj-cs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cs typeface="+mj-cs"/>
              </a:rPr>
              <a:t>versterken</a:t>
            </a:r>
            <a:r>
              <a:rPr lang="en-US" sz="3200" dirty="0" smtClean="0">
                <a:solidFill>
                  <a:schemeClr val="bg1"/>
                </a:solidFill>
                <a:cs typeface="+mj-cs"/>
              </a:rPr>
              <a:t> en </a:t>
            </a:r>
            <a:r>
              <a:rPr lang="en-US" sz="3200" dirty="0" err="1" smtClean="0">
                <a:solidFill>
                  <a:schemeClr val="bg1"/>
                </a:solidFill>
                <a:cs typeface="+mj-cs"/>
              </a:rPr>
              <a:t>verzwakken</a:t>
            </a:r>
            <a:endParaRPr lang="en-US" sz="3200" dirty="0" smtClean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" y="1676400"/>
            <a:ext cx="2581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2333625"/>
            <a:ext cx="42672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00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388" y="1828800"/>
            <a:ext cx="1981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1588" y="1828800"/>
            <a:ext cx="279241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90" name="spine_lp.avi" descr="/Users/huib/Documents/Huib/Praatjes/2009-03-26 Brain Awareness Week/spine_lp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pine_lp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" y="25146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1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49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ChangeArrowheads="1"/>
          </p:cNvSpPr>
          <p:nvPr/>
        </p:nvSpPr>
        <p:spPr bwMode="auto">
          <a:xfrm>
            <a:off x="1219200" y="6159500"/>
            <a:ext cx="2438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54307" name="Rectangle 3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54309" name="Text Box 5"/>
          <p:cNvSpPr txBox="1">
            <a:spLocks noChangeArrowheads="1"/>
          </p:cNvSpPr>
          <p:nvPr/>
        </p:nvSpPr>
        <p:spPr bwMode="auto">
          <a:xfrm>
            <a:off x="4648200" y="4343400"/>
            <a:ext cx="40366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1400" dirty="0" err="1">
                <a:solidFill>
                  <a:schemeClr val="accent2"/>
                </a:solidFill>
              </a:rPr>
              <a:t>Brody</a:t>
            </a:r>
            <a:r>
              <a:rPr lang="nl-NL" sz="1400" dirty="0">
                <a:solidFill>
                  <a:schemeClr val="accent2"/>
                </a:solidFill>
              </a:rPr>
              <a:t> et al. </a:t>
            </a:r>
            <a:r>
              <a:rPr lang="nl-NL" sz="1400" dirty="0" err="1">
                <a:solidFill>
                  <a:schemeClr val="accent2"/>
                </a:solidFill>
              </a:rPr>
              <a:t>Archives</a:t>
            </a:r>
            <a:r>
              <a:rPr lang="nl-NL" sz="1400" dirty="0">
                <a:solidFill>
                  <a:schemeClr val="accent2"/>
                </a:solidFill>
              </a:rPr>
              <a:t> of General </a:t>
            </a:r>
            <a:r>
              <a:rPr lang="nl-NL" sz="1400" dirty="0" err="1">
                <a:solidFill>
                  <a:schemeClr val="accent2"/>
                </a:solidFill>
              </a:rPr>
              <a:t>Psychiatry</a:t>
            </a:r>
            <a:r>
              <a:rPr lang="nl-NL" sz="1400" dirty="0">
                <a:solidFill>
                  <a:schemeClr val="accent2"/>
                </a:solidFill>
              </a:rPr>
              <a:t> 2006</a:t>
            </a:r>
          </a:p>
        </p:txBody>
      </p:sp>
      <p:sp>
        <p:nvSpPr>
          <p:cNvPr id="354310" name="Text Box 6"/>
          <p:cNvSpPr txBox="1">
            <a:spLocks noChangeArrowheads="1"/>
          </p:cNvSpPr>
          <p:nvPr/>
        </p:nvSpPr>
        <p:spPr bwMode="auto">
          <a:xfrm>
            <a:off x="1403157" y="304800"/>
            <a:ext cx="6412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2"/>
                </a:solidFill>
              </a:rPr>
              <a:t>1 </a:t>
            </a:r>
            <a:r>
              <a:rPr lang="en-GB" sz="2400" dirty="0" err="1">
                <a:solidFill>
                  <a:schemeClr val="accent2"/>
                </a:solidFill>
              </a:rPr>
              <a:t>s</a:t>
            </a:r>
            <a:r>
              <a:rPr lang="en-GB" sz="2400" dirty="0" err="1" smtClean="0">
                <a:solidFill>
                  <a:schemeClr val="accent2"/>
                </a:solidFill>
              </a:rPr>
              <a:t>igaret</a:t>
            </a:r>
            <a:r>
              <a:rPr lang="en-GB" sz="2400" dirty="0" smtClean="0">
                <a:solidFill>
                  <a:schemeClr val="accent2"/>
                </a:solidFill>
              </a:rPr>
              <a:t> </a:t>
            </a:r>
            <a:r>
              <a:rPr lang="en-GB" sz="2400" dirty="0" err="1" smtClean="0">
                <a:solidFill>
                  <a:schemeClr val="accent2"/>
                </a:solidFill>
              </a:rPr>
              <a:t>overspoelt</a:t>
            </a:r>
            <a:r>
              <a:rPr lang="en-GB" sz="2400" dirty="0" smtClean="0">
                <a:solidFill>
                  <a:schemeClr val="accent2"/>
                </a:solidFill>
              </a:rPr>
              <a:t> de </a:t>
            </a:r>
            <a:r>
              <a:rPr lang="en-GB" sz="2400" dirty="0" err="1" smtClean="0">
                <a:solidFill>
                  <a:schemeClr val="accent2"/>
                </a:solidFill>
              </a:rPr>
              <a:t>hersenen</a:t>
            </a:r>
            <a:r>
              <a:rPr lang="en-GB" sz="2400" dirty="0" smtClean="0">
                <a:solidFill>
                  <a:schemeClr val="accent2"/>
                </a:solidFill>
              </a:rPr>
              <a:t> met nicotine</a:t>
            </a:r>
            <a:endParaRPr lang="en-GB" sz="2400" dirty="0">
              <a:solidFill>
                <a:schemeClr val="accent2"/>
              </a:solidFill>
            </a:endParaRPr>
          </a:p>
        </p:txBody>
      </p:sp>
      <p:pic>
        <p:nvPicPr>
          <p:cNvPr id="354315" name="Picture 1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965"/>
          <a:stretch/>
        </p:blipFill>
        <p:spPr bwMode="auto">
          <a:xfrm>
            <a:off x="1536700" y="838200"/>
            <a:ext cx="6083300" cy="343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4316" name="Text Box 12"/>
          <p:cNvSpPr txBox="1">
            <a:spLocks noChangeArrowheads="1"/>
          </p:cNvSpPr>
          <p:nvPr/>
        </p:nvSpPr>
        <p:spPr bwMode="auto">
          <a:xfrm>
            <a:off x="5334000" y="5156537"/>
            <a:ext cx="390962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000" b="1" dirty="0" smtClean="0">
                <a:solidFill>
                  <a:srgbClr val="FF0000"/>
                </a:solidFill>
              </a:rPr>
              <a:t>Hoe verandert nicotine</a:t>
            </a:r>
          </a:p>
          <a:p>
            <a:r>
              <a:rPr lang="nl-NL" sz="2000" b="1" dirty="0" smtClean="0">
                <a:solidFill>
                  <a:srgbClr val="FF0000"/>
                </a:solidFill>
              </a:rPr>
              <a:t>het functioneren van</a:t>
            </a:r>
          </a:p>
          <a:p>
            <a:r>
              <a:rPr lang="nl-NL" sz="2000" b="1" dirty="0" smtClean="0">
                <a:solidFill>
                  <a:srgbClr val="FF0000"/>
                </a:solidFill>
              </a:rPr>
              <a:t>hersencellen?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12" y="4424362"/>
            <a:ext cx="351948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24200" y="6550223"/>
            <a:ext cx="21210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1400" dirty="0" err="1" smtClean="0">
                <a:solidFill>
                  <a:schemeClr val="accent2"/>
                </a:solidFill>
              </a:rPr>
              <a:t>Henningfield</a:t>
            </a:r>
            <a:r>
              <a:rPr lang="nl-NL" sz="1400" dirty="0">
                <a:solidFill>
                  <a:schemeClr val="accent2"/>
                </a:solidFill>
              </a:rPr>
              <a:t> </a:t>
            </a:r>
            <a:r>
              <a:rPr lang="nl-NL" sz="1400" dirty="0" smtClean="0">
                <a:solidFill>
                  <a:schemeClr val="accent2"/>
                </a:solidFill>
              </a:rPr>
              <a:t>et al., 1993</a:t>
            </a:r>
            <a:endParaRPr lang="nl-NL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1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1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308" name="Group 20"/>
          <p:cNvGrpSpPr>
            <a:grpSpLocks/>
          </p:cNvGrpSpPr>
          <p:nvPr/>
        </p:nvGrpSpPr>
        <p:grpSpPr bwMode="auto">
          <a:xfrm>
            <a:off x="381000" y="3657600"/>
            <a:ext cx="4876800" cy="2362200"/>
            <a:chOff x="1070" y="1104"/>
            <a:chExt cx="4416" cy="2299"/>
          </a:xfrm>
        </p:grpSpPr>
        <p:grpSp>
          <p:nvGrpSpPr>
            <p:cNvPr id="268309" name="Group 21"/>
            <p:cNvGrpSpPr>
              <a:grpSpLocks/>
            </p:cNvGrpSpPr>
            <p:nvPr/>
          </p:nvGrpSpPr>
          <p:grpSpPr bwMode="auto">
            <a:xfrm>
              <a:off x="1070" y="1104"/>
              <a:ext cx="4416" cy="2299"/>
              <a:chOff x="1070" y="1104"/>
              <a:chExt cx="4416" cy="2299"/>
            </a:xfrm>
          </p:grpSpPr>
          <p:grpSp>
            <p:nvGrpSpPr>
              <p:cNvPr id="268310" name="Group 22"/>
              <p:cNvGrpSpPr>
                <a:grpSpLocks/>
              </p:cNvGrpSpPr>
              <p:nvPr/>
            </p:nvGrpSpPr>
            <p:grpSpPr bwMode="auto">
              <a:xfrm>
                <a:off x="1070" y="1104"/>
                <a:ext cx="4416" cy="2299"/>
                <a:chOff x="1070" y="1104"/>
                <a:chExt cx="4416" cy="2299"/>
              </a:xfrm>
            </p:grpSpPr>
            <p:pic>
              <p:nvPicPr>
                <p:cNvPr id="268311" name="Picture 23" descr="16_003bx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" y="1104"/>
                  <a:ext cx="4416" cy="22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8312" name="Rectangle 24"/>
                <p:cNvSpPr>
                  <a:spLocks noChangeArrowheads="1"/>
                </p:cNvSpPr>
                <p:nvPr/>
              </p:nvSpPr>
              <p:spPr bwMode="auto">
                <a:xfrm>
                  <a:off x="2120" y="1384"/>
                  <a:ext cx="1776" cy="192"/>
                </a:xfrm>
                <a:prstGeom prst="rect">
                  <a:avLst/>
                </a:prstGeom>
                <a:solidFill>
                  <a:srgbClr val="E0E0E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FCFC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313" name="Freeform 25"/>
                <p:cNvSpPr>
                  <a:spLocks/>
                </p:cNvSpPr>
                <p:nvPr/>
              </p:nvSpPr>
              <p:spPr bwMode="auto">
                <a:xfrm>
                  <a:off x="2352" y="1968"/>
                  <a:ext cx="1296" cy="568"/>
                </a:xfrm>
                <a:custGeom>
                  <a:avLst/>
                  <a:gdLst>
                    <a:gd name="T0" fmla="*/ 1296 w 1296"/>
                    <a:gd name="T1" fmla="*/ 528 h 568"/>
                    <a:gd name="T2" fmla="*/ 480 w 1296"/>
                    <a:gd name="T3" fmla="*/ 480 h 568"/>
                    <a:gd name="T4" fmla="*/ 0 w 1296"/>
                    <a:gd name="T5" fmla="*/ 0 h 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96" h="568">
                      <a:moveTo>
                        <a:pt x="1296" y="528"/>
                      </a:moveTo>
                      <a:cubicBezTo>
                        <a:pt x="996" y="548"/>
                        <a:pt x="696" y="568"/>
                        <a:pt x="480" y="480"/>
                      </a:cubicBezTo>
                      <a:cubicBezTo>
                        <a:pt x="264" y="392"/>
                        <a:pt x="132" y="196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14" name="Oval 26"/>
                <p:cNvSpPr>
                  <a:spLocks noChangeArrowheads="1"/>
                </p:cNvSpPr>
                <p:nvPr/>
              </p:nvSpPr>
              <p:spPr bwMode="auto">
                <a:xfrm>
                  <a:off x="2328" y="1960"/>
                  <a:ext cx="96" cy="48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33CC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8315" name="Text Box 27"/>
              <p:cNvSpPr txBox="1">
                <a:spLocks noChangeArrowheads="1"/>
              </p:cNvSpPr>
              <p:nvPr/>
            </p:nvSpPr>
            <p:spPr bwMode="auto">
              <a:xfrm>
                <a:off x="1910" y="1734"/>
                <a:ext cx="628" cy="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accent2"/>
                    </a:solidFill>
                  </a:rPr>
                  <a:t>PFC</a:t>
                </a:r>
              </a:p>
            </p:txBody>
          </p:sp>
        </p:grpSp>
        <p:sp>
          <p:nvSpPr>
            <p:cNvPr id="268316" name="Rectangle 28"/>
            <p:cNvSpPr>
              <a:spLocks noChangeArrowheads="1"/>
            </p:cNvSpPr>
            <p:nvPr/>
          </p:nvSpPr>
          <p:spPr bwMode="auto">
            <a:xfrm>
              <a:off x="1616" y="2896"/>
              <a:ext cx="52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317" name="Rectangle 29"/>
            <p:cNvSpPr>
              <a:spLocks noChangeArrowheads="1"/>
            </p:cNvSpPr>
            <p:nvPr/>
          </p:nvSpPr>
          <p:spPr bwMode="auto">
            <a:xfrm>
              <a:off x="2880" y="2992"/>
              <a:ext cx="52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r>
              <a:rPr lang="en-US" sz="2800" dirty="0" smtClean="0">
                <a:solidFill>
                  <a:schemeClr val="accent2"/>
                </a:solidFill>
              </a:rPr>
              <a:t>Nicotine en alcohol </a:t>
            </a:r>
            <a:r>
              <a:rPr lang="en-US" sz="2800" dirty="0" err="1" smtClean="0">
                <a:solidFill>
                  <a:schemeClr val="accent2"/>
                </a:solidFill>
              </a:rPr>
              <a:t>veranderen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err="1" smtClean="0">
                <a:solidFill>
                  <a:schemeClr val="accent2"/>
                </a:solidFill>
              </a:rPr>
              <a:t>communicatie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tussen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hersencellen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68318" name="Line 30"/>
          <p:cNvSpPr>
            <a:spLocks noChangeShapeType="1"/>
          </p:cNvSpPr>
          <p:nvPr/>
        </p:nvSpPr>
        <p:spPr bwMode="auto">
          <a:xfrm>
            <a:off x="1905000" y="4495800"/>
            <a:ext cx="12954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19" name="Line 31"/>
          <p:cNvSpPr>
            <a:spLocks noChangeShapeType="1"/>
          </p:cNvSpPr>
          <p:nvPr/>
        </p:nvSpPr>
        <p:spPr bwMode="auto">
          <a:xfrm>
            <a:off x="1828800" y="4648200"/>
            <a:ext cx="2286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0" name="Line 32"/>
          <p:cNvSpPr>
            <a:spLocks noChangeShapeType="1"/>
          </p:cNvSpPr>
          <p:nvPr/>
        </p:nvSpPr>
        <p:spPr bwMode="auto">
          <a:xfrm flipH="1" flipV="1">
            <a:off x="2209800" y="5029200"/>
            <a:ext cx="838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1" name="Text Box 33"/>
          <p:cNvSpPr txBox="1">
            <a:spLocks noChangeArrowheads="1"/>
          </p:cNvSpPr>
          <p:nvPr/>
        </p:nvSpPr>
        <p:spPr bwMode="auto">
          <a:xfrm>
            <a:off x="1219200" y="6211669"/>
            <a:ext cx="284884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1200" i="1" dirty="0">
                <a:solidFill>
                  <a:srgbClr val="0000FF"/>
                </a:solidFill>
              </a:rPr>
              <a:t>Mansvelder &amp; </a:t>
            </a:r>
            <a:r>
              <a:rPr lang="nl-NL" sz="1200" i="1" dirty="0" err="1">
                <a:solidFill>
                  <a:srgbClr val="0000FF"/>
                </a:solidFill>
              </a:rPr>
              <a:t>McGehee</a:t>
            </a:r>
            <a:r>
              <a:rPr lang="nl-NL" sz="1200" i="1" dirty="0">
                <a:solidFill>
                  <a:srgbClr val="0000FF"/>
                </a:solidFill>
              </a:rPr>
              <a:t>, Neuron 2000</a:t>
            </a:r>
          </a:p>
          <a:p>
            <a:r>
              <a:rPr lang="nl-NL" sz="1200" i="1" dirty="0">
                <a:solidFill>
                  <a:srgbClr val="0000FF"/>
                </a:solidFill>
              </a:rPr>
              <a:t>Mansvelder et al., Neuron </a:t>
            </a:r>
            <a:r>
              <a:rPr lang="nl-NL" sz="1200" i="1" dirty="0" smtClean="0">
                <a:solidFill>
                  <a:srgbClr val="0000FF"/>
                </a:solidFill>
              </a:rPr>
              <a:t>2002</a:t>
            </a:r>
          </a:p>
          <a:p>
            <a:r>
              <a:rPr lang="nl-NL" sz="1200" i="1" dirty="0" err="1" smtClean="0">
                <a:solidFill>
                  <a:srgbClr val="0000FF"/>
                </a:solidFill>
              </a:rPr>
              <a:t>Saal</a:t>
            </a:r>
            <a:r>
              <a:rPr lang="nl-NL" sz="1200" i="1" dirty="0" smtClean="0">
                <a:solidFill>
                  <a:srgbClr val="0000FF"/>
                </a:solidFill>
              </a:rPr>
              <a:t> et al., Neuron 2003</a:t>
            </a:r>
            <a:endParaRPr lang="nl-NL" sz="1200" i="1" dirty="0">
              <a:solidFill>
                <a:srgbClr val="0000FF"/>
              </a:solidFill>
            </a:endParaRPr>
          </a:p>
        </p:txBody>
      </p:sp>
      <p:sp>
        <p:nvSpPr>
          <p:cNvPr id="268323" name="Rectangle 35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2133600"/>
            <a:ext cx="3048000" cy="2881764"/>
          </a:xfrm>
          <a:prstGeom prst="rect">
            <a:avLst/>
          </a:prstGeom>
        </p:spPr>
      </p:pic>
      <p:pic>
        <p:nvPicPr>
          <p:cNvPr id="26" name="Picture 6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8" r="14444" b="8333"/>
          <a:stretch>
            <a:fillRect/>
          </a:stretch>
        </p:blipFill>
        <p:spPr bwMode="auto">
          <a:xfrm>
            <a:off x="1143000" y="1295400"/>
            <a:ext cx="2743200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4564509" y="3356977"/>
            <a:ext cx="23655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3399"/>
                </a:solidFill>
              </a:rPr>
              <a:t>communicatie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r>
              <a:rPr lang="en-US" dirty="0" err="1" smtClean="0">
                <a:solidFill>
                  <a:srgbClr val="333399"/>
                </a:solidFill>
              </a:rPr>
              <a:t>sterkte</a:t>
            </a: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1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683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318" grpId="1" animBg="1"/>
      <p:bldP spid="268319" grpId="1" animBg="1"/>
      <p:bldP spid="268320" grpId="0" animBg="1"/>
      <p:bldP spid="268320" grpId="1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prefrontal_cortex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27432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274"/>
          <a:stretch>
            <a:fillRect/>
          </a:stretch>
        </p:blipFill>
        <p:spPr bwMode="auto">
          <a:xfrm>
            <a:off x="914400" y="1843088"/>
            <a:ext cx="3733800" cy="364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Line 32"/>
          <p:cNvSpPr>
            <a:spLocks noChangeShapeType="1"/>
          </p:cNvSpPr>
          <p:nvPr/>
        </p:nvSpPr>
        <p:spPr bwMode="auto">
          <a:xfrm flipH="1" flipV="1">
            <a:off x="2971800" y="3886200"/>
            <a:ext cx="0" cy="914400"/>
          </a:xfrm>
          <a:prstGeom prst="line">
            <a:avLst/>
          </a:prstGeom>
          <a:noFill/>
          <a:ln w="76200" cmpd="sng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32"/>
          <p:cNvSpPr>
            <a:spLocks noChangeShapeType="1"/>
          </p:cNvSpPr>
          <p:nvPr/>
        </p:nvSpPr>
        <p:spPr bwMode="auto">
          <a:xfrm flipH="1">
            <a:off x="1752600" y="3657600"/>
            <a:ext cx="1143000" cy="0"/>
          </a:xfrm>
          <a:prstGeom prst="line">
            <a:avLst/>
          </a:prstGeom>
          <a:noFill/>
          <a:ln w="76200" cmpd="sng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32"/>
          <p:cNvSpPr>
            <a:spLocks noChangeShapeType="1"/>
          </p:cNvSpPr>
          <p:nvPr/>
        </p:nvSpPr>
        <p:spPr bwMode="auto">
          <a:xfrm flipH="1" flipV="1">
            <a:off x="1752600" y="3810000"/>
            <a:ext cx="914400" cy="990600"/>
          </a:xfrm>
          <a:prstGeom prst="line">
            <a:avLst/>
          </a:prstGeom>
          <a:noFill/>
          <a:ln w="76200" cmpd="sng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0600" y="419100"/>
            <a:ext cx="7340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333399"/>
                </a:solidFill>
              </a:rPr>
              <a:t>Verbindingen</a:t>
            </a:r>
            <a:r>
              <a:rPr lang="en-US" sz="2400" dirty="0" smtClean="0">
                <a:solidFill>
                  <a:srgbClr val="333399"/>
                </a:solidFill>
              </a:rPr>
              <a:t> in </a:t>
            </a:r>
            <a:r>
              <a:rPr lang="en-US" sz="2400" dirty="0" err="1" smtClean="0">
                <a:solidFill>
                  <a:srgbClr val="333399"/>
                </a:solidFill>
              </a:rPr>
              <a:t>beloningsgebieden</a:t>
            </a:r>
            <a:r>
              <a:rPr lang="en-US" sz="2400" dirty="0" smtClean="0">
                <a:solidFill>
                  <a:srgbClr val="333399"/>
                </a:solidFill>
              </a:rPr>
              <a:t> </a:t>
            </a:r>
            <a:r>
              <a:rPr lang="en-US" sz="2400" dirty="0" err="1" smtClean="0">
                <a:solidFill>
                  <a:srgbClr val="333399"/>
                </a:solidFill>
              </a:rPr>
              <a:t>worden</a:t>
            </a:r>
            <a:r>
              <a:rPr lang="en-US" sz="2400" dirty="0" smtClean="0">
                <a:solidFill>
                  <a:srgbClr val="333399"/>
                </a:solidFill>
              </a:rPr>
              <a:t> </a:t>
            </a:r>
            <a:r>
              <a:rPr lang="en-US" sz="2400" dirty="0" err="1" smtClean="0">
                <a:solidFill>
                  <a:srgbClr val="333399"/>
                </a:solidFill>
              </a:rPr>
              <a:t>versterkt</a:t>
            </a:r>
            <a:endParaRPr lang="en-US" sz="2400" dirty="0">
              <a:solidFill>
                <a:srgbClr val="3333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295400"/>
            <a:ext cx="1371600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5181600"/>
            <a:ext cx="3178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Wat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verandert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er</a:t>
            </a:r>
            <a:r>
              <a:rPr lang="en-US" sz="2400" dirty="0" smtClean="0">
                <a:solidFill>
                  <a:srgbClr val="FF0000"/>
                </a:solidFill>
              </a:rPr>
              <a:t> in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de </a:t>
            </a:r>
            <a:r>
              <a:rPr lang="en-US" sz="2400" dirty="0" err="1" smtClean="0">
                <a:solidFill>
                  <a:srgbClr val="FF0000"/>
                </a:solidFill>
              </a:rPr>
              <a:t>prefrontale</a:t>
            </a:r>
            <a:r>
              <a:rPr lang="en-US" sz="2400" dirty="0" smtClean="0">
                <a:solidFill>
                  <a:srgbClr val="FF0000"/>
                </a:solidFill>
              </a:rPr>
              <a:t> cortex?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1600200"/>
            <a:ext cx="1230923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495800"/>
            <a:ext cx="1905000" cy="190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81800" y="34290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861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 animBg="1"/>
      <p:bldP spid="6" grpId="2" animBg="1"/>
      <p:bldP spid="7" grpId="2" animBg="1"/>
      <p:bldP spid="8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email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799" y="1469502"/>
            <a:ext cx="6934201" cy="432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934201" cy="432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5003800"/>
            <a:ext cx="6934201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91000"/>
            <a:ext cx="752795" cy="162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4191000"/>
            <a:ext cx="752795" cy="16146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0903" y="76200"/>
            <a:ext cx="7541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Prefrontale</a:t>
            </a:r>
            <a:r>
              <a:rPr lang="en-US" sz="2400" dirty="0" smtClean="0">
                <a:solidFill>
                  <a:schemeClr val="bg1"/>
                </a:solidFill>
              </a:rPr>
              <a:t> cortex </a:t>
            </a:r>
            <a:r>
              <a:rPr lang="en-US" sz="2400" dirty="0" err="1" smtClean="0">
                <a:solidFill>
                  <a:schemeClr val="bg1"/>
                </a:solidFill>
              </a:rPr>
              <a:t>stuurt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onze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aandacht</a:t>
            </a:r>
            <a:r>
              <a:rPr lang="en-US" sz="2400" dirty="0" smtClean="0">
                <a:solidFill>
                  <a:schemeClr val="bg1"/>
                </a:solidFill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</a:rPr>
              <a:t>concentratie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en </a:t>
            </a:r>
            <a:r>
              <a:rPr lang="en-US" sz="2400" dirty="0" err="1" smtClean="0">
                <a:solidFill>
                  <a:schemeClr val="bg1"/>
                </a:solidFill>
              </a:rPr>
              <a:t>onderdrukt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impulsief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gedrag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219200" y="63246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9906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rgbClr val="333399"/>
                </a:solidFill>
                <a:cs typeface="+mj-cs"/>
              </a:rPr>
              <a:t>Roken</a:t>
            </a:r>
            <a:r>
              <a:rPr lang="en-US" sz="2800" dirty="0" smtClean="0">
                <a:solidFill>
                  <a:srgbClr val="333399"/>
                </a:solidFill>
                <a:cs typeface="+mj-cs"/>
              </a:rPr>
              <a:t> en </a:t>
            </a:r>
            <a:r>
              <a:rPr lang="en-US" sz="2800" dirty="0" err="1" smtClean="0">
                <a:solidFill>
                  <a:srgbClr val="333399"/>
                </a:solidFill>
                <a:cs typeface="+mj-cs"/>
              </a:rPr>
              <a:t>drinken</a:t>
            </a:r>
            <a:r>
              <a:rPr lang="en-US" sz="2800" dirty="0" smtClean="0">
                <a:solidFill>
                  <a:srgbClr val="333399"/>
                </a:solidFill>
                <a:cs typeface="+mj-cs"/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  <a:cs typeface="+mj-cs"/>
              </a:rPr>
              <a:t>begint</a:t>
            </a:r>
            <a:r>
              <a:rPr lang="en-US" sz="2800" dirty="0" smtClean="0">
                <a:solidFill>
                  <a:srgbClr val="333399"/>
                </a:solidFill>
                <a:cs typeface="+mj-cs"/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  <a:cs typeface="+mj-cs"/>
              </a:rPr>
              <a:t>tijdens</a:t>
            </a:r>
            <a:r>
              <a:rPr lang="en-US" sz="2800" dirty="0" smtClean="0">
                <a:solidFill>
                  <a:srgbClr val="333399"/>
                </a:solidFill>
                <a:cs typeface="+mj-cs"/>
              </a:rPr>
              <a:t> de </a:t>
            </a:r>
            <a:r>
              <a:rPr lang="en-US" sz="2800" dirty="0" err="1" smtClean="0">
                <a:solidFill>
                  <a:srgbClr val="333399"/>
                </a:solidFill>
                <a:cs typeface="+mj-cs"/>
              </a:rPr>
              <a:t>puberteit</a:t>
            </a:r>
            <a:endParaRPr lang="en-US" sz="2800" dirty="0" smtClean="0">
              <a:solidFill>
                <a:srgbClr val="333399"/>
              </a:solidFill>
              <a:cs typeface="+mj-cs"/>
            </a:endParaRPr>
          </a:p>
        </p:txBody>
      </p:sp>
      <p:pic>
        <p:nvPicPr>
          <p:cNvPr id="13315" name="Picture 3" descr="%childerenSmoking200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00"/>
          <a:stretch>
            <a:fillRect/>
          </a:stretch>
        </p:blipFill>
        <p:spPr bwMode="auto">
          <a:xfrm>
            <a:off x="3494088" y="1744663"/>
            <a:ext cx="54102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667000" y="6070600"/>
            <a:ext cx="63833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accent2"/>
                </a:solidFill>
                <a:cs typeface="+mn-cs"/>
              </a:rPr>
              <a:t>Goddard, E., General Household Survey: Smoking and drinking among adults 2005</a:t>
            </a:r>
          </a:p>
          <a:p>
            <a:pPr>
              <a:defRPr/>
            </a:pPr>
            <a:r>
              <a:rPr lang="en-US" sz="1200">
                <a:solidFill>
                  <a:schemeClr val="accent2"/>
                </a:solidFill>
                <a:cs typeface="+mn-cs"/>
              </a:rPr>
              <a:t>	Office for National Statistics. 2006.</a:t>
            </a:r>
          </a:p>
          <a:p>
            <a:pPr>
              <a:defRPr/>
            </a:pPr>
            <a:r>
              <a:rPr lang="en-US" sz="1200">
                <a:solidFill>
                  <a:schemeClr val="accent2"/>
                </a:solidFill>
                <a:cs typeface="+mn-cs"/>
              </a:rPr>
              <a:t>Off.Nat.Stat. Smoking, drinking and drug use among young people in England in 2005. 2006</a:t>
            </a:r>
          </a:p>
        </p:txBody>
      </p:sp>
      <p:pic>
        <p:nvPicPr>
          <p:cNvPr id="13317" name="Picture 5" descr="teens_smoki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9953">
            <a:off x="543918" y="3379962"/>
            <a:ext cx="1827578" cy="27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9373">
            <a:off x="326902" y="1284695"/>
            <a:ext cx="2707132" cy="18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9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152400" y="6159500"/>
            <a:ext cx="3505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71717" name="Text Box 5"/>
          <p:cNvSpPr txBox="1">
            <a:spLocks noChangeArrowheads="1"/>
          </p:cNvSpPr>
          <p:nvPr/>
        </p:nvSpPr>
        <p:spPr bwMode="auto">
          <a:xfrm>
            <a:off x="8077200" y="3362980"/>
            <a:ext cx="1311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nl-NL" sz="1400" b="1" dirty="0" smtClean="0">
                <a:solidFill>
                  <a:srgbClr val="CC0000"/>
                </a:solidFill>
                <a:ea typeface="ＭＳ Ｐゴシック" pitchFamily="64" charset="-128"/>
                <a:cs typeface="+mn-cs"/>
              </a:rPr>
              <a:t>Voedsel</a:t>
            </a:r>
          </a:p>
          <a:p>
            <a:pPr algn="ctr"/>
            <a:r>
              <a:rPr lang="nl-NL" sz="1400" b="1" dirty="0" smtClean="0">
                <a:solidFill>
                  <a:srgbClr val="CC0000"/>
                </a:solidFill>
                <a:ea typeface="ＭＳ Ｐゴシック" pitchFamily="64" charset="-128"/>
                <a:cs typeface="+mn-cs"/>
              </a:rPr>
              <a:t>beloning</a:t>
            </a:r>
            <a:endParaRPr lang="en-GB" sz="1400" b="1" dirty="0">
              <a:solidFill>
                <a:srgbClr val="CC0000"/>
              </a:solidFill>
              <a:ea typeface="ＭＳ Ｐゴシック" pitchFamily="64" charset="-128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792913" y="3324225"/>
            <a:ext cx="2011362" cy="1965325"/>
            <a:chOff x="4279" y="1641"/>
            <a:chExt cx="1267" cy="1238"/>
          </a:xfrm>
        </p:grpSpPr>
        <p:sp>
          <p:nvSpPr>
            <p:cNvPr id="371719" name="Line 7"/>
            <p:cNvSpPr>
              <a:spLocks noChangeShapeType="1"/>
            </p:cNvSpPr>
            <p:nvPr/>
          </p:nvSpPr>
          <p:spPr bwMode="auto">
            <a:xfrm rot="-2841231">
              <a:off x="4147" y="2153"/>
              <a:ext cx="48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GB" sz="18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371720" name="Line 8"/>
            <p:cNvSpPr>
              <a:spLocks noChangeShapeType="1"/>
            </p:cNvSpPr>
            <p:nvPr/>
          </p:nvSpPr>
          <p:spPr bwMode="auto">
            <a:xfrm>
              <a:off x="4279" y="2339"/>
              <a:ext cx="4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GB" sz="18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371721" name="Line 9"/>
            <p:cNvSpPr>
              <a:spLocks noChangeShapeType="1"/>
            </p:cNvSpPr>
            <p:nvPr/>
          </p:nvSpPr>
          <p:spPr bwMode="auto">
            <a:xfrm rot="2841231" flipV="1">
              <a:off x="4147" y="2543"/>
              <a:ext cx="48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GB" sz="18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371722" name="Text Box 10"/>
            <p:cNvSpPr txBox="1">
              <a:spLocks noChangeArrowheads="1"/>
            </p:cNvSpPr>
            <p:nvPr/>
          </p:nvSpPr>
          <p:spPr bwMode="auto">
            <a:xfrm>
              <a:off x="4465" y="1641"/>
              <a:ext cx="76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nl-NL" sz="1600" b="1" dirty="0" smtClean="0">
                  <a:solidFill>
                    <a:srgbClr val="0066FF"/>
                  </a:solidFill>
                  <a:ea typeface="ＭＳ Ｐゴシック" pitchFamily="64" charset="-128"/>
                  <a:cs typeface="+mn-cs"/>
                </a:rPr>
                <a:t>Correcte respons</a:t>
              </a:r>
              <a:endParaRPr lang="en-GB" sz="1600" b="1" dirty="0">
                <a:solidFill>
                  <a:srgbClr val="0066FF"/>
                </a:solidFill>
                <a:ea typeface="ＭＳ Ｐゴシック" pitchFamily="64" charset="-128"/>
                <a:cs typeface="+mn-cs"/>
              </a:endParaRPr>
            </a:p>
          </p:txBody>
        </p:sp>
        <p:sp>
          <p:nvSpPr>
            <p:cNvPr id="371723" name="Text Box 11"/>
            <p:cNvSpPr txBox="1">
              <a:spLocks noChangeArrowheads="1"/>
            </p:cNvSpPr>
            <p:nvPr/>
          </p:nvSpPr>
          <p:spPr bwMode="auto">
            <a:xfrm>
              <a:off x="4781" y="2164"/>
              <a:ext cx="76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nl-NL" sz="1600" b="1" dirty="0" smtClean="0">
                  <a:solidFill>
                    <a:srgbClr val="0066FF"/>
                  </a:solidFill>
                  <a:ea typeface="ＭＳ Ｐゴシック" pitchFamily="64" charset="-128"/>
                  <a:cs typeface="+mn-cs"/>
                </a:rPr>
                <a:t>Incorrecte respons</a:t>
              </a:r>
              <a:endParaRPr lang="en-GB" sz="1600" b="1" dirty="0">
                <a:solidFill>
                  <a:srgbClr val="0066FF"/>
                </a:solidFill>
                <a:ea typeface="ＭＳ Ｐゴシック" pitchFamily="64" charset="-128"/>
                <a:cs typeface="+mn-cs"/>
              </a:endParaRPr>
            </a:p>
          </p:txBody>
        </p:sp>
        <p:sp>
          <p:nvSpPr>
            <p:cNvPr id="371724" name="Text Box 12"/>
            <p:cNvSpPr txBox="1">
              <a:spLocks noChangeArrowheads="1"/>
            </p:cNvSpPr>
            <p:nvPr/>
          </p:nvSpPr>
          <p:spPr bwMode="auto">
            <a:xfrm>
              <a:off x="4497" y="2667"/>
              <a:ext cx="76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nl-NL" sz="1600" b="1" dirty="0" smtClean="0">
                  <a:solidFill>
                    <a:srgbClr val="0066FF"/>
                  </a:solidFill>
                  <a:ea typeface="ＭＳ Ｐゴシック" pitchFamily="64" charset="-128"/>
                  <a:cs typeface="+mn-cs"/>
                </a:rPr>
                <a:t>Omissie</a:t>
              </a:r>
              <a:endParaRPr lang="en-GB" sz="1600" b="1" dirty="0">
                <a:solidFill>
                  <a:srgbClr val="0066FF"/>
                </a:solidFill>
                <a:ea typeface="ＭＳ Ｐゴシック" pitchFamily="64" charset="-128"/>
                <a:cs typeface="+mn-cs"/>
              </a:endParaRPr>
            </a:p>
          </p:txBody>
        </p:sp>
      </p:grpSp>
      <p:sp>
        <p:nvSpPr>
          <p:cNvPr id="371725" name="Text Box 13"/>
          <p:cNvSpPr txBox="1">
            <a:spLocks noChangeArrowheads="1"/>
          </p:cNvSpPr>
          <p:nvPr/>
        </p:nvSpPr>
        <p:spPr bwMode="auto">
          <a:xfrm>
            <a:off x="3694112" y="5202237"/>
            <a:ext cx="12144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nl-NL" sz="1600" b="1" dirty="0" err="1" smtClean="0">
                <a:solidFill>
                  <a:srgbClr val="0066FF"/>
                </a:solidFill>
                <a:ea typeface="ＭＳ Ｐゴシック" pitchFamily="64" charset="-128"/>
                <a:cs typeface="+mn-cs"/>
              </a:rPr>
              <a:t>Prematurerespons</a:t>
            </a:r>
            <a:endParaRPr lang="en-GB" sz="1600" b="1" dirty="0">
              <a:solidFill>
                <a:srgbClr val="0066FF"/>
              </a:solidFill>
              <a:ea typeface="ＭＳ Ｐゴシック" pitchFamily="64" charset="-128"/>
              <a:cs typeface="+mn-cs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972300" y="2935287"/>
            <a:ext cx="1889125" cy="3392488"/>
            <a:chOff x="4392" y="1396"/>
            <a:chExt cx="1190" cy="2137"/>
          </a:xfrm>
        </p:grpSpPr>
        <p:sp>
          <p:nvSpPr>
            <p:cNvPr id="371727" name="Oval 15"/>
            <p:cNvSpPr>
              <a:spLocks noChangeArrowheads="1"/>
            </p:cNvSpPr>
            <p:nvPr/>
          </p:nvSpPr>
          <p:spPr bwMode="auto">
            <a:xfrm>
              <a:off x="4392" y="1396"/>
              <a:ext cx="1190" cy="1759"/>
            </a:xfrm>
            <a:prstGeom prst="ellipse">
              <a:avLst/>
            </a:prstGeom>
            <a:noFill/>
            <a:ln w="28575" algn="ctr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371728" name="Text Box 16"/>
            <p:cNvSpPr txBox="1">
              <a:spLocks noChangeArrowheads="1"/>
            </p:cNvSpPr>
            <p:nvPr/>
          </p:nvSpPr>
          <p:spPr bwMode="auto">
            <a:xfrm>
              <a:off x="4464" y="3300"/>
              <a:ext cx="9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nl-NL" sz="1800" b="1" dirty="0" smtClean="0">
                  <a:solidFill>
                    <a:srgbClr val="CC0000"/>
                  </a:solidFill>
                  <a:ea typeface="ＭＳ Ｐゴシック" pitchFamily="64" charset="-128"/>
                  <a:cs typeface="+mn-cs"/>
                </a:rPr>
                <a:t>Aandacht</a:t>
              </a:r>
              <a:endParaRPr lang="en-GB" sz="1800" b="1" dirty="0">
                <a:solidFill>
                  <a:srgbClr val="CC0000"/>
                </a:solidFill>
                <a:ea typeface="ＭＳ Ｐゴシック" pitchFamily="64" charset="-128"/>
                <a:cs typeface="+mn-cs"/>
              </a:endParaRPr>
            </a:p>
          </p:txBody>
        </p:sp>
      </p:grpSp>
      <p:sp>
        <p:nvSpPr>
          <p:cNvPr id="371729" name="Text Box 17"/>
          <p:cNvSpPr txBox="1">
            <a:spLocks noChangeArrowheads="1"/>
          </p:cNvSpPr>
          <p:nvPr/>
        </p:nvSpPr>
        <p:spPr bwMode="auto">
          <a:xfrm>
            <a:off x="3581400" y="5948362"/>
            <a:ext cx="1789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nl-NL" sz="1800" b="1" dirty="0" smtClean="0">
                <a:solidFill>
                  <a:srgbClr val="CC0000"/>
                </a:solidFill>
                <a:ea typeface="ＭＳ Ｐゴシック" pitchFamily="64" charset="-128"/>
                <a:cs typeface="+mn-cs"/>
              </a:rPr>
              <a:t>Impulsiviteit</a:t>
            </a:r>
            <a:endParaRPr lang="en-GB" sz="1800" b="1" dirty="0">
              <a:solidFill>
                <a:srgbClr val="CC0000"/>
              </a:solidFill>
              <a:ea typeface="ＭＳ Ｐゴシック" pitchFamily="64" charset="-128"/>
              <a:cs typeface="+mn-cs"/>
            </a:endParaRPr>
          </a:p>
        </p:txBody>
      </p:sp>
      <p:sp>
        <p:nvSpPr>
          <p:cNvPr id="371731" name="Line 19"/>
          <p:cNvSpPr>
            <a:spLocks noChangeShapeType="1"/>
          </p:cNvSpPr>
          <p:nvPr/>
        </p:nvSpPr>
        <p:spPr bwMode="auto">
          <a:xfrm>
            <a:off x="3746500" y="443865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371732" name="Line 20"/>
          <p:cNvSpPr>
            <a:spLocks noChangeShapeType="1"/>
          </p:cNvSpPr>
          <p:nvPr/>
        </p:nvSpPr>
        <p:spPr bwMode="auto">
          <a:xfrm>
            <a:off x="5208588" y="4438650"/>
            <a:ext cx="138271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371733" name="Text Box 21"/>
          <p:cNvSpPr txBox="1">
            <a:spLocks noChangeArrowheads="1"/>
          </p:cNvSpPr>
          <p:nvPr/>
        </p:nvSpPr>
        <p:spPr bwMode="auto">
          <a:xfrm>
            <a:off x="3362325" y="3225800"/>
            <a:ext cx="941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1600" dirty="0" smtClean="0">
                <a:solidFill>
                  <a:srgbClr val="CC0000"/>
                </a:solidFill>
                <a:ea typeface="ＭＳ Ｐゴシック" pitchFamily="64" charset="-128"/>
                <a:cs typeface="+mn-cs"/>
              </a:rPr>
              <a:t>Trial</a:t>
            </a:r>
          </a:p>
          <a:p>
            <a:r>
              <a:rPr lang="nl-NL" sz="1600" dirty="0" smtClean="0">
                <a:solidFill>
                  <a:srgbClr val="CC0000"/>
                </a:solidFill>
                <a:ea typeface="ＭＳ Ｐゴシック" pitchFamily="64" charset="-128"/>
                <a:cs typeface="+mn-cs"/>
              </a:rPr>
              <a:t>begin</a:t>
            </a:r>
            <a:endParaRPr lang="en-GB" sz="1600" dirty="0">
              <a:solidFill>
                <a:srgbClr val="CC0000"/>
              </a:solidFill>
              <a:ea typeface="ＭＳ Ｐゴシック" pitchFamily="64" charset="-128"/>
              <a:cs typeface="+mn-cs"/>
            </a:endParaRPr>
          </a:p>
        </p:txBody>
      </p:sp>
      <p:sp>
        <p:nvSpPr>
          <p:cNvPr id="371735" name="Line 23"/>
          <p:cNvSpPr>
            <a:spLocks noChangeShapeType="1"/>
          </p:cNvSpPr>
          <p:nvPr/>
        </p:nvSpPr>
        <p:spPr bwMode="auto">
          <a:xfrm>
            <a:off x="3759200" y="3767137"/>
            <a:ext cx="0" cy="588962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371736" name="Text Box 24"/>
          <p:cNvSpPr txBox="1">
            <a:spLocks noChangeArrowheads="1"/>
          </p:cNvSpPr>
          <p:nvPr/>
        </p:nvSpPr>
        <p:spPr bwMode="auto">
          <a:xfrm>
            <a:off x="5557838" y="4538662"/>
            <a:ext cx="9953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1400" dirty="0" smtClean="0">
                <a:solidFill>
                  <a:srgbClr val="CC0000"/>
                </a:solidFill>
                <a:ea typeface="ＭＳ Ｐゴシック" pitchFamily="64" charset="-128"/>
                <a:cs typeface="+mn-cs"/>
              </a:rPr>
              <a:t>Respons</a:t>
            </a:r>
            <a:endParaRPr lang="en-GB" sz="1400" dirty="0">
              <a:solidFill>
                <a:srgbClr val="CC0000"/>
              </a:solidFill>
              <a:ea typeface="ＭＳ Ｐゴシック" pitchFamily="64" charset="-128"/>
              <a:cs typeface="+mn-cs"/>
            </a:endParaRPr>
          </a:p>
        </p:txBody>
      </p:sp>
      <p:sp>
        <p:nvSpPr>
          <p:cNvPr id="371737" name="Line 25"/>
          <p:cNvSpPr>
            <a:spLocks noChangeShapeType="1"/>
          </p:cNvSpPr>
          <p:nvPr/>
        </p:nvSpPr>
        <p:spPr bwMode="auto">
          <a:xfrm>
            <a:off x="5100638" y="3767137"/>
            <a:ext cx="0" cy="588962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4911725" y="3244850"/>
            <a:ext cx="846138" cy="1136650"/>
            <a:chOff x="3094" y="1591"/>
            <a:chExt cx="533" cy="716"/>
          </a:xfrm>
        </p:grpSpPr>
        <p:sp>
          <p:nvSpPr>
            <p:cNvPr id="371739" name="Text Box 27"/>
            <p:cNvSpPr txBox="1">
              <a:spLocks noChangeArrowheads="1"/>
            </p:cNvSpPr>
            <p:nvPr/>
          </p:nvSpPr>
          <p:spPr bwMode="auto">
            <a:xfrm>
              <a:off x="3258" y="1591"/>
              <a:ext cx="36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nl-NL" sz="1600" dirty="0" smtClean="0">
                  <a:solidFill>
                    <a:srgbClr val="CC0000"/>
                  </a:solidFill>
                  <a:ea typeface="ＭＳ Ｐゴシック" pitchFamily="64" charset="-128"/>
                  <a:cs typeface="+mn-cs"/>
                </a:rPr>
                <a:t>licht</a:t>
              </a:r>
              <a:endParaRPr lang="nl-NL" sz="1600" dirty="0">
                <a:solidFill>
                  <a:srgbClr val="CC0000"/>
                </a:solidFill>
                <a:ea typeface="ＭＳ Ｐゴシック" pitchFamily="64" charset="-128"/>
                <a:cs typeface="+mn-cs"/>
              </a:endParaRPr>
            </a:p>
            <a:p>
              <a:pPr algn="ctr"/>
              <a:r>
                <a:rPr lang="nl-NL" sz="1600" dirty="0">
                  <a:solidFill>
                    <a:srgbClr val="CC0000"/>
                  </a:solidFill>
                  <a:ea typeface="ＭＳ Ｐゴシック" pitchFamily="64" charset="-128"/>
                  <a:cs typeface="+mn-cs"/>
                </a:rPr>
                <a:t>1s</a:t>
              </a:r>
              <a:endParaRPr lang="en-GB" sz="1600" dirty="0">
                <a:solidFill>
                  <a:srgbClr val="CC0000"/>
                </a:solidFill>
                <a:ea typeface="ＭＳ Ｐゴシック" pitchFamily="64" charset="-128"/>
                <a:cs typeface="+mn-cs"/>
              </a:endParaRPr>
            </a:p>
          </p:txBody>
        </p:sp>
        <p:sp>
          <p:nvSpPr>
            <p:cNvPr id="371740" name="AutoShape 28"/>
            <p:cNvSpPr>
              <a:spLocks noChangeArrowheads="1"/>
            </p:cNvSpPr>
            <p:nvPr/>
          </p:nvSpPr>
          <p:spPr bwMode="auto">
            <a:xfrm>
              <a:off x="3094" y="1633"/>
              <a:ext cx="234" cy="25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371741" name="Line 29"/>
            <p:cNvSpPr>
              <a:spLocks noChangeShapeType="1"/>
            </p:cNvSpPr>
            <p:nvPr/>
          </p:nvSpPr>
          <p:spPr bwMode="auto">
            <a:xfrm>
              <a:off x="3217" y="2307"/>
              <a:ext cx="192" cy="0"/>
            </a:xfrm>
            <a:prstGeom prst="line">
              <a:avLst/>
            </a:prstGeom>
            <a:noFill/>
            <a:ln w="635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8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371742" name="Rectangle 30"/>
          <p:cNvSpPr>
            <a:spLocks noChangeArrowheads="1"/>
          </p:cNvSpPr>
          <p:nvPr/>
        </p:nvSpPr>
        <p:spPr bwMode="auto">
          <a:xfrm>
            <a:off x="1219200" y="6159500"/>
            <a:ext cx="2438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371748" name="Rectangle 3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868362"/>
          </a:xfrm>
          <a:noFill/>
          <a:ln/>
        </p:spPr>
        <p:txBody>
          <a:bodyPr/>
          <a:lstStyle/>
          <a:p>
            <a:r>
              <a:rPr lang="nl-NL" sz="2400" dirty="0" smtClean="0">
                <a:solidFill>
                  <a:srgbClr val="000099"/>
                </a:solidFill>
              </a:rPr>
              <a:t>Meten van prefrontale cortex functie bij ratten:</a:t>
            </a:r>
            <a:br>
              <a:rPr lang="nl-NL" sz="2400" dirty="0" smtClean="0">
                <a:solidFill>
                  <a:srgbClr val="000099"/>
                </a:solidFill>
              </a:rPr>
            </a:br>
            <a:r>
              <a:rPr lang="nl-NL" sz="2400" dirty="0" smtClean="0">
                <a:solidFill>
                  <a:srgbClr val="000099"/>
                </a:solidFill>
              </a:rPr>
              <a:t> aandacht en impulsiviteit</a:t>
            </a:r>
            <a:endParaRPr lang="nl-NL" sz="2400" dirty="0">
              <a:solidFill>
                <a:srgbClr val="000099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" y="4114800"/>
            <a:ext cx="2590800" cy="457200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" y="4191000"/>
            <a:ext cx="304800" cy="304800"/>
          </a:xfrm>
          <a:prstGeom prst="ellipse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066800" y="4191000"/>
            <a:ext cx="304800" cy="304800"/>
          </a:xfrm>
          <a:prstGeom prst="ellipse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485900" y="4191000"/>
            <a:ext cx="304800" cy="304800"/>
          </a:xfrm>
          <a:prstGeom prst="ellipse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905000" y="4191000"/>
            <a:ext cx="304800" cy="304800"/>
          </a:xfrm>
          <a:prstGeom prst="ellipse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362200" y="4191000"/>
            <a:ext cx="304800" cy="304800"/>
          </a:xfrm>
          <a:prstGeom prst="ellipse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2286000"/>
            <a:ext cx="752795" cy="1625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2286000"/>
            <a:ext cx="752795" cy="1614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98601">
            <a:off x="1314843" y="4791474"/>
            <a:ext cx="1040130" cy="16002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6172200"/>
            <a:ext cx="381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Guillem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et al., Science 2011</a:t>
            </a:r>
          </a:p>
          <a:p>
            <a:pPr>
              <a:defRPr/>
            </a:pP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Counotte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et al., Nature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Neurosci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2011</a:t>
            </a:r>
          </a:p>
          <a:p>
            <a:pPr>
              <a:defRPr/>
            </a:pP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Vd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Oever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et al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,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JNeurosci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2013</a:t>
            </a:r>
            <a:endParaRPr lang="en-US" sz="1200" dirty="0">
              <a:solidFill>
                <a:schemeClr val="accent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47700" y="4229100"/>
            <a:ext cx="228600" cy="228600"/>
          </a:xfrm>
          <a:prstGeom prst="ellipse">
            <a:avLst/>
          </a:prstGeom>
          <a:solidFill>
            <a:srgbClr val="FAFFD5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104900" y="4229100"/>
            <a:ext cx="228600" cy="228600"/>
          </a:xfrm>
          <a:prstGeom prst="ellipse">
            <a:avLst/>
          </a:prstGeom>
          <a:solidFill>
            <a:srgbClr val="FAFFD5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3" name="Oval 52"/>
          <p:cNvSpPr/>
          <p:nvPr/>
        </p:nvSpPr>
        <p:spPr>
          <a:xfrm>
            <a:off x="1524000" y="4229100"/>
            <a:ext cx="228600" cy="228600"/>
          </a:xfrm>
          <a:prstGeom prst="ellipse">
            <a:avLst/>
          </a:prstGeom>
          <a:solidFill>
            <a:srgbClr val="FAFFD5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943100" y="4229100"/>
            <a:ext cx="228600" cy="228600"/>
          </a:xfrm>
          <a:prstGeom prst="ellipse">
            <a:avLst/>
          </a:prstGeom>
          <a:solidFill>
            <a:srgbClr val="FAFFD5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400300" y="4229100"/>
            <a:ext cx="228600" cy="228600"/>
          </a:xfrm>
          <a:prstGeom prst="ellipse">
            <a:avLst/>
          </a:prstGeom>
          <a:solidFill>
            <a:srgbClr val="FAFFD5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716" name="AutoShape 4"/>
          <p:cNvSpPr>
            <a:spLocks noChangeArrowheads="1"/>
          </p:cNvSpPr>
          <p:nvPr/>
        </p:nvSpPr>
        <p:spPr bwMode="auto">
          <a:xfrm>
            <a:off x="1866900" y="4137025"/>
            <a:ext cx="371475" cy="409575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7970" y="4495800"/>
            <a:ext cx="316454" cy="68335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0469" y="4495800"/>
            <a:ext cx="31973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7" grpId="0"/>
      <p:bldP spid="371717" grpId="1"/>
      <p:bldP spid="371725" grpId="0"/>
      <p:bldP spid="371729" grpId="0"/>
      <p:bldP spid="371731" grpId="0" animBg="1"/>
      <p:bldP spid="371732" grpId="0" animBg="1"/>
      <p:bldP spid="371733" grpId="0"/>
      <p:bldP spid="371735" grpId="0" animBg="1"/>
      <p:bldP spid="371736" grpId="0"/>
      <p:bldP spid="371737" grpId="0" animBg="1"/>
      <p:bldP spid="8" grpId="0" animBg="1"/>
      <p:bldP spid="9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3717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sz="2400" dirty="0" err="1" smtClean="0">
                <a:solidFill>
                  <a:schemeClr val="accent2"/>
                </a:solidFill>
              </a:rPr>
              <a:t>Wat</a:t>
            </a:r>
            <a:r>
              <a:rPr lang="en-GB" sz="2400" dirty="0" smtClean="0">
                <a:solidFill>
                  <a:schemeClr val="accent2"/>
                </a:solidFill>
              </a:rPr>
              <a:t> </a:t>
            </a:r>
            <a:r>
              <a:rPr lang="en-GB" sz="2400" dirty="0" err="1" smtClean="0">
                <a:solidFill>
                  <a:schemeClr val="accent2"/>
                </a:solidFill>
              </a:rPr>
              <a:t>zijn</a:t>
            </a:r>
            <a:r>
              <a:rPr lang="en-GB" sz="2400" dirty="0" smtClean="0">
                <a:solidFill>
                  <a:schemeClr val="accent2"/>
                </a:solidFill>
              </a:rPr>
              <a:t> de </a:t>
            </a:r>
            <a:r>
              <a:rPr lang="en-GB" sz="2400" dirty="0" err="1" smtClean="0">
                <a:solidFill>
                  <a:schemeClr val="accent2"/>
                </a:solidFill>
              </a:rPr>
              <a:t>lange</a:t>
            </a:r>
            <a:r>
              <a:rPr lang="en-GB" sz="2400" dirty="0" smtClean="0">
                <a:solidFill>
                  <a:schemeClr val="accent2"/>
                </a:solidFill>
              </a:rPr>
              <a:t> </a:t>
            </a:r>
            <a:r>
              <a:rPr lang="en-GB" sz="2400" dirty="0" err="1" smtClean="0">
                <a:solidFill>
                  <a:schemeClr val="accent2"/>
                </a:solidFill>
              </a:rPr>
              <a:t>termijn</a:t>
            </a:r>
            <a:r>
              <a:rPr lang="en-GB" sz="2400" dirty="0" smtClean="0">
                <a:solidFill>
                  <a:schemeClr val="accent2"/>
                </a:solidFill>
              </a:rPr>
              <a:t> </a:t>
            </a:r>
            <a:r>
              <a:rPr lang="en-GB" sz="2400" dirty="0" err="1" smtClean="0">
                <a:solidFill>
                  <a:schemeClr val="accent2"/>
                </a:solidFill>
              </a:rPr>
              <a:t>gevolgen</a:t>
            </a:r>
            <a:r>
              <a:rPr lang="en-GB" sz="2400" dirty="0" smtClean="0">
                <a:solidFill>
                  <a:schemeClr val="accent2"/>
                </a:solidFill>
              </a:rPr>
              <a:t> van</a:t>
            </a:r>
            <a:br>
              <a:rPr lang="en-GB" sz="2400" dirty="0" smtClean="0">
                <a:solidFill>
                  <a:schemeClr val="accent2"/>
                </a:solidFill>
              </a:rPr>
            </a:br>
            <a:r>
              <a:rPr lang="en-GB" sz="2400" dirty="0" smtClean="0">
                <a:solidFill>
                  <a:schemeClr val="accent2"/>
                </a:solidFill>
              </a:rPr>
              <a:t> nicotine </a:t>
            </a:r>
            <a:r>
              <a:rPr lang="en-GB" sz="2400" dirty="0" err="1" smtClean="0">
                <a:solidFill>
                  <a:schemeClr val="accent2"/>
                </a:solidFill>
              </a:rPr>
              <a:t>tijdens</a:t>
            </a:r>
            <a:r>
              <a:rPr lang="en-GB" sz="2400" dirty="0" smtClean="0">
                <a:solidFill>
                  <a:schemeClr val="accent2"/>
                </a:solidFill>
              </a:rPr>
              <a:t> </a:t>
            </a:r>
            <a:r>
              <a:rPr lang="en-GB" sz="2400" dirty="0" err="1" smtClean="0">
                <a:solidFill>
                  <a:schemeClr val="accent2"/>
                </a:solidFill>
              </a:rPr>
              <a:t>puberteit</a:t>
            </a:r>
            <a:r>
              <a:rPr lang="en-GB" sz="2400" dirty="0" smtClean="0">
                <a:solidFill>
                  <a:schemeClr val="accent2"/>
                </a:solidFill>
              </a:rPr>
              <a:t>?</a:t>
            </a:r>
            <a:endParaRPr lang="en-GB" sz="2400" dirty="0">
              <a:solidFill>
                <a:schemeClr val="accent2"/>
              </a:solidFill>
            </a:endParaRPr>
          </a:p>
        </p:txBody>
      </p:sp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671849">
            <a:off x="4525962" y="3962400"/>
            <a:ext cx="638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9162" y="3763963"/>
            <a:ext cx="6445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87309">
            <a:off x="3813969" y="3302793"/>
            <a:ext cx="64770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87309">
            <a:off x="4880769" y="3301206"/>
            <a:ext cx="64770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 rot="1669510" flipH="1">
            <a:off x="5154612" y="3517900"/>
            <a:ext cx="95250" cy="2968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480" name="Text Box 8"/>
          <p:cNvSpPr txBox="1">
            <a:spLocks noChangeArrowheads="1"/>
          </p:cNvSpPr>
          <p:nvPr/>
        </p:nvSpPr>
        <p:spPr bwMode="auto">
          <a:xfrm>
            <a:off x="3535362" y="2971800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Saline</a:t>
            </a:r>
            <a:endParaRPr lang="en-GB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481" name="Text Box 9"/>
          <p:cNvSpPr txBox="1">
            <a:spLocks noChangeArrowheads="1"/>
          </p:cNvSpPr>
          <p:nvPr/>
        </p:nvSpPr>
        <p:spPr bwMode="auto">
          <a:xfrm>
            <a:off x="4525962" y="2971800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Nicotine</a:t>
            </a:r>
            <a:endParaRPr lang="en-GB" b="1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482" name="Rectangle 10"/>
          <p:cNvSpPr>
            <a:spLocks noChangeArrowheads="1"/>
          </p:cNvSpPr>
          <p:nvPr/>
        </p:nvSpPr>
        <p:spPr bwMode="auto">
          <a:xfrm rot="1669510">
            <a:off x="4106862" y="3567113"/>
            <a:ext cx="74613" cy="2857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483" name="Rectangle 11"/>
          <p:cNvSpPr>
            <a:spLocks noChangeArrowheads="1"/>
          </p:cNvSpPr>
          <p:nvPr/>
        </p:nvSpPr>
        <p:spPr bwMode="auto">
          <a:xfrm>
            <a:off x="2259012" y="4038600"/>
            <a:ext cx="1143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484" name="Rectangle 12"/>
          <p:cNvSpPr>
            <a:spLocks noChangeArrowheads="1"/>
          </p:cNvSpPr>
          <p:nvPr/>
        </p:nvSpPr>
        <p:spPr bwMode="auto">
          <a:xfrm>
            <a:off x="3459162" y="3411538"/>
            <a:ext cx="1981200" cy="12604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485" name="Rectangle 13"/>
          <p:cNvSpPr>
            <a:spLocks noChangeArrowheads="1"/>
          </p:cNvSpPr>
          <p:nvPr/>
        </p:nvSpPr>
        <p:spPr bwMode="auto">
          <a:xfrm flipV="1">
            <a:off x="5459412" y="4062413"/>
            <a:ext cx="1676400" cy="746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486" name="Line 14"/>
          <p:cNvSpPr>
            <a:spLocks noChangeShapeType="1"/>
          </p:cNvSpPr>
          <p:nvPr/>
        </p:nvSpPr>
        <p:spPr bwMode="auto">
          <a:xfrm flipV="1">
            <a:off x="4170362" y="3411538"/>
            <a:ext cx="609600" cy="12366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487" name="Text Box 15"/>
          <p:cNvSpPr txBox="1">
            <a:spLocks noChangeArrowheads="1"/>
          </p:cNvSpPr>
          <p:nvPr/>
        </p:nvSpPr>
        <p:spPr bwMode="auto">
          <a:xfrm>
            <a:off x="5459412" y="3689350"/>
            <a:ext cx="636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0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P43</a:t>
            </a:r>
            <a:endParaRPr lang="en-GB" sz="20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488" name="Text Box 16"/>
          <p:cNvSpPr txBox="1">
            <a:spLocks noChangeArrowheads="1"/>
          </p:cNvSpPr>
          <p:nvPr/>
        </p:nvSpPr>
        <p:spPr bwMode="auto">
          <a:xfrm>
            <a:off x="6754812" y="3657600"/>
            <a:ext cx="636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0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P78</a:t>
            </a:r>
            <a:endParaRPr lang="en-GB" sz="20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489" name="Line 17"/>
          <p:cNvSpPr>
            <a:spLocks noChangeShapeType="1"/>
          </p:cNvSpPr>
          <p:nvPr/>
        </p:nvSpPr>
        <p:spPr bwMode="auto">
          <a:xfrm flipV="1">
            <a:off x="7286625" y="4038600"/>
            <a:ext cx="1587" cy="6858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841625" y="3657600"/>
            <a:ext cx="636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0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P34</a:t>
            </a:r>
            <a:endParaRPr lang="en-GB" sz="20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508" name="Text Box 36"/>
          <p:cNvSpPr txBox="1">
            <a:spLocks noChangeArrowheads="1"/>
          </p:cNvSpPr>
          <p:nvPr/>
        </p:nvSpPr>
        <p:spPr bwMode="auto">
          <a:xfrm>
            <a:off x="2166937" y="2438400"/>
            <a:ext cx="39424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Adolescente </a:t>
            </a:r>
            <a:r>
              <a:rPr lang="nl-NL" b="1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nicotine </a:t>
            </a:r>
            <a:r>
              <a:rPr lang="nl-NL" b="1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blootstelling</a:t>
            </a:r>
            <a:endParaRPr lang="en-GB" b="1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510" name="Text Box 38"/>
          <p:cNvSpPr txBox="1">
            <a:spLocks noChangeArrowheads="1"/>
          </p:cNvSpPr>
          <p:nvPr/>
        </p:nvSpPr>
        <p:spPr bwMode="auto">
          <a:xfrm>
            <a:off x="2182812" y="3657600"/>
            <a:ext cx="495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0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P0</a:t>
            </a:r>
            <a:endParaRPr lang="en-GB" sz="20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484" name="Rectangle 39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512" name="Rectangle 40"/>
          <p:cNvSpPr>
            <a:spLocks noChangeArrowheads="1"/>
          </p:cNvSpPr>
          <p:nvPr/>
        </p:nvSpPr>
        <p:spPr bwMode="auto">
          <a:xfrm>
            <a:off x="1219200" y="6159500"/>
            <a:ext cx="2438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514" name="Text Box 42"/>
          <p:cNvSpPr txBox="1">
            <a:spLocks noChangeArrowheads="1"/>
          </p:cNvSpPr>
          <p:nvPr/>
        </p:nvSpPr>
        <p:spPr bwMode="auto">
          <a:xfrm>
            <a:off x="5967412" y="3505200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400" b="1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5 weeks</a:t>
            </a:r>
            <a:endParaRPr lang="en-GB" sz="1400" b="1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 descr="5-choice_result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492"/>
          <a:stretch>
            <a:fillRect/>
          </a:stretch>
        </p:blipFill>
        <p:spPr bwMode="auto">
          <a:xfrm>
            <a:off x="1566862" y="2590800"/>
            <a:ext cx="71199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Nicotine </a:t>
            </a:r>
            <a:r>
              <a:rPr lang="en-US" sz="2400" dirty="0" err="1" smtClean="0">
                <a:solidFill>
                  <a:schemeClr val="accent2"/>
                </a:solidFill>
              </a:rPr>
              <a:t>tijdens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puberteit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vermindert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aandacht</a:t>
            </a:r>
            <a:r>
              <a:rPr lang="en-US" sz="2400" dirty="0" smtClean="0">
                <a:solidFill>
                  <a:schemeClr val="accent2"/>
                </a:solidFill>
              </a:rPr>
              <a:t> en </a:t>
            </a:r>
            <a:br>
              <a:rPr lang="en-US" sz="2400" dirty="0" smtClean="0">
                <a:solidFill>
                  <a:schemeClr val="accent2"/>
                </a:solidFill>
              </a:rPr>
            </a:br>
            <a:r>
              <a:rPr lang="en-US" sz="2400" dirty="0" err="1" smtClean="0">
                <a:solidFill>
                  <a:schemeClr val="accent2"/>
                </a:solidFill>
              </a:rPr>
              <a:t>versterkt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impulsief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gedrag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4500999" y="6150858"/>
            <a:ext cx="4263156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400" dirty="0" err="1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Counotte</a:t>
            </a: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et al, </a:t>
            </a:r>
            <a:r>
              <a:rPr lang="en-US" sz="1400" dirty="0" err="1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Neuropsychopharm</a:t>
            </a: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14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2008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4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Counotte</a:t>
            </a:r>
            <a:r>
              <a:rPr lang="en-US" sz="14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14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Goriounova</a:t>
            </a:r>
            <a:r>
              <a:rPr lang="en-US" sz="14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et al., Nature </a:t>
            </a:r>
            <a:r>
              <a:rPr lang="en-US" sz="14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Neurosci</a:t>
            </a:r>
            <a:r>
              <a:rPr lang="en-US" sz="14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2011</a:t>
            </a:r>
            <a:endParaRPr lang="en-US" sz="1400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4517" name="Picture 7" descr="5-choice_result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231" b="49492"/>
          <a:stretch/>
        </p:blipFill>
        <p:spPr bwMode="auto">
          <a:xfrm>
            <a:off x="1566862" y="2590800"/>
            <a:ext cx="36147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Rectangle 12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2509" name="Line 13"/>
          <p:cNvSpPr>
            <a:spLocks noChangeShapeType="1"/>
          </p:cNvSpPr>
          <p:nvPr/>
        </p:nvSpPr>
        <p:spPr bwMode="auto">
          <a:xfrm>
            <a:off x="4614862" y="3276600"/>
            <a:ext cx="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2510" name="Line 14"/>
          <p:cNvSpPr>
            <a:spLocks noChangeShapeType="1"/>
          </p:cNvSpPr>
          <p:nvPr/>
        </p:nvSpPr>
        <p:spPr bwMode="auto">
          <a:xfrm>
            <a:off x="6443662" y="3810000"/>
            <a:ext cx="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2511" name="Line 15"/>
          <p:cNvSpPr>
            <a:spLocks noChangeShapeType="1"/>
          </p:cNvSpPr>
          <p:nvPr/>
        </p:nvSpPr>
        <p:spPr bwMode="auto">
          <a:xfrm>
            <a:off x="7434262" y="3810000"/>
            <a:ext cx="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2512" name="Rectangle 16"/>
          <p:cNvSpPr>
            <a:spLocks noChangeArrowheads="1"/>
          </p:cNvSpPr>
          <p:nvPr/>
        </p:nvSpPr>
        <p:spPr bwMode="auto">
          <a:xfrm>
            <a:off x="1219200" y="6159500"/>
            <a:ext cx="2438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200" y="1600200"/>
            <a:ext cx="1295400" cy="2133600"/>
            <a:chOff x="381000" y="2286000"/>
            <a:chExt cx="2590800" cy="4105674"/>
          </a:xfrm>
        </p:grpSpPr>
        <p:sp>
          <p:nvSpPr>
            <p:cNvPr id="15" name="Rounded Rectangle 14"/>
            <p:cNvSpPr/>
            <p:nvPr/>
          </p:nvSpPr>
          <p:spPr>
            <a:xfrm>
              <a:off x="381000" y="4114800"/>
              <a:ext cx="2590800" cy="457200"/>
            </a:xfrm>
            <a:prstGeom prst="roundRect">
              <a:avLst/>
            </a:prstGeom>
            <a:solidFill>
              <a:srgbClr val="FFFF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096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0668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859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9050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3622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1600" y="2286000"/>
              <a:ext cx="752795" cy="16256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1600" y="2286000"/>
              <a:ext cx="752795" cy="161469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98601">
              <a:off x="1314843" y="4791474"/>
              <a:ext cx="1040130" cy="1600200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6477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1049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15240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9431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003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utoShape 4"/>
            <p:cNvSpPr>
              <a:spLocks noChangeArrowheads="1"/>
            </p:cNvSpPr>
            <p:nvPr/>
          </p:nvSpPr>
          <p:spPr bwMode="auto">
            <a:xfrm>
              <a:off x="1866900" y="4137025"/>
              <a:ext cx="371475" cy="409575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362500" name="Rectangle 4"/>
          <p:cNvSpPr>
            <a:spLocks noChangeArrowheads="1"/>
          </p:cNvSpPr>
          <p:nvPr/>
        </p:nvSpPr>
        <p:spPr bwMode="auto">
          <a:xfrm rot="16200000">
            <a:off x="692198" y="3510159"/>
            <a:ext cx="208373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Correcte</a:t>
            </a:r>
            <a:r>
              <a:rPr lang="en-US" dirty="0" smtClean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aandacht</a:t>
            </a:r>
            <a:endParaRPr lang="en-GB" dirty="0">
              <a:solidFill>
                <a:schemeClr val="accent2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2501" name="Rectangle 5"/>
          <p:cNvSpPr>
            <a:spLocks noChangeArrowheads="1"/>
          </p:cNvSpPr>
          <p:nvPr/>
        </p:nvSpPr>
        <p:spPr bwMode="auto">
          <a:xfrm rot="16200000">
            <a:off x="4671041" y="3545408"/>
            <a:ext cx="139045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Impulsiviteit</a:t>
            </a:r>
            <a:endParaRPr lang="en-GB" dirty="0">
              <a:solidFill>
                <a:schemeClr val="accent2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4800600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sessie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4846" y="4800600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sessie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7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10" grpId="0" animBg="1"/>
      <p:bldP spid="362511" grpId="0" animBg="1"/>
      <p:bldP spid="362501" grpId="0" animBg="1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001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Rokers maken impulsieve keuzes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nl-NL" sz="2000" dirty="0" smtClean="0"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nl-NL" sz="2000" dirty="0" smtClean="0"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nl-NL" sz="2000" dirty="0" smtClean="0"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nl-NL" sz="2000" dirty="0" smtClean="0"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nl-NL" sz="2000" dirty="0" smtClean="0"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nl-NL" sz="2000" dirty="0" smtClean="0"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nl-NL" sz="2000" dirty="0" smtClean="0"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nl-NL" sz="2000" dirty="0" smtClean="0"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nl-NL" sz="2000" dirty="0" smtClean="0"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nl-NL" sz="2000" dirty="0" smtClean="0">
              <a:latin typeface="Comic Sans MS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nl-NL" sz="2000" dirty="0" smtClean="0">
              <a:latin typeface="Comic Sans MS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nl-NL" sz="2000" dirty="0" smtClean="0">
              <a:latin typeface="Comic Sans MS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nl-NL" sz="2000" dirty="0" smtClean="0">
                <a:latin typeface="Comic Sans MS" charset="0"/>
              </a:rPr>
              <a:t>Rokers (</a:t>
            </a:r>
            <a:r>
              <a:rPr lang="nl-NL" sz="2000" b="1" dirty="0" smtClean="0">
                <a:latin typeface="Comic Sans MS" charset="0"/>
                <a:sym typeface="Symbol" charset="0"/>
              </a:rPr>
              <a:t></a:t>
            </a:r>
            <a:r>
              <a:rPr lang="nl-NL" sz="2000" dirty="0" smtClean="0">
                <a:latin typeface="Comic Sans MS" charset="0"/>
                <a:sym typeface="Symbol" charset="0"/>
              </a:rPr>
              <a:t>) kiezen eerder voor de snelle kleine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nl-NL" sz="2000" dirty="0" smtClean="0">
                <a:latin typeface="Comic Sans MS" charset="0"/>
                <a:sym typeface="Symbol" charset="0"/>
              </a:rPr>
              <a:t>beloning dan niet-rokers (o)</a:t>
            </a:r>
            <a:endParaRPr lang="nl-NL" sz="2000" dirty="0" smtClean="0">
              <a:solidFill>
                <a:srgbClr val="FF33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nl-NL" sz="2000" dirty="0" smtClean="0">
              <a:solidFill>
                <a:srgbClr val="FF3300"/>
              </a:solidFill>
              <a:latin typeface="Comic Sans MS" charset="0"/>
            </a:endParaRP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174875"/>
            <a:ext cx="4248150" cy="279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0" name="Picture 5" descr="nicotin-adictio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32025"/>
            <a:ext cx="32512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1154" y="6474023"/>
            <a:ext cx="1601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99"/>
                </a:solidFill>
              </a:rPr>
              <a:t>Bickel et al., 1999</a:t>
            </a:r>
            <a:endParaRPr lang="en-US" sz="1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53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Westerns_mGluR2_alleen100k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97" r="49295"/>
          <a:stretch>
            <a:fillRect/>
          </a:stretch>
        </p:blipFill>
        <p:spPr bwMode="auto">
          <a:xfrm>
            <a:off x="5029200" y="1905000"/>
            <a:ext cx="3657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841500"/>
            <a:ext cx="2929317" cy="3657600"/>
          </a:xfrm>
          <a:prstGeom prst="rect">
            <a:avLst/>
          </a:prstGeom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sz="2000" dirty="0" err="1" smtClean="0">
                <a:solidFill>
                  <a:schemeClr val="accent2"/>
                </a:solidFill>
              </a:rPr>
              <a:t>Wat</a:t>
            </a:r>
            <a:r>
              <a:rPr lang="en-GB" sz="2000" dirty="0" smtClean="0">
                <a:solidFill>
                  <a:schemeClr val="accent2"/>
                </a:solidFill>
              </a:rPr>
              <a:t> </a:t>
            </a:r>
            <a:r>
              <a:rPr lang="en-GB" sz="2000" dirty="0" err="1" smtClean="0">
                <a:solidFill>
                  <a:schemeClr val="accent2"/>
                </a:solidFill>
              </a:rPr>
              <a:t>doet</a:t>
            </a:r>
            <a:r>
              <a:rPr lang="en-GB" sz="2000" dirty="0" smtClean="0">
                <a:solidFill>
                  <a:schemeClr val="accent2"/>
                </a:solidFill>
              </a:rPr>
              <a:t> nicotine</a:t>
            </a:r>
            <a:r>
              <a:rPr lang="en-GB" sz="2000" dirty="0">
                <a:solidFill>
                  <a:schemeClr val="accent2"/>
                </a:solidFill>
              </a:rPr>
              <a:t> </a:t>
            </a:r>
            <a:r>
              <a:rPr lang="en-GB" sz="2000" dirty="0" err="1" smtClean="0">
                <a:solidFill>
                  <a:schemeClr val="accent2"/>
                </a:solidFill>
              </a:rPr>
              <a:t>tijdens</a:t>
            </a:r>
            <a:r>
              <a:rPr lang="en-GB" sz="2000" dirty="0" smtClean="0">
                <a:solidFill>
                  <a:schemeClr val="accent2"/>
                </a:solidFill>
              </a:rPr>
              <a:t> </a:t>
            </a:r>
            <a:r>
              <a:rPr lang="en-GB" sz="2000" dirty="0" err="1" smtClean="0">
                <a:solidFill>
                  <a:schemeClr val="accent2"/>
                </a:solidFill>
              </a:rPr>
              <a:t>puberteit</a:t>
            </a:r>
            <a:r>
              <a:rPr lang="en-GB" sz="2000" dirty="0" smtClean="0">
                <a:solidFill>
                  <a:schemeClr val="accent2"/>
                </a:solidFill>
              </a:rPr>
              <a:t> met </a:t>
            </a:r>
            <a:br>
              <a:rPr lang="en-GB" sz="2000" dirty="0" smtClean="0">
                <a:solidFill>
                  <a:schemeClr val="accent2"/>
                </a:solidFill>
              </a:rPr>
            </a:br>
            <a:r>
              <a:rPr lang="en-GB" sz="2000" dirty="0" err="1" smtClean="0">
                <a:solidFill>
                  <a:schemeClr val="accent2"/>
                </a:solidFill>
              </a:rPr>
              <a:t>hersencellen</a:t>
            </a:r>
            <a:r>
              <a:rPr lang="en-GB" sz="2000" dirty="0" smtClean="0">
                <a:solidFill>
                  <a:schemeClr val="accent2"/>
                </a:solidFill>
              </a:rPr>
              <a:t> in de </a:t>
            </a:r>
            <a:r>
              <a:rPr lang="en-GB" sz="2000" dirty="0" err="1" smtClean="0">
                <a:solidFill>
                  <a:schemeClr val="accent2"/>
                </a:solidFill>
              </a:rPr>
              <a:t>prefrontale</a:t>
            </a:r>
            <a:r>
              <a:rPr lang="en-GB" sz="2000" dirty="0" smtClean="0">
                <a:solidFill>
                  <a:schemeClr val="accent2"/>
                </a:solidFill>
              </a:rPr>
              <a:t> cortex?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361511" name="Rectangle 39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8305800" y="5638800"/>
            <a:ext cx="304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39000" y="5105400"/>
            <a:ext cx="1600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953000" y="6248400"/>
            <a:ext cx="37113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1400" i="1" dirty="0" err="1" smtClean="0">
                <a:solidFill>
                  <a:schemeClr val="accent2"/>
                </a:solidFill>
              </a:rPr>
              <a:t>Counotte</a:t>
            </a:r>
            <a:r>
              <a:rPr lang="nl-NL" sz="1400" i="1" dirty="0" smtClean="0">
                <a:solidFill>
                  <a:schemeClr val="accent2"/>
                </a:solidFill>
              </a:rPr>
              <a:t>, </a:t>
            </a:r>
            <a:r>
              <a:rPr lang="nl-NL" sz="1400" i="1" dirty="0" err="1" smtClean="0">
                <a:solidFill>
                  <a:schemeClr val="accent2"/>
                </a:solidFill>
              </a:rPr>
              <a:t>Goriounova</a:t>
            </a:r>
            <a:r>
              <a:rPr lang="nl-NL" sz="1400" i="1" dirty="0" smtClean="0">
                <a:solidFill>
                  <a:schemeClr val="accent2"/>
                </a:solidFill>
              </a:rPr>
              <a:t>, et al., </a:t>
            </a:r>
            <a:r>
              <a:rPr lang="nl-NL" sz="1400" i="1" dirty="0" err="1" smtClean="0">
                <a:solidFill>
                  <a:schemeClr val="accent2"/>
                </a:solidFill>
              </a:rPr>
              <a:t>Faseb</a:t>
            </a:r>
            <a:r>
              <a:rPr lang="nl-NL" sz="1400" i="1" dirty="0" smtClean="0">
                <a:solidFill>
                  <a:schemeClr val="accent2"/>
                </a:solidFill>
              </a:rPr>
              <a:t> J, 2012</a:t>
            </a:r>
            <a:endParaRPr lang="en-GB" sz="1400" i="1" dirty="0">
              <a:solidFill>
                <a:schemeClr val="accent2"/>
              </a:solidFill>
            </a:endParaRPr>
          </a:p>
        </p:txBody>
      </p:sp>
      <p:pic>
        <p:nvPicPr>
          <p:cNvPr id="35" name="Picture 4" descr="Westerns_mGluR2_alleen100k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97" r="68661"/>
          <a:stretch/>
        </p:blipFill>
        <p:spPr bwMode="auto">
          <a:xfrm>
            <a:off x="5029200" y="1905000"/>
            <a:ext cx="226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715000" y="5002768"/>
            <a:ext cx="3097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 smtClean="0">
                <a:solidFill>
                  <a:srgbClr val="333399"/>
                </a:solidFill>
                <a:cs typeface="+mn-cs"/>
              </a:rPr>
              <a:t>period</a:t>
            </a:r>
            <a:r>
              <a:rPr lang="nl-NL" dirty="0">
                <a:solidFill>
                  <a:srgbClr val="333399"/>
                </a:solidFill>
              </a:rPr>
              <a:t>e</a:t>
            </a:r>
            <a:r>
              <a:rPr lang="nl-NL" dirty="0" smtClean="0">
                <a:solidFill>
                  <a:srgbClr val="333399"/>
                </a:solidFill>
                <a:cs typeface="+mn-cs"/>
              </a:rPr>
              <a:t> </a:t>
            </a:r>
            <a:r>
              <a:rPr lang="nl-NL" dirty="0">
                <a:solidFill>
                  <a:srgbClr val="333399"/>
                </a:solidFill>
                <a:cs typeface="+mn-cs"/>
              </a:rPr>
              <a:t>nicotine </a:t>
            </a:r>
            <a:r>
              <a:rPr lang="nl-NL" dirty="0" smtClean="0">
                <a:solidFill>
                  <a:srgbClr val="333399"/>
                </a:solidFill>
                <a:cs typeface="+mn-cs"/>
              </a:rPr>
              <a:t>blootstelling</a:t>
            </a:r>
            <a:endParaRPr lang="en-GB" dirty="0">
              <a:solidFill>
                <a:srgbClr val="333399"/>
              </a:solidFill>
              <a:cs typeface="+mn-cs"/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4953000" y="6486723"/>
            <a:ext cx="449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400" i="1" dirty="0" err="1">
                <a:solidFill>
                  <a:schemeClr val="accent2"/>
                </a:solidFill>
              </a:rPr>
              <a:t>Counotte</a:t>
            </a:r>
            <a:r>
              <a:rPr lang="it-IT" sz="1400" i="1" dirty="0">
                <a:solidFill>
                  <a:schemeClr val="accent2"/>
                </a:solidFill>
              </a:rPr>
              <a:t>, Goriounova, </a:t>
            </a:r>
            <a:r>
              <a:rPr lang="it-IT" sz="1400" i="1" dirty="0" err="1">
                <a:solidFill>
                  <a:schemeClr val="accent2"/>
                </a:solidFill>
              </a:rPr>
              <a:t>et</a:t>
            </a:r>
            <a:r>
              <a:rPr lang="it-IT" sz="1400" i="1" dirty="0">
                <a:solidFill>
                  <a:schemeClr val="accent2"/>
                </a:solidFill>
              </a:rPr>
              <a:t> </a:t>
            </a:r>
            <a:r>
              <a:rPr lang="it-IT" sz="1400" i="1" dirty="0" smtClean="0">
                <a:solidFill>
                  <a:schemeClr val="accent2"/>
                </a:solidFill>
              </a:rPr>
              <a:t>al, Nature </a:t>
            </a:r>
            <a:r>
              <a:rPr lang="it-IT" sz="1400" i="1" dirty="0" err="1">
                <a:solidFill>
                  <a:schemeClr val="accent2"/>
                </a:solidFill>
              </a:rPr>
              <a:t>Neurosci</a:t>
            </a:r>
            <a:r>
              <a:rPr lang="it-IT" sz="1400" i="1" dirty="0">
                <a:solidFill>
                  <a:schemeClr val="accent2"/>
                </a:solidFill>
              </a:rPr>
              <a:t> 2011</a:t>
            </a:r>
            <a:endParaRPr lang="en-GB" sz="1400" i="1" dirty="0">
              <a:solidFill>
                <a:schemeClr val="accent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015904" y="3127938"/>
            <a:ext cx="257132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3399"/>
                </a:solidFill>
              </a:rPr>
              <a:t>Hoeveelheid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r>
              <a:rPr lang="en-US" dirty="0" err="1" smtClean="0">
                <a:solidFill>
                  <a:srgbClr val="333399"/>
                </a:solidFill>
              </a:rPr>
              <a:t>glutamaat</a:t>
            </a:r>
            <a:endParaRPr lang="en-US" dirty="0" smtClean="0">
              <a:solidFill>
                <a:srgbClr val="333399"/>
              </a:solidFill>
            </a:endParaRPr>
          </a:p>
          <a:p>
            <a:r>
              <a:rPr lang="en-US" dirty="0" err="1" smtClean="0">
                <a:solidFill>
                  <a:srgbClr val="333399"/>
                </a:solidFill>
              </a:rPr>
              <a:t>receptoren</a:t>
            </a:r>
            <a:r>
              <a:rPr lang="en-US" dirty="0" smtClean="0">
                <a:solidFill>
                  <a:srgbClr val="333399"/>
                </a:solidFill>
              </a:rPr>
              <a:t> in </a:t>
            </a:r>
            <a:r>
              <a:rPr lang="en-US" dirty="0" err="1" smtClean="0">
                <a:solidFill>
                  <a:srgbClr val="333399"/>
                </a:solidFill>
              </a:rPr>
              <a:t>synapsen</a:t>
            </a:r>
            <a:endParaRPr lang="en-US" dirty="0">
              <a:solidFill>
                <a:srgbClr val="333399"/>
              </a:solidFill>
            </a:endParaRPr>
          </a:p>
        </p:txBody>
      </p:sp>
      <p:pic>
        <p:nvPicPr>
          <p:cNvPr id="41" name="Picture 14" descr="Westerns_mGluR2_alleen100k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971" t="37097" b="46185"/>
          <a:stretch/>
        </p:blipFill>
        <p:spPr bwMode="auto">
          <a:xfrm>
            <a:off x="7543800" y="2209800"/>
            <a:ext cx="1003300" cy="60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286500" y="2602468"/>
            <a:ext cx="27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609601" y="1840468"/>
            <a:ext cx="1816100" cy="36576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16200000">
            <a:off x="-916388" y="3289223"/>
            <a:ext cx="34954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3399"/>
                </a:solidFill>
              </a:rPr>
              <a:t>Hoeveelheid</a:t>
            </a:r>
            <a:r>
              <a:rPr lang="en-US" dirty="0" smtClean="0">
                <a:solidFill>
                  <a:srgbClr val="333399"/>
                </a:solidFill>
              </a:rPr>
              <a:t> nicotine </a:t>
            </a:r>
            <a:r>
              <a:rPr lang="en-US" dirty="0" err="1" smtClean="0">
                <a:solidFill>
                  <a:srgbClr val="333399"/>
                </a:solidFill>
              </a:rPr>
              <a:t>receptoren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88514" y="5193268"/>
            <a:ext cx="309768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 smtClean="0">
                <a:solidFill>
                  <a:srgbClr val="333399"/>
                </a:solidFill>
                <a:cs typeface="+mn-cs"/>
              </a:rPr>
              <a:t>periode nicotine blootstelling</a:t>
            </a:r>
            <a:endParaRPr lang="en-GB" dirty="0">
              <a:solidFill>
                <a:srgbClr val="333399"/>
              </a:solidFill>
              <a:cs typeface="+mn-cs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1509619" y="1524000"/>
            <a:ext cx="214798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 smtClean="0">
                <a:solidFill>
                  <a:srgbClr val="FF0000"/>
                </a:solidFill>
                <a:cs typeface="+mn-cs"/>
              </a:rPr>
              <a:t>nicotine receptoren</a:t>
            </a:r>
            <a:endParaRPr lang="en-GB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5776819" y="1524000"/>
            <a:ext cx="2366078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 err="1" smtClean="0">
                <a:solidFill>
                  <a:srgbClr val="FF0000"/>
                </a:solidFill>
                <a:cs typeface="+mn-cs"/>
              </a:rPr>
              <a:t>glutamaat</a:t>
            </a:r>
            <a:r>
              <a:rPr lang="nl-NL" dirty="0" smtClean="0">
                <a:solidFill>
                  <a:srgbClr val="FF0000"/>
                </a:solidFill>
                <a:cs typeface="+mn-cs"/>
              </a:rPr>
              <a:t> receptoren</a:t>
            </a:r>
            <a:endParaRPr lang="en-GB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1981200"/>
            <a:ext cx="12192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3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 animBg="1"/>
      <p:bldP spid="42" grpId="0"/>
      <p:bldP spid="44" grpId="0" animBg="1"/>
      <p:bldP spid="45" grpId="0" animBg="1"/>
      <p:bldP spid="48" grpId="0" animBg="1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333399"/>
                </a:solidFill>
              </a:rPr>
              <a:t>Korte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termijn</a:t>
            </a:r>
            <a:endParaRPr lang="en-US" sz="2800" dirty="0">
              <a:solidFill>
                <a:srgbClr val="3333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6" y="2438400"/>
            <a:ext cx="2451100" cy="320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4276" y="1841500"/>
            <a:ext cx="990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676" y="1447800"/>
            <a:ext cx="3797300" cy="419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64676" y="1981200"/>
            <a:ext cx="1600200" cy="403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9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219200" y="6159500"/>
            <a:ext cx="2438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600200" y="6229290"/>
            <a:ext cx="63983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sz="2000" b="1" dirty="0" smtClean="0">
                <a:solidFill>
                  <a:srgbClr val="FF0000"/>
                </a:solidFill>
              </a:rPr>
              <a:t>welke gevolgen heeft nicotine op de lange termijn?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895600" y="49530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46" name="Rectangle 18"/>
          <p:cNvSpPr>
            <a:spLocks noChangeArrowheads="1"/>
          </p:cNvSpPr>
          <p:nvPr/>
        </p:nvSpPr>
        <p:spPr bwMode="auto">
          <a:xfrm>
            <a:off x="1219200" y="6159500"/>
            <a:ext cx="2438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52942" name="Picture 14" descr="Westerns_mGluR2_alleen100k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05" t="37097"/>
          <a:stretch>
            <a:fillRect/>
          </a:stretch>
        </p:blipFill>
        <p:spPr bwMode="auto">
          <a:xfrm>
            <a:off x="5333999" y="2133600"/>
            <a:ext cx="346482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sz="2400" dirty="0" smtClean="0">
                <a:solidFill>
                  <a:schemeClr val="accent2"/>
                </a:solidFill>
                <a:cs typeface="+mj-cs"/>
              </a:rPr>
              <a:t>nicotine receptoren in de prefrontale cortex normaal,</a:t>
            </a:r>
            <a:br>
              <a:rPr lang="nl-NL" sz="2400" dirty="0" smtClean="0">
                <a:solidFill>
                  <a:schemeClr val="accent2"/>
                </a:solidFill>
                <a:cs typeface="+mj-cs"/>
              </a:rPr>
            </a:br>
            <a:r>
              <a:rPr lang="nl-NL" sz="2400" dirty="0" err="1" smtClean="0">
                <a:solidFill>
                  <a:schemeClr val="accent2"/>
                </a:solidFill>
              </a:rPr>
              <a:t>glutamaat</a:t>
            </a:r>
            <a:r>
              <a:rPr lang="nl-NL" sz="2400" dirty="0" smtClean="0">
                <a:solidFill>
                  <a:schemeClr val="accent2"/>
                </a:solidFill>
              </a:rPr>
              <a:t> receptoren verminderd</a:t>
            </a:r>
            <a:endParaRPr lang="en-GB" sz="2400" dirty="0" smtClean="0">
              <a:solidFill>
                <a:schemeClr val="accent2"/>
              </a:solidFill>
              <a:cs typeface="+mj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097" y="1752600"/>
            <a:ext cx="1900903" cy="3429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2108200"/>
            <a:ext cx="673100" cy="3073400"/>
          </a:xfrm>
          <a:prstGeom prst="rect">
            <a:avLst/>
          </a:prstGeom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411314" y="5002768"/>
            <a:ext cx="3097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 smtClean="0">
                <a:solidFill>
                  <a:srgbClr val="333399"/>
                </a:solidFill>
                <a:cs typeface="+mn-cs"/>
              </a:rPr>
              <a:t>period</a:t>
            </a:r>
            <a:r>
              <a:rPr lang="nl-NL" dirty="0">
                <a:solidFill>
                  <a:srgbClr val="333399"/>
                </a:solidFill>
              </a:rPr>
              <a:t>e</a:t>
            </a:r>
            <a:r>
              <a:rPr lang="nl-NL" dirty="0" smtClean="0">
                <a:solidFill>
                  <a:srgbClr val="333399"/>
                </a:solidFill>
                <a:cs typeface="+mn-cs"/>
              </a:rPr>
              <a:t> </a:t>
            </a:r>
            <a:r>
              <a:rPr lang="nl-NL" dirty="0">
                <a:solidFill>
                  <a:srgbClr val="333399"/>
                </a:solidFill>
                <a:cs typeface="+mn-cs"/>
              </a:rPr>
              <a:t>nicotine </a:t>
            </a:r>
            <a:r>
              <a:rPr lang="nl-NL" dirty="0" smtClean="0">
                <a:solidFill>
                  <a:srgbClr val="333399"/>
                </a:solidFill>
                <a:cs typeface="+mn-cs"/>
              </a:rPr>
              <a:t>blootstelling</a:t>
            </a:r>
            <a:endParaRPr lang="en-GB" dirty="0">
              <a:solidFill>
                <a:srgbClr val="333399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3712218" y="3127938"/>
            <a:ext cx="257132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3399"/>
                </a:solidFill>
              </a:rPr>
              <a:t>Hoeveelheid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r>
              <a:rPr lang="en-US" dirty="0" err="1" smtClean="0">
                <a:solidFill>
                  <a:srgbClr val="333399"/>
                </a:solidFill>
              </a:rPr>
              <a:t>glutamaat</a:t>
            </a:r>
            <a:endParaRPr lang="en-US" dirty="0" smtClean="0">
              <a:solidFill>
                <a:srgbClr val="333399"/>
              </a:solidFill>
            </a:endParaRPr>
          </a:p>
          <a:p>
            <a:r>
              <a:rPr lang="en-US" dirty="0" err="1" smtClean="0">
                <a:solidFill>
                  <a:srgbClr val="333399"/>
                </a:solidFill>
              </a:rPr>
              <a:t>receptoren</a:t>
            </a:r>
            <a:r>
              <a:rPr lang="en-US" dirty="0" smtClean="0">
                <a:solidFill>
                  <a:srgbClr val="333399"/>
                </a:solidFill>
              </a:rPr>
              <a:t> in </a:t>
            </a:r>
            <a:r>
              <a:rPr lang="en-US" dirty="0" err="1" smtClean="0">
                <a:solidFill>
                  <a:srgbClr val="333399"/>
                </a:solidFill>
              </a:rPr>
              <a:t>synapsen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220074" y="3289223"/>
            <a:ext cx="34954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3399"/>
                </a:solidFill>
              </a:rPr>
              <a:t>Hoeveelheid</a:t>
            </a:r>
            <a:r>
              <a:rPr lang="en-US" dirty="0" smtClean="0">
                <a:solidFill>
                  <a:srgbClr val="333399"/>
                </a:solidFill>
              </a:rPr>
              <a:t> nicotine </a:t>
            </a:r>
            <a:r>
              <a:rPr lang="en-US" dirty="0" err="1" smtClean="0">
                <a:solidFill>
                  <a:srgbClr val="333399"/>
                </a:solidFill>
              </a:rPr>
              <a:t>receptoren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484828" y="5193268"/>
            <a:ext cx="309768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 smtClean="0">
                <a:solidFill>
                  <a:srgbClr val="333399"/>
                </a:solidFill>
                <a:cs typeface="+mn-cs"/>
              </a:rPr>
              <a:t>periode nicotine blootstelling</a:t>
            </a:r>
            <a:endParaRPr lang="en-GB" dirty="0">
              <a:solidFill>
                <a:srgbClr val="333399"/>
              </a:solidFill>
              <a:cs typeface="+mn-cs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495800" y="6248400"/>
            <a:ext cx="37113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1400" i="1" dirty="0" err="1" smtClean="0">
                <a:solidFill>
                  <a:schemeClr val="accent2"/>
                </a:solidFill>
              </a:rPr>
              <a:t>Counotte</a:t>
            </a:r>
            <a:r>
              <a:rPr lang="nl-NL" sz="1400" i="1" dirty="0" smtClean="0">
                <a:solidFill>
                  <a:schemeClr val="accent2"/>
                </a:solidFill>
              </a:rPr>
              <a:t>, </a:t>
            </a:r>
            <a:r>
              <a:rPr lang="nl-NL" sz="1400" i="1" dirty="0" err="1" smtClean="0">
                <a:solidFill>
                  <a:schemeClr val="accent2"/>
                </a:solidFill>
              </a:rPr>
              <a:t>Goriounova</a:t>
            </a:r>
            <a:r>
              <a:rPr lang="nl-NL" sz="1400" i="1" dirty="0" smtClean="0">
                <a:solidFill>
                  <a:schemeClr val="accent2"/>
                </a:solidFill>
              </a:rPr>
              <a:t>, et al., </a:t>
            </a:r>
            <a:r>
              <a:rPr lang="nl-NL" sz="1400" i="1" dirty="0" err="1" smtClean="0">
                <a:solidFill>
                  <a:schemeClr val="accent2"/>
                </a:solidFill>
              </a:rPr>
              <a:t>Faseb</a:t>
            </a:r>
            <a:r>
              <a:rPr lang="nl-NL" sz="1400" i="1" dirty="0" smtClean="0">
                <a:solidFill>
                  <a:schemeClr val="accent2"/>
                </a:solidFill>
              </a:rPr>
              <a:t> J, 2012</a:t>
            </a:r>
            <a:endParaRPr lang="en-GB" sz="1400" i="1" dirty="0">
              <a:solidFill>
                <a:schemeClr val="accent2"/>
              </a:solidFill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4495800" y="6486723"/>
            <a:ext cx="4724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400" i="1" dirty="0" err="1">
                <a:solidFill>
                  <a:schemeClr val="accent2"/>
                </a:solidFill>
              </a:rPr>
              <a:t>Counotte</a:t>
            </a:r>
            <a:r>
              <a:rPr lang="it-IT" sz="1400" i="1" dirty="0">
                <a:solidFill>
                  <a:schemeClr val="accent2"/>
                </a:solidFill>
              </a:rPr>
              <a:t>, Goriounova, et </a:t>
            </a:r>
            <a:r>
              <a:rPr lang="it-IT" sz="1400" i="1" dirty="0" smtClean="0">
                <a:solidFill>
                  <a:schemeClr val="accent2"/>
                </a:solidFill>
              </a:rPr>
              <a:t>al, Nature </a:t>
            </a:r>
            <a:r>
              <a:rPr lang="it-IT" sz="1400" i="1" dirty="0" err="1" smtClean="0">
                <a:solidFill>
                  <a:schemeClr val="accent2"/>
                </a:solidFill>
              </a:rPr>
              <a:t>Neuroscience</a:t>
            </a:r>
            <a:r>
              <a:rPr lang="it-IT" sz="1400" i="1" dirty="0" smtClean="0">
                <a:solidFill>
                  <a:schemeClr val="accent2"/>
                </a:solidFill>
              </a:rPr>
              <a:t> </a:t>
            </a:r>
            <a:r>
              <a:rPr lang="it-IT" sz="1400" i="1" dirty="0">
                <a:solidFill>
                  <a:schemeClr val="accent2"/>
                </a:solidFill>
              </a:rPr>
              <a:t>2011</a:t>
            </a:r>
            <a:endParaRPr lang="en-GB" sz="1400" i="1" dirty="0">
              <a:solidFill>
                <a:schemeClr val="accent2"/>
              </a:solidFill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1052419" y="1524000"/>
            <a:ext cx="214798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 smtClean="0">
                <a:solidFill>
                  <a:srgbClr val="FF0000"/>
                </a:solidFill>
                <a:cs typeface="+mn-cs"/>
              </a:rPr>
              <a:t>nicotine receptoren</a:t>
            </a:r>
            <a:endParaRPr lang="en-GB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776819" y="1524000"/>
            <a:ext cx="2366078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 err="1" smtClean="0">
                <a:solidFill>
                  <a:srgbClr val="FF0000"/>
                </a:solidFill>
                <a:cs typeface="+mn-cs"/>
              </a:rPr>
              <a:t>glutamaat</a:t>
            </a:r>
            <a:r>
              <a:rPr lang="nl-NL" dirty="0" smtClean="0">
                <a:solidFill>
                  <a:srgbClr val="FF0000"/>
                </a:solidFill>
                <a:cs typeface="+mn-cs"/>
              </a:rPr>
              <a:t> receptoren</a:t>
            </a:r>
            <a:endParaRPr lang="en-GB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sz="2400" dirty="0" err="1" smtClean="0">
                <a:solidFill>
                  <a:srgbClr val="333399"/>
                </a:solidFill>
              </a:rPr>
              <a:t>prefrontale</a:t>
            </a:r>
            <a:r>
              <a:rPr lang="en-GB" sz="2400" dirty="0" smtClean="0">
                <a:solidFill>
                  <a:srgbClr val="333399"/>
                </a:solidFill>
              </a:rPr>
              <a:t> cortex </a:t>
            </a:r>
            <a:r>
              <a:rPr lang="en-GB" sz="2400" dirty="0" err="1" smtClean="0">
                <a:solidFill>
                  <a:srgbClr val="333399"/>
                </a:solidFill>
              </a:rPr>
              <a:t>netwerken</a:t>
            </a:r>
            <a:r>
              <a:rPr lang="en-GB" sz="2400" dirty="0" smtClean="0">
                <a:solidFill>
                  <a:srgbClr val="333399"/>
                </a:solidFill>
              </a:rPr>
              <a:t> en</a:t>
            </a:r>
            <a:r>
              <a:rPr lang="en-GB" sz="2400" dirty="0">
                <a:solidFill>
                  <a:srgbClr val="333399"/>
                </a:solidFill>
              </a:rPr>
              <a:t/>
            </a:r>
            <a:br>
              <a:rPr lang="en-GB" sz="2400" dirty="0">
                <a:solidFill>
                  <a:srgbClr val="333399"/>
                </a:solidFill>
              </a:rPr>
            </a:br>
            <a:r>
              <a:rPr lang="en-GB" sz="2400" dirty="0" smtClean="0">
                <a:solidFill>
                  <a:srgbClr val="333399"/>
                </a:solidFill>
              </a:rPr>
              <a:t>nicotine </a:t>
            </a:r>
            <a:r>
              <a:rPr lang="en-GB" sz="2400" dirty="0" err="1" smtClean="0">
                <a:solidFill>
                  <a:srgbClr val="333399"/>
                </a:solidFill>
              </a:rPr>
              <a:t>blootstelling</a:t>
            </a:r>
            <a:r>
              <a:rPr lang="en-GB" sz="2400" dirty="0" smtClean="0">
                <a:solidFill>
                  <a:srgbClr val="333399"/>
                </a:solidFill>
              </a:rPr>
              <a:t> </a:t>
            </a:r>
            <a:r>
              <a:rPr lang="en-GB" sz="2400" dirty="0" err="1" smtClean="0">
                <a:solidFill>
                  <a:srgbClr val="333399"/>
                </a:solidFill>
              </a:rPr>
              <a:t>tijdens</a:t>
            </a:r>
            <a:r>
              <a:rPr lang="en-GB" sz="2400" dirty="0" smtClean="0">
                <a:solidFill>
                  <a:srgbClr val="333399"/>
                </a:solidFill>
              </a:rPr>
              <a:t> </a:t>
            </a:r>
            <a:r>
              <a:rPr lang="en-GB" sz="2400" dirty="0" err="1" smtClean="0">
                <a:solidFill>
                  <a:srgbClr val="333399"/>
                </a:solidFill>
              </a:rPr>
              <a:t>puberteit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6" y="2438400"/>
            <a:ext cx="2451100" cy="320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4276" y="1841500"/>
            <a:ext cx="990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676" y="1447800"/>
            <a:ext cx="3797300" cy="419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64676" y="1981200"/>
            <a:ext cx="1600200" cy="403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176" y="2057400"/>
            <a:ext cx="3890424" cy="3581400"/>
          </a:xfrm>
          <a:prstGeom prst="rect">
            <a:avLst/>
          </a:prstGeom>
        </p:spPr>
      </p:pic>
      <p:sp>
        <p:nvSpPr>
          <p:cNvPr id="8" name="Rectangle 19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95600" y="49530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88200" y="1905000"/>
            <a:ext cx="1955800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51238" y="2252246"/>
            <a:ext cx="3011762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Long-term effects of nicotine</a:t>
            </a:r>
            <a:endParaRPr lang="en-US" sz="16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3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 descr="5-choice_result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492"/>
          <a:stretch>
            <a:fillRect/>
          </a:stretch>
        </p:blipFill>
        <p:spPr bwMode="auto">
          <a:xfrm>
            <a:off x="1566862" y="2590800"/>
            <a:ext cx="71199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Nicotine </a:t>
            </a:r>
            <a:r>
              <a:rPr lang="en-US" sz="2400" dirty="0" err="1" smtClean="0">
                <a:solidFill>
                  <a:schemeClr val="accent2"/>
                </a:solidFill>
              </a:rPr>
              <a:t>tijdens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puberteit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vermindert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aandacht</a:t>
            </a:r>
            <a:r>
              <a:rPr lang="en-US" sz="2400" dirty="0" smtClean="0">
                <a:solidFill>
                  <a:schemeClr val="accent2"/>
                </a:solidFill>
              </a:rPr>
              <a:t> en </a:t>
            </a:r>
            <a:br>
              <a:rPr lang="en-US" sz="2400" dirty="0" smtClean="0">
                <a:solidFill>
                  <a:schemeClr val="accent2"/>
                </a:solidFill>
              </a:rPr>
            </a:br>
            <a:r>
              <a:rPr lang="en-US" sz="2400" dirty="0" err="1" smtClean="0">
                <a:solidFill>
                  <a:schemeClr val="accent2"/>
                </a:solidFill>
              </a:rPr>
              <a:t>versterkt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impulsief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gedrag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4500999" y="6150858"/>
            <a:ext cx="465247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400" dirty="0" err="1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Counotte</a:t>
            </a: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et al, </a:t>
            </a:r>
            <a:r>
              <a:rPr lang="en-US" sz="1400" dirty="0" err="1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Neuropsychopharm</a:t>
            </a: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14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2008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4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Counotte</a:t>
            </a:r>
            <a:r>
              <a:rPr lang="en-US" sz="14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14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Goriounova</a:t>
            </a:r>
            <a:r>
              <a:rPr lang="en-US" sz="14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et al., Nature Neuroscience 2011</a:t>
            </a:r>
            <a:endParaRPr lang="en-US" sz="1400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4517" name="Picture 7" descr="5-choice_result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231" b="49492"/>
          <a:stretch/>
        </p:blipFill>
        <p:spPr bwMode="auto">
          <a:xfrm>
            <a:off x="1566862" y="2590800"/>
            <a:ext cx="36147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Rectangle 12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2509" name="Line 13"/>
          <p:cNvSpPr>
            <a:spLocks noChangeShapeType="1"/>
          </p:cNvSpPr>
          <p:nvPr/>
        </p:nvSpPr>
        <p:spPr bwMode="auto">
          <a:xfrm>
            <a:off x="4614862" y="3276600"/>
            <a:ext cx="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2510" name="Line 14"/>
          <p:cNvSpPr>
            <a:spLocks noChangeShapeType="1"/>
          </p:cNvSpPr>
          <p:nvPr/>
        </p:nvSpPr>
        <p:spPr bwMode="auto">
          <a:xfrm>
            <a:off x="6443662" y="3810000"/>
            <a:ext cx="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2511" name="Line 15"/>
          <p:cNvSpPr>
            <a:spLocks noChangeShapeType="1"/>
          </p:cNvSpPr>
          <p:nvPr/>
        </p:nvSpPr>
        <p:spPr bwMode="auto">
          <a:xfrm>
            <a:off x="7434262" y="3810000"/>
            <a:ext cx="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2512" name="Rectangle 16"/>
          <p:cNvSpPr>
            <a:spLocks noChangeArrowheads="1"/>
          </p:cNvSpPr>
          <p:nvPr/>
        </p:nvSpPr>
        <p:spPr bwMode="auto">
          <a:xfrm>
            <a:off x="1219200" y="6159500"/>
            <a:ext cx="2438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200" y="1600200"/>
            <a:ext cx="1295400" cy="2133600"/>
            <a:chOff x="381000" y="2286000"/>
            <a:chExt cx="2590800" cy="4105674"/>
          </a:xfrm>
        </p:grpSpPr>
        <p:sp>
          <p:nvSpPr>
            <p:cNvPr id="15" name="Rounded Rectangle 14"/>
            <p:cNvSpPr/>
            <p:nvPr/>
          </p:nvSpPr>
          <p:spPr>
            <a:xfrm>
              <a:off x="381000" y="4114800"/>
              <a:ext cx="2590800" cy="457200"/>
            </a:xfrm>
            <a:prstGeom prst="roundRect">
              <a:avLst/>
            </a:prstGeom>
            <a:solidFill>
              <a:srgbClr val="FFFF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096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0668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859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9050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3622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1600" y="2286000"/>
              <a:ext cx="752795" cy="16256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1600" y="2286000"/>
              <a:ext cx="752795" cy="161469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98601">
              <a:off x="1314843" y="4791474"/>
              <a:ext cx="1040130" cy="1600200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6477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1049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15240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9431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003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utoShape 4"/>
            <p:cNvSpPr>
              <a:spLocks noChangeArrowheads="1"/>
            </p:cNvSpPr>
            <p:nvPr/>
          </p:nvSpPr>
          <p:spPr bwMode="auto">
            <a:xfrm>
              <a:off x="1866900" y="4137025"/>
              <a:ext cx="371475" cy="409575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362500" name="Rectangle 4"/>
          <p:cNvSpPr>
            <a:spLocks noChangeArrowheads="1"/>
          </p:cNvSpPr>
          <p:nvPr/>
        </p:nvSpPr>
        <p:spPr bwMode="auto">
          <a:xfrm rot="16200000">
            <a:off x="692198" y="3510159"/>
            <a:ext cx="208373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Correcte</a:t>
            </a:r>
            <a:r>
              <a:rPr lang="en-US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aandacht</a:t>
            </a:r>
            <a:endParaRPr lang="en-GB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2501" name="Rectangle 5"/>
          <p:cNvSpPr>
            <a:spLocks noChangeArrowheads="1"/>
          </p:cNvSpPr>
          <p:nvPr/>
        </p:nvSpPr>
        <p:spPr bwMode="auto">
          <a:xfrm rot="16200000">
            <a:off x="4671041" y="3545408"/>
            <a:ext cx="139045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Impulsiviteit</a:t>
            </a:r>
            <a:endParaRPr lang="en-GB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4800600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3399"/>
                </a:solidFill>
              </a:rPr>
              <a:t>sessie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4846" y="4800600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3399"/>
                </a:solidFill>
              </a:rPr>
              <a:t>sessie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1641913" y="5334000"/>
            <a:ext cx="6314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sz="2000" dirty="0" smtClean="0">
                <a:solidFill>
                  <a:srgbClr val="FF0000"/>
                </a:solidFill>
              </a:rPr>
              <a:t>kan aandachtgedrag verbeterd worden door </a:t>
            </a:r>
          </a:p>
          <a:p>
            <a:pPr algn="ctr"/>
            <a:r>
              <a:rPr lang="nl-NL" sz="2000" dirty="0" err="1" smtClean="0">
                <a:solidFill>
                  <a:srgbClr val="FF0000"/>
                </a:solidFill>
              </a:rPr>
              <a:t>glutamaat</a:t>
            </a:r>
            <a:r>
              <a:rPr lang="nl-NL" sz="2000" dirty="0" smtClean="0">
                <a:solidFill>
                  <a:srgbClr val="FF0000"/>
                </a:solidFill>
              </a:rPr>
              <a:t> receptor stimulatie in de prefrontale cortex?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5" name="Rectangle 7"/>
          <p:cNvSpPr>
            <a:spLocks noChangeArrowheads="1"/>
          </p:cNvSpPr>
          <p:nvPr/>
        </p:nvSpPr>
        <p:spPr bwMode="auto">
          <a:xfrm>
            <a:off x="1219200" y="6159500"/>
            <a:ext cx="2438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50838"/>
            <a:ext cx="8229600" cy="715962"/>
          </a:xfrm>
        </p:spPr>
        <p:txBody>
          <a:bodyPr/>
          <a:lstStyle/>
          <a:p>
            <a:pPr>
              <a:defRPr/>
            </a:pPr>
            <a:r>
              <a:rPr lang="nl-NL" sz="2400" dirty="0" err="1" smtClean="0">
                <a:solidFill>
                  <a:schemeClr val="accent2"/>
                </a:solidFill>
              </a:rPr>
              <a:t>Glutamaat</a:t>
            </a:r>
            <a:r>
              <a:rPr lang="nl-NL" sz="2400" dirty="0" smtClean="0">
                <a:solidFill>
                  <a:schemeClr val="accent2"/>
                </a:solidFill>
              </a:rPr>
              <a:t> receptor stimulatie in prefrontale cortex </a:t>
            </a:r>
            <a:br>
              <a:rPr lang="nl-NL" sz="2400" dirty="0" smtClean="0">
                <a:solidFill>
                  <a:schemeClr val="accent2"/>
                </a:solidFill>
              </a:rPr>
            </a:br>
            <a:r>
              <a:rPr lang="nl-NL" sz="2400" dirty="0" smtClean="0">
                <a:solidFill>
                  <a:schemeClr val="accent2"/>
                </a:solidFill>
              </a:rPr>
              <a:t>verbetert aandacht gedrag na nicotine</a:t>
            </a:r>
            <a:endParaRPr lang="en-GB" sz="2400" dirty="0">
              <a:solidFill>
                <a:schemeClr val="accent2"/>
              </a:solidFill>
            </a:endParaRPr>
          </a:p>
        </p:txBody>
      </p:sp>
      <p:sp>
        <p:nvSpPr>
          <p:cNvPr id="67589" name="Rectangle 8" descr="logocncr"/>
          <p:cNvSpPr>
            <a:spLocks noChangeArrowheads="1"/>
          </p:cNvSpPr>
          <p:nvPr/>
        </p:nvSpPr>
        <p:spPr bwMode="auto">
          <a:xfrm>
            <a:off x="7696200" y="0"/>
            <a:ext cx="1447800" cy="533400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5578" name="Text Box 10"/>
          <p:cNvSpPr txBox="1">
            <a:spLocks noChangeArrowheads="1"/>
          </p:cNvSpPr>
          <p:nvPr/>
        </p:nvSpPr>
        <p:spPr bwMode="auto">
          <a:xfrm>
            <a:off x="6102350" y="6200775"/>
            <a:ext cx="280003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 err="1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Counotte</a:t>
            </a:r>
            <a:r>
              <a:rPr lang="it-IT" sz="16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it-IT" sz="1600" dirty="0" err="1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Goriounova</a:t>
            </a:r>
            <a:r>
              <a:rPr lang="it-IT" sz="16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et al, </a:t>
            </a:r>
          </a:p>
          <a:p>
            <a:pPr>
              <a:defRPr/>
            </a:pPr>
            <a:r>
              <a:rPr lang="it-IT" sz="16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Nature </a:t>
            </a:r>
            <a:r>
              <a:rPr lang="it-IT" sz="16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Neuroscience</a:t>
            </a:r>
            <a:r>
              <a:rPr lang="it-IT" sz="16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it-IT" sz="16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2011</a:t>
            </a:r>
            <a:endParaRPr lang="en-GB" sz="1600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000" y="2286000"/>
            <a:ext cx="1524000" cy="2590800"/>
            <a:chOff x="381000" y="2286000"/>
            <a:chExt cx="2590800" cy="4105674"/>
          </a:xfrm>
        </p:grpSpPr>
        <p:sp>
          <p:nvSpPr>
            <p:cNvPr id="15" name="Rounded Rectangle 14"/>
            <p:cNvSpPr/>
            <p:nvPr/>
          </p:nvSpPr>
          <p:spPr>
            <a:xfrm>
              <a:off x="381000" y="4114800"/>
              <a:ext cx="2590800" cy="457200"/>
            </a:xfrm>
            <a:prstGeom prst="roundRect">
              <a:avLst/>
            </a:prstGeom>
            <a:solidFill>
              <a:srgbClr val="FFFF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096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0668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859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9050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362200" y="4191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1600" y="2286000"/>
              <a:ext cx="752795" cy="16256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1600" y="2286000"/>
              <a:ext cx="752795" cy="161469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98601">
              <a:off x="1314843" y="4791474"/>
              <a:ext cx="1040130" cy="1600200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6477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1049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15240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9431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00300" y="4229100"/>
              <a:ext cx="228600" cy="228600"/>
            </a:xfrm>
            <a:prstGeom prst="ellipse">
              <a:avLst/>
            </a:prstGeom>
            <a:solidFill>
              <a:srgbClr val="FAFFD5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utoShape 4"/>
            <p:cNvSpPr>
              <a:spLocks noChangeArrowheads="1"/>
            </p:cNvSpPr>
            <p:nvPr/>
          </p:nvSpPr>
          <p:spPr bwMode="auto">
            <a:xfrm>
              <a:off x="1866900" y="4137025"/>
              <a:ext cx="371475" cy="409575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8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pic>
        <p:nvPicPr>
          <p:cNvPr id="31" name="Picture 1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631"/>
          <a:stretch/>
        </p:blipFill>
        <p:spPr>
          <a:xfrm>
            <a:off x="2743200" y="1676400"/>
            <a:ext cx="4974398" cy="4038600"/>
          </a:xfrm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 rot="16200000">
            <a:off x="1531456" y="3346358"/>
            <a:ext cx="2723823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Correcte</a:t>
            </a:r>
            <a:r>
              <a:rPr lang="en-US" sz="24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aandacht</a:t>
            </a:r>
            <a:endParaRPr lang="en-GB" sz="2400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400" y="1752600"/>
            <a:ext cx="355738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Nicotine </a:t>
            </a:r>
            <a:r>
              <a:rPr lang="en-US" sz="2400" dirty="0" err="1" smtClean="0">
                <a:solidFill>
                  <a:srgbClr val="FF0000"/>
                </a:solidFill>
              </a:rPr>
              <a:t>tijdens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puberteit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05200" y="5024735"/>
            <a:ext cx="420454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333399"/>
                </a:solidFill>
              </a:rPr>
              <a:t>Glutamaat</a:t>
            </a:r>
            <a:r>
              <a:rPr lang="en-US" sz="2400" dirty="0" smtClean="0">
                <a:solidFill>
                  <a:srgbClr val="333399"/>
                </a:solidFill>
              </a:rPr>
              <a:t> receptor </a:t>
            </a:r>
            <a:r>
              <a:rPr lang="en-US" sz="2400" dirty="0" err="1" smtClean="0">
                <a:solidFill>
                  <a:srgbClr val="333399"/>
                </a:solidFill>
              </a:rPr>
              <a:t>stimulatie</a:t>
            </a:r>
            <a:endParaRPr lang="en-US" sz="2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2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905000"/>
            <a:ext cx="8382000" cy="286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3124200"/>
            <a:ext cx="812800" cy="1485900"/>
          </a:xfrm>
          <a:prstGeom prst="rect">
            <a:avLst/>
          </a:prstGeom>
        </p:spPr>
      </p:pic>
      <p:sp>
        <p:nvSpPr>
          <p:cNvPr id="6" name="Rectangle 7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219200" y="63246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304800"/>
            <a:ext cx="8686800" cy="9906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 err="1" smtClean="0">
                <a:solidFill>
                  <a:srgbClr val="333399"/>
                </a:solidFill>
              </a:rPr>
              <a:t>Roken</a:t>
            </a:r>
            <a:r>
              <a:rPr lang="en-US" sz="2800" dirty="0" smtClean="0">
                <a:solidFill>
                  <a:srgbClr val="333399"/>
                </a:solidFill>
              </a:rPr>
              <a:t> en </a:t>
            </a:r>
            <a:r>
              <a:rPr lang="en-US" sz="2800" dirty="0" err="1" smtClean="0">
                <a:solidFill>
                  <a:srgbClr val="333399"/>
                </a:solidFill>
              </a:rPr>
              <a:t>drinken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begint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tijdens</a:t>
            </a:r>
            <a:r>
              <a:rPr lang="en-US" sz="2800" dirty="0" smtClean="0">
                <a:solidFill>
                  <a:srgbClr val="333399"/>
                </a:solidFill>
              </a:rPr>
              <a:t> de </a:t>
            </a:r>
            <a:r>
              <a:rPr lang="en-US" sz="2800" dirty="0" err="1" smtClean="0">
                <a:solidFill>
                  <a:srgbClr val="333399"/>
                </a:solidFill>
              </a:rPr>
              <a:t>puberteit</a:t>
            </a:r>
            <a:endParaRPr lang="en-US" sz="2800" dirty="0" smtClean="0">
              <a:solidFill>
                <a:srgbClr val="33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6248400"/>
            <a:ext cx="349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Trimbos</a:t>
            </a:r>
            <a:r>
              <a:rPr lang="en-US" dirty="0" smtClean="0"/>
              <a:t> </a:t>
            </a:r>
            <a:r>
              <a:rPr lang="en-US" dirty="0" err="1" smtClean="0"/>
              <a:t>Instituut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www.trimbos.nl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eens_smoki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9953">
            <a:off x="198100" y="4267766"/>
            <a:ext cx="1357304" cy="202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1447800"/>
            <a:ext cx="7596951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3399"/>
                </a:solidFill>
              </a:rPr>
              <a:t>Lange </a:t>
            </a:r>
            <a:r>
              <a:rPr lang="en-US" sz="2800" dirty="0" err="1" smtClean="0">
                <a:solidFill>
                  <a:srgbClr val="333399"/>
                </a:solidFill>
              </a:rPr>
              <a:t>termijn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effecten</a:t>
            </a:r>
            <a:r>
              <a:rPr lang="en-US" sz="2800" dirty="0" smtClean="0">
                <a:solidFill>
                  <a:srgbClr val="333399"/>
                </a:solidFill>
              </a:rPr>
              <a:t> van nicotine </a:t>
            </a:r>
            <a:r>
              <a:rPr lang="en-US" sz="2800" dirty="0" err="1" smtClean="0">
                <a:solidFill>
                  <a:srgbClr val="333399"/>
                </a:solidFill>
              </a:rPr>
              <a:t>tijdens</a:t>
            </a:r>
            <a:r>
              <a:rPr lang="en-US" sz="2800" dirty="0" smtClean="0">
                <a:solidFill>
                  <a:srgbClr val="333399"/>
                </a:solidFill>
              </a:rPr>
              <a:t> de </a:t>
            </a:r>
          </a:p>
          <a:p>
            <a:r>
              <a:rPr lang="en-US" sz="2800" dirty="0" err="1" smtClean="0">
                <a:solidFill>
                  <a:srgbClr val="333399"/>
                </a:solidFill>
              </a:rPr>
              <a:t>puberteit</a:t>
            </a:r>
            <a:r>
              <a:rPr lang="en-US" sz="2800" dirty="0" smtClean="0">
                <a:solidFill>
                  <a:srgbClr val="333399"/>
                </a:solidFill>
              </a:rPr>
              <a:t>: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minder </a:t>
            </a:r>
            <a:r>
              <a:rPr lang="en-US" sz="2800" dirty="0" err="1" smtClean="0">
                <a:solidFill>
                  <a:srgbClr val="FF0000"/>
                </a:solidFill>
              </a:rPr>
              <a:t>concentratie</a:t>
            </a:r>
            <a:r>
              <a:rPr lang="en-US" sz="2800" dirty="0" smtClean="0">
                <a:solidFill>
                  <a:srgbClr val="FF0000"/>
                </a:solidFill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</a:rPr>
              <a:t>aandacht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solidFill>
                  <a:srgbClr val="FF0000"/>
                </a:solidFill>
              </a:rPr>
              <a:t>meer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impulsiviteit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solidFill>
                  <a:srgbClr val="FF0000"/>
                </a:solidFill>
              </a:rPr>
              <a:t>moleculaire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veranderingen</a:t>
            </a:r>
            <a:r>
              <a:rPr lang="en-US" sz="2800" dirty="0" smtClean="0">
                <a:solidFill>
                  <a:srgbClr val="FF0000"/>
                </a:solidFill>
              </a:rPr>
              <a:t> in </a:t>
            </a:r>
            <a:r>
              <a:rPr lang="en-US" sz="2800" dirty="0" err="1" smtClean="0">
                <a:solidFill>
                  <a:srgbClr val="FF0000"/>
                </a:solidFill>
              </a:rPr>
              <a:t>contactpunten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	in de </a:t>
            </a:r>
            <a:r>
              <a:rPr lang="en-US" sz="2800" dirty="0" err="1" smtClean="0">
                <a:solidFill>
                  <a:srgbClr val="FF0000"/>
                </a:solidFill>
              </a:rPr>
              <a:t>prefrontale</a:t>
            </a:r>
            <a:r>
              <a:rPr lang="en-US" sz="2800" dirty="0" smtClean="0">
                <a:solidFill>
                  <a:srgbClr val="FF0000"/>
                </a:solidFill>
              </a:rPr>
              <a:t> cortex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19200" y="63246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sz="2800" dirty="0" smtClean="0">
                <a:solidFill>
                  <a:srgbClr val="333399"/>
                </a:solidFill>
              </a:rPr>
              <a:t>Verslaving: ‘</a:t>
            </a:r>
            <a:r>
              <a:rPr lang="nl-NL" sz="2800" dirty="0" err="1" smtClean="0">
                <a:solidFill>
                  <a:srgbClr val="333399"/>
                </a:solidFill>
              </a:rPr>
              <a:t>chronic</a:t>
            </a:r>
            <a:r>
              <a:rPr lang="nl-NL" sz="2800" dirty="0" smtClean="0">
                <a:solidFill>
                  <a:srgbClr val="333399"/>
                </a:solidFill>
              </a:rPr>
              <a:t> relapse disorder’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976562"/>
            <a:ext cx="4641850" cy="3957638"/>
          </a:xfrm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chemeClr val="hlink"/>
              </a:buClr>
              <a:buFont typeface="Wingdings" charset="0"/>
              <a:buChar char="v"/>
              <a:defRPr/>
            </a:pPr>
            <a:r>
              <a:rPr lang="nl-NL" sz="2800" dirty="0" smtClean="0">
                <a:solidFill>
                  <a:srgbClr val="FF0000"/>
                </a:solidFill>
                <a:latin typeface="+mj-lt"/>
              </a:rPr>
              <a:t> verslavende stof</a:t>
            </a:r>
          </a:p>
          <a:p>
            <a:pPr eaLnBrk="1" hangingPunct="1">
              <a:buClr>
                <a:schemeClr val="hlink"/>
              </a:buClr>
              <a:buFont typeface="Wingdings" charset="0"/>
              <a:buChar char="v"/>
              <a:defRPr/>
            </a:pPr>
            <a:endParaRPr lang="nl-NL" sz="2800" dirty="0" smtClean="0">
              <a:solidFill>
                <a:srgbClr val="FF0000"/>
              </a:solidFill>
              <a:latin typeface="+mj-lt"/>
            </a:endParaRPr>
          </a:p>
          <a:p>
            <a:pPr eaLnBrk="1" hangingPunct="1">
              <a:buClr>
                <a:schemeClr val="hlink"/>
              </a:buClr>
              <a:buFont typeface="Wingdings" charset="0"/>
              <a:buChar char="v"/>
              <a:defRPr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stress</a:t>
            </a:r>
          </a:p>
          <a:p>
            <a:pPr eaLnBrk="1" hangingPunct="1">
              <a:buClr>
                <a:schemeClr val="hlink"/>
              </a:buClr>
              <a:buFont typeface="Wingdings" charset="0"/>
              <a:buChar char="v"/>
              <a:defRPr/>
            </a:pPr>
            <a:endParaRPr lang="nl-NL" sz="2800" dirty="0" smtClean="0">
              <a:solidFill>
                <a:srgbClr val="FF0000"/>
              </a:solidFill>
              <a:latin typeface="+mj-lt"/>
            </a:endParaRPr>
          </a:p>
          <a:p>
            <a:pPr eaLnBrk="1" hangingPunct="1">
              <a:buClr>
                <a:schemeClr val="hlink"/>
              </a:buClr>
              <a:buFont typeface="Wingdings" charset="0"/>
              <a:buChar char="v"/>
              <a:defRPr/>
            </a:pPr>
            <a:r>
              <a:rPr lang="nl-NL" sz="2800" dirty="0" smtClean="0">
                <a:solidFill>
                  <a:srgbClr val="FF0000"/>
                </a:solidFill>
                <a:latin typeface="+mj-lt"/>
              </a:rPr>
              <a:t> Drug-geassocieerde prikkels</a:t>
            </a:r>
          </a:p>
          <a:p>
            <a:pPr lvl="1" eaLnBrk="1" hangingPunct="1">
              <a:defRPr/>
            </a:pPr>
            <a:endParaRPr lang="nl-NL" dirty="0" smtClean="0">
              <a:solidFill>
                <a:srgbClr val="FF0000"/>
              </a:solidFill>
              <a:latin typeface="+mj-lt"/>
            </a:endParaRPr>
          </a:p>
          <a:p>
            <a:pPr lvl="1" eaLnBrk="1" hangingPunct="1">
              <a:defRPr/>
            </a:pPr>
            <a:endParaRPr lang="nl-NL" dirty="0" smtClean="0">
              <a:solidFill>
                <a:srgbClr val="FF0000"/>
              </a:solidFill>
              <a:latin typeface="+mj-lt"/>
            </a:endParaRPr>
          </a:p>
          <a:p>
            <a:pPr eaLnBrk="1" hangingPunct="1">
              <a:defRPr/>
            </a:pPr>
            <a:endParaRPr lang="nl-NL" sz="2800" dirty="0" smtClean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68611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240338" y="2566988"/>
          <a:ext cx="3387725" cy="332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94" name="Clip" r:id="rId4" imgW="4014839" imgH="3939458" progId="MS_ClipArt_Gallery.2">
                  <p:embed/>
                </p:oleObj>
              </mc:Choice>
              <mc:Fallback>
                <p:oleObj name="Clip" r:id="rId4" imgW="4014839" imgH="393945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0338" y="2566988"/>
                        <a:ext cx="3387725" cy="332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1676400"/>
            <a:ext cx="5867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nl-NL" sz="2800" dirty="0" smtClean="0">
                <a:solidFill>
                  <a:srgbClr val="333399"/>
                </a:solidFill>
              </a:rPr>
              <a:t>factoren die terugval veroorzaken:</a:t>
            </a:r>
          </a:p>
        </p:txBody>
      </p:sp>
    </p:spTree>
    <p:extLst>
      <p:ext uri="{BB962C8B-B14F-4D97-AF65-F5344CB8AC3E}">
        <p14:creationId xmlns:p14="http://schemas.microsoft.com/office/powerpoint/2010/main" val="3144284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5478" name="Picture 6" descr="warmoestraat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364" y="1676400"/>
            <a:ext cx="3886036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666" y="3352800"/>
            <a:ext cx="3992534" cy="3220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381000"/>
            <a:ext cx="4734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Drug-</a:t>
            </a:r>
            <a:r>
              <a:rPr lang="en-US" sz="2800" dirty="0" err="1" smtClean="0">
                <a:solidFill>
                  <a:schemeClr val="bg1"/>
                </a:solidFill>
              </a:rPr>
              <a:t>geassocieerde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prikkels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676400"/>
            <a:ext cx="2403929" cy="134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1676400"/>
            <a:ext cx="1383015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6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DeVriesbox11x"/>
          <p:cNvPicPr>
            <a:picLocks noGrp="1" noChangeAspect="1" noChangeArrowheads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925" y="1125538"/>
            <a:ext cx="2520950" cy="28813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1619250" y="76200"/>
            <a:ext cx="65516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Testen</a:t>
            </a:r>
            <a:r>
              <a:rPr 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 van </a:t>
            </a:r>
            <a:r>
              <a:rPr lang="en-US" sz="28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terugval</a:t>
            </a:r>
            <a:r>
              <a:rPr 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 (relapse) </a:t>
            </a:r>
            <a:r>
              <a:rPr lang="en-US" sz="28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bij</a:t>
            </a:r>
            <a:r>
              <a:rPr 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ratten</a:t>
            </a:r>
            <a:endPara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Arial" charset="0"/>
            </a:endParaRPr>
          </a:p>
        </p:txBody>
      </p:sp>
      <p:pic>
        <p:nvPicPr>
          <p:cNvPr id="111620" name="Picture 4" descr="DeVriesbox11x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1125538"/>
            <a:ext cx="25193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5" descr="DeVriesbox11x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86"/>
          <a:stretch>
            <a:fillRect/>
          </a:stretch>
        </p:blipFill>
        <p:spPr bwMode="auto">
          <a:xfrm>
            <a:off x="6029325" y="1125538"/>
            <a:ext cx="25193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6" descr="DeVriesbox11x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343400"/>
            <a:ext cx="6858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5" name="Picture 9" descr="DeVriesbox11x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36576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6" name="Picture 10" descr="DeVriesbox11x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343400"/>
            <a:ext cx="34290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4" name="AutoShape 8"/>
          <p:cNvSpPr>
            <a:spLocks noChangeArrowheads="1"/>
          </p:cNvSpPr>
          <p:nvPr/>
        </p:nvSpPr>
        <p:spPr bwMode="auto">
          <a:xfrm rot="3278253">
            <a:off x="7547769" y="4720431"/>
            <a:ext cx="504825" cy="3603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627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</a:rPr>
              <a:t>biochemische</a:t>
            </a:r>
            <a:r>
              <a:rPr lang="en-US" sz="2800" dirty="0" smtClean="0">
                <a:solidFill>
                  <a:schemeClr val="bg1"/>
                </a:solidFill>
              </a:rPr>
              <a:t> en </a:t>
            </a:r>
            <a:r>
              <a:rPr lang="en-US" sz="2800" dirty="0" err="1" smtClean="0">
                <a:solidFill>
                  <a:schemeClr val="bg1"/>
                </a:solidFill>
              </a:rPr>
              <a:t>fysiologische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analyse</a:t>
            </a:r>
            <a:r>
              <a:rPr lang="en-US" sz="2800" dirty="0" smtClean="0">
                <a:solidFill>
                  <a:schemeClr val="bg1"/>
                </a:solidFill>
              </a:rPr>
              <a:t> van </a:t>
            </a:r>
            <a:r>
              <a:rPr lang="en-US" sz="2800" dirty="0" err="1" smtClean="0">
                <a:solidFill>
                  <a:schemeClr val="bg1"/>
                </a:solidFill>
              </a:rPr>
              <a:t>synapsen</a:t>
            </a:r>
            <a:r>
              <a:rPr lang="en-US" sz="2800" dirty="0" smtClean="0">
                <a:solidFill>
                  <a:schemeClr val="bg1"/>
                </a:solidFill>
              </a:rPr>
              <a:t> in de </a:t>
            </a:r>
            <a:r>
              <a:rPr lang="en-US" sz="2800" dirty="0" err="1" smtClean="0">
                <a:solidFill>
                  <a:schemeClr val="bg1"/>
                </a:solidFill>
              </a:rPr>
              <a:t>prefrontale</a:t>
            </a:r>
            <a:r>
              <a:rPr lang="en-US" sz="2800" dirty="0" smtClean="0">
                <a:solidFill>
                  <a:schemeClr val="bg1"/>
                </a:solidFill>
              </a:rPr>
              <a:t> cortex</a:t>
            </a:r>
          </a:p>
        </p:txBody>
      </p:sp>
      <p:pic>
        <p:nvPicPr>
          <p:cNvPr id="74755" name="Picture 3" descr="slide1_large synaps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36576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Oval 4"/>
          <p:cNvSpPr>
            <a:spLocks noChangeArrowheads="1"/>
          </p:cNvSpPr>
          <p:nvPr/>
        </p:nvSpPr>
        <p:spPr bwMode="auto">
          <a:xfrm rot="-1350489">
            <a:off x="1476375" y="4221163"/>
            <a:ext cx="1008063" cy="50323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3357563"/>
            <a:ext cx="852487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5718" name="AutoShape 6"/>
          <p:cNvSpPr>
            <a:spLocks noChangeArrowheads="1"/>
          </p:cNvSpPr>
          <p:nvPr/>
        </p:nvSpPr>
        <p:spPr bwMode="auto">
          <a:xfrm>
            <a:off x="5219700" y="4221163"/>
            <a:ext cx="976313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53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chemeClr val="accent2"/>
                </a:solidFill>
              </a:rPr>
              <a:t>Geassocieerde lampje remt prefrontale cortex</a:t>
            </a:r>
          </a:p>
        </p:txBody>
      </p:sp>
      <p:pic>
        <p:nvPicPr>
          <p:cNvPr id="76802" name="Picture 16" descr="Model Heroin netwerk mPFC-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21"/>
          <a:stretch>
            <a:fillRect/>
          </a:stretch>
        </p:blipFill>
        <p:spPr bwMode="auto">
          <a:xfrm>
            <a:off x="1905000" y="1371600"/>
            <a:ext cx="3743325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75" name="Oval 19"/>
          <p:cNvSpPr>
            <a:spLocks noChangeArrowheads="1"/>
          </p:cNvSpPr>
          <p:nvPr/>
        </p:nvSpPr>
        <p:spPr bwMode="auto">
          <a:xfrm>
            <a:off x="2781300" y="3114675"/>
            <a:ext cx="76200" cy="762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sp>
        <p:nvSpPr>
          <p:cNvPr id="121876" name="Oval 20"/>
          <p:cNvSpPr>
            <a:spLocks noChangeArrowheads="1"/>
          </p:cNvSpPr>
          <p:nvPr/>
        </p:nvSpPr>
        <p:spPr bwMode="auto">
          <a:xfrm>
            <a:off x="2657475" y="3152775"/>
            <a:ext cx="76200" cy="762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sp>
        <p:nvSpPr>
          <p:cNvPr id="121877" name="Oval 21"/>
          <p:cNvSpPr>
            <a:spLocks noChangeArrowheads="1"/>
          </p:cNvSpPr>
          <p:nvPr/>
        </p:nvSpPr>
        <p:spPr bwMode="auto">
          <a:xfrm>
            <a:off x="3057525" y="3514725"/>
            <a:ext cx="76200" cy="762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3028950" y="3638550"/>
            <a:ext cx="76200" cy="762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grpSp>
        <p:nvGrpSpPr>
          <p:cNvPr id="121880" name="Group 24"/>
          <p:cNvGrpSpPr>
            <a:grpSpLocks/>
          </p:cNvGrpSpPr>
          <p:nvPr/>
        </p:nvGrpSpPr>
        <p:grpSpPr bwMode="auto">
          <a:xfrm>
            <a:off x="2501900" y="1622425"/>
            <a:ext cx="1908175" cy="2001838"/>
            <a:chOff x="3400" y="1022"/>
            <a:chExt cx="1202" cy="1261"/>
          </a:xfrm>
        </p:grpSpPr>
        <p:grpSp>
          <p:nvGrpSpPr>
            <p:cNvPr id="76819" name="Group 25"/>
            <p:cNvGrpSpPr>
              <a:grpSpLocks/>
            </p:cNvGrpSpPr>
            <p:nvPr/>
          </p:nvGrpSpPr>
          <p:grpSpPr bwMode="auto">
            <a:xfrm rot="1198441">
              <a:off x="3400" y="1392"/>
              <a:ext cx="119" cy="136"/>
              <a:chOff x="2544" y="4080"/>
              <a:chExt cx="45" cy="75"/>
            </a:xfrm>
          </p:grpSpPr>
          <p:sp>
            <p:nvSpPr>
              <p:cNvPr id="121882" name="Oval 26"/>
              <p:cNvSpPr>
                <a:spLocks noChangeAspect="1" noChangeArrowheads="1"/>
              </p:cNvSpPr>
              <p:nvPr/>
            </p:nvSpPr>
            <p:spPr bwMode="auto">
              <a:xfrm>
                <a:off x="2544" y="4080"/>
                <a:ext cx="25" cy="75"/>
              </a:xfrm>
              <a:prstGeom prst="ellipse">
                <a:avLst/>
              </a:prstGeom>
              <a:solidFill>
                <a:srgbClr val="FBFF5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1883" name="Oval 27"/>
              <p:cNvSpPr>
                <a:spLocks noChangeAspect="1" noChangeArrowheads="1"/>
              </p:cNvSpPr>
              <p:nvPr/>
            </p:nvSpPr>
            <p:spPr bwMode="auto">
              <a:xfrm>
                <a:off x="2564" y="4080"/>
                <a:ext cx="25" cy="75"/>
              </a:xfrm>
              <a:prstGeom prst="ellipse">
                <a:avLst/>
              </a:prstGeom>
              <a:solidFill>
                <a:srgbClr val="FBFF5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76820" name="Group 28"/>
            <p:cNvGrpSpPr>
              <a:grpSpLocks/>
            </p:cNvGrpSpPr>
            <p:nvPr/>
          </p:nvGrpSpPr>
          <p:grpSpPr bwMode="auto">
            <a:xfrm rot="5137396">
              <a:off x="4165" y="1011"/>
              <a:ext cx="114" cy="135"/>
              <a:chOff x="2544" y="4080"/>
              <a:chExt cx="45" cy="75"/>
            </a:xfrm>
          </p:grpSpPr>
          <p:sp>
            <p:nvSpPr>
              <p:cNvPr id="121885" name="Oval 29"/>
              <p:cNvSpPr>
                <a:spLocks noChangeAspect="1" noChangeArrowheads="1"/>
              </p:cNvSpPr>
              <p:nvPr/>
            </p:nvSpPr>
            <p:spPr bwMode="auto">
              <a:xfrm>
                <a:off x="2544" y="4080"/>
                <a:ext cx="25" cy="75"/>
              </a:xfrm>
              <a:prstGeom prst="ellipse">
                <a:avLst/>
              </a:prstGeom>
              <a:solidFill>
                <a:srgbClr val="FBFF5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1886" name="Oval 30"/>
              <p:cNvSpPr>
                <a:spLocks noChangeAspect="1" noChangeArrowheads="1"/>
              </p:cNvSpPr>
              <p:nvPr/>
            </p:nvSpPr>
            <p:spPr bwMode="auto">
              <a:xfrm>
                <a:off x="2564" y="4082"/>
                <a:ext cx="25" cy="75"/>
              </a:xfrm>
              <a:prstGeom prst="ellipse">
                <a:avLst/>
              </a:prstGeom>
              <a:solidFill>
                <a:srgbClr val="FBFF5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76821" name="Group 31"/>
            <p:cNvGrpSpPr>
              <a:grpSpLocks/>
            </p:cNvGrpSpPr>
            <p:nvPr/>
          </p:nvGrpSpPr>
          <p:grpSpPr bwMode="auto">
            <a:xfrm rot="5137396">
              <a:off x="4177" y="1458"/>
              <a:ext cx="114" cy="135"/>
              <a:chOff x="2544" y="4080"/>
              <a:chExt cx="45" cy="75"/>
            </a:xfrm>
          </p:grpSpPr>
          <p:sp>
            <p:nvSpPr>
              <p:cNvPr id="121888" name="Oval 32"/>
              <p:cNvSpPr>
                <a:spLocks noChangeAspect="1" noChangeArrowheads="1"/>
              </p:cNvSpPr>
              <p:nvPr/>
            </p:nvSpPr>
            <p:spPr bwMode="auto">
              <a:xfrm>
                <a:off x="2544" y="4080"/>
                <a:ext cx="25" cy="75"/>
              </a:xfrm>
              <a:prstGeom prst="ellipse">
                <a:avLst/>
              </a:prstGeom>
              <a:solidFill>
                <a:srgbClr val="FBFF5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1889" name="Oval 33"/>
              <p:cNvSpPr>
                <a:spLocks noChangeAspect="1" noChangeArrowheads="1"/>
              </p:cNvSpPr>
              <p:nvPr/>
            </p:nvSpPr>
            <p:spPr bwMode="auto">
              <a:xfrm>
                <a:off x="2564" y="4082"/>
                <a:ext cx="25" cy="75"/>
              </a:xfrm>
              <a:prstGeom prst="ellipse">
                <a:avLst/>
              </a:prstGeom>
              <a:solidFill>
                <a:srgbClr val="FBFF5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76822" name="Group 34"/>
            <p:cNvGrpSpPr>
              <a:grpSpLocks/>
            </p:cNvGrpSpPr>
            <p:nvPr/>
          </p:nvGrpSpPr>
          <p:grpSpPr bwMode="auto">
            <a:xfrm rot="-1436428">
              <a:off x="4492" y="1676"/>
              <a:ext cx="110" cy="144"/>
              <a:chOff x="2544" y="4080"/>
              <a:chExt cx="45" cy="75"/>
            </a:xfrm>
          </p:grpSpPr>
          <p:sp>
            <p:nvSpPr>
              <p:cNvPr id="121891" name="Oval 35"/>
              <p:cNvSpPr>
                <a:spLocks noChangeAspect="1" noChangeArrowheads="1"/>
              </p:cNvSpPr>
              <p:nvPr/>
            </p:nvSpPr>
            <p:spPr bwMode="auto">
              <a:xfrm>
                <a:off x="2544" y="4080"/>
                <a:ext cx="25" cy="75"/>
              </a:xfrm>
              <a:prstGeom prst="ellipse">
                <a:avLst/>
              </a:prstGeom>
              <a:solidFill>
                <a:srgbClr val="FBFF5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1892" name="Oval 36"/>
              <p:cNvSpPr>
                <a:spLocks noChangeAspect="1" noChangeArrowheads="1"/>
              </p:cNvSpPr>
              <p:nvPr/>
            </p:nvSpPr>
            <p:spPr bwMode="auto">
              <a:xfrm>
                <a:off x="2564" y="4079"/>
                <a:ext cx="25" cy="75"/>
              </a:xfrm>
              <a:prstGeom prst="ellipse">
                <a:avLst/>
              </a:prstGeom>
              <a:solidFill>
                <a:srgbClr val="FBFF5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76823" name="Group 37"/>
            <p:cNvGrpSpPr>
              <a:grpSpLocks/>
            </p:cNvGrpSpPr>
            <p:nvPr/>
          </p:nvGrpSpPr>
          <p:grpSpPr bwMode="auto">
            <a:xfrm rot="-1436428">
              <a:off x="4305" y="2139"/>
              <a:ext cx="110" cy="144"/>
              <a:chOff x="2544" y="4080"/>
              <a:chExt cx="45" cy="75"/>
            </a:xfrm>
          </p:grpSpPr>
          <p:sp>
            <p:nvSpPr>
              <p:cNvPr id="121894" name="Oval 38"/>
              <p:cNvSpPr>
                <a:spLocks noChangeAspect="1" noChangeArrowheads="1"/>
              </p:cNvSpPr>
              <p:nvPr/>
            </p:nvSpPr>
            <p:spPr bwMode="auto">
              <a:xfrm>
                <a:off x="2544" y="4080"/>
                <a:ext cx="25" cy="75"/>
              </a:xfrm>
              <a:prstGeom prst="ellipse">
                <a:avLst/>
              </a:prstGeom>
              <a:solidFill>
                <a:srgbClr val="FBFF5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1895" name="Oval 39"/>
              <p:cNvSpPr>
                <a:spLocks noChangeAspect="1" noChangeArrowheads="1"/>
              </p:cNvSpPr>
              <p:nvPr/>
            </p:nvSpPr>
            <p:spPr bwMode="auto">
              <a:xfrm>
                <a:off x="2564" y="4079"/>
                <a:ext cx="25" cy="75"/>
              </a:xfrm>
              <a:prstGeom prst="ellipse">
                <a:avLst/>
              </a:prstGeom>
              <a:solidFill>
                <a:srgbClr val="FBFF5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</p:grpSp>
      </p:grpSp>
      <p:sp>
        <p:nvSpPr>
          <p:cNvPr id="121900" name="Oval 44"/>
          <p:cNvSpPr>
            <a:spLocks noChangeArrowheads="1"/>
          </p:cNvSpPr>
          <p:nvPr/>
        </p:nvSpPr>
        <p:spPr bwMode="auto">
          <a:xfrm>
            <a:off x="2635250" y="3033713"/>
            <a:ext cx="76200" cy="762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grpSp>
        <p:nvGrpSpPr>
          <p:cNvPr id="76809" name="Group 59"/>
          <p:cNvGrpSpPr>
            <a:grpSpLocks/>
          </p:cNvGrpSpPr>
          <p:nvPr/>
        </p:nvGrpSpPr>
        <p:grpSpPr bwMode="auto">
          <a:xfrm>
            <a:off x="4940300" y="3140075"/>
            <a:ext cx="576263" cy="1190625"/>
            <a:chOff x="4936" y="1978"/>
            <a:chExt cx="363" cy="750"/>
          </a:xfrm>
        </p:grpSpPr>
        <p:grpSp>
          <p:nvGrpSpPr>
            <p:cNvPr id="76815" name="Group 60"/>
            <p:cNvGrpSpPr>
              <a:grpSpLocks/>
            </p:cNvGrpSpPr>
            <p:nvPr/>
          </p:nvGrpSpPr>
          <p:grpSpPr bwMode="auto">
            <a:xfrm>
              <a:off x="4936" y="2392"/>
              <a:ext cx="360" cy="336"/>
              <a:chOff x="4936" y="2392"/>
              <a:chExt cx="360" cy="336"/>
            </a:xfrm>
          </p:grpSpPr>
          <p:sp>
            <p:nvSpPr>
              <p:cNvPr id="121917" name="Line 61"/>
              <p:cNvSpPr>
                <a:spLocks noChangeShapeType="1"/>
              </p:cNvSpPr>
              <p:nvPr/>
            </p:nvSpPr>
            <p:spPr bwMode="auto">
              <a:xfrm>
                <a:off x="5000" y="2552"/>
                <a:ext cx="22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1918" name="Oval 62"/>
              <p:cNvSpPr>
                <a:spLocks noChangeArrowheads="1"/>
              </p:cNvSpPr>
              <p:nvPr/>
            </p:nvSpPr>
            <p:spPr bwMode="auto">
              <a:xfrm>
                <a:off x="4936" y="2392"/>
                <a:ext cx="360" cy="336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121919" name="Line 63"/>
            <p:cNvSpPr>
              <a:spLocks noChangeShapeType="1"/>
            </p:cNvSpPr>
            <p:nvPr/>
          </p:nvSpPr>
          <p:spPr bwMode="auto">
            <a:xfrm flipV="1">
              <a:off x="5196" y="1978"/>
              <a:ext cx="103" cy="3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charset="0"/>
                <a:cs typeface="Arial"/>
              </a:endParaRPr>
            </a:p>
          </p:txBody>
        </p:sp>
      </p:grpSp>
      <p:pic>
        <p:nvPicPr>
          <p:cNvPr id="121920" name="Picture 6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8" r="14444" b="8333"/>
          <a:stretch>
            <a:fillRect/>
          </a:stretch>
        </p:blipFill>
        <p:spPr bwMode="auto">
          <a:xfrm>
            <a:off x="6248400" y="4519613"/>
            <a:ext cx="2743200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1930" name="Picture 74" descr="Lightbulb0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00000">
            <a:off x="838200" y="1219200"/>
            <a:ext cx="12700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2" name="Picture 75" descr="slide1_large synaps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066800"/>
            <a:ext cx="2106613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932" name="Oval 76"/>
          <p:cNvSpPr>
            <a:spLocks noChangeArrowheads="1"/>
          </p:cNvSpPr>
          <p:nvPr/>
        </p:nvSpPr>
        <p:spPr bwMode="auto">
          <a:xfrm rot="-1350489">
            <a:off x="6719888" y="2628900"/>
            <a:ext cx="685800" cy="5334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pic>
        <p:nvPicPr>
          <p:cNvPr id="121933" name="Picture 77" descr="DeVriesbox11x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86"/>
          <a:stretch>
            <a:fillRect/>
          </a:stretch>
        </p:blipFill>
        <p:spPr bwMode="auto">
          <a:xfrm>
            <a:off x="152400" y="3048000"/>
            <a:ext cx="25193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304800" y="6273224"/>
            <a:ext cx="327194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Van </a:t>
            </a:r>
            <a:r>
              <a:rPr lang="it-IT" sz="16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den</a:t>
            </a:r>
            <a:r>
              <a:rPr lang="it-IT" sz="16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Oever</a:t>
            </a:r>
            <a:r>
              <a:rPr lang="it-IT" sz="16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it-IT" sz="1600" dirty="0" err="1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Goriounova</a:t>
            </a:r>
            <a:r>
              <a:rPr lang="it-IT" sz="16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et al, </a:t>
            </a:r>
          </a:p>
          <a:p>
            <a:pPr>
              <a:defRPr/>
            </a:pPr>
            <a:r>
              <a:rPr lang="it-IT" sz="16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Nature </a:t>
            </a:r>
            <a:r>
              <a:rPr lang="it-IT" sz="16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Neuroscience</a:t>
            </a:r>
            <a:r>
              <a:rPr lang="it-IT" sz="16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2008</a:t>
            </a:r>
            <a:endParaRPr lang="en-GB" sz="1600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1066800" y="5388114"/>
            <a:ext cx="5073574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sz="2000" b="1" dirty="0" smtClean="0">
                <a:solidFill>
                  <a:srgbClr val="FF0000"/>
                </a:solidFill>
              </a:rPr>
              <a:t>kunnen deze moleculaire veranderingen </a:t>
            </a:r>
          </a:p>
          <a:p>
            <a:pPr algn="ctr"/>
            <a:r>
              <a:rPr lang="nl-NL" sz="2000" b="1" dirty="0" smtClean="0">
                <a:solidFill>
                  <a:srgbClr val="FF0000"/>
                </a:solidFill>
              </a:rPr>
              <a:t>tegengehouden worden?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36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DeVriesbox11x"/>
          <p:cNvPicPr>
            <a:picLocks noGrp="1" noChangeAspect="1" noChangeArrowheads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925" y="1125538"/>
            <a:ext cx="2520950" cy="28813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619250" y="76200"/>
            <a:ext cx="65516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Tegenhouden</a:t>
            </a: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 van </a:t>
            </a:r>
            <a:r>
              <a:rPr lang="en-US" sz="2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verandering</a:t>
            </a: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 in </a:t>
            </a:r>
            <a:r>
              <a:rPr lang="en-US" sz="2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contactpunten</a:t>
            </a: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voorkomt</a:t>
            </a: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Arial" charset="0"/>
              </a:rPr>
              <a:t>terugval</a:t>
            </a:r>
            <a:endPara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Arial" charset="0"/>
            </a:endParaRPr>
          </a:p>
        </p:txBody>
      </p:sp>
      <p:pic>
        <p:nvPicPr>
          <p:cNvPr id="78851" name="Picture 4" descr="DeVriesbox11x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1125538"/>
            <a:ext cx="25193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5" descr="DeVriesbox11x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86"/>
          <a:stretch>
            <a:fillRect/>
          </a:stretch>
        </p:blipFill>
        <p:spPr bwMode="auto">
          <a:xfrm>
            <a:off x="6029325" y="1125538"/>
            <a:ext cx="25193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6" descr="DeVriesbox11x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4292600"/>
            <a:ext cx="7777163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5" name="AutoShape 7"/>
          <p:cNvSpPr>
            <a:spLocks noChangeArrowheads="1"/>
          </p:cNvSpPr>
          <p:nvPr/>
        </p:nvSpPr>
        <p:spPr bwMode="auto">
          <a:xfrm rot="3278253">
            <a:off x="6299994" y="5588794"/>
            <a:ext cx="504825" cy="3603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sp>
        <p:nvSpPr>
          <p:cNvPr id="119816" name="AutoShape 8"/>
          <p:cNvSpPr>
            <a:spLocks noChangeArrowheads="1"/>
          </p:cNvSpPr>
          <p:nvPr/>
        </p:nvSpPr>
        <p:spPr bwMode="auto">
          <a:xfrm rot="8250752">
            <a:off x="7162800" y="5562600"/>
            <a:ext cx="504825" cy="3603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sp>
        <p:nvSpPr>
          <p:cNvPr id="119817" name="Line 9"/>
          <p:cNvSpPr>
            <a:spLocks noChangeShapeType="1"/>
          </p:cNvSpPr>
          <p:nvPr/>
        </p:nvSpPr>
        <p:spPr bwMode="auto">
          <a:xfrm flipV="1">
            <a:off x="6858000" y="6042025"/>
            <a:ext cx="228600" cy="1524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  <p:sp>
        <p:nvSpPr>
          <p:cNvPr id="119818" name="Oval 10"/>
          <p:cNvSpPr>
            <a:spLocks noChangeArrowheads="1"/>
          </p:cNvSpPr>
          <p:nvPr/>
        </p:nvSpPr>
        <p:spPr bwMode="auto">
          <a:xfrm>
            <a:off x="7085013" y="5967413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339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rgbClr val="333399"/>
                </a:solidFill>
              </a:rPr>
              <a:t>Verlies</a:t>
            </a:r>
            <a:r>
              <a:rPr lang="en-US" sz="2800" dirty="0" smtClean="0">
                <a:solidFill>
                  <a:srgbClr val="333399"/>
                </a:solidFill>
              </a:rPr>
              <a:t> van </a:t>
            </a:r>
            <a:r>
              <a:rPr lang="en-US" sz="2800" dirty="0" err="1" smtClean="0">
                <a:solidFill>
                  <a:srgbClr val="333399"/>
                </a:solidFill>
              </a:rPr>
              <a:t>berheersing</a:t>
            </a:r>
            <a:r>
              <a:rPr lang="en-US" sz="2800" dirty="0" smtClean="0">
                <a:solidFill>
                  <a:srgbClr val="333399"/>
                </a:solidFill>
              </a:rPr>
              <a:t> -&gt; </a:t>
            </a:r>
            <a:r>
              <a:rPr lang="en-US" sz="2800" dirty="0" err="1" smtClean="0">
                <a:solidFill>
                  <a:srgbClr val="333399"/>
                </a:solidFill>
              </a:rPr>
              <a:t>terugval</a:t>
            </a:r>
            <a:endParaRPr lang="en-US" sz="2800" dirty="0" smtClean="0">
              <a:solidFill>
                <a:srgbClr val="333399"/>
              </a:solidFill>
            </a:endParaRP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8" r="14444" b="8333"/>
          <a:stretch>
            <a:fillRect/>
          </a:stretch>
        </p:blipFill>
        <p:spPr bwMode="auto">
          <a:xfrm>
            <a:off x="381000" y="1676400"/>
            <a:ext cx="4953000" cy="39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71"/>
          <a:stretch>
            <a:fillRect/>
          </a:stretch>
        </p:blipFill>
        <p:spPr bwMode="auto">
          <a:xfrm>
            <a:off x="5583238" y="1752600"/>
            <a:ext cx="3560762" cy="36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7162800" y="1720850"/>
            <a:ext cx="1676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nl-NL" sz="9600" b="1">
                <a:solidFill>
                  <a:srgbClr val="FF0000"/>
                </a:solidFill>
                <a:ea typeface="ＭＳ Ｐゴシック" charset="0"/>
                <a:cs typeface="Arial"/>
              </a:rPr>
              <a:t>X</a:t>
            </a:r>
            <a:endParaRPr lang="en-GB" sz="9600" b="1">
              <a:solidFill>
                <a:srgbClr val="FF0000"/>
              </a:solidFill>
              <a:ea typeface="ＭＳ Ｐゴシック" charset="0"/>
              <a:cs typeface="Arial"/>
            </a:endParaRPr>
          </a:p>
        </p:txBody>
      </p:sp>
      <p:pic>
        <p:nvPicPr>
          <p:cNvPr id="123912" name="Picture 8" descr="Lightbulb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00000">
            <a:off x="4876800" y="1143000"/>
            <a:ext cx="12700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3" name="Picture 9" descr="warmoestraa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800600"/>
            <a:ext cx="18510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4800" y="6273224"/>
            <a:ext cx="327194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Van </a:t>
            </a:r>
            <a:r>
              <a:rPr lang="it-IT" sz="16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den</a:t>
            </a:r>
            <a:r>
              <a:rPr lang="it-IT" sz="16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Oever</a:t>
            </a:r>
            <a:r>
              <a:rPr lang="it-IT" sz="16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it-IT" sz="1600" dirty="0" err="1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Goriounova</a:t>
            </a:r>
            <a:r>
              <a:rPr lang="it-IT" sz="16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, et al, </a:t>
            </a:r>
          </a:p>
          <a:p>
            <a:pPr>
              <a:defRPr/>
            </a:pPr>
            <a:r>
              <a:rPr lang="it-IT" sz="16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Nature </a:t>
            </a:r>
            <a:r>
              <a:rPr lang="it-IT" sz="1600" dirty="0" err="1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Neuroscience</a:t>
            </a:r>
            <a:r>
              <a:rPr lang="it-IT" sz="1600" dirty="0" smtClean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2008</a:t>
            </a:r>
            <a:endParaRPr lang="en-GB" sz="1600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308" name="Group 20"/>
          <p:cNvGrpSpPr>
            <a:grpSpLocks/>
          </p:cNvGrpSpPr>
          <p:nvPr/>
        </p:nvGrpSpPr>
        <p:grpSpPr bwMode="auto">
          <a:xfrm>
            <a:off x="0" y="1066800"/>
            <a:ext cx="6324600" cy="3352800"/>
            <a:chOff x="1070" y="1104"/>
            <a:chExt cx="4416" cy="2299"/>
          </a:xfrm>
        </p:grpSpPr>
        <p:grpSp>
          <p:nvGrpSpPr>
            <p:cNvPr id="268309" name="Group 21"/>
            <p:cNvGrpSpPr>
              <a:grpSpLocks/>
            </p:cNvGrpSpPr>
            <p:nvPr/>
          </p:nvGrpSpPr>
          <p:grpSpPr bwMode="auto">
            <a:xfrm>
              <a:off x="1070" y="1104"/>
              <a:ext cx="4416" cy="2299"/>
              <a:chOff x="1070" y="1104"/>
              <a:chExt cx="4416" cy="2299"/>
            </a:xfrm>
          </p:grpSpPr>
          <p:grpSp>
            <p:nvGrpSpPr>
              <p:cNvPr id="268310" name="Group 22"/>
              <p:cNvGrpSpPr>
                <a:grpSpLocks/>
              </p:cNvGrpSpPr>
              <p:nvPr/>
            </p:nvGrpSpPr>
            <p:grpSpPr bwMode="auto">
              <a:xfrm>
                <a:off x="1070" y="1104"/>
                <a:ext cx="4416" cy="2299"/>
                <a:chOff x="1070" y="1104"/>
                <a:chExt cx="4416" cy="2299"/>
              </a:xfrm>
            </p:grpSpPr>
            <p:pic>
              <p:nvPicPr>
                <p:cNvPr id="268311" name="Picture 23" descr="16_003bx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" y="1104"/>
                  <a:ext cx="4416" cy="22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8312" name="Rectangle 24"/>
                <p:cNvSpPr>
                  <a:spLocks noChangeArrowheads="1"/>
                </p:cNvSpPr>
                <p:nvPr/>
              </p:nvSpPr>
              <p:spPr bwMode="auto">
                <a:xfrm>
                  <a:off x="2120" y="1384"/>
                  <a:ext cx="1776" cy="192"/>
                </a:xfrm>
                <a:prstGeom prst="rect">
                  <a:avLst/>
                </a:prstGeom>
                <a:solidFill>
                  <a:srgbClr val="E0E0E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FCFC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313" name="Freeform 25"/>
                <p:cNvSpPr>
                  <a:spLocks/>
                </p:cNvSpPr>
                <p:nvPr/>
              </p:nvSpPr>
              <p:spPr bwMode="auto">
                <a:xfrm>
                  <a:off x="2352" y="1968"/>
                  <a:ext cx="1296" cy="568"/>
                </a:xfrm>
                <a:custGeom>
                  <a:avLst/>
                  <a:gdLst>
                    <a:gd name="T0" fmla="*/ 1296 w 1296"/>
                    <a:gd name="T1" fmla="*/ 528 h 568"/>
                    <a:gd name="T2" fmla="*/ 480 w 1296"/>
                    <a:gd name="T3" fmla="*/ 480 h 568"/>
                    <a:gd name="T4" fmla="*/ 0 w 1296"/>
                    <a:gd name="T5" fmla="*/ 0 h 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96" h="568">
                      <a:moveTo>
                        <a:pt x="1296" y="528"/>
                      </a:moveTo>
                      <a:cubicBezTo>
                        <a:pt x="996" y="548"/>
                        <a:pt x="696" y="568"/>
                        <a:pt x="480" y="480"/>
                      </a:cubicBezTo>
                      <a:cubicBezTo>
                        <a:pt x="264" y="392"/>
                        <a:pt x="132" y="196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14" name="Oval 26"/>
                <p:cNvSpPr>
                  <a:spLocks noChangeArrowheads="1"/>
                </p:cNvSpPr>
                <p:nvPr/>
              </p:nvSpPr>
              <p:spPr bwMode="auto">
                <a:xfrm>
                  <a:off x="2328" y="1960"/>
                  <a:ext cx="96" cy="48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33CC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8315" name="Text Box 27"/>
              <p:cNvSpPr txBox="1">
                <a:spLocks noChangeArrowheads="1"/>
              </p:cNvSpPr>
              <p:nvPr/>
            </p:nvSpPr>
            <p:spPr bwMode="auto">
              <a:xfrm>
                <a:off x="1910" y="1734"/>
                <a:ext cx="628" cy="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accent2"/>
                    </a:solidFill>
                  </a:rPr>
                  <a:t>PFC</a:t>
                </a:r>
              </a:p>
            </p:txBody>
          </p:sp>
        </p:grpSp>
        <p:sp>
          <p:nvSpPr>
            <p:cNvPr id="268316" name="Rectangle 28"/>
            <p:cNvSpPr>
              <a:spLocks noChangeArrowheads="1"/>
            </p:cNvSpPr>
            <p:nvPr/>
          </p:nvSpPr>
          <p:spPr bwMode="auto">
            <a:xfrm>
              <a:off x="1616" y="2896"/>
              <a:ext cx="52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317" name="Rectangle 29"/>
            <p:cNvSpPr>
              <a:spLocks noChangeArrowheads="1"/>
            </p:cNvSpPr>
            <p:nvPr/>
          </p:nvSpPr>
          <p:spPr bwMode="auto">
            <a:xfrm>
              <a:off x="2880" y="2992"/>
              <a:ext cx="52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r>
              <a:rPr lang="en-US" sz="2800" dirty="0" smtClean="0">
                <a:solidFill>
                  <a:schemeClr val="accent2"/>
                </a:solidFill>
              </a:rPr>
              <a:t>Minder </a:t>
            </a:r>
            <a:r>
              <a:rPr lang="en-US" sz="2800" dirty="0" err="1" smtClean="0">
                <a:solidFill>
                  <a:schemeClr val="accent2"/>
                </a:solidFill>
              </a:rPr>
              <a:t>controle</a:t>
            </a:r>
            <a:r>
              <a:rPr lang="en-US" sz="2800" dirty="0" smtClean="0">
                <a:solidFill>
                  <a:schemeClr val="accent2"/>
                </a:solidFill>
              </a:rPr>
              <a:t> over </a:t>
            </a:r>
            <a:r>
              <a:rPr lang="en-US" sz="2800" dirty="0" err="1" smtClean="0">
                <a:solidFill>
                  <a:schemeClr val="accent2"/>
                </a:solidFill>
              </a:rPr>
              <a:t>gedrag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68318" name="Line 30"/>
          <p:cNvSpPr>
            <a:spLocks noChangeShapeType="1"/>
          </p:cNvSpPr>
          <p:nvPr/>
        </p:nvSpPr>
        <p:spPr bwMode="auto">
          <a:xfrm>
            <a:off x="1901428" y="2290916"/>
            <a:ext cx="1679972" cy="75708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19" name="Line 31"/>
          <p:cNvSpPr>
            <a:spLocks noChangeShapeType="1"/>
          </p:cNvSpPr>
          <p:nvPr/>
        </p:nvSpPr>
        <p:spPr bwMode="auto">
          <a:xfrm>
            <a:off x="1684734" y="2354826"/>
            <a:ext cx="296466" cy="54077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0" name="Line 32"/>
          <p:cNvSpPr>
            <a:spLocks noChangeShapeType="1"/>
          </p:cNvSpPr>
          <p:nvPr/>
        </p:nvSpPr>
        <p:spPr bwMode="auto">
          <a:xfrm flipH="1" flipV="1">
            <a:off x="2438400" y="3092245"/>
            <a:ext cx="1087041" cy="10815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3" name="Rectangle 35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376" y="3886200"/>
            <a:ext cx="4807024" cy="2560476"/>
          </a:xfrm>
          <a:prstGeom prst="rect">
            <a:avLst/>
          </a:prstGeom>
        </p:spPr>
      </p:pic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715000" y="6397823"/>
            <a:ext cx="198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600" i="1" dirty="0" err="1" smtClean="0">
                <a:solidFill>
                  <a:schemeClr val="accent2"/>
                </a:solidFill>
              </a:rPr>
              <a:t>Volkow</a:t>
            </a:r>
            <a:r>
              <a:rPr lang="it-IT" sz="1600" i="1" dirty="0" smtClean="0">
                <a:solidFill>
                  <a:schemeClr val="accent2"/>
                </a:solidFill>
              </a:rPr>
              <a:t> et al., 2003</a:t>
            </a:r>
            <a:endParaRPr lang="en-GB" sz="1600" i="1" dirty="0">
              <a:solidFill>
                <a:schemeClr val="accent2"/>
              </a:solidFill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1143000" y="6324600"/>
            <a:ext cx="2514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2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683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683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683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318" grpId="1" animBg="1"/>
      <p:bldP spid="268319" grpId="1" animBg="1"/>
      <p:bldP spid="268320" grpId="0" animBg="1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333399"/>
                </a:solidFill>
              </a:rPr>
              <a:t>Spelen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deze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moleculaire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mechanismen</a:t>
            </a:r>
            <a:r>
              <a:rPr lang="en-US" sz="2800" dirty="0" smtClean="0">
                <a:solidFill>
                  <a:srgbClr val="333399"/>
                </a:solidFill>
              </a:rPr>
              <a:t/>
            </a:r>
            <a:br>
              <a:rPr lang="en-US" sz="2800" dirty="0" smtClean="0">
                <a:solidFill>
                  <a:srgbClr val="333399"/>
                </a:solidFill>
              </a:rPr>
            </a:br>
            <a:r>
              <a:rPr lang="en-US" sz="2800" dirty="0" err="1" smtClean="0">
                <a:solidFill>
                  <a:srgbClr val="333399"/>
                </a:solidFill>
              </a:rPr>
              <a:t>ook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een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rol</a:t>
            </a:r>
            <a:r>
              <a:rPr lang="en-US" sz="2800" dirty="0" smtClean="0">
                <a:solidFill>
                  <a:srgbClr val="333399"/>
                </a:solidFill>
              </a:rPr>
              <a:t> in het humane </a:t>
            </a:r>
            <a:r>
              <a:rPr lang="en-US" sz="2800" dirty="0" err="1" smtClean="0">
                <a:solidFill>
                  <a:srgbClr val="333399"/>
                </a:solidFill>
              </a:rPr>
              <a:t>brein</a:t>
            </a:r>
            <a:r>
              <a:rPr lang="en-US" sz="2800" dirty="0" smtClean="0">
                <a:solidFill>
                  <a:srgbClr val="333399"/>
                </a:solidFill>
              </a:rPr>
              <a:t>?</a:t>
            </a:r>
            <a:endParaRPr lang="en-US" sz="2800" dirty="0">
              <a:solidFill>
                <a:srgbClr val="333399"/>
              </a:solidFill>
            </a:endParaRPr>
          </a:p>
        </p:txBody>
      </p:sp>
      <p:pic>
        <p:nvPicPr>
          <p:cNvPr id="4" name="Picture 3" descr="mouse20brai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2209800"/>
            <a:ext cx="2209800" cy="201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571978"/>
            <a:ext cx="3505200" cy="3457222"/>
          </a:xfrm>
          <a:prstGeom prst="rect">
            <a:avLst/>
          </a:prstGeom>
        </p:spPr>
      </p:pic>
      <p:pic>
        <p:nvPicPr>
          <p:cNvPr id="6" name="Picture 9" descr="logocncr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143000" y="6324600"/>
            <a:ext cx="2514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2438400" cy="280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7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" y="304800"/>
            <a:ext cx="8686800" cy="9906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 err="1" smtClean="0">
                <a:solidFill>
                  <a:srgbClr val="333399"/>
                </a:solidFill>
              </a:rPr>
              <a:t>Roken</a:t>
            </a:r>
            <a:r>
              <a:rPr lang="en-US" sz="2800" dirty="0" smtClean="0">
                <a:solidFill>
                  <a:srgbClr val="333399"/>
                </a:solidFill>
              </a:rPr>
              <a:t> en </a:t>
            </a:r>
            <a:r>
              <a:rPr lang="en-US" sz="2800" dirty="0" err="1" smtClean="0">
                <a:solidFill>
                  <a:srgbClr val="333399"/>
                </a:solidFill>
              </a:rPr>
              <a:t>drinken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begint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tijdens</a:t>
            </a:r>
            <a:r>
              <a:rPr lang="en-US" sz="2800" dirty="0" smtClean="0">
                <a:solidFill>
                  <a:srgbClr val="333399"/>
                </a:solidFill>
              </a:rPr>
              <a:t> de </a:t>
            </a:r>
            <a:r>
              <a:rPr lang="en-US" sz="2800" dirty="0" err="1" smtClean="0">
                <a:solidFill>
                  <a:srgbClr val="333399"/>
                </a:solidFill>
              </a:rPr>
              <a:t>puberteit</a:t>
            </a:r>
            <a:endParaRPr lang="en-US" sz="2800" dirty="0" smtClean="0">
              <a:solidFill>
                <a:srgbClr val="333399"/>
              </a:solidFill>
            </a:endParaRPr>
          </a:p>
        </p:txBody>
      </p:sp>
      <p:sp>
        <p:nvSpPr>
          <p:cNvPr id="6" name="Rectangle 7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219200" y="63246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81281" y="3048000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srgbClr val="FF0000"/>
                </a:solidFill>
              </a:rPr>
              <a:t>s </a:t>
            </a:r>
            <a:r>
              <a:rPr lang="en-US" sz="2800" dirty="0" err="1" smtClean="0">
                <a:solidFill>
                  <a:srgbClr val="FF0000"/>
                </a:solidFill>
              </a:rPr>
              <a:t>dat</a:t>
            </a:r>
            <a:r>
              <a:rPr lang="en-US" sz="2800" dirty="0" smtClean="0">
                <a:solidFill>
                  <a:srgbClr val="FF0000"/>
                </a:solidFill>
              </a:rPr>
              <a:t> erg?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4532293"/>
            <a:ext cx="7709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Zijn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er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blijvende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gevolgen</a:t>
            </a:r>
            <a:r>
              <a:rPr lang="en-US" sz="2800" dirty="0" smtClean="0">
                <a:solidFill>
                  <a:srgbClr val="FF0000"/>
                </a:solidFill>
              </a:rPr>
              <a:t> van </a:t>
            </a:r>
            <a:r>
              <a:rPr lang="en-US" sz="2800" dirty="0" err="1" smtClean="0">
                <a:solidFill>
                  <a:srgbClr val="FF0000"/>
                </a:solidFill>
              </a:rPr>
              <a:t>roken</a:t>
            </a:r>
            <a:r>
              <a:rPr lang="en-US" sz="2800" dirty="0" smtClean="0">
                <a:solidFill>
                  <a:srgbClr val="FF0000"/>
                </a:solidFill>
              </a:rPr>
              <a:t> en </a:t>
            </a:r>
            <a:r>
              <a:rPr lang="en-US" sz="2800" dirty="0" err="1" smtClean="0">
                <a:solidFill>
                  <a:srgbClr val="FF0000"/>
                </a:solidFill>
              </a:rPr>
              <a:t>drinken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tijdens</a:t>
            </a:r>
            <a:r>
              <a:rPr lang="en-US" sz="2800" dirty="0" smtClean="0">
                <a:solidFill>
                  <a:srgbClr val="FF0000"/>
                </a:solidFill>
              </a:rPr>
              <a:t> de </a:t>
            </a:r>
            <a:r>
              <a:rPr lang="en-US" sz="2800" dirty="0" err="1" smtClean="0">
                <a:solidFill>
                  <a:srgbClr val="FF0000"/>
                </a:solidFill>
              </a:rPr>
              <a:t>puberteit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7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rgbClr val="333399"/>
                </a:solidFill>
              </a:rPr>
              <a:t>Rokers</a:t>
            </a:r>
            <a:r>
              <a:rPr lang="en-US" sz="2400" dirty="0" smtClean="0">
                <a:solidFill>
                  <a:srgbClr val="333399"/>
                </a:solidFill>
              </a:rPr>
              <a:t> </a:t>
            </a:r>
            <a:r>
              <a:rPr lang="en-US" sz="2400" dirty="0" err="1" smtClean="0">
                <a:solidFill>
                  <a:srgbClr val="333399"/>
                </a:solidFill>
              </a:rPr>
              <a:t>hebben</a:t>
            </a:r>
            <a:r>
              <a:rPr lang="en-US" sz="2400" dirty="0" smtClean="0">
                <a:solidFill>
                  <a:srgbClr val="333399"/>
                </a:solidFill>
              </a:rPr>
              <a:t> </a:t>
            </a:r>
            <a:r>
              <a:rPr lang="en-US" sz="2400" dirty="0" err="1" smtClean="0">
                <a:solidFill>
                  <a:srgbClr val="333399"/>
                </a:solidFill>
              </a:rPr>
              <a:t>verhoogde</a:t>
            </a:r>
            <a:r>
              <a:rPr lang="en-US" sz="2400" dirty="0">
                <a:solidFill>
                  <a:srgbClr val="333399"/>
                </a:solidFill>
              </a:rPr>
              <a:t> </a:t>
            </a:r>
            <a:r>
              <a:rPr lang="en-US" sz="2400" dirty="0" err="1" smtClean="0">
                <a:solidFill>
                  <a:srgbClr val="333399"/>
                </a:solidFill>
              </a:rPr>
              <a:t>niveau’s</a:t>
            </a:r>
            <a:r>
              <a:rPr lang="en-US" sz="2400" dirty="0" smtClean="0">
                <a:solidFill>
                  <a:srgbClr val="333399"/>
                </a:solidFill>
              </a:rPr>
              <a:t/>
            </a:r>
            <a:br>
              <a:rPr lang="en-US" sz="2400" dirty="0" smtClean="0">
                <a:solidFill>
                  <a:srgbClr val="333399"/>
                </a:solidFill>
              </a:rPr>
            </a:br>
            <a:r>
              <a:rPr lang="en-US" sz="2400" dirty="0" smtClean="0">
                <a:solidFill>
                  <a:srgbClr val="333399"/>
                </a:solidFill>
              </a:rPr>
              <a:t>nicotine </a:t>
            </a:r>
            <a:r>
              <a:rPr lang="en-US" sz="2400" dirty="0" err="1" smtClean="0">
                <a:solidFill>
                  <a:srgbClr val="333399"/>
                </a:solidFill>
              </a:rPr>
              <a:t>receptoren</a:t>
            </a:r>
            <a:endParaRPr lang="en-US" sz="2400" dirty="0">
              <a:solidFill>
                <a:srgbClr val="333399"/>
              </a:solidFill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43000" y="6324600"/>
            <a:ext cx="2514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76400" y="6248400"/>
            <a:ext cx="39441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solidFill>
                  <a:schemeClr val="accent2"/>
                </a:solidFill>
              </a:rPr>
              <a:t>Benwell</a:t>
            </a:r>
            <a:r>
              <a:rPr lang="en-US" sz="1400" i="1" dirty="0" smtClean="0">
                <a:solidFill>
                  <a:schemeClr val="accent2"/>
                </a:solidFill>
              </a:rPr>
              <a:t>, Balfour, Anderson 1988 </a:t>
            </a:r>
            <a:r>
              <a:rPr lang="en-US" sz="1400" i="1" dirty="0" err="1" smtClean="0">
                <a:solidFill>
                  <a:schemeClr val="accent2"/>
                </a:solidFill>
              </a:rPr>
              <a:t>JNeurochem</a:t>
            </a:r>
            <a:r>
              <a:rPr lang="en-US" sz="1400" i="1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en-US" sz="1400" i="1" dirty="0" smtClean="0">
                <a:solidFill>
                  <a:schemeClr val="accent2"/>
                </a:solidFill>
              </a:rPr>
              <a:t>Breese et al., 1997 JPET</a:t>
            </a:r>
            <a:endParaRPr lang="en-US" sz="1400" i="1" dirty="0">
              <a:solidFill>
                <a:schemeClr val="accent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0"/>
            <a:ext cx="4419600" cy="4067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65"/>
          <a:stretch/>
        </p:blipFill>
        <p:spPr>
          <a:xfrm>
            <a:off x="6987008" y="2185596"/>
            <a:ext cx="2080792" cy="432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50"/>
          <a:stretch/>
        </p:blipFill>
        <p:spPr>
          <a:xfrm>
            <a:off x="4572000" y="2236820"/>
            <a:ext cx="2067282" cy="4188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25"/>
          <a:stretch/>
        </p:blipFill>
        <p:spPr>
          <a:xfrm>
            <a:off x="4038600" y="2586803"/>
            <a:ext cx="5191660" cy="2518597"/>
          </a:xfrm>
          <a:prstGeom prst="rect">
            <a:avLst/>
          </a:prstGeom>
        </p:spPr>
      </p:pic>
      <p:sp>
        <p:nvSpPr>
          <p:cNvPr id="13" name="Rectangle 3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700766" y="5848290"/>
            <a:ext cx="57294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sz="2000" b="1" dirty="0" smtClean="0">
                <a:solidFill>
                  <a:srgbClr val="FF0000"/>
                </a:solidFill>
              </a:rPr>
              <a:t>waarom is niet iedereen een roker of drinker?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5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333399"/>
                </a:solidFill>
              </a:rPr>
              <a:t>Genetische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opmaak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beinvloedt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br>
              <a:rPr lang="en-US" sz="2800" dirty="0" smtClean="0">
                <a:solidFill>
                  <a:srgbClr val="333399"/>
                </a:solidFill>
              </a:rPr>
            </a:br>
            <a:r>
              <a:rPr lang="en-US" sz="2800" dirty="0" err="1" smtClean="0">
                <a:solidFill>
                  <a:srgbClr val="333399"/>
                </a:solidFill>
              </a:rPr>
              <a:t>rookgedrag</a:t>
            </a:r>
            <a:r>
              <a:rPr lang="en-US" sz="2800" dirty="0" smtClean="0">
                <a:solidFill>
                  <a:srgbClr val="333399"/>
                </a:solidFill>
              </a:rPr>
              <a:t> en </a:t>
            </a:r>
            <a:r>
              <a:rPr lang="en-US" sz="2800" dirty="0" err="1" smtClean="0">
                <a:solidFill>
                  <a:srgbClr val="333399"/>
                </a:solidFill>
              </a:rPr>
              <a:t>longkanker</a:t>
            </a:r>
            <a:endParaRPr lang="en-US" sz="2800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19200" y="6159500"/>
            <a:ext cx="2438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Rectangle 6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422948"/>
            <a:ext cx="5257472" cy="4825452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43000" y="6211669"/>
            <a:ext cx="26311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accent2"/>
                </a:solidFill>
              </a:rPr>
              <a:t>Thorgeirsson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200" dirty="0" smtClean="0">
                <a:solidFill>
                  <a:schemeClr val="accent2"/>
                </a:solidFill>
              </a:rPr>
              <a:t>et al., Nat Genet 2010</a:t>
            </a:r>
          </a:p>
          <a:p>
            <a:r>
              <a:rPr lang="en-US" sz="1200" dirty="0" smtClean="0">
                <a:solidFill>
                  <a:schemeClr val="accent2"/>
                </a:solidFill>
              </a:rPr>
              <a:t>Liu et al., Nat Genet 2010</a:t>
            </a:r>
          </a:p>
          <a:p>
            <a:r>
              <a:rPr lang="en-US" sz="1200" dirty="0" smtClean="0">
                <a:solidFill>
                  <a:schemeClr val="accent2"/>
                </a:solidFill>
              </a:rPr>
              <a:t>TAG Consortium, Nat Genet 2010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5562600"/>
            <a:ext cx="1695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Dopamine </a:t>
            </a:r>
            <a:r>
              <a:rPr lang="en-US" sz="1400" dirty="0" err="1" smtClean="0">
                <a:solidFill>
                  <a:schemeClr val="accent2"/>
                </a:solidFill>
              </a:rPr>
              <a:t>afbraak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4188023"/>
            <a:ext cx="1741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Nicotine </a:t>
            </a:r>
            <a:r>
              <a:rPr lang="en-US" sz="1400" dirty="0" err="1" smtClean="0">
                <a:solidFill>
                  <a:schemeClr val="accent2"/>
                </a:solidFill>
              </a:rPr>
              <a:t>receptoren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934200" y="5562600"/>
            <a:ext cx="1741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Nicotine </a:t>
            </a:r>
            <a:r>
              <a:rPr lang="en-US" sz="1400" dirty="0" err="1" smtClean="0">
                <a:solidFill>
                  <a:schemeClr val="accent2"/>
                </a:solidFill>
              </a:rPr>
              <a:t>receptoren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9906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rgbClr val="333399"/>
                </a:solidFill>
                <a:cs typeface="+mj-cs"/>
              </a:rPr>
              <a:t>Roken</a:t>
            </a:r>
            <a:r>
              <a:rPr lang="en-US" sz="2800" dirty="0" smtClean="0">
                <a:solidFill>
                  <a:srgbClr val="333399"/>
                </a:solidFill>
                <a:cs typeface="+mj-cs"/>
              </a:rPr>
              <a:t> en </a:t>
            </a:r>
            <a:r>
              <a:rPr lang="en-US" sz="2800" dirty="0" err="1" smtClean="0">
                <a:solidFill>
                  <a:srgbClr val="333399"/>
                </a:solidFill>
                <a:cs typeface="+mj-cs"/>
              </a:rPr>
              <a:t>drinken</a:t>
            </a:r>
            <a:r>
              <a:rPr lang="en-US" sz="2800" dirty="0" smtClean="0">
                <a:solidFill>
                  <a:srgbClr val="333399"/>
                </a:solidFill>
                <a:cs typeface="+mj-cs"/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  <a:cs typeface="+mj-cs"/>
              </a:rPr>
              <a:t>tijdens</a:t>
            </a:r>
            <a:r>
              <a:rPr lang="en-US" sz="2800" dirty="0" smtClean="0">
                <a:solidFill>
                  <a:srgbClr val="333399"/>
                </a:solidFill>
                <a:cs typeface="+mj-cs"/>
              </a:rPr>
              <a:t> de </a:t>
            </a:r>
            <a:r>
              <a:rPr lang="en-US" sz="2800" dirty="0" err="1" smtClean="0">
                <a:solidFill>
                  <a:srgbClr val="333399"/>
                </a:solidFill>
                <a:cs typeface="+mj-cs"/>
              </a:rPr>
              <a:t>puberteit</a:t>
            </a:r>
            <a:endParaRPr lang="en-US" sz="2800" dirty="0" smtClean="0">
              <a:solidFill>
                <a:srgbClr val="333399"/>
              </a:solidFill>
              <a:cs typeface="+mj-cs"/>
            </a:endParaRPr>
          </a:p>
        </p:txBody>
      </p:sp>
      <p:pic>
        <p:nvPicPr>
          <p:cNvPr id="13317" name="Picture 5" descr="teens_smok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9953">
            <a:off x="1282032" y="1875959"/>
            <a:ext cx="2181133" cy="325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9373">
            <a:off x="4477986" y="2412646"/>
            <a:ext cx="3270033" cy="217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20000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cs typeface="+mj-cs"/>
              </a:rPr>
              <a:t>Het </a:t>
            </a:r>
            <a:r>
              <a:rPr lang="en-US" sz="2800" dirty="0" err="1" smtClean="0">
                <a:solidFill>
                  <a:schemeClr val="bg1"/>
                </a:solidFill>
                <a:cs typeface="+mj-cs"/>
              </a:rPr>
              <a:t>beloningssysteem</a:t>
            </a:r>
            <a:r>
              <a:rPr lang="en-US" sz="2800" dirty="0" smtClean="0">
                <a:solidFill>
                  <a:schemeClr val="bg1"/>
                </a:solidFill>
                <a:cs typeface="+mj-cs"/>
              </a:rPr>
              <a:t> in de </a:t>
            </a:r>
            <a:r>
              <a:rPr lang="en-US" sz="2800" dirty="0" err="1" smtClean="0">
                <a:solidFill>
                  <a:schemeClr val="bg1"/>
                </a:solidFill>
                <a:cs typeface="+mj-cs"/>
              </a:rPr>
              <a:t>hersenen</a:t>
            </a:r>
            <a:endParaRPr lang="en-US" sz="2800" dirty="0" smtClean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478338"/>
            <a:ext cx="1906588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4481513"/>
            <a:ext cx="1905000" cy="18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761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8" r="14444" b="8333"/>
          <a:stretch>
            <a:fillRect/>
          </a:stretch>
        </p:blipFill>
        <p:spPr bwMode="auto">
          <a:xfrm>
            <a:off x="685800" y="1447800"/>
            <a:ext cx="4953000" cy="39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762" name="Picture 10" descr="bitterballen fri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23510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Picture 11" descr="dru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37480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5851525" y="3922713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gezond</a:t>
            </a:r>
            <a:endParaRPr lang="en-GB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7467600" y="3900488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verslaafd</a:t>
            </a:r>
            <a:endParaRPr lang="en-GB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4" grpId="0"/>
      <p:bldP spid="747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Prefrontale</a:t>
            </a:r>
            <a:r>
              <a:rPr lang="en-US" sz="2400" dirty="0" smtClean="0">
                <a:solidFill>
                  <a:schemeClr val="accent2"/>
                </a:solidFill>
              </a:rPr>
              <a:t> cortex </a:t>
            </a:r>
            <a:r>
              <a:rPr lang="en-US" sz="2400" dirty="0" err="1" smtClean="0">
                <a:solidFill>
                  <a:schemeClr val="accent2"/>
                </a:solidFill>
              </a:rPr>
              <a:t>heeft</a:t>
            </a:r>
            <a:r>
              <a:rPr lang="en-US" sz="2400" dirty="0" smtClean="0">
                <a:solidFill>
                  <a:schemeClr val="accent2"/>
                </a:solidFill>
              </a:rPr>
              <a:t> minder </a:t>
            </a:r>
            <a:r>
              <a:rPr lang="en-US" sz="2400" dirty="0" err="1" smtClean="0">
                <a:solidFill>
                  <a:schemeClr val="accent2"/>
                </a:solidFill>
              </a:rPr>
              <a:t>controle</a:t>
            </a:r>
            <a:r>
              <a:rPr lang="en-US" sz="2400" dirty="0" smtClean="0">
                <a:solidFill>
                  <a:schemeClr val="accent2"/>
                </a:solidFill>
              </a:rPr>
              <a:t> over </a:t>
            </a:r>
            <a:r>
              <a:rPr lang="en-US" sz="2400" dirty="0" err="1" smtClean="0">
                <a:solidFill>
                  <a:schemeClr val="accent2"/>
                </a:solidFill>
              </a:rPr>
              <a:t>gedrag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68323" name="Rectangle 35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26" y="1676400"/>
            <a:ext cx="7152874" cy="3810000"/>
          </a:xfrm>
          <a:prstGeom prst="rect">
            <a:avLst/>
          </a:prstGeom>
        </p:spPr>
      </p:pic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715000" y="6397823"/>
            <a:ext cx="198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600" i="1" dirty="0" err="1" smtClean="0">
                <a:solidFill>
                  <a:srgbClr val="333399"/>
                </a:solidFill>
              </a:rPr>
              <a:t>Volkow</a:t>
            </a:r>
            <a:r>
              <a:rPr lang="it-IT" sz="1600" i="1" dirty="0" smtClean="0">
                <a:solidFill>
                  <a:srgbClr val="333399"/>
                </a:solidFill>
              </a:rPr>
              <a:t> et al., 2003</a:t>
            </a:r>
            <a:endParaRPr lang="en-GB" sz="1600" i="1" dirty="0">
              <a:solidFill>
                <a:srgbClr val="333399"/>
              </a:solidFill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1143000" y="6324600"/>
            <a:ext cx="2514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1676400"/>
            <a:ext cx="3543300" cy="3810000"/>
          </a:xfrm>
          <a:prstGeom prst="rect">
            <a:avLst/>
          </a:prstGeom>
        </p:spPr>
      </p:pic>
      <p:pic>
        <p:nvPicPr>
          <p:cNvPr id="21" name="Picture 2" descr="prefrontal_cortex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16002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810794" y="5446693"/>
            <a:ext cx="54599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Treden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vergelijkbare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veranderingen</a:t>
            </a:r>
            <a:r>
              <a:rPr lang="en-US" sz="2400" dirty="0" smtClean="0">
                <a:solidFill>
                  <a:srgbClr val="FF0000"/>
                </a:solidFill>
              </a:rPr>
              <a:t> op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in het </a:t>
            </a:r>
            <a:r>
              <a:rPr lang="en-US" sz="2400" dirty="0" err="1" smtClean="0">
                <a:solidFill>
                  <a:srgbClr val="FF0000"/>
                </a:solidFill>
              </a:rPr>
              <a:t>puberbrein</a:t>
            </a:r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8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nl-NL" sz="2400" dirty="0" smtClean="0">
                <a:solidFill>
                  <a:schemeClr val="accent2"/>
                </a:solidFill>
              </a:rPr>
              <a:t>Hersenontwikkeling duurt minstens 20 jaar</a:t>
            </a:r>
            <a:endParaRPr lang="en-GB" sz="2400" dirty="0">
              <a:solidFill>
                <a:schemeClr val="accent2"/>
              </a:solidFill>
            </a:endParaRPr>
          </a:p>
        </p:txBody>
      </p:sp>
      <p:pic>
        <p:nvPicPr>
          <p:cNvPr id="35123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215188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1236" name="Text Box 4"/>
          <p:cNvSpPr txBox="1">
            <a:spLocks noChangeArrowheads="1"/>
          </p:cNvSpPr>
          <p:nvPr/>
        </p:nvSpPr>
        <p:spPr bwMode="auto">
          <a:xfrm>
            <a:off x="6781800" y="6553200"/>
            <a:ext cx="2216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1400" i="1">
                <a:solidFill>
                  <a:schemeClr val="accent2"/>
                </a:solidFill>
              </a:rPr>
              <a:t>Gogtay et al., PNAS 2004</a:t>
            </a:r>
            <a:endParaRPr lang="en-GB" sz="1400" i="1">
              <a:solidFill>
                <a:schemeClr val="accent2"/>
              </a:solidFill>
            </a:endParaRPr>
          </a:p>
        </p:txBody>
      </p:sp>
      <p:pic>
        <p:nvPicPr>
          <p:cNvPr id="351237" name="Picture 5" descr="teens_smok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12255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4876800" y="2438400"/>
            <a:ext cx="2590800" cy="38100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39" name="Rectangle 7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40" name="Rectangle 8"/>
          <p:cNvSpPr>
            <a:spLocks noChangeArrowheads="1"/>
          </p:cNvSpPr>
          <p:nvPr/>
        </p:nvSpPr>
        <p:spPr bwMode="auto">
          <a:xfrm>
            <a:off x="1219200" y="63246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1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333399"/>
                </a:solidFill>
              </a:rPr>
              <a:t>Rook- en </a:t>
            </a:r>
            <a:r>
              <a:rPr lang="en-US" sz="2800" dirty="0" err="1" smtClean="0">
                <a:solidFill>
                  <a:srgbClr val="333399"/>
                </a:solidFill>
              </a:rPr>
              <a:t>drinkverslaving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begint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ook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br>
              <a:rPr lang="en-US" sz="2800" dirty="0" smtClean="0">
                <a:solidFill>
                  <a:srgbClr val="333399"/>
                </a:solidFill>
              </a:rPr>
            </a:br>
            <a:r>
              <a:rPr lang="en-US" sz="2800" dirty="0" err="1" smtClean="0">
                <a:solidFill>
                  <a:srgbClr val="333399"/>
                </a:solidFill>
              </a:rPr>
              <a:t>tijdens</a:t>
            </a:r>
            <a:r>
              <a:rPr lang="en-US" sz="2800" dirty="0" smtClean="0">
                <a:solidFill>
                  <a:srgbClr val="333399"/>
                </a:solidFill>
              </a:rPr>
              <a:t> de </a:t>
            </a:r>
            <a:r>
              <a:rPr lang="en-US" sz="2800" dirty="0" err="1" smtClean="0">
                <a:solidFill>
                  <a:srgbClr val="333399"/>
                </a:solidFill>
              </a:rPr>
              <a:t>puberteit</a:t>
            </a:r>
            <a:endParaRPr lang="en-US" sz="2800" dirty="0">
              <a:solidFill>
                <a:srgbClr val="3333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4474308" cy="3770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981200"/>
            <a:ext cx="4522611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5155" y="6400800"/>
            <a:ext cx="1781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2"/>
                </a:solidFill>
              </a:rPr>
              <a:t>Hingson</a:t>
            </a:r>
            <a:r>
              <a:rPr lang="en-US" sz="1400" dirty="0" smtClean="0">
                <a:solidFill>
                  <a:schemeClr val="accent2"/>
                </a:solidFill>
              </a:rPr>
              <a:t> et al., 2006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8" name="Rectangle 7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19200" y="63246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152400" y="1981200"/>
            <a:ext cx="9906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7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333399"/>
                </a:solidFill>
              </a:rPr>
              <a:t>Alcohol </a:t>
            </a:r>
            <a:r>
              <a:rPr lang="en-US" sz="2800" dirty="0" err="1" smtClean="0">
                <a:solidFill>
                  <a:srgbClr val="333399"/>
                </a:solidFill>
              </a:rPr>
              <a:t>verandert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hersenstructuren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bij</a:t>
            </a:r>
            <a:r>
              <a:rPr lang="en-US" sz="2800" dirty="0" smtClean="0">
                <a:solidFill>
                  <a:srgbClr val="333399"/>
                </a:solidFill>
              </a:rPr>
              <a:t> </a:t>
            </a:r>
            <a:r>
              <a:rPr lang="en-US" sz="2800" dirty="0" err="1" smtClean="0">
                <a:solidFill>
                  <a:srgbClr val="333399"/>
                </a:solidFill>
              </a:rPr>
              <a:t>pubers</a:t>
            </a:r>
            <a:endParaRPr lang="en-US" sz="2800" dirty="0">
              <a:solidFill>
                <a:srgbClr val="3333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109" y="2133600"/>
            <a:ext cx="2019300" cy="2968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5092" y="6043136"/>
            <a:ext cx="1821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99"/>
                </a:solidFill>
              </a:rPr>
              <a:t>Nagel et al., 2005</a:t>
            </a:r>
          </a:p>
          <a:p>
            <a:r>
              <a:rPr lang="en-US" sz="1400" dirty="0" smtClean="0">
                <a:solidFill>
                  <a:srgbClr val="333399"/>
                </a:solidFill>
              </a:rPr>
              <a:t>Medina et al., 2007</a:t>
            </a:r>
          </a:p>
          <a:p>
            <a:r>
              <a:rPr lang="en-US" sz="1400" dirty="0" err="1" smtClean="0">
                <a:solidFill>
                  <a:srgbClr val="333399"/>
                </a:solidFill>
              </a:rPr>
              <a:t>Squeglia</a:t>
            </a:r>
            <a:r>
              <a:rPr lang="en-US" sz="1400" dirty="0" smtClean="0">
                <a:solidFill>
                  <a:srgbClr val="333399"/>
                </a:solidFill>
              </a:rPr>
              <a:t> et al., 2009</a:t>
            </a:r>
            <a:endParaRPr lang="en-US" sz="1400" dirty="0">
              <a:solidFill>
                <a:srgbClr val="33339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109" y="1600200"/>
            <a:ext cx="3185291" cy="4356100"/>
          </a:xfrm>
          <a:prstGeom prst="rect">
            <a:avLst/>
          </a:prstGeom>
        </p:spPr>
      </p:pic>
      <p:sp>
        <p:nvSpPr>
          <p:cNvPr id="9" name="Rectangle 8" descr="logocncr"/>
          <p:cNvSpPr>
            <a:spLocks noChangeAspect="1" noChangeArrowheads="1"/>
          </p:cNvSpPr>
          <p:nvPr/>
        </p:nvSpPr>
        <p:spPr bwMode="auto">
          <a:xfrm>
            <a:off x="7696200" y="0"/>
            <a:ext cx="1447800" cy="563563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19200" y="6324600"/>
            <a:ext cx="2362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09-09-04labmeeting_TH">
  <a:themeElements>
    <a:clrScheme name="2009-09-04labmeeting_T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9-09-04labmeeting_T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9-09-04labmeeting_T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2009-09-04labmeeting_TH">
  <a:themeElements>
    <a:clrScheme name="2009-09-04labmeeting_T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9-09-04labmeeting_T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9-09-04labmeeting_T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2009-09-04labmeeting_TH">
  <a:themeElements>
    <a:clrScheme name="2009-09-04labmeeting_T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9-09-04labmeeting_T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9-09-04labmeeting_T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-09-04labmeeting_T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-09-04labmeeting_T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2009-09-04labmeeting_TH</Template>
  <TotalTime>17665</TotalTime>
  <Words>753</Words>
  <Application>Microsoft Office PowerPoint</Application>
  <PresentationFormat>Diavoorstelling (4:3)</PresentationFormat>
  <Paragraphs>207</Paragraphs>
  <Slides>42</Slides>
  <Notes>13</Notes>
  <HiddenSlides>0</HiddenSlides>
  <MMClips>2</MMClips>
  <ScaleCrop>false</ScaleCrop>
  <HeadingPairs>
    <vt:vector size="6" baseType="variant">
      <vt:variant>
        <vt:lpstr>Thema</vt:lpstr>
      </vt:variant>
      <vt:variant>
        <vt:i4>7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50" baseType="lpstr">
      <vt:lpstr>2009-09-04labmeeting_TH</vt:lpstr>
      <vt:lpstr>1_Default Design</vt:lpstr>
      <vt:lpstr>Standaardontwerp</vt:lpstr>
      <vt:lpstr>1_2009-09-04labmeeting_TH</vt:lpstr>
      <vt:lpstr>Default Design</vt:lpstr>
      <vt:lpstr>2_Default Design</vt:lpstr>
      <vt:lpstr>2_2009-09-04labmeeting_TH</vt:lpstr>
      <vt:lpstr>Clip</vt:lpstr>
      <vt:lpstr>  </vt:lpstr>
      <vt:lpstr>Roken en drinken begint tijdens de puberteit</vt:lpstr>
      <vt:lpstr>PowerPoint-presentatie</vt:lpstr>
      <vt:lpstr>PowerPoint-presentatie</vt:lpstr>
      <vt:lpstr>Het beloningssysteem in de hersenen</vt:lpstr>
      <vt:lpstr>Prefrontale cortex heeft minder controle over gedrag</vt:lpstr>
      <vt:lpstr>Hersenontwikkeling duurt minstens 20 jaar</vt:lpstr>
      <vt:lpstr>Rook- en drinkverslaving begint ook  tijdens de puberteit</vt:lpstr>
      <vt:lpstr>Alcohol verandert hersenstructuren bij pubers</vt:lpstr>
      <vt:lpstr>De prefrontale cortex van adolescente  zware drinkers is kleiner</vt:lpstr>
      <vt:lpstr>PowerPoint-presentatie</vt:lpstr>
      <vt:lpstr>Netwerken van hersencellen</vt:lpstr>
      <vt:lpstr>PowerPoint-presentatie</vt:lpstr>
      <vt:lpstr>Ontwikkeling van hersennetwerken: contactpunten versterken en verzwakken</vt:lpstr>
      <vt:lpstr>PowerPoint-presentatie</vt:lpstr>
      <vt:lpstr>PowerPoint-presentatie</vt:lpstr>
      <vt:lpstr>Nicotine en alcohol veranderen  communicatie tussen hersencellen</vt:lpstr>
      <vt:lpstr>PowerPoint-presentatie</vt:lpstr>
      <vt:lpstr>PowerPoint-presentatie</vt:lpstr>
      <vt:lpstr>Meten van prefrontale cortex functie bij ratten:  aandacht en impulsiviteit</vt:lpstr>
      <vt:lpstr>Wat zijn de lange termijn gevolgen van  nicotine tijdens puberteit?</vt:lpstr>
      <vt:lpstr>Nicotine tijdens puberteit vermindert aandacht en  versterkt impulsief gedrag</vt:lpstr>
      <vt:lpstr>Rokers maken impulsieve keuzes</vt:lpstr>
      <vt:lpstr>Wat doet nicotine tijdens puberteit met  hersencellen in de prefrontale cortex?</vt:lpstr>
      <vt:lpstr>Korte termijn</vt:lpstr>
      <vt:lpstr>nicotine receptoren in de prefrontale cortex normaal, glutamaat receptoren verminderd</vt:lpstr>
      <vt:lpstr>prefrontale cortex netwerken en nicotine blootstelling tijdens puberteit</vt:lpstr>
      <vt:lpstr>Nicotine tijdens puberteit vermindert aandacht en  versterkt impulsief gedrag</vt:lpstr>
      <vt:lpstr>Glutamaat receptor stimulatie in prefrontale cortex  verbetert aandacht gedrag na nicotine</vt:lpstr>
      <vt:lpstr>PowerPoint-presentatie</vt:lpstr>
      <vt:lpstr>Verslaving: ‘chronic relapse disorder’</vt:lpstr>
      <vt:lpstr>PowerPoint-presentatie</vt:lpstr>
      <vt:lpstr>PowerPoint-presentatie</vt:lpstr>
      <vt:lpstr>biochemische en fysiologische analyse van synapsen in de prefrontale cortex</vt:lpstr>
      <vt:lpstr>Geassocieerde lampje remt prefrontale cortex</vt:lpstr>
      <vt:lpstr>PowerPoint-presentatie</vt:lpstr>
      <vt:lpstr>Verlies van berheersing -&gt; terugval</vt:lpstr>
      <vt:lpstr>Minder controle over gedrag</vt:lpstr>
      <vt:lpstr>Spelen deze moleculaire mechanismen ook een rol in het humane brein?</vt:lpstr>
      <vt:lpstr>Rokers hebben verhoogde niveau’s nicotine receptoren</vt:lpstr>
      <vt:lpstr>Genetische opmaak beinvloedt  rookgedrag en longkanker</vt:lpstr>
      <vt:lpstr>Roken en drinken tijdens de puberteit</vt:lpstr>
    </vt:vector>
  </TitlesOfParts>
  <Company>Vrije Universiteit Amsterdam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testuser</dc:creator>
  <cp:lastModifiedBy>Tycho Malmberg</cp:lastModifiedBy>
  <cp:revision>1464</cp:revision>
  <dcterms:created xsi:type="dcterms:W3CDTF">2009-02-06T14:18:52Z</dcterms:created>
  <dcterms:modified xsi:type="dcterms:W3CDTF">2014-01-13T14:21:22Z</dcterms:modified>
</cp:coreProperties>
</file>