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5" r:id="rId2"/>
    <p:sldId id="266" r:id="rId3"/>
    <p:sldId id="299" r:id="rId4"/>
    <p:sldId id="304" r:id="rId5"/>
    <p:sldId id="341" r:id="rId6"/>
    <p:sldId id="344" r:id="rId7"/>
    <p:sldId id="301" r:id="rId8"/>
    <p:sldId id="343" r:id="rId9"/>
    <p:sldId id="305" r:id="rId10"/>
    <p:sldId id="306" r:id="rId11"/>
    <p:sldId id="303" r:id="rId12"/>
    <p:sldId id="330" r:id="rId13"/>
    <p:sldId id="333" r:id="rId14"/>
    <p:sldId id="302" r:id="rId15"/>
    <p:sldId id="309" r:id="rId16"/>
    <p:sldId id="268" r:id="rId17"/>
    <p:sldId id="335" r:id="rId18"/>
    <p:sldId id="336" r:id="rId19"/>
    <p:sldId id="267" r:id="rId20"/>
    <p:sldId id="331" r:id="rId21"/>
    <p:sldId id="332" r:id="rId22"/>
    <p:sldId id="318" r:id="rId23"/>
    <p:sldId id="269" r:id="rId24"/>
    <p:sldId id="270" r:id="rId25"/>
    <p:sldId id="315" r:id="rId26"/>
    <p:sldId id="340" r:id="rId27"/>
    <p:sldId id="350" r:id="rId28"/>
    <p:sldId id="351" r:id="rId29"/>
    <p:sldId id="271" r:id="rId30"/>
    <p:sldId id="319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6204-6F8A-46F6-8A67-FF34C5C14AA9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70FE-E02E-47BD-B55A-15B9F7674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0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870FE-E02E-47BD-B55A-15B9F7674C7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1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46.343</a:t>
            </a:r>
            <a:r>
              <a:rPr lang="nl-NL" baseline="0" smtClean="0"/>
              <a:t> ton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870FE-E02E-47BD-B55A-15B9F7674C70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59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7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34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44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342-C891-471A-85D3-850893F9E0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39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74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4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0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3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8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04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93B8-A15C-46CE-82CA-1B0E58209881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109A-5A55-41FA-AFC9-7926023E3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74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Huishoudelijk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7" y="1600200"/>
            <a:ext cx="6984775" cy="4525963"/>
          </a:xfrm>
        </p:spPr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waar</a:t>
            </a:r>
            <a:r>
              <a:rPr lang="en-US" dirty="0" smtClean="0"/>
              <a:t>? -&gt; </a:t>
            </a:r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tasje</a:t>
            </a:r>
            <a:r>
              <a:rPr lang="en-US" dirty="0" smtClean="0"/>
              <a:t> met </a:t>
            </a:r>
            <a:r>
              <a:rPr lang="en-US" dirty="0" err="1" smtClean="0"/>
              <a:t>plattegrond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1"/>
          <a:stretch/>
        </p:blipFill>
        <p:spPr bwMode="auto">
          <a:xfrm>
            <a:off x="0" y="1"/>
            <a:ext cx="1179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 b="12319"/>
          <a:stretch/>
        </p:blipFill>
        <p:spPr bwMode="auto">
          <a:xfrm>
            <a:off x="7922622" y="1"/>
            <a:ext cx="125789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r="2629"/>
          <a:stretch/>
        </p:blipFill>
        <p:spPr bwMode="auto">
          <a:xfrm>
            <a:off x="1179959" y="0"/>
            <a:ext cx="6760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FF0000"/>
          </a:solidFill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2" y="5013325"/>
            <a:ext cx="856818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3200" dirty="0" smtClean="0">
                <a:solidFill>
                  <a:srgbClr val="FF0000"/>
                </a:solidFill>
              </a:rPr>
              <a:t>Onjuist</a:t>
            </a:r>
            <a:r>
              <a:rPr lang="nl-NL" sz="3200" dirty="0" smtClean="0"/>
              <a:t>: ballon kan wel 2 jaar intact blijven en kan zo al lang voor prooi worden aangezien en in magen belanden. </a:t>
            </a:r>
            <a:r>
              <a:rPr lang="nl-NL" sz="3200" dirty="0" smtClean="0">
                <a:solidFill>
                  <a:srgbClr val="00B0F0"/>
                </a:solidFill>
              </a:rPr>
              <a:t>www.ballonenexperiment.nl</a:t>
            </a:r>
            <a:endParaRPr lang="nl-NL" sz="32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19241" r="22543" b="21793"/>
          <a:stretch/>
        </p:blipFill>
        <p:spPr bwMode="auto">
          <a:xfrm>
            <a:off x="1280496" y="404664"/>
            <a:ext cx="6653048" cy="449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5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</a:t>
            </a:r>
            <a:r>
              <a:rPr lang="nl-NL" dirty="0"/>
              <a:t>5</a:t>
            </a:r>
            <a:endParaRPr lang="nl-NL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lvl="0"/>
            <a:r>
              <a:rPr lang="nl-NL" sz="2800" dirty="0"/>
              <a:t>De gaatjes in deze schelpen zijn gemaakt door het </a:t>
            </a:r>
            <a:r>
              <a:rPr lang="nl-NL" sz="2800" dirty="0" smtClean="0"/>
              <a:t>volgende dier:</a:t>
            </a:r>
          </a:p>
        </p:txBody>
      </p:sp>
      <p:sp>
        <p:nvSpPr>
          <p:cNvPr id="4" name="Rechthoek 3"/>
          <p:cNvSpPr/>
          <p:nvPr/>
        </p:nvSpPr>
        <p:spPr>
          <a:xfrm>
            <a:off x="2987824" y="1954575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zeepier</a:t>
            </a:r>
          </a:p>
          <a:p>
            <a:r>
              <a:rPr lang="nl-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boormossel</a:t>
            </a:r>
          </a:p>
          <a:p>
            <a:pPr lvl="0"/>
            <a:r>
              <a:rPr lang="nl-N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tepelhoren</a:t>
            </a:r>
            <a:endParaRPr lang="nl-NL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 strandplevier</a:t>
            </a:r>
            <a:endParaRPr lang="nl-N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nl-NL" sz="3200" dirty="0">
              <a:solidFill>
                <a:srgbClr val="00B050"/>
              </a:solidFill>
            </a:endParaRPr>
          </a:p>
        </p:txBody>
      </p:sp>
      <p:pic>
        <p:nvPicPr>
          <p:cNvPr id="9222" name="Picture 6" descr="Kok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15269"/>
            <a:ext cx="3977283" cy="36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ramireziblog.files.wordpress.com/2011/02/gaatjes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269"/>
            <a:ext cx="3275856" cy="27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onnet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08" y="4115270"/>
            <a:ext cx="3120160" cy="27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652120" y="6300028"/>
            <a:ext cx="355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https://ramireziblog.wordpress.com</a:t>
            </a:r>
          </a:p>
        </p:txBody>
      </p:sp>
    </p:spTree>
    <p:extLst>
      <p:ext uri="{BB962C8B-B14F-4D97-AF65-F5344CB8AC3E}">
        <p14:creationId xmlns:p14="http://schemas.microsoft.com/office/powerpoint/2010/main" val="32080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</a:p>
          <a:p>
            <a:pPr marL="0" indent="0">
              <a:buNone/>
            </a:pPr>
            <a:r>
              <a:rPr lang="nl-NL" dirty="0" smtClean="0"/>
              <a:t>		Tepelhoren</a:t>
            </a:r>
          </a:p>
        </p:txBody>
      </p:sp>
      <p:pic>
        <p:nvPicPr>
          <p:cNvPr id="10242" name="Picture 2" descr="http://www.ecomare.nl/typo3temp/GB/cdc1ab6c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5053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80112" y="455106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www.ecomare.nl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5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lvl="0"/>
            <a:r>
              <a:rPr lang="nl-NL" sz="2800" dirty="0"/>
              <a:t>Welke vogel is dit</a:t>
            </a:r>
            <a:r>
              <a:rPr lang="nl-NL" sz="2800" dirty="0" smtClean="0"/>
              <a:t>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 r="34009"/>
          <a:stretch/>
        </p:blipFill>
        <p:spPr>
          <a:xfrm>
            <a:off x="179512" y="2276872"/>
            <a:ext cx="3982585" cy="374759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535996" y="2132856"/>
            <a:ext cx="37084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nl-N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oodborsttapuit</a:t>
            </a:r>
          </a:p>
          <a:p>
            <a:r>
              <a:rPr lang="nl-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fitis</a:t>
            </a:r>
          </a:p>
          <a:p>
            <a:pPr lvl="0"/>
            <a:r>
              <a:rPr lang="nl-N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graspieper</a:t>
            </a:r>
            <a:endParaRPr lang="nl-NL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 rietgors</a:t>
            </a:r>
            <a:endParaRPr lang="nl-N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nl-N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B050"/>
          </a:solidFill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8312" y="5013325"/>
            <a:ext cx="842416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3200" dirty="0" smtClean="0"/>
              <a:t>roodborsttapuit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301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eevogelgroep.nl/Fotomap/SNS_Fulmar_workshop2004_labphoto_68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9944" r="26106" b="37090"/>
          <a:stretch/>
        </p:blipFill>
        <p:spPr bwMode="auto">
          <a:xfrm>
            <a:off x="4355976" y="1622833"/>
            <a:ext cx="4464496" cy="52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340768" y="-171400"/>
            <a:ext cx="6840760" cy="1143000"/>
          </a:xfrm>
        </p:spPr>
        <p:txBody>
          <a:bodyPr/>
          <a:lstStyle/>
          <a:p>
            <a:r>
              <a:rPr lang="nl-NL" dirty="0" smtClean="0"/>
              <a:t>Vraag 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59829"/>
            <a:ext cx="8305800" cy="48574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800" dirty="0"/>
              <a:t>Jan Andries van Franeker doet al meer dan drie decennia onderzoek naar de hoeveelheid plastic troep in de magen van aangespo</a:t>
            </a:r>
            <a:r>
              <a:rPr lang="nl-NL" sz="2800" dirty="0">
                <a:solidFill>
                  <a:schemeClr val="bg1"/>
                </a:solidFill>
              </a:rPr>
              <a:t>elde stormvogels. In hoeveel</a:t>
            </a:r>
            <a:r>
              <a:rPr lang="nl-NL" sz="2800" dirty="0"/>
              <a:t> procent vind hij plastic</a:t>
            </a:r>
            <a:r>
              <a:rPr lang="nl-NL" sz="2800" dirty="0" smtClean="0"/>
              <a:t>?</a:t>
            </a:r>
          </a:p>
          <a:p>
            <a:pPr marL="0" lvl="0" indent="0">
              <a:buNone/>
            </a:pPr>
            <a:endParaRPr lang="nl-NL" sz="2800" dirty="0"/>
          </a:p>
          <a:p>
            <a:pPr marL="0" lvl="0" indent="0">
              <a:buNone/>
            </a:pPr>
            <a:r>
              <a:rPr lang="nl-N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2800" dirty="0" smtClean="0">
                <a:solidFill>
                  <a:srgbClr val="00B050"/>
                </a:solidFill>
              </a:rPr>
              <a:t>  </a:t>
            </a:r>
            <a:r>
              <a:rPr lang="nl-NL" sz="2800" dirty="0" smtClean="0"/>
              <a:t>95%</a:t>
            </a:r>
            <a:endParaRPr lang="nl-NL" sz="2800" dirty="0"/>
          </a:p>
          <a:p>
            <a:pPr marL="0" lvl="0" indent="0">
              <a:buNone/>
            </a:pP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2800" dirty="0" smtClean="0"/>
              <a:t>  85</a:t>
            </a:r>
            <a:r>
              <a:rPr lang="nl-NL" sz="2800" dirty="0"/>
              <a:t>%</a:t>
            </a:r>
          </a:p>
          <a:p>
            <a:pPr marL="0" lvl="0" indent="0">
              <a:buNone/>
            </a:pPr>
            <a:r>
              <a:rPr lang="nl-N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smtClean="0"/>
              <a:t> 75</a:t>
            </a:r>
            <a:r>
              <a:rPr lang="nl-NL" sz="2800" dirty="0"/>
              <a:t>%</a:t>
            </a:r>
          </a:p>
          <a:p>
            <a:pPr marL="0" lvl="0" indent="0">
              <a:buNone/>
            </a:pPr>
            <a:r>
              <a:rPr 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nl-NL" sz="2800" dirty="0" smtClean="0"/>
              <a:t>  65%</a:t>
            </a:r>
            <a:endParaRPr lang="nl-NL" sz="2800" dirty="0"/>
          </a:p>
          <a:p>
            <a:pPr>
              <a:buFontTx/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4184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95%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CC00"/>
          </a:solidFill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365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44624" y="-18256"/>
            <a:ext cx="6840760" cy="1143000"/>
          </a:xfrm>
        </p:spPr>
        <p:txBody>
          <a:bodyPr/>
          <a:lstStyle/>
          <a:p>
            <a:r>
              <a:rPr lang="nl-NL" dirty="0" smtClean="0"/>
              <a:t>Vraag 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35893"/>
            <a:ext cx="8305800" cy="48574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800" dirty="0"/>
              <a:t>Houdt Bas Haring ook van </a:t>
            </a:r>
            <a:r>
              <a:rPr lang="nl-NL" sz="2800" dirty="0" smtClean="0"/>
              <a:t>haring?</a:t>
            </a:r>
            <a:endParaRPr lang="nl-NL" sz="2800" dirty="0"/>
          </a:p>
          <a:p>
            <a:pPr>
              <a:buNone/>
            </a:pPr>
            <a:r>
              <a:rPr lang="nl-NL" sz="2800" dirty="0"/>
              <a:t>Is dit </a:t>
            </a:r>
            <a:r>
              <a:rPr lang="nl-NL" sz="2800" dirty="0">
                <a:solidFill>
                  <a:srgbClr val="009900"/>
                </a:solidFill>
              </a:rPr>
              <a:t>juist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FF0000"/>
                </a:solidFill>
              </a:rPr>
              <a:t>onjuist</a:t>
            </a:r>
            <a:r>
              <a:rPr lang="nl-NL" sz="2800" dirty="0"/>
              <a:t>?</a:t>
            </a:r>
          </a:p>
          <a:p>
            <a:pPr>
              <a:buFontTx/>
              <a:buNone/>
            </a:pPr>
            <a:r>
              <a:rPr lang="nl-NL" sz="2800" dirty="0" smtClean="0"/>
              <a:t>						</a:t>
            </a:r>
          </a:p>
          <a:p>
            <a:pPr>
              <a:buFontTx/>
              <a:buNone/>
            </a:pPr>
            <a:endParaRPr lang="nl-NL" sz="2800" dirty="0"/>
          </a:p>
          <a:p>
            <a:pPr>
              <a:buFontTx/>
              <a:buNone/>
            </a:pPr>
            <a:endParaRPr lang="nl-NL" sz="2800" dirty="0" smtClean="0"/>
          </a:p>
          <a:p>
            <a:pPr>
              <a:buFontTx/>
              <a:buNone/>
            </a:pPr>
            <a:endParaRPr lang="nl-NL" sz="2800" dirty="0"/>
          </a:p>
          <a:p>
            <a:pPr>
              <a:buFontTx/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					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					Is </a:t>
            </a:r>
            <a:r>
              <a:rPr lang="nl-NL" sz="2800" dirty="0"/>
              <a:t>dit </a:t>
            </a:r>
            <a:r>
              <a:rPr lang="nl-NL" sz="2800" dirty="0">
                <a:solidFill>
                  <a:srgbClr val="009900"/>
                </a:solidFill>
              </a:rPr>
              <a:t>juist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FF0000"/>
                </a:solidFill>
              </a:rPr>
              <a:t>onjuist</a:t>
            </a:r>
            <a:r>
              <a:rPr lang="nl-NL" sz="2800" dirty="0"/>
              <a:t>?</a:t>
            </a:r>
          </a:p>
          <a:p>
            <a:pPr>
              <a:buFontTx/>
              <a:buNone/>
            </a:pPr>
            <a:endParaRPr lang="nl-NL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1" y="1844824"/>
            <a:ext cx="40290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oelichting met afgeronde rechthoek 2"/>
          <p:cNvSpPr/>
          <p:nvPr/>
        </p:nvSpPr>
        <p:spPr>
          <a:xfrm>
            <a:off x="4427984" y="1834010"/>
            <a:ext cx="4176464" cy="2587749"/>
          </a:xfrm>
          <a:prstGeom prst="wedgeRoundRectCallout">
            <a:avLst>
              <a:gd name="adj1" fmla="val -66131"/>
              <a:gd name="adj2" fmla="val 210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http://www.traditie.nl/file_handler/photos/tradition/view/264/harin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06" b="6917"/>
          <a:stretch/>
        </p:blipFill>
        <p:spPr bwMode="auto">
          <a:xfrm>
            <a:off x="4839250" y="2071594"/>
            <a:ext cx="3353931" cy="18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B050"/>
          </a:solidFill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  <p:grpSp>
        <p:nvGrpSpPr>
          <p:cNvPr id="2" name="Groep 1"/>
          <p:cNvGrpSpPr/>
          <p:nvPr/>
        </p:nvGrpSpPr>
        <p:grpSpPr>
          <a:xfrm>
            <a:off x="681196" y="1377950"/>
            <a:ext cx="8031237" cy="4754264"/>
            <a:chOff x="573211" y="1834010"/>
            <a:chExt cx="8031237" cy="475426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1" y="1844824"/>
              <a:ext cx="4029075" cy="474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>
            <a:xfrm>
              <a:off x="4427984" y="1834010"/>
              <a:ext cx="4176464" cy="2587749"/>
            </a:xfrm>
            <a:prstGeom prst="wedgeRoundRectCallout">
              <a:avLst>
                <a:gd name="adj1" fmla="val -66131"/>
                <a:gd name="adj2" fmla="val 2107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 smtClean="0"/>
                <a:t>Ja, hou ik van!</a:t>
              </a:r>
              <a:endParaRPr lang="nl-NL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4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9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lvl="0"/>
            <a:r>
              <a:rPr lang="nl-NL" sz="2800" dirty="0"/>
              <a:t>Haring scoort groen op de Viswijzer en kun je verantwoord eten?</a:t>
            </a:r>
          </a:p>
          <a:p>
            <a:pPr marL="0" indent="0">
              <a:buNone/>
            </a:pPr>
            <a:endParaRPr lang="nl-NL" sz="2800" dirty="0"/>
          </a:p>
          <a:p>
            <a:pPr>
              <a:buFontTx/>
              <a:buNone/>
            </a:pPr>
            <a:endParaRPr lang="nl-NL" sz="2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nl-NL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nl-NL" sz="2800" dirty="0" smtClean="0"/>
              <a:t>Is </a:t>
            </a:r>
            <a:r>
              <a:rPr lang="nl-NL" sz="2800" dirty="0"/>
              <a:t>dit </a:t>
            </a:r>
            <a:r>
              <a:rPr lang="nl-NL" sz="2800" dirty="0">
                <a:solidFill>
                  <a:srgbClr val="009900"/>
                </a:solidFill>
              </a:rPr>
              <a:t>juist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FF0000"/>
                </a:solidFill>
              </a:rPr>
              <a:t>onjuist</a:t>
            </a:r>
            <a:r>
              <a:rPr lang="nl-N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73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  <a:solidFill>
            <a:srgbClr val="FF0000"/>
          </a:solidFill>
        </p:spPr>
        <p:txBody>
          <a:bodyPr/>
          <a:lstStyle/>
          <a:p>
            <a:pPr algn="ctr">
              <a:buFontTx/>
              <a:buNone/>
            </a:pPr>
            <a:endParaRPr lang="nl-NL" sz="960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nl-NL" sz="9600" smtClean="0">
                <a:solidFill>
                  <a:schemeClr val="bg1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8996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B050"/>
          </a:solidFill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3" y="5013325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sz="3200" dirty="0" smtClean="0">
                <a:solidFill>
                  <a:srgbClr val="00B050"/>
                </a:solidFill>
              </a:rPr>
              <a:t>juist</a:t>
            </a:r>
            <a:endParaRPr lang="nl-NL" sz="3200" dirty="0">
              <a:solidFill>
                <a:srgbClr val="00B050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0" y="242454"/>
            <a:ext cx="9144000" cy="6373091"/>
            <a:chOff x="0" y="242454"/>
            <a:chExt cx="9144000" cy="637309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2454"/>
              <a:ext cx="9144000" cy="637309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>
              <a:off x="107504" y="4509120"/>
              <a:ext cx="4968552" cy="28803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939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l-NL" dirty="0" smtClean="0"/>
              <a:t>Vraag 10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836712"/>
            <a:ext cx="8496944" cy="53180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800" b="1" dirty="0"/>
              <a:t>Vraag 41</a:t>
            </a:r>
            <a:r>
              <a:rPr lang="nl-NL" sz="2800" dirty="0"/>
              <a:t> uit het vmbo examen: </a:t>
            </a:r>
            <a:br>
              <a:rPr lang="nl-NL" sz="2800" dirty="0"/>
            </a:br>
            <a:r>
              <a:rPr lang="nl-NL" sz="2800" dirty="0"/>
              <a:t>De Duitse arts Paul </a:t>
            </a:r>
            <a:r>
              <a:rPr lang="nl-NL" sz="2800" dirty="0" err="1"/>
              <a:t>Langerhans</a:t>
            </a:r>
            <a:r>
              <a:rPr lang="nl-NL" sz="2800" dirty="0"/>
              <a:t> ontdekte in de alvleesklier groepjes cellen die hormonen maken. </a:t>
            </a:r>
            <a:endParaRPr lang="nl-NL" sz="2800" dirty="0" smtClean="0"/>
          </a:p>
          <a:p>
            <a:pPr marL="0" lvl="0" indent="0">
              <a:buNone/>
            </a:pPr>
            <a:r>
              <a:rPr lang="nl-NL" sz="2800" dirty="0" smtClean="0"/>
              <a:t>Welke </a:t>
            </a:r>
            <a:r>
              <a:rPr lang="nl-NL" sz="2800" dirty="0"/>
              <a:t>hormonen zijn dat?</a:t>
            </a:r>
            <a:br>
              <a:rPr lang="nl-NL" sz="2800" dirty="0"/>
            </a:br>
            <a:endParaRPr lang="nl-NL" sz="2800" dirty="0"/>
          </a:p>
          <a:p>
            <a:pPr marL="0" lvl="0" indent="0">
              <a:buNone/>
            </a:pPr>
            <a:r>
              <a:rPr lang="nl-N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smtClean="0">
                <a:solidFill>
                  <a:srgbClr val="00B050"/>
                </a:solidFill>
              </a:rPr>
              <a:t>  </a:t>
            </a:r>
            <a:r>
              <a:rPr lang="nl-NL" sz="2800" dirty="0" smtClean="0"/>
              <a:t>adrenaline </a:t>
            </a:r>
            <a:r>
              <a:rPr lang="nl-NL" sz="2800" dirty="0"/>
              <a:t>en glucagon</a:t>
            </a:r>
            <a:br>
              <a:rPr lang="nl-NL" sz="2800" dirty="0"/>
            </a:b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2800" dirty="0" smtClean="0"/>
              <a:t>   adrenaline </a:t>
            </a:r>
            <a:r>
              <a:rPr lang="nl-NL" sz="2800" dirty="0"/>
              <a:t>en insuline</a:t>
            </a:r>
            <a:br>
              <a:rPr lang="nl-NL" sz="2800" dirty="0"/>
            </a:br>
            <a:r>
              <a:rPr lang="nl-N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2800" b="1" dirty="0" smtClean="0">
                <a:solidFill>
                  <a:srgbClr val="0070C0"/>
                </a:solidFill>
              </a:rPr>
              <a:t>   </a:t>
            </a:r>
            <a:r>
              <a:rPr lang="nl-NL" sz="2800" dirty="0" smtClean="0"/>
              <a:t>glucagon </a:t>
            </a:r>
            <a:r>
              <a:rPr lang="nl-NL" sz="2800" dirty="0"/>
              <a:t>en insuline</a:t>
            </a:r>
          </a:p>
        </p:txBody>
      </p:sp>
    </p:spTree>
    <p:extLst>
      <p:ext uri="{BB962C8B-B14F-4D97-AF65-F5344CB8AC3E}">
        <p14:creationId xmlns:p14="http://schemas.microsoft.com/office/powerpoint/2010/main" val="12498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lvl="0" indent="0"/>
            <a:r>
              <a:rPr lang="nl-N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b="1" dirty="0">
                <a:solidFill>
                  <a:srgbClr val="0070C0"/>
                </a:solidFill>
              </a:rPr>
              <a:t>   </a:t>
            </a:r>
            <a:r>
              <a:rPr lang="nl-NL" dirty="0"/>
              <a:t>glucagon en insuline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46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400"/>
            <a:ext cx="8229600" cy="1143000"/>
          </a:xfrm>
        </p:spPr>
        <p:txBody>
          <a:bodyPr/>
          <a:lstStyle/>
          <a:p>
            <a:r>
              <a:rPr lang="nl-NL" dirty="0" smtClean="0"/>
              <a:t>Vraag 11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34316"/>
            <a:ext cx="8496944" cy="50300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800" dirty="0"/>
              <a:t>Welk dier wordt hier ontleed</a:t>
            </a:r>
            <a:r>
              <a:rPr lang="nl-NL" sz="2800" dirty="0" smtClean="0"/>
              <a:t>?</a:t>
            </a:r>
          </a:p>
          <a:p>
            <a:pPr marL="0" lvl="0" indent="0">
              <a:buNone/>
            </a:pPr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5"/>
          <a:stretch/>
        </p:blipFill>
        <p:spPr>
          <a:xfrm>
            <a:off x="179512" y="1700808"/>
            <a:ext cx="5354185" cy="456796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939644" y="1594535"/>
            <a:ext cx="29528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inktvis</a:t>
            </a:r>
          </a:p>
          <a:p>
            <a:r>
              <a:rPr lang="nl-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</a:t>
            </a:r>
          </a:p>
          <a:p>
            <a:pPr lvl="0"/>
            <a:r>
              <a:rPr lang="nl-N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muskusrat</a:t>
            </a:r>
            <a:endParaRPr lang="nl-NL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 kabeljauw</a:t>
            </a:r>
            <a:endParaRPr lang="nl-N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nl-N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/>
            <a:r>
              <a:rPr lang="nl-NL" dirty="0" smtClean="0"/>
              <a:t>kabeljauw</a:t>
            </a:r>
            <a:endParaRPr lang="nl-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92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Het gaat goed met het nonnetje omdat de Waddenzee steeds warmer wordt</a:t>
            </a:r>
          </a:p>
          <a:p>
            <a:pPr marL="0" indent="0">
              <a:buNone/>
            </a:pPr>
            <a:endParaRPr lang="nl-NL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9900"/>
                </a:solidFill>
              </a:rPr>
              <a:t>juist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>
                <a:solidFill>
                  <a:srgbClr val="FF0000"/>
                </a:solidFill>
              </a:rPr>
              <a:t>onjuist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http://www.ecomare.nl/typo3temp/GB/f8a15a47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39" y="2636912"/>
            <a:ext cx="45053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FF0000"/>
          </a:solidFill>
        </p:spPr>
        <p:txBody>
          <a:bodyPr/>
          <a:lstStyle/>
          <a:p>
            <a:pPr>
              <a:buFontTx/>
              <a:buNone/>
            </a:pPr>
            <a:endParaRPr lang="nl-NL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3" y="5013325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3200" dirty="0" smtClean="0">
                <a:solidFill>
                  <a:srgbClr val="FF0000"/>
                </a:solidFill>
              </a:rPr>
              <a:t>Onjuist: </a:t>
            </a:r>
            <a:r>
              <a:rPr lang="nl-NL" sz="3200" dirty="0" smtClean="0"/>
              <a:t>door de warmere zee planten ze zich eerder voort terwijl er nog niet genoeg voedsel beschikbaar is voor de larven.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13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Met </a:t>
            </a:r>
            <a:r>
              <a:rPr lang="nl-NL" dirty="0" err="1" smtClean="0"/>
              <a:t>Kahoot</a:t>
            </a:r>
            <a:r>
              <a:rPr lang="nl-NL" dirty="0" smtClean="0"/>
              <a:t> kunnen meer mensen tegelijk</a:t>
            </a:r>
          </a:p>
          <a:p>
            <a:pPr marL="0" indent="0">
              <a:buNone/>
            </a:pPr>
            <a:r>
              <a:rPr lang="nl-NL" dirty="0"/>
              <a:t>o</a:t>
            </a:r>
            <a:r>
              <a:rPr lang="nl-NL" dirty="0" smtClean="0"/>
              <a:t>nline quizzen dan met </a:t>
            </a:r>
            <a:r>
              <a:rPr lang="nl-NL" dirty="0" err="1" smtClean="0"/>
              <a:t>Socrative</a:t>
            </a:r>
            <a:endParaRPr lang="nl-NL" dirty="0" smtClean="0"/>
          </a:p>
          <a:p>
            <a:pPr marL="0" indent="0">
              <a:buNone/>
            </a:pPr>
            <a:endParaRPr lang="nl-NL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9900"/>
                </a:solidFill>
              </a:rPr>
              <a:t>juist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>
                <a:solidFill>
                  <a:srgbClr val="FF0000"/>
                </a:solidFill>
              </a:rPr>
              <a:t>onjuist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AutoShape 2" descr="Image result for kaho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Image result for kaho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4" name="Picture 6" descr="http://www.tallin.nl/wp-content/uploads/2015/04/Kahoot-General-Image-1-C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6898" r="8072"/>
          <a:stretch/>
        </p:blipFill>
        <p:spPr bwMode="auto">
          <a:xfrm>
            <a:off x="35496" y="2492896"/>
            <a:ext cx="4461643" cy="25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t="7449" r="48016" b="44138"/>
          <a:stretch/>
        </p:blipFill>
        <p:spPr bwMode="auto">
          <a:xfrm>
            <a:off x="4572001" y="2492896"/>
            <a:ext cx="46974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B050"/>
          </a:solidFill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3" y="5013325"/>
            <a:ext cx="822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juist:</a:t>
            </a:r>
            <a:r>
              <a:rPr lang="nl-NL" sz="3200" dirty="0" smtClean="0">
                <a:solidFill>
                  <a:srgbClr val="FF0000"/>
                </a:solidFill>
              </a:rPr>
              <a:t> </a:t>
            </a:r>
            <a:r>
              <a:rPr lang="nl-NL" sz="3200" dirty="0" err="1" smtClean="0"/>
              <a:t>Kahoot</a:t>
            </a:r>
            <a:r>
              <a:rPr lang="nl-NL" sz="3200" dirty="0" smtClean="0"/>
              <a:t> 200 en </a:t>
            </a:r>
            <a:r>
              <a:rPr lang="nl-NL" sz="3200" dirty="0" err="1"/>
              <a:t>S</a:t>
            </a:r>
            <a:r>
              <a:rPr lang="nl-NL" sz="3200" dirty="0" err="1" smtClean="0"/>
              <a:t>ocrative</a:t>
            </a:r>
            <a:r>
              <a:rPr lang="nl-NL" sz="3200" dirty="0" smtClean="0"/>
              <a:t> 50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nl-NL" sz="2800" dirty="0" smtClean="0"/>
              <a:t>Hoeveel ton schol mag er volgens de officiële visquota gevangen worden in de Noordzee?</a:t>
            </a:r>
            <a:br>
              <a:rPr lang="nl-NL" sz="2800" dirty="0" smtClean="0"/>
            </a:br>
            <a:r>
              <a:rPr lang="nl-NL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95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 sz="2800" dirty="0" smtClean="0"/>
              <a:t>	Hotel Zuiderduin ligt aan de zeeweg 52</a:t>
            </a:r>
          </a:p>
          <a:p>
            <a:pPr>
              <a:buFontTx/>
              <a:buNone/>
            </a:pPr>
            <a:r>
              <a:rPr lang="nl-NL" sz="2800" dirty="0" smtClean="0"/>
              <a:t>Is dit </a:t>
            </a:r>
            <a:r>
              <a:rPr lang="nl-NL" sz="2800" dirty="0" smtClean="0">
                <a:solidFill>
                  <a:srgbClr val="009900"/>
                </a:solidFill>
              </a:rPr>
              <a:t>juist</a:t>
            </a:r>
            <a:r>
              <a:rPr lang="nl-NL" sz="2800" dirty="0" smtClean="0"/>
              <a:t> of </a:t>
            </a:r>
            <a:r>
              <a:rPr lang="nl-NL" sz="2800" dirty="0" smtClean="0">
                <a:solidFill>
                  <a:srgbClr val="FF0000"/>
                </a:solidFill>
              </a:rPr>
              <a:t>onjuist</a:t>
            </a:r>
            <a:r>
              <a:rPr lang="nl-NL" sz="2800" dirty="0" smtClean="0"/>
              <a:t>?</a:t>
            </a:r>
          </a:p>
        </p:txBody>
      </p:sp>
      <p:pic>
        <p:nvPicPr>
          <p:cNvPr id="3074" name="Picture 2" descr="C:\Users\NIBI\Zee in de Klas\Openingsquiz\Hotel-Zuiderduin-exterieur-feature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80529"/>
            <a:ext cx="6413029" cy="36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nl-NL" sz="9600" dirty="0" smtClean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nl-NL" sz="9600" dirty="0" smtClean="0">
                <a:solidFill>
                  <a:schemeClr val="bg1"/>
                </a:solidFill>
              </a:rPr>
              <a:t>Winnaar?</a:t>
            </a:r>
          </a:p>
        </p:txBody>
      </p:sp>
    </p:spTree>
    <p:extLst>
      <p:ext uri="{BB962C8B-B14F-4D97-AF65-F5344CB8AC3E}">
        <p14:creationId xmlns:p14="http://schemas.microsoft.com/office/powerpoint/2010/main" val="2493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CC00"/>
          </a:solidFill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757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 sz="2800" dirty="0" smtClean="0"/>
              <a:t>	Een zeevarken is de oud Hollandse naam voor een bruinvis</a:t>
            </a:r>
          </a:p>
          <a:p>
            <a:pPr>
              <a:buFontTx/>
              <a:buNone/>
            </a:pPr>
            <a:endParaRPr lang="nl-NL" sz="2800" dirty="0" smtClean="0"/>
          </a:p>
          <a:p>
            <a:pPr>
              <a:buFontTx/>
              <a:buNone/>
            </a:pPr>
            <a:r>
              <a:rPr lang="nl-NL" sz="2800" dirty="0" smtClean="0"/>
              <a:t>Is dit </a:t>
            </a:r>
            <a:r>
              <a:rPr lang="nl-NL" sz="2800" dirty="0" smtClean="0">
                <a:solidFill>
                  <a:srgbClr val="009900"/>
                </a:solidFill>
              </a:rPr>
              <a:t>juist</a:t>
            </a:r>
            <a:r>
              <a:rPr lang="nl-NL" sz="2800" dirty="0" smtClean="0"/>
              <a:t> of </a:t>
            </a:r>
            <a:r>
              <a:rPr lang="nl-NL" sz="2800" dirty="0" smtClean="0">
                <a:solidFill>
                  <a:srgbClr val="FF0000"/>
                </a:solidFill>
              </a:rPr>
              <a:t>onjuist</a:t>
            </a:r>
            <a:r>
              <a:rPr lang="nl-NL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88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CC00"/>
          </a:solidFill>
        </p:spPr>
        <p:txBody>
          <a:bodyPr/>
          <a:lstStyle/>
          <a:p>
            <a:pPr marL="0" indent="0">
              <a:buNone/>
            </a:pPr>
            <a:r>
              <a:rPr lang="nl-NL" dirty="0"/>
              <a:t>D</a:t>
            </a:r>
            <a:r>
              <a:rPr lang="nl-NL" dirty="0" smtClean="0"/>
              <a:t>en </a:t>
            </a:r>
            <a:r>
              <a:rPr lang="nl-NL" dirty="0" err="1"/>
              <a:t>bruinvisch</a:t>
            </a:r>
            <a:r>
              <a:rPr lang="nl-NL" dirty="0"/>
              <a:t> (</a:t>
            </a:r>
            <a:r>
              <a:rPr lang="nl-NL" dirty="0" err="1"/>
              <a:t>Phocaena</a:t>
            </a:r>
            <a:r>
              <a:rPr lang="nl-NL" dirty="0"/>
              <a:t>), een soort van </a:t>
            </a:r>
            <a:r>
              <a:rPr lang="nl-NL" dirty="0" err="1"/>
              <a:t>walvisch</a:t>
            </a:r>
            <a:r>
              <a:rPr lang="nl-NL" dirty="0"/>
              <a:t> wiens snuit op dien van een varken gelijkt; ook </a:t>
            </a:r>
            <a:r>
              <a:rPr lang="nl-NL" dirty="0" err="1" smtClean="0"/>
              <a:t>varkensvisch</a:t>
            </a:r>
            <a:r>
              <a:rPr lang="nl-NL" dirty="0" smtClean="0"/>
              <a:t> </a:t>
            </a:r>
            <a:r>
              <a:rPr lang="nl-NL" dirty="0"/>
              <a:t>genoemd</a:t>
            </a:r>
            <a:endParaRPr lang="nl-NL" dirty="0" smtClean="0"/>
          </a:p>
        </p:txBody>
      </p:sp>
      <p:pic>
        <p:nvPicPr>
          <p:cNvPr id="5122" name="Picture 2" descr="https://upload.wikimedia.org/wikipedia/commons/2/28/Daan_Close_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10" y="2276872"/>
            <a:ext cx="40851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>Vraag 3</a:t>
            </a:r>
            <a:br>
              <a:rPr lang="nl-NL" dirty="0" smtClean="0"/>
            </a:br>
            <a:r>
              <a:rPr lang="nl-NL" sz="3100" dirty="0"/>
              <a:t>Greenpeace strijdt voor zee-reservaten en gooide </a:t>
            </a:r>
            <a:r>
              <a:rPr lang="nl-NL" sz="3100" dirty="0" smtClean="0"/>
              <a:t>als actie </a:t>
            </a:r>
            <a:r>
              <a:rPr lang="nl-NL" sz="3100" dirty="0"/>
              <a:t>grote keien in de Noordzee. In welk deel precies?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877272"/>
            <a:ext cx="8305800" cy="7920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nl-NL" sz="2800" dirty="0" smtClean="0"/>
          </a:p>
          <a:p>
            <a:pPr>
              <a:buFontTx/>
              <a:buNone/>
            </a:pPr>
            <a:endParaRPr lang="nl-NL" sz="28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3678582" cy="513785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503190" y="1988840"/>
            <a:ext cx="302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smtClean="0"/>
              <a:t>  </a:t>
            </a:r>
            <a:r>
              <a:rPr lang="nl-NL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Doggersbank</a:t>
            </a:r>
            <a:endParaRPr lang="nl-NL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Rechte verbindingslijn met pijl 4"/>
          <p:cNvCxnSpPr>
            <a:endCxn id="3" idx="1"/>
          </p:cNvCxnSpPr>
          <p:nvPr/>
        </p:nvCxnSpPr>
        <p:spPr>
          <a:xfrm>
            <a:off x="2627784" y="2173506"/>
            <a:ext cx="2875406" cy="7694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5568412" y="3501008"/>
            <a:ext cx="302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Friese Front</a:t>
            </a:r>
            <a:endParaRPr lang="nl-N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Rechte verbindingslijn met pijl 10"/>
          <p:cNvCxnSpPr>
            <a:endCxn id="10" idx="1"/>
          </p:cNvCxnSpPr>
          <p:nvPr/>
        </p:nvCxnSpPr>
        <p:spPr>
          <a:xfrm flipV="1">
            <a:off x="3466621" y="3762618"/>
            <a:ext cx="2101791" cy="12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/>
          <p:cNvSpPr/>
          <p:nvPr/>
        </p:nvSpPr>
        <p:spPr>
          <a:xfrm>
            <a:off x="5580112" y="5013176"/>
            <a:ext cx="302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Klaverbank</a:t>
            </a:r>
            <a:endParaRPr lang="nl-NL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2051720" y="3861048"/>
            <a:ext cx="3451470" cy="14137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525962"/>
          </a:xfrm>
          <a:solidFill>
            <a:srgbClr val="00B0F0"/>
          </a:solidFill>
        </p:spPr>
        <p:txBody>
          <a:bodyPr/>
          <a:lstStyle/>
          <a:p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3678582" cy="513785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580112" y="5013176"/>
            <a:ext cx="302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>
                <a:solidFill>
                  <a:srgbClr val="00B0F0"/>
                </a:solidFill>
              </a:rPr>
              <a:t>C</a:t>
            </a:r>
            <a:r>
              <a:rPr lang="nl-NL" sz="2800" dirty="0" smtClean="0">
                <a:solidFill>
                  <a:srgbClr val="00B0F0"/>
                </a:solidFill>
              </a:rPr>
              <a:t> </a:t>
            </a:r>
            <a:r>
              <a:rPr lang="nl-NL" sz="2800" dirty="0" smtClean="0"/>
              <a:t>  </a:t>
            </a:r>
            <a:r>
              <a:rPr lang="nl-NL" sz="2800" dirty="0" smtClean="0">
                <a:solidFill>
                  <a:srgbClr val="00B0F0"/>
                </a:solidFill>
              </a:rPr>
              <a:t>Klaverbank</a:t>
            </a:r>
            <a:endParaRPr lang="nl-NL" sz="2800" dirty="0">
              <a:solidFill>
                <a:srgbClr val="00B0F0"/>
              </a:solidFill>
            </a:endParaRP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2267744" y="3861048"/>
            <a:ext cx="3235446" cy="14137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NL" dirty="0" smtClean="0"/>
              <a:t>Vraag 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8615" y="1052736"/>
            <a:ext cx="8305800" cy="5256584"/>
          </a:xfrm>
        </p:spPr>
        <p:txBody>
          <a:bodyPr>
            <a:normAutofit/>
          </a:bodyPr>
          <a:lstStyle/>
          <a:p>
            <a:pPr lvl="0"/>
            <a:r>
              <a:rPr lang="nl-NL" sz="2800" dirty="0"/>
              <a:t>Biologisch afbreekbare ballonnen kun je met gerust hart oplaten omdat ze in zee al vlug </a:t>
            </a:r>
            <a:r>
              <a:rPr lang="nl-NL" sz="2800" dirty="0" smtClean="0"/>
              <a:t>verteren.</a:t>
            </a:r>
            <a:endParaRPr lang="nl-NL" sz="2800" dirty="0"/>
          </a:p>
          <a:p>
            <a:pPr>
              <a:buFontTx/>
              <a:buNone/>
            </a:pPr>
            <a:endParaRPr lang="nl-NL" sz="2800" dirty="0" smtClean="0"/>
          </a:p>
          <a:p>
            <a:pPr>
              <a:buFontTx/>
              <a:buNone/>
            </a:pPr>
            <a:endParaRPr lang="nl-NL" sz="2800" dirty="0" smtClean="0"/>
          </a:p>
          <a:p>
            <a:pPr>
              <a:buFontTx/>
              <a:buNone/>
            </a:pPr>
            <a:endParaRPr lang="nl-NL" sz="2800" dirty="0"/>
          </a:p>
          <a:p>
            <a:pPr>
              <a:buFontTx/>
              <a:buNone/>
            </a:pPr>
            <a:endParaRPr lang="nl-NL" sz="2800" dirty="0" smtClean="0"/>
          </a:p>
          <a:p>
            <a:pPr>
              <a:buFontTx/>
              <a:buNone/>
            </a:pPr>
            <a:endParaRPr lang="nl-NL" sz="2800" dirty="0"/>
          </a:p>
          <a:p>
            <a:pPr>
              <a:buFontTx/>
              <a:buNone/>
            </a:pPr>
            <a:endParaRPr lang="nl-NL" sz="2800" dirty="0" smtClean="0"/>
          </a:p>
          <a:p>
            <a:pPr>
              <a:buFontTx/>
              <a:buNone/>
            </a:pPr>
            <a:endParaRPr lang="nl-NL" sz="2800" dirty="0"/>
          </a:p>
          <a:p>
            <a:pPr>
              <a:buFontTx/>
              <a:buNone/>
            </a:pPr>
            <a:r>
              <a:rPr lang="nl-NL" sz="2800" dirty="0" smtClean="0"/>
              <a:t>Is dit </a:t>
            </a:r>
            <a:r>
              <a:rPr lang="nl-NL" sz="2800" dirty="0" smtClean="0">
                <a:solidFill>
                  <a:srgbClr val="009900"/>
                </a:solidFill>
              </a:rPr>
              <a:t>juist</a:t>
            </a:r>
            <a:r>
              <a:rPr lang="nl-NL" sz="2800" dirty="0" smtClean="0"/>
              <a:t> of </a:t>
            </a:r>
            <a:r>
              <a:rPr lang="nl-NL" sz="2800" dirty="0" smtClean="0">
                <a:solidFill>
                  <a:srgbClr val="FF0000"/>
                </a:solidFill>
              </a:rPr>
              <a:t>onjuist</a:t>
            </a:r>
            <a:r>
              <a:rPr lang="nl-NL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05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344</Words>
  <Application>Microsoft Office PowerPoint</Application>
  <PresentationFormat>Diavoorstelling (4:3)</PresentationFormat>
  <Paragraphs>111</Paragraphs>
  <Slides>30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Huishoudelijk</vt:lpstr>
      <vt:lpstr>PowerPoint-presentatie</vt:lpstr>
      <vt:lpstr>Vraag 1</vt:lpstr>
      <vt:lpstr>PowerPoint-presentatie</vt:lpstr>
      <vt:lpstr>Vraag 2</vt:lpstr>
      <vt:lpstr>PowerPoint-presentatie</vt:lpstr>
      <vt:lpstr>Vraag 3 Greenpeace strijdt voor zee-reservaten en gooide als actie grote keien in de Noordzee. In welk deel precies?</vt:lpstr>
      <vt:lpstr>PowerPoint-presentatie</vt:lpstr>
      <vt:lpstr>Vraag 4</vt:lpstr>
      <vt:lpstr>PowerPoint-presentatie</vt:lpstr>
      <vt:lpstr>Vraag 5</vt:lpstr>
      <vt:lpstr>PowerPoint-presentatie</vt:lpstr>
      <vt:lpstr>Vraag 6</vt:lpstr>
      <vt:lpstr>PowerPoint-presentatie</vt:lpstr>
      <vt:lpstr>Vraag 7</vt:lpstr>
      <vt:lpstr>95%</vt:lpstr>
      <vt:lpstr>Vraag 8</vt:lpstr>
      <vt:lpstr>PowerPoint-presentatie</vt:lpstr>
      <vt:lpstr>Vraag 9</vt:lpstr>
      <vt:lpstr>PowerPoint-presentatie</vt:lpstr>
      <vt:lpstr>Vraag 10</vt:lpstr>
      <vt:lpstr>C   glucagon en insuline</vt:lpstr>
      <vt:lpstr>Vraag 11</vt:lpstr>
      <vt:lpstr>kabeljauw</vt:lpstr>
      <vt:lpstr>Vraag 12</vt:lpstr>
      <vt:lpstr>PowerPoint-presentatie</vt:lpstr>
      <vt:lpstr>Vraag 13</vt:lpstr>
      <vt:lpstr>PowerPoint-presentatie</vt:lpstr>
      <vt:lpstr>Vraag 14</vt:lpstr>
      <vt:lpstr>PowerPoint-presentatie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Termeer</dc:creator>
  <cp:lastModifiedBy>Tycho Malmberg</cp:lastModifiedBy>
  <cp:revision>74</cp:revision>
  <dcterms:created xsi:type="dcterms:W3CDTF">2011-12-21T10:51:42Z</dcterms:created>
  <dcterms:modified xsi:type="dcterms:W3CDTF">2015-06-16T10:20:43Z</dcterms:modified>
</cp:coreProperties>
</file>