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60" r:id="rId4"/>
  </p:sldMasterIdLst>
  <p:notesMasterIdLst>
    <p:notesMasterId r:id="rId13"/>
  </p:notesMasterIdLst>
  <p:sldIdLst>
    <p:sldId id="271" r:id="rId5"/>
    <p:sldId id="272" r:id="rId6"/>
    <p:sldId id="277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01"/>
    <a:srgbClr val="D0A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85"/>
    <p:restoredTop sz="94713"/>
  </p:normalViewPr>
  <p:slideViewPr>
    <p:cSldViewPr>
      <p:cViewPr varScale="1">
        <p:scale>
          <a:sx n="145" d="100"/>
          <a:sy n="145" d="100"/>
        </p:scale>
        <p:origin x="2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E905D0C-CFDF-4FC4-AB4B-FDA61D5711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D30CEF-AD62-482B-8FFF-9DEC40AB86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41EEBF-EC56-41B1-8054-E02B2DC420D6}" type="datetimeFigureOut">
              <a:rPr lang="nl-NL"/>
              <a:pPr>
                <a:defRPr/>
              </a:pPr>
              <a:t>10-11-2021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682347F7-4648-4140-B5DE-1098AFBE00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BB53494D-25F0-403E-A1E4-EE84E32F6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5781D2-1765-4FFC-BF66-431FC85653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177902-D1F5-428D-93E9-A52D3D81A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5D175B-CFF9-4A1E-B2E9-255942B304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D4ECB26-6B49-41B5-9801-89E89DBB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122363"/>
            <a:ext cx="6298769" cy="2387600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5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C30FEDB7-97E6-4914-A95C-0D2DE6384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B04E05D-BCB5-430E-A9F9-F95541046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32703F-2246-4C33-AB0E-0A38E3A8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338D08-BC46-4D72-A06B-38174423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6BAD54-2035-4F2C-AC5A-B0D0D77D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0BFAAC-C547-47BB-ADB2-69243BFA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4A71FA-A6B2-4760-912D-778D8DF891C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73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B18FE9F5-B0D7-4FCD-8C13-05265517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B9872B6-1BD7-416D-8E3C-86066310F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9F62AE-FB0D-491D-8638-8645CE6A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D8233A-AD7D-4607-BC88-CA5C49A5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D9F137-5F17-45A9-888C-57FE512B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B29796-C46E-4501-B846-177D75F9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B2101C-A6F4-4F7A-9735-8EFA96AD4D6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230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4ECC127D-3AD5-4315-9C3C-49061DD8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5035D73-FF91-49C0-BBC4-0D08EC96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E3544D-7FA8-433B-B44C-7A48D5D49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B922A47-A12C-4B43-9AE0-7BC34A3F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9DF7C0-3D7B-47F8-84ED-5C8638EE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C2E734-45F7-4265-A06E-00766CDA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5CBB20-4F22-4075-82D0-0ADF79C6C0C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9568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8CBF89D1-9E39-4319-9D31-2A36A7EA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79A6D27-2433-4898-A9E7-FFFC88C5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AF79FB-F17D-4821-A47B-7226A68E7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718493-4018-4142-ADE4-E546F01B7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1B4005-9770-4A0D-AB37-C0B8CEC7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5750C4-5195-41DC-ABEC-74F89E56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7DD461-E4D8-4685-8836-0B5189DCD3F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665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6737B33C-AEEE-410E-A0A5-57F7DBFC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EAC9082-4639-41C1-8711-F2B36AEA5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0467824-CE90-4FCD-8883-221E74C2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DADAB6-2DBC-404E-A344-95F8109F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B0607B-F16E-4FB5-ACA5-6AD302F1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8E94A5-58CE-44B5-8ADB-97F28C74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0A6F51-E904-4FB7-A4BC-713DDDF2E00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991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757DF807-609A-42B2-9D19-015C30AF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E4C6BB3-3631-4231-AB21-91ABE55D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DE8EEB-6AD1-49AB-91B4-FBD3E69EC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007B54-51B9-4832-8685-203EFA5F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C9652B-B711-4EED-BECB-B6892EFB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3BF1F2-0D4A-4C2A-A05D-04AE73A4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E5484B-CE38-41F2-BC12-5A52E4E4F5B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465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6E00FF90-D3B8-46D9-BE99-8D2019540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59" y="1122363"/>
            <a:ext cx="6303695" cy="2387600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 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363DB8DC-7152-4448-9712-A5A9F28B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0BBD32E-F547-4C30-9AB6-08C163443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46C32E9-6E10-4471-873D-FAE49C933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47C9B6-17AD-4E2D-9B4C-339C4B03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4339FA-5959-490D-A963-A36A093D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B28A96-3385-4A1A-8947-12BAF17B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CE7FE5-8FC2-433C-A978-1CCE11975DC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5580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64B52313-D5C8-4FE3-B0C5-97A961211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B1653A6-F312-4DB1-B2F3-B09990A9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569512-C880-49ED-9870-257C7B49E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5BACF8-E5A3-42AB-8D5E-C2CB194F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4800F2-22A6-4979-8CF5-DB893CC6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F89DB2-E98F-475F-BCD8-DE7C0811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8045D2-D11D-4160-ADA3-E08110D7491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077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72E103E6-FA8B-44A3-B784-59E7B91C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2665359-C0FD-4925-85C9-D34B3A78F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0C0342-FFD8-41C3-A21A-2AAB5CF8A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 numCol="2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58BF2F-4D52-4713-AFFB-EE29DF78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758AE6-5132-49F2-81CD-32913A13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F6567E-4E8C-400F-BAE5-8C328354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308D34-04E4-40F0-8DFF-1719990712D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062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BB +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6AF97BF2-65AD-4CA7-BDF0-41968AC01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FA0C652-D089-493C-8339-235E5D18B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35DEBF-7278-4C31-BC39-17BC6F853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 numCol="2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0B5282-55ED-422E-A27A-0A376774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9B2282-673D-419B-BB7C-A9FC3F24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60C0A9-F95B-4961-8ED9-85618F9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C4055D-B81F-4D79-BEAC-78427DA20DE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379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F44DA3C3-BFA7-4352-9DEC-78FB4881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8F3396E-BC57-4E3C-88C5-56AF9F77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C3DC61-CA3D-4A17-A92D-1F064D69D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6F10F0-A00E-4830-B243-FBD51FED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348747-879D-49BF-B215-EDB90BC1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992CC1-199E-422F-B399-473089A2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815309-323E-469C-8A88-0C4E9167500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655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01D90246-9FCF-4227-A3C9-E1196AF3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F438509-DF11-4945-90F6-905AABF7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AEC86DE-E244-448A-92F5-296777B41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3D96F9-AFC5-479A-BC8B-E161CEB7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F2D9E2-BBC2-400C-9429-44D585B0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6D2FB5-1FF7-41A6-8745-42B9FBAC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454B2B-A89C-4A25-B5C4-75F9E2BB289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064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FFB90EDC-9DD2-448A-9A29-AC47D801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17B3944-80EC-4738-8F3D-698EE1CEF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640D32B-23EF-4052-B2D9-072EDFA01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9C0C34-8076-4C71-A30D-4644931D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17A640-AE7F-43E2-9DE3-4BF77E15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AEE042-C5D5-4D18-B611-D7703D60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F51C8B-5644-492E-8259-292F1AE8E83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955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CCFF7A42-309B-43C3-8BE3-8B2502493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E4DF018-E0D0-45E0-9553-3E04D7E48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A5F34DE-75A0-477F-9F67-0B7298D56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570C2F-CAA8-476B-AD97-06B122E6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C85F7B-F64C-4442-944D-B19794CC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534C39-1B4E-4B9C-95A9-B7268AF9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8A8F1D-18AC-4374-ABA2-7C57FE92066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9868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092285-611B-4561-BA16-90EA34114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  <a:endParaRPr lang="en-US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0B5D4CF-ED6F-4D57-AB21-A4CB67554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083B9-DA3A-41EE-86F8-DA8585C3E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2846E-430F-41DD-9ACC-C8F953441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55A0B-2A86-4C7F-8511-736CCCB51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9583C-91D9-4C90-BAE2-74DB277A14C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hf sldNum="0"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kcc.org/news/cut-above-msk-developed-software-makes-crispr-more-precis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inschool.org/nl/article/2017/faster-cheaper-crispr-new-gene-technology-revolution-nl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wur.nl/nl/show/CRISPR-Cas-nauwkeurige-aanpassing-van-DNA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link.net/nieuws-and-verdieping/alternatieve-crispr-knipper/178.articl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ontiersin.org/articles/10.3389/fgeed.2020.00009/full" TargetMode="External"/><Relationship Id="rId4" Type="http://schemas.openxmlformats.org/officeDocument/2006/relationships/hyperlink" Target="https://biotechnologie.nl/paginas/crispr-cas9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isprtx.com/gene-editing/therapeutic-approach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www.liebertpub.com/doi/10.1089/hum.2021.013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terjoosten.net/genetische-manipulatie/#mogelijkheden" TargetMode="External"/><Relationship Id="rId5" Type="http://schemas.openxmlformats.org/officeDocument/2006/relationships/hyperlink" Target="https://www.lumc.nl/over-het-lumc/nieuws/2018/oktober/crispr-cas-duchenne-spierdystrofie/?year=2018&amp;month=9" TargetMode="External"/><Relationship Id="rId4" Type="http://schemas.openxmlformats.org/officeDocument/2006/relationships/hyperlink" Target="https://www.nemokennislink.nl/publicaties/artsen-genezen-erfelijke-bloedziekten-met-crispr-cas/" TargetMode="External"/><Relationship Id="rId9" Type="http://schemas.openxmlformats.org/officeDocument/2006/relationships/hyperlink" Target="https://www.sciencelink.net/nieuws-and-verdieping/crispr-tegen-diabetes/8079.articl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kcc.org/news/cut-above-msk-developed-software-makes-crispr-more-precis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C71571C-F58C-C241-A28F-C77E7CCF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615" y="116632"/>
            <a:ext cx="6298769" cy="2387600"/>
          </a:xfrm>
        </p:spPr>
        <p:txBody>
          <a:bodyPr/>
          <a:lstStyle/>
          <a:p>
            <a:r>
              <a:rPr lang="nl-NL" dirty="0"/>
              <a:t>CRISPR-Cas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0BA8BF-6172-D74C-A7D2-8AFC3A7A2B5C}"/>
              </a:ext>
            </a:extLst>
          </p:cNvPr>
          <p:cNvSpPr txBox="1"/>
          <p:nvPr/>
        </p:nvSpPr>
        <p:spPr>
          <a:xfrm>
            <a:off x="27203" y="836712"/>
            <a:ext cx="62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CRISPR </a:t>
            </a:r>
            <a:r>
              <a:rPr lang="nl-NL" dirty="0"/>
              <a:t>- </a:t>
            </a:r>
            <a:r>
              <a:rPr lang="nl-NL" dirty="0" err="1"/>
              <a:t>Clustered</a:t>
            </a:r>
            <a:r>
              <a:rPr lang="nl-NL" dirty="0"/>
              <a:t> </a:t>
            </a:r>
            <a:r>
              <a:rPr lang="nl-NL" dirty="0" err="1"/>
              <a:t>Regularly</a:t>
            </a:r>
            <a:r>
              <a:rPr lang="nl-NL" dirty="0"/>
              <a:t> </a:t>
            </a:r>
            <a:r>
              <a:rPr lang="nl-NL" dirty="0" err="1"/>
              <a:t>Interspaced</a:t>
            </a:r>
            <a:r>
              <a:rPr lang="nl-NL" dirty="0"/>
              <a:t> </a:t>
            </a:r>
            <a:r>
              <a:rPr lang="nl-NL" dirty="0" err="1"/>
              <a:t>Palindromic</a:t>
            </a:r>
            <a:r>
              <a:rPr lang="nl-NL" dirty="0"/>
              <a:t> </a:t>
            </a:r>
            <a:r>
              <a:rPr lang="nl-NL" dirty="0" err="1"/>
              <a:t>Repeats</a:t>
            </a:r>
            <a:endParaRPr lang="nl-NL" dirty="0"/>
          </a:p>
          <a:p>
            <a:r>
              <a:rPr lang="nl-NL" b="1" dirty="0"/>
              <a:t>Cas </a:t>
            </a:r>
            <a:r>
              <a:rPr lang="nl-NL" dirty="0"/>
              <a:t>– CRISPR-</a:t>
            </a:r>
            <a:r>
              <a:rPr lang="nl-NL" dirty="0" err="1"/>
              <a:t>associated</a:t>
            </a:r>
            <a:r>
              <a:rPr lang="nl-NL" dirty="0"/>
              <a:t> </a:t>
            </a:r>
            <a:r>
              <a:rPr lang="nl-NL" dirty="0" err="1"/>
              <a:t>genes</a:t>
            </a:r>
            <a:r>
              <a:rPr lang="nl-NL" dirty="0"/>
              <a:t> &amp; proteins</a:t>
            </a:r>
          </a:p>
        </p:txBody>
      </p:sp>
      <p:pic>
        <p:nvPicPr>
          <p:cNvPr id="1030" name="Picture 6" descr="An illustration the CRISPR-Cas9 genome-cutting system">
            <a:extLst>
              <a:ext uri="{FF2B5EF4-FFF2-40B4-BE49-F238E27FC236}">
                <a16:creationId xmlns:a16="http://schemas.microsoft.com/office/drawing/2014/main" id="{9E325833-1BA5-7E4C-86DC-6F2F8B9A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1" y="2182075"/>
            <a:ext cx="4896544" cy="32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37CF1E6-6810-F241-BB7C-A0367A495D97}"/>
              </a:ext>
            </a:extLst>
          </p:cNvPr>
          <p:cNvSpPr/>
          <p:nvPr/>
        </p:nvSpPr>
        <p:spPr>
          <a:xfrm>
            <a:off x="0" y="661147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hlinkClick r:id="rId3"/>
              </a:rPr>
              <a:t>https://www.mskcc.org/news/cut-above-msk-developed-software-makes-crispr-more-precise</a:t>
            </a:r>
            <a:endParaRPr lang="nl-NL" sz="800" dirty="0"/>
          </a:p>
          <a:p>
            <a:endParaRPr lang="nl-NL" sz="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6F31DA-976A-AE44-8F6A-321B9F799F24}"/>
              </a:ext>
            </a:extLst>
          </p:cNvPr>
          <p:cNvSpPr txBox="1"/>
          <p:nvPr/>
        </p:nvSpPr>
        <p:spPr>
          <a:xfrm>
            <a:off x="6191537" y="2852918"/>
            <a:ext cx="2808312" cy="1938992"/>
          </a:xfrm>
          <a:prstGeom prst="rect">
            <a:avLst/>
          </a:prstGeom>
          <a:solidFill>
            <a:srgbClr val="FFE80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Is het mogelijk om met behulp van de CRISPR-Cas techniek je oogkleur te veranderen?</a:t>
            </a:r>
          </a:p>
        </p:txBody>
      </p:sp>
      <p:pic>
        <p:nvPicPr>
          <p:cNvPr id="7" name="Afbeelding 6" descr="Afbeelding met tekst, dame, visitekaartje&#10;&#10;Automatisch gegenereerde beschrijving">
            <a:extLst>
              <a:ext uri="{FF2B5EF4-FFF2-40B4-BE49-F238E27FC236}">
                <a16:creationId xmlns:a16="http://schemas.microsoft.com/office/drawing/2014/main" id="{AF78B37A-602D-DE42-912B-E7133C4FB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78" y="-5533"/>
            <a:ext cx="3106831" cy="233012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1F87848A-D343-F143-ADF1-7ADDECFB76BD}"/>
              </a:ext>
            </a:extLst>
          </p:cNvPr>
          <p:cNvSpPr txBox="1"/>
          <p:nvPr/>
        </p:nvSpPr>
        <p:spPr>
          <a:xfrm>
            <a:off x="1115616" y="6180892"/>
            <a:ext cx="5976664" cy="400110"/>
          </a:xfrm>
          <a:prstGeom prst="rect">
            <a:avLst/>
          </a:prstGeom>
          <a:solidFill>
            <a:srgbClr val="FFE80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/>
              <a:t>Reni</a:t>
            </a:r>
            <a:r>
              <a:rPr lang="nl-NL" sz="2000" dirty="0"/>
              <a:t> </a:t>
            </a:r>
            <a:r>
              <a:rPr lang="nl-NL" sz="2000" dirty="0" err="1"/>
              <a:t>Freund</a:t>
            </a:r>
            <a:r>
              <a:rPr lang="nl-NL" sz="2000" dirty="0"/>
              <a:t> en Senna Horsten 		12-11-2021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2718E51-B81E-594D-82FC-8C632B57A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52" b="30628"/>
          <a:stretch/>
        </p:blipFill>
        <p:spPr>
          <a:xfrm>
            <a:off x="4553025" y="3736417"/>
            <a:ext cx="3187328" cy="24579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6C21F5-A82F-404C-A4FB-A8339849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81" y="30119"/>
            <a:ext cx="7058509" cy="734585"/>
          </a:xfrm>
        </p:spPr>
        <p:txBody>
          <a:bodyPr/>
          <a:lstStyle/>
          <a:p>
            <a:r>
              <a:rPr lang="nl-NL" dirty="0"/>
              <a:t>Waar komt de techniek vandaan?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674642-CE04-7D4C-95EB-5CABA4D79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0688"/>
            <a:ext cx="9145016" cy="51774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Antivirus systeem van bacteriën en archaea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 err="1"/>
              <a:t>CRISPRs</a:t>
            </a:r>
            <a:r>
              <a:rPr lang="nl-NL" dirty="0"/>
              <a:t>: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nl-NL" dirty="0" err="1"/>
              <a:t>Repeats</a:t>
            </a:r>
            <a:r>
              <a:rPr lang="nl-NL" dirty="0"/>
              <a:t>: repeterende stukjes DNA 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nl-NL" dirty="0" err="1"/>
              <a:t>Spacers</a:t>
            </a:r>
            <a:r>
              <a:rPr lang="nl-NL" dirty="0"/>
              <a:t>: </a:t>
            </a:r>
            <a:r>
              <a:rPr lang="nl-NL" dirty="0" err="1"/>
              <a:t>varabele</a:t>
            </a:r>
            <a:r>
              <a:rPr lang="nl-NL" dirty="0"/>
              <a:t> stukjes DNA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Cas-genen: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nl-NL" dirty="0"/>
              <a:t>Knippen DNA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Bacterie neemt genetisch materiaal van bacteriofaag (virus) over in eigen DNA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Nieuwe infectie van bacteriofaag: 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nl-NL" dirty="0"/>
              <a:t>RNA wordt afgelezen van CRISPR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nl-NL" dirty="0"/>
              <a:t>Cas enzym bindt aan complementair virus DNA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nl-NL" dirty="0"/>
              <a:t>Cas enzym knipt virus DNA in stukjes</a:t>
            </a:r>
          </a:p>
          <a:p>
            <a:pPr lvl="1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95E9F24-9F3D-724B-99F3-2585FB250163}"/>
              </a:ext>
            </a:extLst>
          </p:cNvPr>
          <p:cNvSpPr/>
          <p:nvPr/>
        </p:nvSpPr>
        <p:spPr>
          <a:xfrm>
            <a:off x="364507" y="6093296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>
                <a:hlinkClick r:id="rId3"/>
              </a:rPr>
              <a:t>https://www.scienceinschool.org/nl/article/2017/faster-cheaper-crispr-new-gene-technology-revolution-nl/</a:t>
            </a:r>
            <a:endParaRPr lang="nl-NL" sz="800" dirty="0"/>
          </a:p>
          <a:p>
            <a:r>
              <a:rPr lang="nl-NL" sz="800" dirty="0">
                <a:hlinkClick r:id="rId4"/>
              </a:rPr>
              <a:t>https://www.wur.nl/nl/show/CRISPR-Cas-nauwkeurige-aanpassing-van-DNA.htm</a:t>
            </a:r>
            <a:endParaRPr lang="nl-NL" sz="800" dirty="0"/>
          </a:p>
          <a:p>
            <a:endParaRPr lang="nl-NL" sz="1000" dirty="0"/>
          </a:p>
          <a:p>
            <a:endParaRPr lang="nl-NL" sz="1000" dirty="0"/>
          </a:p>
          <a:p>
            <a:endParaRPr lang="nl-NL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A6FC5A2E-2282-384D-853C-4290E29A1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4" y="1700808"/>
            <a:ext cx="4262884" cy="1099505"/>
          </a:xfrm>
          <a:prstGeom prst="rect">
            <a:avLst/>
          </a:prstGeom>
        </p:spPr>
      </p:pic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56CDF9EC-8040-6248-92C7-0051CB15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12-11-2021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D351527-7C3E-E147-B0E0-181BA6AF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260636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5A0EAB17-464E-F344-A1D9-D969DB642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5"/>
          <a:stretch/>
        </p:blipFill>
        <p:spPr>
          <a:xfrm>
            <a:off x="4237303" y="37447"/>
            <a:ext cx="4914582" cy="40396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116E4A-1381-C744-9D09-50425D01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255"/>
            <a:ext cx="7058509" cy="683972"/>
          </a:xfrm>
        </p:spPr>
        <p:txBody>
          <a:bodyPr/>
          <a:lstStyle/>
          <a:p>
            <a:r>
              <a:rPr lang="nl-NL" dirty="0"/>
              <a:t>CRISPR-technieken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D6C2E5-288E-414C-B44D-574CAE743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64" y="651848"/>
            <a:ext cx="8756349" cy="533770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DNA van cellen of organismen</a:t>
            </a:r>
            <a:br>
              <a:rPr lang="nl-NL" sz="2000" dirty="0"/>
            </a:br>
            <a:r>
              <a:rPr lang="nl-NL" sz="2000" dirty="0"/>
              <a:t>zeer gericht veranderen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Gebruikt sinds 2015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CRISPR-Cas 9 (</a:t>
            </a:r>
            <a:r>
              <a:rPr lang="nl-NL" sz="2000" i="1" dirty="0"/>
              <a:t>Streptococcus </a:t>
            </a:r>
            <a:r>
              <a:rPr lang="nl-NL" sz="2000" i="1" dirty="0" err="1"/>
              <a:t>pyogenes</a:t>
            </a:r>
            <a:r>
              <a:rPr lang="nl-NL" sz="2000" i="1" dirty="0"/>
              <a:t>)</a:t>
            </a:r>
            <a:endParaRPr lang="nl-NL" sz="20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Gids-RNA + Cas9 enzymsysteem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nl-NL" dirty="0"/>
              <a:t>Dubbelstrengs DNA openen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nl-NL" dirty="0"/>
              <a:t>Complementaire sequentie doorknippen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nl-NL" dirty="0"/>
              <a:t>Donor-DNA wordt ingebracht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CRISPRCpf1 (</a:t>
            </a:r>
            <a:r>
              <a:rPr lang="nl-NL" sz="2000" i="1" dirty="0" err="1"/>
              <a:t>Prevotella</a:t>
            </a:r>
            <a:r>
              <a:rPr lang="nl-NL" sz="2000" dirty="0"/>
              <a:t>-, </a:t>
            </a:r>
            <a:r>
              <a:rPr lang="nl-NL" sz="2000" i="1" dirty="0" err="1"/>
              <a:t>Francisella</a:t>
            </a:r>
            <a:r>
              <a:rPr lang="nl-NL" sz="2000" i="1" dirty="0"/>
              <a:t>, </a:t>
            </a:r>
            <a:r>
              <a:rPr lang="nl-NL" sz="2000" i="1" dirty="0" err="1"/>
              <a:t>Lachnospiraceae</a:t>
            </a:r>
            <a:r>
              <a:rPr lang="nl-NL" sz="2000" i="1" dirty="0"/>
              <a:t>-</a:t>
            </a:r>
            <a:r>
              <a:rPr lang="nl-NL" sz="2000" dirty="0"/>
              <a:t> en </a:t>
            </a:r>
            <a:r>
              <a:rPr lang="nl-NL" sz="2000" i="1" dirty="0" err="1"/>
              <a:t>Acidaminococcus</a:t>
            </a:r>
            <a:r>
              <a:rPr lang="nl-NL" sz="2000" i="1" dirty="0"/>
              <a:t>-</a:t>
            </a:r>
            <a:r>
              <a:rPr lang="nl-NL" sz="2000" dirty="0"/>
              <a:t>soorten): ‘</a:t>
            </a:r>
            <a:r>
              <a:rPr lang="nl-NL" sz="2000" dirty="0" err="1"/>
              <a:t>sticky</a:t>
            </a:r>
            <a:r>
              <a:rPr lang="nl-NL" sz="2000" dirty="0"/>
              <a:t> </a:t>
            </a:r>
            <a:r>
              <a:rPr lang="nl-NL" sz="2000" dirty="0" err="1"/>
              <a:t>ends</a:t>
            </a:r>
            <a:r>
              <a:rPr lang="nl-NL" sz="2000" dirty="0"/>
              <a:t>’ + 140 aminozuren korter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Inbouwen donor-DNA makkelijker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CRISPRi-dCas9 (</a:t>
            </a:r>
            <a:r>
              <a:rPr lang="nl-NL" sz="2000" dirty="0" err="1"/>
              <a:t>nuclease</a:t>
            </a:r>
            <a:r>
              <a:rPr lang="nl-NL" sz="2000" dirty="0"/>
              <a:t>-dood): (de)</a:t>
            </a:r>
            <a:r>
              <a:rPr lang="nl-NL" sz="2000" dirty="0" err="1"/>
              <a:t>methyleren</a:t>
            </a:r>
            <a:r>
              <a:rPr lang="nl-NL" sz="2000" dirty="0"/>
              <a:t>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sz="1700" dirty="0"/>
              <a:t>In en uitschakelen van genen</a:t>
            </a:r>
          </a:p>
          <a:p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CCC84D2-9438-B64E-9E1B-853557B7609F}"/>
              </a:ext>
            </a:extLst>
          </p:cNvPr>
          <p:cNvSpPr/>
          <p:nvPr/>
        </p:nvSpPr>
        <p:spPr>
          <a:xfrm>
            <a:off x="395536" y="5989556"/>
            <a:ext cx="5976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>
                <a:hlinkClick r:id="rId3"/>
              </a:rPr>
              <a:t>https://www.sciencelink.net/nieuws-and-verdieping/alternatieve-crispr-knipper/178.article</a:t>
            </a:r>
            <a:endParaRPr lang="nl-NL" sz="800" dirty="0"/>
          </a:p>
          <a:p>
            <a:r>
              <a:rPr lang="nl-NL" sz="800" dirty="0">
                <a:hlinkClick r:id="rId4"/>
              </a:rPr>
              <a:t>https://biotechnologie.nl/paginas/crispr-cas9/</a:t>
            </a:r>
            <a:endParaRPr lang="nl-NL" sz="800" dirty="0"/>
          </a:p>
          <a:p>
            <a:r>
              <a:rPr lang="nl-NL" sz="800" dirty="0">
                <a:hlinkClick r:id="rId5"/>
              </a:rPr>
              <a:t>https://www.frontiersin.org/articles/10.3389/fgeed.2020.00009/full</a:t>
            </a:r>
            <a:endParaRPr lang="nl-NL" sz="800" dirty="0"/>
          </a:p>
          <a:p>
            <a:endParaRPr lang="nl-NL" sz="800" dirty="0"/>
          </a:p>
          <a:p>
            <a:endParaRPr lang="nl-NL" sz="800" dirty="0"/>
          </a:p>
          <a:p>
            <a:endParaRPr lang="nl-NL" sz="800" dirty="0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28233A15-CA15-5C42-A6E5-19F061CC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  <a:endParaRPr lang="nl-NL" dirty="0"/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12B44FCB-D677-CC40-ADC3-3DF8E3BA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Reni</a:t>
            </a:r>
            <a:r>
              <a:rPr lang="nl-NL" dirty="0"/>
              <a:t> </a:t>
            </a:r>
            <a:r>
              <a:rPr lang="nl-NL" dirty="0" err="1"/>
              <a:t>Freund</a:t>
            </a:r>
            <a:r>
              <a:rPr lang="nl-NL" dirty="0"/>
              <a:t>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37678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42B17CE-C50D-E84B-A5CB-EEE7CC17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60" y="34652"/>
            <a:ext cx="2419300" cy="243865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22698D-17BD-BC45-90AD-DD350BE07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15" y="2478379"/>
            <a:ext cx="2419300" cy="25108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0EDFEB-216E-EF46-BCD6-27A58016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255"/>
            <a:ext cx="7058509" cy="705300"/>
          </a:xfrm>
        </p:spPr>
        <p:txBody>
          <a:bodyPr>
            <a:normAutofit/>
          </a:bodyPr>
          <a:lstStyle/>
          <a:p>
            <a:r>
              <a:rPr lang="nl-NL" dirty="0"/>
              <a:t>Toepassingen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620EC6-9785-CF48-9310-6549463A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05" y="548680"/>
            <a:ext cx="8511675" cy="48965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Erfelijke bloedziekten: sikkelcelziekte en </a:t>
            </a:r>
            <a:r>
              <a:rPr lang="nl-NL" dirty="0" err="1"/>
              <a:t>thalassemie</a:t>
            </a:r>
            <a:endParaRPr lang="nl-NL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Specifieke remmer blokkeert aanmaak foetaal hemoglobine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Gen voor remmer kapot knippen -&gt; van 0% naar 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Erfelijke spierziekten: spierdystrofie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Fout in DNA: </a:t>
            </a:r>
            <a:r>
              <a:rPr lang="nl-NL" dirty="0" err="1"/>
              <a:t>gencode</a:t>
            </a:r>
            <a:r>
              <a:rPr lang="nl-NL" dirty="0"/>
              <a:t> voor </a:t>
            </a:r>
            <a:r>
              <a:rPr lang="nl-NL" dirty="0" err="1"/>
              <a:t>dystrofine</a:t>
            </a:r>
            <a:r>
              <a:rPr lang="nl-NL" dirty="0"/>
              <a:t> onleesbaar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Fout wegknippen -&gt; korter en deels functioneel </a:t>
            </a:r>
            <a:r>
              <a:rPr lang="nl-NL" dirty="0" err="1"/>
              <a:t>dystrofine</a:t>
            </a:r>
            <a:r>
              <a:rPr lang="nl-NL" dirty="0"/>
              <a:t>-eiwit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Geen genezing </a:t>
            </a:r>
            <a:r>
              <a:rPr lang="nl-NL" dirty="0" err="1"/>
              <a:t>Duchenne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Aandoeningen die gerelateerd zijn aan één gen: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Ziekte van Huntington, taaislijmziekte,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 vivo en ex vivo.</a:t>
            </a:r>
          </a:p>
          <a:p>
            <a:pPr lvl="1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EA4F6C2-8DAB-C24D-84EB-58388852A693}"/>
              </a:ext>
            </a:extLst>
          </p:cNvPr>
          <p:cNvSpPr/>
          <p:nvPr/>
        </p:nvSpPr>
        <p:spPr>
          <a:xfrm>
            <a:off x="380805" y="5589240"/>
            <a:ext cx="512832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dirty="0">
                <a:hlinkClick r:id="rId4"/>
              </a:rPr>
              <a:t>https://www.nemokennislink.nl/publicaties/artsen-genezen-erfelijke-bloedziekten-met-crispr-cas/</a:t>
            </a:r>
            <a:endParaRPr lang="nl-NL" sz="800" dirty="0"/>
          </a:p>
          <a:p>
            <a:r>
              <a:rPr lang="nl-NL" sz="800" dirty="0">
                <a:hlinkClick r:id="rId5"/>
              </a:rPr>
              <a:t>https://www.lumc.nl/over-het-lumc/nieuws/2018/oktober/crispr-cas-duchenne-spierdystrofie/?year=2018&amp;month=9</a:t>
            </a:r>
            <a:endParaRPr lang="nl-NL" sz="800" dirty="0"/>
          </a:p>
          <a:p>
            <a:r>
              <a:rPr lang="nl-NL" sz="800" dirty="0">
                <a:hlinkClick r:id="rId6"/>
              </a:rPr>
              <a:t>https://www.peterjoosten.net/genetische-manipulatie/#mogelijkheden</a:t>
            </a:r>
            <a:endParaRPr lang="nl-NL" sz="800" dirty="0"/>
          </a:p>
          <a:p>
            <a:r>
              <a:rPr lang="nl-NL" sz="800" dirty="0">
                <a:hlinkClick r:id="rId7"/>
              </a:rPr>
              <a:t>https://www.liebertpub.com/doi/10.1089/hum.2021.013</a:t>
            </a:r>
            <a:endParaRPr lang="nl-NL" sz="800" dirty="0"/>
          </a:p>
          <a:p>
            <a:r>
              <a:rPr lang="nl-NL" sz="800" dirty="0">
                <a:hlinkClick r:id="rId8"/>
              </a:rPr>
              <a:t>http://www.crisprtx.com/gene-editing/therapeutic-approach</a:t>
            </a:r>
            <a:endParaRPr lang="nl-NL" sz="800" dirty="0"/>
          </a:p>
          <a:p>
            <a:r>
              <a:rPr lang="nl-NL" sz="800" dirty="0">
                <a:hlinkClick r:id="rId9"/>
              </a:rPr>
              <a:t>https://www.sciencelink.net/nieuws-and-verdieping/crispr-tegen-diabetes/8079.article</a:t>
            </a:r>
            <a:endParaRPr lang="nl-NL" sz="800" dirty="0"/>
          </a:p>
          <a:p>
            <a:endParaRPr lang="nl-NL" sz="800" dirty="0"/>
          </a:p>
          <a:p>
            <a:endParaRPr lang="nl-NL" dirty="0"/>
          </a:p>
        </p:txBody>
      </p:sp>
      <p:sp>
        <p:nvSpPr>
          <p:cNvPr id="5" name="AutoShape 6" descr="Ex Vivo2">
            <a:extLst>
              <a:ext uri="{FF2B5EF4-FFF2-40B4-BE49-F238E27FC236}">
                <a16:creationId xmlns:a16="http://schemas.microsoft.com/office/drawing/2014/main" id="{475DA314-9F28-5948-A7FF-5C36678CF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8" descr="Ex Vivo2">
            <a:extLst>
              <a:ext uri="{FF2B5EF4-FFF2-40B4-BE49-F238E27FC236}">
                <a16:creationId xmlns:a16="http://schemas.microsoft.com/office/drawing/2014/main" id="{CD83E20F-ECF7-154A-9FB7-BA69DF8C34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10" descr="Ex Vivo2">
            <a:extLst>
              <a:ext uri="{FF2B5EF4-FFF2-40B4-BE49-F238E27FC236}">
                <a16:creationId xmlns:a16="http://schemas.microsoft.com/office/drawing/2014/main" id="{5C608ECA-3AFE-7C44-9873-99A09D643A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Tijdelijke aanduiding voor datum 11">
            <a:extLst>
              <a:ext uri="{FF2B5EF4-FFF2-40B4-BE49-F238E27FC236}">
                <a16:creationId xmlns:a16="http://schemas.microsoft.com/office/drawing/2014/main" id="{80146FF8-760B-B44C-B799-7A4623C7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12-11-2021</a:t>
            </a:r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771D47CE-D2EA-4340-AF89-898A24F9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230538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C71571C-F58C-C241-A28F-C77E7CCF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615" y="116632"/>
            <a:ext cx="6298769" cy="2387600"/>
          </a:xfrm>
        </p:spPr>
        <p:txBody>
          <a:bodyPr/>
          <a:lstStyle/>
          <a:p>
            <a:r>
              <a:rPr lang="nl-NL" dirty="0"/>
              <a:t>CRISPR-Cas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0BA8BF-6172-D74C-A7D2-8AFC3A7A2B5C}"/>
              </a:ext>
            </a:extLst>
          </p:cNvPr>
          <p:cNvSpPr txBox="1"/>
          <p:nvPr/>
        </p:nvSpPr>
        <p:spPr>
          <a:xfrm>
            <a:off x="27203" y="836712"/>
            <a:ext cx="62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CRISPR </a:t>
            </a:r>
            <a:r>
              <a:rPr lang="nl-NL" dirty="0"/>
              <a:t>- </a:t>
            </a:r>
            <a:r>
              <a:rPr lang="nl-NL" dirty="0" err="1"/>
              <a:t>Clustered</a:t>
            </a:r>
            <a:r>
              <a:rPr lang="nl-NL" dirty="0"/>
              <a:t> </a:t>
            </a:r>
            <a:r>
              <a:rPr lang="nl-NL" dirty="0" err="1"/>
              <a:t>Regularly</a:t>
            </a:r>
            <a:r>
              <a:rPr lang="nl-NL" dirty="0"/>
              <a:t> </a:t>
            </a:r>
            <a:r>
              <a:rPr lang="nl-NL" dirty="0" err="1"/>
              <a:t>Interspaced</a:t>
            </a:r>
            <a:r>
              <a:rPr lang="nl-NL" dirty="0"/>
              <a:t> </a:t>
            </a:r>
            <a:r>
              <a:rPr lang="nl-NL" dirty="0" err="1"/>
              <a:t>Palindromic</a:t>
            </a:r>
            <a:r>
              <a:rPr lang="nl-NL" dirty="0"/>
              <a:t> </a:t>
            </a:r>
            <a:r>
              <a:rPr lang="nl-NL" dirty="0" err="1"/>
              <a:t>Repeats</a:t>
            </a:r>
            <a:endParaRPr lang="nl-NL" dirty="0"/>
          </a:p>
          <a:p>
            <a:r>
              <a:rPr lang="nl-NL" b="1" dirty="0"/>
              <a:t>Cas </a:t>
            </a:r>
            <a:r>
              <a:rPr lang="nl-NL" dirty="0"/>
              <a:t>– CRISPR-</a:t>
            </a:r>
            <a:r>
              <a:rPr lang="nl-NL" dirty="0" err="1"/>
              <a:t>associated</a:t>
            </a:r>
            <a:r>
              <a:rPr lang="nl-NL" dirty="0"/>
              <a:t> </a:t>
            </a:r>
            <a:r>
              <a:rPr lang="nl-NL" dirty="0" err="1"/>
              <a:t>genes</a:t>
            </a:r>
            <a:r>
              <a:rPr lang="nl-NL" dirty="0"/>
              <a:t> &amp; proteins</a:t>
            </a:r>
          </a:p>
        </p:txBody>
      </p:sp>
      <p:pic>
        <p:nvPicPr>
          <p:cNvPr id="1030" name="Picture 6" descr="An illustration the CRISPR-Cas9 genome-cutting system">
            <a:extLst>
              <a:ext uri="{FF2B5EF4-FFF2-40B4-BE49-F238E27FC236}">
                <a16:creationId xmlns:a16="http://schemas.microsoft.com/office/drawing/2014/main" id="{9E325833-1BA5-7E4C-86DC-6F2F8B9A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1" y="2182075"/>
            <a:ext cx="4896544" cy="32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37CF1E6-6810-F241-BB7C-A0367A495D97}"/>
              </a:ext>
            </a:extLst>
          </p:cNvPr>
          <p:cNvSpPr/>
          <p:nvPr/>
        </p:nvSpPr>
        <p:spPr>
          <a:xfrm>
            <a:off x="0" y="661147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hlinkClick r:id="rId3"/>
              </a:rPr>
              <a:t>https://www.mskcc.org/news/cut-above-msk-developed-software-makes-crispr-more-precise</a:t>
            </a:r>
            <a:endParaRPr lang="nl-NL" sz="800" dirty="0"/>
          </a:p>
          <a:p>
            <a:endParaRPr lang="nl-NL" sz="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6F31DA-976A-AE44-8F6A-321B9F799F24}"/>
              </a:ext>
            </a:extLst>
          </p:cNvPr>
          <p:cNvSpPr txBox="1"/>
          <p:nvPr/>
        </p:nvSpPr>
        <p:spPr>
          <a:xfrm>
            <a:off x="6191537" y="2852918"/>
            <a:ext cx="2808312" cy="1569660"/>
          </a:xfrm>
          <a:prstGeom prst="rect">
            <a:avLst/>
          </a:prstGeom>
          <a:solidFill>
            <a:srgbClr val="FFE80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Is het mogelijk om met de CRISPR-Cas techniek je oogkleur te veranderen?</a:t>
            </a:r>
          </a:p>
        </p:txBody>
      </p:sp>
      <p:pic>
        <p:nvPicPr>
          <p:cNvPr id="7" name="Afbeelding 6" descr="Afbeelding met tekst, dame, visitekaartje&#10;&#10;Automatisch gegenereerde beschrijving">
            <a:extLst>
              <a:ext uri="{FF2B5EF4-FFF2-40B4-BE49-F238E27FC236}">
                <a16:creationId xmlns:a16="http://schemas.microsoft.com/office/drawing/2014/main" id="{AF78B37A-602D-DE42-912B-E7133C4FB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78" y="-5533"/>
            <a:ext cx="3106831" cy="233012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1F87848A-D343-F143-ADF1-7ADDECFB76BD}"/>
              </a:ext>
            </a:extLst>
          </p:cNvPr>
          <p:cNvSpPr txBox="1"/>
          <p:nvPr/>
        </p:nvSpPr>
        <p:spPr>
          <a:xfrm>
            <a:off x="1115616" y="6180892"/>
            <a:ext cx="5976664" cy="400110"/>
          </a:xfrm>
          <a:prstGeom prst="rect">
            <a:avLst/>
          </a:prstGeom>
          <a:solidFill>
            <a:srgbClr val="FFE80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/>
              <a:t>Reni</a:t>
            </a:r>
            <a:r>
              <a:rPr lang="nl-NL" sz="2000" dirty="0"/>
              <a:t> </a:t>
            </a:r>
            <a:r>
              <a:rPr lang="nl-NL" sz="2000" dirty="0" err="1"/>
              <a:t>Freund</a:t>
            </a:r>
            <a:r>
              <a:rPr lang="nl-NL" sz="2000" dirty="0"/>
              <a:t> en Senna Horsten 		12-11-2021</a:t>
            </a:r>
          </a:p>
        </p:txBody>
      </p:sp>
    </p:spTree>
    <p:extLst>
      <p:ext uri="{BB962C8B-B14F-4D97-AF65-F5344CB8AC3E}">
        <p14:creationId xmlns:p14="http://schemas.microsoft.com/office/powerpoint/2010/main" val="103328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237EA-85D1-9D46-84AC-B4BFFAE3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opdracht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AEADDCF-99B1-EB49-B762-7CDD3E5B8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9" y="1825625"/>
            <a:ext cx="6189526" cy="4351338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737DC7-C5C1-8043-9D62-9CBA28B4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21D993-07C3-A34E-A984-C347F60D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  <p:pic>
        <p:nvPicPr>
          <p:cNvPr id="6" name="Afbeelding 5" descr="Afbeelding met tekst, dame, visitekaartje&#10;&#10;Automatisch gegenereerde beschrijving">
            <a:extLst>
              <a:ext uri="{FF2B5EF4-FFF2-40B4-BE49-F238E27FC236}">
                <a16:creationId xmlns:a16="http://schemas.microsoft.com/office/drawing/2014/main" id="{3A12113D-CBD4-3346-9D85-C044AA32E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69" y="0"/>
            <a:ext cx="3106831" cy="23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4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E0FE1-DB51-124C-BEE1-83EAE3FB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oplossing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75BBA81-A19A-5B49-BF29-84D6BD46D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86" y="1825625"/>
            <a:ext cx="6157553" cy="4351338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393BF7-42B7-314C-98A2-8325676E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F09240-9D49-2241-A1D9-CCC31B9D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272307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1BAD24-D80A-3E43-8E49-0DB3B16A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7AB5AD-C38E-0B41-9B9F-9EDCA51F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864E42-9C9E-AB46-9AAC-16FC81FFC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039577" cy="546679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A378AC2-3FAC-0A49-85CF-AE80B80226B4}"/>
              </a:ext>
            </a:extLst>
          </p:cNvPr>
          <p:cNvSpPr txBox="1"/>
          <p:nvPr/>
        </p:nvSpPr>
        <p:spPr>
          <a:xfrm>
            <a:off x="4427984" y="4725144"/>
            <a:ext cx="16561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3 dec 2021 !!!</a:t>
            </a:r>
          </a:p>
        </p:txBody>
      </p:sp>
    </p:spTree>
    <p:extLst>
      <p:ext uri="{BB962C8B-B14F-4D97-AF65-F5344CB8AC3E}">
        <p14:creationId xmlns:p14="http://schemas.microsoft.com/office/powerpoint/2010/main" val="3418426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Sevenwolden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3DA"/>
      </a:accent1>
      <a:accent2>
        <a:srgbClr val="FFF001"/>
      </a:accent2>
      <a:accent3>
        <a:srgbClr val="D93234"/>
      </a:accent3>
      <a:accent4>
        <a:srgbClr val="AA7C59"/>
      </a:accent4>
      <a:accent5>
        <a:srgbClr val="51335B"/>
      </a:accent5>
      <a:accent6>
        <a:srgbClr val="70AD47"/>
      </a:accent6>
      <a:hlink>
        <a:srgbClr val="00A3DA"/>
      </a:hlink>
      <a:folHlink>
        <a:srgbClr val="AA7C59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nwolden-BB-EKO-VB-2" id="{61E957B2-F6DA-064E-A168-17F6F75DAF4B}" vid="{ACE4F67E-9643-E141-B2C2-958AB86ED04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843E1CA22664499304454816202D5" ma:contentTypeVersion="2" ma:contentTypeDescription="Een nieuw document maken." ma:contentTypeScope="" ma:versionID="b5858ad520be3b8c19a1e4921a291aff">
  <xsd:schema xmlns:xsd="http://www.w3.org/2001/XMLSchema" xmlns:xs="http://www.w3.org/2001/XMLSchema" xmlns:p="http://schemas.microsoft.com/office/2006/metadata/properties" xmlns:ns2="77ee29c1-145a-488f-9b16-4f47cec71b28" targetNamespace="http://schemas.microsoft.com/office/2006/metadata/properties" ma:root="true" ma:fieldsID="b6fd6de8e48e280b6157d9a574986cb5" ns2:_="">
    <xsd:import namespace="77ee29c1-145a-488f-9b16-4f47cec71b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e29c1-145a-488f-9b16-4f47cec71b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7AC278-BACB-4E62-B816-6F98C36D2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ee29c1-145a-488f-9b16-4f47cec71b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7CEE3A-533D-4210-8029-5859C304542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DAA3252-6D13-42C2-BFFD-0BADC11B5C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4503</TotalTime>
  <Words>501</Words>
  <Application>Microsoft Macintosh PowerPoint</Application>
  <PresentationFormat>Diavoorstelling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Office-thema</vt:lpstr>
      <vt:lpstr>CRISPR-Cas</vt:lpstr>
      <vt:lpstr>Waar komt de techniek vandaan?</vt:lpstr>
      <vt:lpstr>CRISPR-technieken</vt:lpstr>
      <vt:lpstr>Toepassingen</vt:lpstr>
      <vt:lpstr>CRISPR-Cas</vt:lpstr>
      <vt:lpstr>De opdracht</vt:lpstr>
      <vt:lpstr>De oplossing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ouders/verzorgers van H4F</dc:title>
  <dc:creator>Microsoft Office-gebruiker</dc:creator>
  <cp:lastModifiedBy>Reni Freund</cp:lastModifiedBy>
  <cp:revision>43</cp:revision>
  <dcterms:created xsi:type="dcterms:W3CDTF">2020-09-12T15:22:01Z</dcterms:created>
  <dcterms:modified xsi:type="dcterms:W3CDTF">2021-11-10T14:54:03Z</dcterms:modified>
</cp:coreProperties>
</file>