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10287000" cx="18288000"/>
  <p:notesSz cx="10287000" cy="18288000"/>
  <p:embeddedFontLst>
    <p:embeddedFont>
      <p:font typeface="Oswald Medium"/>
      <p:regular r:id="rId28"/>
      <p:bold r:id="rId29"/>
    </p:embeddedFont>
    <p:embeddedFont>
      <p:font typeface="Inter"/>
      <p:regular r:id="rId30"/>
      <p:bold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OswaldMedium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Inter-bold.fntdata"/><Relationship Id="rId30" Type="http://schemas.openxmlformats.org/officeDocument/2006/relationships/font" Target="fonts/Inter-regular.fntdata"/><Relationship Id="rId11" Type="http://schemas.openxmlformats.org/officeDocument/2006/relationships/slide" Target="slides/slide7.xml"/><Relationship Id="rId33" Type="http://schemas.openxmlformats.org/officeDocument/2006/relationships/font" Target="fonts/Oswald-bold.fntdata"/><Relationship Id="rId10" Type="http://schemas.openxmlformats.org/officeDocument/2006/relationships/slide" Target="slides/slide6.xml"/><Relationship Id="rId32" Type="http://schemas.openxmlformats.org/officeDocument/2006/relationships/font" Target="fonts/Oswald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03c09b51d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403c09b51d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2403c09b51d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03c09b51d_1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403c09b51d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2403c09b51d_1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923c5fa19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4923c5fa19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24923c5fa19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03c09b51d_1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403c09b51d_1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2403c09b51d_1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8b1234d7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198b1234d7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198b1234d7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98b1234d79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98b1234d79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198b1234d79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03c09b51d_1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403c09b51d_1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403c09b51d_1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03c09b51d_1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403c09b51d_1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403c09b51d_1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4923c5fa19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g24923c5fa19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24923c5fa19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98b1234d79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198b1234d79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98b1234d79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923c5fa1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4923c5fa1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4923c5fa1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90e0be4d5d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90e0be4d5d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190e0be4d5d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956c29139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g1956c29139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" name="Google Shape;35;g1956c291391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98b1234d79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g198b1234d79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g198b1234d79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4923c5fa19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24923c5fa19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24923c5fa19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03c09b51d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2403c09b51d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g2403c09b51d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923c5fa19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24923c5fa19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g24923c5fa19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03c09b51d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403c09b51d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2403c09b51d_1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923c5fa19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4923c5fa19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4923c5fa19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5.jpg"/><Relationship Id="rId6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3.jpg"/><Relationship Id="rId6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Relationship Id="rId6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3.jpg"/><Relationship Id="rId6" Type="http://schemas.openxmlformats.org/officeDocument/2006/relationships/image" Target="../media/image21.jpg"/><Relationship Id="rId7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5.jpg"/><Relationship Id="rId6" Type="http://schemas.openxmlformats.org/officeDocument/2006/relationships/image" Target="../media/image22.png"/><Relationship Id="rId7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5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" name="Google Shape;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857375" y="766425"/>
            <a:ext cx="14525700" cy="7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1200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Workshop 22 </a:t>
            </a:r>
            <a:endParaRPr sz="1200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1200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‘Ontdek de</a:t>
            </a:r>
            <a:endParaRPr sz="1200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1200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bierliefhebber in jezelf’</a:t>
            </a:r>
            <a:endParaRPr sz="1200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73388" y="653175"/>
            <a:ext cx="585787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612550" y="5944250"/>
            <a:ext cx="9558000" cy="22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overige 3 bieren die we proeven en het flesje bier dat je meekrijgt zijn Twentse bieren</a:t>
            </a:r>
            <a:endParaRPr sz="4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40000" y="2266925"/>
            <a:ext cx="7294676" cy="57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550" y="421975"/>
            <a:ext cx="9687350" cy="53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8" name="Google Shape;11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1344925" y="766425"/>
            <a:ext cx="6644400" cy="7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6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Het brouwproces:</a:t>
            </a:r>
            <a:endParaRPr b="1" sz="6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schroten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maïschen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filteren/spoelen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koken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koelen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gisting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rijpen 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bottelen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nagisting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8963" y="373750"/>
            <a:ext cx="8620125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950" y="4199025"/>
            <a:ext cx="6381900" cy="44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8" name="Google Shape;1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2072" y="0"/>
            <a:ext cx="11410400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9" name="Google Shape;12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344925" y="766425"/>
            <a:ext cx="15162300" cy="7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6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Het brouwproces:		</a:t>
            </a:r>
            <a:endParaRPr b="1" sz="6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schroten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maïschen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filteren/spoelen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koken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koelen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gisting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rijpen 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bottelen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Char char="-"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nagisting</a:t>
            </a: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3650" y="620175"/>
            <a:ext cx="9966152" cy="706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8" name="Google Shape;1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9" name="Google Shape;1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1857375" y="766425"/>
            <a:ext cx="14525700" cy="7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b="0" i="0" sz="1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7375" y="46038"/>
            <a:ext cx="14992550" cy="101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8" name="Google Shape;1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7450" y="0"/>
            <a:ext cx="821442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9" name="Google Shape;1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695575"/>
            <a:ext cx="6933754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/>
          <p:nvPr/>
        </p:nvSpPr>
        <p:spPr>
          <a:xfrm>
            <a:off x="1141100" y="2963475"/>
            <a:ext cx="15907500" cy="7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sz="3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7" name="Google Shape;15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7450" y="0"/>
            <a:ext cx="8214420" cy="1028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8" name="Google Shape;15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695575"/>
            <a:ext cx="6933752" cy="489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/>
          <p:nvPr/>
        </p:nvSpPr>
        <p:spPr>
          <a:xfrm>
            <a:off x="1141100" y="2963475"/>
            <a:ext cx="15907500" cy="7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sz="3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6" name="Google Shape;16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92825" y="0"/>
            <a:ext cx="5399052" cy="8464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7" name="Google Shape;16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695575"/>
            <a:ext cx="6933752" cy="489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/>
          <p:nvPr/>
        </p:nvSpPr>
        <p:spPr>
          <a:xfrm>
            <a:off x="1141100" y="510950"/>
            <a:ext cx="15907500" cy="9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4525" u="sng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Kenmerken van een aantal biertypen:</a:t>
            </a:r>
            <a:endParaRPr b="1" sz="3125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3425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Pils				geelgoud, kraakhelder, schuimkraag mouse</a:t>
            </a:r>
            <a:endParaRPr b="1" sz="34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3425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Weizen			troebel, gelig/oranje, wolkige schuimkraag, ruikt naar banaan</a:t>
            </a:r>
            <a:endParaRPr b="1" sz="34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3425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Witbier			troebel, bleek, ruikt naar citroen, schuim grof</a:t>
            </a:r>
            <a:endParaRPr b="1" sz="34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3425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Tripel			helder, veel koolzuur, kruidig/geurig, schuimkraag medium</a:t>
            </a:r>
            <a:endParaRPr b="1" sz="34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3425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Stout			bruin/zwart en niet licht doorlatend, moutig, cremige schuimlaag</a:t>
            </a:r>
            <a:endParaRPr b="1" sz="34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3425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Dubbel			bruin /licht doorlatend, lichte koffie/chocoladegeur, schuimkraag medium</a:t>
            </a:r>
            <a:endParaRPr b="1" sz="34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3425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Kriek			rood, helder, schuimkraag medium, zurig maar toch ook zoetje, kers</a:t>
            </a:r>
            <a:endParaRPr b="1" sz="34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3425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IPA				helder, hoppig in smaak/geur, schuimkraag medium tot grof, citrus</a:t>
            </a:r>
            <a:endParaRPr b="1" sz="34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3425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Hazy IPA		mistig tot troebel, licht hoppig in geur/smaak, citrus/grapefruit ed.</a:t>
            </a:r>
            <a:endParaRPr b="1" sz="34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3325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3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3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5" name="Google Shape;17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1857375" y="588400"/>
            <a:ext cx="14525700" cy="77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7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Smaken, geuren en mondgevoel:</a:t>
            </a:r>
            <a:endParaRPr b="1" sz="7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Waar wordt op gelet bij proeven:</a:t>
            </a:r>
            <a:endParaRPr sz="2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9737" lvl="0" marL="45720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25"/>
              <a:buFont typeface="Calibri"/>
              <a:buChar char="-"/>
            </a:pPr>
            <a:r>
              <a:rPr lang="en-US" sz="33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Geur/aroma…voor iedereen anders</a:t>
            </a:r>
            <a:endParaRPr sz="33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9737" lvl="0" marL="45720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25"/>
              <a:buFont typeface="Calibri"/>
              <a:buChar char="-"/>
            </a:pPr>
            <a:r>
              <a:rPr lang="en-US" sz="33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Visuele aspecten: kleur, helderheid, schuim, stabiliteit schuim</a:t>
            </a:r>
            <a:endParaRPr sz="33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9737" lvl="0" marL="45720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25"/>
              <a:buFont typeface="Calibri"/>
              <a:buChar char="-"/>
            </a:pPr>
            <a:r>
              <a:rPr lang="en-US" sz="33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Basissmaak (gustatie): zoet, bitter, zuur, zout, umami</a:t>
            </a:r>
            <a:endParaRPr sz="33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9737" lvl="0" marL="45720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25"/>
              <a:buFont typeface="Calibri"/>
              <a:buChar char="-"/>
            </a:pPr>
            <a:r>
              <a:rPr lang="en-US" sz="33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Smaakassociatie(s)...voor iedereen anders</a:t>
            </a:r>
            <a:endParaRPr sz="33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9737" lvl="0" marL="45720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25"/>
              <a:buFont typeface="Calibri"/>
              <a:buChar char="-"/>
            </a:pPr>
            <a:r>
              <a:rPr lang="en-US" sz="33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Smaakintensiteit</a:t>
            </a:r>
            <a:endParaRPr sz="33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9737" lvl="0" marL="45720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25"/>
              <a:buFont typeface="Calibri"/>
              <a:buChar char="-"/>
            </a:pPr>
            <a:r>
              <a:rPr lang="en-US" sz="33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Mondgevoel: body, koolzuur, alcohol, plakkerig, samentrekkend, metaal</a:t>
            </a:r>
            <a:endParaRPr sz="33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9737" lvl="0" marL="45720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25"/>
              <a:buFont typeface="Calibri"/>
              <a:buChar char="-"/>
            </a:pPr>
            <a:r>
              <a:rPr lang="en-US" sz="33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Nasmaak (veranderd bier gaandeweg een slok?)</a:t>
            </a:r>
            <a:endParaRPr sz="33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b="1" sz="7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4166825" y="1689150"/>
            <a:ext cx="1152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5" name="Google Shape;18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1857375" y="588400"/>
            <a:ext cx="14525700" cy="7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7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Smaken, geuren en mondgevoel:</a:t>
            </a:r>
            <a:endParaRPr b="1" sz="7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Mondgevoel is de verzamelnaam voor die onderdelen van de proefervaring die niet door onze smaak- of reukzin, maar door onze tastzin worden waargenomen.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Voorbeelden: </a:t>
            </a: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Temperatuur, textuur, wrang, plakkerig, pittigheid (chilipepertjes)</a:t>
            </a: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4166825" y="1689150"/>
            <a:ext cx="1152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4" name="Google Shape;1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0"/>
            <a:ext cx="84963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5" name="Google Shape;1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695575"/>
            <a:ext cx="6933754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/>
          <p:nvPr/>
        </p:nvSpPr>
        <p:spPr>
          <a:xfrm>
            <a:off x="1345475" y="953750"/>
            <a:ext cx="1941600" cy="84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1905000" y="4686300"/>
            <a:ext cx="6933724" cy="290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1"/>
          <p:cNvPicPr preferRelativeResize="0"/>
          <p:nvPr/>
        </p:nvPicPr>
        <p:blipFill rotWithShape="1">
          <a:blip r:embed="rId5">
            <a:alphaModFix/>
          </a:blip>
          <a:srcRect b="0" l="9990" r="8182" t="0"/>
          <a:stretch/>
        </p:blipFill>
        <p:spPr>
          <a:xfrm>
            <a:off x="3491475" y="0"/>
            <a:ext cx="11717649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" name="Google Shape;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906375" y="894900"/>
            <a:ext cx="15376500" cy="7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Voorstellen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1e bier:																				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alibri"/>
              <a:buChar char="-"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Blonde Bertha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alibri"/>
              <a:buChar char="-"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Brouwerij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Avereest (BA)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(Dedemsvaart)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alibri"/>
              <a:buChar char="-"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6,8% alc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alibri"/>
              <a:buChar char="-"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IBU 20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alibri"/>
              <a:buChar char="-"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EBC 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							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87949" y="2649575"/>
            <a:ext cx="4715951" cy="39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1688" y="1000475"/>
            <a:ext cx="4776525" cy="68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4" name="Google Shape;2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0"/>
            <a:ext cx="8496300" cy="1028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5" name="Google Shape;20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695575"/>
            <a:ext cx="6933752" cy="4895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>
            <a:off x="834550" y="953750"/>
            <a:ext cx="15351900" cy="87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625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Ruiken &amp; proeven volgens de keurmeesters:</a:t>
            </a:r>
            <a:endParaRPr b="1" sz="625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t/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4675" lvl="0" marL="45720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1A9D9B"/>
              </a:buClr>
              <a:buSzPts val="5450"/>
              <a:buFont typeface="Calibri"/>
              <a:buChar char="-"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Walsen, met hand op glas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4675" lvl="0" marL="45720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1A9D9B"/>
              </a:buClr>
              <a:buSzPts val="5450"/>
              <a:buFont typeface="Calibri"/>
              <a:buChar char="-"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Ruiken, door kiertje van hand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4675" lvl="0" marL="45720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1A9D9B"/>
              </a:buClr>
              <a:buSzPts val="5450"/>
              <a:buFont typeface="Calibri"/>
              <a:buChar char="-"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Walsen en ruiken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4675" lvl="0" marL="45720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1A9D9B"/>
              </a:buClr>
              <a:buSzPts val="5450"/>
              <a:buFont typeface="Calibri"/>
              <a:buChar char="-"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Klein slokje, doorslikken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4675" lvl="0" marL="45720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1A9D9B"/>
              </a:buClr>
              <a:buSzPts val="5450"/>
              <a:buFont typeface="Calibri"/>
              <a:buChar char="-"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Drink het bier met kleine slokken voor meer geur en smaak!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1905000" y="4686300"/>
            <a:ext cx="6933600" cy="2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3" name="Google Shape;2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0"/>
            <a:ext cx="8496300" cy="1028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4" name="Google Shape;21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695575"/>
            <a:ext cx="6933752" cy="4895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/>
          <p:nvPr/>
        </p:nvSpPr>
        <p:spPr>
          <a:xfrm>
            <a:off x="5785150" y="953750"/>
            <a:ext cx="6671700" cy="2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7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De andere 3 bieren</a:t>
            </a:r>
            <a:endParaRPr b="1" sz="57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7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proeven &amp; netwerken</a:t>
            </a:r>
            <a:endParaRPr b="1" sz="57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1905000" y="4686300"/>
            <a:ext cx="6933600" cy="2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5263" y="3036475"/>
            <a:ext cx="5137475" cy="813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550" y="953750"/>
            <a:ext cx="4776525" cy="72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676925" y="953750"/>
            <a:ext cx="4776525" cy="72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5" name="Google Shape;2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6275" y="0"/>
            <a:ext cx="6183213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6" name="Google Shape;22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4975" y="2981325"/>
            <a:ext cx="11167542" cy="4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/>
          <p:nvPr/>
        </p:nvSpPr>
        <p:spPr>
          <a:xfrm>
            <a:off x="1707650" y="248650"/>
            <a:ext cx="9737400" cy="1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8450">
                <a:solidFill>
                  <a:srgbClr val="1A9D9B"/>
                </a:solidFill>
                <a:latin typeface="Oswald"/>
                <a:ea typeface="Oswald"/>
                <a:cs typeface="Oswald"/>
                <a:sym typeface="Oswald"/>
              </a:rPr>
              <a:t>Tips:</a:t>
            </a:r>
            <a:endParaRPr b="0" i="0" sz="8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1707650" y="1632250"/>
            <a:ext cx="15579300" cy="81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4337" lvl="0" marL="45720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Calibri"/>
              <a:buChar char="-"/>
            </a:pPr>
            <a:r>
              <a:rPr lang="en-US" sz="2925">
                <a:latin typeface="Inter"/>
                <a:ea typeface="Inter"/>
                <a:cs typeface="Inter"/>
                <a:sym typeface="Inter"/>
              </a:rPr>
              <a:t>Bewaar flesjes/blikjes speciaalbier rechtop i.v.m. gistdepot onderin de fles</a:t>
            </a:r>
            <a:endParaRPr sz="2925">
              <a:latin typeface="Inter"/>
              <a:ea typeface="Inter"/>
              <a:cs typeface="Inter"/>
              <a:sym typeface="Inter"/>
            </a:endParaRPr>
          </a:p>
          <a:p>
            <a:pPr indent="-414337" lvl="0" marL="45720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SzPts val="2925"/>
              <a:buFont typeface="Inter"/>
              <a:buChar char="-"/>
            </a:pPr>
            <a:r>
              <a:rPr lang="en-US" sz="2925">
                <a:latin typeface="Inter"/>
                <a:ea typeface="Inter"/>
                <a:cs typeface="Inter"/>
                <a:sym typeface="Inter"/>
              </a:rPr>
              <a:t>Alcoholpercentage geeft ongeveer de serveertemperatuur aan </a:t>
            </a:r>
            <a:endParaRPr sz="2925"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25">
                <a:latin typeface="Inter"/>
                <a:ea typeface="Inter"/>
                <a:cs typeface="Inter"/>
                <a:sym typeface="Inter"/>
              </a:rPr>
              <a:t>(kijk altijd even op het etiket wat aanbevolen wordt)</a:t>
            </a:r>
            <a:endParaRPr sz="2925">
              <a:latin typeface="Inter"/>
              <a:ea typeface="Inter"/>
              <a:cs typeface="Inter"/>
              <a:sym typeface="Inter"/>
            </a:endParaRPr>
          </a:p>
          <a:p>
            <a:pPr indent="-414337" lvl="0" marL="45720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SzPts val="2925"/>
              <a:buFont typeface="Inter"/>
              <a:buChar char="-"/>
            </a:pPr>
            <a:r>
              <a:rPr lang="en-US" sz="2925">
                <a:latin typeface="Inter"/>
                <a:ea typeface="Inter"/>
                <a:cs typeface="Inter"/>
                <a:sym typeface="Inter"/>
              </a:rPr>
              <a:t>Zet lichte bieren onderin de koelkast, je zwaardere bieren bovenin de koelkast. Haal zwaardere bieren op tijd uit de koelkast (een uur van tevoren)</a:t>
            </a:r>
            <a:endParaRPr sz="2925">
              <a:latin typeface="Inter"/>
              <a:ea typeface="Inter"/>
              <a:cs typeface="Inter"/>
              <a:sym typeface="Inter"/>
            </a:endParaRPr>
          </a:p>
          <a:p>
            <a:pPr indent="-414337" lvl="0" marL="45720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SzPts val="2925"/>
              <a:buFont typeface="Inter"/>
              <a:buChar char="-"/>
            </a:pPr>
            <a:r>
              <a:rPr lang="en-US" sz="2925">
                <a:latin typeface="Inter"/>
                <a:ea typeface="Inter"/>
                <a:cs typeface="Inter"/>
                <a:sym typeface="Inter"/>
              </a:rPr>
              <a:t>IBU of EBU geeft de bitterheid van het bier aan, tot 15 licht bitter</a:t>
            </a:r>
            <a:endParaRPr sz="2925">
              <a:latin typeface="Inter"/>
              <a:ea typeface="Inter"/>
              <a:cs typeface="Inter"/>
              <a:sym typeface="Inter"/>
            </a:endParaRPr>
          </a:p>
          <a:p>
            <a:pPr indent="-414337" lvl="0" marL="45720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SzPts val="2925"/>
              <a:buFont typeface="Inter"/>
              <a:buChar char="-"/>
            </a:pPr>
            <a:r>
              <a:rPr lang="en-US" sz="2925">
                <a:latin typeface="Inter"/>
                <a:ea typeface="Inter"/>
                <a:cs typeface="Inter"/>
                <a:sym typeface="Inter"/>
              </a:rPr>
              <a:t>EBC geeft de kleur van het bier aan, van 3 ebc (bleek) tot 300 (zwart, laat geen licht door)</a:t>
            </a:r>
            <a:endParaRPr sz="2925">
              <a:latin typeface="Inter"/>
              <a:ea typeface="Inter"/>
              <a:cs typeface="Inter"/>
              <a:sym typeface="Inter"/>
            </a:endParaRPr>
          </a:p>
          <a:p>
            <a:pPr indent="-414337" lvl="0" marL="45720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SzPts val="2925"/>
              <a:buFont typeface="Inter"/>
              <a:buChar char="-"/>
            </a:pPr>
            <a:r>
              <a:rPr lang="en-US" sz="2925">
                <a:latin typeface="Inter"/>
                <a:ea typeface="Inter"/>
                <a:cs typeface="Inter"/>
                <a:sym typeface="Inter"/>
              </a:rPr>
              <a:t>Laat het bier zo min mogelijk uit de fles “klokken” (koolzuur blijft beter behouden)</a:t>
            </a:r>
            <a:endParaRPr sz="2925">
              <a:latin typeface="Inter"/>
              <a:ea typeface="Inter"/>
              <a:cs typeface="Inter"/>
              <a:sym typeface="Inter"/>
            </a:endParaRPr>
          </a:p>
          <a:p>
            <a:pPr indent="-414337" lvl="0" marL="45720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SzPts val="2925"/>
              <a:buFont typeface="Inter"/>
              <a:buChar char="-"/>
            </a:pPr>
            <a:r>
              <a:rPr lang="en-US" sz="2925">
                <a:latin typeface="Inter"/>
                <a:ea typeface="Inter"/>
                <a:cs typeface="Inter"/>
                <a:sym typeface="Inter"/>
              </a:rPr>
              <a:t>Weizen? Fles eerst rollen voor uitschenken, je wilt immers alles in het glas</a:t>
            </a:r>
            <a:endParaRPr sz="2925">
              <a:latin typeface="Inter"/>
              <a:ea typeface="Inter"/>
              <a:cs typeface="Inter"/>
              <a:sym typeface="Inter"/>
            </a:endParaRPr>
          </a:p>
          <a:p>
            <a:pPr indent="-414337" lvl="0" marL="45720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SzPts val="2925"/>
              <a:buFont typeface="Inter"/>
              <a:buChar char="-"/>
            </a:pPr>
            <a:r>
              <a:rPr lang="en-US" sz="2925">
                <a:latin typeface="Inter"/>
                <a:ea typeface="Inter"/>
                <a:cs typeface="Inter"/>
                <a:sym typeface="Inter"/>
              </a:rPr>
              <a:t>Schenk andere speciaalbieren niet persé helemaal uit ivm gistdepot op de bodem.</a:t>
            </a:r>
            <a:endParaRPr sz="2925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25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34" name="Google Shape;23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84050" y="6829624"/>
            <a:ext cx="5805449" cy="2503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5" name="Google Shape;2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07650" y="5739600"/>
            <a:ext cx="4717724" cy="156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/>
          <p:nvPr/>
        </p:nvSpPr>
        <p:spPr>
          <a:xfrm>
            <a:off x="1707650" y="1072975"/>
            <a:ext cx="156483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8350">
                <a:solidFill>
                  <a:srgbClr val="1A9D9B"/>
                </a:solidFill>
                <a:latin typeface="Oswald"/>
                <a:ea typeface="Oswald"/>
                <a:cs typeface="Oswald"/>
                <a:sym typeface="Oswald"/>
              </a:rPr>
              <a:t>Vragen, de tips én een heel speciaal flesje bier mee naar huis!</a:t>
            </a:r>
            <a:endParaRPr b="0" i="0" sz="8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6693325" y="4050750"/>
            <a:ext cx="109428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25">
                <a:solidFill>
                  <a:srgbClr val="38761D"/>
                </a:solidFill>
                <a:latin typeface="Inter"/>
                <a:ea typeface="Inter"/>
                <a:cs typeface="Inter"/>
                <a:sym typeface="Inter"/>
              </a:rPr>
              <a:t>Van bier genieten doe je samen,</a:t>
            </a:r>
            <a:endParaRPr b="1" sz="3725">
              <a:solidFill>
                <a:srgbClr val="3876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25">
                <a:solidFill>
                  <a:srgbClr val="38761D"/>
                </a:solidFill>
                <a:latin typeface="Inter"/>
                <a:ea typeface="Inter"/>
                <a:cs typeface="Inter"/>
                <a:sym typeface="Inter"/>
              </a:rPr>
              <a:t>Susan Smelter</a:t>
            </a:r>
            <a:endParaRPr b="1" sz="3725">
              <a:solidFill>
                <a:srgbClr val="38761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8" name="Google Shape;23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162" y="5951300"/>
            <a:ext cx="4243700" cy="39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21200" y="5438338"/>
            <a:ext cx="6866800" cy="44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9100" y="3784750"/>
            <a:ext cx="4243702" cy="614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0"/>
            <a:ext cx="8496300" cy="1028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" name="Google Shape;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695575"/>
            <a:ext cx="6933752" cy="489585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834550" y="953750"/>
            <a:ext cx="14340600" cy="90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Ibu/ebu= international/european bitterness units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Geeft de bitterheid van het bier aan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t/>
            </a:r>
            <a:endParaRPr b="1" sz="135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435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5-20 weinig bitter, 20-30 bitterig, 30-45 bitter, &gt;45 zeer bitter</a:t>
            </a:r>
            <a:endParaRPr b="1" sz="435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t/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t/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EBC= European brewery convention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5450">
                <a:solidFill>
                  <a:srgbClr val="1A9D9B"/>
                </a:solidFill>
                <a:latin typeface="Calibri"/>
                <a:ea typeface="Calibri"/>
                <a:cs typeface="Calibri"/>
                <a:sym typeface="Calibri"/>
              </a:rPr>
              <a:t>Geeft de kleur van het bier aan</a:t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t/>
            </a:r>
            <a:endParaRPr b="1" sz="1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rPr b="1" lang="en-US" sz="435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vanaf 2 (heel bleek bier) tot boven 300 (voor gitzwart bier)</a:t>
            </a:r>
            <a:endParaRPr b="1" sz="435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9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0"/>
              <a:buFont typeface="Arial"/>
              <a:buNone/>
            </a:pPr>
            <a:r>
              <a:t/>
            </a:r>
            <a:endParaRPr b="1" sz="5450">
              <a:solidFill>
                <a:srgbClr val="1A9D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1905000" y="4686300"/>
            <a:ext cx="6933600" cy="2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" name="Google Shape;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1757100" y="894900"/>
            <a:ext cx="14525700" cy="7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7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Programma:</a:t>
            </a:r>
            <a:endParaRPr b="1" sz="7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Bierbrouwerijen in Nederland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-Het brouwproces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-Verschillende biertypen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-Smaken, geuren &amp; mondgevoel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-De andere 3 bieren proeven &amp; netwerken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-Vragen, tips en extra speciaal flesje bier mee naar huis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87949" y="1486525"/>
            <a:ext cx="4715951" cy="39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" name="Google Shape;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757100" y="894900"/>
            <a:ext cx="14525700" cy="7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7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Programma:</a:t>
            </a:r>
            <a:endParaRPr b="1" sz="7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Bierbrouwerijen in Nederland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6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Hoeveel????</a:t>
            </a: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87949" y="1486525"/>
            <a:ext cx="4715951" cy="39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6" name="Google Shape;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7" name="Google Shape;6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1857375" y="890325"/>
            <a:ext cx="14525700" cy="6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Ondanks de crisis meer brouwerijen … op 1 januari 2021 stond dat aantal in totaal op 810 brouwerijen </a:t>
            </a:r>
            <a:endParaRPr sz="7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5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 cijfers van Stichting Erfgoed Nederlandse Biercultuur)</a:t>
            </a:r>
            <a:endParaRPr sz="5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sz="5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5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Ondertussen zitten we ongeveer op 1000 brouwerijen</a:t>
            </a:r>
            <a:endParaRPr sz="5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4166825" y="1689150"/>
            <a:ext cx="1152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6" name="Google Shape;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7" name="Google Shape;7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57100" y="894900"/>
            <a:ext cx="14525700" cy="7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7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Bierbrouwerijen:</a:t>
            </a:r>
            <a:endParaRPr b="1" sz="7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b="1" sz="7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welke provincie de </a:t>
            </a:r>
            <a:endParaRPr sz="7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meeste brouwerijen???</a:t>
            </a:r>
            <a:endParaRPr sz="7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87949" y="1486525"/>
            <a:ext cx="4715951" cy="39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6" name="Google Shape;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7" name="Google Shape;8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1857375" y="766425"/>
            <a:ext cx="14525700" cy="7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b="0" i="0" sz="1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0175" y="557100"/>
            <a:ext cx="10287000" cy="74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E2D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6" name="Google Shape;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0" y="0"/>
            <a:ext cx="14539613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7" name="Google Shape;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2625" y="7962900"/>
            <a:ext cx="30003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/>
          <p:nvPr/>
        </p:nvSpPr>
        <p:spPr>
          <a:xfrm>
            <a:off x="1223750" y="8362450"/>
            <a:ext cx="638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b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Susan Smelter, 7 mei 2023</a:t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t/>
            </a:r>
            <a:endParaRPr b="1" sz="2625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878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lang="en-US" sz="26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Twentse bierproeverij (zie facebook)</a:t>
            </a:r>
            <a:r>
              <a:rPr b="1" i="0" lang="en-US" sz="2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1757100" y="894900"/>
            <a:ext cx="14525700" cy="7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7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Bierbrouwerijen:</a:t>
            </a:r>
            <a:endParaRPr b="1" sz="7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t/>
            </a:r>
            <a:endParaRPr b="1" sz="7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in Twente????</a:t>
            </a:r>
            <a:endParaRPr sz="7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87949" y="1486525"/>
            <a:ext cx="4715951" cy="39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