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sldIdLst>
    <p:sldId id="256" r:id="rId3"/>
    <p:sldId id="277" r:id="rId4"/>
    <p:sldId id="259" r:id="rId5"/>
    <p:sldId id="281" r:id="rId6"/>
    <p:sldId id="279" r:id="rId7"/>
    <p:sldId id="278" r:id="rId8"/>
    <p:sldId id="257" r:id="rId9"/>
    <p:sldId id="260" r:id="rId10"/>
    <p:sldId id="258" r:id="rId11"/>
    <p:sldId id="261" r:id="rId12"/>
    <p:sldId id="262" r:id="rId13"/>
    <p:sldId id="264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5" r:id="rId22"/>
    <p:sldId id="276" r:id="rId23"/>
    <p:sldId id="274" r:id="rId24"/>
    <p:sldId id="271" r:id="rId25"/>
    <p:sldId id="273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14" autoAdjust="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D891-5543-4B57-98C8-1E97EBDE32D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4B13-F637-48F7-A6A9-3E448B1355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74154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1199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6398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08616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11442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99580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26424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71804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9692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24489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8339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1599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17666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99570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1917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26402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67862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8767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0333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7925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1373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72485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8543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2524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9242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qj9auWq-h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20181" y="441757"/>
            <a:ext cx="440029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Biologische modellen in gips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8877"/>
            <a:ext cx="3546295" cy="4608512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5" name="TextBox 23"/>
          <p:cNvSpPr txBox="1"/>
          <p:nvPr/>
        </p:nvSpPr>
        <p:spPr>
          <a:xfrm>
            <a:off x="5004048" y="4466201"/>
            <a:ext cx="36907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Roberto </a:t>
            </a:r>
            <a:r>
              <a:rPr lang="nl-NL" sz="3200" dirty="0" err="1">
                <a:solidFill>
                  <a:schemeClr val="bg1"/>
                </a:solidFill>
                <a:cs typeface="Arial" pitchFamily="34" charset="0"/>
              </a:rPr>
              <a:t>Cristofoli</a:t>
            </a: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5004048" y="4958644"/>
            <a:ext cx="36907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Het Hooghuis, Oss </a:t>
            </a:r>
          </a:p>
        </p:txBody>
      </p:sp>
    </p:spTree>
    <p:extLst>
      <p:ext uri="{BB962C8B-B14F-4D97-AF65-F5344CB8AC3E}">
        <p14:creationId xmlns:p14="http://schemas.microsoft.com/office/powerpoint/2010/main" val="35505782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707904" y="2190044"/>
            <a:ext cx="5073806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Brede kwast gebruiken </a:t>
            </a: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(gaat sneller - droogt snel)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In begin melkachtig wit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Daarna bijna doorzichtig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Bij meerdere lagen wordt het pas zoals rubber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3" y="260648"/>
            <a:ext cx="2512314" cy="3429000"/>
          </a:xfrm>
          <a:prstGeom prst="rect">
            <a:avLst/>
          </a:prstGeom>
          <a:effectLst>
            <a:outerShdw blurRad="50800" dist="50800" dir="4200000" algn="ctr" rotWithShape="0">
              <a:srgbClr val="000000">
                <a:alpha val="53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2481258" cy="3284984"/>
          </a:xfrm>
          <a:prstGeom prst="rect">
            <a:avLst/>
          </a:prstGeom>
          <a:effectLst>
            <a:outerShdw blurRad="50800" dist="50800" dir="4200000" algn="ctr" rotWithShape="0">
              <a:srgbClr val="000000">
                <a:alpha val="53000"/>
              </a:srgbClr>
            </a:outerShdw>
          </a:effectLst>
        </p:spPr>
      </p:pic>
      <p:sp>
        <p:nvSpPr>
          <p:cNvPr id="9" name="TextBox 23"/>
          <p:cNvSpPr txBox="1"/>
          <p:nvPr/>
        </p:nvSpPr>
        <p:spPr>
          <a:xfrm>
            <a:off x="4677254" y="260648"/>
            <a:ext cx="4104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Mal maken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(uitvoering)</a:t>
            </a:r>
          </a:p>
        </p:txBody>
      </p:sp>
    </p:spTree>
    <p:extLst>
      <p:ext uri="{BB962C8B-B14F-4D97-AF65-F5344CB8AC3E}">
        <p14:creationId xmlns:p14="http://schemas.microsoft.com/office/powerpoint/2010/main" val="24625225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204156" y="2204864"/>
            <a:ext cx="442860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Mallen voorzichtig loshalen van model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Eventueel bijsnijden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59" y="3922440"/>
            <a:ext cx="3452368" cy="2589276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5" y="317737"/>
            <a:ext cx="2502078" cy="3356992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06634"/>
            <a:ext cx="3661196" cy="2605082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8000"/>
              </a:srgbClr>
            </a:outerShdw>
          </a:effectLst>
        </p:spPr>
      </p:pic>
      <p:sp>
        <p:nvSpPr>
          <p:cNvPr id="10" name="TextBox 23"/>
          <p:cNvSpPr txBox="1"/>
          <p:nvPr/>
        </p:nvSpPr>
        <p:spPr>
          <a:xfrm>
            <a:off x="4677254" y="260648"/>
            <a:ext cx="4104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Mal maken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(uitvoering)</a:t>
            </a:r>
          </a:p>
        </p:txBody>
      </p:sp>
    </p:spTree>
    <p:extLst>
      <p:ext uri="{BB962C8B-B14F-4D97-AF65-F5344CB8AC3E}">
        <p14:creationId xmlns:p14="http://schemas.microsoft.com/office/powerpoint/2010/main" val="38866977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734381" y="317737"/>
            <a:ext cx="4104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Gips gieten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(</a:t>
            </a:r>
            <a:r>
              <a:rPr lang="nl-NL" sz="4400" b="1" dirty="0" err="1">
                <a:solidFill>
                  <a:srgbClr val="0070C0"/>
                </a:solidFill>
                <a:cs typeface="Arial" pitchFamily="34" charset="0"/>
              </a:rPr>
              <a:t>benodigheden</a:t>
            </a:r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707904" y="2132856"/>
            <a:ext cx="5112568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Modelgips</a:t>
            </a: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fijnere structuur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minder luchtbellen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Doos van 2,5 kg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ca. 6 – 8 modellen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afhankelijk van grootte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afhankelijk van schenkdikte 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7598"/>
            <a:ext cx="2952328" cy="4256703"/>
          </a:xfrm>
          <a:prstGeom prst="rect">
            <a:avLst/>
          </a:prstGeom>
          <a:effectLst>
            <a:outerShdw blurRad="50800" dist="50800" dir="3900000" algn="ctr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8908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734381" y="317737"/>
            <a:ext cx="4104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Gips gieten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(uitvoering)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067944" y="1988840"/>
            <a:ext cx="4752527" cy="4370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Gips goed mengen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cs typeface="Arial" pitchFamily="34" charset="0"/>
              </a:rPr>
              <a:t>klonters maken een dun model zwak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Langzaam uitschenken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Gevulde mal heen en weer schudden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Eventueel steunmal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??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3654"/>
            <a:ext cx="3057804" cy="4077072"/>
          </a:xfrm>
          <a:prstGeom prst="rect">
            <a:avLst/>
          </a:prstGeom>
          <a:effectLst>
            <a:outerShdw blurRad="50800" dist="50800" dir="342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03" y="4004537"/>
            <a:ext cx="1892116" cy="2522821"/>
          </a:xfrm>
          <a:prstGeom prst="rect">
            <a:avLst/>
          </a:prstGeom>
          <a:effectLst>
            <a:outerShdw blurRad="50800" dist="50800" dir="2940000" algn="ctr" rotWithShape="0">
              <a:srgbClr val="000000">
                <a:alpha val="5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6331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734380" y="317737"/>
            <a:ext cx="423010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Gips uit mal halen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(uitvoering)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211960" y="2060848"/>
            <a:ext cx="4392488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Model met mal ondersteboven leggen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Vanuit de hoeken mal los halen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Bij dunne delen (neus) voorzichtig zijn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??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0" y="3880192"/>
            <a:ext cx="3483181" cy="2731809"/>
          </a:xfrm>
          <a:prstGeom prst="rect">
            <a:avLst/>
          </a:prstGeom>
          <a:effectLst>
            <a:outerShdw blurRad="50800" dist="50800" dir="3420000" algn="ctr" rotWithShape="0">
              <a:srgbClr val="000000">
                <a:alpha val="39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2332"/>
            <a:ext cx="2929346" cy="3429000"/>
          </a:xfrm>
          <a:prstGeom prst="rect">
            <a:avLst/>
          </a:prstGeom>
          <a:effectLst>
            <a:outerShdw blurRad="50800" dist="50800" dir="3420000" algn="ctr" rotWithShape="0">
              <a:srgbClr val="000000">
                <a:alpha val="3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2904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696527" y="404664"/>
            <a:ext cx="612067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Verven model</a:t>
            </a:r>
          </a:p>
          <a:p>
            <a:r>
              <a:rPr lang="nl-NL" sz="4000" b="1" dirty="0">
                <a:solidFill>
                  <a:srgbClr val="0070C0"/>
                </a:solidFill>
                <a:cs typeface="Arial" pitchFamily="34" charset="0"/>
              </a:rPr>
              <a:t>(</a:t>
            </a:r>
            <a:r>
              <a:rPr lang="nl-NL" sz="4000" b="1" dirty="0" err="1">
                <a:solidFill>
                  <a:srgbClr val="0070C0"/>
                </a:solidFill>
                <a:cs typeface="Arial" pitchFamily="34" charset="0"/>
              </a:rPr>
              <a:t>benodigheden</a:t>
            </a:r>
            <a:r>
              <a:rPr lang="nl-NL" sz="4000" b="1" dirty="0">
                <a:solidFill>
                  <a:srgbClr val="0070C0"/>
                </a:solidFill>
                <a:cs typeface="Arial" pitchFamily="34" charset="0"/>
              </a:rPr>
              <a:t> &amp; uitvoering)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211960" y="2349952"/>
            <a:ext cx="4433246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Brede kwast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Basiskleur / onderlaag aanbrengen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tijdwinst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Acrylverf (huidskleur)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prstClr val="white"/>
                </a:solidFill>
                <a:cs typeface="Arial" pitchFamily="34" charset="0"/>
              </a:rPr>
              <a:t>verschil in prijs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9952"/>
            <a:ext cx="3028830" cy="4005064"/>
          </a:xfrm>
          <a:prstGeom prst="rect">
            <a:avLst/>
          </a:prstGeom>
          <a:effectLst>
            <a:outerShdw blurRad="50800" dist="50800" dir="3480000" algn="ctr" rotWithShape="0">
              <a:srgbClr val="000000">
                <a:alpha val="4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5362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696527" y="404664"/>
            <a:ext cx="612067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Verven model</a:t>
            </a:r>
          </a:p>
          <a:p>
            <a:r>
              <a:rPr lang="nl-NL" sz="4000" b="1" dirty="0">
                <a:solidFill>
                  <a:srgbClr val="0070C0"/>
                </a:solidFill>
                <a:cs typeface="Arial" pitchFamily="34" charset="0"/>
              </a:rPr>
              <a:t>(</a:t>
            </a:r>
            <a:r>
              <a:rPr lang="nl-NL" sz="4000" b="1" dirty="0" err="1">
                <a:solidFill>
                  <a:srgbClr val="0070C0"/>
                </a:solidFill>
                <a:cs typeface="Arial" pitchFamily="34" charset="0"/>
              </a:rPr>
              <a:t>benodigheden</a:t>
            </a:r>
            <a:r>
              <a:rPr lang="nl-NL" sz="4000" b="1" dirty="0">
                <a:solidFill>
                  <a:srgbClr val="0070C0"/>
                </a:solidFill>
                <a:cs typeface="Arial" pitchFamily="34" charset="0"/>
              </a:rPr>
              <a:t> &amp; uitvoering)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572000" y="2132855"/>
            <a:ext cx="3908176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Dunne kwasten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Acrylverf (kleuren)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Pak een mooie  afbeelding (origineel of via internet) voor de juiste kleur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Zelf mengen</a:t>
            </a:r>
          </a:p>
          <a:p>
            <a:pPr marL="571500" indent="-571500">
              <a:buFontTx/>
              <a:buChar char="-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" y="3429000"/>
            <a:ext cx="3962143" cy="2971607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7364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0" y="404664"/>
            <a:ext cx="42452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Verven model</a:t>
            </a:r>
          </a:p>
          <a:p>
            <a:pPr algn="r"/>
            <a:r>
              <a:rPr lang="nl-NL" sz="4000" b="1" dirty="0">
                <a:solidFill>
                  <a:srgbClr val="0070C0"/>
                </a:solidFill>
                <a:cs typeface="Arial" pitchFamily="34" charset="0"/>
              </a:rPr>
              <a:t>(uitvoering)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410236" y="2006420"/>
            <a:ext cx="4426895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Werk vanaf onderlaag naar boven toe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Verf trekt best snel in gips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Weinig zwart, veel geduld </a:t>
            </a:r>
          </a:p>
          <a:p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632905" cy="3002336"/>
          </a:xfrm>
          <a:prstGeom prst="rect">
            <a:avLst/>
          </a:prstGeom>
          <a:effectLst>
            <a:outerShdw blurRad="50800" dist="50800" dir="246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8" y="3933054"/>
            <a:ext cx="3597255" cy="2697941"/>
          </a:xfrm>
          <a:prstGeom prst="rect">
            <a:avLst/>
          </a:prstGeom>
          <a:effectLst>
            <a:outerShdw blurRad="50800" dist="50800" dir="246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42" y="3933056"/>
            <a:ext cx="3461857" cy="2697941"/>
          </a:xfrm>
          <a:prstGeom prst="rect">
            <a:avLst/>
          </a:prstGeom>
          <a:effectLst>
            <a:outerShdw blurRad="50800" dist="50800" dir="2460000" algn="ctr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6667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0" y="404664"/>
            <a:ext cx="42452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Verven model</a:t>
            </a:r>
          </a:p>
          <a:p>
            <a:pPr algn="r"/>
            <a:r>
              <a:rPr lang="nl-NL" sz="4000" b="1" dirty="0">
                <a:solidFill>
                  <a:srgbClr val="0070C0"/>
                </a:solidFill>
                <a:cs typeface="Arial" pitchFamily="34" charset="0"/>
              </a:rPr>
              <a:t>(uitvoering)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904003" y="2204864"/>
            <a:ext cx="491320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Finishing </a:t>
            </a:r>
            <a:r>
              <a:rPr lang="nl-NL" sz="3200" dirty="0" err="1">
                <a:solidFill>
                  <a:schemeClr val="bg1"/>
                </a:solidFill>
                <a:cs typeface="Arial" pitchFamily="34" charset="0"/>
              </a:rPr>
              <a:t>touch</a:t>
            </a:r>
            <a:endParaRPr lang="nl-NL" sz="32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Vernis (acryl) aanbrengen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Model op plankje plakken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Schilderijhaakje eraan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0" y="318758"/>
            <a:ext cx="2185826" cy="3097324"/>
          </a:xfrm>
          <a:prstGeom prst="rect">
            <a:avLst/>
          </a:prstGeom>
          <a:effectLst>
            <a:outerShdw blurRad="50800" dist="50800" dir="348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0968"/>
            <a:ext cx="2495003" cy="3220217"/>
          </a:xfrm>
          <a:prstGeom prst="rect">
            <a:avLst/>
          </a:prstGeom>
          <a:effectLst>
            <a:outerShdw blurRad="50800" dist="50800" dir="4680000" algn="ctr" rotWithShape="0">
              <a:srgbClr val="000000">
                <a:alpha val="4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0030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0" y="1916832"/>
            <a:ext cx="8820472" cy="455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Mogelijke opdrachten: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delen van de huid en hun taken in schema laten zetten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met smartphone afb. laten zoeken voor de juiste kleuren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gipsmodel </a:t>
            </a:r>
            <a:r>
              <a:rPr lang="nl-NL" sz="2800" dirty="0" err="1">
                <a:solidFill>
                  <a:schemeClr val="bg1"/>
                </a:solidFill>
                <a:cs typeface="Arial" pitchFamily="34" charset="0"/>
              </a:rPr>
              <a:t>bestickeren</a:t>
            </a: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 met nummers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Wedstrijdelement inbouwen: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elkaars modellen beoordelen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lokaal versieren met modellen</a:t>
            </a:r>
          </a:p>
          <a:p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4575266" y="327296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Toepasbaarheid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in de lessen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63" y="3933056"/>
            <a:ext cx="3336777" cy="2502582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8045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707905" y="441757"/>
            <a:ext cx="511256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De aanleiding: </a:t>
            </a:r>
          </a:p>
          <a:p>
            <a:pPr algn="r"/>
            <a:r>
              <a:rPr lang="nl-NL" sz="4400" b="1" dirty="0" err="1">
                <a:solidFill>
                  <a:srgbClr val="0070C0"/>
                </a:solidFill>
                <a:cs typeface="Arial" pitchFamily="34" charset="0"/>
              </a:rPr>
              <a:t>NiBi</a:t>
            </a:r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 vmbo 2018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2051720" y="2259449"/>
            <a:ext cx="608758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Seks, drugs en rock ‘n </a:t>
            </a:r>
            <a:r>
              <a:rPr lang="nl-NL" sz="3200" dirty="0" err="1">
                <a:solidFill>
                  <a:schemeClr val="bg1"/>
                </a:solidFill>
                <a:cs typeface="Arial" pitchFamily="34" charset="0"/>
              </a:rPr>
              <a:t>roll</a:t>
            </a:r>
            <a:endParaRPr lang="nl-NL" sz="32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hlinkClick r:id="rId3"/>
              </a:rPr>
              <a:t>https://youtu.be/Xqj9auWq-hc</a:t>
            </a:r>
            <a:endParaRPr lang="nl-NL" sz="3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4503416" cy="253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5871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3" y="1737400"/>
            <a:ext cx="6253735" cy="4787944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23"/>
          <p:cNvSpPr txBox="1"/>
          <p:nvPr/>
        </p:nvSpPr>
        <p:spPr>
          <a:xfrm>
            <a:off x="4575266" y="327296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Toepasbaarheid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in de lessen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142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39674"/>
              </p:ext>
            </p:extLst>
          </p:nvPr>
        </p:nvGraphicFramePr>
        <p:xfrm>
          <a:off x="683568" y="2492896"/>
          <a:ext cx="8280920" cy="385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4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614">
                <a:tc>
                  <a:txBody>
                    <a:bodyPr/>
                    <a:lstStyle/>
                    <a:p>
                      <a:r>
                        <a:rPr lang="nl-NL" sz="2400" dirty="0" err="1"/>
                        <a:t>nr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functie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6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hoornlaag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bescherming tegen</a:t>
                      </a:r>
                      <a:r>
                        <a:rPr lang="nl-NL" b="1" baseline="0" dirty="0">
                          <a:solidFill>
                            <a:srgbClr val="002060"/>
                          </a:solidFill>
                        </a:rPr>
                        <a:t> uitdroging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baseline="0" dirty="0">
                          <a:solidFill>
                            <a:srgbClr val="002060"/>
                          </a:solidFill>
                        </a:rPr>
                        <a:t>bescherming tegen infecties </a:t>
                      </a:r>
                      <a:endParaRPr lang="nl-N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4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talgkliertje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talg produceren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hoornlaag en haren soepel houden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bloedvaatje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nl-NL" b="1" baseline="0" dirty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aanvoer van </a:t>
                      </a:r>
                      <a:r>
                        <a:rPr lang="nl-NL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nl-NL" b="1" baseline="-250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 / bouwstoffen / witte bloedcellen</a:t>
                      </a:r>
                    </a:p>
                    <a:p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nl-NL" b="1" baseline="0" dirty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afvoer van CO</a:t>
                      </a:r>
                      <a:r>
                        <a:rPr lang="nl-NL" b="1" baseline="-25000" dirty="0">
                          <a:solidFill>
                            <a:srgbClr val="002060"/>
                          </a:solidFill>
                        </a:rPr>
                        <a:t>2 </a:t>
                      </a:r>
                      <a:r>
                        <a:rPr lang="nl-NL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/ andere afvalstoffen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6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zweetkliertje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zweet produceren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regeling lichaamstemperatuur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614"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enz.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060"/>
                          </a:solidFill>
                        </a:rPr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al 3"/>
          <p:cNvSpPr/>
          <p:nvPr/>
        </p:nvSpPr>
        <p:spPr>
          <a:xfrm>
            <a:off x="1176135" y="3278324"/>
            <a:ext cx="360040" cy="36004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Ovaal 9"/>
          <p:cNvSpPr/>
          <p:nvPr/>
        </p:nvSpPr>
        <p:spPr>
          <a:xfrm>
            <a:off x="1176135" y="4559717"/>
            <a:ext cx="360040" cy="36004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Ovaal 11"/>
          <p:cNvSpPr/>
          <p:nvPr/>
        </p:nvSpPr>
        <p:spPr>
          <a:xfrm>
            <a:off x="1176135" y="3861048"/>
            <a:ext cx="360040" cy="36004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4575266" y="327296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Toepasbaarheid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in de lessen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Ovaal 7"/>
          <p:cNvSpPr/>
          <p:nvPr/>
        </p:nvSpPr>
        <p:spPr>
          <a:xfrm>
            <a:off x="1176135" y="5244480"/>
            <a:ext cx="360040" cy="36004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994318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5266" y="327296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Toepasbaarheid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in de lessen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179512" y="2593939"/>
            <a:ext cx="4104456" cy="357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Leuk voor de afwisseling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Leren samenwerken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Van elkaar leren (ligt aan opdracht en taakverdeling)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Combi met ander vak</a:t>
            </a:r>
          </a:p>
          <a:p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4779186" y="2593939"/>
            <a:ext cx="3897270" cy="529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Veel voorbereiding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Goede organisatie nodig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Kosten (1 model per </a:t>
            </a:r>
            <a:r>
              <a:rPr lang="nl-NL" sz="2800" dirty="0" err="1">
                <a:solidFill>
                  <a:schemeClr val="bg1"/>
                </a:solidFill>
                <a:cs typeface="Arial" pitchFamily="34" charset="0"/>
              </a:rPr>
              <a:t>lln</a:t>
            </a: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 is erg duur …)</a:t>
            </a:r>
          </a:p>
          <a:p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1560" y="19476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P L U S </a:t>
            </a:r>
            <a:r>
              <a:rPr lang="nl-NL" sz="3600" b="1" dirty="0" err="1">
                <a:solidFill>
                  <a:schemeClr val="bg1"/>
                </a:solidFill>
              </a:rPr>
              <a:t>S</a:t>
            </a:r>
            <a:r>
              <a:rPr lang="nl-NL" sz="3600" b="1" dirty="0">
                <a:solidFill>
                  <a:schemeClr val="bg1"/>
                </a:solidFill>
              </a:rPr>
              <a:t> E 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220072" y="194760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M I N </a:t>
            </a:r>
            <a:r>
              <a:rPr lang="nl-NL" sz="3600" b="1" dirty="0" err="1">
                <a:solidFill>
                  <a:schemeClr val="bg1"/>
                </a:solidFill>
              </a:rPr>
              <a:t>N</a:t>
            </a:r>
            <a:r>
              <a:rPr lang="nl-NL" sz="3600" b="1" dirty="0">
                <a:solidFill>
                  <a:schemeClr val="bg1"/>
                </a:solidFill>
              </a:rPr>
              <a:t> E N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2703478" y="5138746"/>
            <a:ext cx="341351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Leer-rendement</a:t>
            </a: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2162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91925" y="624170"/>
            <a:ext cx="42452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Zelf aan de slag 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840197" y="2031225"/>
            <a:ext cx="4985211" cy="4862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Eigen model (huid of hoofd)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Bepaal zelf wat je nodig hebt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Materialen per 2-tal en  anders even lenen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Laatste 5 minuten opruimen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Model goed inpakken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Model mee (naar hotelkamer of alvast in kofferbak auto)</a:t>
            </a:r>
          </a:p>
          <a:p>
            <a:pPr marL="571500" indent="-571500">
              <a:buFontTx/>
              <a:buChar char="-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1"/>
            <a:ext cx="3186354" cy="4248473"/>
          </a:xfrm>
          <a:prstGeom prst="rect">
            <a:avLst/>
          </a:prstGeom>
          <a:effectLst>
            <a:outerShdw blurRad="50800" dist="50800" dir="396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49213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91925" y="624170"/>
            <a:ext cx="42452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Zelf aan de slag 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833410" y="2348880"/>
            <a:ext cx="4985211" cy="357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Geen vaste hand?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Of vandaag gewoon een beetje trillerig?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Vraag dan naar dit handige hulpmiddel!</a:t>
            </a:r>
          </a:p>
          <a:p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2862318" cy="3816424"/>
          </a:xfrm>
          <a:prstGeom prst="rect">
            <a:avLst/>
          </a:prstGeom>
          <a:effectLst>
            <a:outerShdw blurRad="50800" dist="50800" dir="444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33285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91925" y="624170"/>
            <a:ext cx="42452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Vragen &amp;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opmerkingen</a:t>
            </a:r>
          </a:p>
          <a:p>
            <a:pPr algn="r"/>
            <a:endParaRPr lang="nl-NL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419872" y="2204864"/>
            <a:ext cx="5417259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Korte ronde dringende vragen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Vragen tijdens activiteit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Centrale afsluiting (?)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Veel succes en plezier!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Tx/>
              <a:buChar char="-"/>
            </a:pPr>
            <a:endParaRPr lang="nl-NL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1" y="836712"/>
            <a:ext cx="2736304" cy="3648407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8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01" y="4167082"/>
            <a:ext cx="3290640" cy="246798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6640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131840" y="376118"/>
            <a:ext cx="56818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Wat gebeurt er toch allemaal in je hoofd?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79512" y="2118355"/>
            <a:ext cx="189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oxytocine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699792" y="2110132"/>
            <a:ext cx="318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emoties opslaan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11560" y="2867086"/>
            <a:ext cx="189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dopamine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995936" y="2832700"/>
            <a:ext cx="427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antidiuretisch hormoon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076654" y="4253644"/>
            <a:ext cx="22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melatonine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653172" y="3555593"/>
            <a:ext cx="189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endorfine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335924" y="2133556"/>
            <a:ext cx="189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prolactine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364088" y="4238254"/>
            <a:ext cx="189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beloning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79512" y="494116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gevoel van verbondenheid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496288" y="3581051"/>
            <a:ext cx="2024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pijnstilling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091863" y="4941167"/>
            <a:ext cx="254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lekker slapen</a:t>
            </a:r>
          </a:p>
        </p:txBody>
      </p:sp>
    </p:spTree>
    <p:extLst>
      <p:ext uri="{BB962C8B-B14F-4D97-AF65-F5344CB8AC3E}">
        <p14:creationId xmlns:p14="http://schemas.microsoft.com/office/powerpoint/2010/main" val="28893359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483768" y="376118"/>
            <a:ext cx="632995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Waar denken mannen en vrouwen aan tijdens seks?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258869" y="2160238"/>
            <a:ext cx="8417587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Mannen denken vaak maar aan één ding: seks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Vrouwen zijn </a:t>
            </a:r>
            <a:r>
              <a:rPr lang="nl-NL" sz="3200" dirty="0" err="1">
                <a:solidFill>
                  <a:schemeClr val="bg1"/>
                </a:solidFill>
                <a:cs typeface="Arial" pitchFamily="34" charset="0"/>
              </a:rPr>
              <a:t>multitaskers</a:t>
            </a: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, ook in bed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cs typeface="Arial" pitchFamily="34" charset="0"/>
              </a:rPr>
              <a:t>“Wat eten we vanavond?”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cs typeface="Arial" pitchFamily="34" charset="0"/>
              </a:rPr>
              <a:t>“Ben ik wel of niet in de </a:t>
            </a:r>
            <a:r>
              <a:rPr lang="nl-NL" sz="2400" dirty="0" err="1">
                <a:solidFill>
                  <a:schemeClr val="bg1"/>
                </a:solidFill>
                <a:cs typeface="Arial" pitchFamily="34" charset="0"/>
              </a:rPr>
              <a:t>mood</a:t>
            </a:r>
            <a:r>
              <a:rPr lang="nl-NL" sz="2400" dirty="0">
                <a:solidFill>
                  <a:schemeClr val="bg1"/>
                </a:solidFill>
                <a:cs typeface="Arial" pitchFamily="34" charset="0"/>
              </a:rPr>
              <a:t> voor dit?”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cs typeface="Arial" pitchFamily="34" charset="0"/>
              </a:rPr>
              <a:t>“Dit moet ik nog op boodschappenlijstje zetten.”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cs typeface="Arial" pitchFamily="34" charset="0"/>
              </a:rPr>
              <a:t>“Waar is m’n slipje?”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cs typeface="Arial" pitchFamily="34" charset="0"/>
              </a:rPr>
              <a:t>“Heeft ie z’n sokken nou aan?” 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cs typeface="Arial" pitchFamily="34" charset="0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8942949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03485" y="376118"/>
            <a:ext cx="441023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Wat gebeurt er in je huid?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323528" y="2060848"/>
            <a:ext cx="8680267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De huid wordt extra gevoelig voor aanraking</a:t>
            </a: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Bloedvaten in de huid zetten (plaatselijk) uit</a:t>
            </a:r>
          </a:p>
          <a:p>
            <a:pPr lvl="2" indent="-4572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rode vlekken in hals en borst (‘</a:t>
            </a:r>
            <a:r>
              <a:rPr lang="nl-NL" sz="2800" dirty="0" err="1">
                <a:solidFill>
                  <a:schemeClr val="bg1"/>
                </a:solidFill>
                <a:cs typeface="Arial" pitchFamily="34" charset="0"/>
              </a:rPr>
              <a:t>sexblush</a:t>
            </a: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’)</a:t>
            </a:r>
          </a:p>
          <a:p>
            <a:pPr lvl="2" indent="-4572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vlak voor orgasme is er een piek in roodheid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(Speciale) (zweet-)kliertjes worden aangezet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Tepels worden harder (areola’s)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Sommige plekjes blijven toch speciaal</a:t>
            </a:r>
          </a:p>
        </p:txBody>
      </p:sp>
    </p:spTree>
    <p:extLst>
      <p:ext uri="{BB962C8B-B14F-4D97-AF65-F5344CB8AC3E}">
        <p14:creationId xmlns:p14="http://schemas.microsoft.com/office/powerpoint/2010/main" val="35017730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03485" y="376118"/>
            <a:ext cx="441023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Kiezen van model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2" y="1052736"/>
            <a:ext cx="4148140" cy="3144289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5" name="TextBox 23"/>
          <p:cNvSpPr txBox="1"/>
          <p:nvPr/>
        </p:nvSpPr>
        <p:spPr>
          <a:xfrm>
            <a:off x="4683315" y="1916832"/>
            <a:ext cx="4320480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Plat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rubber moet eraf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hoeveelheid gips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Reliëf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Voldoende delen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Voorbehandeling   met acryl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bescherming verflaag</a:t>
            </a:r>
          </a:p>
        </p:txBody>
      </p:sp>
    </p:spTree>
    <p:extLst>
      <p:ext uri="{BB962C8B-B14F-4D97-AF65-F5344CB8AC3E}">
        <p14:creationId xmlns:p14="http://schemas.microsoft.com/office/powerpoint/2010/main" val="40713001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734381" y="317737"/>
            <a:ext cx="4104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Mal maken</a:t>
            </a:r>
          </a:p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(benodigdheden)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76672"/>
            <a:ext cx="3977337" cy="314209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6" name="TextBox 23"/>
          <p:cNvSpPr txBox="1"/>
          <p:nvPr/>
        </p:nvSpPr>
        <p:spPr>
          <a:xfrm>
            <a:off x="5920482" y="2204864"/>
            <a:ext cx="291835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Model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Latex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Leeg blik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Brede kwast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63" y="4024413"/>
            <a:ext cx="1559049" cy="2482561"/>
          </a:xfrm>
          <a:prstGeom prst="rect">
            <a:avLst/>
          </a:prstGeom>
          <a:effectLst>
            <a:glow>
              <a:schemeClr val="accent1"/>
            </a:glow>
            <a:outerShdw blurRad="50800" dist="50800" dir="2700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0"/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7" y="4005064"/>
            <a:ext cx="1680840" cy="2521260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16" y="4043763"/>
            <a:ext cx="1655677" cy="2482561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0762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2602523" y="2041926"/>
            <a:ext cx="6386681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Latex is redelijk duur </a:t>
            </a: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(ca. € 30,-)</a:t>
            </a:r>
            <a:endParaRPr lang="nl-NL" sz="3200" dirty="0">
              <a:solidFill>
                <a:schemeClr val="bg1"/>
              </a:solidFill>
              <a:cs typeface="Arial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Verschil in kwaliteit </a:t>
            </a: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(viscositeit)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Per strijkbeurt weinig nodig </a:t>
            </a: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(1 cm)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Kwasten met koud water reinigen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Denk aan verstoppingen </a:t>
            </a: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nl-NL" sz="2800" dirty="0" err="1">
                <a:solidFill>
                  <a:schemeClr val="bg1"/>
                </a:solidFill>
                <a:cs typeface="Arial" pitchFamily="34" charset="0"/>
              </a:rPr>
              <a:t>vulcaniseren</a:t>
            </a:r>
            <a:r>
              <a:rPr lang="nl-NL" sz="2800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Denk aan allergieën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5540"/>
            <a:ext cx="2028389" cy="3042583"/>
          </a:xfrm>
          <a:prstGeom prst="rect">
            <a:avLst/>
          </a:prstGeom>
          <a:effectLst>
            <a:outerShdw blurRad="50800" dist="50800" dir="294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0" y="3734697"/>
            <a:ext cx="1998957" cy="2665276"/>
          </a:xfrm>
          <a:prstGeom prst="rect">
            <a:avLst/>
          </a:prstGeom>
          <a:effectLst>
            <a:outerShdw blurRad="50800" dist="50800" dir="29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extBox 23"/>
          <p:cNvSpPr txBox="1"/>
          <p:nvPr/>
        </p:nvSpPr>
        <p:spPr>
          <a:xfrm>
            <a:off x="4734381" y="317737"/>
            <a:ext cx="4104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Mal maken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(extra info)</a:t>
            </a:r>
          </a:p>
        </p:txBody>
      </p:sp>
    </p:spTree>
    <p:extLst>
      <p:ext uri="{BB962C8B-B14F-4D97-AF65-F5344CB8AC3E}">
        <p14:creationId xmlns:p14="http://schemas.microsoft.com/office/powerpoint/2010/main" val="27422719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677254" y="260648"/>
            <a:ext cx="4104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Mal maken</a:t>
            </a:r>
          </a:p>
          <a:p>
            <a:pPr algn="r"/>
            <a:r>
              <a:rPr lang="nl-NL" sz="4400" b="1" dirty="0">
                <a:solidFill>
                  <a:srgbClr val="0070C0"/>
                </a:solidFill>
                <a:cs typeface="Arial" pitchFamily="34" charset="0"/>
              </a:rPr>
              <a:t>(uitvoering)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916832"/>
            <a:ext cx="8820472" cy="36876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5331"/>
            <a:ext cx="3524840" cy="2643629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outerShdw blurRad="50800" dist="50800" dir="3720000" algn="ctr" rotWithShape="0">
              <a:srgbClr val="000000">
                <a:alpha val="54000"/>
              </a:srgbClr>
            </a:outerShdw>
          </a:effectLst>
        </p:spPr>
      </p:pic>
      <p:sp>
        <p:nvSpPr>
          <p:cNvPr id="6" name="TextBox 23"/>
          <p:cNvSpPr txBox="1"/>
          <p:nvPr/>
        </p:nvSpPr>
        <p:spPr>
          <a:xfrm>
            <a:off x="2771800" y="3429000"/>
            <a:ext cx="586262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Denk aan voldoende ventilatie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Dunne laagjes aanbrengen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bg1"/>
                </a:solidFill>
                <a:cs typeface="Arial" pitchFamily="34" charset="0"/>
              </a:rPr>
              <a:t>Beter veel dunne laagjes dan weinig dikke (drogen)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8" y="3645024"/>
            <a:ext cx="2240970" cy="2987960"/>
          </a:xfrm>
          <a:prstGeom prst="rect">
            <a:avLst/>
          </a:prstGeom>
          <a:effectLst>
            <a:outerShdw blurRad="50800" dist="50800" dir="372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4768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937224-E4F2-406E-9D78-1C4B2666E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Terberg_TitleMoves</Template>
  <TotalTime>0</TotalTime>
  <Words>724</Words>
  <Application>Microsoft Office PowerPoint</Application>
  <PresentationFormat>Diavoorstelling (4:3)</PresentationFormat>
  <Paragraphs>194</Paragraphs>
  <Slides>25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Terberg_TitleMoves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2017-05-27T10:14:32Z</dcterms:created>
  <dcterms:modified xsi:type="dcterms:W3CDTF">2018-06-01T11:55:25Z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TC018814149991</vt:lpwstr>
  </property>
</Properties>
</file>