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5" r:id="rId3"/>
    <p:sldId id="258" r:id="rId4"/>
    <p:sldId id="260" r:id="rId5"/>
    <p:sldId id="261" r:id="rId6"/>
    <p:sldId id="257" r:id="rId7"/>
    <p:sldId id="259" r:id="rId8"/>
    <p:sldId id="262" r:id="rId9"/>
    <p:sldId id="263" r:id="rId10"/>
    <p:sldId id="264"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3D688F3-1616-4E37-A219-5FA5F23F48B8}" type="datetimeFigureOut">
              <a:rPr lang="nl-NL"/>
              <a:pPr>
                <a:defRPr/>
              </a:pPr>
              <a:t>12-2-2013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smtClean="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A4ECBAB-DEC8-4FBD-9D5A-08C46D7CB770}" type="slidenum">
              <a:rPr lang="nl-NL"/>
              <a:pPr>
                <a:defRPr/>
              </a:pPr>
              <a:t>‹nr.›</a:t>
            </a:fld>
            <a:endParaRPr lang="nl-NL"/>
          </a:p>
        </p:txBody>
      </p:sp>
    </p:spTree>
    <p:extLst>
      <p:ext uri="{BB962C8B-B14F-4D97-AF65-F5344CB8AC3E}">
        <p14:creationId xmlns:p14="http://schemas.microsoft.com/office/powerpoint/2010/main" val="1779896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b="1" smtClean="0"/>
              <a:t>Ouw en functie chromosomen: Schneider 1873 Strassburger 1875 1882 1883 1884 1885 1887 1888  19021910 Morgan</a:t>
            </a:r>
          </a:p>
          <a:p>
            <a:pPr eaLnBrk="1" hangingPunct="1"/>
            <a:r>
              <a:rPr lang="en-GB" b="1" smtClean="0"/>
              <a:t>Maarschappelijk: 1779 kleurenblindheid 1820 hemofilie alleen bij mannen 1909 hubride zaad 1912 eerste eugenetische congres 1922 1932  tweede en derde eug congres. 1959 oorzaak Down  1974 moratorium ivm recombinant onderzoek 1975 cie gen mod. 1984 eerste genetisch gemodificerde plant 1985 eerste gemodificeerde gepatenteerde dier muis met BRCA gen 1985 eerste vrijspraak op basis van geneticshe vinger afdruk 1990 stier Herman met menselijk gen 1995 eerste bacteriegenoom 1996 eerste genoom van eukaryoot1998 eerste meercelig dier Caenorhabdi tis  1999 Arabidopsis 2000 Drosophila, rhesusaap, humaan genoom 2008 start duizengenomen project 2010 rechtzaak om patent op BRCA gen</a:t>
            </a:r>
          </a:p>
          <a:p>
            <a:pPr eaLnBrk="1" hangingPunct="1"/>
            <a:r>
              <a:rPr lang="en-GB" b="1" smtClean="0"/>
              <a:t>DNA miescher 1871</a:t>
            </a:r>
          </a:p>
        </p:txBody>
      </p:sp>
      <p:sp>
        <p:nvSpPr>
          <p:cNvPr id="4" name="Tijdelijke aanduiding voor dianummer 3"/>
          <p:cNvSpPr>
            <a:spLocks noGrp="1"/>
          </p:cNvSpPr>
          <p:nvPr>
            <p:ph type="sldNum" sz="quarter" idx="5"/>
          </p:nvPr>
        </p:nvSpPr>
        <p:spPr/>
        <p:txBody>
          <a:bodyPr/>
          <a:lstStyle/>
          <a:p>
            <a:pPr>
              <a:defRPr/>
            </a:pPr>
            <a:fld id="{23D03B6B-AFB8-4942-AAC4-EE1D33D56DC4}" type="slidenum">
              <a:rPr lang="nl-NL" smtClean="0"/>
              <a:pPr>
                <a:defRPr/>
              </a:pPr>
              <a:t>3</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p>
        </p:txBody>
      </p:sp>
      <p:sp>
        <p:nvSpPr>
          <p:cNvPr id="5124"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7A9966D-A1AB-40EF-9E3C-6B6984D7E6CB}" type="slidenum">
              <a:rPr lang="nl-NL" smtClean="0"/>
              <a:pPr fontAlgn="base">
                <a:spcBef>
                  <a:spcPct val="0"/>
                </a:spcBef>
                <a:spcAft>
                  <a:spcPct val="0"/>
                </a:spcAft>
                <a:defRPr/>
              </a:pPr>
              <a:t>6</a:t>
            </a:fld>
            <a:endParaRPr lang="nl-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smtClean="0"/>
              <a:t>^.1 en ^.2</a:t>
            </a:r>
          </a:p>
        </p:txBody>
      </p:sp>
      <p:sp>
        <p:nvSpPr>
          <p:cNvPr id="4" name="Tijdelijke aanduiding voor dianummer 3"/>
          <p:cNvSpPr>
            <a:spLocks noGrp="1"/>
          </p:cNvSpPr>
          <p:nvPr>
            <p:ph type="sldNum" sz="quarter" idx="5"/>
          </p:nvPr>
        </p:nvSpPr>
        <p:spPr/>
        <p:txBody>
          <a:bodyPr/>
          <a:lstStyle/>
          <a:p>
            <a:pPr>
              <a:defRPr/>
            </a:pPr>
            <a:fld id="{38CA4C18-EFCA-43F6-835B-B4A0657BC685}" type="slidenum">
              <a:rPr lang="nl-NL" smtClean="0"/>
              <a:pPr>
                <a:defRPr/>
              </a:pPr>
              <a:t>9</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smtClean="0"/>
              <a:t>Intermezzo pag 102 wijzen op tabellen en op speciale toepassingen en contextspecifieke begrippen</a:t>
            </a:r>
          </a:p>
          <a:p>
            <a:pPr eaLnBrk="1" hangingPunct="1"/>
            <a:r>
              <a:rPr lang="en-GB" smtClean="0"/>
              <a:t>Intermezzo pag 88</a:t>
            </a:r>
          </a:p>
          <a:p>
            <a:pPr eaLnBrk="1" hangingPunct="1"/>
            <a:r>
              <a:rPr lang="en-GB" smtClean="0"/>
              <a:t>Intermezzo pag 124</a:t>
            </a:r>
          </a:p>
          <a:p>
            <a:pPr eaLnBrk="1" hangingPunct="1"/>
            <a:r>
              <a:rPr lang="en-GB" smtClean="0"/>
              <a:t>Intermezzo pag 140</a:t>
            </a:r>
          </a:p>
          <a:p>
            <a:pPr eaLnBrk="1" hangingPunct="1"/>
            <a:endParaRPr lang="en-GB" smtClean="0"/>
          </a:p>
        </p:txBody>
      </p:sp>
      <p:sp>
        <p:nvSpPr>
          <p:cNvPr id="4" name="Tijdelijke aanduiding voor dianummer 3"/>
          <p:cNvSpPr>
            <a:spLocks noGrp="1"/>
          </p:cNvSpPr>
          <p:nvPr>
            <p:ph type="sldNum" sz="quarter" idx="5"/>
          </p:nvPr>
        </p:nvSpPr>
        <p:spPr/>
        <p:txBody>
          <a:bodyPr/>
          <a:lstStyle/>
          <a:p>
            <a:pPr>
              <a:defRPr/>
            </a:pPr>
            <a:fld id="{EF4D920B-9DC0-4F2D-B055-431F3CA4AF13}" type="slidenum">
              <a:rPr lang="nl-NL" smtClean="0"/>
              <a:pPr>
                <a:defRPr/>
              </a:pPr>
              <a:t>10</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4" name="Rechthoekige driehoek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ep 15"/>
          <p:cNvGrpSpPr>
            <a:grpSpLocks/>
          </p:cNvGrpSpPr>
          <p:nvPr/>
        </p:nvGrpSpPr>
        <p:grpSpPr bwMode="auto">
          <a:xfrm>
            <a:off x="-3175" y="4953000"/>
            <a:ext cx="9147175" cy="1911350"/>
            <a:chOff x="-3765" y="4832896"/>
            <a:chExt cx="9147765" cy="2032192"/>
          </a:xfrm>
        </p:grpSpPr>
        <p:sp>
          <p:nvSpPr>
            <p:cNvPr id="6" name="Vrije v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7" name="Vrije v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8" name="Vrije v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Rechte verbindingslijn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el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nl-NL" smtClean="0"/>
              <a:t>Klik om de stijl te bewerken</a:t>
            </a:r>
            <a:endParaRPr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smtClean="0"/>
              <a:t>Klik om het opmaakprofiel van de modelondertitel te bewerken</a:t>
            </a:r>
            <a:endParaRPr lang="en-US"/>
          </a:p>
        </p:txBody>
      </p:sp>
      <p:sp>
        <p:nvSpPr>
          <p:cNvPr id="11" name="Tijdelijke aanduiding voor datum 29"/>
          <p:cNvSpPr>
            <a:spLocks noGrp="1"/>
          </p:cNvSpPr>
          <p:nvPr>
            <p:ph type="dt" sz="half" idx="10"/>
          </p:nvPr>
        </p:nvSpPr>
        <p:spPr/>
        <p:txBody>
          <a:bodyPr/>
          <a:lstStyle>
            <a:lvl1pPr>
              <a:defRPr>
                <a:solidFill>
                  <a:srgbClr val="FFFFFF"/>
                </a:solidFill>
              </a:defRPr>
            </a:lvl1pPr>
            <a:extLst/>
          </a:lstStyle>
          <a:p>
            <a:pPr>
              <a:defRPr/>
            </a:pPr>
            <a:fld id="{DB9A9564-8FF6-4BAE-A7A0-E5D2F6FBF479}" type="datetimeFigureOut">
              <a:rPr lang="nl-NL"/>
              <a:pPr>
                <a:defRPr/>
              </a:pPr>
              <a:t>12-2-2013</a:t>
            </a:fld>
            <a:endParaRPr lang="nl-NL"/>
          </a:p>
        </p:txBody>
      </p:sp>
      <p:sp>
        <p:nvSpPr>
          <p:cNvPr id="12"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pPr>
              <a:defRPr/>
            </a:pPr>
            <a:endParaRPr lang="nl-NL"/>
          </a:p>
        </p:txBody>
      </p:sp>
      <p:sp>
        <p:nvSpPr>
          <p:cNvPr id="13" name="Tijdelijke aanduiding voor dianummer 26"/>
          <p:cNvSpPr>
            <a:spLocks noGrp="1"/>
          </p:cNvSpPr>
          <p:nvPr>
            <p:ph type="sldNum" sz="quarter" idx="12"/>
          </p:nvPr>
        </p:nvSpPr>
        <p:spPr/>
        <p:txBody>
          <a:bodyPr/>
          <a:lstStyle>
            <a:lvl1pPr>
              <a:defRPr>
                <a:solidFill>
                  <a:srgbClr val="FFFFFF"/>
                </a:solidFill>
              </a:defRPr>
            </a:lvl1pPr>
            <a:extLst/>
          </a:lstStyle>
          <a:p>
            <a:pPr>
              <a:defRPr/>
            </a:pPr>
            <a:fld id="{DDD11443-7E9A-4FF2-B914-08AA4D795190}" type="slidenum">
              <a:rPr lang="nl-NL"/>
              <a:pPr>
                <a:defRPr/>
              </a:pPr>
              <a:t>‹nr.›</a:t>
            </a:fld>
            <a:endParaRPr lang="nl-NL"/>
          </a:p>
        </p:txBody>
      </p:sp>
    </p:spTree>
    <p:extLst>
      <p:ext uri="{BB962C8B-B14F-4D97-AF65-F5344CB8AC3E}">
        <p14:creationId xmlns:p14="http://schemas.microsoft.com/office/powerpoint/2010/main" val="1680773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5018DBFB-C2C3-40D9-BAA4-AFF4DECB89F6}" type="datetimeFigureOut">
              <a:rPr lang="nl-NL"/>
              <a:pPr>
                <a:defRPr/>
              </a:pPr>
              <a:t>12-2-2013</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endParaRPr lang="nl-NL"/>
          </a:p>
        </p:txBody>
      </p:sp>
      <p:sp>
        <p:nvSpPr>
          <p:cNvPr id="6" name="Tijdelijke aanduiding voor dianummer 17"/>
          <p:cNvSpPr>
            <a:spLocks noGrp="1"/>
          </p:cNvSpPr>
          <p:nvPr>
            <p:ph type="sldNum" sz="quarter" idx="12"/>
          </p:nvPr>
        </p:nvSpPr>
        <p:spPr/>
        <p:txBody>
          <a:bodyPr/>
          <a:lstStyle>
            <a:lvl1pPr>
              <a:defRPr/>
            </a:lvl1pPr>
          </a:lstStyle>
          <a:p>
            <a:pPr>
              <a:defRPr/>
            </a:pPr>
            <a:fld id="{03D5E436-E3D2-4C85-A5C0-9D3D627788A0}" type="slidenum">
              <a:rPr lang="nl-NL"/>
              <a:pPr>
                <a:defRPr/>
              </a:pPr>
              <a:t>‹nr.›</a:t>
            </a:fld>
            <a:endParaRPr lang="nl-NL"/>
          </a:p>
        </p:txBody>
      </p:sp>
    </p:spTree>
    <p:extLst>
      <p:ext uri="{BB962C8B-B14F-4D97-AF65-F5344CB8AC3E}">
        <p14:creationId xmlns:p14="http://schemas.microsoft.com/office/powerpoint/2010/main" val="2870539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fld id="{C82C64AA-9FD2-44B9-91D2-FE2E10414E77}" type="datetimeFigureOut">
              <a:rPr lang="nl-NL"/>
              <a:pPr>
                <a:defRPr/>
              </a:pPr>
              <a:t>12-2-2013</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endParaRPr lang="nl-NL"/>
          </a:p>
        </p:txBody>
      </p:sp>
      <p:sp>
        <p:nvSpPr>
          <p:cNvPr id="6" name="Tijdelijke aanduiding voor dianummer 17"/>
          <p:cNvSpPr>
            <a:spLocks noGrp="1"/>
          </p:cNvSpPr>
          <p:nvPr>
            <p:ph type="sldNum" sz="quarter" idx="12"/>
          </p:nvPr>
        </p:nvSpPr>
        <p:spPr/>
        <p:txBody>
          <a:bodyPr/>
          <a:lstStyle>
            <a:lvl1pPr>
              <a:defRPr/>
            </a:lvl1pPr>
          </a:lstStyle>
          <a:p>
            <a:pPr>
              <a:defRPr/>
            </a:pPr>
            <a:fld id="{F12425C6-D262-4B08-B066-F9A78ACEC509}" type="slidenum">
              <a:rPr lang="nl-NL"/>
              <a:pPr>
                <a:defRPr/>
              </a:pPr>
              <a:t>‹nr.›</a:t>
            </a:fld>
            <a:endParaRPr lang="nl-NL"/>
          </a:p>
        </p:txBody>
      </p:sp>
    </p:spTree>
    <p:extLst>
      <p:ext uri="{BB962C8B-B14F-4D97-AF65-F5344CB8AC3E}">
        <p14:creationId xmlns:p14="http://schemas.microsoft.com/office/powerpoint/2010/main" val="3099207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tel 6"/>
          <p:cNvSpPr>
            <a:spLocks noGrp="1"/>
          </p:cNvSpPr>
          <p:nvPr>
            <p:ph type="title"/>
          </p:nvPr>
        </p:nvSpPr>
        <p:spPr/>
        <p:txBody>
          <a:bodyPr rtlCol="0"/>
          <a:lstStyle>
            <a:extLst/>
          </a:lstStyle>
          <a:p>
            <a:r>
              <a:rPr lang="nl-NL" smtClean="0"/>
              <a:t>Klik om de stijl te bewerken</a:t>
            </a:r>
            <a:endParaRPr lang="en-US"/>
          </a:p>
        </p:txBody>
      </p:sp>
      <p:sp>
        <p:nvSpPr>
          <p:cNvPr id="4" name="Tijdelijke aanduiding voor datum 9"/>
          <p:cNvSpPr>
            <a:spLocks noGrp="1"/>
          </p:cNvSpPr>
          <p:nvPr>
            <p:ph type="dt" sz="half" idx="10"/>
          </p:nvPr>
        </p:nvSpPr>
        <p:spPr/>
        <p:txBody>
          <a:bodyPr/>
          <a:lstStyle>
            <a:lvl1pPr>
              <a:defRPr/>
            </a:lvl1pPr>
          </a:lstStyle>
          <a:p>
            <a:pPr>
              <a:defRPr/>
            </a:pPr>
            <a:fld id="{4D7D077D-3C06-45D6-BC99-D4A1F814133B}" type="datetimeFigureOut">
              <a:rPr lang="nl-NL"/>
              <a:pPr>
                <a:defRPr/>
              </a:pPr>
              <a:t>12-2-2013</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endParaRPr lang="nl-NL"/>
          </a:p>
        </p:txBody>
      </p:sp>
      <p:sp>
        <p:nvSpPr>
          <p:cNvPr id="6" name="Tijdelijke aanduiding voor dianummer 17"/>
          <p:cNvSpPr>
            <a:spLocks noGrp="1"/>
          </p:cNvSpPr>
          <p:nvPr>
            <p:ph type="sldNum" sz="quarter" idx="12"/>
          </p:nvPr>
        </p:nvSpPr>
        <p:spPr/>
        <p:txBody>
          <a:bodyPr/>
          <a:lstStyle>
            <a:lvl1pPr>
              <a:defRPr/>
            </a:lvl1pPr>
          </a:lstStyle>
          <a:p>
            <a:pPr>
              <a:defRPr/>
            </a:pPr>
            <a:fld id="{9CE5190A-71BA-4C25-8FB6-03984572CE03}" type="slidenum">
              <a:rPr lang="nl-NL"/>
              <a:pPr>
                <a:defRPr/>
              </a:pPr>
              <a:t>‹nr.›</a:t>
            </a:fld>
            <a:endParaRPr lang="nl-NL"/>
          </a:p>
        </p:txBody>
      </p:sp>
    </p:spTree>
    <p:extLst>
      <p:ext uri="{BB962C8B-B14F-4D97-AF65-F5344CB8AC3E}">
        <p14:creationId xmlns:p14="http://schemas.microsoft.com/office/powerpoint/2010/main" val="564309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4" name="Punthaak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Punthaak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el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nl-NL" smtClean="0"/>
              <a:t>Klik om de modelstijlen te bewerken</a:t>
            </a:r>
          </a:p>
        </p:txBody>
      </p:sp>
      <p:sp>
        <p:nvSpPr>
          <p:cNvPr id="6" name="Tijdelijke aanduiding voor datum 3"/>
          <p:cNvSpPr>
            <a:spLocks noGrp="1"/>
          </p:cNvSpPr>
          <p:nvPr>
            <p:ph type="dt" sz="half" idx="10"/>
          </p:nvPr>
        </p:nvSpPr>
        <p:spPr/>
        <p:txBody>
          <a:bodyPr/>
          <a:lstStyle>
            <a:lvl1pPr>
              <a:defRPr/>
            </a:lvl1pPr>
            <a:extLst/>
          </a:lstStyle>
          <a:p>
            <a:pPr>
              <a:defRPr/>
            </a:pPr>
            <a:fld id="{CEF69033-6E94-49AD-90FF-0F5761792E3B}" type="datetimeFigureOut">
              <a:rPr lang="nl-NL"/>
              <a:pPr>
                <a:defRPr/>
              </a:pPr>
              <a:t>12-2-2013</a:t>
            </a:fld>
            <a:endParaRPr lang="nl-NL"/>
          </a:p>
        </p:txBody>
      </p:sp>
      <p:sp>
        <p:nvSpPr>
          <p:cNvPr id="7" name="Tijdelijke aanduiding voor voettekst 4"/>
          <p:cNvSpPr>
            <a:spLocks noGrp="1"/>
          </p:cNvSpPr>
          <p:nvPr>
            <p:ph type="ftr" sz="quarter" idx="11"/>
          </p:nvPr>
        </p:nvSpPr>
        <p:spPr/>
        <p:txBody>
          <a:bodyPr/>
          <a:lstStyle>
            <a:lvl1pPr>
              <a:defRPr/>
            </a:lvl1pPr>
            <a:extLst/>
          </a:lstStyle>
          <a:p>
            <a:pPr>
              <a:defRPr/>
            </a:pPr>
            <a:endParaRPr lang="nl-NL"/>
          </a:p>
        </p:txBody>
      </p:sp>
      <p:sp>
        <p:nvSpPr>
          <p:cNvPr id="8" name="Tijdelijke aanduiding voor dianummer 5"/>
          <p:cNvSpPr>
            <a:spLocks noGrp="1"/>
          </p:cNvSpPr>
          <p:nvPr>
            <p:ph type="sldNum" sz="quarter" idx="12"/>
          </p:nvPr>
        </p:nvSpPr>
        <p:spPr/>
        <p:txBody>
          <a:bodyPr/>
          <a:lstStyle>
            <a:lvl1pPr>
              <a:defRPr/>
            </a:lvl1pPr>
            <a:extLst/>
          </a:lstStyle>
          <a:p>
            <a:pPr>
              <a:defRPr/>
            </a:pPr>
            <a:fld id="{F3594AD4-4580-408E-BDD7-06417CB8903C}" type="slidenum">
              <a:rPr lang="nl-NL"/>
              <a:pPr>
                <a:defRPr/>
              </a:pPr>
              <a:t>‹nr.›</a:t>
            </a:fld>
            <a:endParaRPr lang="nl-NL"/>
          </a:p>
        </p:txBody>
      </p:sp>
    </p:spTree>
    <p:extLst>
      <p:ext uri="{BB962C8B-B14F-4D97-AF65-F5344CB8AC3E}">
        <p14:creationId xmlns:p14="http://schemas.microsoft.com/office/powerpoint/2010/main" val="318300804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8" name="Titel 7"/>
          <p:cNvSpPr>
            <a:spLocks noGrp="1"/>
          </p:cNvSpPr>
          <p:nvPr>
            <p:ph type="title"/>
          </p:nvPr>
        </p:nvSpPr>
        <p:spPr/>
        <p:txBody>
          <a:bodyPr rtlCol="0"/>
          <a:lstStyle>
            <a:extLst/>
          </a:lstStyle>
          <a:p>
            <a:r>
              <a:rPr lang="nl-NL" smtClean="0"/>
              <a:t>Klik om de stijl te bewerken</a:t>
            </a:r>
            <a:endParaRPr lang="en-US"/>
          </a:p>
        </p:txBody>
      </p:sp>
      <p:sp>
        <p:nvSpPr>
          <p:cNvPr id="5" name="Tijdelijke aanduiding voor datum 4"/>
          <p:cNvSpPr>
            <a:spLocks noGrp="1"/>
          </p:cNvSpPr>
          <p:nvPr>
            <p:ph type="dt" sz="half" idx="10"/>
          </p:nvPr>
        </p:nvSpPr>
        <p:spPr/>
        <p:txBody>
          <a:bodyPr/>
          <a:lstStyle>
            <a:lvl1pPr>
              <a:defRPr/>
            </a:lvl1pPr>
            <a:extLst/>
          </a:lstStyle>
          <a:p>
            <a:pPr>
              <a:defRPr/>
            </a:pPr>
            <a:fld id="{8D8CFAD9-6730-4F60-87D8-2AA4DD01758E}" type="datetimeFigureOut">
              <a:rPr lang="nl-NL"/>
              <a:pPr>
                <a:defRPr/>
              </a:pPr>
              <a:t>12-2-2013</a:t>
            </a:fld>
            <a:endParaRPr lang="nl-NL"/>
          </a:p>
        </p:txBody>
      </p:sp>
      <p:sp>
        <p:nvSpPr>
          <p:cNvPr id="6" name="Tijdelijke aanduiding voor voettekst 5"/>
          <p:cNvSpPr>
            <a:spLocks noGrp="1"/>
          </p:cNvSpPr>
          <p:nvPr>
            <p:ph type="ftr" sz="quarter" idx="11"/>
          </p:nvPr>
        </p:nvSpPr>
        <p:spPr/>
        <p:txBody>
          <a:bodyPr/>
          <a:lstStyle>
            <a:lvl1pPr>
              <a:defRPr/>
            </a:lvl1pPr>
            <a:extLst/>
          </a:lstStyle>
          <a:p>
            <a:pPr>
              <a:defRPr/>
            </a:pPr>
            <a:endParaRPr lang="nl-NL"/>
          </a:p>
        </p:txBody>
      </p:sp>
      <p:sp>
        <p:nvSpPr>
          <p:cNvPr id="7" name="Tijdelijke aanduiding voor dianummer 6"/>
          <p:cNvSpPr>
            <a:spLocks noGrp="1"/>
          </p:cNvSpPr>
          <p:nvPr>
            <p:ph type="sldNum" sz="quarter" idx="12"/>
          </p:nvPr>
        </p:nvSpPr>
        <p:spPr/>
        <p:txBody>
          <a:bodyPr/>
          <a:lstStyle>
            <a:lvl1pPr>
              <a:defRPr/>
            </a:lvl1pPr>
            <a:extLst/>
          </a:lstStyle>
          <a:p>
            <a:pPr>
              <a:defRPr/>
            </a:pPr>
            <a:fld id="{16E045E6-BD1A-4AEC-9E98-C431EA40558E}" type="slidenum">
              <a:rPr lang="nl-NL"/>
              <a:pPr>
                <a:defRPr/>
              </a:pPr>
              <a:t>‹nr.›</a:t>
            </a:fld>
            <a:endParaRPr lang="nl-NL"/>
          </a:p>
        </p:txBody>
      </p:sp>
    </p:spTree>
    <p:extLst>
      <p:ext uri="{BB962C8B-B14F-4D97-AF65-F5344CB8AC3E}">
        <p14:creationId xmlns:p14="http://schemas.microsoft.com/office/powerpoint/2010/main" val="249478852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lstStyle>
            <a:lvl1pPr>
              <a:defRPr/>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6"/>
          <p:cNvSpPr>
            <a:spLocks noGrp="1"/>
          </p:cNvSpPr>
          <p:nvPr>
            <p:ph type="dt" sz="half" idx="10"/>
          </p:nvPr>
        </p:nvSpPr>
        <p:spPr/>
        <p:txBody>
          <a:bodyPr/>
          <a:lstStyle>
            <a:lvl1pPr>
              <a:defRPr/>
            </a:lvl1pPr>
            <a:extLst/>
          </a:lstStyle>
          <a:p>
            <a:pPr>
              <a:defRPr/>
            </a:pPr>
            <a:fld id="{ED9CD349-5037-4C91-8FC8-462395B70F37}" type="datetimeFigureOut">
              <a:rPr lang="nl-NL"/>
              <a:pPr>
                <a:defRPr/>
              </a:pPr>
              <a:t>12-2-2013</a:t>
            </a:fld>
            <a:endParaRPr lang="nl-NL"/>
          </a:p>
        </p:txBody>
      </p:sp>
      <p:sp>
        <p:nvSpPr>
          <p:cNvPr id="8" name="Tijdelijke aanduiding voor voettekst 7"/>
          <p:cNvSpPr>
            <a:spLocks noGrp="1"/>
          </p:cNvSpPr>
          <p:nvPr>
            <p:ph type="ftr" sz="quarter" idx="11"/>
          </p:nvPr>
        </p:nvSpPr>
        <p:spPr/>
        <p:txBody>
          <a:bodyPr/>
          <a:lstStyle>
            <a:lvl1pPr>
              <a:defRPr/>
            </a:lvl1pPr>
            <a:extLst/>
          </a:lstStyle>
          <a:p>
            <a:pPr>
              <a:defRPr/>
            </a:pPr>
            <a:endParaRPr lang="nl-NL"/>
          </a:p>
        </p:txBody>
      </p:sp>
      <p:sp>
        <p:nvSpPr>
          <p:cNvPr id="9" name="Tijdelijke aanduiding voor dianummer 8"/>
          <p:cNvSpPr>
            <a:spLocks noGrp="1"/>
          </p:cNvSpPr>
          <p:nvPr>
            <p:ph type="sldNum" sz="quarter" idx="12"/>
          </p:nvPr>
        </p:nvSpPr>
        <p:spPr/>
        <p:txBody>
          <a:bodyPr/>
          <a:lstStyle>
            <a:lvl1pPr>
              <a:defRPr/>
            </a:lvl1pPr>
            <a:extLst/>
          </a:lstStyle>
          <a:p>
            <a:pPr>
              <a:defRPr/>
            </a:pPr>
            <a:fld id="{82462BE8-8DB3-4C37-82C6-8D069EDDF095}" type="slidenum">
              <a:rPr lang="nl-NL"/>
              <a:pPr>
                <a:defRPr/>
              </a:pPr>
              <a:t>‹nr.›</a:t>
            </a:fld>
            <a:endParaRPr lang="nl-NL"/>
          </a:p>
        </p:txBody>
      </p:sp>
    </p:spTree>
    <p:extLst>
      <p:ext uri="{BB962C8B-B14F-4D97-AF65-F5344CB8AC3E}">
        <p14:creationId xmlns:p14="http://schemas.microsoft.com/office/powerpoint/2010/main" val="205811288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6" name="Titel 5"/>
          <p:cNvSpPr>
            <a:spLocks noGrp="1"/>
          </p:cNvSpPr>
          <p:nvPr>
            <p:ph type="title"/>
          </p:nvPr>
        </p:nvSpPr>
        <p:spPr/>
        <p:txBody>
          <a:bodyPr rtlCol="0"/>
          <a:lstStyle>
            <a:extLst/>
          </a:lstStyle>
          <a:p>
            <a:r>
              <a:rPr lang="nl-NL" smtClean="0"/>
              <a:t>Klik om de stijl te bewerken</a:t>
            </a:r>
            <a:endParaRPr lang="en-US"/>
          </a:p>
        </p:txBody>
      </p:sp>
      <p:sp>
        <p:nvSpPr>
          <p:cNvPr id="3" name="Tijdelijke aanduiding voor datum 2"/>
          <p:cNvSpPr>
            <a:spLocks noGrp="1"/>
          </p:cNvSpPr>
          <p:nvPr>
            <p:ph type="dt" sz="half" idx="10"/>
          </p:nvPr>
        </p:nvSpPr>
        <p:spPr/>
        <p:txBody>
          <a:bodyPr/>
          <a:lstStyle>
            <a:lvl1pPr>
              <a:defRPr/>
            </a:lvl1pPr>
            <a:extLst/>
          </a:lstStyle>
          <a:p>
            <a:pPr>
              <a:defRPr/>
            </a:pPr>
            <a:fld id="{545A1364-314E-4A89-9F54-AE686E3B6B7D}" type="datetimeFigureOut">
              <a:rPr lang="nl-NL"/>
              <a:pPr>
                <a:defRPr/>
              </a:pPr>
              <a:t>12-2-2013</a:t>
            </a:fld>
            <a:endParaRPr lang="nl-NL"/>
          </a:p>
        </p:txBody>
      </p:sp>
      <p:sp>
        <p:nvSpPr>
          <p:cNvPr id="4" name="Tijdelijke aanduiding voor voettekst 3"/>
          <p:cNvSpPr>
            <a:spLocks noGrp="1"/>
          </p:cNvSpPr>
          <p:nvPr>
            <p:ph type="ftr" sz="quarter" idx="11"/>
          </p:nvPr>
        </p:nvSpPr>
        <p:spPr/>
        <p:txBody>
          <a:bodyPr/>
          <a:lstStyle>
            <a:lvl1pPr>
              <a:defRPr/>
            </a:lvl1pPr>
            <a:extLst/>
          </a:lstStyle>
          <a:p>
            <a:pPr>
              <a:defRPr/>
            </a:pPr>
            <a:endParaRPr lang="nl-NL"/>
          </a:p>
        </p:txBody>
      </p:sp>
      <p:sp>
        <p:nvSpPr>
          <p:cNvPr id="5" name="Tijdelijke aanduiding voor dianummer 4"/>
          <p:cNvSpPr>
            <a:spLocks noGrp="1"/>
          </p:cNvSpPr>
          <p:nvPr>
            <p:ph type="sldNum" sz="quarter" idx="12"/>
          </p:nvPr>
        </p:nvSpPr>
        <p:spPr/>
        <p:txBody>
          <a:bodyPr/>
          <a:lstStyle>
            <a:lvl1pPr>
              <a:defRPr/>
            </a:lvl1pPr>
            <a:extLst/>
          </a:lstStyle>
          <a:p>
            <a:pPr>
              <a:defRPr/>
            </a:pPr>
            <a:fld id="{7735A488-16D0-4CD1-8E83-459FD9F18FF3}" type="slidenum">
              <a:rPr lang="nl-NL"/>
              <a:pPr>
                <a:defRPr/>
              </a:pPr>
              <a:t>‹nr.›</a:t>
            </a:fld>
            <a:endParaRPr lang="nl-NL"/>
          </a:p>
        </p:txBody>
      </p:sp>
    </p:spTree>
    <p:extLst>
      <p:ext uri="{BB962C8B-B14F-4D97-AF65-F5344CB8AC3E}">
        <p14:creationId xmlns:p14="http://schemas.microsoft.com/office/powerpoint/2010/main" val="387325995"/>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9"/>
          <p:cNvSpPr>
            <a:spLocks noGrp="1"/>
          </p:cNvSpPr>
          <p:nvPr>
            <p:ph type="dt" sz="half" idx="10"/>
          </p:nvPr>
        </p:nvSpPr>
        <p:spPr/>
        <p:txBody>
          <a:bodyPr/>
          <a:lstStyle>
            <a:lvl1pPr>
              <a:defRPr/>
            </a:lvl1pPr>
          </a:lstStyle>
          <a:p>
            <a:pPr>
              <a:defRPr/>
            </a:pPr>
            <a:fld id="{E201B1D4-8624-4F5C-BEB8-0B4996546962}" type="datetimeFigureOut">
              <a:rPr lang="nl-NL"/>
              <a:pPr>
                <a:defRPr/>
              </a:pPr>
              <a:t>12-2-2013</a:t>
            </a:fld>
            <a:endParaRPr lang="nl-NL"/>
          </a:p>
        </p:txBody>
      </p:sp>
      <p:sp>
        <p:nvSpPr>
          <p:cNvPr id="3" name="Tijdelijke aanduiding voor voettekst 21"/>
          <p:cNvSpPr>
            <a:spLocks noGrp="1"/>
          </p:cNvSpPr>
          <p:nvPr>
            <p:ph type="ftr" sz="quarter" idx="11"/>
          </p:nvPr>
        </p:nvSpPr>
        <p:spPr/>
        <p:txBody>
          <a:bodyPr/>
          <a:lstStyle>
            <a:lvl1pPr>
              <a:defRPr/>
            </a:lvl1pPr>
          </a:lstStyle>
          <a:p>
            <a:pPr>
              <a:defRPr/>
            </a:pPr>
            <a:endParaRPr lang="nl-NL"/>
          </a:p>
        </p:txBody>
      </p:sp>
      <p:sp>
        <p:nvSpPr>
          <p:cNvPr id="4" name="Tijdelijke aanduiding voor dianummer 17"/>
          <p:cNvSpPr>
            <a:spLocks noGrp="1"/>
          </p:cNvSpPr>
          <p:nvPr>
            <p:ph type="sldNum" sz="quarter" idx="12"/>
          </p:nvPr>
        </p:nvSpPr>
        <p:spPr/>
        <p:txBody>
          <a:bodyPr/>
          <a:lstStyle>
            <a:lvl1pPr>
              <a:defRPr/>
            </a:lvl1pPr>
          </a:lstStyle>
          <a:p>
            <a:pPr>
              <a:defRPr/>
            </a:pPr>
            <a:fld id="{21D4FB63-1A41-4484-B73C-15870EC9426A}" type="slidenum">
              <a:rPr lang="nl-NL"/>
              <a:pPr>
                <a:defRPr/>
              </a:pPr>
              <a:t>‹nr.›</a:t>
            </a:fld>
            <a:endParaRPr lang="nl-NL"/>
          </a:p>
        </p:txBody>
      </p:sp>
    </p:spTree>
    <p:extLst>
      <p:ext uri="{BB962C8B-B14F-4D97-AF65-F5344CB8AC3E}">
        <p14:creationId xmlns:p14="http://schemas.microsoft.com/office/powerpoint/2010/main" val="1856690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nl-NL" smtClean="0"/>
              <a:t>Klik om de stijl te bewerken</a:t>
            </a:r>
            <a:endParaRPr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nl-NL" smtClean="0"/>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4"/>
          <p:cNvSpPr>
            <a:spLocks noGrp="1"/>
          </p:cNvSpPr>
          <p:nvPr>
            <p:ph type="dt" sz="half" idx="10"/>
          </p:nvPr>
        </p:nvSpPr>
        <p:spPr/>
        <p:txBody>
          <a:bodyPr/>
          <a:lstStyle>
            <a:lvl1pPr>
              <a:defRPr/>
            </a:lvl1pPr>
            <a:extLst/>
          </a:lstStyle>
          <a:p>
            <a:pPr>
              <a:defRPr/>
            </a:pPr>
            <a:fld id="{297CE512-8B9B-45F6-8F83-CE44769CCEB9}" type="datetimeFigureOut">
              <a:rPr lang="nl-NL"/>
              <a:pPr>
                <a:defRPr/>
              </a:pPr>
              <a:t>12-2-2013</a:t>
            </a:fld>
            <a:endParaRPr lang="nl-NL"/>
          </a:p>
        </p:txBody>
      </p:sp>
      <p:sp>
        <p:nvSpPr>
          <p:cNvPr id="6" name="Tijdelijke aanduiding voor voettekst 5"/>
          <p:cNvSpPr>
            <a:spLocks noGrp="1"/>
          </p:cNvSpPr>
          <p:nvPr>
            <p:ph type="ftr" sz="quarter" idx="11"/>
          </p:nvPr>
        </p:nvSpPr>
        <p:spPr/>
        <p:txBody>
          <a:bodyPr/>
          <a:lstStyle>
            <a:lvl1pPr>
              <a:defRPr/>
            </a:lvl1pPr>
            <a:extLst/>
          </a:lstStyle>
          <a:p>
            <a:pPr>
              <a:defRPr/>
            </a:pPr>
            <a:endParaRPr lang="nl-NL"/>
          </a:p>
        </p:txBody>
      </p:sp>
      <p:sp>
        <p:nvSpPr>
          <p:cNvPr id="7" name="Tijdelijke aanduiding voor dianummer 6"/>
          <p:cNvSpPr>
            <a:spLocks noGrp="1"/>
          </p:cNvSpPr>
          <p:nvPr>
            <p:ph type="sldNum" sz="quarter" idx="12"/>
          </p:nvPr>
        </p:nvSpPr>
        <p:spPr/>
        <p:txBody>
          <a:bodyPr/>
          <a:lstStyle>
            <a:lvl1pPr>
              <a:defRPr/>
            </a:lvl1pPr>
            <a:extLst/>
          </a:lstStyle>
          <a:p>
            <a:pPr>
              <a:defRPr/>
            </a:pPr>
            <a:fld id="{D50B23BC-48B3-400D-9B58-DB043BAEBE3A}" type="slidenum">
              <a:rPr lang="nl-NL"/>
              <a:pPr>
                <a:defRPr/>
              </a:pPr>
              <a:t>‹nr.›</a:t>
            </a:fld>
            <a:endParaRPr lang="nl-NL"/>
          </a:p>
        </p:txBody>
      </p:sp>
    </p:spTree>
    <p:extLst>
      <p:ext uri="{BB962C8B-B14F-4D97-AF65-F5344CB8AC3E}">
        <p14:creationId xmlns:p14="http://schemas.microsoft.com/office/powerpoint/2010/main" val="382566462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5" name="Vrije v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6" name="Vrije v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7" name="Rechthoekige driehoek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Rechte verbindingslijn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unthaak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Punthaak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ijdelijke aanduiding voor tekst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nl-NL" smtClean="0"/>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nl-NL" noProof="0" smtClean="0"/>
              <a:t>Klik op het pictogram als u een afbeelding wilt toevoegen</a:t>
            </a:r>
            <a:endParaRPr lang="en-US" noProof="0" dirty="0"/>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nl-NL" smtClean="0"/>
              <a:t>Klik om de stijl te bewerken</a:t>
            </a:r>
            <a:endParaRPr lang="en-US"/>
          </a:p>
        </p:txBody>
      </p:sp>
      <p:sp>
        <p:nvSpPr>
          <p:cNvPr id="11" name="Tijdelijke aanduiding voor datum 4"/>
          <p:cNvSpPr>
            <a:spLocks noGrp="1"/>
          </p:cNvSpPr>
          <p:nvPr>
            <p:ph type="dt" sz="half" idx="10"/>
          </p:nvPr>
        </p:nvSpPr>
        <p:spPr/>
        <p:txBody>
          <a:bodyPr/>
          <a:lstStyle>
            <a:lvl1pPr>
              <a:defRPr>
                <a:solidFill>
                  <a:schemeClr val="tx1"/>
                </a:solidFill>
              </a:defRPr>
            </a:lvl1pPr>
            <a:extLst/>
          </a:lstStyle>
          <a:p>
            <a:pPr>
              <a:defRPr/>
            </a:pPr>
            <a:fld id="{DE946B12-392E-4EB8-862F-AA0EF2070991}" type="datetimeFigureOut">
              <a:rPr lang="nl-NL"/>
              <a:pPr>
                <a:defRPr/>
              </a:pPr>
              <a:t>12-2-2013</a:t>
            </a:fld>
            <a:endParaRPr lang="nl-NL"/>
          </a:p>
        </p:txBody>
      </p:sp>
      <p:sp>
        <p:nvSpPr>
          <p:cNvPr id="12" name="Tijdelijke aanduiding voor voettekst 5"/>
          <p:cNvSpPr>
            <a:spLocks noGrp="1"/>
          </p:cNvSpPr>
          <p:nvPr>
            <p:ph type="ftr" sz="quarter" idx="11"/>
          </p:nvPr>
        </p:nvSpPr>
        <p:spPr/>
        <p:txBody>
          <a:bodyPr/>
          <a:lstStyle>
            <a:lvl1pPr>
              <a:defRPr>
                <a:solidFill>
                  <a:schemeClr val="tx1"/>
                </a:solidFill>
              </a:defRPr>
            </a:lvl1pPr>
            <a:extLst/>
          </a:lstStyle>
          <a:p>
            <a:pPr>
              <a:defRPr/>
            </a:pPr>
            <a:endParaRPr lang="nl-NL"/>
          </a:p>
        </p:txBody>
      </p:sp>
      <p:sp>
        <p:nvSpPr>
          <p:cNvPr id="13" name="Tijdelijke aanduiding voor dianummer 6"/>
          <p:cNvSpPr>
            <a:spLocks noGrp="1"/>
          </p:cNvSpPr>
          <p:nvPr>
            <p:ph type="sldNum" sz="quarter" idx="12"/>
          </p:nvPr>
        </p:nvSpPr>
        <p:spPr/>
        <p:txBody>
          <a:bodyPr/>
          <a:lstStyle>
            <a:lvl1pPr>
              <a:defRPr>
                <a:solidFill>
                  <a:schemeClr val="tx1"/>
                </a:solidFill>
              </a:defRPr>
            </a:lvl1pPr>
            <a:extLst/>
          </a:lstStyle>
          <a:p>
            <a:pPr>
              <a:defRPr/>
            </a:pPr>
            <a:fld id="{B1EF74B3-F53C-424E-B30A-9240C9DA2AA2}" type="slidenum">
              <a:rPr lang="nl-NL"/>
              <a:pPr>
                <a:defRPr/>
              </a:pPr>
              <a:t>‹nr.›</a:t>
            </a:fld>
            <a:endParaRPr lang="nl-NL"/>
          </a:p>
        </p:txBody>
      </p:sp>
    </p:spTree>
    <p:extLst>
      <p:ext uri="{BB962C8B-B14F-4D97-AF65-F5344CB8AC3E}">
        <p14:creationId xmlns:p14="http://schemas.microsoft.com/office/powerpoint/2010/main" val="273634776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12" name="Vrije v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14" name="Rechthoekige driehoe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nl-NL" smtClean="0"/>
              <a:t>Klik om de stijl te bewerken</a:t>
            </a:r>
            <a:endParaRPr lang="en-US"/>
          </a:p>
        </p:txBody>
      </p:sp>
      <p:sp>
        <p:nvSpPr>
          <p:cNvPr id="1033" name="Tijdelijke aanduiding voor tekst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10" name="Tijdelijke aanduiding voor datum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pitchFamily="34" charset="0"/>
                <a:cs typeface="Arial" pitchFamily="34" charset="0"/>
              </a:defRPr>
            </a:lvl1pPr>
            <a:extLst/>
          </a:lstStyle>
          <a:p>
            <a:pPr>
              <a:defRPr/>
            </a:pPr>
            <a:fld id="{9441B24D-A19C-4B71-94F2-A17EF78BD0D5}" type="datetimeFigureOut">
              <a:rPr lang="nl-NL"/>
              <a:pPr>
                <a:defRPr/>
              </a:pPr>
              <a:t>12-2-2013</a:t>
            </a:fld>
            <a:endParaRPr lang="nl-NL"/>
          </a:p>
        </p:txBody>
      </p:sp>
      <p:sp>
        <p:nvSpPr>
          <p:cNvPr id="22" name="Tijdelijke aanduiding voor voettekst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pitchFamily="34" charset="0"/>
                <a:cs typeface="Arial" pitchFamily="34" charset="0"/>
              </a:defRPr>
            </a:lvl1pPr>
            <a:extLst/>
          </a:lstStyle>
          <a:p>
            <a:pPr>
              <a:defRPr/>
            </a:pPr>
            <a:endParaRPr lang="nl-NL"/>
          </a:p>
        </p:txBody>
      </p:sp>
      <p:sp>
        <p:nvSpPr>
          <p:cNvPr id="18" name="Tijdelijke aanduiding voor dianumm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latin typeface="Arial" pitchFamily="34" charset="0"/>
                <a:cs typeface="Arial" pitchFamily="34" charset="0"/>
              </a:defRPr>
            </a:lvl1pPr>
            <a:extLst/>
          </a:lstStyle>
          <a:p>
            <a:pPr>
              <a:defRPr/>
            </a:pPr>
            <a:fld id="{5A82565A-B66E-48B4-93BC-692294781806}"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737" r:id="rId1"/>
    <p:sldLayoutId id="2147483733" r:id="rId2"/>
    <p:sldLayoutId id="2147483738" r:id="rId3"/>
    <p:sldLayoutId id="2147483739" r:id="rId4"/>
    <p:sldLayoutId id="2147483740" r:id="rId5"/>
    <p:sldLayoutId id="2147483741" r:id="rId6"/>
    <p:sldLayoutId id="2147483734" r:id="rId7"/>
    <p:sldLayoutId id="2147483742" r:id="rId8"/>
    <p:sldLayoutId id="2147483743" r:id="rId9"/>
    <p:sldLayoutId id="2147483735" r:id="rId10"/>
    <p:sldLayoutId id="2147483736"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p:txBody>
          <a:bodyPr/>
          <a:lstStyle/>
          <a:p>
            <a:pPr eaLnBrk="1" fontAlgn="auto" hangingPunct="1">
              <a:spcAft>
                <a:spcPts val="0"/>
              </a:spcAft>
              <a:defRPr/>
            </a:pPr>
            <a:r>
              <a:rPr lang="nl-NL" dirty="0" smtClean="0"/>
              <a:t>Genetica in beweging</a:t>
            </a:r>
          </a:p>
        </p:txBody>
      </p:sp>
      <p:sp>
        <p:nvSpPr>
          <p:cNvPr id="9219" name="Ondertitel 2"/>
          <p:cNvSpPr>
            <a:spLocks noGrp="1"/>
          </p:cNvSpPr>
          <p:nvPr>
            <p:ph type="subTitle" idx="1"/>
          </p:nvPr>
        </p:nvSpPr>
        <p:spPr>
          <a:xfrm>
            <a:off x="685800" y="3611563"/>
            <a:ext cx="7772400" cy="1200150"/>
          </a:xfrm>
        </p:spPr>
        <p:txBody>
          <a:bodyPr/>
          <a:lstStyle/>
          <a:p>
            <a:pPr marR="0" eaLnBrk="1" hangingPunct="1"/>
            <a:r>
              <a:rPr lang="nl-NL" smtClean="0"/>
              <a:t>Chaos of duidelijkheid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jdelijke aanduiding voor inhoud 2"/>
          <p:cNvSpPr>
            <a:spLocks noGrp="1"/>
          </p:cNvSpPr>
          <p:nvPr>
            <p:ph idx="1"/>
          </p:nvPr>
        </p:nvSpPr>
        <p:spPr/>
        <p:txBody>
          <a:bodyPr/>
          <a:lstStyle/>
          <a:p>
            <a:pPr eaLnBrk="1" hangingPunct="1"/>
            <a:r>
              <a:rPr lang="en-GB" b="1" smtClean="0"/>
              <a:t>Hoofdstuk 9</a:t>
            </a:r>
          </a:p>
          <a:p>
            <a:pPr eaLnBrk="1" hangingPunct="1"/>
            <a:endParaRPr lang="en-GB" smtClean="0"/>
          </a:p>
          <a:p>
            <a:pPr eaLnBrk="1" hangingPunct="1"/>
            <a:r>
              <a:rPr lang="en-GB" smtClean="0"/>
              <a:t>Het sportvoorbeeld </a:t>
            </a:r>
          </a:p>
          <a:p>
            <a:pPr eaLnBrk="1" hangingPunct="1"/>
            <a:r>
              <a:rPr lang="en-GB" smtClean="0"/>
              <a:t>De overerving van bloedgroepen? (9.2)</a:t>
            </a:r>
          </a:p>
          <a:p>
            <a:pPr eaLnBrk="1" hangingPunct="1"/>
            <a:r>
              <a:rPr lang="en-GB" smtClean="0"/>
              <a:t>De overerving van bloemkleuren? (9.2)</a:t>
            </a:r>
          </a:p>
        </p:txBody>
      </p:sp>
      <p:sp>
        <p:nvSpPr>
          <p:cNvPr id="2" name="Titel 1"/>
          <p:cNvSpPr>
            <a:spLocks noGrp="1"/>
          </p:cNvSpPr>
          <p:nvPr>
            <p:ph type="title"/>
          </p:nvPr>
        </p:nvSpPr>
        <p:spPr/>
        <p:txBody>
          <a:bodyPr>
            <a:normAutofit fontScale="90000"/>
          </a:bodyPr>
          <a:lstStyle/>
          <a:p>
            <a:pPr algn="ctr" eaLnBrk="1" fontAlgn="auto" hangingPunct="1">
              <a:spcAft>
                <a:spcPts val="0"/>
              </a:spcAft>
              <a:defRPr/>
            </a:pPr>
            <a:r>
              <a:rPr lang="en-GB" dirty="0" err="1" smtClean="0"/>
              <a:t>Werken</a:t>
            </a:r>
            <a:r>
              <a:rPr lang="en-GB" dirty="0" smtClean="0"/>
              <a:t> </a:t>
            </a:r>
            <a:r>
              <a:rPr lang="en-GB" dirty="0" err="1" smtClean="0"/>
              <a:t>vanuit</a:t>
            </a:r>
            <a:r>
              <a:rPr lang="en-GB" dirty="0" smtClean="0"/>
              <a:t>/met </a:t>
            </a:r>
            <a:r>
              <a:rPr lang="en-GB" dirty="0" err="1" smtClean="0"/>
              <a:t>een</a:t>
            </a:r>
            <a:r>
              <a:rPr lang="en-GB" dirty="0" smtClean="0"/>
              <a:t> context</a:t>
            </a:r>
            <a:br>
              <a:rPr lang="en-GB" dirty="0" smtClean="0"/>
            </a:br>
            <a:r>
              <a:rPr lang="en-GB" dirty="0" smtClean="0"/>
              <a:t> (</a:t>
            </a:r>
            <a:r>
              <a:rPr lang="en-GB" dirty="0" err="1" smtClean="0"/>
              <a:t>Voorbeelden</a:t>
            </a:r>
            <a:r>
              <a:rPr lang="en-GB" dirty="0" smtClean="0"/>
              <a:t> </a:t>
            </a:r>
            <a:r>
              <a:rPr lang="en-GB" dirty="0" err="1" smtClean="0"/>
              <a:t>tafel</a:t>
            </a:r>
            <a:r>
              <a:rPr lang="en-GB" dirty="0" smtClean="0"/>
              <a:t> 5)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pPr algn="ctr">
              <a:defRPr/>
            </a:pPr>
            <a:r>
              <a:rPr lang="en-GB" dirty="0" err="1" smtClean="0"/>
              <a:t>Didactiek</a:t>
            </a:r>
            <a:r>
              <a:rPr lang="en-GB" dirty="0" smtClean="0"/>
              <a:t> van de genetica</a:t>
            </a:r>
            <a:endParaRPr lang="en-GB" dirty="0"/>
          </a:p>
        </p:txBody>
      </p:sp>
      <p:sp>
        <p:nvSpPr>
          <p:cNvPr id="10243" name="Tijdelijke aanduiding voor inhoud 3"/>
          <p:cNvSpPr>
            <a:spLocks noGrp="1"/>
          </p:cNvSpPr>
          <p:nvPr>
            <p:ph idx="1"/>
          </p:nvPr>
        </p:nvSpPr>
        <p:spPr/>
        <p:txBody>
          <a:bodyPr/>
          <a:lstStyle/>
          <a:p>
            <a:r>
              <a:rPr lang="en-GB" smtClean="0"/>
              <a:t>Geschiedenis van de genetica</a:t>
            </a:r>
          </a:p>
          <a:p>
            <a:r>
              <a:rPr lang="en-GB" smtClean="0"/>
              <a:t>Genetica in het CE vmbo,havo,vwo</a:t>
            </a:r>
          </a:p>
          <a:p>
            <a:r>
              <a:rPr lang="en-GB" smtClean="0"/>
              <a:t>Leermoeilijkheden in de genetica</a:t>
            </a:r>
          </a:p>
          <a:p>
            <a:r>
              <a:rPr lang="en-GB" smtClean="0"/>
              <a:t> Opdrachten die aansluiten bij leermoelijkheden</a:t>
            </a:r>
          </a:p>
          <a:p>
            <a:r>
              <a:rPr lang="en-GB" smtClean="0"/>
              <a:t>Beschrijving van allerlei contexten</a:t>
            </a:r>
          </a:p>
          <a:p>
            <a:r>
              <a:rPr lang="en-GB" smtClean="0"/>
              <a:t>Nieuwe ontwikkeling in genomics en mogelijke gevolgen voor inhoud genetica</a:t>
            </a:r>
          </a:p>
          <a:p>
            <a:endParaRPr lang="en-GB"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inhoud 2"/>
          <p:cNvSpPr>
            <a:spLocks noGrp="1"/>
          </p:cNvSpPr>
          <p:nvPr>
            <p:ph idx="1"/>
          </p:nvPr>
        </p:nvSpPr>
        <p:spPr/>
        <p:txBody>
          <a:bodyPr/>
          <a:lstStyle/>
          <a:p>
            <a:pPr eaLnBrk="1" hangingPunct="1"/>
            <a:r>
              <a:rPr lang="en-GB" b="1" smtClean="0"/>
              <a:t>Hoofdstuk 1</a:t>
            </a:r>
          </a:p>
          <a:p>
            <a:pPr eaLnBrk="1" hangingPunct="1"/>
            <a:endParaRPr lang="en-GB" smtClean="0"/>
          </a:p>
          <a:p>
            <a:pPr eaLnBrk="1" hangingPunct="1"/>
            <a:r>
              <a:rPr lang="en-GB" smtClean="0"/>
              <a:t>Ontwikkeling van begrip kost tijd</a:t>
            </a:r>
          </a:p>
          <a:p>
            <a:pPr lvl="1" eaLnBrk="1" hangingPunct="1"/>
            <a:r>
              <a:rPr lang="en-GB" smtClean="0"/>
              <a:t>Bouw en functie van chromosomen</a:t>
            </a:r>
          </a:p>
          <a:p>
            <a:pPr lvl="1" eaLnBrk="1" hangingPunct="1"/>
            <a:r>
              <a:rPr lang="en-GB" smtClean="0"/>
              <a:t>Bouw en functie van een gen</a:t>
            </a:r>
          </a:p>
          <a:p>
            <a:pPr lvl="1" eaLnBrk="1" hangingPunct="1"/>
            <a:r>
              <a:rPr lang="en-GB" smtClean="0"/>
              <a:t>Regeling van genexpressie</a:t>
            </a:r>
          </a:p>
          <a:p>
            <a:pPr eaLnBrk="1" hangingPunct="1"/>
            <a:r>
              <a:rPr lang="en-GB" smtClean="0"/>
              <a:t>Maatschappelijke invloed van nieuwe kennis</a:t>
            </a:r>
          </a:p>
          <a:p>
            <a:pPr lvl="1" eaLnBrk="1" hangingPunct="1"/>
            <a:r>
              <a:rPr lang="en-GB" smtClean="0"/>
              <a:t>Landbouw en veeteelt, Forensisch onderzoek</a:t>
            </a:r>
          </a:p>
          <a:p>
            <a:pPr lvl="1" eaLnBrk="1" hangingPunct="1"/>
            <a:r>
              <a:rPr lang="en-GB" smtClean="0"/>
              <a:t>Nobelprijzen in de geneeskunde</a:t>
            </a:r>
          </a:p>
          <a:p>
            <a:pPr lvl="1" eaLnBrk="1" hangingPunct="1"/>
            <a:r>
              <a:rPr lang="en-GB" smtClean="0"/>
              <a:t>Van wie is de kennis</a:t>
            </a:r>
          </a:p>
        </p:txBody>
      </p:sp>
      <p:sp>
        <p:nvSpPr>
          <p:cNvPr id="2" name="Titel 1"/>
          <p:cNvSpPr>
            <a:spLocks noGrp="1"/>
          </p:cNvSpPr>
          <p:nvPr>
            <p:ph type="title"/>
          </p:nvPr>
        </p:nvSpPr>
        <p:spPr/>
        <p:txBody>
          <a:bodyPr>
            <a:normAutofit fontScale="90000"/>
          </a:bodyPr>
          <a:lstStyle/>
          <a:p>
            <a:pPr eaLnBrk="1" fontAlgn="auto" hangingPunct="1">
              <a:spcAft>
                <a:spcPts val="0"/>
              </a:spcAft>
              <a:defRPr/>
            </a:pPr>
            <a:r>
              <a:rPr lang="en-GB" dirty="0" err="1" smtClean="0"/>
              <a:t>Geschiedenis</a:t>
            </a:r>
            <a:r>
              <a:rPr lang="en-GB" dirty="0" smtClean="0"/>
              <a:t> (</a:t>
            </a:r>
            <a:r>
              <a:rPr lang="en-GB" dirty="0" err="1" smtClean="0"/>
              <a:t>voorbeelden</a:t>
            </a:r>
            <a:r>
              <a:rPr lang="en-GB" dirty="0" smtClean="0"/>
              <a:t> </a:t>
            </a:r>
            <a:r>
              <a:rPr lang="en-GB" dirty="0" err="1" smtClean="0"/>
              <a:t>tafel</a:t>
            </a:r>
            <a:r>
              <a:rPr lang="en-GB" dirty="0" smtClean="0"/>
              <a:t> 1)</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inhoud 1"/>
          <p:cNvSpPr>
            <a:spLocks noGrp="1"/>
          </p:cNvSpPr>
          <p:nvPr>
            <p:ph idx="1"/>
          </p:nvPr>
        </p:nvSpPr>
        <p:spPr>
          <a:xfrm>
            <a:off x="457200" y="2133600"/>
            <a:ext cx="8229600" cy="3873500"/>
          </a:xfrm>
        </p:spPr>
        <p:txBody>
          <a:bodyPr/>
          <a:lstStyle/>
          <a:p>
            <a:pPr eaLnBrk="1" hangingPunct="1"/>
            <a:endParaRPr lang="en-GB" smtClean="0"/>
          </a:p>
          <a:p>
            <a:pPr eaLnBrk="1" hangingPunct="1"/>
            <a:r>
              <a:rPr lang="en-GB" smtClean="0"/>
              <a:t>Waar en hoe liggen erfelijke eigenschappen vast ?</a:t>
            </a:r>
          </a:p>
          <a:p>
            <a:pPr eaLnBrk="1" hangingPunct="1"/>
            <a:r>
              <a:rPr lang="en-GB" smtClean="0"/>
              <a:t>Hoe worden erfelijke eigenschappen doorgegeven aan het nageslacht?</a:t>
            </a:r>
          </a:p>
          <a:p>
            <a:pPr eaLnBrk="1" hangingPunct="1"/>
            <a:r>
              <a:rPr lang="en-GB" smtClean="0"/>
              <a:t>Waar komt de variatie binnen en tussen soorten vandaan?</a:t>
            </a:r>
          </a:p>
        </p:txBody>
      </p:sp>
      <p:sp>
        <p:nvSpPr>
          <p:cNvPr id="3" name="Titel 2"/>
          <p:cNvSpPr>
            <a:spLocks noGrp="1"/>
          </p:cNvSpPr>
          <p:nvPr>
            <p:ph type="title"/>
          </p:nvPr>
        </p:nvSpPr>
        <p:spPr>
          <a:xfrm>
            <a:off x="457200" y="274638"/>
            <a:ext cx="8229600" cy="1930226"/>
          </a:xfrm>
        </p:spPr>
        <p:txBody>
          <a:bodyPr>
            <a:normAutofit fontScale="90000"/>
          </a:bodyPr>
          <a:lstStyle/>
          <a:p>
            <a:pPr eaLnBrk="1" fontAlgn="auto" hangingPunct="1">
              <a:spcAft>
                <a:spcPts val="0"/>
              </a:spcAft>
              <a:defRPr/>
            </a:pPr>
            <a:r>
              <a:rPr lang="en-GB" dirty="0" smtClean="0"/>
              <a:t>Vmbo Havo </a:t>
            </a:r>
            <a:r>
              <a:rPr lang="en-GB" dirty="0" err="1" smtClean="0"/>
              <a:t>Vwo</a:t>
            </a:r>
            <a:r>
              <a:rPr lang="en-GB" dirty="0" smtClean="0"/>
              <a:t> </a:t>
            </a:r>
            <a:br>
              <a:rPr lang="en-GB" dirty="0" smtClean="0"/>
            </a:br>
            <a:r>
              <a:rPr lang="en-GB" dirty="0" err="1" smtClean="0"/>
              <a:t>Centrale</a:t>
            </a:r>
            <a:r>
              <a:rPr lang="en-GB" dirty="0" smtClean="0"/>
              <a:t> </a:t>
            </a:r>
            <a:r>
              <a:rPr lang="en-GB" dirty="0" err="1" smtClean="0"/>
              <a:t>vragen</a:t>
            </a:r>
            <a:r>
              <a:rPr lang="en-GB" dirty="0" smtClean="0"/>
              <a:t> </a:t>
            </a:r>
            <a:r>
              <a:rPr lang="en-GB" dirty="0" err="1" smtClean="0"/>
              <a:t>gelijk</a:t>
            </a:r>
            <a:r>
              <a:rPr lang="en-GB" dirty="0" smtClean="0"/>
              <a:t> </a:t>
            </a:r>
            <a:r>
              <a:rPr lang="en-GB" dirty="0" err="1" smtClean="0"/>
              <a:t>Uitgebreidheid</a:t>
            </a:r>
            <a:r>
              <a:rPr lang="en-GB" dirty="0" smtClean="0"/>
              <a:t> </a:t>
            </a:r>
            <a:r>
              <a:rPr lang="en-GB" dirty="0" err="1" smtClean="0"/>
              <a:t>verschillend</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p:cNvGraphicFramePr>
            <a:graphicFrameLocks noGrp="1"/>
          </p:cNvGraphicFramePr>
          <p:nvPr>
            <p:ph idx="1"/>
          </p:nvPr>
        </p:nvGraphicFramePr>
        <p:xfrm>
          <a:off x="1403350" y="2032000"/>
          <a:ext cx="7129463" cy="3873501"/>
        </p:xfrm>
        <a:graphic>
          <a:graphicData uri="http://schemas.openxmlformats.org/drawingml/2006/table">
            <a:tbl>
              <a:tblPr firstRow="1" bandRow="1">
                <a:tableStyleId>{5C22544A-7EE6-4342-B048-85BDC9FD1C3A}</a:tableStyleId>
              </a:tblPr>
              <a:tblGrid>
                <a:gridCol w="1955969"/>
                <a:gridCol w="1955969"/>
                <a:gridCol w="3217525"/>
              </a:tblGrid>
              <a:tr h="1554757">
                <a:tc>
                  <a:txBody>
                    <a:bodyPr/>
                    <a:lstStyle/>
                    <a:p>
                      <a:pPr algn="ctr"/>
                      <a:r>
                        <a:rPr lang="en-GB" sz="3200" dirty="0" smtClean="0"/>
                        <a:t>CE</a:t>
                      </a:r>
                      <a:endParaRPr lang="en-GB" sz="3200" dirty="0"/>
                    </a:p>
                  </a:txBody>
                  <a:tcPr marL="91449" marR="91449" marT="45728" marB="45728"/>
                </a:tc>
                <a:tc>
                  <a:txBody>
                    <a:bodyPr/>
                    <a:lstStyle/>
                    <a:p>
                      <a:pPr algn="ctr"/>
                      <a:r>
                        <a:rPr lang="en-GB" sz="3200" dirty="0" smtClean="0"/>
                        <a:t>% Genetica </a:t>
                      </a:r>
                      <a:r>
                        <a:rPr lang="en-GB" sz="3200" dirty="0" err="1" smtClean="0"/>
                        <a:t>vragen</a:t>
                      </a:r>
                      <a:endParaRPr lang="en-GB" sz="3200" dirty="0"/>
                    </a:p>
                  </a:txBody>
                  <a:tcPr marL="91449" marR="91449" marT="45728" marB="45728"/>
                </a:tc>
                <a:tc>
                  <a:txBody>
                    <a:bodyPr/>
                    <a:lstStyle/>
                    <a:p>
                      <a:pPr algn="ctr"/>
                      <a:r>
                        <a:rPr lang="en-GB" sz="3200" dirty="0" err="1" smtClean="0"/>
                        <a:t>Gebruik</a:t>
                      </a:r>
                      <a:r>
                        <a:rPr lang="en-GB" sz="3200" dirty="0" smtClean="0"/>
                        <a:t> </a:t>
                      </a:r>
                      <a:r>
                        <a:rPr lang="en-GB" sz="3200" dirty="0" err="1" smtClean="0"/>
                        <a:t>niet</a:t>
                      </a:r>
                      <a:r>
                        <a:rPr lang="en-GB" sz="3200" dirty="0" smtClean="0"/>
                        <a:t> </a:t>
                      </a:r>
                      <a:r>
                        <a:rPr lang="en-GB" sz="3200" dirty="0" err="1" smtClean="0"/>
                        <a:t>tekstuele</a:t>
                      </a:r>
                      <a:r>
                        <a:rPr lang="en-GB" sz="3200" dirty="0" smtClean="0"/>
                        <a:t> </a:t>
                      </a:r>
                      <a:r>
                        <a:rPr lang="en-GB" sz="3200" dirty="0" err="1" smtClean="0"/>
                        <a:t>informatie</a:t>
                      </a:r>
                      <a:endParaRPr lang="en-GB" sz="3200" dirty="0"/>
                    </a:p>
                  </a:txBody>
                  <a:tcPr marL="91449" marR="91449" marT="45728" marB="45728"/>
                </a:tc>
              </a:tr>
              <a:tr h="743514">
                <a:tc>
                  <a:txBody>
                    <a:bodyPr/>
                    <a:lstStyle/>
                    <a:p>
                      <a:pPr algn="ctr"/>
                      <a:r>
                        <a:rPr lang="en-GB" sz="3200" dirty="0" smtClean="0"/>
                        <a:t>vmbo</a:t>
                      </a:r>
                      <a:endParaRPr lang="en-GB" sz="3200" dirty="0"/>
                    </a:p>
                  </a:txBody>
                  <a:tcPr marL="91449" marR="91449" marT="45728" marB="45728"/>
                </a:tc>
                <a:tc>
                  <a:txBody>
                    <a:bodyPr/>
                    <a:lstStyle/>
                    <a:p>
                      <a:pPr algn="ctr"/>
                      <a:r>
                        <a:rPr lang="en-GB" sz="3200" dirty="0" smtClean="0"/>
                        <a:t>6 %</a:t>
                      </a:r>
                      <a:endParaRPr lang="en-GB" sz="3200" dirty="0"/>
                    </a:p>
                  </a:txBody>
                  <a:tcPr marL="91449" marR="91449" marT="45728" marB="45728"/>
                </a:tc>
                <a:tc>
                  <a:txBody>
                    <a:bodyPr/>
                    <a:lstStyle/>
                    <a:p>
                      <a:pPr algn="ctr"/>
                      <a:r>
                        <a:rPr lang="en-GB" sz="3200" dirty="0" smtClean="0"/>
                        <a:t>23 %</a:t>
                      </a:r>
                      <a:endParaRPr lang="en-GB" sz="3200" dirty="0"/>
                    </a:p>
                  </a:txBody>
                  <a:tcPr marL="91449" marR="91449" marT="45728" marB="45728"/>
                </a:tc>
              </a:tr>
              <a:tr h="728508">
                <a:tc>
                  <a:txBody>
                    <a:bodyPr/>
                    <a:lstStyle/>
                    <a:p>
                      <a:pPr algn="ctr"/>
                      <a:r>
                        <a:rPr lang="en-GB" sz="3200" dirty="0" smtClean="0"/>
                        <a:t>havo</a:t>
                      </a:r>
                      <a:endParaRPr lang="en-GB" sz="3200" dirty="0"/>
                    </a:p>
                  </a:txBody>
                  <a:tcPr marL="91449" marR="91449" marT="45728" marB="45728"/>
                </a:tc>
                <a:tc>
                  <a:txBody>
                    <a:bodyPr/>
                    <a:lstStyle/>
                    <a:p>
                      <a:pPr algn="ctr"/>
                      <a:r>
                        <a:rPr lang="en-GB" sz="3200" dirty="0" smtClean="0"/>
                        <a:t>18 %</a:t>
                      </a:r>
                      <a:endParaRPr lang="en-GB" sz="3200" dirty="0"/>
                    </a:p>
                  </a:txBody>
                  <a:tcPr marL="91449" marR="91449" marT="45728" marB="45728"/>
                </a:tc>
                <a:tc>
                  <a:txBody>
                    <a:bodyPr/>
                    <a:lstStyle/>
                    <a:p>
                      <a:pPr algn="ctr"/>
                      <a:r>
                        <a:rPr lang="en-GB" sz="3200" dirty="0" smtClean="0"/>
                        <a:t>9 %</a:t>
                      </a:r>
                      <a:endParaRPr lang="en-GB" sz="3200" dirty="0"/>
                    </a:p>
                  </a:txBody>
                  <a:tcPr marL="91449" marR="91449" marT="45728" marB="45728"/>
                </a:tc>
              </a:tr>
              <a:tr h="846722">
                <a:tc>
                  <a:txBody>
                    <a:bodyPr/>
                    <a:lstStyle/>
                    <a:p>
                      <a:pPr algn="ctr"/>
                      <a:r>
                        <a:rPr lang="en-GB" sz="3200" dirty="0" err="1" smtClean="0"/>
                        <a:t>vwo</a:t>
                      </a:r>
                      <a:endParaRPr lang="en-GB" sz="3200" dirty="0"/>
                    </a:p>
                  </a:txBody>
                  <a:tcPr marL="91449" marR="91449" marT="45728" marB="45728"/>
                </a:tc>
                <a:tc>
                  <a:txBody>
                    <a:bodyPr/>
                    <a:lstStyle/>
                    <a:p>
                      <a:pPr algn="ctr"/>
                      <a:r>
                        <a:rPr lang="en-GB" sz="3200" dirty="0" smtClean="0"/>
                        <a:t>20 %</a:t>
                      </a:r>
                      <a:endParaRPr lang="en-GB" sz="3200" dirty="0"/>
                    </a:p>
                  </a:txBody>
                  <a:tcPr marL="91449" marR="91449" marT="45728" marB="45728"/>
                </a:tc>
                <a:tc>
                  <a:txBody>
                    <a:bodyPr/>
                    <a:lstStyle/>
                    <a:p>
                      <a:pPr algn="ctr"/>
                      <a:r>
                        <a:rPr lang="en-GB" sz="3200" dirty="0" smtClean="0"/>
                        <a:t>41 %</a:t>
                      </a:r>
                      <a:endParaRPr lang="en-GB" sz="3200" dirty="0"/>
                    </a:p>
                  </a:txBody>
                  <a:tcPr marL="91449" marR="91449" marT="45728" marB="45728"/>
                </a:tc>
              </a:tr>
            </a:tbl>
          </a:graphicData>
        </a:graphic>
      </p:graphicFrame>
      <p:sp>
        <p:nvSpPr>
          <p:cNvPr id="2" name="Titel 1"/>
          <p:cNvSpPr>
            <a:spLocks noGrp="1"/>
          </p:cNvSpPr>
          <p:nvPr>
            <p:ph type="title"/>
          </p:nvPr>
        </p:nvSpPr>
        <p:spPr>
          <a:xfrm>
            <a:off x="467544" y="548680"/>
            <a:ext cx="8229600" cy="1143000"/>
          </a:xfrm>
        </p:spPr>
        <p:txBody>
          <a:bodyPr>
            <a:normAutofit fontScale="90000"/>
          </a:bodyPr>
          <a:lstStyle/>
          <a:p>
            <a:pPr algn="ctr" eaLnBrk="1" fontAlgn="auto" hangingPunct="1">
              <a:spcAft>
                <a:spcPts val="0"/>
              </a:spcAft>
              <a:defRPr/>
            </a:pPr>
            <a:r>
              <a:rPr lang="en-GB" dirty="0" smtClean="0"/>
              <a:t>Genetica in CE in vmbo havo </a:t>
            </a:r>
            <a:r>
              <a:rPr lang="en-GB" dirty="0" err="1" smtClean="0"/>
              <a:t>vwo</a:t>
            </a:r>
            <a:r>
              <a:rPr lang="en-GB" dirty="0" smtClean="0"/>
              <a:t> </a:t>
            </a:r>
            <a:br>
              <a:rPr lang="en-GB" dirty="0" smtClean="0"/>
            </a:br>
            <a:r>
              <a:rPr lang="en-GB" dirty="0" smtClean="0"/>
              <a:t>(</a:t>
            </a:r>
            <a:r>
              <a:rPr lang="en-GB" dirty="0" err="1" smtClean="0"/>
              <a:t>Voorbeelden</a:t>
            </a:r>
            <a:r>
              <a:rPr lang="en-GB" dirty="0" smtClean="0"/>
              <a:t> </a:t>
            </a:r>
            <a:r>
              <a:rPr lang="en-GB" dirty="0" err="1" smtClean="0"/>
              <a:t>tafel</a:t>
            </a:r>
            <a:r>
              <a:rPr lang="en-GB" dirty="0" smtClean="0"/>
              <a:t> 1)</a:t>
            </a:r>
            <a:br>
              <a:rPr lang="en-GB" dirty="0" smtClean="0"/>
            </a:br>
            <a:r>
              <a:rPr lang="en-GB" dirty="0" err="1" smtClean="0"/>
              <a:t>Hoofdstuk</a:t>
            </a:r>
            <a:r>
              <a:rPr lang="en-GB" dirty="0" smtClean="0"/>
              <a:t> 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rtlCol="0">
            <a:normAutofit fontScale="92500" lnSpcReduction="10000"/>
          </a:bodyPr>
          <a:lstStyle/>
          <a:p>
            <a:pPr marL="365760" indent="-256032" eaLnBrk="1" fontAlgn="auto" hangingPunct="1">
              <a:spcAft>
                <a:spcPts val="0"/>
              </a:spcAft>
              <a:buFont typeface="Arial" pitchFamily="34" charset="0"/>
              <a:buNone/>
              <a:defRPr/>
            </a:pPr>
            <a:r>
              <a:rPr lang="nl-NL" dirty="0" smtClean="0"/>
              <a:t>A1 	Ik denk er het mijne van!</a:t>
            </a:r>
          </a:p>
          <a:p>
            <a:pPr marL="365760" indent="-256032" eaLnBrk="1" fontAlgn="auto" hangingPunct="1">
              <a:spcAft>
                <a:spcPts val="0"/>
              </a:spcAft>
              <a:buFont typeface="Wingdings 3"/>
              <a:buChar char=""/>
              <a:defRPr/>
            </a:pPr>
            <a:endParaRPr lang="nl-NL" dirty="0" smtClean="0"/>
          </a:p>
          <a:p>
            <a:pPr marL="365760" indent="-256032" eaLnBrk="1" fontAlgn="auto" hangingPunct="1">
              <a:spcAft>
                <a:spcPts val="0"/>
              </a:spcAft>
              <a:buFont typeface="Arial" pitchFamily="34" charset="0"/>
              <a:buNone/>
              <a:defRPr/>
            </a:pPr>
            <a:r>
              <a:rPr lang="nl-NL" dirty="0" smtClean="0"/>
              <a:t>B1 	Hoe moet ik me dat voorstellen?</a:t>
            </a:r>
          </a:p>
          <a:p>
            <a:pPr marL="365760" indent="-256032" eaLnBrk="1" fontAlgn="auto" hangingPunct="1">
              <a:spcAft>
                <a:spcPts val="0"/>
              </a:spcAft>
              <a:buFont typeface="Arial" pitchFamily="34" charset="0"/>
              <a:buNone/>
              <a:defRPr/>
            </a:pPr>
            <a:r>
              <a:rPr lang="nl-NL" dirty="0" smtClean="0"/>
              <a:t>B2 	Help,  wiskunde! </a:t>
            </a:r>
            <a:r>
              <a:rPr lang="nl-NL" dirty="0" err="1" smtClean="0"/>
              <a:t>AaDdaaccAaddAAbbRraa</a:t>
            </a:r>
            <a:r>
              <a:rPr lang="nl-NL" dirty="0" smtClean="0"/>
              <a:t>  en 	p</a:t>
            </a:r>
            <a:r>
              <a:rPr lang="nl-NL" baseline="30000" dirty="0" smtClean="0"/>
              <a:t>2</a:t>
            </a:r>
            <a:r>
              <a:rPr lang="nl-NL" dirty="0" smtClean="0"/>
              <a:t>+2pq +q</a:t>
            </a:r>
            <a:r>
              <a:rPr lang="nl-NL" b="1" baseline="30000" dirty="0" smtClean="0"/>
              <a:t>2  </a:t>
            </a:r>
            <a:endParaRPr lang="nl-NL" b="1" dirty="0" smtClean="0"/>
          </a:p>
          <a:p>
            <a:pPr marL="365760" indent="-256032" eaLnBrk="1" fontAlgn="auto" hangingPunct="1">
              <a:spcAft>
                <a:spcPts val="0"/>
              </a:spcAft>
              <a:buFont typeface="Arial" pitchFamily="34" charset="0"/>
              <a:buNone/>
              <a:defRPr/>
            </a:pPr>
            <a:r>
              <a:rPr lang="nl-NL" dirty="0" smtClean="0"/>
              <a:t>B3 	En ook nog kansen!</a:t>
            </a:r>
          </a:p>
          <a:p>
            <a:pPr marL="365760" indent="-256032" eaLnBrk="1" fontAlgn="auto" hangingPunct="1">
              <a:spcAft>
                <a:spcPts val="0"/>
              </a:spcAft>
              <a:buFont typeface="Wingdings 3"/>
              <a:buChar char=""/>
              <a:defRPr/>
            </a:pPr>
            <a:endParaRPr lang="nl-NL" dirty="0" smtClean="0"/>
          </a:p>
          <a:p>
            <a:pPr marL="365760" indent="-256032" eaLnBrk="1" fontAlgn="auto" hangingPunct="1">
              <a:spcAft>
                <a:spcPts val="0"/>
              </a:spcAft>
              <a:buFont typeface="Arial" pitchFamily="34" charset="0"/>
              <a:buNone/>
              <a:defRPr/>
            </a:pPr>
            <a:r>
              <a:rPr lang="nl-NL" dirty="0" smtClean="0"/>
              <a:t>C1 	Wat een </a:t>
            </a:r>
            <a:r>
              <a:rPr lang="nl-NL" dirty="0" err="1" smtClean="0"/>
              <a:t>gejojo</a:t>
            </a:r>
            <a:r>
              <a:rPr lang="nl-NL" dirty="0" smtClean="0"/>
              <a:t> </a:t>
            </a:r>
          </a:p>
          <a:p>
            <a:pPr marL="365760" indent="-256032" eaLnBrk="1" fontAlgn="auto" hangingPunct="1">
              <a:spcAft>
                <a:spcPts val="0"/>
              </a:spcAft>
              <a:buFont typeface="Arial" pitchFamily="34" charset="0"/>
              <a:buNone/>
              <a:defRPr/>
            </a:pPr>
            <a:r>
              <a:rPr lang="nl-NL" dirty="0" smtClean="0"/>
              <a:t>C2	 Al die moeilijke woorden lijken op elkaar!</a:t>
            </a:r>
          </a:p>
          <a:p>
            <a:pPr marL="365760" indent="-256032" eaLnBrk="1" fontAlgn="auto" hangingPunct="1">
              <a:spcAft>
                <a:spcPts val="0"/>
              </a:spcAft>
              <a:buFont typeface="Wingdings 3"/>
              <a:buChar char=""/>
              <a:defRPr/>
            </a:pPr>
            <a:endParaRPr lang="nl-NL" dirty="0" smtClean="0"/>
          </a:p>
          <a:p>
            <a:pPr marL="365760" indent="-256032" eaLnBrk="1" fontAlgn="auto" hangingPunct="1">
              <a:spcAft>
                <a:spcPts val="0"/>
              </a:spcAft>
              <a:buFont typeface="Arial" pitchFamily="34" charset="0"/>
              <a:buNone/>
              <a:defRPr/>
            </a:pPr>
            <a:r>
              <a:rPr lang="nl-NL" dirty="0" smtClean="0"/>
              <a:t>D1 	Hoe moet je die sommen aanpakken?</a:t>
            </a:r>
          </a:p>
          <a:p>
            <a:pPr marL="365760" indent="-256032" eaLnBrk="1" fontAlgn="auto" hangingPunct="1">
              <a:spcAft>
                <a:spcPts val="0"/>
              </a:spcAft>
              <a:buFont typeface="Wingdings 3"/>
              <a:buChar char=""/>
              <a:defRPr/>
            </a:pPr>
            <a:endParaRPr lang="nl-NL" dirty="0" smtClean="0"/>
          </a:p>
          <a:p>
            <a:pPr marL="365760" indent="-256032" eaLnBrk="1" fontAlgn="auto" hangingPunct="1">
              <a:spcAft>
                <a:spcPts val="0"/>
              </a:spcAft>
              <a:buFont typeface="Wingdings 3"/>
              <a:buChar char=""/>
              <a:defRPr/>
            </a:pPr>
            <a:endParaRPr lang="nl-NL" dirty="0" smtClean="0"/>
          </a:p>
        </p:txBody>
      </p:sp>
      <p:sp>
        <p:nvSpPr>
          <p:cNvPr id="3074" name="Titel 1"/>
          <p:cNvSpPr>
            <a:spLocks noGrp="1"/>
          </p:cNvSpPr>
          <p:nvPr>
            <p:ph type="title"/>
          </p:nvPr>
        </p:nvSpPr>
        <p:spPr/>
        <p:txBody>
          <a:bodyPr/>
          <a:lstStyle/>
          <a:p>
            <a:pPr eaLnBrk="1" fontAlgn="auto" hangingPunct="1">
              <a:spcAft>
                <a:spcPts val="0"/>
              </a:spcAft>
              <a:defRPr/>
            </a:pPr>
            <a:r>
              <a:rPr lang="nl-NL" dirty="0" smtClean="0"/>
              <a:t>Leermoeilijkheden Hoofdstuk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jdelijke aanduiding voor inhoud 2"/>
          <p:cNvSpPr>
            <a:spLocks noGrp="1"/>
          </p:cNvSpPr>
          <p:nvPr>
            <p:ph idx="1"/>
          </p:nvPr>
        </p:nvSpPr>
        <p:spPr/>
        <p:txBody>
          <a:bodyPr/>
          <a:lstStyle/>
          <a:p>
            <a:pPr eaLnBrk="1" hangingPunct="1"/>
            <a:endParaRPr lang="en-GB" b="1" smtClean="0"/>
          </a:p>
          <a:p>
            <a:pPr eaLnBrk="1" hangingPunct="1"/>
            <a:r>
              <a:rPr lang="en-GB" b="1" smtClean="0"/>
              <a:t>Hoofdstuk 4 pag 46 en 47</a:t>
            </a:r>
          </a:p>
          <a:p>
            <a:pPr eaLnBrk="1" hangingPunct="1"/>
            <a:endParaRPr lang="en-GB" smtClean="0"/>
          </a:p>
          <a:p>
            <a:pPr eaLnBrk="1" hangingPunct="1"/>
            <a:r>
              <a:rPr lang="en-GB" smtClean="0"/>
              <a:t>Chromosoom (pag 32)</a:t>
            </a:r>
          </a:p>
          <a:p>
            <a:pPr eaLnBrk="1" hangingPunct="1"/>
            <a:r>
              <a:rPr lang="en-GB" smtClean="0"/>
              <a:t>Voorlichting borstkanker (pag. 45)</a:t>
            </a:r>
          </a:p>
          <a:p>
            <a:pPr eaLnBrk="1" hangingPunct="1"/>
            <a:r>
              <a:rPr lang="en-GB" smtClean="0"/>
              <a:t>De kampioen (pag 46)</a:t>
            </a:r>
          </a:p>
          <a:p>
            <a:pPr eaLnBrk="1" hangingPunct="1"/>
            <a:r>
              <a:rPr lang="en-GB" smtClean="0"/>
              <a:t>Hoera een meisje (pag 68)</a:t>
            </a:r>
          </a:p>
          <a:p>
            <a:pPr eaLnBrk="1" hangingPunct="1"/>
            <a:r>
              <a:rPr lang="en-GB" smtClean="0"/>
              <a:t>Zwanger (pag 120)</a:t>
            </a:r>
          </a:p>
          <a:p>
            <a:pPr eaLnBrk="1" hangingPunct="1"/>
            <a:r>
              <a:rPr lang="en-GB" smtClean="0"/>
              <a:t>Engelse conceptcartoons</a:t>
            </a:r>
          </a:p>
          <a:p>
            <a:pPr eaLnBrk="1" hangingPunct="1"/>
            <a:endParaRPr lang="en-GB" smtClean="0"/>
          </a:p>
          <a:p>
            <a:pPr eaLnBrk="1" hangingPunct="1"/>
            <a:endParaRPr lang="en-GB" smtClean="0"/>
          </a:p>
        </p:txBody>
      </p:sp>
      <p:sp>
        <p:nvSpPr>
          <p:cNvPr id="2" name="Titel 1"/>
          <p:cNvSpPr>
            <a:spLocks noGrp="1"/>
          </p:cNvSpPr>
          <p:nvPr>
            <p:ph type="title"/>
          </p:nvPr>
        </p:nvSpPr>
        <p:spPr>
          <a:xfrm>
            <a:off x="467544" y="476672"/>
            <a:ext cx="8229600" cy="1143000"/>
          </a:xfrm>
        </p:spPr>
        <p:txBody>
          <a:bodyPr>
            <a:normAutofit fontScale="90000"/>
          </a:bodyPr>
          <a:lstStyle/>
          <a:p>
            <a:pPr algn="ctr" eaLnBrk="1" fontAlgn="auto" hangingPunct="1">
              <a:spcAft>
                <a:spcPts val="0"/>
              </a:spcAft>
              <a:defRPr/>
            </a:pPr>
            <a:r>
              <a:rPr lang="en-GB" dirty="0" smtClean="0"/>
              <a:t> </a:t>
            </a:r>
            <a:r>
              <a:rPr lang="en-GB" dirty="0" err="1" smtClean="0"/>
              <a:t>Opsporen</a:t>
            </a:r>
            <a:r>
              <a:rPr lang="en-GB" dirty="0" smtClean="0"/>
              <a:t> van </a:t>
            </a:r>
            <a:r>
              <a:rPr lang="en-GB" dirty="0" err="1" smtClean="0"/>
              <a:t>leermoeilijkheden</a:t>
            </a:r>
            <a:r>
              <a:rPr lang="en-GB" dirty="0" smtClean="0"/>
              <a:t/>
            </a:r>
            <a:br>
              <a:rPr lang="en-GB" dirty="0" smtClean="0"/>
            </a:br>
            <a:r>
              <a:rPr lang="en-GB" dirty="0" smtClean="0"/>
              <a:t>Concept Cartoons </a:t>
            </a:r>
            <a:br>
              <a:rPr lang="en-GB" dirty="0" smtClean="0"/>
            </a:br>
            <a:r>
              <a:rPr lang="en-GB" dirty="0" smtClean="0"/>
              <a:t>(</a:t>
            </a:r>
            <a:r>
              <a:rPr lang="en-GB" dirty="0" err="1" smtClean="0"/>
              <a:t>Voorbeeld</a:t>
            </a:r>
            <a:r>
              <a:rPr lang="en-GB" dirty="0" smtClean="0"/>
              <a:t> </a:t>
            </a:r>
            <a:r>
              <a:rPr lang="en-GB" dirty="0" err="1" smtClean="0"/>
              <a:t>tafel</a:t>
            </a:r>
            <a:r>
              <a:rPr lang="en-GB" dirty="0" smtClean="0"/>
              <a:t> 2)</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inhoud 2"/>
          <p:cNvSpPr>
            <a:spLocks noGrp="1"/>
          </p:cNvSpPr>
          <p:nvPr>
            <p:ph idx="1"/>
          </p:nvPr>
        </p:nvSpPr>
        <p:spPr/>
        <p:txBody>
          <a:bodyPr/>
          <a:lstStyle/>
          <a:p>
            <a:pPr eaLnBrk="1" hangingPunct="1"/>
            <a:r>
              <a:rPr lang="en-GB" b="1" smtClean="0"/>
              <a:t>Hoofdstuk 5</a:t>
            </a:r>
          </a:p>
          <a:p>
            <a:pPr eaLnBrk="1" hangingPunct="1"/>
            <a:endParaRPr lang="en-GB" smtClean="0"/>
          </a:p>
          <a:p>
            <a:pPr eaLnBrk="1" hangingPunct="1"/>
            <a:r>
              <a:rPr lang="en-GB" smtClean="0"/>
              <a:t>Chromosomen in mitose en meiose (5.1)</a:t>
            </a:r>
          </a:p>
          <a:p>
            <a:pPr eaLnBrk="1" hangingPunct="1"/>
            <a:r>
              <a:rPr lang="en-GB" smtClean="0"/>
              <a:t>Allerlei modellen van DNA(5.2)</a:t>
            </a:r>
          </a:p>
          <a:p>
            <a:pPr eaLnBrk="1" hangingPunct="1"/>
            <a:r>
              <a:rPr lang="en-GB" smtClean="0"/>
              <a:t>DNA in schoolboeken (5.3)</a:t>
            </a:r>
          </a:p>
          <a:p>
            <a:pPr eaLnBrk="1" hangingPunct="1"/>
            <a:r>
              <a:rPr lang="en-GB" smtClean="0"/>
              <a:t>DNA replicatie met lego</a:t>
            </a:r>
          </a:p>
          <a:p>
            <a:pPr eaLnBrk="1" hangingPunct="1"/>
            <a:r>
              <a:rPr lang="en-GB" smtClean="0"/>
              <a:t>Hardy Weinberg met een school rietvissen</a:t>
            </a:r>
          </a:p>
        </p:txBody>
      </p:sp>
      <p:sp>
        <p:nvSpPr>
          <p:cNvPr id="2" name="Titel 1"/>
          <p:cNvSpPr>
            <a:spLocks noGrp="1"/>
          </p:cNvSpPr>
          <p:nvPr>
            <p:ph type="title"/>
          </p:nvPr>
        </p:nvSpPr>
        <p:spPr/>
        <p:txBody>
          <a:bodyPr>
            <a:normAutofit fontScale="90000"/>
          </a:bodyPr>
          <a:lstStyle/>
          <a:p>
            <a:pPr algn="ctr" eaLnBrk="1" fontAlgn="auto" hangingPunct="1">
              <a:spcAft>
                <a:spcPts val="0"/>
              </a:spcAft>
              <a:defRPr/>
            </a:pPr>
            <a:r>
              <a:rPr lang="en-GB" dirty="0" err="1" smtClean="0"/>
              <a:t>Oefenen</a:t>
            </a:r>
            <a:r>
              <a:rPr lang="en-GB" dirty="0" smtClean="0"/>
              <a:t> met </a:t>
            </a:r>
            <a:r>
              <a:rPr lang="en-GB" dirty="0" err="1" smtClean="0"/>
              <a:t>visualiseringen</a:t>
            </a:r>
            <a:r>
              <a:rPr lang="en-GB" dirty="0" smtClean="0"/>
              <a:t/>
            </a:r>
            <a:br>
              <a:rPr lang="en-GB" dirty="0" smtClean="0"/>
            </a:br>
            <a:r>
              <a:rPr lang="en-GB" dirty="0" smtClean="0"/>
              <a:t>(</a:t>
            </a:r>
            <a:r>
              <a:rPr lang="en-GB" dirty="0" err="1" smtClean="0"/>
              <a:t>Voorbeelden</a:t>
            </a:r>
            <a:r>
              <a:rPr lang="en-GB" dirty="0" smtClean="0"/>
              <a:t> </a:t>
            </a:r>
            <a:r>
              <a:rPr lang="en-GB" dirty="0" err="1" smtClean="0"/>
              <a:t>tafel</a:t>
            </a:r>
            <a:r>
              <a:rPr lang="en-GB" dirty="0" smtClean="0"/>
              <a:t> 3)</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jdelijke aanduiding voor inhoud 2"/>
          <p:cNvSpPr>
            <a:spLocks noGrp="1"/>
          </p:cNvSpPr>
          <p:nvPr>
            <p:ph idx="1"/>
          </p:nvPr>
        </p:nvSpPr>
        <p:spPr/>
        <p:txBody>
          <a:bodyPr/>
          <a:lstStyle/>
          <a:p>
            <a:pPr eaLnBrk="1" hangingPunct="1"/>
            <a:r>
              <a:rPr lang="en-GB" b="1" smtClean="0"/>
              <a:t>Hoofdstuk 6 en 7</a:t>
            </a:r>
          </a:p>
          <a:p>
            <a:pPr eaLnBrk="1" hangingPunct="1"/>
            <a:endParaRPr lang="en-GB" smtClean="0"/>
          </a:p>
          <a:p>
            <a:pPr eaLnBrk="1" hangingPunct="1"/>
            <a:r>
              <a:rPr lang="en-GB" smtClean="0"/>
              <a:t>Reebops (6.1 en 6.2)</a:t>
            </a:r>
          </a:p>
          <a:p>
            <a:pPr eaLnBrk="1" hangingPunct="1"/>
            <a:r>
              <a:rPr lang="en-GB" smtClean="0"/>
              <a:t>Jij en je genen (9.1) </a:t>
            </a:r>
          </a:p>
          <a:p>
            <a:pPr eaLnBrk="1" hangingPunct="1"/>
            <a:r>
              <a:rPr lang="en-GB" smtClean="0"/>
              <a:t>In vitro fertilisatie ( 6.3)</a:t>
            </a:r>
          </a:p>
          <a:p>
            <a:pPr eaLnBrk="1" hangingPunct="1"/>
            <a:r>
              <a:rPr lang="en-GB" smtClean="0"/>
              <a:t>Jojoen mt genetica </a:t>
            </a:r>
          </a:p>
          <a:p>
            <a:pPr eaLnBrk="1" hangingPunct="1"/>
            <a:r>
              <a:rPr lang="en-GB" smtClean="0"/>
              <a:t>Hardy Weinberg met een school rietvissen (7.3)</a:t>
            </a:r>
          </a:p>
          <a:p>
            <a:pPr eaLnBrk="1" hangingPunct="1"/>
            <a:endParaRPr lang="en-GB" smtClean="0"/>
          </a:p>
          <a:p>
            <a:pPr eaLnBrk="1" hangingPunct="1"/>
            <a:endParaRPr lang="en-GB" smtClean="0"/>
          </a:p>
          <a:p>
            <a:pPr eaLnBrk="1" hangingPunct="1"/>
            <a:endParaRPr lang="en-GB" smtClean="0"/>
          </a:p>
        </p:txBody>
      </p:sp>
      <p:sp>
        <p:nvSpPr>
          <p:cNvPr id="2" name="Titel 1"/>
          <p:cNvSpPr>
            <a:spLocks noGrp="1"/>
          </p:cNvSpPr>
          <p:nvPr>
            <p:ph type="title"/>
          </p:nvPr>
        </p:nvSpPr>
        <p:spPr/>
        <p:txBody>
          <a:bodyPr/>
          <a:lstStyle/>
          <a:p>
            <a:pPr algn="ctr" eaLnBrk="1" fontAlgn="auto" hangingPunct="1">
              <a:spcAft>
                <a:spcPts val="0"/>
              </a:spcAft>
              <a:defRPr/>
            </a:pPr>
            <a:r>
              <a:rPr lang="en-GB" dirty="0" err="1" smtClean="0"/>
              <a:t>Jojoën</a:t>
            </a:r>
            <a:r>
              <a:rPr lang="en-GB" dirty="0" smtClean="0"/>
              <a:t> (</a:t>
            </a:r>
            <a:r>
              <a:rPr lang="en-GB" dirty="0" err="1" smtClean="0"/>
              <a:t>Voorbeelden</a:t>
            </a:r>
            <a:r>
              <a:rPr lang="en-GB" dirty="0" smtClean="0"/>
              <a:t> </a:t>
            </a:r>
            <a:r>
              <a:rPr lang="en-GB" dirty="0" err="1" smtClean="0"/>
              <a:t>tafel</a:t>
            </a:r>
            <a:r>
              <a:rPr lang="en-GB" dirty="0" smtClean="0"/>
              <a:t> 4)</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182</TotalTime>
  <Words>445</Words>
  <Application>Microsoft Office PowerPoint</Application>
  <PresentationFormat>Diavoorstelling (4:3)</PresentationFormat>
  <Paragraphs>94</Paragraphs>
  <Slides>10</Slides>
  <Notes>4</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10</vt:i4>
      </vt:variant>
    </vt:vector>
  </HeadingPairs>
  <TitlesOfParts>
    <vt:vector size="17" baseType="lpstr">
      <vt:lpstr>Arial</vt:lpstr>
      <vt:lpstr>Lucida Sans Unicode</vt:lpstr>
      <vt:lpstr>Wingdings 3</vt:lpstr>
      <vt:lpstr>Verdana</vt:lpstr>
      <vt:lpstr>Wingdings 2</vt:lpstr>
      <vt:lpstr>Calibri</vt:lpstr>
      <vt:lpstr>Concours</vt:lpstr>
      <vt:lpstr>Genetica in beweging</vt:lpstr>
      <vt:lpstr>Didactiek van de genetica</vt:lpstr>
      <vt:lpstr>Geschiedenis (voorbeelden tafel 1)</vt:lpstr>
      <vt:lpstr>Vmbo Havo Vwo  Centrale vragen gelijk Uitgebreidheid verschillend</vt:lpstr>
      <vt:lpstr>Genetica in CE in vmbo havo vwo  (Voorbeelden tafel 1) Hoofdstuk 2</vt:lpstr>
      <vt:lpstr>Leermoeilijkheden Hoofdstuk 3</vt:lpstr>
      <vt:lpstr> Opsporen van leermoeilijkheden Concept Cartoons  (Voorbeeld tafel 2)</vt:lpstr>
      <vt:lpstr>Oefenen met visualiseringen (Voorbeelden tafel 3)</vt:lpstr>
      <vt:lpstr>Jojoën (Voorbeelden tafel 4)</vt:lpstr>
      <vt:lpstr>Werken vanuit/met een context  (Voorbeelden tafel 5)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Genetica</dc:title>
  <dc:creator>Kapiteijn</dc:creator>
  <cp:lastModifiedBy>Tycho Malmberg</cp:lastModifiedBy>
  <cp:revision>14</cp:revision>
  <dcterms:created xsi:type="dcterms:W3CDTF">2013-01-05T08:07:23Z</dcterms:created>
  <dcterms:modified xsi:type="dcterms:W3CDTF">2013-02-12T09:27:17Z</dcterms:modified>
</cp:coreProperties>
</file>