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78" r:id="rId4"/>
    <p:sldId id="258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9" r:id="rId13"/>
    <p:sldId id="281" r:id="rId14"/>
    <p:sldId id="282" r:id="rId15"/>
    <p:sldId id="280" r:id="rId16"/>
    <p:sldId id="273" r:id="rId17"/>
    <p:sldId id="274" r:id="rId18"/>
    <p:sldId id="275" r:id="rId19"/>
    <p:sldId id="283" r:id="rId20"/>
    <p:sldId id="276" r:id="rId21"/>
    <p:sldId id="259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 van Lith" initials="BvL" lastIdx="1" clrIdx="0">
    <p:extLst>
      <p:ext uri="{19B8F6BF-5375-455C-9EA6-DF929625EA0E}">
        <p15:presenceInfo xmlns:p15="http://schemas.microsoft.com/office/powerpoint/2012/main" userId="bbf7fc7e11a06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8"/>
    <p:restoredTop sz="94748"/>
  </p:normalViewPr>
  <p:slideViewPr>
    <p:cSldViewPr snapToGrid="0" snapToObjects="1" showGuides="1">
      <p:cViewPr varScale="1">
        <p:scale>
          <a:sx n="108" d="100"/>
          <a:sy n="108" d="100"/>
        </p:scale>
        <p:origin x="20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65A3-79D0-41E8-A2A1-3A4330B2A205}" type="datetimeFigureOut">
              <a:rPr lang="nl-NL" smtClean="0"/>
              <a:t>10-5-2019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C6A94-CAAF-481C-AE7C-8E6F7891D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16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56415" y="1693300"/>
            <a:ext cx="4604759" cy="2087857"/>
          </a:xfrm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70000"/>
              </a:lnSpc>
              <a:defRPr sz="45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de titels van de slide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9797" y="3931649"/>
            <a:ext cx="4577885" cy="114835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</a:t>
            </a:r>
          </a:p>
          <a:p>
            <a:r>
              <a:rPr lang="nl-NL" dirty="0"/>
              <a:t>datum, plaats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3A42867-0329-DC49-83DB-B998A3847B73}" type="datetimeFigureOut">
              <a:rPr lang="nl-NL" smtClean="0"/>
              <a:pPr/>
              <a:t>10-5-2019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6287706"/>
            <a:ext cx="1717675" cy="39882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56415" y="1693300"/>
            <a:ext cx="4604759" cy="2087857"/>
          </a:xfrm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70000"/>
              </a:lnSpc>
              <a:defRPr sz="45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de titels van de slide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9797" y="3931649"/>
            <a:ext cx="4577885" cy="114835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</a:t>
            </a:r>
          </a:p>
          <a:p>
            <a:r>
              <a:rPr lang="nl-NL" dirty="0"/>
              <a:t>datum, plaats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3A42867-0329-DC49-83DB-B998A3847B73}" type="datetimeFigureOut">
              <a:rPr lang="nl-NL" smtClean="0"/>
              <a:pPr/>
              <a:t>10-5-2019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6287706"/>
            <a:ext cx="1717675" cy="39882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56415" y="1693300"/>
            <a:ext cx="4604759" cy="2087857"/>
          </a:xfrm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70000"/>
              </a:lnSpc>
              <a:defRPr sz="45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de titels van de slide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9797" y="3931649"/>
            <a:ext cx="4577885" cy="114835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</a:t>
            </a:r>
          </a:p>
          <a:p>
            <a:r>
              <a:rPr lang="nl-NL" dirty="0"/>
              <a:t>datum, plaats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3A42867-0329-DC49-83DB-B998A3847B73}" type="datetimeFigureOut">
              <a:rPr lang="nl-NL" smtClean="0"/>
              <a:pPr/>
              <a:t>10-5-2019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6287706"/>
            <a:ext cx="1717675" cy="39882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56415" y="1693300"/>
            <a:ext cx="4604759" cy="2087857"/>
          </a:xfrm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70000"/>
              </a:lnSpc>
              <a:defRPr sz="45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de titels van de slide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9797" y="3931649"/>
            <a:ext cx="4577885" cy="114835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</a:t>
            </a:r>
          </a:p>
          <a:p>
            <a:r>
              <a:rPr lang="nl-NL" dirty="0"/>
              <a:t>datum, plaats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3A42867-0329-DC49-83DB-B998A3847B73}" type="datetimeFigureOut">
              <a:rPr lang="nl-NL" smtClean="0"/>
              <a:pPr/>
              <a:t>10-5-2019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6287706"/>
            <a:ext cx="1717675" cy="39882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56415" y="1693300"/>
            <a:ext cx="4604759" cy="2087857"/>
          </a:xfrm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70000"/>
              </a:lnSpc>
              <a:defRPr sz="45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de titels van de slide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9797" y="3931649"/>
            <a:ext cx="4577885" cy="114835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Naam</a:t>
            </a:r>
          </a:p>
          <a:p>
            <a:r>
              <a:rPr lang="nl-NL" dirty="0"/>
              <a:t>datum, plaats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3A42867-0329-DC49-83DB-B998A3847B73}" type="datetimeFigureOut">
              <a:rPr lang="nl-NL" smtClean="0"/>
              <a:pPr/>
              <a:t>10-5-2019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6692"/>
            <a:ext cx="2057400" cy="3651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6287706"/>
            <a:ext cx="1717675" cy="39882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Klikken om de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3" y="1160464"/>
            <a:ext cx="8015287" cy="48244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t>10-5-2019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Klikken om de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62" y="1160462"/>
            <a:ext cx="3725837" cy="48244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4601" y="1160866"/>
            <a:ext cx="3724248" cy="48240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t>10-5-2019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fslui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424" y="3253012"/>
            <a:ext cx="3492500" cy="4699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498" y="6219859"/>
            <a:ext cx="1845292" cy="5259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8" t="27892" r="26297" b="20684"/>
          <a:stretch/>
        </p:blipFill>
        <p:spPr>
          <a:xfrm>
            <a:off x="0" y="6280442"/>
            <a:ext cx="504051" cy="5775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562" y="514535"/>
            <a:ext cx="8015287" cy="645927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nl-NL" dirty="0"/>
              <a:t>Klikken om de titel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563" y="1397296"/>
            <a:ext cx="8015288" cy="4587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566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3A42867-0329-DC49-83DB-B998A3847B73}" type="datetimeFigureOut">
              <a:rPr lang="nl-NL" smtClean="0"/>
              <a:pPr/>
              <a:t>10-5-2019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566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566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86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71" r:id="rId5"/>
    <p:sldLayoutId id="2147483662" r:id="rId6"/>
    <p:sldLayoutId id="2147483664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519" userDrawn="1">
          <p15:clr>
            <a:srgbClr val="F26B43"/>
          </p15:clr>
        </p15:guide>
        <p15:guide id="3" pos="2158" userDrawn="1">
          <p15:clr>
            <a:srgbClr val="F26B43"/>
          </p15:clr>
        </p15:guide>
        <p15:guide id="4" pos="716" userDrawn="1">
          <p15:clr>
            <a:srgbClr val="F26B43"/>
          </p15:clr>
        </p15:guide>
        <p15:guide id="5" pos="1438" userDrawn="1">
          <p15:clr>
            <a:srgbClr val="F26B43"/>
          </p15:clr>
        </p15:guide>
        <p15:guide id="6" pos="1799" userDrawn="1">
          <p15:clr>
            <a:srgbClr val="F26B43"/>
          </p15:clr>
        </p15:guide>
        <p15:guide id="7" pos="3241" userDrawn="1">
          <p15:clr>
            <a:srgbClr val="F26B43"/>
          </p15:clr>
        </p15:guide>
        <p15:guide id="8" pos="3602" userDrawn="1">
          <p15:clr>
            <a:srgbClr val="F26B43"/>
          </p15:clr>
        </p15:guide>
        <p15:guide id="9" pos="4684" userDrawn="1">
          <p15:clr>
            <a:srgbClr val="F26B43"/>
          </p15:clr>
        </p15:guide>
        <p15:guide id="10" pos="3962" userDrawn="1">
          <p15:clr>
            <a:srgbClr val="F26B43"/>
          </p15:clr>
        </p15:guide>
        <p15:guide id="14" pos="4322" userDrawn="1">
          <p15:clr>
            <a:srgbClr val="F26B43"/>
          </p15:clr>
        </p15:guide>
        <p15:guide id="15" pos="5044" userDrawn="1">
          <p15:clr>
            <a:srgbClr val="F26B43"/>
          </p15:clr>
        </p15:guide>
        <p15:guide id="16" pos="5404" userDrawn="1">
          <p15:clr>
            <a:srgbClr val="F26B43"/>
          </p15:clr>
        </p15:guide>
        <p15:guide id="17" pos="355" userDrawn="1">
          <p15:clr>
            <a:srgbClr val="F26B43"/>
          </p15:clr>
        </p15:guide>
        <p15:guide id="18" pos="1077" userDrawn="1">
          <p15:clr>
            <a:srgbClr val="F26B43"/>
          </p15:clr>
        </p15:guide>
        <p15:guide id="19" orient="horz" pos="368" userDrawn="1">
          <p15:clr>
            <a:srgbClr val="F26B43"/>
          </p15:clr>
        </p15:guide>
        <p15:guide id="20" orient="horz" pos="3962" userDrawn="1">
          <p15:clr>
            <a:srgbClr val="F26B43"/>
          </p15:clr>
        </p15:guide>
        <p15:guide id="21" orient="horz" pos="3770" userDrawn="1">
          <p15:clr>
            <a:srgbClr val="F26B43"/>
          </p15:clr>
        </p15:guide>
        <p15:guide id="22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5.jpeg"/><Relationship Id="rId2" Type="http://schemas.openxmlformats.org/officeDocument/2006/relationships/hyperlink" Target="http://www.ivn.nl/tinyfores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Tiny </a:t>
            </a:r>
            <a:r>
              <a:rPr lang="nl-NL" sz="6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</a:t>
            </a:r>
            <a:endParaRPr lang="nl-NL" sz="6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4612606" y="4019465"/>
            <a:ext cx="4577885" cy="1148351"/>
          </a:xfrm>
        </p:spPr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Karin van Toor </a:t>
            </a:r>
          </a:p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 van Lith</a:t>
            </a:r>
          </a:p>
          <a:p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mei 2019  </a:t>
            </a:r>
          </a:p>
        </p:txBody>
      </p:sp>
    </p:spTree>
    <p:extLst>
      <p:ext uri="{BB962C8B-B14F-4D97-AF65-F5344CB8AC3E}">
        <p14:creationId xmlns:p14="http://schemas.microsoft.com/office/powerpoint/2010/main" val="10175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0A768-4364-4898-B68A-5407A3DA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74544-3F0B-44D9-B729-E0D1B4640E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711" y="-955384"/>
            <a:ext cx="5675351" cy="80278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08B194-CCF1-4AAA-870B-E4E76622C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1" y="4431248"/>
            <a:ext cx="2133600" cy="4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0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4057804D-0B4A-4FCE-BD49-1355CC8814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032" y="1034243"/>
            <a:ext cx="4067639" cy="47895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B5E877-F626-42A8-9DE5-2B9DC8A1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Tiny </a:t>
            </a:r>
            <a:r>
              <a:rPr lang="nl-N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</a:t>
            </a:r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F88B0-D139-4E03-B348-12426AF2C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initiatief van buurtbewoners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 met de buurt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 met (basis)scholen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 voor de gemeenschap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Buitenlokaal! </a:t>
            </a:r>
          </a:p>
        </p:txBody>
      </p:sp>
    </p:spTree>
    <p:extLst>
      <p:ext uri="{BB962C8B-B14F-4D97-AF65-F5344CB8AC3E}">
        <p14:creationId xmlns:p14="http://schemas.microsoft.com/office/powerpoint/2010/main" val="26123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BD6A9-7080-4BE8-BFFD-977FCD4C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ziet dat er dan uit?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C463E4-7B07-4ABF-800F-5D3B99E261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16" y="1525517"/>
            <a:ext cx="5702867" cy="3806966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70F5BAA-0A55-4062-BB59-DFB1A9C60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205" y="1525517"/>
            <a:ext cx="4368890" cy="380696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564E590-CAE3-4D7D-BB20-BD450E18947B}"/>
              </a:ext>
            </a:extLst>
          </p:cNvPr>
          <p:cNvSpPr txBox="1"/>
          <p:nvPr/>
        </p:nvSpPr>
        <p:spPr>
          <a:xfrm>
            <a:off x="1202783" y="5332483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Zaandam, eind 2015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1D46319-629A-4374-92F9-6AC7B18CA43B}"/>
              </a:ext>
            </a:extLst>
          </p:cNvPr>
          <p:cNvSpPr txBox="1"/>
          <p:nvPr/>
        </p:nvSpPr>
        <p:spPr>
          <a:xfrm>
            <a:off x="5573263" y="5271318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Zaandam, juli 2017</a:t>
            </a:r>
          </a:p>
        </p:txBody>
      </p:sp>
    </p:spTree>
    <p:extLst>
      <p:ext uri="{BB962C8B-B14F-4D97-AF65-F5344CB8AC3E}">
        <p14:creationId xmlns:p14="http://schemas.microsoft.com/office/powerpoint/2010/main" val="168617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834DE-EF88-4A0D-B73F-0B969768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ziet dat er dan uit?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6AE37-C76F-458A-887A-F6F6B4371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D8229849-139B-46AF-B5D9-94A42330D9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282" y="1044477"/>
            <a:ext cx="6741846" cy="50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1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AE2A-D0AB-4B71-9D68-B5BCD399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4942CC4-66D9-4FA7-800A-20368DBC57B7}"/>
              </a:ext>
            </a:extLst>
          </p:cNvPr>
          <p:cNvSpPr/>
          <p:nvPr/>
        </p:nvSpPr>
        <p:spPr>
          <a:xfrm>
            <a:off x="854234" y="3244334"/>
            <a:ext cx="772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Meedoen? Kijk op </a:t>
            </a:r>
            <a:r>
              <a:rPr lang="nl-N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www.ivn.nl/tinyforest</a:t>
            </a:r>
            <a:endParaRPr lang="nl-NL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675041-5ED1-49C4-B74C-24DD28A2A9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38276" y="936372"/>
            <a:ext cx="2589578" cy="17263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73B8C70-69DE-4A7D-A31F-542EED2249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747" y="517817"/>
            <a:ext cx="3877614" cy="25847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6C4C583-3D24-474C-A872-C338C5F790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27" y="3974208"/>
            <a:ext cx="3877614" cy="2181158"/>
          </a:xfrm>
          <a:prstGeom prst="rect">
            <a:avLst/>
          </a:prstGeom>
        </p:spPr>
      </p:pic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2BFE78C9-09B7-4D8F-BAF3-E2B0C3133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345" y="3970926"/>
            <a:ext cx="3276660" cy="2184440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7A64E8F-9BA6-44FC-B60B-FEAD5A9719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067" y="43069"/>
            <a:ext cx="11593688" cy="3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23B67-6ABA-48DF-BE86-AA708227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Waar staan we nu? 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C0C7209-7592-41A9-A0A6-6353DA2E9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4" y="1160464"/>
            <a:ext cx="4774978" cy="4824412"/>
          </a:xfrm>
        </p:spPr>
        <p:txBody>
          <a:bodyPr/>
          <a:lstStyle/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2019: 35 gerealiseerde Tiny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Forests</a:t>
            </a:r>
            <a:endParaRPr lang="nl-N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i="1" dirty="0"/>
              <a:t>Almere (6x), Alphen aan den Rijn, Apeldoorn, Breda, Dalfsen, Delft (3x), Deventer, Eijsden-Margraten, Groesbeek, Groningen, Hardenberg (2x), Heerlen, Hoogeveen, Kortgene (Noord-Beveland), Maastricht, Meppel, Oss, Utrecht (3x), 's -</a:t>
            </a:r>
            <a:r>
              <a:rPr lang="nl-NL" i="1" dirty="0" err="1"/>
              <a:t>Hertogenbosch</a:t>
            </a:r>
            <a:r>
              <a:rPr lang="nl-NL" i="1" dirty="0"/>
              <a:t>, Uithoorn, Weert, Zaandam (2x), Zwartsluis en Zwolle.</a:t>
            </a:r>
            <a:endParaRPr lang="nl-NL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Komend najaar: aanplant 50 Tiny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Forests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1EFD137-F104-4F42-83C5-65091086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22" y="1147304"/>
            <a:ext cx="3318404" cy="4837572"/>
          </a:xfrm>
          <a:prstGeom prst="rect">
            <a:avLst/>
          </a:prstGeom>
        </p:spPr>
      </p:pic>
      <p:pic>
        <p:nvPicPr>
          <p:cNvPr id="11" name="Tijdelijke aanduiding voor inhoud 3">
            <a:extLst>
              <a:ext uri="{FF2B5EF4-FFF2-40B4-BE49-F238E27FC236}">
                <a16:creationId xmlns:a16="http://schemas.microsoft.com/office/drawing/2014/main" id="{55EDAC87-4942-4019-A177-E4B72A045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86" y="3649301"/>
            <a:ext cx="3599933" cy="23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4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7FF17-8DFF-461C-9A4D-A8E9EC3B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Buitenles</a:t>
            </a:r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A50D6CE2-09DB-4F4B-9057-B839604AE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554" y="1036285"/>
            <a:ext cx="4228892" cy="49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F95D5-C303-4A3F-8A01-E3F321BC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Waarom buiten leren?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E56F10-7902-4EF1-8ECD-68C4B6B91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DDC981-2A3B-4CD0-A06F-EED8A368C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64" y="2069712"/>
            <a:ext cx="1908279" cy="36291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4EB3BC-C4A5-4DC9-A886-B91831876C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09089">
            <a:off x="5951911" y="694489"/>
            <a:ext cx="2416147" cy="26894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835EFD1-8A8F-4A1A-983E-2CE274646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067" y="2433944"/>
            <a:ext cx="3450276" cy="36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90DDC-E1B2-4FA7-AE08-E86CB589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Waarom buiten leren?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9064FB-71AC-4D2F-9E1D-7111A5BFD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Beweging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Motivatie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Echte en rijke context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Ervaringsgericht leren – beklijft beter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 leren gaan met risico’s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Vakken integreren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Ruimte voor verschillende leerstijlen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Leren over de eigen leefomgeving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Samenwerken 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Natuurbeleving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Leren zorgen voor de natuur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6BB612-B6B0-49BE-98EE-B3384BC5B6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02691" y="1362649"/>
            <a:ext cx="3276158" cy="39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059C4-2459-4093-A68F-90E64853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2D7BB7-7F3C-4327-A293-B20A85B5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E0D4BB-6C93-4C35-A621-875905694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3" y="71021"/>
            <a:ext cx="8708994" cy="61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7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C6525-325E-41E0-A77D-9EBB3C7B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voorstellen…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B7801-4AD6-4648-A88F-7042BF5DB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IVN Natuureducatie verbind mens en natuur</a:t>
            </a:r>
          </a:p>
          <a:p>
            <a:pPr marL="0" indent="0">
              <a:buNone/>
            </a:pPr>
            <a:endParaRPr lang="nl-N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beroepskrachten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8000 vrijwilligers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25.000 leden </a:t>
            </a:r>
          </a:p>
        </p:txBody>
      </p:sp>
      <p:pic>
        <p:nvPicPr>
          <p:cNvPr id="4" name="Picture 10" descr="Afbeeldingsresultaat voor moestuintjes van albert heijn">
            <a:extLst>
              <a:ext uri="{FF2B5EF4-FFF2-40B4-BE49-F238E27FC236}">
                <a16:creationId xmlns:a16="http://schemas.microsoft.com/office/drawing/2014/main" id="{BBBEB049-2E0E-48BE-AE50-D67C8FABD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220" y="4365535"/>
            <a:ext cx="2613125" cy="18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ivn natuureducatie">
            <a:extLst>
              <a:ext uri="{FF2B5EF4-FFF2-40B4-BE49-F238E27FC236}">
                <a16:creationId xmlns:a16="http://schemas.microsoft.com/office/drawing/2014/main" id="{254129FB-7184-4B57-9DF1-6C1FD34F9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8220" y="642687"/>
            <a:ext cx="2613124" cy="17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grijs groen gelukkig">
            <a:extLst>
              <a:ext uri="{FF2B5EF4-FFF2-40B4-BE49-F238E27FC236}">
                <a16:creationId xmlns:a16="http://schemas.microsoft.com/office/drawing/2014/main" id="{A9C6AECD-39C6-4E99-9F93-64CB053BE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8220" y="2492465"/>
            <a:ext cx="2613124" cy="17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9F713FE-83F9-4F25-B616-7C1EA5E56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9848">
            <a:off x="2765866" y="2946421"/>
            <a:ext cx="3265572" cy="34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35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DC794-D9B0-40F7-97BE-21A498D3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Zelf aan de slag!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BFB472-4C03-4DD7-8944-FB3C08A2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85E4DF53-A3F9-48A7-9CB7-3FCFFEA2C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32" y="1764712"/>
            <a:ext cx="2697884" cy="17952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23D117-0A9C-410F-ACE0-6A84EB02DC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2" y="3892210"/>
            <a:ext cx="2713090" cy="18053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8CA3197-0C75-4EB6-9B4E-51B070CBDB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370" y="1764712"/>
            <a:ext cx="5766877" cy="38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33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1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B71B9-8D22-486D-A31D-DCCB670D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 Tiny </a:t>
            </a:r>
            <a:r>
              <a:rPr lang="nl-N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</a:t>
            </a:r>
            <a:endParaRPr lang="nl-N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930BA0-68B5-4C4E-AFA8-589949CE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Presentatie: </a:t>
            </a:r>
          </a:p>
          <a:p>
            <a:pPr lvl="1"/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is een Tiny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lvl="1"/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Educatief gebruik van Tiny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Forests</a:t>
            </a:r>
            <a:endParaRPr lang="nl-N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Naar buiten! </a:t>
            </a:r>
          </a:p>
          <a:p>
            <a:pPr lvl="1"/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Buitenopdrachten doen</a:t>
            </a:r>
          </a:p>
          <a:p>
            <a:pPr lvl="1"/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Zelf aan de slag!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DB3DB9-E38A-46E9-A892-3916DAA20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380" y="5459991"/>
            <a:ext cx="16470246" cy="5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0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80DE52B-B24C-4D86-8958-CBD613AC75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578" y="773917"/>
            <a:ext cx="2763326" cy="279875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is een Tiny </a:t>
            </a:r>
            <a:r>
              <a:rPr lang="nl-NL" sz="3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</a:t>
            </a:r>
            <a:r>
              <a:rPr lang="nl-NL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Shubhendu</a:t>
            </a:r>
            <a:r>
              <a:rPr lang="nl-N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Sharma</a:t>
            </a:r>
            <a:r>
              <a:rPr lang="nl-N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endParaRPr lang="nl-NL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NL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NL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</a:t>
            </a:r>
            <a:r>
              <a:rPr lang="nl-NL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Akira</a:t>
            </a:r>
            <a:r>
              <a:rPr lang="nl-N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Miyawaki</a:t>
            </a:r>
            <a:r>
              <a:rPr lang="nl-N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E076A8-52DB-4A52-A297-2DC117504C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223" y="3641882"/>
            <a:ext cx="3558866" cy="23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8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8889EC-B0ED-4F2D-9DC3-7AAF83B11C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481" y="801875"/>
            <a:ext cx="3493369" cy="5183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A8C44F-D67D-402B-9E29-B0694483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is een Tiny </a:t>
            </a:r>
            <a:r>
              <a:rPr lang="nl-NL" sz="3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</a:t>
            </a:r>
            <a:r>
              <a:rPr lang="nl-NL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D3F790-3470-43F8-8963-1B4A094F0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Weelderig en compact bos</a:t>
            </a:r>
          </a:p>
          <a:p>
            <a:endParaRPr lang="nl-N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Tussen de 200 en 400 m²</a:t>
            </a:r>
          </a:p>
          <a:p>
            <a:endParaRPr lang="nl-N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Alleen inheemse boomsoorten </a:t>
            </a:r>
          </a:p>
          <a:p>
            <a:pPr lvl="1"/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passend bij de bodemsoort</a:t>
            </a:r>
          </a:p>
          <a:p>
            <a:pPr lvl="1"/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 36 verschillende soorten</a:t>
            </a:r>
          </a:p>
          <a:p>
            <a:pPr lvl="1"/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dicht op elkaar geplant, 3 per m²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79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6A68F-351C-4FFD-9C6F-687C3679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Waarom een Tiny </a:t>
            </a:r>
            <a:r>
              <a:rPr lang="nl-NL" b="1" dirty="0" err="1"/>
              <a:t>Forest</a:t>
            </a:r>
            <a:r>
              <a:rPr lang="nl-NL" b="1" dirty="0"/>
              <a:t>?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A61F8D-6307-4EF3-BCEA-3595EFC70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187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447FF59B-F7DD-41DC-97E9-C2CD6C84CB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4581525"/>
          <a:ext cx="17621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3" imgW="2047782" imgH="1057227" progId="MSGraph.Chart.8">
                  <p:embed followColorScheme="full"/>
                </p:oleObj>
              </mc:Choice>
              <mc:Fallback>
                <p:oleObj name="Chart" r:id="rId3" imgW="2047782" imgH="1057227" progId="MSGraph.Chart.8">
                  <p:embed followColorScheme="full"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581525"/>
                        <a:ext cx="17621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JL-RECHTS 10">
            <a:extLst>
              <a:ext uri="{FF2B5EF4-FFF2-40B4-BE49-F238E27FC236}">
                <a16:creationId xmlns:a16="http://schemas.microsoft.com/office/drawing/2014/main" id="{E9A72735-AF4E-4349-A1F2-9DDC7AA9BAF4}"/>
              </a:ext>
            </a:extLst>
          </p:cNvPr>
          <p:cNvSpPr/>
          <p:nvPr/>
        </p:nvSpPr>
        <p:spPr>
          <a:xfrm>
            <a:off x="995363" y="4648200"/>
            <a:ext cx="6396037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PIJL-RECHTS 12">
            <a:extLst>
              <a:ext uri="{FF2B5EF4-FFF2-40B4-BE49-F238E27FC236}">
                <a16:creationId xmlns:a16="http://schemas.microsoft.com/office/drawing/2014/main" id="{C5B9F879-D9D1-4C37-BD17-3C0F4C5281AE}"/>
              </a:ext>
            </a:extLst>
          </p:cNvPr>
          <p:cNvSpPr/>
          <p:nvPr/>
        </p:nvSpPr>
        <p:spPr>
          <a:xfrm flipH="1">
            <a:off x="1033463" y="2476500"/>
            <a:ext cx="6396037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CC97C7-E234-4BBF-B0B1-E896EF59895F}"/>
              </a:ext>
            </a:extLst>
          </p:cNvPr>
          <p:cNvSpPr txBox="1"/>
          <p:nvPr/>
        </p:nvSpPr>
        <p:spPr>
          <a:xfrm>
            <a:off x="2590800" y="1700808"/>
            <a:ext cx="327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Natuur de stad in…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F29A956-04FD-47FA-A517-019FA84BD76C}"/>
              </a:ext>
            </a:extLst>
          </p:cNvPr>
          <p:cNvSpPr txBox="1"/>
          <p:nvPr/>
        </p:nvSpPr>
        <p:spPr>
          <a:xfrm>
            <a:off x="2590800" y="5157272"/>
            <a:ext cx="37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Kinderen de stad uit…</a:t>
            </a:r>
          </a:p>
        </p:txBody>
      </p:sp>
      <p:pic>
        <p:nvPicPr>
          <p:cNvPr id="10" name="Afbeelding 9" descr="IVN Grijs-naar-Groen strook rgb_hi-res.jpg">
            <a:extLst>
              <a:ext uri="{FF2B5EF4-FFF2-40B4-BE49-F238E27FC236}">
                <a16:creationId xmlns:a16="http://schemas.microsoft.com/office/drawing/2014/main" id="{A7D77E38-1C2D-4B19-A2F2-5ED9A4A99D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768" y="3229240"/>
            <a:ext cx="9396536" cy="8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99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20149-5446-4142-A649-37856F71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5BFAA3-014F-42A4-BDBC-D52C34E0B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964B1EEE-8E50-43EA-9F9B-517BA4715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4" y="212753"/>
            <a:ext cx="823045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A748D-BE88-4942-BE8E-DDF511BF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Natuur = gezond!</a:t>
            </a:r>
          </a:p>
        </p:txBody>
      </p:sp>
      <p:pic>
        <p:nvPicPr>
          <p:cNvPr id="7" name="Afbeelding 6" descr="IVN Grijs-naar-Groen strook rgb_hi-res.jpg">
            <a:extLst>
              <a:ext uri="{FF2B5EF4-FFF2-40B4-BE49-F238E27FC236}">
                <a16:creationId xmlns:a16="http://schemas.microsoft.com/office/drawing/2014/main" id="{AAD9D72B-F4DD-479F-A326-D06149A002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63" y="2767277"/>
            <a:ext cx="9396536" cy="8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2741734-F9C2-4CAE-AE22-B897B3C42885}"/>
              </a:ext>
            </a:extLst>
          </p:cNvPr>
          <p:cNvSpPr txBox="1"/>
          <p:nvPr/>
        </p:nvSpPr>
        <p:spPr>
          <a:xfrm>
            <a:off x="714109" y="1748279"/>
            <a:ext cx="266541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N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Mensen die opgroeien in de stad, hebben…</a:t>
            </a:r>
          </a:p>
          <a:p>
            <a:pPr algn="ctr">
              <a:defRPr/>
            </a:pPr>
            <a:endParaRPr lang="nl-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88C089A-DDEE-43C3-9005-1BF808FD434C}"/>
              </a:ext>
            </a:extLst>
          </p:cNvPr>
          <p:cNvSpPr txBox="1"/>
          <p:nvPr/>
        </p:nvSpPr>
        <p:spPr>
          <a:xfrm>
            <a:off x="563562" y="3830160"/>
            <a:ext cx="2966508" cy="20621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21% meer kans op angststoornissen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 39% meer kans op depressie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50% meer kans op schizofrenie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 Meer kans op obesitas, diabetes type II, hart- en vaatziekten en astma.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51336F-DDD1-4123-B7ED-20593A92ED92}"/>
              </a:ext>
            </a:extLst>
          </p:cNvPr>
          <p:cNvSpPr txBox="1"/>
          <p:nvPr/>
        </p:nvSpPr>
        <p:spPr>
          <a:xfrm>
            <a:off x="5613931" y="1717501"/>
            <a:ext cx="266382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NL" dirty="0"/>
              <a:t>Mensen die ‘groener’ opgroeien, hebben…</a:t>
            </a:r>
          </a:p>
          <a:p>
            <a:pPr algn="ctr">
              <a:defRPr/>
            </a:pP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D46230F-1317-4E91-AD2C-B123EE4D99BA}"/>
              </a:ext>
            </a:extLst>
          </p:cNvPr>
          <p:cNvSpPr txBox="1"/>
          <p:nvPr/>
        </p:nvSpPr>
        <p:spPr>
          <a:xfrm>
            <a:off x="5613932" y="3840588"/>
            <a:ext cx="2663825" cy="20621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1600" dirty="0"/>
              <a:t>Minder kans op: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angststoornissen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depressie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obesitas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diabetes type II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hart- en vaatziekten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astma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schizofrenie</a:t>
            </a:r>
          </a:p>
        </p:txBody>
      </p:sp>
    </p:spTree>
    <p:extLst>
      <p:ext uri="{BB962C8B-B14F-4D97-AF65-F5344CB8AC3E}">
        <p14:creationId xmlns:p14="http://schemas.microsoft.com/office/powerpoint/2010/main" val="6432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6E65A-A4CA-4240-845B-0103D6ED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Natuur naar de stad…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517235-4732-406A-8E14-C8651EEF8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PIJL-RECHTS 12">
            <a:extLst>
              <a:ext uri="{FF2B5EF4-FFF2-40B4-BE49-F238E27FC236}">
                <a16:creationId xmlns:a16="http://schemas.microsoft.com/office/drawing/2014/main" id="{B80AA961-F0F0-4D2D-85F5-98F0BDD68CA1}"/>
              </a:ext>
            </a:extLst>
          </p:cNvPr>
          <p:cNvSpPr/>
          <p:nvPr/>
        </p:nvSpPr>
        <p:spPr>
          <a:xfrm flipH="1">
            <a:off x="1033463" y="2341032"/>
            <a:ext cx="6396037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F2A0E1-2E5C-420F-A845-073E01A30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24" y="1467376"/>
            <a:ext cx="3738761" cy="866600"/>
          </a:xfrm>
          <a:prstGeom prst="rect">
            <a:avLst/>
          </a:prstGeom>
        </p:spPr>
      </p:pic>
      <p:pic>
        <p:nvPicPr>
          <p:cNvPr id="7" name="Afbeelding 6" descr="IVN Grijs-naar-Groen strook rgb_hi-res.jpg">
            <a:extLst>
              <a:ext uri="{FF2B5EF4-FFF2-40B4-BE49-F238E27FC236}">
                <a16:creationId xmlns:a16="http://schemas.microsoft.com/office/drawing/2014/main" id="{9112E5DD-2FC6-4964-B1BF-60CE62C48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63" y="2767277"/>
            <a:ext cx="9396536" cy="8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402551"/>
      </p:ext>
    </p:extLst>
  </p:cSld>
  <p:clrMapOvr>
    <a:masterClrMapping/>
  </p:clrMapOvr>
</p:sld>
</file>

<file path=ppt/theme/theme1.xml><?xml version="1.0" encoding="utf-8"?>
<a:theme xmlns:a="http://schemas.openxmlformats.org/drawingml/2006/main" name="IVN-thema">
  <a:themeElements>
    <a:clrScheme name="IVN Primair Pale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3CC39"/>
      </a:accent1>
      <a:accent2>
        <a:srgbClr val="00ABC8"/>
      </a:accent2>
      <a:accent3>
        <a:srgbClr val="F78D1D"/>
      </a:accent3>
      <a:accent4>
        <a:srgbClr val="462E80"/>
      </a:accent4>
      <a:accent5>
        <a:srgbClr val="DA1473"/>
      </a:accent5>
      <a:accent6>
        <a:srgbClr val="61BB46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VN Presentatie Template Conventioneel 2017 V0_7 (96dpi)" id="{734FF026-31A0-F846-8704-E3B99E8E5364}" vid="{3330FD01-2925-E443-A7D8-BB82CF3EC6A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IVN_Presentatie_Template_Conventioneel_2017 (1)</Template>
  <TotalTime>1504</TotalTime>
  <Words>352</Words>
  <Application>Microsoft Office PowerPoint</Application>
  <PresentationFormat>Diavoorstelling (4:3)</PresentationFormat>
  <Paragraphs>92</Paragraphs>
  <Slides>21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Open Sans</vt:lpstr>
      <vt:lpstr>Times New Roman</vt:lpstr>
      <vt:lpstr>IVN-thema</vt:lpstr>
      <vt:lpstr>Chart</vt:lpstr>
      <vt:lpstr>Tiny Forest</vt:lpstr>
      <vt:lpstr>Even voorstellen… </vt:lpstr>
      <vt:lpstr>Workshop Tiny Forest</vt:lpstr>
      <vt:lpstr>Wat is een Tiny Forest? </vt:lpstr>
      <vt:lpstr>Wat is een Tiny Forest? </vt:lpstr>
      <vt:lpstr>Waarom een Tiny Forest? </vt:lpstr>
      <vt:lpstr>PowerPoint-presentatie</vt:lpstr>
      <vt:lpstr>Natuur = gezond!</vt:lpstr>
      <vt:lpstr>Natuur naar de stad… </vt:lpstr>
      <vt:lpstr>PowerPoint-presentatie</vt:lpstr>
      <vt:lpstr>Tiny Forest</vt:lpstr>
      <vt:lpstr>Hoe ziet dat er dan uit? </vt:lpstr>
      <vt:lpstr>Hoe ziet dat er dan uit? </vt:lpstr>
      <vt:lpstr>PowerPoint-presentatie</vt:lpstr>
      <vt:lpstr>Waar staan we nu? </vt:lpstr>
      <vt:lpstr>Buitenles</vt:lpstr>
      <vt:lpstr>Waarom buiten leren? </vt:lpstr>
      <vt:lpstr>Waarom buiten leren? </vt:lpstr>
      <vt:lpstr>PowerPoint-presentatie</vt:lpstr>
      <vt:lpstr>Zelf aan de slag! 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Forest</dc:title>
  <dc:subject/>
  <dc:creator>Bas van Lith</dc:creator>
  <cp:keywords/>
  <dc:description/>
  <cp:lastModifiedBy>Bas van Lith</cp:lastModifiedBy>
  <cp:revision>13</cp:revision>
  <cp:lastPrinted>2017-08-09T09:23:42Z</cp:lastPrinted>
  <dcterms:created xsi:type="dcterms:W3CDTF">2019-05-08T16:26:33Z</dcterms:created>
  <dcterms:modified xsi:type="dcterms:W3CDTF">2019-05-10T06:40:30Z</dcterms:modified>
  <cp:category/>
</cp:coreProperties>
</file>