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A3A656-C1A6-4B75-9D83-1EB952CCD0A0}">
  <a:tblStyle styleId="{9BA3A656-C1A6-4B75-9D83-1EB952CCD0A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62330FC-FE28-4565-A53C-94A29AF86B99}" styleName="Table_1">
    <a:wholeTbl>
      <a:tcTxStyle>
        <a:font>
          <a:latin typeface="Times New Roman"/>
          <a:ea typeface="Times New Roman"/>
          <a:cs typeface="Times New Roman"/>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63"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59e83b4a4e_2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g59e83b4a4e_2_3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9e83b4a4e_2_3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9e83b4a4e_2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9e83b4a4e_2_3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9e83b4a4e_2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9e83b4a4e_2_3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9e83b4a4e_2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59e83b4a4e_2_3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59e83b4a4e_2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9e83b4a4e_2_4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9e83b4a4e_2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59e83b4a4e_2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59e83b4a4e_2_4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59e83b4a4e_2_4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59e83b4a4e_2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9e83b4a4e_2_4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9e83b4a4e_2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9e83b4a4e_2_4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59e83b4a4e_2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9e83b4a4e_2_4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9e83b4a4e_2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9e83b4a4e_2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g59e83b4a4e_2_3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9e83b4a4e_2_4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9e83b4a4e_2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59e83b4a4e_2_4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59e83b4a4e_2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9e83b4a4e_2_4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9e83b4a4e_2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9e83b4a4e_2_4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9e83b4a4e_2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9e83b4a4e_2_4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9e83b4a4e_2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9e83b4a4e_2_4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59e83b4a4e_2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9e83b4a4e_2_4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9e83b4a4e_2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9e83b4a4e_2_4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9e83b4a4e_2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59e83b4a4e_2_4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59e83b4a4e_2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59e83b4a4e_2_4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59e83b4a4e_2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9e83b4a4e_2_3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9e83b4a4e_2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9e83b4a4e_2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g59e83b4a4e_2_4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59e83b4a4e_2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g59e83b4a4e_2_5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59e83b4a4e_2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g59e83b4a4e_2_5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9e83b4a4e_2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59e83b4a4e_2_5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59e83b4a4e_2_3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59e83b4a4e_2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9e83b4a4e_2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59e83b4a4e_2_3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9e83b4a4e_2_3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9e83b4a4e_2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9e83b4a4e_2_3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9e83b4a4e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9e83b4a4e_2_3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9e83b4a4e_2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9e83b4a4e_2_3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9e83b4a4e_2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86"/>
        <p:cNvGrpSpPr/>
        <p:nvPr/>
      </p:nvGrpSpPr>
      <p:grpSpPr>
        <a:xfrm>
          <a:off x="0" y="0"/>
          <a:ext cx="0" cy="0"/>
          <a:chOff x="0" y="0"/>
          <a:chExt cx="0" cy="0"/>
        </a:xfrm>
      </p:grpSpPr>
      <p:sp>
        <p:nvSpPr>
          <p:cNvPr id="87" name="Google Shape;87;p1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p1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89" name="Google Shape;89;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5" name="Google Shape;95;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p1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1" name="Google Shape;101;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 name="Google Shape;103;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7" name="Google Shape;107;p1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8" name="Google Shape;108;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 name="Google Shape;113;p1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4" name="Google Shape;114;p1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5" name="Google Shape;115;p1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6" name="Google Shape;116;p1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7" name="Google Shape;117;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 name="Google Shape;122;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125"/>
        <p:cNvGrpSpPr/>
        <p:nvPr/>
      </p:nvGrpSpPr>
      <p:grpSpPr>
        <a:xfrm>
          <a:off x="0" y="0"/>
          <a:ext cx="0" cy="0"/>
          <a:chOff x="0" y="0"/>
          <a:chExt cx="0" cy="0"/>
        </a:xfrm>
      </p:grpSpPr>
      <p:sp>
        <p:nvSpPr>
          <p:cNvPr id="126" name="Google Shape;126;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 name="Google Shape;131;p2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2" name="Google Shape;132;p2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3" name="Google Shape;133;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22"/>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9" name="Google Shape;139;p2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0" name="Google Shape;140;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2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p2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 name="Google Shape;82;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www.google.nl/search?q=3D+model+cel&amp;biw=1280&amp;bih=753&amp;tbm=isch&amp;tbo=u&amp;source=univ&amp;sa=X&amp;ved=0CCMQsARqFQoTCJTIkMD_mMcCFcmPLAodC6IGcQ#tbm=isch&amp;q=3d+cell+project" TargetMode="External"/><Relationship Id="rId7" Type="http://schemas.openxmlformats.org/officeDocument/2006/relationships/hyperlink" Target="http://www.education.com/science-fair/article/biology_building-blocks/"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hyperlink" Target="http://www.wikihow.com/Make-a-Model-Cell" TargetMode="External"/><Relationship Id="rId5" Type="http://schemas.openxmlformats.org/officeDocument/2006/relationships/hyperlink" Target="http://www.ehow.com/how_5144667_make-cell.html" TargetMode="External"/><Relationship Id="rId4" Type="http://schemas.openxmlformats.org/officeDocument/2006/relationships/hyperlink" Target="http://www.youtube.com/results?search_query=3d+cell+mode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ctrTitle"/>
          </p:nvPr>
        </p:nvSpPr>
        <p:spPr>
          <a:xfrm>
            <a:off x="0" y="4103300"/>
            <a:ext cx="12192000" cy="1177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nl-NL" sz="7200">
                <a:solidFill>
                  <a:srgbClr val="6AA84F"/>
                </a:solidFill>
              </a:rPr>
              <a:t>Bouw plantencellen in 3D</a:t>
            </a:r>
            <a:r>
              <a:rPr lang="nl-NL"/>
              <a:t> </a:t>
            </a:r>
            <a:endParaRPr/>
          </a:p>
        </p:txBody>
      </p:sp>
      <p:sp>
        <p:nvSpPr>
          <p:cNvPr id="160" name="Google Shape;160;p25"/>
          <p:cNvSpPr txBox="1">
            <a:spLocks noGrp="1"/>
          </p:cNvSpPr>
          <p:nvPr>
            <p:ph type="subTitle" idx="1"/>
          </p:nvPr>
        </p:nvSpPr>
        <p:spPr>
          <a:xfrm>
            <a:off x="1524000" y="5387817"/>
            <a:ext cx="9144000" cy="606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nl-NL" sz="3000"/>
              <a:t>Jolanda, Tamara, Burcu en Reshma</a:t>
            </a:r>
            <a:r>
              <a:rPr lang="nl-NL"/>
              <a:t> </a:t>
            </a:r>
            <a:endParaRPr/>
          </a:p>
        </p:txBody>
      </p:sp>
      <p:pic>
        <p:nvPicPr>
          <p:cNvPr id="161" name="Google Shape;161;p25"/>
          <p:cNvPicPr preferRelativeResize="0"/>
          <p:nvPr/>
        </p:nvPicPr>
        <p:blipFill rotWithShape="1">
          <a:blip r:embed="rId3">
            <a:alphaModFix/>
          </a:blip>
          <a:srcRect t="3729" b="3738"/>
          <a:stretch/>
        </p:blipFill>
        <p:spPr>
          <a:xfrm>
            <a:off x="2162550" y="0"/>
            <a:ext cx="7866900" cy="4271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4"/>
          <p:cNvPicPr preferRelativeResize="0"/>
          <p:nvPr/>
        </p:nvPicPr>
        <p:blipFill>
          <a:blip r:embed="rId3">
            <a:alphaModFix/>
          </a:blip>
          <a:stretch>
            <a:fillRect/>
          </a:stretch>
        </p:blipFill>
        <p:spPr>
          <a:xfrm>
            <a:off x="1291167" y="0"/>
            <a:ext cx="9609657" cy="6857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5"/>
          <p:cNvPicPr preferRelativeResize="0"/>
          <p:nvPr/>
        </p:nvPicPr>
        <p:blipFill>
          <a:blip r:embed="rId3">
            <a:alphaModFix/>
          </a:blip>
          <a:stretch>
            <a:fillRect/>
          </a:stretch>
        </p:blipFill>
        <p:spPr>
          <a:xfrm>
            <a:off x="1283750" y="0"/>
            <a:ext cx="9624537" cy="68579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6"/>
          <p:cNvPicPr preferRelativeResize="0"/>
          <p:nvPr/>
        </p:nvPicPr>
        <p:blipFill>
          <a:blip r:embed="rId3">
            <a:alphaModFix/>
          </a:blip>
          <a:stretch>
            <a:fillRect/>
          </a:stretch>
        </p:blipFill>
        <p:spPr>
          <a:xfrm>
            <a:off x="2895225" y="0"/>
            <a:ext cx="8923801" cy="6163751"/>
          </a:xfrm>
          <a:prstGeom prst="rect">
            <a:avLst/>
          </a:prstGeom>
          <a:noFill/>
          <a:ln>
            <a:noFill/>
          </a:ln>
        </p:spPr>
      </p:pic>
      <p:pic>
        <p:nvPicPr>
          <p:cNvPr id="224" name="Google Shape;224;p36"/>
          <p:cNvPicPr preferRelativeResize="0"/>
          <p:nvPr/>
        </p:nvPicPr>
        <p:blipFill rotWithShape="1">
          <a:blip r:embed="rId4">
            <a:alphaModFix/>
          </a:blip>
          <a:srcRect t="5642" r="2085"/>
          <a:stretch/>
        </p:blipFill>
        <p:spPr>
          <a:xfrm>
            <a:off x="0" y="3595575"/>
            <a:ext cx="5630475" cy="3262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7"/>
          <p:cNvPicPr preferRelativeResize="0"/>
          <p:nvPr/>
        </p:nvPicPr>
        <p:blipFill>
          <a:blip r:embed="rId3">
            <a:alphaModFix/>
          </a:blip>
          <a:stretch>
            <a:fillRect/>
          </a:stretch>
        </p:blipFill>
        <p:spPr>
          <a:xfrm>
            <a:off x="3806425" y="210075"/>
            <a:ext cx="7547375" cy="6266875"/>
          </a:xfrm>
          <a:prstGeom prst="rect">
            <a:avLst/>
          </a:prstGeom>
          <a:noFill/>
          <a:ln>
            <a:noFill/>
          </a:ln>
        </p:spPr>
      </p:pic>
      <p:pic>
        <p:nvPicPr>
          <p:cNvPr id="230" name="Google Shape;230;p37"/>
          <p:cNvPicPr preferRelativeResize="0"/>
          <p:nvPr/>
        </p:nvPicPr>
        <p:blipFill>
          <a:blip r:embed="rId4">
            <a:alphaModFix/>
          </a:blip>
          <a:stretch>
            <a:fillRect/>
          </a:stretch>
        </p:blipFill>
        <p:spPr>
          <a:xfrm>
            <a:off x="8" y="1690833"/>
            <a:ext cx="3596725" cy="3596725"/>
          </a:xfrm>
          <a:prstGeom prst="rect">
            <a:avLst/>
          </a:prstGeom>
          <a:noFill/>
          <a:ln>
            <a:noFill/>
          </a:ln>
        </p:spPr>
      </p:pic>
      <p:cxnSp>
        <p:nvCxnSpPr>
          <p:cNvPr id="231" name="Google Shape;231;p37"/>
          <p:cNvCxnSpPr/>
          <p:nvPr/>
        </p:nvCxnSpPr>
        <p:spPr>
          <a:xfrm rot="10800000">
            <a:off x="3349533" y="3481996"/>
            <a:ext cx="990300" cy="144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8"/>
          <p:cNvPicPr preferRelativeResize="0"/>
          <p:nvPr/>
        </p:nvPicPr>
        <p:blipFill>
          <a:blip r:embed="rId3">
            <a:alphaModFix/>
          </a:blip>
          <a:stretch>
            <a:fillRect/>
          </a:stretch>
        </p:blipFill>
        <p:spPr>
          <a:xfrm>
            <a:off x="-4" y="-2"/>
            <a:ext cx="6877118" cy="6858000"/>
          </a:xfrm>
          <a:prstGeom prst="rect">
            <a:avLst/>
          </a:prstGeom>
          <a:noFill/>
          <a:ln>
            <a:noFill/>
          </a:ln>
        </p:spPr>
      </p:pic>
      <p:pic>
        <p:nvPicPr>
          <p:cNvPr id="237" name="Google Shape;237;p38"/>
          <p:cNvPicPr preferRelativeResize="0"/>
          <p:nvPr/>
        </p:nvPicPr>
        <p:blipFill rotWithShape="1">
          <a:blip r:embed="rId4">
            <a:alphaModFix/>
          </a:blip>
          <a:srcRect l="1648" t="2448" r="1975" b="1903"/>
          <a:stretch/>
        </p:blipFill>
        <p:spPr>
          <a:xfrm>
            <a:off x="6249400" y="0"/>
            <a:ext cx="5942601" cy="3781675"/>
          </a:xfrm>
          <a:prstGeom prst="rect">
            <a:avLst/>
          </a:prstGeom>
          <a:noFill/>
          <a:ln>
            <a:noFill/>
          </a:ln>
        </p:spPr>
      </p:pic>
      <p:pic>
        <p:nvPicPr>
          <p:cNvPr id="238" name="Google Shape;238;p38"/>
          <p:cNvPicPr preferRelativeResize="0"/>
          <p:nvPr/>
        </p:nvPicPr>
        <p:blipFill rotWithShape="1">
          <a:blip r:embed="rId5">
            <a:alphaModFix/>
          </a:blip>
          <a:srcRect l="9110" r="8442" b="10770"/>
          <a:stretch/>
        </p:blipFill>
        <p:spPr>
          <a:xfrm>
            <a:off x="7089750" y="3205400"/>
            <a:ext cx="5012225" cy="3652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nl-NL"/>
              <a:t>3 Groepen </a:t>
            </a:r>
            <a:endParaRPr/>
          </a:p>
        </p:txBody>
      </p:sp>
      <p:sp>
        <p:nvSpPr>
          <p:cNvPr id="244" name="Google Shape;244;p39"/>
          <p:cNvSpPr txBox="1">
            <a:spLocks noGrp="1"/>
          </p:cNvSpPr>
          <p:nvPr>
            <p:ph type="body" idx="1"/>
          </p:nvPr>
        </p:nvSpPr>
        <p:spPr>
          <a:xfrm>
            <a:off x="838200" y="1555500"/>
            <a:ext cx="10515600" cy="51165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nl-NL"/>
              <a:t>Groep 1: </a:t>
            </a:r>
            <a:endParaRPr/>
          </a:p>
          <a:p>
            <a:pPr marL="0" lvl="0" indent="0" algn="l" rtl="0">
              <a:lnSpc>
                <a:spcPct val="80000"/>
              </a:lnSpc>
              <a:spcBef>
                <a:spcPts val="1000"/>
              </a:spcBef>
              <a:spcAft>
                <a:spcPts val="0"/>
              </a:spcAft>
              <a:buClr>
                <a:schemeClr val="dk1"/>
              </a:buClr>
              <a:buSzPts val="2800"/>
              <a:buNone/>
            </a:pPr>
            <a:r>
              <a:rPr lang="nl-NL"/>
              <a:t>Nasibakjes (2x)</a:t>
            </a:r>
            <a:endParaRPr/>
          </a:p>
          <a:p>
            <a:pPr marL="228600" lvl="0" indent="-228600" algn="l" rtl="0">
              <a:lnSpc>
                <a:spcPct val="80000"/>
              </a:lnSpc>
              <a:spcBef>
                <a:spcPts val="1000"/>
              </a:spcBef>
              <a:spcAft>
                <a:spcPts val="0"/>
              </a:spcAft>
              <a:buClr>
                <a:schemeClr val="dk1"/>
              </a:buClr>
              <a:buSzPts val="2800"/>
              <a:buChar char="•"/>
            </a:pPr>
            <a:r>
              <a:rPr lang="nl-NL"/>
              <a:t>Groep 2: </a:t>
            </a:r>
            <a:endParaRPr/>
          </a:p>
          <a:p>
            <a:pPr marL="0" lvl="0" indent="0" algn="l" rtl="0">
              <a:lnSpc>
                <a:spcPct val="80000"/>
              </a:lnSpc>
              <a:spcBef>
                <a:spcPts val="1000"/>
              </a:spcBef>
              <a:spcAft>
                <a:spcPts val="0"/>
              </a:spcAft>
              <a:buClr>
                <a:schemeClr val="dk1"/>
              </a:buClr>
              <a:buSzPts val="2800"/>
              <a:buNone/>
            </a:pPr>
            <a:r>
              <a:rPr lang="nl-NL"/>
              <a:t>Eetbare producten (2x)</a:t>
            </a:r>
            <a:endParaRPr/>
          </a:p>
          <a:p>
            <a:pPr marL="228600" lvl="0" indent="-228600" algn="l" rtl="0">
              <a:lnSpc>
                <a:spcPct val="80000"/>
              </a:lnSpc>
              <a:spcBef>
                <a:spcPts val="1000"/>
              </a:spcBef>
              <a:spcAft>
                <a:spcPts val="0"/>
              </a:spcAft>
              <a:buClr>
                <a:schemeClr val="dk1"/>
              </a:buClr>
              <a:buSzPts val="2800"/>
              <a:buChar char="•"/>
            </a:pPr>
            <a:r>
              <a:rPr lang="nl-NL"/>
              <a:t>Groep 3: </a:t>
            </a:r>
            <a:endParaRPr/>
          </a:p>
          <a:p>
            <a:pPr marL="0" lvl="0" indent="0" algn="l" rtl="0">
              <a:lnSpc>
                <a:spcPct val="80000"/>
              </a:lnSpc>
              <a:spcBef>
                <a:spcPts val="1000"/>
              </a:spcBef>
              <a:spcAft>
                <a:spcPts val="0"/>
              </a:spcAft>
              <a:buClr>
                <a:schemeClr val="dk1"/>
              </a:buClr>
              <a:buSzPts val="2800"/>
              <a:buNone/>
            </a:pPr>
            <a:r>
              <a:rPr lang="nl-NL"/>
              <a:t>Afvalproducten (2x)</a:t>
            </a:r>
            <a:endParaRPr/>
          </a:p>
          <a:p>
            <a:pPr marL="228600" lvl="0" indent="-50800" algn="l" rtl="0">
              <a:lnSpc>
                <a:spcPct val="80000"/>
              </a:lnSpc>
              <a:spcBef>
                <a:spcPts val="1000"/>
              </a:spcBef>
              <a:spcAft>
                <a:spcPts val="0"/>
              </a:spcAft>
              <a:buClr>
                <a:schemeClr val="dk1"/>
              </a:buClr>
              <a:buSzPts val="2800"/>
              <a:buNone/>
            </a:pPr>
            <a:endParaRPr/>
          </a:p>
          <a:p>
            <a:pPr marL="228600" lvl="0" indent="-228600" algn="l" rtl="0">
              <a:lnSpc>
                <a:spcPct val="80000"/>
              </a:lnSpc>
              <a:spcBef>
                <a:spcPts val="1000"/>
              </a:spcBef>
              <a:spcAft>
                <a:spcPts val="0"/>
              </a:spcAft>
              <a:buClr>
                <a:schemeClr val="dk1"/>
              </a:buClr>
              <a:buSzPts val="2800"/>
              <a:buChar char="•"/>
            </a:pPr>
            <a:r>
              <a:rPr lang="nl-NL"/>
              <a:t>Maak een rubric/nakijkmodel bij je product</a:t>
            </a:r>
            <a:endParaRPr/>
          </a:p>
          <a:p>
            <a:pPr marL="228600" lvl="0" indent="-228600" algn="l" rtl="0">
              <a:lnSpc>
                <a:spcPct val="80000"/>
              </a:lnSpc>
              <a:spcBef>
                <a:spcPts val="1000"/>
              </a:spcBef>
              <a:spcAft>
                <a:spcPts val="0"/>
              </a:spcAft>
              <a:buClr>
                <a:schemeClr val="dk1"/>
              </a:buClr>
              <a:buSzPts val="2800"/>
              <a:buChar char="•"/>
            </a:pPr>
            <a:r>
              <a:rPr lang="nl-NL"/>
              <a:t>Bepaal ook voor welk schooltype/jaarlaag/tijdsduur les. </a:t>
            </a:r>
            <a:endParaRPr/>
          </a:p>
          <a:p>
            <a:pPr marL="228600" lvl="0" indent="-50800" algn="l" rtl="0">
              <a:lnSpc>
                <a:spcPct val="80000"/>
              </a:lnSpc>
              <a:spcBef>
                <a:spcPts val="1000"/>
              </a:spcBef>
              <a:spcAft>
                <a:spcPts val="0"/>
              </a:spcAft>
              <a:buClr>
                <a:schemeClr val="dk1"/>
              </a:buClr>
              <a:buSzPts val="28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0"/>
          <p:cNvSpPr txBox="1">
            <a:spLocks noGrp="1"/>
          </p:cNvSpPr>
          <p:nvPr>
            <p:ph type="title"/>
          </p:nvPr>
        </p:nvSpPr>
        <p:spPr>
          <a:xfrm>
            <a:off x="838200" y="365125"/>
            <a:ext cx="10515600" cy="603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l-NL"/>
              <a:t>Zelf aan de slag!</a:t>
            </a:r>
            <a:endParaRPr/>
          </a:p>
        </p:txBody>
      </p:sp>
      <p:sp>
        <p:nvSpPr>
          <p:cNvPr id="250" name="Google Shape;250;p40"/>
          <p:cNvSpPr txBox="1">
            <a:spLocks noGrp="1"/>
          </p:cNvSpPr>
          <p:nvPr>
            <p:ph type="body" idx="1"/>
          </p:nvPr>
        </p:nvSpPr>
        <p:spPr>
          <a:xfrm>
            <a:off x="838200" y="1026200"/>
            <a:ext cx="10515600" cy="56583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nl-NL" sz="2400" b="1"/>
              <a:t>Maak een driedimensionaal model van een cel</a:t>
            </a:r>
            <a:r>
              <a:rPr lang="nl-NL" sz="2400"/>
              <a:t> </a:t>
            </a:r>
            <a:endParaRPr sz="2400"/>
          </a:p>
          <a:p>
            <a:pPr marL="0" lvl="0" indent="0" algn="l" rtl="0">
              <a:lnSpc>
                <a:spcPct val="100000"/>
              </a:lnSpc>
              <a:spcBef>
                <a:spcPts val="0"/>
              </a:spcBef>
              <a:spcAft>
                <a:spcPts val="0"/>
              </a:spcAft>
              <a:buNone/>
            </a:pPr>
            <a:r>
              <a:rPr lang="nl-NL" sz="2400"/>
              <a:t>Alle organellen zo realistisch mogelijk weergeven</a:t>
            </a:r>
            <a:endParaRPr sz="2400"/>
          </a:p>
          <a:p>
            <a:pPr marL="0" lvl="0" indent="0" algn="l" rtl="0">
              <a:lnSpc>
                <a:spcPct val="100000"/>
              </a:lnSpc>
              <a:spcBef>
                <a:spcPts val="0"/>
              </a:spcBef>
              <a:spcAft>
                <a:spcPts val="0"/>
              </a:spcAft>
              <a:buNone/>
            </a:pPr>
            <a:r>
              <a:rPr lang="nl-NL" sz="2400"/>
              <a:t>Groep van max 5 personen </a:t>
            </a:r>
            <a:endParaRPr sz="2400"/>
          </a:p>
          <a:p>
            <a:pPr marL="0" lvl="0" indent="0" algn="l" rtl="0">
              <a:lnSpc>
                <a:spcPct val="100000"/>
              </a:lnSpc>
              <a:spcBef>
                <a:spcPts val="0"/>
              </a:spcBef>
              <a:spcAft>
                <a:spcPts val="0"/>
              </a:spcAft>
              <a:buClr>
                <a:schemeClr val="dk1"/>
              </a:buClr>
              <a:buSzPts val="1100"/>
              <a:buFont typeface="Arial"/>
              <a:buNone/>
            </a:pPr>
            <a:r>
              <a:rPr lang="nl-NL" sz="2400"/>
              <a:t>Maximaal een uur tijd voor de opdracht</a:t>
            </a:r>
            <a:endParaRPr sz="2400"/>
          </a:p>
          <a:p>
            <a:pPr marL="0" lvl="0" indent="0" algn="l" rtl="0">
              <a:lnSpc>
                <a:spcPct val="100000"/>
              </a:lnSpc>
              <a:spcBef>
                <a:spcPts val="0"/>
              </a:spcBef>
              <a:spcAft>
                <a:spcPts val="0"/>
              </a:spcAft>
              <a:buClr>
                <a:schemeClr val="dk1"/>
              </a:buClr>
              <a:buSzPts val="1100"/>
              <a:buFont typeface="Arial"/>
              <a:buNone/>
            </a:pPr>
            <a:endParaRPr sz="2400"/>
          </a:p>
          <a:p>
            <a:pPr marL="457200" lvl="0" indent="-381000" algn="l" rtl="0">
              <a:lnSpc>
                <a:spcPct val="100000"/>
              </a:lnSpc>
              <a:spcBef>
                <a:spcPts val="0"/>
              </a:spcBef>
              <a:spcAft>
                <a:spcPts val="0"/>
              </a:spcAft>
              <a:buSzPts val="2400"/>
              <a:buFont typeface="Noto Sans Symbols"/>
              <a:buChar char="●"/>
            </a:pPr>
            <a:r>
              <a:rPr lang="nl-NL" sz="2400"/>
              <a:t>Verdeel de taken: opzoeken info, creabea, controle legenda, nakijkmodel etc. </a:t>
            </a:r>
            <a:endParaRPr sz="2400"/>
          </a:p>
          <a:p>
            <a:pPr marL="457200" lvl="0" indent="-381000" algn="l" rtl="0">
              <a:lnSpc>
                <a:spcPct val="100000"/>
              </a:lnSpc>
              <a:spcBef>
                <a:spcPts val="0"/>
              </a:spcBef>
              <a:spcAft>
                <a:spcPts val="0"/>
              </a:spcAft>
              <a:buSzPts val="2400"/>
              <a:buFont typeface="Noto Sans Symbols"/>
              <a:buChar char="●"/>
            </a:pPr>
            <a:r>
              <a:rPr lang="nl-NL" sz="2400"/>
              <a:t>Bekijk eerst een lijst van alle organellen</a:t>
            </a:r>
            <a:endParaRPr sz="2400"/>
          </a:p>
          <a:p>
            <a:pPr marL="457200" lvl="0" indent="-381000" algn="l" rtl="0">
              <a:lnSpc>
                <a:spcPct val="100000"/>
              </a:lnSpc>
              <a:spcBef>
                <a:spcPts val="0"/>
              </a:spcBef>
              <a:spcAft>
                <a:spcPts val="0"/>
              </a:spcAft>
              <a:buSzPts val="2400"/>
              <a:buFont typeface="Noto Sans Symbols"/>
              <a:buChar char="●"/>
            </a:pPr>
            <a:r>
              <a:rPr lang="nl-NL" sz="2400"/>
              <a:t>Zoek op welke organellen en andere onderdelen in en om de cel moeten zitten. Hou rekening met vorm en functie. </a:t>
            </a:r>
            <a:endParaRPr sz="2400"/>
          </a:p>
          <a:p>
            <a:pPr marL="457200" lvl="0" indent="-381000" algn="l" rtl="0">
              <a:lnSpc>
                <a:spcPct val="100000"/>
              </a:lnSpc>
              <a:spcBef>
                <a:spcPts val="0"/>
              </a:spcBef>
              <a:spcAft>
                <a:spcPts val="0"/>
              </a:spcAft>
              <a:buSzPts val="2400"/>
              <a:buFont typeface="Noto Sans Symbols"/>
              <a:buChar char="●"/>
            </a:pPr>
            <a:r>
              <a:rPr lang="nl-NL" sz="2400"/>
              <a:t>De organellen moeten herkenbaar zijn als dat organel. (grootte, hoeveelheid)</a:t>
            </a:r>
            <a:endParaRPr sz="2400"/>
          </a:p>
          <a:p>
            <a:pPr marL="457200" lvl="0" indent="-381000" algn="l" rtl="0">
              <a:lnSpc>
                <a:spcPct val="100000"/>
              </a:lnSpc>
              <a:spcBef>
                <a:spcPts val="0"/>
              </a:spcBef>
              <a:spcAft>
                <a:spcPts val="0"/>
              </a:spcAft>
              <a:buSzPts val="2400"/>
              <a:buFont typeface="Noto Sans Symbols"/>
              <a:buChar char="●"/>
            </a:pPr>
            <a:r>
              <a:rPr lang="nl-NL" sz="2400"/>
              <a:t>Kleur maakt niet uit.</a:t>
            </a:r>
            <a:endParaRPr sz="2400"/>
          </a:p>
          <a:p>
            <a:pPr marL="457200" lvl="0" indent="-381000" algn="l" rtl="0">
              <a:lnSpc>
                <a:spcPct val="100000"/>
              </a:lnSpc>
              <a:spcBef>
                <a:spcPts val="0"/>
              </a:spcBef>
              <a:spcAft>
                <a:spcPts val="0"/>
              </a:spcAft>
              <a:buSzPts val="2400"/>
              <a:buChar char="●"/>
            </a:pPr>
            <a:r>
              <a:rPr lang="nl-NL" sz="2400"/>
              <a:t>Geef met kaartjes de namen van de organellen aan. Of geef ze nummers en geef op de legenda daar de juiste namen bij.</a:t>
            </a:r>
            <a:endParaRPr sz="2400"/>
          </a:p>
          <a:p>
            <a:pPr marL="457200" lvl="0" indent="-381000" algn="l" rtl="0">
              <a:lnSpc>
                <a:spcPct val="100000"/>
              </a:lnSpc>
              <a:spcBef>
                <a:spcPts val="0"/>
              </a:spcBef>
              <a:spcAft>
                <a:spcPts val="0"/>
              </a:spcAft>
              <a:buSzPts val="2400"/>
              <a:buChar char="●"/>
            </a:pPr>
            <a:r>
              <a:rPr lang="nl-NL" sz="2400"/>
              <a:t>Maak een rubric of een nakijkmodel bij de opdracht. </a:t>
            </a:r>
            <a:endParaRPr sz="2400"/>
          </a:p>
          <a:p>
            <a:pPr marL="457200" lvl="0" indent="-381000" algn="l" rtl="0">
              <a:lnSpc>
                <a:spcPct val="100000"/>
              </a:lnSpc>
              <a:spcBef>
                <a:spcPts val="0"/>
              </a:spcBef>
              <a:spcAft>
                <a:spcPts val="0"/>
              </a:spcAft>
              <a:buSzPts val="2400"/>
              <a:buChar char="●"/>
            </a:pPr>
            <a:r>
              <a:rPr lang="nl-NL" sz="2400"/>
              <a:t>Bedenk voor welk niveau, leerjaar en tijdsduur. </a:t>
            </a:r>
            <a:endParaRPr sz="2400"/>
          </a:p>
          <a:p>
            <a:pPr marL="0" lvl="0" indent="0" algn="l" rtl="0">
              <a:lnSpc>
                <a:spcPct val="100000"/>
              </a:lnSpc>
              <a:spcBef>
                <a:spcPts val="0"/>
              </a:spcBef>
              <a:spcAft>
                <a:spcPts val="0"/>
              </a:spcAft>
              <a:buNone/>
            </a:pPr>
            <a:endParaRPr sz="2400"/>
          </a:p>
          <a:p>
            <a:pPr marL="0" lvl="0" indent="0" algn="l" rtl="0">
              <a:spcBef>
                <a:spcPts val="100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1"/>
          <p:cNvSpPr txBox="1">
            <a:spLocks noGrp="1"/>
          </p:cNvSpPr>
          <p:nvPr>
            <p:ph type="body" idx="1"/>
          </p:nvPr>
        </p:nvSpPr>
        <p:spPr>
          <a:xfrm>
            <a:off x="573600" y="535050"/>
            <a:ext cx="11044800" cy="5611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nl-NL" sz="3600" b="1"/>
              <a:t>Celstructuren van een plantencel</a:t>
            </a:r>
            <a:endParaRPr sz="3600" b="1"/>
          </a:p>
          <a:p>
            <a:pPr marL="0" lvl="0" indent="0" algn="l" rtl="0">
              <a:spcBef>
                <a:spcPts val="1000"/>
              </a:spcBef>
              <a:spcAft>
                <a:spcPts val="0"/>
              </a:spcAft>
              <a:buClr>
                <a:schemeClr val="dk1"/>
              </a:buClr>
              <a:buSzPts val="1100"/>
              <a:buFont typeface="Arial"/>
              <a:buNone/>
            </a:pPr>
            <a:r>
              <a:rPr lang="nl-NL"/>
              <a:t>Kern (DNA, kernlichaampje, kernmembraan)</a:t>
            </a:r>
            <a:endParaRPr/>
          </a:p>
          <a:p>
            <a:pPr marL="0" lvl="0" indent="0" algn="l" rtl="0">
              <a:spcBef>
                <a:spcPts val="1000"/>
              </a:spcBef>
              <a:spcAft>
                <a:spcPts val="0"/>
              </a:spcAft>
              <a:buClr>
                <a:schemeClr val="dk1"/>
              </a:buClr>
              <a:buSzPts val="1100"/>
              <a:buFont typeface="Arial"/>
              <a:buNone/>
            </a:pPr>
            <a:r>
              <a:rPr lang="nl-NL"/>
              <a:t>(Ruw) Endoplasmatisch reticulum, Ribosomen, Golgi systeem, Lysosomen</a:t>
            </a:r>
            <a:endParaRPr/>
          </a:p>
          <a:p>
            <a:pPr marL="0" lvl="0" indent="0" algn="l" rtl="0">
              <a:spcBef>
                <a:spcPts val="1000"/>
              </a:spcBef>
              <a:spcAft>
                <a:spcPts val="0"/>
              </a:spcAft>
              <a:buNone/>
            </a:pPr>
            <a:r>
              <a:rPr lang="nl-NL"/>
              <a:t>Mitochondria</a:t>
            </a:r>
            <a:endParaRPr/>
          </a:p>
          <a:p>
            <a:pPr marL="0" lvl="0" indent="0" algn="l" rtl="0">
              <a:spcBef>
                <a:spcPts val="1000"/>
              </a:spcBef>
              <a:spcAft>
                <a:spcPts val="0"/>
              </a:spcAft>
              <a:buClr>
                <a:schemeClr val="dk1"/>
              </a:buClr>
              <a:buSzPts val="1100"/>
              <a:buFont typeface="Arial"/>
              <a:buNone/>
            </a:pPr>
            <a:r>
              <a:rPr lang="nl-NL"/>
              <a:t>Chloroplasten, Chromoplasten, Leukoplasten en andere plastiden</a:t>
            </a:r>
            <a:endParaRPr/>
          </a:p>
          <a:p>
            <a:pPr marL="0" lvl="0" indent="0" algn="l" rtl="0">
              <a:spcBef>
                <a:spcPts val="1000"/>
              </a:spcBef>
              <a:spcAft>
                <a:spcPts val="0"/>
              </a:spcAft>
              <a:buClr>
                <a:schemeClr val="dk1"/>
              </a:buClr>
              <a:buSzPts val="1100"/>
              <a:buFont typeface="Arial"/>
              <a:buNone/>
            </a:pPr>
            <a:r>
              <a:rPr lang="nl-NL"/>
              <a:t>Cytoskelet</a:t>
            </a:r>
            <a:endParaRPr/>
          </a:p>
          <a:p>
            <a:pPr marL="0" lvl="0" indent="0" algn="l" rtl="0">
              <a:spcBef>
                <a:spcPts val="1000"/>
              </a:spcBef>
              <a:spcAft>
                <a:spcPts val="0"/>
              </a:spcAft>
              <a:buClr>
                <a:schemeClr val="dk1"/>
              </a:buClr>
              <a:buSzPts val="1100"/>
              <a:buFont typeface="Arial"/>
              <a:buNone/>
            </a:pPr>
            <a:r>
              <a:rPr lang="nl-NL"/>
              <a:t>Vacuole</a:t>
            </a:r>
            <a:endParaRPr/>
          </a:p>
          <a:p>
            <a:pPr marL="0" lvl="0" indent="0" algn="l" rtl="0">
              <a:spcBef>
                <a:spcPts val="1000"/>
              </a:spcBef>
              <a:spcAft>
                <a:spcPts val="0"/>
              </a:spcAft>
              <a:buClr>
                <a:schemeClr val="dk1"/>
              </a:buClr>
              <a:buSzPts val="1100"/>
              <a:buFont typeface="Arial"/>
              <a:buNone/>
            </a:pPr>
            <a:r>
              <a:rPr lang="nl-NL"/>
              <a:t>Celmembraan</a:t>
            </a:r>
            <a:endParaRPr/>
          </a:p>
          <a:p>
            <a:pPr marL="0" lvl="0" indent="0" algn="l" rtl="0">
              <a:spcBef>
                <a:spcPts val="1000"/>
              </a:spcBef>
              <a:spcAft>
                <a:spcPts val="0"/>
              </a:spcAft>
              <a:buNone/>
            </a:pPr>
            <a:r>
              <a:rPr lang="nl-NL"/>
              <a:t>Celwand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61" name="Google Shape;261;p4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62" name="Google Shape;262;p42"/>
          <p:cNvPicPr preferRelativeResize="0"/>
          <p:nvPr/>
        </p:nvPicPr>
        <p:blipFill>
          <a:blip r:embed="rId3">
            <a:alphaModFix/>
          </a:blip>
          <a:stretch>
            <a:fillRect/>
          </a:stretch>
        </p:blipFill>
        <p:spPr>
          <a:xfrm>
            <a:off x="419097" y="11"/>
            <a:ext cx="11353800" cy="67473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68" name="Google Shape;268;p4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69" name="Google Shape;269;p43"/>
          <p:cNvPicPr preferRelativeResize="0"/>
          <p:nvPr/>
        </p:nvPicPr>
        <p:blipFill>
          <a:blip r:embed="rId3">
            <a:alphaModFix/>
          </a:blip>
          <a:stretch>
            <a:fillRect/>
          </a:stretch>
        </p:blipFill>
        <p:spPr>
          <a:xfrm>
            <a:off x="838197" y="0"/>
            <a:ext cx="10860128"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838200" y="152475"/>
            <a:ext cx="10515600" cy="598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nl-NL"/>
              <a:t>Wie zijn wij?</a:t>
            </a:r>
            <a:endParaRPr/>
          </a:p>
        </p:txBody>
      </p:sp>
      <p:sp>
        <p:nvSpPr>
          <p:cNvPr id="167" name="Google Shape;167;p26"/>
          <p:cNvSpPr txBox="1">
            <a:spLocks noGrp="1"/>
          </p:cNvSpPr>
          <p:nvPr>
            <p:ph type="body" idx="1"/>
          </p:nvPr>
        </p:nvSpPr>
        <p:spPr>
          <a:xfrm>
            <a:off x="838200" y="1060825"/>
            <a:ext cx="10515600" cy="51459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nl-NL" b="1"/>
              <a:t>Jolanda de Vries</a:t>
            </a:r>
            <a:endParaRPr b="1"/>
          </a:p>
          <a:p>
            <a:pPr marL="0" lvl="0" indent="0" algn="l" rtl="0">
              <a:lnSpc>
                <a:spcPct val="90000"/>
              </a:lnSpc>
              <a:spcBef>
                <a:spcPts val="0"/>
              </a:spcBef>
              <a:spcAft>
                <a:spcPts val="0"/>
              </a:spcAft>
              <a:buNone/>
            </a:pPr>
            <a:r>
              <a:rPr lang="nl-NL"/>
              <a:t>Docente biologie onder- en bovenbouw </a:t>
            </a:r>
            <a:endParaRPr/>
          </a:p>
          <a:p>
            <a:pPr marL="0" lvl="0" indent="0" algn="l" rtl="0">
              <a:lnSpc>
                <a:spcPct val="90000"/>
              </a:lnSpc>
              <a:spcBef>
                <a:spcPts val="0"/>
              </a:spcBef>
              <a:spcAft>
                <a:spcPts val="0"/>
              </a:spcAft>
              <a:buNone/>
            </a:pPr>
            <a:r>
              <a:rPr lang="nl-NL"/>
              <a:t>Damstede Lyceum Amsterdam</a:t>
            </a:r>
            <a:endParaRPr/>
          </a:p>
          <a:p>
            <a:pPr marL="228600" lvl="0" indent="-228600" algn="l" rtl="0">
              <a:lnSpc>
                <a:spcPct val="90000"/>
              </a:lnSpc>
              <a:spcBef>
                <a:spcPts val="0"/>
              </a:spcBef>
              <a:spcAft>
                <a:spcPts val="0"/>
              </a:spcAft>
              <a:buClr>
                <a:schemeClr val="dk1"/>
              </a:buClr>
              <a:buSzPts val="2800"/>
              <a:buChar char="•"/>
            </a:pPr>
            <a:r>
              <a:rPr lang="nl-NL" b="1"/>
              <a:t>Tamara Huijbregts</a:t>
            </a:r>
            <a:endParaRPr b="1"/>
          </a:p>
          <a:p>
            <a:pPr marL="0" lvl="0" indent="0" algn="l" rtl="0">
              <a:lnSpc>
                <a:spcPct val="90000"/>
              </a:lnSpc>
              <a:spcBef>
                <a:spcPts val="0"/>
              </a:spcBef>
              <a:spcAft>
                <a:spcPts val="0"/>
              </a:spcAft>
              <a:buNone/>
            </a:pPr>
            <a:r>
              <a:rPr lang="nl-NL"/>
              <a:t>Docente biologie onder- en bovenbouw </a:t>
            </a:r>
            <a:endParaRPr/>
          </a:p>
          <a:p>
            <a:pPr marL="0" lvl="0" indent="0" algn="l" rtl="0">
              <a:lnSpc>
                <a:spcPct val="90000"/>
              </a:lnSpc>
              <a:spcBef>
                <a:spcPts val="0"/>
              </a:spcBef>
              <a:spcAft>
                <a:spcPts val="0"/>
              </a:spcAft>
              <a:buNone/>
            </a:pPr>
            <a:r>
              <a:rPr lang="nl-NL"/>
              <a:t>Stedelijk College Eindhoven</a:t>
            </a:r>
            <a:endParaRPr/>
          </a:p>
          <a:p>
            <a:pPr marL="228600" lvl="0" indent="-228600" algn="l" rtl="0">
              <a:lnSpc>
                <a:spcPct val="90000"/>
              </a:lnSpc>
              <a:spcBef>
                <a:spcPts val="0"/>
              </a:spcBef>
              <a:spcAft>
                <a:spcPts val="0"/>
              </a:spcAft>
              <a:buSzPts val="2800"/>
              <a:buChar char="•"/>
            </a:pPr>
            <a:r>
              <a:rPr lang="nl-NL" b="1"/>
              <a:t>Reshma Dewkalie</a:t>
            </a:r>
            <a:endParaRPr b="1"/>
          </a:p>
          <a:p>
            <a:pPr marL="0" lvl="0" indent="0" algn="l" rtl="0">
              <a:lnSpc>
                <a:spcPct val="90000"/>
              </a:lnSpc>
              <a:spcBef>
                <a:spcPts val="0"/>
              </a:spcBef>
              <a:spcAft>
                <a:spcPts val="0"/>
              </a:spcAft>
              <a:buNone/>
            </a:pPr>
            <a:r>
              <a:rPr lang="nl-NL"/>
              <a:t>Docente Biologie onder-en bovenbouw</a:t>
            </a:r>
            <a:endParaRPr/>
          </a:p>
          <a:p>
            <a:pPr marL="0" lvl="0" indent="0" algn="l" rtl="0">
              <a:lnSpc>
                <a:spcPct val="90000"/>
              </a:lnSpc>
              <a:spcBef>
                <a:spcPts val="0"/>
              </a:spcBef>
              <a:spcAft>
                <a:spcPts val="0"/>
              </a:spcAft>
              <a:buNone/>
            </a:pPr>
            <a:r>
              <a:rPr lang="nl-NL"/>
              <a:t>Lumion Amsterdam</a:t>
            </a:r>
            <a:endParaRPr/>
          </a:p>
          <a:p>
            <a:pPr marL="228600" lvl="0" indent="-228600" algn="l" rtl="0">
              <a:lnSpc>
                <a:spcPct val="90000"/>
              </a:lnSpc>
              <a:spcBef>
                <a:spcPts val="0"/>
              </a:spcBef>
              <a:spcAft>
                <a:spcPts val="0"/>
              </a:spcAft>
              <a:buSzPts val="2800"/>
              <a:buChar char="•"/>
            </a:pPr>
            <a:r>
              <a:rPr lang="nl-NL" b="1"/>
              <a:t>Burcu Orhan</a:t>
            </a:r>
            <a:endParaRPr b="1"/>
          </a:p>
          <a:p>
            <a:pPr marL="0" lvl="0" indent="0" algn="l" rtl="0">
              <a:lnSpc>
                <a:spcPct val="90000"/>
              </a:lnSpc>
              <a:spcBef>
                <a:spcPts val="0"/>
              </a:spcBef>
              <a:spcAft>
                <a:spcPts val="0"/>
              </a:spcAft>
              <a:buNone/>
            </a:pPr>
            <a:r>
              <a:rPr lang="nl-NL"/>
              <a:t>Docente Biologie onderbouw &amp; vmbo4</a:t>
            </a:r>
            <a:endParaRPr/>
          </a:p>
          <a:p>
            <a:pPr marL="0" lvl="0" indent="0" algn="l" rtl="0">
              <a:lnSpc>
                <a:spcPct val="90000"/>
              </a:lnSpc>
              <a:spcBef>
                <a:spcPts val="0"/>
              </a:spcBef>
              <a:spcAft>
                <a:spcPts val="0"/>
              </a:spcAft>
              <a:buNone/>
            </a:pPr>
            <a:r>
              <a:rPr lang="nl-NL"/>
              <a:t>Lumion Amsterdam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75" name="Google Shape;275;p4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76" name="Google Shape;276;p44"/>
          <p:cNvPicPr preferRelativeResize="0"/>
          <p:nvPr/>
        </p:nvPicPr>
        <p:blipFill>
          <a:blip r:embed="rId3">
            <a:alphaModFix/>
          </a:blip>
          <a:stretch>
            <a:fillRect/>
          </a:stretch>
        </p:blipFill>
        <p:spPr>
          <a:xfrm>
            <a:off x="2667000" y="0"/>
            <a:ext cx="6858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a:spLocks noGrp="1"/>
          </p:cNvSpPr>
          <p:nvPr>
            <p:ph type="title"/>
          </p:nvPr>
        </p:nvSpPr>
        <p:spPr>
          <a:xfrm>
            <a:off x="219575" y="0"/>
            <a:ext cx="11134200" cy="647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l-NL"/>
              <a:t>Voorbeeld opdrachtblad </a:t>
            </a:r>
            <a:endParaRPr/>
          </a:p>
        </p:txBody>
      </p:sp>
      <p:sp>
        <p:nvSpPr>
          <p:cNvPr id="282" name="Google Shape;282;p45"/>
          <p:cNvSpPr txBox="1">
            <a:spLocks noGrp="1"/>
          </p:cNvSpPr>
          <p:nvPr>
            <p:ph type="body" idx="1"/>
          </p:nvPr>
        </p:nvSpPr>
        <p:spPr>
          <a:xfrm>
            <a:off x="380675" y="647100"/>
            <a:ext cx="10973100" cy="6414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nl-NL" sz="1200">
                <a:latin typeface="Arial"/>
                <a:ea typeface="Arial"/>
                <a:cs typeface="Arial"/>
                <a:sym typeface="Arial"/>
              </a:rPr>
              <a:t>Voor deze groepsopdracht gaan jullie zelf een </a:t>
            </a:r>
            <a:r>
              <a:rPr lang="nl-NL" sz="1200" b="1">
                <a:latin typeface="Arial"/>
                <a:ea typeface="Arial"/>
                <a:cs typeface="Arial"/>
                <a:sym typeface="Arial"/>
              </a:rPr>
              <a:t>driedimensionaal model van een cel</a:t>
            </a:r>
            <a:r>
              <a:rPr lang="nl-NL" sz="1200">
                <a:latin typeface="Arial"/>
                <a:ea typeface="Arial"/>
                <a:cs typeface="Arial"/>
                <a:sym typeface="Arial"/>
              </a:rPr>
              <a:t> maken, waarin alle organellen zo </a:t>
            </a:r>
            <a:endParaRPr sz="1200">
              <a:latin typeface="Arial"/>
              <a:ea typeface="Arial"/>
              <a:cs typeface="Arial"/>
              <a:sym typeface="Arial"/>
            </a:endParaRPr>
          </a:p>
          <a:p>
            <a:pPr marL="0" lvl="0" indent="0" algn="l" rtl="0">
              <a:lnSpc>
                <a:spcPct val="115000"/>
              </a:lnSpc>
              <a:spcBef>
                <a:spcPts val="0"/>
              </a:spcBef>
              <a:spcAft>
                <a:spcPts val="0"/>
              </a:spcAft>
              <a:buNone/>
            </a:pPr>
            <a:r>
              <a:rPr lang="nl-NL" sz="1200">
                <a:latin typeface="Arial"/>
                <a:ea typeface="Arial"/>
                <a:cs typeface="Arial"/>
                <a:sym typeface="Arial"/>
              </a:rPr>
              <a:t>realistisch mogelijk worden weergegeven. Hiervan leer je veel meer dan alleen die tekst en plaatjes uit het boek. </a:t>
            </a:r>
            <a:endParaRPr sz="12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l-NL" sz="1200">
                <a:latin typeface="Arial"/>
                <a:ea typeface="Arial"/>
                <a:cs typeface="Arial"/>
                <a:sym typeface="Arial"/>
              </a:rPr>
              <a:t>En het is nog leuk om te doen ook! Je werkt samen in een groep van 2 tot 5 leerlingen.</a:t>
            </a:r>
            <a:endParaRPr sz="12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l-NL"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nl-NL" sz="1200" b="1">
                <a:latin typeface="Arial"/>
                <a:ea typeface="Arial"/>
                <a:cs typeface="Arial"/>
                <a:sym typeface="Arial"/>
              </a:rPr>
              <a:t>Werkwijze:</a:t>
            </a:r>
            <a:endParaRPr sz="1200" b="1">
              <a:latin typeface="Arial"/>
              <a:ea typeface="Arial"/>
              <a:cs typeface="Arial"/>
              <a:sym typeface="Arial"/>
            </a:endParaRPr>
          </a:p>
          <a:p>
            <a:pPr marL="457200" lvl="0" indent="-298450" algn="l" rtl="0">
              <a:lnSpc>
                <a:spcPct val="115000"/>
              </a:lnSpc>
              <a:spcBef>
                <a:spcPts val="0"/>
              </a:spcBef>
              <a:spcAft>
                <a:spcPts val="0"/>
              </a:spcAft>
              <a:buSzPts val="1100"/>
              <a:buChar char="●"/>
            </a:pPr>
            <a:r>
              <a:rPr lang="nl-NL" sz="1200">
                <a:latin typeface="Arial"/>
                <a:ea typeface="Arial"/>
                <a:cs typeface="Arial"/>
                <a:sym typeface="Arial"/>
              </a:rPr>
              <a:t>Bekijk eerst van </a:t>
            </a:r>
            <a:r>
              <a:rPr lang="nl-NL" sz="1200" u="sng">
                <a:latin typeface="Arial"/>
                <a:ea typeface="Arial"/>
                <a:cs typeface="Arial"/>
                <a:sym typeface="Arial"/>
              </a:rPr>
              <a:t>Basisstof 5</a:t>
            </a:r>
            <a:r>
              <a:rPr lang="nl-NL" sz="1200">
                <a:latin typeface="Arial"/>
                <a:ea typeface="Arial"/>
                <a:cs typeface="Arial"/>
                <a:sym typeface="Arial"/>
              </a:rPr>
              <a:t> blz. 68, 69 en 70 in je boek.</a:t>
            </a:r>
            <a:endParaRPr sz="1200">
              <a:latin typeface="Arial"/>
              <a:ea typeface="Arial"/>
              <a:cs typeface="Arial"/>
              <a:sym typeface="Arial"/>
            </a:endParaRPr>
          </a:p>
          <a:p>
            <a:pPr marL="457200" lvl="0" indent="-298450" algn="l" rtl="0">
              <a:lnSpc>
                <a:spcPct val="115000"/>
              </a:lnSpc>
              <a:spcBef>
                <a:spcPts val="0"/>
              </a:spcBef>
              <a:spcAft>
                <a:spcPts val="0"/>
              </a:spcAft>
              <a:buSzPts val="1100"/>
              <a:buChar char="●"/>
            </a:pPr>
            <a:r>
              <a:rPr lang="nl-NL" sz="1200">
                <a:latin typeface="Arial"/>
                <a:ea typeface="Arial"/>
                <a:cs typeface="Arial"/>
                <a:sym typeface="Arial"/>
              </a:rPr>
              <a:t>Kies voor een plantencel of een dierlijke cel: weeg voor- en nadelen tegen elkaar af.</a:t>
            </a:r>
            <a:endParaRPr sz="1200">
              <a:latin typeface="Arial"/>
              <a:ea typeface="Arial"/>
              <a:cs typeface="Arial"/>
              <a:sym typeface="Arial"/>
            </a:endParaRPr>
          </a:p>
          <a:p>
            <a:pPr marL="457200" lvl="0" indent="-298450" algn="l" rtl="0">
              <a:lnSpc>
                <a:spcPct val="115000"/>
              </a:lnSpc>
              <a:spcBef>
                <a:spcPts val="0"/>
              </a:spcBef>
              <a:spcAft>
                <a:spcPts val="0"/>
              </a:spcAft>
              <a:buSzPts val="1100"/>
              <a:buChar char="●"/>
            </a:pPr>
            <a:r>
              <a:rPr lang="nl-NL" sz="1200">
                <a:latin typeface="Arial"/>
                <a:ea typeface="Arial"/>
                <a:cs typeface="Arial"/>
                <a:sym typeface="Arial"/>
              </a:rPr>
              <a:t>Zoek op welke organellen en andere onderdelen in en om de cel moeten zitten.</a:t>
            </a:r>
            <a:endParaRPr sz="1200">
              <a:latin typeface="Arial"/>
              <a:ea typeface="Arial"/>
              <a:cs typeface="Arial"/>
              <a:sym typeface="Arial"/>
            </a:endParaRPr>
          </a:p>
          <a:p>
            <a:pPr marL="457200" lvl="0" indent="-298450" algn="l" rtl="0">
              <a:lnSpc>
                <a:spcPct val="115000"/>
              </a:lnSpc>
              <a:spcBef>
                <a:spcPts val="0"/>
              </a:spcBef>
              <a:spcAft>
                <a:spcPts val="0"/>
              </a:spcAft>
              <a:buSzPts val="1100"/>
              <a:buChar char="●"/>
            </a:pPr>
            <a:r>
              <a:rPr lang="nl-NL" sz="1200">
                <a:latin typeface="Arial"/>
                <a:ea typeface="Arial"/>
                <a:cs typeface="Arial"/>
                <a:sym typeface="Arial"/>
              </a:rPr>
              <a:t>Bedenk met elkaar hoe en van welke materialen de cel en de onderdelen het beste gemaakt kunnen worden. Zie ook tips onderaan.</a:t>
            </a:r>
            <a:endParaRPr sz="1200">
              <a:latin typeface="Arial"/>
              <a:ea typeface="Arial"/>
              <a:cs typeface="Arial"/>
              <a:sym typeface="Arial"/>
            </a:endParaRPr>
          </a:p>
          <a:p>
            <a:pPr marL="457200" lvl="0" indent="-298450" algn="l" rtl="0">
              <a:lnSpc>
                <a:spcPct val="115000"/>
              </a:lnSpc>
              <a:spcBef>
                <a:spcPts val="0"/>
              </a:spcBef>
              <a:spcAft>
                <a:spcPts val="0"/>
              </a:spcAft>
              <a:buSzPts val="1100"/>
              <a:buChar char="●"/>
            </a:pPr>
            <a:r>
              <a:rPr lang="nl-NL" sz="1200">
                <a:latin typeface="Arial"/>
                <a:ea typeface="Arial"/>
                <a:cs typeface="Arial"/>
                <a:sym typeface="Arial"/>
              </a:rPr>
              <a:t>Maak een werkplan en verdeel taken onder de groepsleden. Het zoeken en/of maken van celonderdelen moet grotendeels buiten de lessen worden gedaan.</a:t>
            </a:r>
            <a:endParaRPr sz="1200">
              <a:latin typeface="Arial"/>
              <a:ea typeface="Arial"/>
              <a:cs typeface="Arial"/>
              <a:sym typeface="Arial"/>
            </a:endParaRPr>
          </a:p>
          <a:p>
            <a:pPr marL="457200" lvl="0" indent="-298450" algn="l" rtl="0">
              <a:lnSpc>
                <a:spcPct val="115000"/>
              </a:lnSpc>
              <a:spcBef>
                <a:spcPts val="0"/>
              </a:spcBef>
              <a:spcAft>
                <a:spcPts val="0"/>
              </a:spcAft>
              <a:buSzPts val="1100"/>
              <a:buChar char="●"/>
            </a:pPr>
            <a:r>
              <a:rPr lang="nl-NL" sz="1200">
                <a:latin typeface="Arial"/>
                <a:ea typeface="Arial"/>
                <a:cs typeface="Arial"/>
                <a:sym typeface="Arial"/>
              </a:rPr>
              <a:t>De organellen moeten ongeveer de juiste vorm hebben (herkenbaar zijn als dat organel) en in de juiste verhouding tot de celgrootte zijn. Kleur maakt niet uit.</a:t>
            </a:r>
            <a:endParaRPr sz="1200">
              <a:latin typeface="Arial"/>
              <a:ea typeface="Arial"/>
              <a:cs typeface="Arial"/>
              <a:sym typeface="Arial"/>
            </a:endParaRPr>
          </a:p>
          <a:p>
            <a:pPr marL="457200" lvl="0" indent="-298450" algn="l" rtl="0">
              <a:lnSpc>
                <a:spcPct val="115000"/>
              </a:lnSpc>
              <a:spcBef>
                <a:spcPts val="0"/>
              </a:spcBef>
              <a:spcAft>
                <a:spcPts val="0"/>
              </a:spcAft>
              <a:buSzPts val="1100"/>
              <a:buChar char="●"/>
            </a:pPr>
            <a:r>
              <a:rPr lang="nl-NL" sz="1200">
                <a:latin typeface="Arial"/>
                <a:ea typeface="Arial"/>
                <a:cs typeface="Arial"/>
                <a:sym typeface="Arial"/>
              </a:rPr>
              <a:t>Maak van de organellen die in meervoud in een cel zitten ook meerdere exemplaren.</a:t>
            </a:r>
            <a:endParaRPr sz="1200">
              <a:latin typeface="Arial"/>
              <a:ea typeface="Arial"/>
              <a:cs typeface="Arial"/>
              <a:sym typeface="Arial"/>
            </a:endParaRPr>
          </a:p>
          <a:p>
            <a:pPr marL="457200" lvl="0" indent="-298450" algn="l" rtl="0">
              <a:lnSpc>
                <a:spcPct val="115000"/>
              </a:lnSpc>
              <a:spcBef>
                <a:spcPts val="0"/>
              </a:spcBef>
              <a:spcAft>
                <a:spcPts val="0"/>
              </a:spcAft>
              <a:buSzPts val="1100"/>
              <a:buChar char="●"/>
            </a:pPr>
            <a:r>
              <a:rPr lang="nl-NL" sz="1200">
                <a:latin typeface="Arial"/>
                <a:ea typeface="Arial"/>
                <a:cs typeface="Arial"/>
                <a:sym typeface="Arial"/>
              </a:rPr>
              <a:t>Geef met kaartjes de namen van de organellen aan. Of geef ze nummers en geef op de legenda daar de juiste namen bij.</a:t>
            </a:r>
            <a:endParaRPr sz="1200">
              <a:latin typeface="Arial"/>
              <a:ea typeface="Arial"/>
              <a:cs typeface="Arial"/>
              <a:sym typeface="Arial"/>
            </a:endParaRPr>
          </a:p>
          <a:p>
            <a:pPr marL="457200" lvl="0" indent="-298450" algn="l" rtl="0">
              <a:lnSpc>
                <a:spcPct val="115000"/>
              </a:lnSpc>
              <a:spcBef>
                <a:spcPts val="0"/>
              </a:spcBef>
              <a:spcAft>
                <a:spcPts val="0"/>
              </a:spcAft>
              <a:buSzPts val="1100"/>
              <a:buChar char="●"/>
            </a:pPr>
            <a:r>
              <a:rPr lang="nl-NL" sz="1200">
                <a:latin typeface="Arial"/>
                <a:ea typeface="Arial"/>
                <a:cs typeface="Arial"/>
                <a:sym typeface="Arial"/>
              </a:rPr>
              <a:t>Lever op een apart blad een legenda in, waarop de namen en juiste functies van de organellen kort beschreven staan.</a:t>
            </a:r>
            <a:r>
              <a:rPr lang="nl-NL"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l" rtl="0">
              <a:lnSpc>
                <a:spcPct val="115000"/>
              </a:lnSpc>
              <a:spcBef>
                <a:spcPts val="1100"/>
              </a:spcBef>
              <a:spcAft>
                <a:spcPts val="0"/>
              </a:spcAft>
              <a:buClr>
                <a:schemeClr val="dk1"/>
              </a:buClr>
              <a:buSzPts val="1100"/>
              <a:buFont typeface="Arial"/>
              <a:buNone/>
            </a:pPr>
            <a:r>
              <a:rPr lang="nl-NL" sz="1200" b="1">
                <a:latin typeface="Arial"/>
                <a:ea typeface="Arial"/>
                <a:cs typeface="Arial"/>
                <a:sym typeface="Arial"/>
              </a:rPr>
              <a:t>Tips:</a:t>
            </a:r>
            <a:endParaRPr sz="1200" b="1">
              <a:latin typeface="Arial"/>
              <a:ea typeface="Arial"/>
              <a:cs typeface="Arial"/>
              <a:sym typeface="Arial"/>
            </a:endParaRPr>
          </a:p>
          <a:p>
            <a:pPr marL="457200" lvl="0" indent="-298450" algn="l" rtl="0">
              <a:lnSpc>
                <a:spcPct val="115000"/>
              </a:lnSpc>
              <a:spcBef>
                <a:spcPts val="0"/>
              </a:spcBef>
              <a:spcAft>
                <a:spcPts val="0"/>
              </a:spcAft>
              <a:buSzPts val="1100"/>
              <a:buChar char="●"/>
            </a:pPr>
            <a:r>
              <a:rPr lang="nl-NL" sz="1200">
                <a:latin typeface="Arial"/>
                <a:ea typeface="Arial"/>
                <a:cs typeface="Arial"/>
                <a:sym typeface="Arial"/>
              </a:rPr>
              <a:t>Hoe meer 3D, hoe beter. Een ‘pizza met beleg’ mag, maar levert minder punten op.</a:t>
            </a:r>
            <a:endParaRPr sz="1200">
              <a:latin typeface="Arial"/>
              <a:ea typeface="Arial"/>
              <a:cs typeface="Arial"/>
              <a:sym typeface="Arial"/>
            </a:endParaRPr>
          </a:p>
          <a:p>
            <a:pPr marL="457200" lvl="0" indent="-298450" algn="l" rtl="0">
              <a:lnSpc>
                <a:spcPct val="115000"/>
              </a:lnSpc>
              <a:spcBef>
                <a:spcPts val="0"/>
              </a:spcBef>
              <a:spcAft>
                <a:spcPts val="0"/>
              </a:spcAft>
              <a:buSzPts val="1100"/>
              <a:buChar char="●"/>
            </a:pPr>
            <a:r>
              <a:rPr lang="nl-NL" sz="1200">
                <a:latin typeface="Arial"/>
                <a:ea typeface="Arial"/>
                <a:cs typeface="Arial"/>
                <a:sym typeface="Arial"/>
              </a:rPr>
              <a:t>Overleg van welk materiaal je de kern, ribosomen, mitochondriën etc. het beste kunt maken. Neem voor de buitenkant bijvoorbeeld plasticfolie (membraan), en karton voor de celwand als je een plantencel maakt.</a:t>
            </a:r>
            <a:endParaRPr sz="1200">
              <a:latin typeface="Arial"/>
              <a:ea typeface="Arial"/>
              <a:cs typeface="Arial"/>
              <a:sym typeface="Arial"/>
            </a:endParaRPr>
          </a:p>
          <a:p>
            <a:pPr marL="457200" lvl="0" indent="-298450" algn="l" rtl="0">
              <a:lnSpc>
                <a:spcPct val="115000"/>
              </a:lnSpc>
              <a:spcBef>
                <a:spcPts val="0"/>
              </a:spcBef>
              <a:spcAft>
                <a:spcPts val="0"/>
              </a:spcAft>
              <a:buSzPts val="1100"/>
              <a:buChar char="●"/>
            </a:pPr>
            <a:r>
              <a:rPr lang="nl-NL" sz="1200">
                <a:latin typeface="Arial"/>
                <a:ea typeface="Arial"/>
                <a:cs typeface="Arial"/>
                <a:sym typeface="Arial"/>
              </a:rPr>
              <a:t>Het is ook leuk om (bijna) alles van eetbaar materiaal te maken, bijvoorbeeld een doorzichtige gelatinepuddig met ‘zwevende’ snoepjes e.d. als organellen.</a:t>
            </a:r>
            <a:endParaRPr sz="1200">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nl-NL" sz="1200">
                <a:latin typeface="Times New Roman"/>
                <a:ea typeface="Times New Roman"/>
                <a:cs typeface="Times New Roman"/>
                <a:sym typeface="Times New Roman"/>
              </a:rPr>
              <a:t> </a:t>
            </a:r>
            <a:r>
              <a:rPr lang="nl-NL" sz="1200" b="1">
                <a:latin typeface="Arial"/>
                <a:ea typeface="Arial"/>
                <a:cs typeface="Arial"/>
                <a:sym typeface="Arial"/>
              </a:rPr>
              <a:t>Kijk op internet om ideeën op te doen: </a:t>
            </a:r>
            <a:r>
              <a:rPr lang="nl-NL" sz="1200">
                <a:latin typeface="Arial"/>
                <a:ea typeface="Arial"/>
                <a:cs typeface="Arial"/>
                <a:sym typeface="Arial"/>
              </a:rPr>
              <a:t>Google op </a:t>
            </a:r>
            <a:r>
              <a:rPr lang="nl-NL" sz="1200" u="sng">
                <a:latin typeface="Arial"/>
                <a:ea typeface="Arial"/>
                <a:cs typeface="Arial"/>
                <a:sym typeface="Arial"/>
              </a:rPr>
              <a:t>Cell project</a:t>
            </a:r>
            <a:r>
              <a:rPr lang="nl-NL" sz="1200">
                <a:latin typeface="Arial"/>
                <a:ea typeface="Arial"/>
                <a:cs typeface="Arial"/>
                <a:sym typeface="Arial"/>
              </a:rPr>
              <a:t> en/of deze links:</a:t>
            </a:r>
            <a:endParaRPr sz="1200">
              <a:latin typeface="Arial"/>
              <a:ea typeface="Arial"/>
              <a:cs typeface="Arial"/>
              <a:sym typeface="Arial"/>
            </a:endParaRPr>
          </a:p>
          <a:p>
            <a:pPr marL="457200" lvl="0" indent="-298450" algn="l" rtl="0">
              <a:lnSpc>
                <a:spcPct val="115000"/>
              </a:lnSpc>
              <a:spcBef>
                <a:spcPts val="0"/>
              </a:spcBef>
              <a:spcAft>
                <a:spcPts val="0"/>
              </a:spcAft>
              <a:buSzPts val="1100"/>
              <a:buChar char="●"/>
            </a:pPr>
            <a:r>
              <a:rPr lang="nl-NL" sz="1200" u="sng">
                <a:solidFill>
                  <a:srgbClr val="0000FF"/>
                </a:solidFill>
                <a:hlinkClick r:id="rId3"/>
              </a:rPr>
              <a:t>www.google.nl/search?q=3D+model+cel&amp;biw=1280&amp;bih=753&amp;tbm=isch&amp;tbo=u&amp;source=univ&amp;sa=X&amp;ved=0CCMQsARqFQoTCJTIkMD_mMcCFcmPLAodC6IGcQ#tbm=isch&amp;q=3d+cell+project</a:t>
            </a:r>
            <a:endParaRPr sz="1200" u="sng">
              <a:solidFill>
                <a:srgbClr val="0000FF"/>
              </a:solidFill>
              <a:hlinkClick r:id="rId3"/>
            </a:endParaRPr>
          </a:p>
          <a:p>
            <a:pPr marL="457200" lvl="0" indent="-298450" algn="l" rtl="0">
              <a:lnSpc>
                <a:spcPct val="115000"/>
              </a:lnSpc>
              <a:spcBef>
                <a:spcPts val="0"/>
              </a:spcBef>
              <a:spcAft>
                <a:spcPts val="0"/>
              </a:spcAft>
              <a:buSzPts val="1100"/>
              <a:buChar char="●"/>
            </a:pPr>
            <a:r>
              <a:rPr lang="nl-NL" sz="1200" u="sng">
                <a:solidFill>
                  <a:srgbClr val="0000FF"/>
                </a:solidFill>
                <a:hlinkClick r:id="rId4"/>
              </a:rPr>
              <a:t>www.youtube.com/results?search_query=3d+cell+model</a:t>
            </a:r>
            <a:endParaRPr sz="1200" u="sng">
              <a:solidFill>
                <a:srgbClr val="0000FF"/>
              </a:solidFill>
              <a:hlinkClick r:id="rId4"/>
            </a:endParaRPr>
          </a:p>
          <a:p>
            <a:pPr marL="457200" lvl="0" indent="-298450" algn="l" rtl="0">
              <a:lnSpc>
                <a:spcPct val="115000"/>
              </a:lnSpc>
              <a:spcBef>
                <a:spcPts val="0"/>
              </a:spcBef>
              <a:spcAft>
                <a:spcPts val="0"/>
              </a:spcAft>
              <a:buSzPts val="1100"/>
              <a:buChar char="●"/>
            </a:pPr>
            <a:r>
              <a:rPr lang="nl-NL" sz="1200" u="sng">
                <a:solidFill>
                  <a:srgbClr val="0000FF"/>
                </a:solidFill>
                <a:hlinkClick r:id="rId5"/>
              </a:rPr>
              <a:t>www.ehow.com/how_5144667_make-cell.html</a:t>
            </a:r>
            <a:endParaRPr sz="1200" u="sng">
              <a:solidFill>
                <a:srgbClr val="0000FF"/>
              </a:solidFill>
              <a:hlinkClick r:id="rId5"/>
            </a:endParaRPr>
          </a:p>
          <a:p>
            <a:pPr marL="457200" lvl="0" indent="-298450" algn="l" rtl="0">
              <a:lnSpc>
                <a:spcPct val="115000"/>
              </a:lnSpc>
              <a:spcBef>
                <a:spcPts val="0"/>
              </a:spcBef>
              <a:spcAft>
                <a:spcPts val="0"/>
              </a:spcAft>
              <a:buSzPts val="1100"/>
              <a:buChar char="●"/>
            </a:pPr>
            <a:r>
              <a:rPr lang="nl-NL" sz="1200" u="sng">
                <a:solidFill>
                  <a:srgbClr val="0000FF"/>
                </a:solidFill>
                <a:hlinkClick r:id="rId6"/>
              </a:rPr>
              <a:t>www.wikihow.com/Make-a-Model-Cell</a:t>
            </a:r>
            <a:endParaRPr sz="1200" u="sng">
              <a:solidFill>
                <a:srgbClr val="0000FF"/>
              </a:solidFill>
              <a:hlinkClick r:id="rId6"/>
            </a:endParaRPr>
          </a:p>
          <a:p>
            <a:pPr marL="457200" lvl="0" indent="-298450" algn="l" rtl="0">
              <a:lnSpc>
                <a:spcPct val="115000"/>
              </a:lnSpc>
              <a:spcBef>
                <a:spcPts val="0"/>
              </a:spcBef>
              <a:spcAft>
                <a:spcPts val="0"/>
              </a:spcAft>
              <a:buSzPts val="1100"/>
              <a:buChar char="●"/>
            </a:pPr>
            <a:r>
              <a:rPr lang="nl-NL" sz="1200" u="sng">
                <a:solidFill>
                  <a:srgbClr val="0000FF"/>
                </a:solidFill>
                <a:hlinkClick r:id="rId7"/>
              </a:rPr>
              <a:t>www.education.com/science-fair/article/biology_building-blocks/</a:t>
            </a:r>
            <a:endParaRPr sz="1200" u="sng">
              <a:solidFill>
                <a:srgbClr val="0000FF"/>
              </a:solidFill>
              <a:hlinkClick r:id="rId7"/>
            </a:endParaRPr>
          </a:p>
          <a:p>
            <a:pPr marL="0" lvl="0" indent="0" algn="l" rtl="0">
              <a:lnSpc>
                <a:spcPct val="115000"/>
              </a:lnSpc>
              <a:spcBef>
                <a:spcPts val="1100"/>
              </a:spcBef>
              <a:spcAft>
                <a:spcPts val="0"/>
              </a:spcAft>
              <a:buClr>
                <a:schemeClr val="dk1"/>
              </a:buClr>
              <a:buSzPts val="1100"/>
              <a:buFont typeface="Arial"/>
              <a:buNone/>
            </a:pPr>
            <a:r>
              <a:rPr lang="nl-NL"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nl-NL" sz="1200">
                <a:latin typeface="Arial"/>
                <a:ea typeface="Arial"/>
                <a:cs typeface="Arial"/>
                <a:sym typeface="Arial"/>
              </a:rPr>
              <a:t>Het geheel moet af zijn (en in de les ingeleverd worden) in week 41 op woensdag 11 oktober.</a:t>
            </a:r>
            <a:endParaRPr sz="12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l-NL" sz="1100">
                <a:latin typeface="Arial"/>
                <a:ea typeface="Arial"/>
                <a:cs typeface="Arial"/>
                <a:sym typeface="Arial"/>
              </a:rPr>
              <a:t> </a:t>
            </a:r>
            <a:endParaRPr sz="1100">
              <a:latin typeface="Arial"/>
              <a:ea typeface="Arial"/>
              <a:cs typeface="Arial"/>
              <a:sym typeface="Arial"/>
            </a:endParaRPr>
          </a:p>
          <a:p>
            <a:pPr marL="0" lvl="0" indent="0" algn="l" rtl="0">
              <a:spcBef>
                <a:spcPts val="1000"/>
              </a:spcBef>
              <a:spcAft>
                <a:spcPts val="0"/>
              </a:spcAft>
              <a:buNone/>
            </a:pPr>
            <a:endParaRPr/>
          </a:p>
        </p:txBody>
      </p:sp>
      <p:pic>
        <p:nvPicPr>
          <p:cNvPr id="283" name="Google Shape;283;p45"/>
          <p:cNvPicPr preferRelativeResize="0"/>
          <p:nvPr/>
        </p:nvPicPr>
        <p:blipFill>
          <a:blip r:embed="rId8">
            <a:alphaModFix/>
          </a:blip>
          <a:stretch>
            <a:fillRect/>
          </a:stretch>
        </p:blipFill>
        <p:spPr>
          <a:xfrm>
            <a:off x="8572500" y="-12"/>
            <a:ext cx="3619500" cy="2562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l-NL"/>
              <a:t>Voorbeeld opdrachtblad voor vwo</a:t>
            </a:r>
            <a:endParaRPr/>
          </a:p>
        </p:txBody>
      </p:sp>
      <p:sp>
        <p:nvSpPr>
          <p:cNvPr id="289" name="Google Shape;289;p4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nl-NL" sz="1400">
                <a:solidFill>
                  <a:srgbClr val="000000"/>
                </a:solidFill>
                <a:latin typeface="Arial"/>
                <a:ea typeface="Arial"/>
                <a:cs typeface="Arial"/>
                <a:sym typeface="Arial"/>
              </a:rPr>
              <a:t> </a:t>
            </a:r>
            <a:r>
              <a:rPr lang="nl-NL" sz="1400" b="1">
                <a:solidFill>
                  <a:srgbClr val="000000"/>
                </a:solidFill>
                <a:latin typeface="Arial"/>
                <a:ea typeface="Arial"/>
                <a:cs typeface="Arial"/>
                <a:sym typeface="Arial"/>
              </a:rPr>
              <a:t>Cellen in 3D</a:t>
            </a:r>
            <a:endParaRPr sz="1400" b="1">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nl-NL" sz="1400" b="1">
                <a:solidFill>
                  <a:srgbClr val="000000"/>
                </a:solidFill>
                <a:latin typeface="Arial"/>
                <a:ea typeface="Arial"/>
                <a:cs typeface="Arial"/>
                <a:sym typeface="Arial"/>
              </a:rPr>
              <a:t> </a:t>
            </a:r>
            <a:endParaRPr sz="1400" b="1">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nl-NL" sz="1400">
                <a:solidFill>
                  <a:srgbClr val="000000"/>
                </a:solidFill>
                <a:latin typeface="Arial"/>
                <a:ea typeface="Arial"/>
                <a:cs typeface="Arial"/>
                <a:sym typeface="Arial"/>
              </a:rPr>
              <a:t>Je hebt geleerd over cellen en organen. Vandaag begin je aan een afsluitende opdracht: het maken van een dierlijke en een plantaardige cel.</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nl-NL" sz="1400">
                <a:solidFill>
                  <a:srgbClr val="000000"/>
                </a:solidFill>
                <a:latin typeface="Arial"/>
                <a:ea typeface="Arial"/>
                <a:cs typeface="Arial"/>
                <a:sym typeface="Arial"/>
              </a:rPr>
              <a:t>Dit doe je in een groepje van ca 3 personen. Het is voor een (deel)cijfer in je practicumbundel.</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nl-NL"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nl-NL" sz="1400">
                <a:solidFill>
                  <a:srgbClr val="000000"/>
                </a:solidFill>
                <a:latin typeface="Arial"/>
                <a:ea typeface="Arial"/>
                <a:cs typeface="Arial"/>
                <a:sym typeface="Arial"/>
              </a:rPr>
              <a:t>In een legenda of bijlage (wees creatief! Verras me!) geef je de functie aan.</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nl-NL" sz="1400">
                <a:solidFill>
                  <a:srgbClr val="000000"/>
                </a:solidFill>
                <a:latin typeface="Arial"/>
                <a:ea typeface="Arial"/>
                <a:cs typeface="Arial"/>
                <a:sym typeface="Arial"/>
              </a:rPr>
              <a:t>Zijn er overeenkomsten en verschillen dierlijke en plantaardige cel?</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nl-NL"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nl-NL" sz="1400">
                <a:solidFill>
                  <a:srgbClr val="000000"/>
                </a:solidFill>
                <a:latin typeface="Arial"/>
                <a:ea typeface="Arial"/>
                <a:cs typeface="Arial"/>
                <a:sym typeface="Arial"/>
              </a:rPr>
              <a:t>Materiaal: mag van alles zijn.</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nl-NL"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nl-NL" sz="1400">
                <a:solidFill>
                  <a:srgbClr val="000000"/>
                </a:solidFill>
                <a:latin typeface="Arial"/>
                <a:ea typeface="Arial"/>
                <a:cs typeface="Arial"/>
                <a:sym typeface="Arial"/>
              </a:rPr>
              <a:t>Tips:</a:t>
            </a:r>
            <a:endParaRPr sz="1400">
              <a:solidFill>
                <a:srgbClr val="000000"/>
              </a:solidFill>
              <a:latin typeface="Arial"/>
              <a:ea typeface="Arial"/>
              <a:cs typeface="Arial"/>
              <a:sym typeface="Arial"/>
            </a:endParaRPr>
          </a:p>
          <a:p>
            <a:pPr marL="457200" lvl="0" indent="-228600" algn="l" rtl="0">
              <a:lnSpc>
                <a:spcPct val="115000"/>
              </a:lnSpc>
              <a:spcBef>
                <a:spcPts val="0"/>
              </a:spcBef>
              <a:spcAft>
                <a:spcPts val="0"/>
              </a:spcAft>
              <a:buNone/>
            </a:pPr>
            <a:r>
              <a:rPr lang="nl-NL" sz="1400">
                <a:solidFill>
                  <a:srgbClr val="000000"/>
                </a:solidFill>
                <a:latin typeface="Arial"/>
                <a:ea typeface="Arial"/>
                <a:cs typeface="Arial"/>
                <a:sym typeface="Arial"/>
              </a:rPr>
              <a:t>·         Zoek uit wat de 3 dimensionale structuur is van een cel.</a:t>
            </a:r>
            <a:endParaRPr sz="1400">
              <a:solidFill>
                <a:srgbClr val="000000"/>
              </a:solidFill>
              <a:latin typeface="Arial"/>
              <a:ea typeface="Arial"/>
              <a:cs typeface="Arial"/>
              <a:sym typeface="Arial"/>
            </a:endParaRPr>
          </a:p>
          <a:p>
            <a:pPr marL="457200" lvl="0" indent="-228600" algn="l" rtl="0">
              <a:lnSpc>
                <a:spcPct val="115000"/>
              </a:lnSpc>
              <a:spcBef>
                <a:spcPts val="0"/>
              </a:spcBef>
              <a:spcAft>
                <a:spcPts val="0"/>
              </a:spcAft>
              <a:buNone/>
            </a:pPr>
            <a:r>
              <a:rPr lang="nl-NL" sz="1400">
                <a:solidFill>
                  <a:srgbClr val="000000"/>
                </a:solidFill>
                <a:latin typeface="Arial"/>
                <a:ea typeface="Arial"/>
                <a:cs typeface="Arial"/>
                <a:sym typeface="Arial"/>
              </a:rPr>
              <a:t>·         Welke structuren komen er in de cel voor?</a:t>
            </a:r>
            <a:endParaRPr sz="1400">
              <a:solidFill>
                <a:srgbClr val="000000"/>
              </a:solidFill>
              <a:latin typeface="Arial"/>
              <a:ea typeface="Arial"/>
              <a:cs typeface="Arial"/>
              <a:sym typeface="Arial"/>
            </a:endParaRPr>
          </a:p>
          <a:p>
            <a:pPr marL="457200" lvl="0" indent="-228600" algn="l" rtl="0">
              <a:lnSpc>
                <a:spcPct val="115000"/>
              </a:lnSpc>
              <a:spcBef>
                <a:spcPts val="0"/>
              </a:spcBef>
              <a:spcAft>
                <a:spcPts val="0"/>
              </a:spcAft>
              <a:buNone/>
            </a:pPr>
            <a:r>
              <a:rPr lang="nl-NL" sz="1400">
                <a:solidFill>
                  <a:srgbClr val="000000"/>
                </a:solidFill>
                <a:latin typeface="Arial"/>
                <a:ea typeface="Arial"/>
                <a:cs typeface="Arial"/>
                <a:sym typeface="Arial"/>
              </a:rPr>
              <a:t>·         Op welke plaats liggen deze celstructuren?</a:t>
            </a:r>
            <a:endParaRPr sz="1400">
              <a:solidFill>
                <a:srgbClr val="000000"/>
              </a:solidFill>
              <a:latin typeface="Arial"/>
              <a:ea typeface="Arial"/>
              <a:cs typeface="Arial"/>
              <a:sym typeface="Arial"/>
            </a:endParaRPr>
          </a:p>
          <a:p>
            <a:pPr marL="457200" lvl="0" indent="-228600" algn="l" rtl="0">
              <a:lnSpc>
                <a:spcPct val="115000"/>
              </a:lnSpc>
              <a:spcBef>
                <a:spcPts val="0"/>
              </a:spcBef>
              <a:spcAft>
                <a:spcPts val="0"/>
              </a:spcAft>
              <a:buNone/>
            </a:pPr>
            <a:r>
              <a:rPr lang="nl-NL" sz="1400">
                <a:solidFill>
                  <a:srgbClr val="000000"/>
                </a:solidFill>
                <a:latin typeface="Arial"/>
                <a:ea typeface="Arial"/>
                <a:cs typeface="Arial"/>
                <a:sym typeface="Arial"/>
              </a:rPr>
              <a:t>·         Hoe is het celverband?</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nl-NL"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nl-NL" sz="1400">
                <a:solidFill>
                  <a:srgbClr val="000000"/>
                </a:solidFill>
                <a:latin typeface="Arial"/>
                <a:ea typeface="Arial"/>
                <a:cs typeface="Arial"/>
                <a:sym typeface="Arial"/>
              </a:rPr>
              <a:t>Wanneer moet het ingeleverd worden? Uiterlijk….</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nl-NL"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457200" lvl="0" indent="0" algn="l" rtl="0">
              <a:lnSpc>
                <a:spcPct val="115000"/>
              </a:lnSpc>
              <a:spcBef>
                <a:spcPts val="0"/>
              </a:spcBef>
              <a:spcAft>
                <a:spcPts val="0"/>
              </a:spcAft>
              <a:buNone/>
            </a:pPr>
            <a:r>
              <a:rPr lang="nl-NL"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nl-NL"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nl-NL"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000"/>
              </a:spcBef>
              <a:spcAft>
                <a:spcPts val="0"/>
              </a:spcAft>
              <a:buNone/>
            </a:pPr>
            <a:endParaRPr/>
          </a:p>
        </p:txBody>
      </p:sp>
      <p:pic>
        <p:nvPicPr>
          <p:cNvPr id="290" name="Google Shape;290;p46"/>
          <p:cNvPicPr preferRelativeResize="0"/>
          <p:nvPr/>
        </p:nvPicPr>
        <p:blipFill>
          <a:blip r:embed="rId3">
            <a:alphaModFix/>
          </a:blip>
          <a:stretch>
            <a:fillRect/>
          </a:stretch>
        </p:blipFill>
        <p:spPr>
          <a:xfrm>
            <a:off x="7227650" y="3190425"/>
            <a:ext cx="3762725" cy="28851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a:spLocks noGrp="1"/>
          </p:cNvSpPr>
          <p:nvPr>
            <p:ph type="title"/>
          </p:nvPr>
        </p:nvSpPr>
        <p:spPr>
          <a:xfrm>
            <a:off x="838200" y="365125"/>
            <a:ext cx="10515600" cy="93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l-NL"/>
              <a:t>Voorbeeld rubric</a:t>
            </a:r>
            <a:endParaRPr/>
          </a:p>
        </p:txBody>
      </p:sp>
      <p:pic>
        <p:nvPicPr>
          <p:cNvPr id="296" name="Google Shape;296;p47" descr="Gerelateerde afbeelding"/>
          <p:cNvPicPr preferRelativeResize="0"/>
          <p:nvPr/>
        </p:nvPicPr>
        <p:blipFill>
          <a:blip r:embed="rId3">
            <a:alphaModFix/>
          </a:blip>
          <a:stretch>
            <a:fillRect/>
          </a:stretch>
        </p:blipFill>
        <p:spPr>
          <a:xfrm>
            <a:off x="-417850" y="1368000"/>
            <a:ext cx="6108349" cy="5737475"/>
          </a:xfrm>
          <a:prstGeom prst="rect">
            <a:avLst/>
          </a:prstGeom>
          <a:noFill/>
          <a:ln>
            <a:noFill/>
          </a:ln>
        </p:spPr>
      </p:pic>
      <p:graphicFrame>
        <p:nvGraphicFramePr>
          <p:cNvPr id="297" name="Google Shape;297;p47"/>
          <p:cNvGraphicFramePr/>
          <p:nvPr/>
        </p:nvGraphicFramePr>
        <p:xfrm>
          <a:off x="4945900" y="365125"/>
          <a:ext cx="3000000" cy="3000000"/>
        </p:xfrm>
        <a:graphic>
          <a:graphicData uri="http://schemas.openxmlformats.org/drawingml/2006/table">
            <a:tbl>
              <a:tblPr>
                <a:noFill/>
                <a:tableStyleId>{9BA3A656-C1A6-4B75-9D83-1EB952CCD0A0}</a:tableStyleId>
              </a:tblPr>
              <a:tblGrid>
                <a:gridCol w="1421275">
                  <a:extLst>
                    <a:ext uri="{9D8B030D-6E8A-4147-A177-3AD203B41FA5}">
                      <a16:colId xmlns:a16="http://schemas.microsoft.com/office/drawing/2014/main" val="20000"/>
                    </a:ext>
                  </a:extLst>
                </a:gridCol>
                <a:gridCol w="1421275">
                  <a:extLst>
                    <a:ext uri="{9D8B030D-6E8A-4147-A177-3AD203B41FA5}">
                      <a16:colId xmlns:a16="http://schemas.microsoft.com/office/drawing/2014/main" val="20001"/>
                    </a:ext>
                  </a:extLst>
                </a:gridCol>
                <a:gridCol w="1421275">
                  <a:extLst>
                    <a:ext uri="{9D8B030D-6E8A-4147-A177-3AD203B41FA5}">
                      <a16:colId xmlns:a16="http://schemas.microsoft.com/office/drawing/2014/main" val="20002"/>
                    </a:ext>
                  </a:extLst>
                </a:gridCol>
                <a:gridCol w="1421275">
                  <a:extLst>
                    <a:ext uri="{9D8B030D-6E8A-4147-A177-3AD203B41FA5}">
                      <a16:colId xmlns:a16="http://schemas.microsoft.com/office/drawing/2014/main" val="20003"/>
                    </a:ext>
                  </a:extLst>
                </a:gridCol>
                <a:gridCol w="1421275">
                  <a:extLst>
                    <a:ext uri="{9D8B030D-6E8A-4147-A177-3AD203B41FA5}">
                      <a16:colId xmlns:a16="http://schemas.microsoft.com/office/drawing/2014/main" val="20004"/>
                    </a:ext>
                  </a:extLst>
                </a:gridCol>
              </a:tblGrid>
              <a:tr h="0">
                <a:tc>
                  <a:txBody>
                    <a:bodyPr/>
                    <a:lstStyle/>
                    <a:p>
                      <a:pPr marL="0" lvl="0" indent="0" algn="l" rtl="0">
                        <a:lnSpc>
                          <a:spcPct val="115000"/>
                        </a:lnSpc>
                        <a:spcBef>
                          <a:spcPts val="0"/>
                        </a:spcBef>
                        <a:spcAft>
                          <a:spcPts val="0"/>
                        </a:spcAft>
                        <a:buNone/>
                      </a:pPr>
                      <a:r>
                        <a:rPr lang="nl-NL"/>
                        <a:t> </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3</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2</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1</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0</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76250">
                <a:tc>
                  <a:txBody>
                    <a:bodyPr/>
                    <a:lstStyle/>
                    <a:p>
                      <a:pPr marL="0" lvl="0" indent="0" algn="l" rtl="0">
                        <a:lnSpc>
                          <a:spcPct val="115000"/>
                        </a:lnSpc>
                        <a:spcBef>
                          <a:spcPts val="0"/>
                        </a:spcBef>
                        <a:spcAft>
                          <a:spcPts val="0"/>
                        </a:spcAft>
                        <a:buNone/>
                      </a:pPr>
                      <a:r>
                        <a:rPr lang="nl-NL"/>
                        <a:t>Project</a:t>
                      </a:r>
                      <a:endParaRPr/>
                    </a:p>
                    <a:p>
                      <a:pPr marL="0" lvl="0" indent="0" algn="l" rtl="0">
                        <a:lnSpc>
                          <a:spcPct val="115000"/>
                        </a:lnSpc>
                        <a:spcBef>
                          <a:spcPts val="0"/>
                        </a:spcBef>
                        <a:spcAft>
                          <a:spcPts val="0"/>
                        </a:spcAft>
                        <a:buNone/>
                      </a:pPr>
                      <a:r>
                        <a:rPr lang="nl-NL"/>
                        <a:t>plantencel</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Alle informatie klopt en is gestructureerd</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Alle informatie klopt</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Onoverzichtelijk of met fouten</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Afwezig</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23850">
                <a:tc>
                  <a:txBody>
                    <a:bodyPr/>
                    <a:lstStyle/>
                    <a:p>
                      <a:pPr marL="0" lvl="0" indent="0" algn="l" rtl="0">
                        <a:lnSpc>
                          <a:spcPct val="115000"/>
                        </a:lnSpc>
                        <a:spcBef>
                          <a:spcPts val="0"/>
                        </a:spcBef>
                        <a:spcAft>
                          <a:spcPts val="0"/>
                        </a:spcAft>
                        <a:buNone/>
                      </a:pPr>
                      <a:r>
                        <a:rPr lang="nl-NL"/>
                        <a:t>Hoeveelheid informatie</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10-12 organellen aanwezig</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7-9 organellen aanwezig</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4-6 organellen aanwezig</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1-3 organellen aanwezig</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23850">
                <a:tc>
                  <a:txBody>
                    <a:bodyPr/>
                    <a:lstStyle/>
                    <a:p>
                      <a:pPr marL="0" lvl="0" indent="0" algn="l" rtl="0">
                        <a:lnSpc>
                          <a:spcPct val="115000"/>
                        </a:lnSpc>
                        <a:spcBef>
                          <a:spcPts val="0"/>
                        </a:spcBef>
                        <a:spcAft>
                          <a:spcPts val="0"/>
                        </a:spcAft>
                        <a:buNone/>
                      </a:pPr>
                      <a:r>
                        <a:rPr lang="nl-NL"/>
                        <a:t>Kwaliteit van de informatie</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Informatie volledig, veel details.</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Informatie volledig, enige details.</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Informatie volledig. Geen details.</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Afwezig.</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76250">
                <a:tc>
                  <a:txBody>
                    <a:bodyPr/>
                    <a:lstStyle/>
                    <a:p>
                      <a:pPr marL="0" lvl="0" indent="0" algn="l" rtl="0">
                        <a:lnSpc>
                          <a:spcPct val="115000"/>
                        </a:lnSpc>
                        <a:spcBef>
                          <a:spcPts val="0"/>
                        </a:spcBef>
                        <a:spcAft>
                          <a:spcPts val="0"/>
                        </a:spcAft>
                        <a:buNone/>
                      </a:pPr>
                      <a:r>
                        <a:rPr lang="nl-NL"/>
                        <a:t>Functies</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Alle functies zijn kloppend benoemd.</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De meeste functies zijn kloppend benoemd.</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Enige functies zijn kloppend benoemd.</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Afwezig.</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nl-NL"/>
                        <a:t>EXTRA</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 </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 </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 </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nl-NL"/>
                        <a:t> </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0">
                <a:tc gridSpan="2">
                  <a:txBody>
                    <a:bodyPr/>
                    <a:lstStyle/>
                    <a:p>
                      <a:pPr marL="0" lvl="0" indent="0" algn="l" rtl="0">
                        <a:lnSpc>
                          <a:spcPct val="115000"/>
                        </a:lnSpc>
                        <a:spcBef>
                          <a:spcPts val="0"/>
                        </a:spcBef>
                        <a:spcAft>
                          <a:spcPts val="0"/>
                        </a:spcAft>
                        <a:buNone/>
                      </a:pPr>
                      <a:r>
                        <a:rPr lang="nl-NL"/>
                        <a:t>Totaal maximaal 12 punten te behalen</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nl-NL"/>
                    </a:p>
                  </a:txBody>
                  <a:tcPr/>
                </a:tc>
                <a:tc gridSpan="2">
                  <a:txBody>
                    <a:bodyPr/>
                    <a:lstStyle/>
                    <a:p>
                      <a:pPr marL="0" lvl="0" indent="0" algn="l" rtl="0">
                        <a:lnSpc>
                          <a:spcPct val="115000"/>
                        </a:lnSpc>
                        <a:spcBef>
                          <a:spcPts val="0"/>
                        </a:spcBef>
                        <a:spcAft>
                          <a:spcPts val="0"/>
                        </a:spcAft>
                        <a:buNone/>
                      </a:pPr>
                      <a:r>
                        <a:rPr lang="nl-NL"/>
                        <a:t>Behaalde punten:</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nl-NL"/>
                    </a:p>
                  </a:txBody>
                  <a:tcPr/>
                </a:tc>
                <a:tc>
                  <a:txBody>
                    <a:bodyPr/>
                    <a:lstStyle/>
                    <a:p>
                      <a:pPr marL="0" lvl="0" indent="0" algn="l" rtl="0">
                        <a:lnSpc>
                          <a:spcPct val="115000"/>
                        </a:lnSpc>
                        <a:spcBef>
                          <a:spcPts val="0"/>
                        </a:spcBef>
                        <a:spcAft>
                          <a:spcPts val="0"/>
                        </a:spcAft>
                        <a:buNone/>
                      </a:pPr>
                      <a:r>
                        <a:rPr lang="nl-NL"/>
                        <a:t>Cijfer:</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aphicFrame>
        <p:nvGraphicFramePr>
          <p:cNvPr id="302" name="Google Shape;302;p48"/>
          <p:cNvGraphicFramePr/>
          <p:nvPr/>
        </p:nvGraphicFramePr>
        <p:xfrm>
          <a:off x="2538450" y="181813"/>
          <a:ext cx="3000000" cy="3000000"/>
        </p:xfrm>
        <a:graphic>
          <a:graphicData uri="http://schemas.openxmlformats.org/drawingml/2006/table">
            <a:tbl>
              <a:tblPr bandRow="1" bandCol="1">
                <a:noFill/>
                <a:tableStyleId>{962330FC-FE28-4565-A53C-94A29AF86B99}</a:tableStyleId>
              </a:tblPr>
              <a:tblGrid>
                <a:gridCol w="1584200">
                  <a:extLst>
                    <a:ext uri="{9D8B030D-6E8A-4147-A177-3AD203B41FA5}">
                      <a16:colId xmlns:a16="http://schemas.microsoft.com/office/drawing/2014/main" val="20000"/>
                    </a:ext>
                  </a:extLst>
                </a:gridCol>
                <a:gridCol w="1588725">
                  <a:extLst>
                    <a:ext uri="{9D8B030D-6E8A-4147-A177-3AD203B41FA5}">
                      <a16:colId xmlns:a16="http://schemas.microsoft.com/office/drawing/2014/main" val="20001"/>
                    </a:ext>
                  </a:extLst>
                </a:gridCol>
                <a:gridCol w="1588725">
                  <a:extLst>
                    <a:ext uri="{9D8B030D-6E8A-4147-A177-3AD203B41FA5}">
                      <a16:colId xmlns:a16="http://schemas.microsoft.com/office/drawing/2014/main" val="20002"/>
                    </a:ext>
                  </a:extLst>
                </a:gridCol>
                <a:gridCol w="1567075">
                  <a:extLst>
                    <a:ext uri="{9D8B030D-6E8A-4147-A177-3AD203B41FA5}">
                      <a16:colId xmlns:a16="http://schemas.microsoft.com/office/drawing/2014/main" val="20003"/>
                    </a:ext>
                  </a:extLst>
                </a:gridCol>
                <a:gridCol w="1573400">
                  <a:extLst>
                    <a:ext uri="{9D8B030D-6E8A-4147-A177-3AD203B41FA5}">
                      <a16:colId xmlns:a16="http://schemas.microsoft.com/office/drawing/2014/main" val="20004"/>
                    </a:ext>
                  </a:extLst>
                </a:gridCol>
                <a:gridCol w="1685250">
                  <a:extLst>
                    <a:ext uri="{9D8B030D-6E8A-4147-A177-3AD203B41FA5}">
                      <a16:colId xmlns:a16="http://schemas.microsoft.com/office/drawing/2014/main" val="20005"/>
                    </a:ext>
                  </a:extLst>
                </a:gridCol>
              </a:tblGrid>
              <a:tr h="216475">
                <a:tc>
                  <a:txBody>
                    <a:bodyPr/>
                    <a:lstStyle/>
                    <a:p>
                      <a:pPr marL="0" lvl="0" indent="0" algn="l" rtl="0">
                        <a:spcBef>
                          <a:spcPts val="0"/>
                        </a:spcBef>
                        <a:spcAft>
                          <a:spcPts val="0"/>
                        </a:spcAft>
                        <a:buNone/>
                      </a:pPr>
                      <a:r>
                        <a:rPr lang="nl-NL" sz="1400" b="1">
                          <a:latin typeface="Arial"/>
                          <a:ea typeface="Arial"/>
                          <a:cs typeface="Arial"/>
                          <a:sym typeface="Arial"/>
                        </a:rPr>
                        <a:t>Model Criteria</a:t>
                      </a:r>
                      <a:endParaRPr sz="1400" b="1">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b="1">
                          <a:latin typeface="Arial"/>
                          <a:ea typeface="Arial"/>
                          <a:cs typeface="Arial"/>
                          <a:sym typeface="Arial"/>
                        </a:rPr>
                        <a:t>Excellent (5)</a:t>
                      </a:r>
                      <a:endParaRPr sz="1400" b="1">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b="1">
                          <a:latin typeface="Arial"/>
                          <a:ea typeface="Arial"/>
                          <a:cs typeface="Arial"/>
                          <a:sym typeface="Arial"/>
                        </a:rPr>
                        <a:t>Goed (4)</a:t>
                      </a:r>
                      <a:endParaRPr sz="1400" b="1">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b="1">
                          <a:latin typeface="Arial"/>
                          <a:ea typeface="Arial"/>
                          <a:cs typeface="Arial"/>
                          <a:sym typeface="Arial"/>
                        </a:rPr>
                        <a:t>Voldoende (3)</a:t>
                      </a:r>
                      <a:endParaRPr sz="1400" b="1">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b="1">
                          <a:latin typeface="Arial"/>
                          <a:ea typeface="Arial"/>
                          <a:cs typeface="Arial"/>
                          <a:sym typeface="Arial"/>
                        </a:rPr>
                        <a:t>Matig (2,5)</a:t>
                      </a:r>
                      <a:endParaRPr sz="1400" b="1">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b="1">
                          <a:latin typeface="Arial"/>
                          <a:ea typeface="Arial"/>
                          <a:cs typeface="Arial"/>
                          <a:sym typeface="Arial"/>
                        </a:rPr>
                        <a:t> slecht (1 of 2 )</a:t>
                      </a:r>
                      <a:endParaRPr sz="1400" b="1">
                        <a:latin typeface="Arial"/>
                        <a:ea typeface="Arial"/>
                        <a:cs typeface="Arial"/>
                        <a:sym typeface="Arial"/>
                      </a:endParaRPr>
                    </a:p>
                  </a:txBody>
                  <a:tcPr marL="68575" marR="68575" marT="0" marB="0"/>
                </a:tc>
                <a:extLst>
                  <a:ext uri="{0D108BD9-81ED-4DB2-BD59-A6C34878D82A}">
                    <a16:rowId xmlns:a16="http://schemas.microsoft.com/office/drawing/2014/main" val="10000"/>
                  </a:ext>
                </a:extLst>
              </a:tr>
              <a:tr h="1515350">
                <a:tc>
                  <a:txBody>
                    <a:bodyPr/>
                    <a:lstStyle/>
                    <a:p>
                      <a:pPr marL="0" lvl="0" indent="0" algn="l" rtl="0">
                        <a:spcBef>
                          <a:spcPts val="0"/>
                        </a:spcBef>
                        <a:spcAft>
                          <a:spcPts val="0"/>
                        </a:spcAft>
                        <a:buNone/>
                      </a:pPr>
                      <a:r>
                        <a:rPr lang="nl-NL" sz="1400">
                          <a:latin typeface="Arial"/>
                          <a:ea typeface="Arial"/>
                          <a:cs typeface="Arial"/>
                          <a:sym typeface="Arial"/>
                        </a:rPr>
                        <a:t>Creativiteit en vormgeving </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Model is 3D. Mooie vorm cel en organellen. Netjes gewerkt. Creatief origineel materiaal gebruikt</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Model is 3D. Goede vorm cel en organellen.</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Netjes gewerkt.</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Eigen materiaal / zelf gevormd.</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Model is 3D. Vorm cel en organellen oké. </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Niet echt netjes gewerkt. Deels eigen materiaal.</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Model  is deels 3D, deels 2D. Vorm cel en organellen oké. Niet origineel / (gekleurd) papier of karton</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Model is grotendeels 2D.</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(vrijwel) alles van papier. Geen kleur of met stift e.d. gekleurd en getekend.</a:t>
                      </a:r>
                      <a:endParaRPr sz="1400">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1082400">
                <a:tc>
                  <a:txBody>
                    <a:bodyPr/>
                    <a:lstStyle/>
                    <a:p>
                      <a:pPr marL="0" lvl="0" indent="0" algn="l" rtl="0">
                        <a:spcBef>
                          <a:spcPts val="0"/>
                        </a:spcBef>
                        <a:spcAft>
                          <a:spcPts val="0"/>
                        </a:spcAft>
                        <a:buNone/>
                      </a:pPr>
                      <a:r>
                        <a:rPr lang="nl-NL" sz="1400">
                          <a:latin typeface="Arial"/>
                          <a:ea typeface="Arial"/>
                          <a:cs typeface="Arial"/>
                          <a:sym typeface="Arial"/>
                        </a:rPr>
                        <a:t>Cel</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Onmiskenbaar plantaardige of dierlijke cel. </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Labels duidelijk.</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Duidelijk herkenbaar als plantaardige of dierlijke cel. </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Labels duidelijk.</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Herkenbaar als plantaardige of dierlijke cel. </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Labels aanwezig..</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Niet echt herkenbaar als plantaardige of dierlijke cel. </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Labels aanwezig</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Niet herkenbaar als plantaardige of dierlijke cel. </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Labels ontbreken.</a:t>
                      </a:r>
                      <a:endParaRPr sz="1400">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1298875">
                <a:tc>
                  <a:txBody>
                    <a:bodyPr/>
                    <a:lstStyle/>
                    <a:p>
                      <a:pPr marL="0" lvl="0" indent="0" algn="l" rtl="0">
                        <a:spcBef>
                          <a:spcPts val="0"/>
                        </a:spcBef>
                        <a:spcAft>
                          <a:spcPts val="0"/>
                        </a:spcAft>
                        <a:buNone/>
                      </a:pPr>
                      <a:r>
                        <a:rPr lang="nl-NL" sz="1400">
                          <a:latin typeface="Arial"/>
                          <a:ea typeface="Arial"/>
                          <a:cs typeface="Arial"/>
                          <a:sym typeface="Arial"/>
                        </a:rPr>
                        <a:t>Organellen</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Alle organellen biologisch juiste vormen en juiste . verhouding. Meer dan 1 per organel en/of extra  </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Organellen 3D en goed herkenbaar. Verhoudingen en vormen goed. Deels meerdere stuks per organel.</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Organellen deels 3D, herkenbaar. Verhoudingen en vormen goed.</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Geen meerdere stuks per organel.</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Organellen zijn te plat en/of vaag herkenbaar. Te weinig organellen / 1 organel niet aanwezig.</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Organellen zijn plat en/of  niet (duidelijk) herkenbaar. 2 of meer organellen niet aanwezig</a:t>
                      </a:r>
                      <a:endParaRPr sz="1400">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216475">
                <a:tc>
                  <a:txBody>
                    <a:bodyPr/>
                    <a:lstStyle/>
                    <a:p>
                      <a:pPr marL="0" lvl="0" indent="0" algn="l" rtl="0">
                        <a:spcBef>
                          <a:spcPts val="0"/>
                        </a:spcBef>
                        <a:spcAft>
                          <a:spcPts val="0"/>
                        </a:spcAft>
                        <a:buNone/>
                      </a:pPr>
                      <a:r>
                        <a:rPr lang="nl-NL" sz="1400" b="1">
                          <a:latin typeface="Arial"/>
                          <a:ea typeface="Arial"/>
                          <a:cs typeface="Arial"/>
                          <a:sym typeface="Arial"/>
                        </a:rPr>
                        <a:t>Legenda</a:t>
                      </a:r>
                      <a:endParaRPr sz="1400" b="1">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b="1">
                          <a:latin typeface="Arial"/>
                          <a:ea typeface="Arial"/>
                          <a:cs typeface="Arial"/>
                          <a:sym typeface="Arial"/>
                        </a:rPr>
                        <a:t>Excellent (5)</a:t>
                      </a:r>
                      <a:endParaRPr sz="1400" b="1">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b="1">
                          <a:latin typeface="Arial"/>
                          <a:ea typeface="Arial"/>
                          <a:cs typeface="Arial"/>
                          <a:sym typeface="Arial"/>
                        </a:rPr>
                        <a:t>Goed (4)</a:t>
                      </a:r>
                      <a:endParaRPr sz="1400" b="1">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b="1">
                          <a:latin typeface="Arial"/>
                          <a:ea typeface="Arial"/>
                          <a:cs typeface="Arial"/>
                          <a:sym typeface="Arial"/>
                        </a:rPr>
                        <a:t>Voldoende (3)</a:t>
                      </a:r>
                      <a:endParaRPr sz="1400" b="1">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b="1">
                          <a:latin typeface="Arial"/>
                          <a:ea typeface="Arial"/>
                          <a:cs typeface="Arial"/>
                          <a:sym typeface="Arial"/>
                        </a:rPr>
                        <a:t>Matig (2,5)</a:t>
                      </a:r>
                      <a:endParaRPr sz="1400" b="1">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b="1">
                          <a:latin typeface="Arial"/>
                          <a:ea typeface="Arial"/>
                          <a:cs typeface="Arial"/>
                          <a:sym typeface="Arial"/>
                        </a:rPr>
                        <a:t> slecht (1 of 2 )</a:t>
                      </a:r>
                      <a:endParaRPr sz="1400" b="1">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r h="1082400">
                <a:tc>
                  <a:txBody>
                    <a:bodyPr/>
                    <a:lstStyle/>
                    <a:p>
                      <a:pPr marL="0" lvl="0" indent="0" algn="l" rtl="0">
                        <a:spcBef>
                          <a:spcPts val="0"/>
                        </a:spcBef>
                        <a:spcAft>
                          <a:spcPts val="0"/>
                        </a:spcAft>
                        <a:buNone/>
                      </a:pPr>
                      <a:r>
                        <a:rPr lang="nl-NL" sz="1400">
                          <a:latin typeface="Arial"/>
                          <a:ea typeface="Arial"/>
                          <a:cs typeface="Arial"/>
                          <a:sym typeface="Arial"/>
                        </a:rPr>
                        <a:t>Labels</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Alle labels netjes, met juiste naam  (of nummer) bij juiste organel.</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Legenda netjes</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Alle labels met namen of nummers bij juiste organellen.</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Legenda netjes.</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Meeste organellen hebben juiste naam (of nr.)</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Niet heel netjes.</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Labels aanwezig maar daar is alles mee gezegd.</a:t>
                      </a:r>
                      <a:endParaRPr sz="1400">
                        <a:latin typeface="Arial"/>
                        <a:ea typeface="Arial"/>
                        <a:cs typeface="Arial"/>
                        <a:sym typeface="Arial"/>
                      </a:endParaRPr>
                    </a:p>
                    <a:p>
                      <a:pPr marL="0" lvl="0" indent="0" algn="l" rtl="0">
                        <a:spcBef>
                          <a:spcPts val="0"/>
                        </a:spcBef>
                        <a:spcAft>
                          <a:spcPts val="0"/>
                        </a:spcAft>
                        <a:buNone/>
                      </a:pPr>
                      <a:r>
                        <a:rPr lang="nl-NL" sz="1400">
                          <a:latin typeface="Arial"/>
                          <a:ea typeface="Arial"/>
                          <a:cs typeface="Arial"/>
                          <a:sym typeface="Arial"/>
                        </a:rPr>
                        <a:t>Niet netjes.</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Labels niet aanwezig of veel onjuist. </a:t>
                      </a:r>
                      <a:endParaRPr sz="1400">
                        <a:latin typeface="Arial"/>
                        <a:ea typeface="Arial"/>
                        <a:cs typeface="Arial"/>
                        <a:sym typeface="Arial"/>
                      </a:endParaRPr>
                    </a:p>
                  </a:txBody>
                  <a:tcPr marL="68575" marR="68575" marT="0" marB="0"/>
                </a:tc>
                <a:extLst>
                  <a:ext uri="{0D108BD9-81ED-4DB2-BD59-A6C34878D82A}">
                    <a16:rowId xmlns:a16="http://schemas.microsoft.com/office/drawing/2014/main" val="10005"/>
                  </a:ext>
                </a:extLst>
              </a:tr>
              <a:tr h="1082400">
                <a:tc>
                  <a:txBody>
                    <a:bodyPr/>
                    <a:lstStyle/>
                    <a:p>
                      <a:pPr marL="0" lvl="0" indent="0" algn="l" rtl="0">
                        <a:spcBef>
                          <a:spcPts val="0"/>
                        </a:spcBef>
                        <a:spcAft>
                          <a:spcPts val="0"/>
                        </a:spcAft>
                        <a:buNone/>
                      </a:pPr>
                      <a:r>
                        <a:rPr lang="nl-NL" sz="1400">
                          <a:latin typeface="Arial"/>
                          <a:ea typeface="Arial"/>
                          <a:cs typeface="Arial"/>
                          <a:sym typeface="Arial"/>
                        </a:rPr>
                        <a:t>Functies</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Alle functies van alle organellen zijn correct, in detail en in eigen woorden. </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Alle functies van alle organellen zijn correct, maar kort beschreven in eigen woorden.</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Meeste functies van organellen zijn oké maar kort beschreven geen eigen woorden</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Meeste functies van organellen zijn kort, kleine foutjes, geen eigen woorden</a:t>
                      </a:r>
                      <a:endParaRPr sz="1400">
                        <a:latin typeface="Arial"/>
                        <a:ea typeface="Arial"/>
                        <a:cs typeface="Arial"/>
                        <a:sym typeface="Arial"/>
                      </a:endParaRPr>
                    </a:p>
                  </a:txBody>
                  <a:tcPr marL="68575" marR="68575" marT="0" marB="0"/>
                </a:tc>
                <a:tc>
                  <a:txBody>
                    <a:bodyPr/>
                    <a:lstStyle/>
                    <a:p>
                      <a:pPr marL="0" lvl="0" indent="0" algn="l" rtl="0">
                        <a:spcBef>
                          <a:spcPts val="0"/>
                        </a:spcBef>
                        <a:spcAft>
                          <a:spcPts val="0"/>
                        </a:spcAft>
                        <a:buNone/>
                      </a:pPr>
                      <a:r>
                        <a:rPr lang="nl-NL" sz="1400">
                          <a:latin typeface="Arial"/>
                          <a:ea typeface="Arial"/>
                          <a:cs typeface="Arial"/>
                          <a:sym typeface="Arial"/>
                        </a:rPr>
                        <a:t>Geen of te weinig functies beschreven of veel fout</a:t>
                      </a:r>
                      <a:endParaRPr sz="1400">
                        <a:latin typeface="Arial"/>
                        <a:ea typeface="Arial"/>
                        <a:cs typeface="Arial"/>
                        <a:sym typeface="Arial"/>
                      </a:endParaRPr>
                    </a:p>
                  </a:txBody>
                  <a:tcPr marL="68575" marR="68575"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08" name="Google Shape;308;p4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114300" lvl="0" indent="0" algn="l" rtl="0">
              <a:spcBef>
                <a:spcPts val="1000"/>
              </a:spcBef>
              <a:spcAft>
                <a:spcPts val="0"/>
              </a:spcAft>
              <a:buNone/>
            </a:pPr>
            <a:r>
              <a:rPr lang="nl-NL"/>
              <a:t>Op de volgende dia’s enkele voorbeelden van cellen gemaakt door leerlingen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14" name="Google Shape;314;p5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315" name="Google Shape;315;p50"/>
          <p:cNvPicPr preferRelativeResize="0"/>
          <p:nvPr/>
        </p:nvPicPr>
        <p:blipFill>
          <a:blip r:embed="rId3">
            <a:alphaModFix/>
          </a:blip>
          <a:stretch>
            <a:fillRect/>
          </a:stretch>
        </p:blipFill>
        <p:spPr>
          <a:xfrm>
            <a:off x="89500" y="57525"/>
            <a:ext cx="5595775" cy="6858000"/>
          </a:xfrm>
          <a:prstGeom prst="rect">
            <a:avLst/>
          </a:prstGeom>
          <a:noFill/>
          <a:ln>
            <a:noFill/>
          </a:ln>
        </p:spPr>
      </p:pic>
      <p:pic>
        <p:nvPicPr>
          <p:cNvPr id="316" name="Google Shape;316;p50"/>
          <p:cNvPicPr preferRelativeResize="0"/>
          <p:nvPr/>
        </p:nvPicPr>
        <p:blipFill>
          <a:blip r:embed="rId4">
            <a:alphaModFix/>
          </a:blip>
          <a:stretch>
            <a:fillRect/>
          </a:stretch>
        </p:blipFill>
        <p:spPr>
          <a:xfrm>
            <a:off x="5823350" y="0"/>
            <a:ext cx="6281975"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22" name="Google Shape;322;p5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323" name="Google Shape;323;p51"/>
          <p:cNvPicPr preferRelativeResize="0"/>
          <p:nvPr/>
        </p:nvPicPr>
        <p:blipFill>
          <a:blip r:embed="rId3">
            <a:alphaModFix/>
          </a:blip>
          <a:stretch>
            <a:fillRect/>
          </a:stretch>
        </p:blipFill>
        <p:spPr>
          <a:xfrm>
            <a:off x="0" y="0"/>
            <a:ext cx="5512675" cy="6858000"/>
          </a:xfrm>
          <a:prstGeom prst="rect">
            <a:avLst/>
          </a:prstGeom>
          <a:noFill/>
          <a:ln>
            <a:noFill/>
          </a:ln>
        </p:spPr>
      </p:pic>
      <p:pic>
        <p:nvPicPr>
          <p:cNvPr id="324" name="Google Shape;324;p51"/>
          <p:cNvPicPr preferRelativeResize="0"/>
          <p:nvPr/>
        </p:nvPicPr>
        <p:blipFill>
          <a:blip r:embed="rId4">
            <a:alphaModFix/>
          </a:blip>
          <a:stretch>
            <a:fillRect/>
          </a:stretch>
        </p:blipFill>
        <p:spPr>
          <a:xfrm>
            <a:off x="5650750" y="19050"/>
            <a:ext cx="6541251" cy="6819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30" name="Google Shape;330;p5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331" name="Google Shape;331;p52"/>
          <p:cNvPicPr preferRelativeResize="0"/>
          <p:nvPr/>
        </p:nvPicPr>
        <p:blipFill>
          <a:blip r:embed="rId3">
            <a:alphaModFix/>
          </a:blip>
          <a:stretch>
            <a:fillRect/>
          </a:stretch>
        </p:blipFill>
        <p:spPr>
          <a:xfrm>
            <a:off x="-64025" y="0"/>
            <a:ext cx="3390450" cy="3390450"/>
          </a:xfrm>
          <a:prstGeom prst="rect">
            <a:avLst/>
          </a:prstGeom>
          <a:noFill/>
          <a:ln>
            <a:noFill/>
          </a:ln>
        </p:spPr>
      </p:pic>
      <p:pic>
        <p:nvPicPr>
          <p:cNvPr id="332" name="Google Shape;332;p52"/>
          <p:cNvPicPr preferRelativeResize="0"/>
          <p:nvPr/>
        </p:nvPicPr>
        <p:blipFill rotWithShape="1">
          <a:blip r:embed="rId4">
            <a:alphaModFix/>
          </a:blip>
          <a:srcRect l="2100" r="-2100"/>
          <a:stretch/>
        </p:blipFill>
        <p:spPr>
          <a:xfrm>
            <a:off x="6007475" y="0"/>
            <a:ext cx="6040949" cy="6176824"/>
          </a:xfrm>
          <a:prstGeom prst="rect">
            <a:avLst/>
          </a:prstGeom>
          <a:noFill/>
          <a:ln>
            <a:noFill/>
          </a:ln>
        </p:spPr>
      </p:pic>
      <p:pic>
        <p:nvPicPr>
          <p:cNvPr id="333" name="Google Shape;333;p52"/>
          <p:cNvPicPr preferRelativeResize="0"/>
          <p:nvPr/>
        </p:nvPicPr>
        <p:blipFill>
          <a:blip r:embed="rId5">
            <a:alphaModFix/>
          </a:blip>
          <a:stretch>
            <a:fillRect/>
          </a:stretch>
        </p:blipFill>
        <p:spPr>
          <a:xfrm>
            <a:off x="2582525" y="3390450"/>
            <a:ext cx="3495926" cy="3772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39" name="Google Shape;339;p5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340" name="Google Shape;340;p53"/>
          <p:cNvPicPr preferRelativeResize="0"/>
          <p:nvPr/>
        </p:nvPicPr>
        <p:blipFill>
          <a:blip r:embed="rId3">
            <a:alphaModFix/>
          </a:blip>
          <a:stretch>
            <a:fillRect/>
          </a:stretch>
        </p:blipFill>
        <p:spPr>
          <a:xfrm>
            <a:off x="70025" y="19050"/>
            <a:ext cx="5154975" cy="6772775"/>
          </a:xfrm>
          <a:prstGeom prst="rect">
            <a:avLst/>
          </a:prstGeom>
          <a:noFill/>
          <a:ln>
            <a:noFill/>
          </a:ln>
        </p:spPr>
      </p:pic>
      <p:pic>
        <p:nvPicPr>
          <p:cNvPr id="341" name="Google Shape;341;p53"/>
          <p:cNvPicPr preferRelativeResize="0"/>
          <p:nvPr/>
        </p:nvPicPr>
        <p:blipFill>
          <a:blip r:embed="rId4">
            <a:alphaModFix/>
          </a:blip>
          <a:stretch>
            <a:fillRect/>
          </a:stretch>
        </p:blipFill>
        <p:spPr>
          <a:xfrm>
            <a:off x="5300875" y="19050"/>
            <a:ext cx="6819900" cy="6819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l-NL"/>
              <a:t>Planten ontsaaien </a:t>
            </a:r>
            <a:endParaRPr/>
          </a:p>
        </p:txBody>
      </p:sp>
      <p:sp>
        <p:nvSpPr>
          <p:cNvPr id="173" name="Google Shape;173;p27"/>
          <p:cNvSpPr txBox="1">
            <a:spLocks noGrp="1"/>
          </p:cNvSpPr>
          <p:nvPr>
            <p:ph type="body" idx="1"/>
          </p:nvPr>
        </p:nvSpPr>
        <p:spPr>
          <a:xfrm>
            <a:off x="311650" y="1825625"/>
            <a:ext cx="110421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nl-NL"/>
              <a:t>Dat doe je door het tastbaarder te maken.</a:t>
            </a:r>
            <a:endParaRPr/>
          </a:p>
          <a:p>
            <a:pPr marL="0" lvl="0" indent="0" algn="l" rtl="0">
              <a:spcBef>
                <a:spcPts val="1000"/>
              </a:spcBef>
              <a:spcAft>
                <a:spcPts val="0"/>
              </a:spcAft>
              <a:buNone/>
            </a:pPr>
            <a:r>
              <a:rPr lang="nl-NL"/>
              <a:t>De leerlingen hebben dan ook gelijk een </a:t>
            </a:r>
            <a:endParaRPr/>
          </a:p>
          <a:p>
            <a:pPr marL="0" lvl="0" indent="0" algn="l" rtl="0">
              <a:spcBef>
                <a:spcPts val="1000"/>
              </a:spcBef>
              <a:spcAft>
                <a:spcPts val="0"/>
              </a:spcAft>
              <a:buNone/>
            </a:pPr>
            <a:r>
              <a:rPr lang="nl-NL"/>
              <a:t>idee van hoe een cel eruit ziet, </a:t>
            </a:r>
            <a:endParaRPr/>
          </a:p>
          <a:p>
            <a:pPr marL="0" lvl="0" indent="0" algn="l" rtl="0">
              <a:spcBef>
                <a:spcPts val="1000"/>
              </a:spcBef>
              <a:spcAft>
                <a:spcPts val="0"/>
              </a:spcAft>
              <a:buNone/>
            </a:pPr>
            <a:r>
              <a:rPr lang="nl-NL"/>
              <a:t>niet zo’n plat ding…</a:t>
            </a:r>
            <a:endParaRPr/>
          </a:p>
          <a:p>
            <a:pPr marL="0" lvl="0" indent="0" algn="l" rtl="0">
              <a:spcBef>
                <a:spcPts val="1000"/>
              </a:spcBef>
              <a:spcAft>
                <a:spcPts val="0"/>
              </a:spcAft>
              <a:buNone/>
            </a:pPr>
            <a:endParaRPr/>
          </a:p>
          <a:p>
            <a:pPr marL="0" lvl="0" indent="0" algn="l" rtl="0">
              <a:spcBef>
                <a:spcPts val="1000"/>
              </a:spcBef>
              <a:spcAft>
                <a:spcPts val="0"/>
              </a:spcAft>
              <a:buNone/>
            </a:pPr>
            <a:r>
              <a:rPr lang="nl-NL"/>
              <a:t>En je krijgt de lekkerste creaties...</a:t>
            </a:r>
            <a:endParaRPr/>
          </a:p>
          <a:p>
            <a:pPr marL="0" lvl="0" indent="0" algn="l" rtl="0">
              <a:spcBef>
                <a:spcPts val="1000"/>
              </a:spcBef>
              <a:spcAft>
                <a:spcPts val="0"/>
              </a:spcAft>
              <a:buNone/>
            </a:pPr>
            <a:endParaRPr/>
          </a:p>
        </p:txBody>
      </p:sp>
      <p:pic>
        <p:nvPicPr>
          <p:cNvPr id="174" name="Google Shape;174;p27"/>
          <p:cNvPicPr preferRelativeResize="0"/>
          <p:nvPr/>
        </p:nvPicPr>
        <p:blipFill>
          <a:blip r:embed="rId3">
            <a:alphaModFix/>
          </a:blip>
          <a:stretch>
            <a:fillRect/>
          </a:stretch>
        </p:blipFill>
        <p:spPr>
          <a:xfrm>
            <a:off x="6964750" y="103575"/>
            <a:ext cx="5143500" cy="6573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endParaRPr/>
          </a:p>
        </p:txBody>
      </p:sp>
      <p:sp>
        <p:nvSpPr>
          <p:cNvPr id="347" name="Google Shape;347;p5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1800"/>
              <a:buNone/>
            </a:pPr>
            <a:endParaRPr/>
          </a:p>
        </p:txBody>
      </p:sp>
      <p:pic>
        <p:nvPicPr>
          <p:cNvPr id="348" name="Google Shape;348;p54"/>
          <p:cNvPicPr preferRelativeResize="0"/>
          <p:nvPr/>
        </p:nvPicPr>
        <p:blipFill rotWithShape="1">
          <a:blip r:embed="rId3">
            <a:alphaModFix/>
          </a:blip>
          <a:srcRect/>
          <a:stretch/>
        </p:blipFill>
        <p:spPr>
          <a:xfrm>
            <a:off x="0" y="44624"/>
            <a:ext cx="5189290" cy="6813375"/>
          </a:xfrm>
          <a:prstGeom prst="rect">
            <a:avLst/>
          </a:prstGeom>
          <a:noFill/>
          <a:ln>
            <a:noFill/>
          </a:ln>
        </p:spPr>
      </p:pic>
      <p:pic>
        <p:nvPicPr>
          <p:cNvPr id="349" name="Google Shape;349;p54" descr="C:\Users\Tamara\Pictures\conferentie\plant2.jpg"/>
          <p:cNvPicPr preferRelativeResize="0"/>
          <p:nvPr/>
        </p:nvPicPr>
        <p:blipFill rotWithShape="1">
          <a:blip r:embed="rId4">
            <a:alphaModFix/>
          </a:blip>
          <a:srcRect/>
          <a:stretch/>
        </p:blipFill>
        <p:spPr>
          <a:xfrm>
            <a:off x="5152035" y="0"/>
            <a:ext cx="3810000" cy="6858000"/>
          </a:xfrm>
          <a:prstGeom prst="rect">
            <a:avLst/>
          </a:prstGeom>
          <a:noFill/>
          <a:ln>
            <a:noFill/>
          </a:ln>
        </p:spPr>
      </p:pic>
      <p:pic>
        <p:nvPicPr>
          <p:cNvPr id="350" name="Google Shape;350;p54" descr="C:\Users\Tamara\Pictures\conferentie\plant2.png"/>
          <p:cNvPicPr preferRelativeResize="0"/>
          <p:nvPr/>
        </p:nvPicPr>
        <p:blipFill rotWithShape="1">
          <a:blip r:embed="rId5">
            <a:alphaModFix/>
          </a:blip>
          <a:srcRect/>
          <a:stretch/>
        </p:blipFill>
        <p:spPr>
          <a:xfrm>
            <a:off x="8962035" y="-315416"/>
            <a:ext cx="3838399" cy="740092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endParaRPr/>
          </a:p>
        </p:txBody>
      </p:sp>
      <p:sp>
        <p:nvSpPr>
          <p:cNvPr id="356" name="Google Shape;356;p5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1800"/>
              <a:buNone/>
            </a:pPr>
            <a:endParaRPr/>
          </a:p>
        </p:txBody>
      </p:sp>
      <p:pic>
        <p:nvPicPr>
          <p:cNvPr id="357" name="Google Shape;357;p55"/>
          <p:cNvPicPr preferRelativeResize="0"/>
          <p:nvPr/>
        </p:nvPicPr>
        <p:blipFill rotWithShape="1">
          <a:blip r:embed="rId3">
            <a:alphaModFix/>
          </a:blip>
          <a:srcRect/>
          <a:stretch/>
        </p:blipFill>
        <p:spPr>
          <a:xfrm>
            <a:off x="0" y="30505"/>
            <a:ext cx="3359695" cy="3614519"/>
          </a:xfrm>
          <a:prstGeom prst="rect">
            <a:avLst/>
          </a:prstGeom>
          <a:noFill/>
          <a:ln>
            <a:noFill/>
          </a:ln>
        </p:spPr>
      </p:pic>
      <p:pic>
        <p:nvPicPr>
          <p:cNvPr id="358" name="Google Shape;358;p55"/>
          <p:cNvPicPr preferRelativeResize="0"/>
          <p:nvPr/>
        </p:nvPicPr>
        <p:blipFill rotWithShape="1">
          <a:blip r:embed="rId4">
            <a:alphaModFix/>
          </a:blip>
          <a:srcRect/>
          <a:stretch/>
        </p:blipFill>
        <p:spPr>
          <a:xfrm>
            <a:off x="19345" y="3645024"/>
            <a:ext cx="3340350" cy="3212976"/>
          </a:xfrm>
          <a:prstGeom prst="rect">
            <a:avLst/>
          </a:prstGeom>
          <a:noFill/>
          <a:ln>
            <a:noFill/>
          </a:ln>
        </p:spPr>
      </p:pic>
      <p:pic>
        <p:nvPicPr>
          <p:cNvPr id="359" name="Google Shape;359;p55"/>
          <p:cNvPicPr preferRelativeResize="0"/>
          <p:nvPr/>
        </p:nvPicPr>
        <p:blipFill rotWithShape="1">
          <a:blip r:embed="rId5">
            <a:alphaModFix/>
          </a:blip>
          <a:srcRect/>
          <a:stretch/>
        </p:blipFill>
        <p:spPr>
          <a:xfrm>
            <a:off x="3359695" y="30505"/>
            <a:ext cx="4933926" cy="3830543"/>
          </a:xfrm>
          <a:prstGeom prst="rect">
            <a:avLst/>
          </a:prstGeom>
          <a:noFill/>
          <a:ln>
            <a:noFill/>
          </a:ln>
        </p:spPr>
      </p:pic>
      <p:pic>
        <p:nvPicPr>
          <p:cNvPr id="360" name="Google Shape;360;p55" descr="C:\Users\Tamara\Pictures\conferentie\plantblokjes.png"/>
          <p:cNvPicPr preferRelativeResize="0"/>
          <p:nvPr/>
        </p:nvPicPr>
        <p:blipFill rotWithShape="1">
          <a:blip r:embed="rId6">
            <a:alphaModFix/>
          </a:blip>
          <a:srcRect/>
          <a:stretch/>
        </p:blipFill>
        <p:spPr>
          <a:xfrm>
            <a:off x="7104112" y="3070397"/>
            <a:ext cx="4973077" cy="37876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endParaRPr/>
          </a:p>
        </p:txBody>
      </p:sp>
      <p:sp>
        <p:nvSpPr>
          <p:cNvPr id="366" name="Google Shape;366;p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1800"/>
              <a:buNone/>
            </a:pPr>
            <a:endParaRPr/>
          </a:p>
        </p:txBody>
      </p:sp>
      <p:pic>
        <p:nvPicPr>
          <p:cNvPr id="367" name="Google Shape;367;p56" descr="C:\Users\Tamara\Pictures\conferentie\plant3.jpg"/>
          <p:cNvPicPr preferRelativeResize="0"/>
          <p:nvPr/>
        </p:nvPicPr>
        <p:blipFill rotWithShape="1">
          <a:blip r:embed="rId3">
            <a:alphaModFix/>
          </a:blip>
          <a:srcRect/>
          <a:stretch/>
        </p:blipFill>
        <p:spPr>
          <a:xfrm>
            <a:off x="119336" y="0"/>
            <a:ext cx="3810000" cy="6858000"/>
          </a:xfrm>
          <a:prstGeom prst="rect">
            <a:avLst/>
          </a:prstGeom>
          <a:noFill/>
          <a:ln>
            <a:noFill/>
          </a:ln>
        </p:spPr>
      </p:pic>
      <p:pic>
        <p:nvPicPr>
          <p:cNvPr id="368" name="Google Shape;368;p56" descr="C:\Users\Tamara\Pictures\conferentie\plant9.jpg"/>
          <p:cNvPicPr preferRelativeResize="0"/>
          <p:nvPr/>
        </p:nvPicPr>
        <p:blipFill rotWithShape="1">
          <a:blip r:embed="rId4">
            <a:alphaModFix/>
          </a:blip>
          <a:srcRect/>
          <a:stretch/>
        </p:blipFill>
        <p:spPr>
          <a:xfrm>
            <a:off x="4223792" y="11415"/>
            <a:ext cx="7968210" cy="5486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nl-NL"/>
              <a:t>Nabespreking </a:t>
            </a:r>
            <a:endParaRPr/>
          </a:p>
        </p:txBody>
      </p:sp>
      <p:sp>
        <p:nvSpPr>
          <p:cNvPr id="374" name="Google Shape;374;p5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2800"/>
              <a:buChar char="•"/>
            </a:pPr>
            <a:r>
              <a:rPr lang="nl-NL"/>
              <a:t>Producten / foto’s </a:t>
            </a:r>
            <a:endParaRPr/>
          </a:p>
          <a:p>
            <a:pPr marL="228600" lvl="0" indent="-228600" algn="l" rtl="0">
              <a:lnSpc>
                <a:spcPct val="90000"/>
              </a:lnSpc>
              <a:spcBef>
                <a:spcPts val="1000"/>
              </a:spcBef>
              <a:spcAft>
                <a:spcPts val="0"/>
              </a:spcAft>
              <a:buClr>
                <a:schemeClr val="dk1"/>
              </a:buClr>
              <a:buSzPts val="2800"/>
              <a:buChar char="•"/>
            </a:pPr>
            <a:r>
              <a:rPr lang="nl-NL"/>
              <a:t>Rubrics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l-NL"/>
              <a:t>De plantencel en de belangrijkste onderdelen</a:t>
            </a:r>
            <a:endParaRPr/>
          </a:p>
        </p:txBody>
      </p:sp>
      <p:pic>
        <p:nvPicPr>
          <p:cNvPr id="180" name="Google Shape;180;p28"/>
          <p:cNvPicPr preferRelativeResize="0"/>
          <p:nvPr/>
        </p:nvPicPr>
        <p:blipFill>
          <a:blip r:embed="rId3">
            <a:alphaModFix/>
          </a:blip>
          <a:stretch>
            <a:fillRect/>
          </a:stretch>
        </p:blipFill>
        <p:spPr>
          <a:xfrm>
            <a:off x="1443449" y="1404625"/>
            <a:ext cx="8971150" cy="5453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9"/>
          <p:cNvSpPr txBox="1">
            <a:spLocks noGrp="1"/>
          </p:cNvSpPr>
          <p:nvPr>
            <p:ph type="body" idx="1"/>
          </p:nvPr>
        </p:nvSpPr>
        <p:spPr>
          <a:xfrm>
            <a:off x="838200" y="670125"/>
            <a:ext cx="10515600" cy="50565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None/>
            </a:pPr>
            <a:r>
              <a:rPr lang="nl-NL"/>
              <a:t>Welke organellen kan een plantencel nog meer bevatten dan </a:t>
            </a:r>
            <a:endParaRPr/>
          </a:p>
          <a:p>
            <a:pPr marL="228600" lvl="0" indent="0" algn="l" rtl="0">
              <a:lnSpc>
                <a:spcPct val="90000"/>
              </a:lnSpc>
              <a:spcBef>
                <a:spcPts val="0"/>
              </a:spcBef>
              <a:spcAft>
                <a:spcPts val="0"/>
              </a:spcAft>
              <a:buNone/>
            </a:pPr>
            <a:r>
              <a:rPr lang="nl-NL"/>
              <a:t>de ‘bekende’?</a:t>
            </a:r>
            <a:endParaRPr/>
          </a:p>
          <a:p>
            <a:pPr marL="228600" lvl="0" indent="0" algn="l" rtl="0">
              <a:lnSpc>
                <a:spcPct val="90000"/>
              </a:lnSpc>
              <a:spcBef>
                <a:spcPts val="0"/>
              </a:spcBef>
              <a:spcAft>
                <a:spcPts val="0"/>
              </a:spcAft>
              <a:buNone/>
            </a:pPr>
            <a:endParaRPr/>
          </a:p>
        </p:txBody>
      </p:sp>
      <p:pic>
        <p:nvPicPr>
          <p:cNvPr id="186" name="Google Shape;186;p29"/>
          <p:cNvPicPr preferRelativeResize="0"/>
          <p:nvPr/>
        </p:nvPicPr>
        <p:blipFill rotWithShape="1">
          <a:blip r:embed="rId3">
            <a:alphaModFix/>
          </a:blip>
          <a:srcRect r="42086"/>
          <a:stretch/>
        </p:blipFill>
        <p:spPr>
          <a:xfrm>
            <a:off x="3625924" y="1614725"/>
            <a:ext cx="5510900" cy="4201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92" name="Google Shape;192;p3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93" name="Google Shape;193;p30"/>
          <p:cNvPicPr preferRelativeResize="0"/>
          <p:nvPr/>
        </p:nvPicPr>
        <p:blipFill>
          <a:blip r:embed="rId3">
            <a:alphaModFix/>
          </a:blip>
          <a:stretch>
            <a:fillRect/>
          </a:stretch>
        </p:blipFill>
        <p:spPr>
          <a:xfrm>
            <a:off x="413875" y="0"/>
            <a:ext cx="11152534"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1"/>
          <p:cNvPicPr preferRelativeResize="0"/>
          <p:nvPr/>
        </p:nvPicPr>
        <p:blipFill>
          <a:blip r:embed="rId3">
            <a:alphaModFix/>
          </a:blip>
          <a:stretch>
            <a:fillRect/>
          </a:stretch>
        </p:blipFill>
        <p:spPr>
          <a:xfrm>
            <a:off x="1595438" y="209550"/>
            <a:ext cx="9001125" cy="6438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2"/>
          <p:cNvPicPr preferRelativeResize="0"/>
          <p:nvPr/>
        </p:nvPicPr>
        <p:blipFill>
          <a:blip r:embed="rId3">
            <a:alphaModFix/>
          </a:blip>
          <a:stretch>
            <a:fillRect/>
          </a:stretch>
        </p:blipFill>
        <p:spPr>
          <a:xfrm>
            <a:off x="1314800" y="-26"/>
            <a:ext cx="9653552" cy="6858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3"/>
          <p:cNvPicPr preferRelativeResize="0"/>
          <p:nvPr/>
        </p:nvPicPr>
        <p:blipFill>
          <a:blip r:embed="rId3">
            <a:alphaModFix/>
          </a:blip>
          <a:stretch>
            <a:fillRect/>
          </a:stretch>
        </p:blipFill>
        <p:spPr>
          <a:xfrm>
            <a:off x="1105486" y="0"/>
            <a:ext cx="9981040" cy="6858001"/>
          </a:xfrm>
          <a:prstGeom prst="rect">
            <a:avLst/>
          </a:prstGeom>
          <a:noFill/>
          <a:ln>
            <a:noFill/>
          </a:ln>
        </p:spPr>
      </p:pic>
    </p:spTree>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1515</Words>
  <Application>Microsoft Office PowerPoint</Application>
  <PresentationFormat>Breedbeeld</PresentationFormat>
  <Paragraphs>203</Paragraphs>
  <Slides>33</Slides>
  <Notes>33</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33</vt:i4>
      </vt:variant>
    </vt:vector>
  </HeadingPairs>
  <TitlesOfParts>
    <vt:vector size="39" baseType="lpstr">
      <vt:lpstr>Arial</vt:lpstr>
      <vt:lpstr>Calibri</vt:lpstr>
      <vt:lpstr>Noto Sans Symbols</vt:lpstr>
      <vt:lpstr>Times New Roman</vt:lpstr>
      <vt:lpstr>Kantoorthema</vt:lpstr>
      <vt:lpstr>Kantoorthema</vt:lpstr>
      <vt:lpstr>Bouw plantencellen in 3D </vt:lpstr>
      <vt:lpstr>Wie zijn wij?</vt:lpstr>
      <vt:lpstr>Planten ontsaaien </vt:lpstr>
      <vt:lpstr>De plantencel en de belangrijkste onderdelen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 Groepen </vt:lpstr>
      <vt:lpstr>Zelf aan de slag!</vt:lpstr>
      <vt:lpstr>PowerPoint-presentatie</vt:lpstr>
      <vt:lpstr>PowerPoint-presentatie</vt:lpstr>
      <vt:lpstr>PowerPoint-presentatie</vt:lpstr>
      <vt:lpstr>PowerPoint-presentatie</vt:lpstr>
      <vt:lpstr>Voorbeeld opdrachtblad </vt:lpstr>
      <vt:lpstr>Voorbeeld opdrachtblad voor vwo</vt:lpstr>
      <vt:lpstr>Voorbeeld rubric</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Nabespreking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Bouw plantencellen in 3D </dc:title>
  <dc:creator>Jolanda</dc:creator>
  <cp:lastModifiedBy>de Vries</cp:lastModifiedBy>
  <cp:revision>1</cp:revision>
  <dcterms:modified xsi:type="dcterms:W3CDTF">2019-05-09T21:17:54Z</dcterms:modified>
</cp:coreProperties>
</file>