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285" r:id="rId4"/>
    <p:sldId id="286" r:id="rId5"/>
    <p:sldId id="291" r:id="rId6"/>
    <p:sldId id="311" r:id="rId7"/>
    <p:sldId id="313" r:id="rId8"/>
    <p:sldId id="324" r:id="rId9"/>
    <p:sldId id="312" r:id="rId10"/>
    <p:sldId id="327" r:id="rId11"/>
    <p:sldId id="328" r:id="rId12"/>
    <p:sldId id="310" r:id="rId13"/>
    <p:sldId id="290" r:id="rId14"/>
    <p:sldId id="294" r:id="rId15"/>
    <p:sldId id="295" r:id="rId16"/>
    <p:sldId id="284" r:id="rId17"/>
    <p:sldId id="308" r:id="rId18"/>
    <p:sldId id="279" r:id="rId19"/>
    <p:sldId id="257" r:id="rId20"/>
    <p:sldId id="280" r:id="rId21"/>
    <p:sldId id="281" r:id="rId22"/>
    <p:sldId id="282" r:id="rId23"/>
    <p:sldId id="283" r:id="rId24"/>
    <p:sldId id="307" r:id="rId25"/>
    <p:sldId id="314" r:id="rId26"/>
    <p:sldId id="317" r:id="rId27"/>
    <p:sldId id="316" r:id="rId28"/>
    <p:sldId id="325" r:id="rId29"/>
    <p:sldId id="318" r:id="rId30"/>
    <p:sldId id="319" r:id="rId31"/>
    <p:sldId id="320" r:id="rId32"/>
    <p:sldId id="321" r:id="rId33"/>
    <p:sldId id="322" r:id="rId34"/>
    <p:sldId id="323" r:id="rId35"/>
    <p:sldId id="315" r:id="rId36"/>
    <p:sldId id="326" r:id="rId37"/>
    <p:sldId id="309" r:id="rId38"/>
  </p:sldIdLst>
  <p:sldSz cx="9144000" cy="6858000" type="screen4x3"/>
  <p:notesSz cx="6794500" cy="9906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4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6BC284-433D-4AB6-B636-838ACABD100C}" type="datetimeFigureOut">
              <a:rPr lang="en-GB"/>
              <a:pPr>
                <a:defRPr/>
              </a:pPr>
              <a:t>10/01/2014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94853F-F7CB-4AE1-977F-3ABBFF76B1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5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9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4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7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3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3200400"/>
            <a:ext cx="2514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3200400"/>
            <a:ext cx="2514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4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5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50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8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605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0"/>
            <a:ext cx="1295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0" y="0"/>
            <a:ext cx="3733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D70044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513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38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59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14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68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35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45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3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5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25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759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BA32F-CBAF-4A3C-A736-1325210E840F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CA56-6CA6-4D23-B364-532D816F4C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53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54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78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55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har char="»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3657600" y="0"/>
            <a:ext cx="518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3657600" y="3200400"/>
            <a:ext cx="518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pitchFamily="34" charset="0"/>
              </a:rPr>
              <a:t>Second level</a:t>
            </a:r>
          </a:p>
          <a:p>
            <a:pPr lvl="2"/>
            <a:r>
              <a:rPr lang="en-US" smtClean="0">
                <a:sym typeface="Verdana" pitchFamily="34" charset="0"/>
              </a:rPr>
              <a:t>Third level</a:t>
            </a:r>
          </a:p>
          <a:p>
            <a:pPr lvl="3"/>
            <a:r>
              <a:rPr lang="en-US" smtClean="0">
                <a:sym typeface="Verdana" pitchFamily="34" charset="0"/>
              </a:rPr>
              <a:t>Fourth level</a:t>
            </a:r>
          </a:p>
          <a:p>
            <a:pPr lvl="4"/>
            <a:r>
              <a:rPr lang="en-US" smtClean="0">
                <a:sym typeface="Verdan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har char="»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pPr defTabSz="914353" fontAlgn="auto" hangingPunct="1">
              <a:spcBef>
                <a:spcPts val="0"/>
              </a:spcBef>
              <a:spcAft>
                <a:spcPts val="0"/>
              </a:spcAft>
            </a:pPr>
            <a:fld id="{C02BA32F-CBAF-4A3C-A736-1325210E840F}" type="datetimeFigureOut">
              <a:rPr lang="nl-NL" smtClean="0">
                <a:ea typeface="+mn-ea"/>
                <a:cs typeface="+mn-cs"/>
              </a:rPr>
              <a:pPr defTabSz="914353" fontAlgn="auto" hangingPunct="1">
                <a:spcBef>
                  <a:spcPts val="0"/>
                </a:spcBef>
                <a:spcAft>
                  <a:spcPts val="0"/>
                </a:spcAft>
              </a:pPr>
              <a:t>10-1-2014</a:t>
            </a:fld>
            <a:endParaRPr lang="nl-NL"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pPr defTabSz="914353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pPr defTabSz="914353" fontAlgn="auto" hangingPunct="1">
              <a:spcBef>
                <a:spcPts val="0"/>
              </a:spcBef>
              <a:spcAft>
                <a:spcPts val="0"/>
              </a:spcAft>
            </a:pPr>
            <a:fld id="{63ADCA56-6CA6-4D23-B364-532D816F4C36}" type="slidenum">
              <a:rPr lang="nl-NL" smtClean="0">
                <a:ea typeface="+mn-ea"/>
                <a:cs typeface="+mn-cs"/>
              </a:rPr>
              <a:pPr defTabSz="914353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1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177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D70044"/>
          </a:solidFill>
          <a:latin typeface="Verdana"/>
          <a:ea typeface="ＭＳ Ｐゴシック" pitchFamily="-65" charset="-128"/>
          <a:cs typeface="Verdana"/>
        </a:defRPr>
      </a:lvl1pPr>
      <a:lvl2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177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353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530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706" algn="l" defTabSz="457177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882" indent="-342882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12" indent="-285736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2942" indent="-228588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118" indent="-228588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295" indent="-228588" algn="l" defTabSz="45717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tadifferentiatie.n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3848" y="3645024"/>
            <a:ext cx="4320480" cy="461913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Andrea Burgerjon-Kil, docent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biologie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JCU</a:t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Robert Tatsis,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ontwikkelaar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biologie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JCU</a:t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10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januari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2014</a:t>
            </a:r>
            <a:endParaRPr lang="nl-NL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1412776"/>
            <a:ext cx="5940152" cy="1752600"/>
          </a:xfrm>
        </p:spPr>
        <p:txBody>
          <a:bodyPr/>
          <a:lstStyle/>
          <a:p>
            <a:pPr algn="l"/>
            <a:r>
              <a:rPr lang="en-US" dirty="0" err="1" smtClean="0"/>
              <a:t>Hersenen</a:t>
            </a:r>
            <a:r>
              <a:rPr lang="en-US" dirty="0" smtClean="0"/>
              <a:t> en </a:t>
            </a:r>
            <a:r>
              <a:rPr lang="en-US" dirty="0" err="1" smtClean="0"/>
              <a:t>cognitie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sz="1800" dirty="0" smtClean="0"/>
              <a:t>NIBI </a:t>
            </a:r>
            <a:r>
              <a:rPr lang="en-US" sz="1800" dirty="0" err="1" smtClean="0"/>
              <a:t>Conferentie</a:t>
            </a:r>
            <a:r>
              <a:rPr lang="en-US" sz="1800" dirty="0" smtClean="0"/>
              <a:t> 2014</a:t>
            </a:r>
            <a:endParaRPr lang="nl-NL" sz="1800" dirty="0"/>
          </a:p>
        </p:txBody>
      </p:sp>
      <p:grpSp>
        <p:nvGrpSpPr>
          <p:cNvPr id="5" name="Groep 3"/>
          <p:cNvGrpSpPr/>
          <p:nvPr/>
        </p:nvGrpSpPr>
        <p:grpSpPr>
          <a:xfrm>
            <a:off x="323528" y="268301"/>
            <a:ext cx="8576012" cy="576064"/>
            <a:chOff x="323528" y="260648"/>
            <a:chExt cx="8576012" cy="576064"/>
          </a:xfrm>
        </p:grpSpPr>
        <p:pic>
          <p:nvPicPr>
            <p:cNvPr id="6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7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57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984776" cy="1008112"/>
          </a:xfrm>
        </p:spPr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Organisatie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differentiatie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sz="1400" dirty="0" smtClean="0">
                <a:latin typeface="Verdana" pitchFamily="34" charset="0"/>
              </a:rPr>
              <a:t>(</a:t>
            </a:r>
            <a:r>
              <a:rPr lang="en-US" sz="1400" dirty="0" err="1" smtClean="0">
                <a:latin typeface="Verdana" pitchFamily="34" charset="0"/>
              </a:rPr>
              <a:t>ofwel</a:t>
            </a:r>
            <a:r>
              <a:rPr lang="en-US" sz="1400" dirty="0" smtClean="0">
                <a:latin typeface="Verdana" pitchFamily="34" charset="0"/>
              </a:rPr>
              <a:t>; </a:t>
            </a:r>
            <a:r>
              <a:rPr lang="en-US" sz="1400" dirty="0" err="1" smtClean="0">
                <a:latin typeface="Verdana" pitchFamily="34" charset="0"/>
              </a:rPr>
              <a:t>waar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haal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ik</a:t>
            </a:r>
            <a:r>
              <a:rPr lang="en-US" sz="1400" dirty="0" smtClean="0">
                <a:latin typeface="Verdana" pitchFamily="34" charset="0"/>
              </a:rPr>
              <a:t> de </a:t>
            </a:r>
            <a:r>
              <a:rPr lang="en-US" sz="1400" dirty="0" err="1" smtClean="0">
                <a:latin typeface="Verdana" pitchFamily="34" charset="0"/>
              </a:rPr>
              <a:t>tijd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vandaan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smtClean="0">
                <a:latin typeface="Verdana" pitchFamily="34" charset="0"/>
              </a:rPr>
              <a:t>in </a:t>
            </a:r>
            <a:r>
              <a:rPr lang="en-US" sz="1400" dirty="0" err="1" smtClean="0">
                <a:latin typeface="Verdana" pitchFamily="34" charset="0"/>
              </a:rPr>
              <a:t>mijn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err="1" smtClean="0">
                <a:latin typeface="Verdana" pitchFamily="34" charset="0"/>
              </a:rPr>
              <a:t>drukke</a:t>
            </a:r>
            <a:r>
              <a:rPr lang="en-US" sz="1400" dirty="0" smtClean="0">
                <a:latin typeface="Verdana" pitchFamily="34" charset="0"/>
              </a:rPr>
              <a:t> curriculum?)</a:t>
            </a:r>
            <a:endParaRPr lang="nl-NL" sz="1400" dirty="0"/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286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7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8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44243"/>
              </p:ext>
            </p:extLst>
          </p:nvPr>
        </p:nvGraphicFramePr>
        <p:xfrm>
          <a:off x="251520" y="161095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152128"/>
                <a:gridCol w="1152128"/>
                <a:gridCol w="1028800"/>
              </a:tblGrid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 err="1" smtClean="0"/>
                        <a:t>Organisatie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vooral</a:t>
                      </a:r>
                      <a:r>
                        <a:rPr lang="en-US" sz="1800" dirty="0" smtClean="0"/>
                        <a:t> door</a:t>
                      </a:r>
                      <a:endParaRPr lang="nl-NL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leerling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docent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 Lessen </a:t>
                      </a:r>
                      <a:r>
                        <a:rPr lang="en-US" sz="1800" dirty="0" err="1" smtClean="0"/>
                        <a:t>missen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 Buiten </a:t>
                      </a:r>
                      <a:r>
                        <a:rPr lang="en-US" sz="1800" dirty="0" err="1" smtClean="0"/>
                        <a:t>lestijd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="0" dirty="0" smtClean="0"/>
                        <a:t>. </a:t>
                      </a:r>
                      <a:r>
                        <a:rPr lang="en-US" sz="1800" b="0" dirty="0" err="1" smtClean="0"/>
                        <a:t>Banduur</a:t>
                      </a:r>
                      <a:endParaRPr lang="nl-N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</a:t>
                      </a:r>
                      <a:r>
                        <a:rPr lang="en-US" sz="1800" dirty="0" err="1" smtClean="0"/>
                        <a:t>Plusklas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 </a:t>
                      </a:r>
                      <a:r>
                        <a:rPr lang="en-US" sz="1800" b="1" dirty="0" err="1" smtClean="0"/>
                        <a:t>Tempoverschillen</a:t>
                      </a:r>
                      <a:r>
                        <a:rPr lang="en-US" sz="1800" b="1" dirty="0" smtClean="0"/>
                        <a:t> + </a:t>
                      </a:r>
                      <a:r>
                        <a:rPr lang="en-US" sz="1800" b="1" dirty="0" err="1" smtClean="0"/>
                        <a:t>verrijking</a:t>
                      </a:r>
                      <a:endParaRPr lang="nl-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 </a:t>
                      </a:r>
                      <a:r>
                        <a:rPr lang="en-US" sz="1800" b="0" dirty="0" err="1" smtClean="0"/>
                        <a:t>Basisstof</a:t>
                      </a:r>
                      <a:r>
                        <a:rPr lang="en-US" sz="1800" b="0" dirty="0" smtClean="0"/>
                        <a:t> – herhaling - </a:t>
                      </a:r>
                      <a:r>
                        <a:rPr lang="en-US" sz="1800" b="0" dirty="0" err="1" smtClean="0"/>
                        <a:t>verrijking</a:t>
                      </a:r>
                      <a:endParaRPr lang="nl-N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14425" y="21249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sz="3200" b="1" kern="0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Basismodellen</a:t>
            </a:r>
            <a:r>
              <a:rPr lang="en-US" sz="3200" b="1" kern="0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van </a:t>
            </a:r>
            <a:r>
              <a:rPr lang="en-US" sz="3200" b="1" kern="0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differentiatie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9065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0" y="204468"/>
            <a:ext cx="8229600" cy="1143000"/>
          </a:xfrm>
        </p:spPr>
        <p:txBody>
          <a:bodyPr/>
          <a:lstStyle/>
          <a:p>
            <a:r>
              <a:rPr lang="en-US" dirty="0" smtClean="0"/>
              <a:t>Model 5: </a:t>
            </a:r>
            <a:r>
              <a:rPr lang="en-US" dirty="0" err="1" smtClean="0"/>
              <a:t>tempoverschillen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plus </a:t>
            </a:r>
            <a:r>
              <a:rPr lang="en-US" dirty="0" err="1" smtClean="0"/>
              <a:t>verrijking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Sommige</a:t>
            </a:r>
            <a:r>
              <a:rPr lang="en-US" b="1" dirty="0" smtClean="0"/>
              <a:t> </a:t>
            </a:r>
            <a:r>
              <a:rPr lang="en-US" b="1" dirty="0" err="1" smtClean="0"/>
              <a:t>leerlingen</a:t>
            </a:r>
            <a:r>
              <a:rPr lang="en-US" b="1" dirty="0" smtClean="0"/>
              <a:t> </a:t>
            </a:r>
            <a:r>
              <a:rPr lang="en-US" b="1" dirty="0" err="1" smtClean="0"/>
              <a:t>werken</a:t>
            </a:r>
            <a:r>
              <a:rPr lang="en-US" b="1" dirty="0" smtClean="0"/>
              <a:t> de </a:t>
            </a:r>
            <a:r>
              <a:rPr lang="en-US" b="1" dirty="0" err="1" smtClean="0"/>
              <a:t>reguliere</a:t>
            </a:r>
            <a:r>
              <a:rPr lang="en-US" b="1" dirty="0" smtClean="0"/>
              <a:t> </a:t>
            </a:r>
            <a:r>
              <a:rPr lang="en-US" b="1" dirty="0" err="1" smtClean="0"/>
              <a:t>stof</a:t>
            </a:r>
            <a:r>
              <a:rPr lang="en-US" b="1" dirty="0" smtClean="0"/>
              <a:t> in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hoger</a:t>
            </a:r>
            <a:r>
              <a:rPr lang="en-US" b="1" dirty="0" smtClean="0"/>
              <a:t> tempo door</a:t>
            </a:r>
          </a:p>
          <a:p>
            <a:r>
              <a:rPr lang="en-US" b="1" dirty="0" smtClean="0"/>
              <a:t>In de </a:t>
            </a:r>
            <a:r>
              <a:rPr lang="en-US" b="1" dirty="0" err="1" smtClean="0"/>
              <a:t>uitgespaarde</a:t>
            </a:r>
            <a:r>
              <a:rPr lang="en-US" b="1" dirty="0" smtClean="0"/>
              <a:t> </a:t>
            </a:r>
            <a:r>
              <a:rPr lang="en-US" b="1" dirty="0" err="1" smtClean="0"/>
              <a:t>tijd</a:t>
            </a:r>
            <a:r>
              <a:rPr lang="en-US" b="1" dirty="0" smtClean="0"/>
              <a:t> </a:t>
            </a:r>
            <a:r>
              <a:rPr lang="en-US" b="1" dirty="0" err="1" smtClean="0"/>
              <a:t>werken</a:t>
            </a:r>
            <a:r>
              <a:rPr lang="en-US" b="1" dirty="0" smtClean="0"/>
              <a:t> </a:t>
            </a:r>
            <a:r>
              <a:rPr lang="en-US" b="1" dirty="0" err="1" smtClean="0"/>
              <a:t>ze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en-US" b="1" dirty="0" err="1" smtClean="0"/>
              <a:t>verrijking</a:t>
            </a:r>
            <a:r>
              <a:rPr lang="en-US" b="1" dirty="0" smtClean="0"/>
              <a:t>/</a:t>
            </a:r>
            <a:r>
              <a:rPr lang="en-US" b="1" dirty="0" err="1" smtClean="0"/>
              <a:t>verdieping</a:t>
            </a:r>
            <a:endParaRPr lang="en-US" b="1" dirty="0" smtClean="0"/>
          </a:p>
          <a:p>
            <a:r>
              <a:rPr lang="en-US" b="1" dirty="0" smtClean="0"/>
              <a:t>De rest van de </a:t>
            </a:r>
            <a:r>
              <a:rPr lang="en-US" b="1" dirty="0" err="1" smtClean="0"/>
              <a:t>leerlingen</a:t>
            </a:r>
            <a:r>
              <a:rPr lang="en-US" b="1" dirty="0" smtClean="0"/>
              <a:t> </a:t>
            </a:r>
            <a:r>
              <a:rPr lang="en-US" b="1" dirty="0" err="1" smtClean="0"/>
              <a:t>gaat</a:t>
            </a:r>
            <a:r>
              <a:rPr lang="en-US" b="1" dirty="0" smtClean="0"/>
              <a:t> </a:t>
            </a:r>
            <a:r>
              <a:rPr lang="en-US" b="1" dirty="0" err="1" smtClean="0"/>
              <a:t>verder</a:t>
            </a:r>
            <a:r>
              <a:rPr lang="en-US" b="1" dirty="0" smtClean="0"/>
              <a:t> met </a:t>
            </a:r>
            <a:r>
              <a:rPr lang="en-US" b="1" dirty="0" err="1" smtClean="0"/>
              <a:t>herhalen</a:t>
            </a:r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Voorbeelden</a:t>
            </a:r>
            <a:r>
              <a:rPr lang="en-US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Flipping the classroom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Compacten</a:t>
            </a:r>
            <a:r>
              <a:rPr lang="en-US" dirty="0" smtClean="0"/>
              <a:t> en </a:t>
            </a:r>
            <a:r>
              <a:rPr lang="en-US" dirty="0" err="1" smtClean="0"/>
              <a:t>verrijken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981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952" y="188640"/>
            <a:ext cx="8229600" cy="1143000"/>
          </a:xfrm>
        </p:spPr>
        <p:txBody>
          <a:bodyPr/>
          <a:lstStyle/>
          <a:p>
            <a:r>
              <a:rPr lang="en-US" dirty="0" smtClean="0"/>
              <a:t>Model 5: </a:t>
            </a:r>
            <a:r>
              <a:rPr lang="en-US" dirty="0" err="1" smtClean="0"/>
              <a:t>tempoverschillen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plus </a:t>
            </a:r>
            <a:r>
              <a:rPr lang="en-US" dirty="0" err="1" smtClean="0"/>
              <a:t>verrijking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Voordelen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	</a:t>
            </a:r>
            <a:r>
              <a:rPr lang="en-US" dirty="0" err="1" smtClean="0"/>
              <a:t>Roostertechnisch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problemen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	</a:t>
            </a:r>
            <a:r>
              <a:rPr lang="en-US" dirty="0" err="1" smtClean="0"/>
              <a:t>Weinig</a:t>
            </a:r>
            <a:r>
              <a:rPr lang="en-US" dirty="0" smtClean="0"/>
              <a:t> extra </a:t>
            </a:r>
            <a:r>
              <a:rPr lang="en-US" dirty="0" err="1" smtClean="0"/>
              <a:t>kosten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Nadelen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Wat</a:t>
            </a:r>
            <a:r>
              <a:rPr lang="en-US" dirty="0" smtClean="0"/>
              <a:t> is de </a:t>
            </a:r>
            <a:r>
              <a:rPr lang="en-US" dirty="0" err="1" smtClean="0"/>
              <a:t>motivatie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leerling</a:t>
            </a:r>
            <a:r>
              <a:rPr lang="en-US" dirty="0" smtClean="0"/>
              <a:t>; </a:t>
            </a:r>
            <a:r>
              <a:rPr lang="en-US" i="1" dirty="0" err="1" smtClean="0"/>
              <a:t>waar</a:t>
            </a:r>
            <a:r>
              <a:rPr lang="en-US" i="1" dirty="0" smtClean="0"/>
              <a:t> doe </a:t>
            </a:r>
            <a:r>
              <a:rPr lang="en-US" i="1" dirty="0" err="1" smtClean="0"/>
              <a:t>ik</a:t>
            </a:r>
            <a:r>
              <a:rPr lang="en-US" i="1" dirty="0" smtClean="0"/>
              <a:t> het </a:t>
            </a:r>
            <a:r>
              <a:rPr lang="en-US" i="1" dirty="0" err="1" smtClean="0"/>
              <a:t>voor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Verandering</a:t>
            </a:r>
            <a:r>
              <a:rPr lang="en-US" dirty="0" smtClean="0"/>
              <a:t> van </a:t>
            </a:r>
            <a:r>
              <a:rPr lang="en-US" dirty="0" err="1" smtClean="0"/>
              <a:t>didactische</a:t>
            </a:r>
            <a:r>
              <a:rPr lang="en-US" dirty="0" smtClean="0"/>
              <a:t> </a:t>
            </a:r>
            <a:r>
              <a:rPr lang="en-US" dirty="0" err="1" smtClean="0"/>
              <a:t>visie</a:t>
            </a:r>
            <a:r>
              <a:rPr lang="en-US" dirty="0" smtClean="0"/>
              <a:t> van de school </a:t>
            </a:r>
            <a:r>
              <a:rPr lang="en-US" dirty="0" err="1" smtClean="0"/>
              <a:t>nodig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Vereist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extra </a:t>
            </a:r>
            <a:r>
              <a:rPr lang="en-US" dirty="0" err="1" smtClean="0"/>
              <a:t>inspanning</a:t>
            </a:r>
            <a:r>
              <a:rPr lang="en-US" dirty="0" smtClean="0"/>
              <a:t> van </a:t>
            </a:r>
            <a:r>
              <a:rPr lang="en-US" dirty="0" err="1" smtClean="0"/>
              <a:t>docenten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791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Kenmerken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geschikte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opdracht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439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322" y="44624"/>
            <a:ext cx="8229600" cy="1143000"/>
          </a:xfrm>
        </p:spPr>
        <p:txBody>
          <a:bodyPr/>
          <a:lstStyle/>
          <a:p>
            <a:r>
              <a:rPr lang="en-US" dirty="0" err="1" smtClean="0"/>
              <a:t>Differentiatieopdrachten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Herhalend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herhalen</a:t>
            </a:r>
            <a:r>
              <a:rPr lang="en-US" dirty="0" smtClean="0"/>
              <a:t> de </a:t>
            </a:r>
            <a:r>
              <a:rPr lang="en-US" dirty="0" err="1" smtClean="0"/>
              <a:t>geleerde</a:t>
            </a:r>
            <a:r>
              <a:rPr lang="en-US" dirty="0" smtClean="0"/>
              <a:t> </a:t>
            </a:r>
            <a:r>
              <a:rPr lang="en-US" dirty="0" err="1" smtClean="0"/>
              <a:t>concepten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manier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van </a:t>
            </a:r>
            <a:r>
              <a:rPr lang="en-US" dirty="0" err="1" smtClean="0"/>
              <a:t>hetzelfde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Verdiepend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Stof</a:t>
            </a:r>
            <a:r>
              <a:rPr lang="en-US" dirty="0" smtClean="0"/>
              <a:t> </a:t>
            </a:r>
            <a:r>
              <a:rPr lang="en-US" dirty="0" err="1" smtClean="0"/>
              <a:t>herhaalt</a:t>
            </a:r>
            <a:r>
              <a:rPr lang="en-US" dirty="0" smtClean="0"/>
              <a:t>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concepten</a:t>
            </a:r>
            <a:r>
              <a:rPr lang="en-US" dirty="0" smtClean="0"/>
              <a:t>, maar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dieper</a:t>
            </a:r>
            <a:r>
              <a:rPr lang="en-US" dirty="0" smtClean="0"/>
              <a:t> in op de </a:t>
            </a:r>
            <a:r>
              <a:rPr lang="en-US" dirty="0" err="1" smtClean="0"/>
              <a:t>stof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eindtermen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schoolboeken</a:t>
            </a:r>
            <a:r>
              <a:rPr lang="en-US" dirty="0" smtClean="0"/>
              <a:t> </a:t>
            </a:r>
            <a:r>
              <a:rPr lang="en-US" dirty="0" err="1" smtClean="0"/>
              <a:t>bevatten</a:t>
            </a:r>
            <a:r>
              <a:rPr lang="en-US" dirty="0" smtClean="0"/>
              <a:t> </a:t>
            </a:r>
            <a:r>
              <a:rPr lang="en-US" dirty="0" err="1" smtClean="0"/>
              <a:t>verdiepende</a:t>
            </a:r>
            <a:r>
              <a:rPr lang="en-US" dirty="0" smtClean="0"/>
              <a:t> </a:t>
            </a:r>
            <a:r>
              <a:rPr lang="en-US" dirty="0" err="1" smtClean="0"/>
              <a:t>stof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Verrijkend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Diepgang</a:t>
            </a:r>
            <a:r>
              <a:rPr lang="en-US" dirty="0" smtClean="0"/>
              <a:t>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eindtermen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97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321171" y="63715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Keuzemogelijkheden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Laat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leerlingen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kiezen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tussen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Keuzeopdrachten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binnen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vak</a:t>
            </a:r>
            <a:r>
              <a:rPr lang="en-US" sz="2000" b="0" dirty="0" smtClean="0">
                <a:solidFill>
                  <a:schemeClr val="tx1"/>
                </a:solidFill>
              </a:rPr>
              <a:t> (of </a:t>
            </a:r>
            <a:r>
              <a:rPr lang="en-US" sz="2000" b="0" dirty="0" err="1" smtClean="0">
                <a:solidFill>
                  <a:schemeClr val="tx1"/>
                </a:solidFill>
              </a:rPr>
              <a:t>onderwerp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zoals</a:t>
            </a:r>
            <a:r>
              <a:rPr lang="en-US" sz="2000" b="0" dirty="0" smtClean="0">
                <a:solidFill>
                  <a:schemeClr val="tx1"/>
                </a:solidFill>
              </a:rPr>
              <a:t> ‘</a:t>
            </a:r>
            <a:r>
              <a:rPr lang="en-US" sz="2000" b="0" dirty="0" err="1" smtClean="0">
                <a:solidFill>
                  <a:schemeClr val="tx1"/>
                </a:solidFill>
              </a:rPr>
              <a:t>neurologie</a:t>
            </a:r>
            <a:r>
              <a:rPr lang="en-US" sz="2000" b="0" dirty="0" smtClean="0">
                <a:solidFill>
                  <a:schemeClr val="tx1"/>
                </a:solidFill>
              </a:rPr>
              <a:t>’)</a:t>
            </a:r>
          </a:p>
          <a:p>
            <a:pPr lvl="1" eaLnBrk="1">
              <a:spcAft>
                <a:spcPts val="1200"/>
              </a:spcAft>
            </a:pPr>
            <a:endParaRPr lang="en-US" sz="2000" b="0" dirty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Keuzemogelijkheden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binnen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bijv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‘expert-</a:t>
            </a:r>
            <a:r>
              <a:rPr lang="en-US" sz="2000" b="0" dirty="0" err="1" smtClean="0">
                <a:solidFill>
                  <a:schemeClr val="tx1"/>
                </a:solidFill>
              </a:rPr>
              <a:t>methode</a:t>
            </a:r>
            <a:r>
              <a:rPr lang="en-US" sz="2000" b="0" dirty="0" smtClean="0">
                <a:solidFill>
                  <a:schemeClr val="tx1"/>
                </a:solidFill>
              </a:rPr>
              <a:t>’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Eigen (</a:t>
            </a:r>
            <a:r>
              <a:rPr lang="en-US" sz="2000" b="0" dirty="0" err="1" smtClean="0">
                <a:solidFill>
                  <a:schemeClr val="tx1"/>
                </a:solidFill>
              </a:rPr>
              <a:t>deel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  <a:r>
              <a:rPr lang="en-US" sz="2000" b="0" dirty="0" err="1" smtClean="0">
                <a:solidFill>
                  <a:schemeClr val="tx1"/>
                </a:solidFill>
              </a:rPr>
              <a:t>vraag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formuleren</a:t>
            </a:r>
            <a:r>
              <a:rPr lang="en-US" sz="2000" b="0" dirty="0" smtClean="0">
                <a:solidFill>
                  <a:schemeClr val="tx1"/>
                </a:solidFill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</a:rPr>
              <a:t>beantwoorden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Open </a:t>
            </a:r>
            <a:r>
              <a:rPr lang="en-US" sz="2000" b="0" dirty="0" err="1" smtClean="0">
                <a:solidFill>
                  <a:schemeClr val="tx1"/>
                </a:solidFill>
              </a:rPr>
              <a:t>karakter</a:t>
            </a:r>
            <a:r>
              <a:rPr lang="en-US" sz="2000" b="0" dirty="0" smtClean="0">
                <a:solidFill>
                  <a:schemeClr val="tx1"/>
                </a:solidFill>
              </a:rPr>
              <a:t> van de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marL="457200" lvl="1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2245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321171" y="49188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Indeling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van de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opdracht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Stel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omvang</a:t>
            </a:r>
            <a:r>
              <a:rPr lang="en-US" sz="2000" b="0" dirty="0" smtClean="0">
                <a:solidFill>
                  <a:schemeClr val="tx1"/>
                </a:solidFill>
              </a:rPr>
              <a:t> vast (</a:t>
            </a:r>
            <a:r>
              <a:rPr lang="en-US" sz="2000" b="0" dirty="0" err="1" smtClean="0">
                <a:solidFill>
                  <a:schemeClr val="tx1"/>
                </a:solidFill>
              </a:rPr>
              <a:t>bijvoorbeeld</a:t>
            </a:r>
            <a:r>
              <a:rPr lang="en-US" sz="2000" b="0" dirty="0" smtClean="0">
                <a:solidFill>
                  <a:schemeClr val="tx1"/>
                </a:solidFill>
              </a:rPr>
              <a:t> 5 </a:t>
            </a:r>
            <a:r>
              <a:rPr lang="en-US" sz="2000" b="0" dirty="0" err="1" smtClean="0">
                <a:solidFill>
                  <a:schemeClr val="tx1"/>
                </a:solidFill>
              </a:rPr>
              <a:t>slu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In </a:t>
            </a:r>
            <a:r>
              <a:rPr lang="en-US" sz="2000" b="0" dirty="0" err="1" smtClean="0">
                <a:solidFill>
                  <a:schemeClr val="tx1"/>
                </a:solidFill>
              </a:rPr>
              <a:t>grote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lijnen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bestaat</a:t>
            </a:r>
            <a:r>
              <a:rPr lang="en-US" sz="2000" b="0" dirty="0" smtClean="0">
                <a:solidFill>
                  <a:schemeClr val="tx1"/>
                </a:solidFill>
              </a:rPr>
              <a:t> de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uit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vier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delen</a:t>
            </a:r>
            <a:r>
              <a:rPr lang="en-US" sz="2000" b="0" dirty="0" smtClean="0">
                <a:solidFill>
                  <a:schemeClr val="tx1"/>
                </a:solidFill>
              </a:rPr>
              <a:t>:</a:t>
            </a:r>
          </a:p>
          <a:p>
            <a:pPr marL="914400" lvl="1" indent="-457200" eaLnBrk="1">
              <a:spcAft>
                <a:spcPts val="1200"/>
              </a:spcAft>
              <a:buFont typeface="+mj-lt"/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</a:rPr>
              <a:t>Orientatie</a:t>
            </a:r>
            <a:r>
              <a:rPr lang="en-US" sz="2000" b="0" dirty="0" smtClean="0">
                <a:solidFill>
                  <a:schemeClr val="tx1"/>
                </a:solidFill>
              </a:rPr>
              <a:t> op het </a:t>
            </a:r>
            <a:r>
              <a:rPr lang="en-US" sz="2000" b="0" dirty="0" err="1" smtClean="0">
                <a:solidFill>
                  <a:schemeClr val="tx1"/>
                </a:solidFill>
              </a:rPr>
              <a:t>onderwerp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marL="914400" lvl="1" indent="-457200" eaLnBrk="1">
              <a:spcAft>
                <a:spcPts val="1200"/>
              </a:spcAft>
              <a:buFont typeface="+mj-lt"/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</a:rPr>
              <a:t>Benodigde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vakkennis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vergaren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marL="914400" lvl="1" indent="-457200" eaLnBrk="1">
              <a:spcAft>
                <a:spcPts val="1200"/>
              </a:spcAft>
              <a:buFont typeface="+mj-lt"/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</a:rPr>
              <a:t>Verdieping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marL="914400" lvl="1" indent="-457200" eaLnBrk="1">
              <a:spcAft>
                <a:spcPts val="1200"/>
              </a:spcAft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</a:rPr>
              <a:t>Product </a:t>
            </a:r>
            <a:r>
              <a:rPr lang="en-US" sz="2000" b="0" dirty="0" err="1" smtClean="0">
                <a:solidFill>
                  <a:schemeClr val="tx1"/>
                </a:solidFill>
              </a:rPr>
              <a:t>maken</a:t>
            </a:r>
            <a:r>
              <a:rPr lang="en-US" sz="2000" b="0" dirty="0" smtClean="0">
                <a:solidFill>
                  <a:schemeClr val="tx1"/>
                </a:solidFill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</a:rPr>
              <a:t>presenteren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1.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Oriëntatie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op het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onderwerp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Inleidende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tekst</a:t>
            </a:r>
            <a:r>
              <a:rPr lang="en-US" sz="2000" b="0" dirty="0" smtClean="0">
                <a:solidFill>
                  <a:schemeClr val="tx1"/>
                </a:solidFill>
              </a:rPr>
              <a:t> (+ </a:t>
            </a:r>
            <a:r>
              <a:rPr lang="en-US" sz="2000" b="0" dirty="0" err="1" smtClean="0">
                <a:solidFill>
                  <a:schemeClr val="tx1"/>
                </a:solidFill>
              </a:rPr>
              <a:t>illustratie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Korte </a:t>
            </a:r>
            <a:r>
              <a:rPr lang="en-US" sz="2000" b="0" dirty="0" err="1" smtClean="0">
                <a:solidFill>
                  <a:schemeClr val="tx1"/>
                </a:solidFill>
              </a:rPr>
              <a:t>tekst</a:t>
            </a:r>
            <a:r>
              <a:rPr lang="en-US" sz="2000" b="0" dirty="0" smtClean="0">
                <a:solidFill>
                  <a:schemeClr val="tx1"/>
                </a:solidFill>
              </a:rPr>
              <a:t> op </a:t>
            </a:r>
            <a:r>
              <a:rPr lang="en-US" sz="2000" b="0" dirty="0" err="1" smtClean="0">
                <a:solidFill>
                  <a:schemeClr val="tx1"/>
                </a:solidFill>
              </a:rPr>
              <a:t>grond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waarvan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leerlingen</a:t>
            </a:r>
            <a:r>
              <a:rPr lang="en-US" sz="2000" b="0" dirty="0" smtClean="0">
                <a:solidFill>
                  <a:schemeClr val="tx1"/>
                </a:solidFill>
              </a:rPr>
              <a:t> de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kunnen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kiezen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zie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bijv</a:t>
            </a:r>
            <a:r>
              <a:rPr lang="en-US" sz="2000" b="0" dirty="0" smtClean="0">
                <a:solidFill>
                  <a:schemeClr val="tx1"/>
                </a:solidFill>
              </a:rPr>
              <a:t>. </a:t>
            </a:r>
            <a:r>
              <a:rPr lang="en-US" sz="2000" b="0" dirty="0" smtClean="0">
                <a:solidFill>
                  <a:schemeClr val="tx1"/>
                </a:solidFill>
                <a:hlinkClick r:id="rId4"/>
              </a:rPr>
              <a:t>www.betadifferentiatie.nl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Aanvullende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informatie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bijv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lvl="2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Omvang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2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Aard</a:t>
            </a:r>
            <a:r>
              <a:rPr lang="en-US" sz="2000" b="0" dirty="0" smtClean="0">
                <a:solidFill>
                  <a:schemeClr val="tx1"/>
                </a:solidFill>
              </a:rPr>
              <a:t> van de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</a:p>
          <a:p>
            <a:pPr lvl="2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Benodigde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voorkennis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Verdere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informatie</a:t>
            </a:r>
            <a:r>
              <a:rPr lang="en-US" sz="2000" b="0" dirty="0" smtClean="0">
                <a:solidFill>
                  <a:schemeClr val="tx1"/>
                </a:solidFill>
              </a:rPr>
              <a:t> over </a:t>
            </a:r>
            <a:r>
              <a:rPr lang="en-US" sz="2000" b="0" dirty="0" err="1" smtClean="0">
                <a:solidFill>
                  <a:schemeClr val="tx1"/>
                </a:solidFill>
              </a:rPr>
              <a:t>onderwerp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5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817115" y="404664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2.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Benodigde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vakkennis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vergaren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Voorkennis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opfrissen</a:t>
            </a:r>
            <a:endParaRPr lang="en-US" sz="2000" b="0" dirty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via </a:t>
            </a:r>
            <a:r>
              <a:rPr lang="en-US" sz="2000" b="0" dirty="0" err="1" smtClean="0">
                <a:solidFill>
                  <a:schemeClr val="tx1"/>
                </a:solidFill>
              </a:rPr>
              <a:t>vragen</a:t>
            </a:r>
            <a:r>
              <a:rPr lang="en-US" sz="2000" b="0" dirty="0" smtClean="0">
                <a:solidFill>
                  <a:schemeClr val="tx1"/>
                </a:solidFill>
              </a:rPr>
              <a:t> of </a:t>
            </a:r>
            <a:r>
              <a:rPr lang="en-US" sz="2000" b="0" dirty="0" err="1" smtClean="0">
                <a:solidFill>
                  <a:schemeClr val="tx1"/>
                </a:solidFill>
              </a:rPr>
              <a:t>opgaven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ll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kan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naar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behoefte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doen</a:t>
            </a:r>
            <a:r>
              <a:rPr lang="en-US" sz="2000" b="0" dirty="0" smtClean="0">
                <a:solidFill>
                  <a:schemeClr val="tx1"/>
                </a:solidFill>
              </a:rPr>
              <a:t> of </a:t>
            </a:r>
            <a:r>
              <a:rPr lang="en-US" sz="2000" b="0" dirty="0" err="1" smtClean="0">
                <a:solidFill>
                  <a:schemeClr val="tx1"/>
                </a:solidFill>
              </a:rPr>
              <a:t>overslaan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Vereiste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nieuwe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kennis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vergaren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actief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zoeken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naar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kennis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verwerking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ll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kan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korter</a:t>
            </a:r>
            <a:r>
              <a:rPr lang="en-US" sz="2000" b="0" dirty="0" smtClean="0">
                <a:solidFill>
                  <a:schemeClr val="tx1"/>
                </a:solidFill>
              </a:rPr>
              <a:t> of </a:t>
            </a:r>
            <a:r>
              <a:rPr lang="en-US" sz="2000" b="0" dirty="0" err="1" smtClean="0">
                <a:solidFill>
                  <a:schemeClr val="tx1"/>
                </a:solidFill>
              </a:rPr>
              <a:t>langer</a:t>
            </a:r>
            <a:r>
              <a:rPr lang="en-US" sz="2000" b="0" dirty="0" smtClean="0">
                <a:solidFill>
                  <a:schemeClr val="tx1"/>
                </a:solidFill>
              </a:rPr>
              <a:t> over </a:t>
            </a:r>
            <a:r>
              <a:rPr lang="en-US" sz="2000" b="0" dirty="0" err="1" smtClean="0">
                <a:solidFill>
                  <a:schemeClr val="tx1"/>
                </a:solidFill>
              </a:rPr>
              <a:t>dit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deel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doen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81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260648"/>
            <a:ext cx="8576012" cy="576064"/>
            <a:chOff x="323528" y="188640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188640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878904" y="92075"/>
            <a:ext cx="8229600" cy="1508125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Programma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deze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bijeenkomst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57929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Inleiding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Theorie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i="1" dirty="0" err="1" smtClean="0">
                <a:solidFill>
                  <a:schemeClr val="tx1"/>
                </a:solidFill>
              </a:rPr>
              <a:t>onderzoek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naar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cognitie</a:t>
            </a:r>
            <a:endParaRPr lang="en-US" sz="2000" b="0" i="1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Theorie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i="1" dirty="0" err="1" smtClean="0">
                <a:solidFill>
                  <a:schemeClr val="tx1"/>
                </a:solidFill>
              </a:rPr>
              <a:t>kenmerken</a:t>
            </a:r>
            <a:r>
              <a:rPr lang="en-US" sz="2000" b="0" i="1" dirty="0" smtClean="0">
                <a:solidFill>
                  <a:schemeClr val="tx1"/>
                </a:solidFill>
              </a:rPr>
              <a:t> van </a:t>
            </a:r>
            <a:r>
              <a:rPr lang="en-US" sz="2000" b="0" i="1" dirty="0" err="1" smtClean="0">
                <a:solidFill>
                  <a:schemeClr val="tx1"/>
                </a:solidFill>
              </a:rPr>
              <a:t>geschikte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opdrachten</a:t>
            </a:r>
            <a:endParaRPr lang="en-US" sz="2000" b="0" i="1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Module ‘</a:t>
            </a:r>
            <a:r>
              <a:rPr lang="en-US" sz="2000" b="0" dirty="0" err="1" smtClean="0">
                <a:solidFill>
                  <a:schemeClr val="tx1"/>
                </a:solidFill>
              </a:rPr>
              <a:t>Hersenen</a:t>
            </a:r>
            <a:r>
              <a:rPr lang="en-US" sz="2000" b="0" dirty="0" smtClean="0">
                <a:solidFill>
                  <a:schemeClr val="tx1"/>
                </a:solidFill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</a:rPr>
              <a:t>cognitie</a:t>
            </a:r>
            <a:r>
              <a:rPr lang="en-US" sz="2000" b="0" dirty="0" smtClean="0">
                <a:solidFill>
                  <a:schemeClr val="tx1"/>
                </a:solidFill>
              </a:rPr>
              <a:t>’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Ontwerpen</a:t>
            </a:r>
            <a:r>
              <a:rPr lang="en-US" sz="2000" b="0" dirty="0" smtClean="0">
                <a:solidFill>
                  <a:schemeClr val="tx1"/>
                </a:solidFill>
              </a:rPr>
              <a:t> van </a:t>
            </a:r>
            <a:r>
              <a:rPr lang="en-US" sz="2000" b="0" dirty="0" err="1" smtClean="0">
                <a:solidFill>
                  <a:schemeClr val="tx1"/>
                </a:solidFill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eigen</a:t>
            </a:r>
            <a:r>
              <a:rPr lang="en-US" sz="2000" b="0" dirty="0" smtClean="0">
                <a:solidFill>
                  <a:schemeClr val="tx1"/>
                </a:solidFill>
              </a:rPr>
              <a:t> les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Afsluiting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4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393179" y="204468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3.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Verdieping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Open </a:t>
            </a:r>
            <a:r>
              <a:rPr lang="en-US" sz="2000" b="0" dirty="0" err="1" smtClean="0">
                <a:solidFill>
                  <a:schemeClr val="tx1"/>
                </a:solidFill>
              </a:rPr>
              <a:t>deel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onderzoeksachtig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Suggesties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voor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verdieping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bijv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Onderzoeksvragen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Ontwerp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Bronnen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Variabel</a:t>
            </a:r>
            <a:r>
              <a:rPr lang="en-US" sz="2000" b="0" dirty="0" smtClean="0">
                <a:solidFill>
                  <a:schemeClr val="tx1"/>
                </a:solidFill>
              </a:rPr>
              <a:t> in </a:t>
            </a:r>
            <a:r>
              <a:rPr lang="en-US" sz="2000" b="0" dirty="0" err="1" smtClean="0">
                <a:solidFill>
                  <a:schemeClr val="tx1"/>
                </a:solidFill>
              </a:rPr>
              <a:t>omvang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Veel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tijd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nodig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voor</a:t>
            </a:r>
            <a:r>
              <a:rPr lang="en-US" sz="2000" b="0" dirty="0" smtClean="0">
                <a:solidFill>
                  <a:schemeClr val="tx1"/>
                </a:solidFill>
              </a:rPr>
              <a:t> ‘</a:t>
            </a:r>
            <a:r>
              <a:rPr lang="en-US" sz="2000" b="0" dirty="0" err="1" smtClean="0">
                <a:solidFill>
                  <a:schemeClr val="tx1"/>
                </a:solidFill>
              </a:rPr>
              <a:t>kennis</a:t>
            </a:r>
            <a:r>
              <a:rPr lang="en-US" sz="2000" b="0" dirty="0" smtClean="0">
                <a:solidFill>
                  <a:schemeClr val="tx1"/>
                </a:solidFill>
              </a:rPr>
              <a:t>’ </a:t>
            </a:r>
            <a:r>
              <a:rPr lang="en-US" sz="2000" b="0" dirty="0" err="1" smtClean="0">
                <a:solidFill>
                  <a:schemeClr val="tx1"/>
                </a:solidFill>
              </a:rPr>
              <a:t>vergaren</a:t>
            </a:r>
            <a:r>
              <a:rPr lang="en-US" sz="2000" b="0" dirty="0" smtClean="0">
                <a:solidFill>
                  <a:schemeClr val="tx1"/>
                </a:solidFill>
              </a:rPr>
              <a:t>?, </a:t>
            </a:r>
            <a:r>
              <a:rPr lang="en-US" sz="2000" b="0" dirty="0" err="1" smtClean="0">
                <a:solidFill>
                  <a:schemeClr val="tx1"/>
                </a:solidFill>
              </a:rPr>
              <a:t>dan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weinig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tijd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voor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verdieping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79081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961131" y="274638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4. Product en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presentatie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Afronding</a:t>
            </a:r>
            <a:r>
              <a:rPr lang="en-US" sz="2000" b="0" dirty="0" smtClean="0">
                <a:solidFill>
                  <a:schemeClr val="tx1"/>
                </a:solidFill>
              </a:rPr>
              <a:t> door ‘product’ van </a:t>
            </a:r>
            <a:r>
              <a:rPr lang="en-US" sz="2000" b="0" dirty="0" err="1" smtClean="0">
                <a:solidFill>
                  <a:schemeClr val="tx1"/>
                </a:solidFill>
              </a:rPr>
              <a:t>verdieping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Te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weinig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verdieping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kunnen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doen</a:t>
            </a:r>
            <a:r>
              <a:rPr lang="en-US" sz="2000" b="0" dirty="0" smtClean="0">
                <a:solidFill>
                  <a:schemeClr val="tx1"/>
                </a:solidFill>
              </a:rPr>
              <a:t>? </a:t>
            </a:r>
            <a:r>
              <a:rPr lang="en-US" sz="2000" b="0" dirty="0" err="1" smtClean="0">
                <a:solidFill>
                  <a:schemeClr val="tx1"/>
                </a:solidFill>
              </a:rPr>
              <a:t>Maak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presentatie</a:t>
            </a:r>
            <a:r>
              <a:rPr lang="en-US" sz="2000" b="0" dirty="0" smtClean="0">
                <a:solidFill>
                  <a:schemeClr val="tx1"/>
                </a:solidFill>
              </a:rPr>
              <a:t> over ‘</a:t>
            </a:r>
            <a:r>
              <a:rPr lang="en-US" sz="2000" b="0" dirty="0" err="1" smtClean="0">
                <a:solidFill>
                  <a:schemeClr val="tx1"/>
                </a:solidFill>
              </a:rPr>
              <a:t>vergaarde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kennis</a:t>
            </a:r>
            <a:r>
              <a:rPr lang="en-US" sz="2000" b="0" dirty="0" smtClean="0">
                <a:solidFill>
                  <a:schemeClr val="tx1"/>
                </a:solidFill>
              </a:rPr>
              <a:t>’(</a:t>
            </a:r>
            <a:r>
              <a:rPr lang="en-US" sz="2000" b="0" dirty="0" err="1" smtClean="0">
                <a:solidFill>
                  <a:schemeClr val="tx1"/>
                </a:solidFill>
              </a:rPr>
              <a:t>bijv</a:t>
            </a:r>
            <a:r>
              <a:rPr lang="en-US" sz="2000" b="0" dirty="0" smtClean="0">
                <a:solidFill>
                  <a:schemeClr val="tx1"/>
                </a:solidFill>
              </a:rPr>
              <a:t>. concept map, </a:t>
            </a:r>
            <a:r>
              <a:rPr lang="en-US" sz="2000" b="0" dirty="0" err="1" smtClean="0">
                <a:solidFill>
                  <a:schemeClr val="tx1"/>
                </a:solidFill>
              </a:rPr>
              <a:t>uitgewerkt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vraagstuk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Presentatie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aan</a:t>
            </a:r>
            <a:r>
              <a:rPr lang="en-US" sz="2000" b="0" dirty="0" smtClean="0">
                <a:solidFill>
                  <a:schemeClr val="tx1"/>
                </a:solidFill>
              </a:rPr>
              <a:t> ‘</a:t>
            </a:r>
            <a:r>
              <a:rPr lang="en-US" sz="2000" b="0" dirty="0" err="1" smtClean="0">
                <a:solidFill>
                  <a:schemeClr val="tx1"/>
                </a:solidFill>
              </a:rPr>
              <a:t>leergemeenschap</a:t>
            </a:r>
            <a:r>
              <a:rPr lang="en-US" sz="2000" b="0" dirty="0" smtClean="0">
                <a:solidFill>
                  <a:schemeClr val="tx1"/>
                </a:solidFill>
              </a:rPr>
              <a:t>’(docent + </a:t>
            </a:r>
            <a:r>
              <a:rPr lang="en-US" sz="2000" b="0" dirty="0" err="1" smtClean="0">
                <a:solidFill>
                  <a:schemeClr val="tx1"/>
                </a:solidFill>
              </a:rPr>
              <a:t>medell</a:t>
            </a:r>
            <a:r>
              <a:rPr lang="en-US" sz="2000" b="0" dirty="0" smtClean="0">
                <a:solidFill>
                  <a:schemeClr val="tx1"/>
                </a:solidFill>
              </a:rPr>
              <a:t>.), </a:t>
            </a:r>
            <a:r>
              <a:rPr lang="en-US" sz="2000" b="0" dirty="0" err="1" smtClean="0">
                <a:solidFill>
                  <a:schemeClr val="tx1"/>
                </a:solidFill>
              </a:rPr>
              <a:t>bv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Poster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Ppt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Ontwerp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Organiseer</a:t>
            </a:r>
            <a:r>
              <a:rPr lang="en-US" sz="2000" b="0" dirty="0" smtClean="0">
                <a:solidFill>
                  <a:schemeClr val="tx1"/>
                </a:solidFill>
              </a:rPr>
              <a:t> ‘peer feedback </a:t>
            </a:r>
            <a:r>
              <a:rPr lang="en-US" sz="2000" b="0" dirty="0" err="1" smtClean="0">
                <a:solidFill>
                  <a:schemeClr val="tx1"/>
                </a:solidFill>
              </a:rPr>
              <a:t>geven</a:t>
            </a:r>
            <a:r>
              <a:rPr lang="en-US" sz="2000" b="0" dirty="0" smtClean="0">
                <a:solidFill>
                  <a:schemeClr val="tx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35194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878904" y="92075"/>
            <a:ext cx="8229600" cy="1508125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Programma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deze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bijeenkomst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57929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Inleiding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Theorie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i="1" dirty="0" err="1" smtClean="0">
                <a:solidFill>
                  <a:schemeClr val="tx1"/>
                </a:solidFill>
              </a:rPr>
              <a:t>onderzoek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naar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cognitie</a:t>
            </a:r>
            <a:endParaRPr lang="en-US" sz="2000" b="0" i="1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Theorie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i="1" dirty="0" err="1" smtClean="0">
                <a:solidFill>
                  <a:schemeClr val="tx1"/>
                </a:solidFill>
              </a:rPr>
              <a:t>kenmerken</a:t>
            </a:r>
            <a:r>
              <a:rPr lang="en-US" sz="2000" b="0" i="1" dirty="0" smtClean="0">
                <a:solidFill>
                  <a:schemeClr val="tx1"/>
                </a:solidFill>
              </a:rPr>
              <a:t> van </a:t>
            </a:r>
            <a:r>
              <a:rPr lang="en-US" sz="2000" b="0" i="1" dirty="0" err="1" smtClean="0">
                <a:solidFill>
                  <a:schemeClr val="tx1"/>
                </a:solidFill>
              </a:rPr>
              <a:t>geschikte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opdrachten</a:t>
            </a:r>
            <a:endParaRPr lang="en-US" sz="2000" b="0" i="1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Module ‘</a:t>
            </a:r>
            <a:r>
              <a:rPr lang="en-US" sz="2000" b="0" dirty="0" err="1" smtClean="0">
                <a:solidFill>
                  <a:schemeClr val="tx1"/>
                </a:solidFill>
              </a:rPr>
              <a:t>Hersenen</a:t>
            </a:r>
            <a:r>
              <a:rPr lang="en-US" sz="2000" b="0" dirty="0" smtClean="0">
                <a:solidFill>
                  <a:schemeClr val="tx1"/>
                </a:solidFill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</a:rPr>
              <a:t>cognitie</a:t>
            </a:r>
            <a:r>
              <a:rPr lang="en-US" sz="2000" b="0" dirty="0" smtClean="0">
                <a:solidFill>
                  <a:schemeClr val="tx1"/>
                </a:solidFill>
              </a:rPr>
              <a:t>’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Ontwerpen</a:t>
            </a:r>
            <a:r>
              <a:rPr lang="en-US" sz="2000" b="0" dirty="0" smtClean="0">
                <a:solidFill>
                  <a:schemeClr val="tx1"/>
                </a:solidFill>
              </a:rPr>
              <a:t> van </a:t>
            </a:r>
            <a:r>
              <a:rPr lang="en-US" sz="2000" b="0" dirty="0" err="1" smtClean="0">
                <a:solidFill>
                  <a:schemeClr val="tx1"/>
                </a:solidFill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eigen</a:t>
            </a:r>
            <a:r>
              <a:rPr lang="en-US" sz="2000" b="0" dirty="0" smtClean="0">
                <a:solidFill>
                  <a:schemeClr val="tx1"/>
                </a:solidFill>
              </a:rPr>
              <a:t> les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Afsluiting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31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984776" cy="1008112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Module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hersenen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cognitie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sz="1400" dirty="0" smtClean="0">
                <a:latin typeface="Verdana" pitchFamily="34" charset="0"/>
              </a:rPr>
              <a:t>(de </a:t>
            </a:r>
            <a:r>
              <a:rPr lang="en-US" sz="1400" dirty="0" err="1" smtClean="0">
                <a:latin typeface="Verdana" pitchFamily="34" charset="0"/>
              </a:rPr>
              <a:t>praktijk</a:t>
            </a:r>
            <a:r>
              <a:rPr lang="en-US" sz="1400" dirty="0" smtClean="0">
                <a:latin typeface="Verdana" pitchFamily="34" charset="0"/>
              </a:rPr>
              <a:t>)</a:t>
            </a:r>
            <a:endParaRPr lang="nl-NL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5322" y="206899"/>
            <a:ext cx="8352928" cy="99412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Doelen van de module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200" dirty="0" err="1" smtClean="0">
                <a:solidFill>
                  <a:schemeClr val="tx1"/>
                </a:solidFill>
              </a:rPr>
              <a:t>Algemene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doelen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b="0" dirty="0" err="1" smtClean="0">
                <a:solidFill>
                  <a:schemeClr val="tx1"/>
                </a:solidFill>
              </a:rPr>
              <a:t>Kennismaken</a:t>
            </a:r>
            <a:r>
              <a:rPr lang="en-US" sz="2200" b="0" dirty="0" smtClean="0">
                <a:solidFill>
                  <a:schemeClr val="tx1"/>
                </a:solidFill>
              </a:rPr>
              <a:t> met </a:t>
            </a:r>
            <a:r>
              <a:rPr lang="en-US" sz="2200" b="0" dirty="0" err="1" smtClean="0">
                <a:solidFill>
                  <a:schemeClr val="tx1"/>
                </a:solidFill>
              </a:rPr>
              <a:t>biologisch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wetenschappelijk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onderzoek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aan</a:t>
            </a:r>
            <a:r>
              <a:rPr lang="en-US" sz="2200" b="0" dirty="0" smtClean="0">
                <a:solidFill>
                  <a:schemeClr val="tx1"/>
                </a:solidFill>
              </a:rPr>
              <a:t> de UU</a:t>
            </a:r>
          </a:p>
          <a:p>
            <a:pPr lvl="1"/>
            <a:r>
              <a:rPr lang="en-US" sz="2200" b="0" dirty="0" err="1" smtClean="0">
                <a:solidFill>
                  <a:schemeClr val="tx1"/>
                </a:solidFill>
              </a:rPr>
              <a:t>Verrijking</a:t>
            </a:r>
            <a:r>
              <a:rPr lang="en-US" sz="2200" b="0" dirty="0" smtClean="0">
                <a:solidFill>
                  <a:schemeClr val="tx1"/>
                </a:solidFill>
              </a:rPr>
              <a:t> tov </a:t>
            </a:r>
            <a:r>
              <a:rPr lang="en-US" sz="2200" b="0" dirty="0" err="1" smtClean="0">
                <a:solidFill>
                  <a:schemeClr val="tx1"/>
                </a:solidFill>
              </a:rPr>
              <a:t>examenprogramma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biologie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lvl="1"/>
            <a:r>
              <a:rPr lang="en-US" sz="2200" b="0" dirty="0" err="1" smtClean="0">
                <a:solidFill>
                  <a:schemeClr val="tx1"/>
                </a:solidFill>
              </a:rPr>
              <a:t>Academische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vaardigheden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lvl="2"/>
            <a:r>
              <a:rPr lang="en-US" sz="2200" b="0" dirty="0" smtClean="0">
                <a:solidFill>
                  <a:schemeClr val="tx1"/>
                </a:solidFill>
              </a:rPr>
              <a:t>Het </a:t>
            </a:r>
            <a:r>
              <a:rPr lang="en-US" sz="2200" b="0" dirty="0" err="1" smtClean="0">
                <a:solidFill>
                  <a:schemeClr val="tx1"/>
                </a:solidFill>
              </a:rPr>
              <a:t>opzetten</a:t>
            </a:r>
            <a:r>
              <a:rPr lang="en-US" sz="2200" b="0" dirty="0" smtClean="0">
                <a:solidFill>
                  <a:schemeClr val="tx1"/>
                </a:solidFill>
              </a:rPr>
              <a:t> van </a:t>
            </a:r>
            <a:r>
              <a:rPr lang="en-US" sz="2200" b="0" dirty="0" err="1" smtClean="0">
                <a:solidFill>
                  <a:schemeClr val="tx1"/>
                </a:solidFill>
              </a:rPr>
              <a:t>een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onderzoek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lvl="2"/>
            <a:r>
              <a:rPr lang="en-US" sz="2200" b="0" dirty="0" smtClean="0">
                <a:solidFill>
                  <a:schemeClr val="tx1"/>
                </a:solidFill>
              </a:rPr>
              <a:t>Het </a:t>
            </a:r>
            <a:r>
              <a:rPr lang="en-US" sz="2200" b="0" dirty="0" err="1" smtClean="0">
                <a:solidFill>
                  <a:schemeClr val="tx1"/>
                </a:solidFill>
              </a:rPr>
              <a:t>opzoeken</a:t>
            </a:r>
            <a:r>
              <a:rPr lang="en-US" sz="2200" b="0" dirty="0" smtClean="0">
                <a:solidFill>
                  <a:schemeClr val="tx1"/>
                </a:solidFill>
              </a:rPr>
              <a:t> van </a:t>
            </a:r>
            <a:r>
              <a:rPr lang="en-US" sz="2200" b="0" dirty="0" err="1" smtClean="0">
                <a:solidFill>
                  <a:schemeClr val="tx1"/>
                </a:solidFill>
              </a:rPr>
              <a:t>informatie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lvl="2"/>
            <a:r>
              <a:rPr lang="en-US" sz="2200" b="0" dirty="0" smtClean="0">
                <a:solidFill>
                  <a:schemeClr val="tx1"/>
                </a:solidFill>
              </a:rPr>
              <a:t>Het </a:t>
            </a:r>
            <a:r>
              <a:rPr lang="en-US" sz="2200" b="0" dirty="0" err="1" smtClean="0">
                <a:solidFill>
                  <a:schemeClr val="tx1"/>
                </a:solidFill>
              </a:rPr>
              <a:t>maken</a:t>
            </a:r>
            <a:r>
              <a:rPr lang="en-US" sz="2200" b="0" dirty="0" smtClean="0">
                <a:solidFill>
                  <a:schemeClr val="tx1"/>
                </a:solidFill>
              </a:rPr>
              <a:t> van </a:t>
            </a:r>
            <a:r>
              <a:rPr lang="en-US" sz="2200" b="0" dirty="0" err="1" smtClean="0">
                <a:solidFill>
                  <a:schemeClr val="tx1"/>
                </a:solidFill>
              </a:rPr>
              <a:t>een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wetenschappelijke</a:t>
            </a:r>
            <a:r>
              <a:rPr lang="en-US" sz="2200" b="0" dirty="0" smtClean="0">
                <a:solidFill>
                  <a:schemeClr val="tx1"/>
                </a:solidFill>
              </a:rPr>
              <a:t> poster</a:t>
            </a:r>
          </a:p>
          <a:p>
            <a:pPr lvl="2"/>
            <a:r>
              <a:rPr lang="en-US" sz="2200" b="0" dirty="0" err="1" smtClean="0">
                <a:solidFill>
                  <a:schemeClr val="tx1"/>
                </a:solidFill>
              </a:rPr>
              <a:t>Samenwerken</a:t>
            </a:r>
            <a:r>
              <a:rPr lang="en-US" sz="2200" b="0" dirty="0" smtClean="0">
                <a:solidFill>
                  <a:schemeClr val="tx1"/>
                </a:solidFill>
              </a:rPr>
              <a:t> met </a:t>
            </a:r>
            <a:r>
              <a:rPr lang="en-US" sz="2200" b="0" dirty="0" err="1" smtClean="0">
                <a:solidFill>
                  <a:schemeClr val="tx1"/>
                </a:solidFill>
              </a:rPr>
              <a:t>leerlingen</a:t>
            </a:r>
            <a:r>
              <a:rPr lang="en-US" sz="2200" b="0" dirty="0" smtClean="0">
                <a:solidFill>
                  <a:schemeClr val="tx1"/>
                </a:solidFill>
              </a:rPr>
              <a:t> van </a:t>
            </a:r>
            <a:r>
              <a:rPr lang="en-US" sz="2200" b="0" dirty="0" err="1" smtClean="0">
                <a:solidFill>
                  <a:schemeClr val="tx1"/>
                </a:solidFill>
              </a:rPr>
              <a:t>andere</a:t>
            </a:r>
            <a:r>
              <a:rPr lang="en-US" sz="2200" b="0" dirty="0" smtClean="0">
                <a:solidFill>
                  <a:schemeClr val="tx1"/>
                </a:solidFill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</a:rPr>
              <a:t>scholen</a:t>
            </a:r>
            <a:endParaRPr lang="en-US" sz="2200" b="0" dirty="0" smtClean="0">
              <a:solidFill>
                <a:schemeClr val="tx1"/>
              </a:solidFill>
            </a:endParaRPr>
          </a:p>
          <a:p>
            <a:pPr lvl="2"/>
            <a:endParaRPr lang="nl-NL" sz="2200" b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nl-NL" sz="2000" dirty="0" smtClean="0">
                <a:solidFill>
                  <a:schemeClr val="tx1"/>
                </a:solidFill>
              </a:rPr>
              <a:t>Vakinhoudelijke doelen</a:t>
            </a:r>
          </a:p>
          <a:p>
            <a:pPr lvl="1">
              <a:buFontTx/>
              <a:buChar char="-"/>
            </a:pPr>
            <a:r>
              <a:rPr lang="nl-NL" sz="2000" b="0" dirty="0" smtClean="0">
                <a:solidFill>
                  <a:schemeClr val="tx1"/>
                </a:solidFill>
              </a:rPr>
              <a:t>Leren wat cognitie en cognitieve vaardigheden zijn </a:t>
            </a:r>
          </a:p>
          <a:p>
            <a:pPr lvl="1">
              <a:buFontTx/>
              <a:buChar char="-"/>
            </a:pPr>
            <a:r>
              <a:rPr lang="nl-NL" sz="2000" b="0" dirty="0" smtClean="0">
                <a:solidFill>
                  <a:schemeClr val="tx1"/>
                </a:solidFill>
              </a:rPr>
              <a:t>De koppeling maken tussen cognitieve vaardigheden en de anatomie van de hersenen</a:t>
            </a:r>
          </a:p>
          <a:p>
            <a:pPr lvl="1">
              <a:buFontTx/>
              <a:buChar char="-"/>
            </a:pPr>
            <a:r>
              <a:rPr lang="nl-NL" sz="2000" b="0" dirty="0" smtClean="0">
                <a:solidFill>
                  <a:schemeClr val="tx1"/>
                </a:solidFill>
              </a:rPr>
              <a:t>De koppeling maken tussen cognitieve stoornissen en eventuele afwijkingen in de hersenen</a:t>
            </a:r>
          </a:p>
          <a:p>
            <a:pPr lvl="1">
              <a:buFontTx/>
              <a:buChar char="-"/>
            </a:pPr>
            <a:r>
              <a:rPr lang="nl-NL" sz="2000" b="0" dirty="0" smtClean="0">
                <a:solidFill>
                  <a:schemeClr val="tx1"/>
                </a:solidFill>
              </a:rPr>
              <a:t>- het bedenken van een onderzoek waarmee deze koppeling gemaakt kan worden</a:t>
            </a:r>
          </a:p>
          <a:p>
            <a:pPr lvl="1">
              <a:buFontTx/>
              <a:buChar char="-"/>
            </a:pPr>
            <a:endParaRPr lang="nl-NL" sz="2000" dirty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00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8352928" cy="99412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Inhoud van de module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6036" y="14233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Voorbereidingsopdracht</a:t>
            </a:r>
            <a:endParaRPr lang="en-US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Vragen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over </a:t>
            </a:r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cognitie</a:t>
            </a:r>
            <a:endParaRPr lang="en-US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Cognitietestjes</a:t>
            </a:r>
            <a:endParaRPr lang="en-US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Algemene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vragen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over de </a:t>
            </a:r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werking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van de </a:t>
            </a:r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hersenen</a:t>
            </a:r>
            <a:endParaRPr lang="en-US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Dagdeel 1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Werken met biologie: inleiding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Theorie over </a:t>
            </a:r>
            <a:r>
              <a:rPr lang="nl-NL" sz="1800" b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cognitie(cognitiestoornissen/ medische beeldvorming / wetenschappelijk onderzoek)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Verdiepingsopdracht: wetenschappelijke poster maken aan de hand van 3 aandoeningen met cognitieve stoornissen</a:t>
            </a:r>
          </a:p>
          <a:p>
            <a:pPr marL="457200" lvl="1" indent="0">
              <a:buNone/>
            </a:pPr>
            <a:endParaRPr lang="nl-NL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Tussenopdracht</a:t>
            </a:r>
            <a:endParaRPr lang="en-US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Werken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aan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wetenschappelijke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poster</a:t>
            </a: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Verwerken</a:t>
            </a:r>
            <a:r>
              <a:rPr lang="en-US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van feedback op de poster</a:t>
            </a:r>
          </a:p>
          <a:p>
            <a:pPr marL="457200" lvl="1" indent="0">
              <a:buNone/>
            </a:pPr>
            <a:endParaRPr lang="nl-NL" sz="18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Dagdeel 2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Demonstratiepracticum</a:t>
            </a:r>
            <a:endParaRPr lang="nl-NL" sz="1800" b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r>
              <a:rPr lang="nl-NL" sz="18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Postermarkt</a:t>
            </a: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afsluiting</a:t>
            </a:r>
            <a:endParaRPr lang="nl-NL" sz="1800" b="0" dirty="0">
              <a:solidFill>
                <a:schemeClr val="tx1"/>
              </a:solidFill>
            </a:endParaRPr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3" y="332656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2960" y="-23341"/>
            <a:ext cx="8229600" cy="1508125"/>
          </a:xfrm>
        </p:spPr>
        <p:txBody>
          <a:bodyPr/>
          <a:lstStyle/>
          <a:p>
            <a:r>
              <a:rPr lang="nl-NL" sz="3200" b="1" dirty="0" smtClean="0">
                <a:solidFill>
                  <a:srgbClr val="D70044"/>
                </a:solidFill>
                <a:latin typeface="+mn-lt"/>
              </a:rPr>
              <a:t>Cognitietestje</a:t>
            </a:r>
            <a:endParaRPr lang="nl-NL" sz="3200" b="1" dirty="0">
              <a:solidFill>
                <a:srgbClr val="D70044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0" dirty="0" smtClean="0">
                <a:solidFill>
                  <a:schemeClr val="tx1"/>
                </a:solidFill>
              </a:rPr>
              <a:t>Strooptest</a:t>
            </a:r>
          </a:p>
          <a:p>
            <a:pPr lvl="1"/>
            <a:r>
              <a:rPr lang="nl-NL" sz="2000" b="0" dirty="0" smtClean="0">
                <a:solidFill>
                  <a:schemeClr val="tx1"/>
                </a:solidFill>
              </a:rPr>
              <a:t>Test 1: lees zo snel mogelijk de kleuren voor met zo min mogelijk fouten</a:t>
            </a:r>
          </a:p>
          <a:p>
            <a:pPr lvl="1"/>
            <a:r>
              <a:rPr lang="nl-NL" sz="2000" b="0" dirty="0" smtClean="0">
                <a:solidFill>
                  <a:schemeClr val="tx1"/>
                </a:solidFill>
              </a:rPr>
              <a:t>Test 2: benoem zo snel mogelijk de kleuren waarin de woordjes geschreven staan, met zo min mogelijk fouten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2656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332656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183580"/>
            <a:ext cx="3816424" cy="99412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Theorie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5"/>
            <a:ext cx="6469056" cy="48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3" y="404664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94146"/>
            <a:ext cx="4824536" cy="994122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Basisoefening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459236" cy="48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-27384"/>
            <a:ext cx="8352928" cy="99412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verdiepingsopdracht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532776" cy="489958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8" y="260648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984776" cy="1008112"/>
          </a:xfrm>
        </p:spPr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Onderzoek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cognitie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cognitiestoornissen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sz="1400" dirty="0" smtClean="0">
                <a:latin typeface="Verdana" pitchFamily="34" charset="0"/>
              </a:rPr>
              <a:t>(</a:t>
            </a:r>
            <a:r>
              <a:rPr lang="en-US" sz="1400" dirty="0" err="1" smtClean="0">
                <a:latin typeface="Verdana" pitchFamily="34" charset="0"/>
              </a:rPr>
              <a:t>autisme</a:t>
            </a:r>
            <a:r>
              <a:rPr lang="en-US" sz="1400" dirty="0" smtClean="0">
                <a:latin typeface="Verdana" pitchFamily="34" charset="0"/>
              </a:rPr>
              <a:t>, </a:t>
            </a:r>
            <a:r>
              <a:rPr lang="en-US" sz="1400" dirty="0" err="1" smtClean="0">
                <a:latin typeface="Verdana" pitchFamily="34" charset="0"/>
              </a:rPr>
              <a:t>adhd</a:t>
            </a:r>
            <a:r>
              <a:rPr lang="en-US" sz="1400" dirty="0" smtClean="0">
                <a:latin typeface="Verdana" pitchFamily="34" charset="0"/>
              </a:rPr>
              <a:t> en </a:t>
            </a:r>
            <a:r>
              <a:rPr lang="en-US" sz="1400" dirty="0" err="1" smtClean="0">
                <a:latin typeface="Verdana" pitchFamily="34" charset="0"/>
              </a:rPr>
              <a:t>schizofrenie</a:t>
            </a:r>
            <a:r>
              <a:rPr lang="en-US" sz="1400" dirty="0" smtClean="0">
                <a:latin typeface="Verdana" pitchFamily="34" charset="0"/>
              </a:rPr>
              <a:t>)</a:t>
            </a:r>
            <a:endParaRPr lang="nl-NL" sz="1400" dirty="0"/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64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6" y="230839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0321"/>
            <a:ext cx="8352928" cy="99412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Demonstratiepracticum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22" y="914304"/>
            <a:ext cx="2750118" cy="3666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7068"/>
            <a:ext cx="2750118" cy="366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48" y="2348880"/>
            <a:ext cx="2750118" cy="36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2656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2146" y="260648"/>
            <a:ext cx="6703804" cy="9941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Posters: templates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2269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679468" cy="49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2" y="260648"/>
            <a:ext cx="85772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93" y="-78456"/>
            <a:ext cx="2304256" cy="9941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Posters</a:t>
            </a:r>
            <a:endParaRPr lang="nl-NL" sz="3200" b="1" dirty="0">
              <a:solidFill>
                <a:srgbClr val="D7004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02" y="915666"/>
            <a:ext cx="3613870" cy="2710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21" y="3389749"/>
            <a:ext cx="3593979" cy="2695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15" y="750318"/>
            <a:ext cx="3537671" cy="26532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5" y="2636912"/>
            <a:ext cx="2635381" cy="349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2075"/>
            <a:ext cx="7715200" cy="15081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D70044"/>
                </a:solidFill>
                <a:latin typeface="+mn-lt"/>
              </a:rPr>
              <a:t>Feedback van </a:t>
            </a:r>
            <a:r>
              <a:rPr lang="en-US" sz="3200" b="1" dirty="0" err="1" smtClean="0">
                <a:solidFill>
                  <a:srgbClr val="D70044"/>
                </a:solidFill>
                <a:latin typeface="+mn-lt"/>
              </a:rPr>
              <a:t>leerlingen</a:t>
            </a:r>
            <a:endParaRPr lang="nl-NL" sz="3200" b="1" dirty="0">
              <a:solidFill>
                <a:srgbClr val="D7004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Positieve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punten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err="1" smtClean="0">
                <a:solidFill>
                  <a:schemeClr val="tx1"/>
                </a:solidFill>
              </a:rPr>
              <a:t>Afwisselend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theorie</a:t>
            </a:r>
            <a:r>
              <a:rPr lang="en-US" sz="1800" b="0" dirty="0" smtClean="0">
                <a:solidFill>
                  <a:schemeClr val="tx1"/>
                </a:solidFill>
              </a:rPr>
              <a:t> en </a:t>
            </a:r>
            <a:r>
              <a:rPr lang="en-US" sz="1800" b="0" dirty="0" err="1" smtClean="0">
                <a:solidFill>
                  <a:schemeClr val="tx1"/>
                </a:solidFill>
              </a:rPr>
              <a:t>praktijk</a:t>
            </a: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Posters </a:t>
            </a:r>
            <a:r>
              <a:rPr lang="en-US" sz="1800" b="0" dirty="0" err="1" smtClean="0">
                <a:solidFill>
                  <a:schemeClr val="tx1"/>
                </a:solidFill>
              </a:rPr>
              <a:t>maken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err="1" smtClean="0">
                <a:solidFill>
                  <a:schemeClr val="tx1"/>
                </a:solidFill>
              </a:rPr>
              <a:t>Keuzevrijheid</a:t>
            </a: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err="1" smtClean="0">
                <a:solidFill>
                  <a:schemeClr val="tx1"/>
                </a:solidFill>
              </a:rPr>
              <a:t>Zelf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uitzoeken</a:t>
            </a: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Het </a:t>
            </a:r>
            <a:r>
              <a:rPr lang="en-US" sz="1800" b="0" dirty="0" err="1" smtClean="0">
                <a:solidFill>
                  <a:schemeClr val="tx1"/>
                </a:solidFill>
              </a:rPr>
              <a:t>krijgen</a:t>
            </a:r>
            <a:r>
              <a:rPr lang="en-US" sz="1800" b="0" dirty="0" smtClean="0">
                <a:solidFill>
                  <a:schemeClr val="tx1"/>
                </a:solidFill>
              </a:rPr>
              <a:t> van feedback op de poster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Het </a:t>
            </a:r>
            <a:r>
              <a:rPr lang="en-US" sz="1800" b="0" dirty="0" err="1" smtClean="0">
                <a:solidFill>
                  <a:schemeClr val="tx1"/>
                </a:solidFill>
              </a:rPr>
              <a:t>snijzaalpracticum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Valkuilen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Let </a:t>
            </a:r>
            <a:r>
              <a:rPr lang="en-US" sz="1800" b="0" dirty="0" err="1" smtClean="0">
                <a:solidFill>
                  <a:schemeClr val="tx1"/>
                </a:solidFill>
              </a:rPr>
              <a:t>erop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dat</a:t>
            </a:r>
            <a:r>
              <a:rPr lang="en-US" sz="1800" b="0" dirty="0" smtClean="0">
                <a:solidFill>
                  <a:schemeClr val="tx1"/>
                </a:solidFill>
              </a:rPr>
              <a:t> het </a:t>
            </a:r>
            <a:r>
              <a:rPr lang="en-US" sz="1800" b="0" dirty="0" err="1" smtClean="0">
                <a:solidFill>
                  <a:schemeClr val="tx1"/>
                </a:solidFill>
              </a:rPr>
              <a:t>programma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niet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druk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wordt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Keuzevrijheid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kost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tijd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Leerlingen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loslaten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kost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tijd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878904" y="92075"/>
            <a:ext cx="8229600" cy="1508125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Programma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deze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bijeenkomst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57929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Inleiding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Theorie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i="1" dirty="0" err="1" smtClean="0">
                <a:solidFill>
                  <a:schemeClr val="tx1"/>
                </a:solidFill>
              </a:rPr>
              <a:t>onderzoek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naar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cognitie</a:t>
            </a:r>
            <a:endParaRPr lang="en-US" sz="2000" b="0" i="1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Theorie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0" i="1" dirty="0" err="1" smtClean="0">
                <a:solidFill>
                  <a:schemeClr val="tx1"/>
                </a:solidFill>
              </a:rPr>
              <a:t>kenmerken</a:t>
            </a:r>
            <a:r>
              <a:rPr lang="en-US" sz="2000" b="0" i="1" dirty="0" smtClean="0">
                <a:solidFill>
                  <a:schemeClr val="tx1"/>
                </a:solidFill>
              </a:rPr>
              <a:t> van </a:t>
            </a:r>
            <a:r>
              <a:rPr lang="en-US" sz="2000" b="0" i="1" dirty="0" err="1" smtClean="0">
                <a:solidFill>
                  <a:schemeClr val="tx1"/>
                </a:solidFill>
              </a:rPr>
              <a:t>geschikte</a:t>
            </a:r>
            <a:r>
              <a:rPr lang="en-US" sz="2000" b="0" i="1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</a:rPr>
              <a:t>opdrachten</a:t>
            </a:r>
            <a:endParaRPr lang="en-US" sz="2000" b="0" i="1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Module ‘</a:t>
            </a:r>
            <a:r>
              <a:rPr lang="en-US" sz="2000" b="0" dirty="0" err="1" smtClean="0">
                <a:solidFill>
                  <a:schemeClr val="tx1"/>
                </a:solidFill>
              </a:rPr>
              <a:t>Hersenen</a:t>
            </a:r>
            <a:r>
              <a:rPr lang="en-US" sz="2000" b="0" dirty="0" smtClean="0">
                <a:solidFill>
                  <a:schemeClr val="tx1"/>
                </a:solidFill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</a:rPr>
              <a:t>cognitie</a:t>
            </a:r>
            <a:r>
              <a:rPr lang="en-US" sz="2000" b="0" dirty="0" smtClean="0">
                <a:solidFill>
                  <a:schemeClr val="tx1"/>
                </a:solidFill>
              </a:rPr>
              <a:t>’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Ontwerpen</a:t>
            </a:r>
            <a:r>
              <a:rPr lang="en-US" sz="2000" b="0" dirty="0" smtClean="0">
                <a:solidFill>
                  <a:schemeClr val="tx1"/>
                </a:solidFill>
              </a:rPr>
              <a:t> van </a:t>
            </a:r>
            <a:r>
              <a:rPr lang="en-US" sz="2000" b="0" dirty="0" err="1" smtClean="0">
                <a:solidFill>
                  <a:schemeClr val="tx1"/>
                </a:solidFill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eigen</a:t>
            </a:r>
            <a:r>
              <a:rPr lang="en-US" sz="2000" b="0" dirty="0" smtClean="0">
                <a:solidFill>
                  <a:schemeClr val="tx1"/>
                </a:solidFill>
              </a:rPr>
              <a:t> les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Afsluiting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9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154657"/>
            <a:ext cx="8229600" cy="1508125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Ontwerpen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van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een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eigen</a:t>
            </a:r>
            <a:r>
              <a:rPr lang="en-US" sz="3200" b="1" dirty="0" smtClean="0">
                <a:solidFill>
                  <a:srgbClr val="D7004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les</a:t>
            </a:r>
            <a:endParaRPr lang="en-US" dirty="0" smtClean="0"/>
          </a:p>
        </p:txBody>
      </p:sp>
      <p:sp>
        <p:nvSpPr>
          <p:cNvPr id="5123" name="Rectangl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57929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eaLnBrk="1">
              <a:spcAft>
                <a:spcPts val="120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In </a:t>
            </a:r>
            <a:r>
              <a:rPr lang="en-US" sz="2000" b="0" dirty="0" err="1" smtClean="0">
                <a:solidFill>
                  <a:schemeClr val="tx1"/>
                </a:solidFill>
              </a:rPr>
              <a:t>groepen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mogelijke</a:t>
            </a:r>
            <a:r>
              <a:rPr lang="en-US" sz="2000" b="0" dirty="0" smtClean="0">
                <a:solidFill>
                  <a:schemeClr val="tx1"/>
                </a:solidFill>
              </a:rPr>
              <a:t> focus van de les: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Wetenschappelijke</a:t>
            </a:r>
            <a:r>
              <a:rPr lang="en-US" sz="2000" b="0" dirty="0" smtClean="0">
                <a:solidFill>
                  <a:schemeClr val="tx1"/>
                </a:solidFill>
              </a:rPr>
              <a:t> poster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Differentiatie</a:t>
            </a:r>
            <a:r>
              <a:rPr lang="en-US" sz="2000" b="0" dirty="0" smtClean="0">
                <a:solidFill>
                  <a:schemeClr val="tx1"/>
                </a:solidFill>
              </a:rPr>
              <a:t> met </a:t>
            </a:r>
            <a:r>
              <a:rPr lang="en-US" sz="2000" b="0" dirty="0" err="1" smtClean="0">
                <a:solidFill>
                  <a:schemeClr val="tx1"/>
                </a:solidFill>
              </a:rPr>
              <a:t>herhalen</a:t>
            </a:r>
            <a:r>
              <a:rPr lang="en-US" sz="2000" b="0" dirty="0" smtClean="0">
                <a:solidFill>
                  <a:schemeClr val="tx1"/>
                </a:solidFill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</a:rPr>
              <a:t>verdiepen</a:t>
            </a:r>
            <a:r>
              <a:rPr lang="en-US" sz="2000" b="0" dirty="0" smtClean="0">
                <a:solidFill>
                  <a:schemeClr val="tx1"/>
                </a:solidFill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</a:rPr>
              <a:t>verrijken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Inhoudelijk</a:t>
            </a:r>
            <a:r>
              <a:rPr lang="en-US" sz="2000" b="0" dirty="0" smtClean="0">
                <a:solidFill>
                  <a:schemeClr val="tx1"/>
                </a:solidFill>
              </a:rPr>
              <a:t>; </a:t>
            </a:r>
            <a:r>
              <a:rPr lang="en-US" sz="2000" b="0" dirty="0" err="1" smtClean="0">
                <a:solidFill>
                  <a:schemeClr val="tx1"/>
                </a:solidFill>
              </a:rPr>
              <a:t>verbinden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concepten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hersenen</a:t>
            </a:r>
            <a:r>
              <a:rPr lang="en-US" sz="2000" b="0" dirty="0" smtClean="0">
                <a:solidFill>
                  <a:schemeClr val="tx1"/>
                </a:solidFill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</a:rPr>
              <a:t>cognitie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Openheid</a:t>
            </a:r>
            <a:r>
              <a:rPr lang="en-US" sz="2000" b="0" dirty="0" smtClean="0">
                <a:solidFill>
                  <a:schemeClr val="tx1"/>
                </a:solidFill>
              </a:rPr>
              <a:t> van </a:t>
            </a:r>
            <a:r>
              <a:rPr lang="en-US" sz="2000" b="0" dirty="0" err="1" smtClean="0">
                <a:solidFill>
                  <a:schemeClr val="tx1"/>
                </a:solidFill>
              </a:rPr>
              <a:t>opdrachten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</a:rPr>
              <a:t>Combinatie</a:t>
            </a:r>
            <a:r>
              <a:rPr lang="en-US" sz="2000" b="0" dirty="0" smtClean="0">
                <a:solidFill>
                  <a:schemeClr val="tx1"/>
                </a:solidFill>
              </a:rPr>
              <a:t> van </a:t>
            </a:r>
            <a:r>
              <a:rPr lang="en-US" sz="2000" b="0" dirty="0" err="1" smtClean="0">
                <a:solidFill>
                  <a:schemeClr val="tx1"/>
                </a:solidFill>
              </a:rPr>
              <a:t>onderwerpen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Anders</a:t>
            </a: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09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1905"/>
            <a:ext cx="3024336" cy="150812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Verdana"/>
              </a:rPr>
              <a:t>Cognitie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68" y="1340768"/>
            <a:ext cx="8520772" cy="4608512"/>
          </a:xfrm>
        </p:spPr>
        <p:txBody>
          <a:bodyPr/>
          <a:lstStyle/>
          <a:p>
            <a:pPr marL="0" indent="0">
              <a:buNone/>
            </a:pPr>
            <a:r>
              <a:rPr lang="nl-NL" sz="1800" b="0" dirty="0">
                <a:solidFill>
                  <a:schemeClr val="tx1"/>
                </a:solidFill>
              </a:rPr>
              <a:t>Het vermogen van het centrale zenuwstelsel om aandacht te schenken aan complexe stimuli, deze te identificeren en er adequaat op te reageren</a:t>
            </a:r>
          </a:p>
          <a:p>
            <a:endParaRPr lang="nl-NL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800" b="0" dirty="0">
                <a:solidFill>
                  <a:schemeClr val="tx1"/>
                </a:solidFill>
              </a:rPr>
              <a:t>Cognitieve functies:</a:t>
            </a:r>
          </a:p>
          <a:p>
            <a:pPr marL="0" indent="0">
              <a:buNone/>
            </a:pPr>
            <a:r>
              <a:rPr lang="nl-NL" sz="1800" b="0" dirty="0">
                <a:solidFill>
                  <a:schemeClr val="tx1"/>
                </a:solidFill>
              </a:rPr>
              <a:t>Taal, emotie, geheugen, </a:t>
            </a:r>
            <a:r>
              <a:rPr lang="nl-NL" sz="1800" b="0" dirty="0" smtClean="0">
                <a:solidFill>
                  <a:schemeClr val="tx1"/>
                </a:solidFill>
              </a:rPr>
              <a:t>bewustzijn</a:t>
            </a:r>
          </a:p>
          <a:p>
            <a:pPr marL="0" indent="0">
              <a:buNone/>
            </a:pPr>
            <a:endParaRPr lang="nl-NL" sz="1800" b="0" dirty="0">
              <a:solidFill>
                <a:schemeClr val="tx1"/>
              </a:solidFill>
            </a:endParaRPr>
          </a:p>
          <a:p>
            <a:endParaRPr lang="nl-NL" sz="1800" b="0" dirty="0">
              <a:solidFill>
                <a:schemeClr val="tx1"/>
              </a:solidFill>
            </a:endParaRPr>
          </a:p>
          <a:p>
            <a:endParaRPr lang="nl-NL" sz="1800" b="0" dirty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48168"/>
            <a:ext cx="3888432" cy="24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4" y="3157634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</a:endParaRPr>
          </a:p>
          <a:p>
            <a:r>
              <a:rPr lang="nl-NL" sz="1800" b="0" dirty="0" smtClean="0">
                <a:solidFill>
                  <a:schemeClr val="tx1"/>
                </a:solidFill>
              </a:rPr>
              <a:t>ADHD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Autisme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Schizofrenie</a:t>
            </a:r>
          </a:p>
          <a:p>
            <a:endParaRPr lang="nl-NL" sz="1800" b="0" dirty="0" smtClean="0">
              <a:solidFill>
                <a:schemeClr val="tx1"/>
              </a:solidFill>
            </a:endParaRPr>
          </a:p>
          <a:p>
            <a:r>
              <a:rPr lang="nl-NL" sz="1800" b="0" dirty="0" smtClean="0">
                <a:solidFill>
                  <a:schemeClr val="tx1"/>
                </a:solidFill>
              </a:rPr>
              <a:t>Genetisch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Omgevingsfactoren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Ontwikkelingsstoornissen</a:t>
            </a:r>
            <a:endParaRPr lang="nl-NL" sz="1800" b="0" dirty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952806" y="36670"/>
            <a:ext cx="528349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3200" b="1" kern="0" dirty="0" err="1" smtClean="0">
                <a:solidFill>
                  <a:srgbClr val="C00000"/>
                </a:solidFill>
                <a:latin typeface="Verdana"/>
              </a:rPr>
              <a:t>Cognitiestoornissen</a:t>
            </a:r>
            <a:endParaRPr lang="nl-NL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Voorbeelden van symptomen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Positieve symptomen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</a:rPr>
              <a:t>Wanen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</a:rPr>
              <a:t>Hallucinaties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</a:rPr>
              <a:t>Denkstoornissen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Negatieve symptomen</a:t>
            </a:r>
          </a:p>
          <a:p>
            <a:pPr lvl="1"/>
            <a:r>
              <a:rPr lang="nl-NL" sz="1800" b="0" dirty="0" smtClean="0">
                <a:solidFill>
                  <a:schemeClr val="tx1"/>
                </a:solidFill>
              </a:rPr>
              <a:t>Afgevlakte emoties </a:t>
            </a:r>
          </a:p>
          <a:p>
            <a:r>
              <a:rPr lang="nl-NL" sz="1800" b="0" dirty="0" smtClean="0">
                <a:solidFill>
                  <a:schemeClr val="tx1"/>
                </a:solidFill>
              </a:rPr>
              <a:t>Sociale/beroepsmatige disfunctie</a:t>
            </a:r>
          </a:p>
          <a:p>
            <a:endParaRPr lang="nl-NL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nl-NL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3 stadia</a:t>
            </a:r>
          </a:p>
          <a:p>
            <a:pPr>
              <a:buFontTx/>
              <a:buChar char="-"/>
            </a:pPr>
            <a:r>
              <a:rPr lang="nl-NL" sz="1800" b="0" dirty="0" smtClean="0">
                <a:solidFill>
                  <a:schemeClr val="tx1"/>
                </a:solidFill>
              </a:rPr>
              <a:t>Voorfase</a:t>
            </a:r>
            <a:endParaRPr lang="nl-NL" sz="1800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1800" b="0" dirty="0" smtClean="0">
                <a:solidFill>
                  <a:schemeClr val="tx1"/>
                </a:solidFill>
              </a:rPr>
              <a:t>Psychotische fase</a:t>
            </a:r>
            <a:endParaRPr lang="nl-NL" sz="1800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1800" b="0" dirty="0" smtClean="0">
                <a:solidFill>
                  <a:schemeClr val="tx1"/>
                </a:solidFill>
              </a:rPr>
              <a:t>Herstelfase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952806" y="36670"/>
            <a:ext cx="3024336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3200" b="1" kern="0" dirty="0" err="1" smtClean="0">
                <a:solidFill>
                  <a:srgbClr val="C00000"/>
                </a:solidFill>
                <a:latin typeface="Verdana"/>
              </a:rPr>
              <a:t>schizofrenie</a:t>
            </a:r>
            <a:endParaRPr lang="nl-NL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Onderzoek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aan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hersenen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Grootte</a:t>
            </a:r>
            <a:r>
              <a:rPr lang="en-US" sz="1800" b="0" dirty="0" smtClean="0">
                <a:solidFill>
                  <a:schemeClr val="tx1"/>
                </a:solidFill>
              </a:rPr>
              <a:t> en </a:t>
            </a:r>
            <a:r>
              <a:rPr lang="en-US" sz="1800" b="0" dirty="0" err="1" smtClean="0">
                <a:solidFill>
                  <a:schemeClr val="tx1"/>
                </a:solidFill>
              </a:rPr>
              <a:t>vorm</a:t>
            </a:r>
            <a:r>
              <a:rPr lang="en-US" sz="1800" b="0" dirty="0" smtClean="0">
                <a:solidFill>
                  <a:schemeClr val="tx1"/>
                </a:solidFill>
              </a:rPr>
              <a:t> MRI</a:t>
            </a: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Activiteit</a:t>
            </a:r>
            <a:r>
              <a:rPr lang="en-US" sz="1800" b="0" dirty="0" smtClean="0">
                <a:solidFill>
                  <a:schemeClr val="tx1"/>
                </a:solidFill>
              </a:rPr>
              <a:t>/</a:t>
            </a:r>
            <a:r>
              <a:rPr lang="en-US" sz="1800" b="0" dirty="0" err="1" smtClean="0">
                <a:solidFill>
                  <a:schemeClr val="tx1"/>
                </a:solidFill>
              </a:rPr>
              <a:t>functie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fMRI</a:t>
            </a:r>
            <a:r>
              <a:rPr lang="en-US" sz="1800" b="0" dirty="0" smtClean="0">
                <a:solidFill>
                  <a:schemeClr val="tx1"/>
                </a:solidFill>
              </a:rPr>
              <a:t>  of PET</a:t>
            </a: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cognitie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testjes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/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Onderzoeken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o.a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bij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smtClean="0">
                <a:solidFill>
                  <a:schemeClr val="tx1"/>
                </a:solidFill>
              </a:rPr>
              <a:t> 1-eiige </a:t>
            </a:r>
            <a:r>
              <a:rPr lang="en-US" sz="1800" b="0" dirty="0" err="1" smtClean="0">
                <a:solidFill>
                  <a:schemeClr val="tx1"/>
                </a:solidFill>
              </a:rPr>
              <a:t>tweelingen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2"/>
            <a:r>
              <a:rPr lang="en-US" sz="1800" b="0" dirty="0" err="1" smtClean="0">
                <a:solidFill>
                  <a:schemeClr val="tx1"/>
                </a:solidFill>
              </a:rPr>
              <a:t>Zonder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schizofrenie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2"/>
            <a:r>
              <a:rPr lang="en-US" sz="1800" b="0" dirty="0" smtClean="0">
                <a:solidFill>
                  <a:schemeClr val="tx1"/>
                </a:solidFill>
              </a:rPr>
              <a:t>Concordant</a:t>
            </a:r>
          </a:p>
          <a:p>
            <a:pPr lvl="2"/>
            <a:r>
              <a:rPr lang="en-US" sz="1800" b="0" dirty="0" smtClean="0">
                <a:solidFill>
                  <a:schemeClr val="tx1"/>
                </a:solidFill>
              </a:rPr>
              <a:t>Discordant</a:t>
            </a:r>
          </a:p>
          <a:p>
            <a:pPr lvl="1"/>
            <a:r>
              <a:rPr lang="en-US" sz="1800" b="0" dirty="0" smtClean="0">
                <a:solidFill>
                  <a:schemeClr val="tx1"/>
                </a:solidFill>
              </a:rPr>
              <a:t>2-eige </a:t>
            </a:r>
            <a:r>
              <a:rPr lang="en-US" sz="1800" b="0" dirty="0" err="1" smtClean="0">
                <a:solidFill>
                  <a:schemeClr val="tx1"/>
                </a:solidFill>
              </a:rPr>
              <a:t>tweelingen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2"/>
            <a:r>
              <a:rPr lang="en-US" sz="1800" b="0" dirty="0" err="1" smtClean="0">
                <a:solidFill>
                  <a:schemeClr val="tx1"/>
                </a:solidFill>
              </a:rPr>
              <a:t>Zonder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schizofrenie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2"/>
            <a:r>
              <a:rPr lang="en-US" sz="1800" b="0" dirty="0" smtClean="0">
                <a:solidFill>
                  <a:schemeClr val="tx1"/>
                </a:solidFill>
              </a:rPr>
              <a:t>Discordant</a:t>
            </a:r>
          </a:p>
          <a:p>
            <a:pPr lvl="2"/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Onderzoeken</a:t>
            </a:r>
            <a:r>
              <a:rPr lang="en-US" sz="1800" dirty="0" smtClean="0">
                <a:solidFill>
                  <a:schemeClr val="tx1"/>
                </a:solidFill>
              </a:rPr>
              <a:t> door de </a:t>
            </a:r>
            <a:r>
              <a:rPr lang="en-US" sz="1800" dirty="0" err="1" smtClean="0">
                <a:solidFill>
                  <a:schemeClr val="tx1"/>
                </a:solidFill>
              </a:rPr>
              <a:t>jaren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heen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952806" y="36670"/>
            <a:ext cx="3024336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3200" b="1" kern="0" dirty="0" err="1" smtClean="0">
                <a:solidFill>
                  <a:srgbClr val="C00000"/>
                </a:solidFill>
                <a:latin typeface="Verdana"/>
              </a:rPr>
              <a:t>schizofrenie</a:t>
            </a:r>
            <a:endParaRPr lang="nl-NL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Hersenafwijkingen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Verminderde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grootte</a:t>
            </a:r>
            <a:r>
              <a:rPr lang="en-US" sz="1800" b="0" dirty="0" smtClean="0">
                <a:solidFill>
                  <a:schemeClr val="tx1"/>
                </a:solidFill>
              </a:rPr>
              <a:t> van </a:t>
            </a:r>
            <a:r>
              <a:rPr lang="en-US" sz="1800" b="0" dirty="0" smtClean="0">
                <a:solidFill>
                  <a:schemeClr val="tx1"/>
                </a:solidFill>
              </a:rPr>
              <a:t>de </a:t>
            </a:r>
            <a:r>
              <a:rPr lang="en-US" sz="1800" b="0" dirty="0" err="1" smtClean="0">
                <a:solidFill>
                  <a:schemeClr val="tx1"/>
                </a:solidFill>
              </a:rPr>
              <a:t>prefrontale</a:t>
            </a:r>
            <a:r>
              <a:rPr lang="en-US" sz="1800" b="0" dirty="0" smtClean="0">
                <a:solidFill>
                  <a:schemeClr val="tx1"/>
                </a:solidFill>
              </a:rPr>
              <a:t> cortex</a:t>
            </a: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Kleinere</a:t>
            </a:r>
            <a:r>
              <a:rPr lang="en-US" sz="1800" b="0" dirty="0" smtClean="0">
                <a:solidFill>
                  <a:schemeClr val="tx1"/>
                </a:solidFill>
              </a:rPr>
              <a:t> thalamus</a:t>
            </a: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Verkleinde</a:t>
            </a:r>
            <a:r>
              <a:rPr lang="en-US" sz="1800" b="0" dirty="0" smtClean="0">
                <a:solidFill>
                  <a:schemeClr val="tx1"/>
                </a:solidFill>
              </a:rPr>
              <a:t> hippocampus</a:t>
            </a:r>
          </a:p>
          <a:p>
            <a:pPr lvl="1"/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Het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netwerk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tussen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de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gebieden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die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belangrijk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zijn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bij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cognitie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is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niet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goed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ontwikkeld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bij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patienten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met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schizofrenie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/>
            <a:endParaRPr lang="en-US" sz="1800" b="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1800" b="0" dirty="0" err="1" smtClean="0">
                <a:solidFill>
                  <a:schemeClr val="tx1"/>
                </a:solidFill>
              </a:rPr>
              <a:t>Hersenvolume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sz</a:t>
            </a:r>
            <a:r>
              <a:rPr lang="en-US" sz="1800" b="0" dirty="0" smtClean="0">
                <a:solidFill>
                  <a:schemeClr val="tx1"/>
                </a:solidFill>
              </a:rPr>
              <a:t>&lt;</a:t>
            </a:r>
            <a:r>
              <a:rPr lang="en-US" sz="1800" b="0" dirty="0" err="1" smtClean="0">
                <a:solidFill>
                  <a:schemeClr val="tx1"/>
                </a:solidFill>
              </a:rPr>
              <a:t>niet-aangedane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tweelinghelft</a:t>
            </a:r>
            <a:r>
              <a:rPr lang="en-US" sz="1800" b="0" dirty="0" smtClean="0">
                <a:solidFill>
                  <a:schemeClr val="tx1"/>
                </a:solidFill>
              </a:rPr>
              <a:t>&lt; </a:t>
            </a:r>
            <a:r>
              <a:rPr lang="en-US" sz="1800" b="0" dirty="0" err="1" smtClean="0">
                <a:solidFill>
                  <a:schemeClr val="tx1"/>
                </a:solidFill>
              </a:rPr>
              <a:t>gezonde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tweeling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endParaRPr lang="en-US" sz="18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Genetische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afwijkingen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</a:rPr>
              <a:t>Afwijkingen</a:t>
            </a:r>
            <a:r>
              <a:rPr lang="en-US" sz="1800" b="0" dirty="0" smtClean="0">
                <a:solidFill>
                  <a:schemeClr val="tx1"/>
                </a:solidFill>
              </a:rPr>
              <a:t> in </a:t>
            </a:r>
            <a:r>
              <a:rPr lang="en-US" sz="1800" b="0" dirty="0" err="1" smtClean="0">
                <a:solidFill>
                  <a:schemeClr val="tx1"/>
                </a:solidFill>
              </a:rPr>
              <a:t>genen</a:t>
            </a:r>
            <a:r>
              <a:rPr lang="en-US" sz="1800" b="0" dirty="0" smtClean="0">
                <a:solidFill>
                  <a:schemeClr val="tx1"/>
                </a:solidFill>
              </a:rPr>
              <a:t> die </a:t>
            </a:r>
            <a:r>
              <a:rPr lang="en-US" sz="1800" b="0" dirty="0" err="1" smtClean="0">
                <a:solidFill>
                  <a:schemeClr val="tx1"/>
                </a:solidFill>
              </a:rPr>
              <a:t>betrokken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zijn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bij</a:t>
            </a:r>
            <a:r>
              <a:rPr lang="en-US" sz="1800" b="0" dirty="0" smtClean="0">
                <a:solidFill>
                  <a:schemeClr val="tx1"/>
                </a:solidFill>
              </a:rPr>
              <a:t> de </a:t>
            </a:r>
            <a:r>
              <a:rPr lang="en-US" sz="1800" b="0" dirty="0" err="1" smtClean="0">
                <a:solidFill>
                  <a:schemeClr val="tx1"/>
                </a:solidFill>
              </a:rPr>
              <a:t>ontwikkeling</a:t>
            </a:r>
            <a:r>
              <a:rPr lang="en-US" sz="1800" b="0" dirty="0" smtClean="0">
                <a:solidFill>
                  <a:schemeClr val="tx1"/>
                </a:solidFill>
              </a:rPr>
              <a:t> van </a:t>
            </a:r>
            <a:r>
              <a:rPr lang="en-US" sz="1800" b="0" dirty="0" err="1" smtClean="0">
                <a:solidFill>
                  <a:schemeClr val="tx1"/>
                </a:solidFill>
              </a:rPr>
              <a:t>hersenen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/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Cognitieve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vaardigheden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800" b="0" dirty="0" smtClean="0">
                <a:solidFill>
                  <a:schemeClr val="tx1"/>
                </a:solidFill>
              </a:rPr>
              <a:t>lager </a:t>
            </a:r>
            <a:r>
              <a:rPr lang="en-US" sz="1800" b="0" dirty="0" err="1" smtClean="0">
                <a:solidFill>
                  <a:schemeClr val="tx1"/>
                </a:solidFill>
              </a:rPr>
              <a:t>voordat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schizofrenie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zich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openbaart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952806" y="36670"/>
            <a:ext cx="3024336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3200" b="1" kern="0" dirty="0" err="1" smtClean="0">
                <a:solidFill>
                  <a:srgbClr val="C00000"/>
                </a:solidFill>
                <a:latin typeface="Verdana"/>
              </a:rPr>
              <a:t>schizofrenie</a:t>
            </a:r>
            <a:endParaRPr lang="nl-NL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Conclusies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Stoornis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in de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ontwikkeling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van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hersengebieden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die met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cognitie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te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maken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hebben</a:t>
            </a:r>
            <a:endParaRPr lang="en-US" sz="18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18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Afgenomen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hersenvolume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is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deels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genetisch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bepaald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lvl="1"/>
            <a:endParaRPr lang="en-US" sz="18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Lagere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scores op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cognitieve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vaardigheden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ontstaan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door de minder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goede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communicatie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tussen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de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belangrijke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hersengebieden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die met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cognitie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te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maken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hebben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lvl="1"/>
            <a:endParaRPr lang="en-US" sz="18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Schizofrenie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is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een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progressieve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aandoening</a:t>
            </a:r>
            <a:endParaRPr lang="en-US" sz="1800" b="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grpSp>
        <p:nvGrpSpPr>
          <p:cNvPr id="2" name="Groep 3"/>
          <p:cNvGrpSpPr/>
          <p:nvPr/>
        </p:nvGrpSpPr>
        <p:grpSpPr>
          <a:xfrm>
            <a:off x="323528" y="332656"/>
            <a:ext cx="8576012" cy="576064"/>
            <a:chOff x="323528" y="260648"/>
            <a:chExt cx="8576012" cy="576064"/>
          </a:xfrm>
        </p:grpSpPr>
        <p:pic>
          <p:nvPicPr>
            <p:cNvPr id="5" name="Afbeelding 4" descr="U-TALENT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260648"/>
              <a:ext cx="981794" cy="576064"/>
            </a:xfrm>
            <a:prstGeom prst="rect">
              <a:avLst/>
            </a:prstGeom>
          </p:spPr>
        </p:pic>
        <p:pic>
          <p:nvPicPr>
            <p:cNvPr id="6" name="Picture 72" descr="JCU logo gro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2656"/>
              <a:ext cx="1303204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952806" y="36670"/>
            <a:ext cx="3024336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3200" b="1" kern="0" dirty="0" err="1" smtClean="0">
                <a:solidFill>
                  <a:srgbClr val="C00000"/>
                </a:solidFill>
                <a:latin typeface="Verdana"/>
              </a:rPr>
              <a:t>schizofrenie</a:t>
            </a:r>
            <a:endParaRPr lang="nl-NL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CB4B4"/>
      </a:accent3>
      <a:accent4>
        <a:srgbClr val="492625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972</Words>
  <Application>Microsoft Office PowerPoint</Application>
  <PresentationFormat>Diavoorstelling (4:3)</PresentationFormat>
  <Paragraphs>272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1_Office Theme</vt:lpstr>
      <vt:lpstr>2_Office Theme</vt:lpstr>
      <vt:lpstr>UU template02</vt:lpstr>
      <vt:lpstr> Andrea Burgerjon-Kil, docent biologie JCU Robert Tatsis, ontwikkelaar biologie JCU  10 januari 2014</vt:lpstr>
      <vt:lpstr>Programma deze bijeenkomst</vt:lpstr>
      <vt:lpstr>PowerPoint-presentatie</vt:lpstr>
      <vt:lpstr>Cognitie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Model 5: tempoverschillen  plus verrijking</vt:lpstr>
      <vt:lpstr>Model 5: tempoverschillen  plus verrijking</vt:lpstr>
      <vt:lpstr>PowerPoint-presentatie</vt:lpstr>
      <vt:lpstr>Differentiatieopdrachten</vt:lpstr>
      <vt:lpstr>Keuzemogelijkheden</vt:lpstr>
      <vt:lpstr>Indeling van de opdracht</vt:lpstr>
      <vt:lpstr>1. Oriëntatie op het onderwerp</vt:lpstr>
      <vt:lpstr>2. Benodigde vakkennis vergaren</vt:lpstr>
      <vt:lpstr>3. Verdieping</vt:lpstr>
      <vt:lpstr>4. Product en presentatie</vt:lpstr>
      <vt:lpstr>Programma deze bijeenkomst</vt:lpstr>
      <vt:lpstr>PowerPoint-presentatie</vt:lpstr>
      <vt:lpstr>Doelen van de module</vt:lpstr>
      <vt:lpstr>Inhoud van de module</vt:lpstr>
      <vt:lpstr>Cognitietestje</vt:lpstr>
      <vt:lpstr>Theorie</vt:lpstr>
      <vt:lpstr>Basisoefening</vt:lpstr>
      <vt:lpstr>De verdiepingsopdracht</vt:lpstr>
      <vt:lpstr>Demonstratiepracticum</vt:lpstr>
      <vt:lpstr>Posters: templates</vt:lpstr>
      <vt:lpstr>Posters</vt:lpstr>
      <vt:lpstr>Feedback van leerlingen</vt:lpstr>
      <vt:lpstr>Programma deze bijeenkomst</vt:lpstr>
      <vt:lpstr>Ontwerpen van een eigen 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Teachers to Promote Talent Development in Secondary Science Students</dc:title>
  <dc:creator>Burgerjon, Andrea</dc:creator>
  <cp:lastModifiedBy>Gebruiker</cp:lastModifiedBy>
  <cp:revision>120</cp:revision>
  <cp:lastPrinted>2013-10-02T12:51:40Z</cp:lastPrinted>
  <dcterms:modified xsi:type="dcterms:W3CDTF">2014-01-10T14:18:27Z</dcterms:modified>
</cp:coreProperties>
</file>