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1" r:id="rId2"/>
    <p:sldMasterId id="2147483710" r:id="rId3"/>
    <p:sldMasterId id="2147483761" r:id="rId4"/>
    <p:sldMasterId id="2147483774" r:id="rId5"/>
    <p:sldMasterId id="2147483870" r:id="rId6"/>
    <p:sldMasterId id="2147483897" r:id="rId7"/>
    <p:sldMasterId id="2147484045" r:id="rId8"/>
    <p:sldMasterId id="2147484057" r:id="rId9"/>
  </p:sldMasterIdLst>
  <p:notesMasterIdLst>
    <p:notesMasterId r:id="rId105"/>
  </p:notesMasterIdLst>
  <p:sldIdLst>
    <p:sldId id="440" r:id="rId10"/>
    <p:sldId id="380" r:id="rId11"/>
    <p:sldId id="381" r:id="rId12"/>
    <p:sldId id="451" r:id="rId13"/>
    <p:sldId id="452" r:id="rId14"/>
    <p:sldId id="453" r:id="rId15"/>
    <p:sldId id="446" r:id="rId16"/>
    <p:sldId id="449" r:id="rId17"/>
    <p:sldId id="444" r:id="rId18"/>
    <p:sldId id="387" r:id="rId19"/>
    <p:sldId id="455" r:id="rId20"/>
    <p:sldId id="457" r:id="rId21"/>
    <p:sldId id="464" r:id="rId22"/>
    <p:sldId id="463" r:id="rId23"/>
    <p:sldId id="462" r:id="rId24"/>
    <p:sldId id="459" r:id="rId25"/>
    <p:sldId id="458" r:id="rId26"/>
    <p:sldId id="470" r:id="rId27"/>
    <p:sldId id="469" r:id="rId28"/>
    <p:sldId id="385" r:id="rId29"/>
    <p:sldId id="472" r:id="rId30"/>
    <p:sldId id="473" r:id="rId31"/>
    <p:sldId id="474" r:id="rId32"/>
    <p:sldId id="475" r:id="rId33"/>
    <p:sldId id="476" r:id="rId34"/>
    <p:sldId id="477" r:id="rId35"/>
    <p:sldId id="478" r:id="rId36"/>
    <p:sldId id="471" r:id="rId37"/>
    <p:sldId id="633" r:id="rId38"/>
    <p:sldId id="634" r:id="rId39"/>
    <p:sldId id="495" r:id="rId40"/>
    <p:sldId id="485" r:id="rId41"/>
    <p:sldId id="486" r:id="rId42"/>
    <p:sldId id="487" r:id="rId43"/>
    <p:sldId id="488" r:id="rId44"/>
    <p:sldId id="490" r:id="rId45"/>
    <p:sldId id="465" r:id="rId46"/>
    <p:sldId id="619" r:id="rId47"/>
    <p:sldId id="479" r:id="rId48"/>
    <p:sldId id="480" r:id="rId49"/>
    <p:sldId id="632" r:id="rId50"/>
    <p:sldId id="615" r:id="rId51"/>
    <p:sldId id="466" r:id="rId52"/>
    <p:sldId id="502" r:id="rId53"/>
    <p:sldId id="509" r:id="rId54"/>
    <p:sldId id="510" r:id="rId55"/>
    <p:sldId id="508" r:id="rId56"/>
    <p:sldId id="620" r:id="rId57"/>
    <p:sldId id="621" r:id="rId58"/>
    <p:sldId id="622" r:id="rId59"/>
    <p:sldId id="623" r:id="rId60"/>
    <p:sldId id="624" r:id="rId61"/>
    <p:sldId id="625" r:id="rId62"/>
    <p:sldId id="626" r:id="rId63"/>
    <p:sldId id="627" r:id="rId64"/>
    <p:sldId id="628" r:id="rId65"/>
    <p:sldId id="629" r:id="rId66"/>
    <p:sldId id="630" r:id="rId67"/>
    <p:sldId id="631" r:id="rId68"/>
    <p:sldId id="512" r:id="rId69"/>
    <p:sldId id="513" r:id="rId70"/>
    <p:sldId id="526" r:id="rId71"/>
    <p:sldId id="527" r:id="rId72"/>
    <p:sldId id="635" r:id="rId73"/>
    <p:sldId id="517" r:id="rId74"/>
    <p:sldId id="518" r:id="rId75"/>
    <p:sldId id="521" r:id="rId76"/>
    <p:sldId id="522" r:id="rId77"/>
    <p:sldId id="537" r:id="rId78"/>
    <p:sldId id="523" r:id="rId79"/>
    <p:sldId id="524" r:id="rId80"/>
    <p:sldId id="574" r:id="rId81"/>
    <p:sldId id="577" r:id="rId82"/>
    <p:sldId id="578" r:id="rId83"/>
    <p:sldId id="554" r:id="rId84"/>
    <p:sldId id="580" r:id="rId85"/>
    <p:sldId id="581" r:id="rId86"/>
    <p:sldId id="582" r:id="rId87"/>
    <p:sldId id="583" r:id="rId88"/>
    <p:sldId id="612" r:id="rId89"/>
    <p:sldId id="613" r:id="rId90"/>
    <p:sldId id="614" r:id="rId91"/>
    <p:sldId id="579" r:id="rId92"/>
    <p:sldId id="576" r:id="rId93"/>
    <p:sldId id="585" r:id="rId94"/>
    <p:sldId id="616" r:id="rId95"/>
    <p:sldId id="617" r:id="rId96"/>
    <p:sldId id="531" r:id="rId97"/>
    <p:sldId id="532" r:id="rId98"/>
    <p:sldId id="533" r:id="rId99"/>
    <p:sldId id="534" r:id="rId100"/>
    <p:sldId id="536" r:id="rId101"/>
    <p:sldId id="637" r:id="rId102"/>
    <p:sldId id="638" r:id="rId103"/>
    <p:sldId id="618" r:id="rId104"/>
  </p:sldIdLst>
  <p:sldSz cx="9144000" cy="6858000" type="screen4x3"/>
  <p:notesSz cx="6662738" cy="9926638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66"/>
    <a:srgbClr val="FFFF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70" autoAdjust="0"/>
  </p:normalViewPr>
  <p:slideViewPr>
    <p:cSldViewPr snapToGrid="0">
      <p:cViewPr varScale="1">
        <p:scale>
          <a:sx n="70" d="100"/>
          <a:sy n="70" d="100"/>
        </p:scale>
        <p:origin x="-14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07" Type="http://schemas.openxmlformats.org/officeDocument/2006/relationships/viewProps" Target="viewProps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tableStyles" Target="tableStyles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23379D9-72B5-4A03-BD1C-B9342D96E94D}" type="datetimeFigureOut">
              <a:rPr lang="en-US"/>
              <a:pPr>
                <a:defRPr/>
              </a:pPr>
              <a:t>1/14/2013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en-GB" noProof="0" smtClean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DA0ABEA-5174-44DF-B37D-34F7ADD1A09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453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A96E83-57D4-4C59-A11C-D6397E519F11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8F1D044-6DD3-4528-9D6A-BBE014564C09}" type="slidenum">
              <a:rPr lang="en-US" sz="1200">
                <a:solidFill>
                  <a:srgbClr val="000000"/>
                </a:solidFill>
              </a:rPr>
              <a:pPr algn="r"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A71087-71CA-4482-B68F-6FE4195589D9}" type="slidenum">
              <a:rPr lang="nl-NL" sz="1200">
                <a:solidFill>
                  <a:srgbClr val="000000"/>
                </a:solidFill>
              </a:rPr>
              <a:pPr algn="r"/>
              <a:t>36</a:t>
            </a:fld>
            <a:endParaRPr lang="nl-NL" sz="1200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A71087-71CA-4482-B68F-6FE4195589D9}" type="slidenum">
              <a:rPr lang="nl-NL" sz="1200">
                <a:solidFill>
                  <a:srgbClr val="000000"/>
                </a:solidFill>
              </a:rPr>
              <a:pPr algn="r"/>
              <a:t>38</a:t>
            </a:fld>
            <a:endParaRPr lang="nl-NL" sz="1200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6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1427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2B2644-516E-49D6-BDC6-4EEE62AA9211}" type="slidenum">
              <a:rPr lang="en-GB" smtClean="0">
                <a:cs typeface="Arial" charset="0"/>
              </a:rPr>
              <a:pPr/>
              <a:t>44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3475" name="Platshållare för bildnummer 3"/>
          <p:cNvSpPr txBox="1">
            <a:spLocks noGrp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C701C1-FAEF-41E6-A601-B57A23BB2FF0}" type="slidenum">
              <a:rPr lang="en-GB" sz="1200"/>
              <a:pPr algn="r"/>
              <a:t>45</a:t>
            </a:fld>
            <a:endParaRPr lang="en-GB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5523" name="Platshållare för bildnummer 3"/>
          <p:cNvSpPr txBox="1">
            <a:spLocks noGrp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5D0FD4-FC79-40BC-9D2A-D916E1B8FA0D}" type="slidenum">
              <a:rPr lang="en-GB" sz="1200"/>
              <a:pPr algn="r"/>
              <a:t>46</a:t>
            </a:fld>
            <a:endParaRPr lang="en-GB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0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7571" name="Platshållare för bildnummer 3"/>
          <p:cNvSpPr txBox="1">
            <a:spLocks noGrp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CEA9C8A-494C-45A3-98C8-D7A1B8758EA8}" type="slidenum">
              <a:rPr lang="en-GB" sz="1200"/>
              <a:pPr algn="r"/>
              <a:t>47</a:t>
            </a:fld>
            <a:endParaRPr lang="en-GB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02DFAE-439F-4450-B605-DF8B1AD81992}" type="slidenum">
              <a:rPr lang="nl-NL"/>
              <a:pPr>
                <a:defRPr/>
              </a:pPr>
              <a:t>63</a:t>
            </a:fld>
            <a:endParaRPr lang="nl-NL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02659C3-0732-4AB9-95F3-BAA4AC0FCB1E}" type="slidenum">
              <a:rPr lang="nl-NL" sz="1200">
                <a:solidFill>
                  <a:srgbClr val="000000"/>
                </a:solidFill>
              </a:rPr>
              <a:pPr algn="r"/>
              <a:t>64</a:t>
            </a:fld>
            <a:endParaRPr lang="nl-NL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A4AB19-C1A7-4C6B-B0E7-F78CE1168CA5}" type="slidenum">
              <a:rPr lang="en-US" sz="1200"/>
              <a:pPr algn="r"/>
              <a:t>10</a:t>
            </a:fld>
            <a:endParaRPr lang="en-US" sz="12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462EE4-5ED8-46B6-822F-13392AAEF4BC}" type="slidenum">
              <a:rPr lang="de-AT"/>
              <a:pPr>
                <a:defRPr/>
              </a:pPr>
              <a:t>65</a:t>
            </a:fld>
            <a:endParaRPr lang="de-AT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29238" cy="43830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B4F9C-3172-4D42-A8B2-369CC19F4F30}" type="slidenum">
              <a:rPr lang="de-AT"/>
              <a:pPr>
                <a:defRPr/>
              </a:pPr>
              <a:t>66</a:t>
            </a:fld>
            <a:endParaRPr lang="de-AT"/>
          </a:p>
        </p:txBody>
      </p:sp>
      <p:sp>
        <p:nvSpPr>
          <p:cNvPr id="249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29238" cy="43830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C84F79-1ADF-4BE8-A8D2-F32C5842B9EA}" type="slidenum">
              <a:rPr lang="de-AT"/>
              <a:pPr>
                <a:defRPr/>
              </a:pPr>
              <a:t>67</a:t>
            </a:fld>
            <a:endParaRPr lang="de-AT"/>
          </a:p>
        </p:txBody>
      </p:sp>
      <p:sp>
        <p:nvSpPr>
          <p:cNvPr id="2519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29238" cy="43830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1515C-1AD7-402D-8883-ED0AE8918265}" type="slidenum">
              <a:rPr lang="de-AT"/>
              <a:pPr>
                <a:defRPr/>
              </a:pPr>
              <a:t>68</a:t>
            </a:fld>
            <a:endParaRPr lang="de-AT"/>
          </a:p>
        </p:txBody>
      </p:sp>
      <p:sp>
        <p:nvSpPr>
          <p:cNvPr id="2539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29238" cy="43830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C46485-D5D9-4969-BCA5-F59EBC318947}" type="slidenum">
              <a:rPr lang="de-AT" smtClean="0"/>
              <a:pPr>
                <a:defRPr/>
              </a:pPr>
              <a:t>69</a:t>
            </a:fld>
            <a:endParaRPr lang="de-AT" smtClean="0"/>
          </a:p>
        </p:txBody>
      </p:sp>
      <p:sp>
        <p:nvSpPr>
          <p:cNvPr id="256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29238" cy="43830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5B78FC-29C4-4994-8B72-4049FB3AD828}" type="slidenum">
              <a:rPr lang="de-AT"/>
              <a:pPr>
                <a:defRPr/>
              </a:pPr>
              <a:t>70</a:t>
            </a:fld>
            <a:endParaRPr lang="de-AT"/>
          </a:p>
        </p:txBody>
      </p:sp>
      <p:sp>
        <p:nvSpPr>
          <p:cNvPr id="258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29238" cy="43830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0A0269-A29C-4A66-BB67-623F4DA52919}" type="slidenum">
              <a:rPr lang="de-AT"/>
              <a:pPr>
                <a:defRPr/>
              </a:pPr>
              <a:t>71</a:t>
            </a:fld>
            <a:endParaRPr lang="de-AT"/>
          </a:p>
        </p:txBody>
      </p:sp>
      <p:sp>
        <p:nvSpPr>
          <p:cNvPr id="260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1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29238" cy="43830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 txBox="1">
            <a:spLocks noGrp="1" noChangeArrowheads="1"/>
          </p:cNvSpPr>
          <p:nvPr/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688BB6-B8C2-4A5A-8C25-00DFB3CC5C45}" type="slidenum">
              <a:rPr lang="nl-NL" sz="1200">
                <a:solidFill>
                  <a:srgbClr val="000000"/>
                </a:solidFill>
              </a:rPr>
              <a:pPr algn="r"/>
              <a:t>73</a:t>
            </a:fld>
            <a:endParaRPr lang="nl-NL" sz="1200">
              <a:solidFill>
                <a:srgbClr val="000000"/>
              </a:solidFill>
            </a:endParaRPr>
          </a:p>
        </p:txBody>
      </p:sp>
      <p:sp>
        <p:nvSpPr>
          <p:cNvPr id="34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C38AB4-ECCE-42DF-AA57-FAB8A7D36877}" type="slidenum">
              <a:rPr lang="en-US" smtClean="0">
                <a:cs typeface="Arial" charset="0"/>
              </a:rPr>
              <a:pPr/>
              <a:t>21</a:t>
            </a:fld>
            <a:endParaRPr lang="en-US" smtClean="0">
              <a:cs typeface="Arial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0446F9-80AA-4DC0-B7C9-715D06ADFA25}" type="slidenum">
              <a:rPr lang="en-US" smtClean="0">
                <a:cs typeface="Arial" charset="0"/>
              </a:rPr>
              <a:pPr/>
              <a:t>22</a:t>
            </a:fld>
            <a:endParaRPr lang="en-US" smtClean="0">
              <a:cs typeface="Arial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7C7449-F51B-4F3E-BA81-26E0EC229596}" type="slidenum">
              <a:rPr lang="en-US" smtClean="0">
                <a:cs typeface="Arial" charset="0"/>
              </a:rPr>
              <a:pPr/>
              <a:t>23</a:t>
            </a:fld>
            <a:endParaRPr lang="en-US" smtClean="0">
              <a:cs typeface="Arial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85FADF-E367-436F-AE46-26016C13BF67}" type="slidenum">
              <a:rPr lang="en-US" smtClean="0">
                <a:cs typeface="Arial" charset="0"/>
              </a:rPr>
              <a:pPr/>
              <a:t>24</a:t>
            </a:fld>
            <a:endParaRPr lang="en-US" smtClean="0">
              <a:cs typeface="Arial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289AA0-D0E0-4EAA-BE5A-FB7244C40211}" type="slidenum">
              <a:rPr lang="en-US" smtClean="0">
                <a:cs typeface="Arial" charset="0"/>
              </a:rPr>
              <a:pPr/>
              <a:t>25</a:t>
            </a:fld>
            <a:endParaRPr lang="en-US" smtClean="0">
              <a:cs typeface="Arial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CF3B56-74F4-47CA-A2C4-C62C166433A6}" type="slidenum">
              <a:rPr lang="en-US" smtClean="0">
                <a:cs typeface="Arial" charset="0"/>
              </a:rPr>
              <a:pPr/>
              <a:t>26</a:t>
            </a:fld>
            <a:endParaRPr lang="en-US" smtClean="0">
              <a:cs typeface="Arial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1DD902-E74D-4060-AFCB-DD85AC6AA6E2}" type="slidenum">
              <a:rPr lang="en-US" smtClean="0">
                <a:cs typeface="Arial" charset="0"/>
              </a:rPr>
              <a:pPr/>
              <a:t>27</a:t>
            </a:fld>
            <a:endParaRPr lang="en-US" smtClean="0">
              <a:cs typeface="Arial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DC05A-3DAA-4848-A835-09D263AF01AF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B780F-4F55-429D-9C85-05CAB9F3B3A0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517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313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567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117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2E55-77CD-46C3-9925-2C64EA44086E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08F0C-067E-44CE-BBAC-98417B9717FE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D5667-E12D-4359-BD47-B6AAF080C1D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CEBD0-9B63-4DDA-863E-7AEAF6C9B64A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87FA-09B1-4B8E-BD75-E5774A200B7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8132-2529-4D46-AA66-EBF05D756E78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B9386-D79A-492F-8BC2-DDA2E22C00D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A2E21-7F6D-478E-8499-69A17C831243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73213-1287-4C0D-8FDE-6BD25262BC7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965BB-4B8D-46CE-B7D9-33994B646614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44E67-48CB-4C6E-B54A-6F4D868828B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17AB0-0988-4270-897E-3FB878DF8588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125B3-31EE-4A0D-B0DA-92510C463DD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F838-28DB-4CE9-9927-6794E36F3B55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C1FB2-907A-4283-BE42-15AE35A293F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861F2-167F-4DF1-A01A-FEDFB7F1053F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F80F4-9BBF-4EB7-9555-4AD127F5BF3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BB12F-4C1D-4B70-B05F-F034F7425C5F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3697E-1BD5-44C5-A40F-6CCAE5256709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8B17D-01AA-4A31-BF53-452480055B1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CE787-447F-4541-BBCD-D485CF266846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F0F37-3FD8-43D9-AACD-B71CA031E10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02922-4064-4AFB-B1E7-60C3569684E5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182D1-5A24-4794-8B3E-0F5E160E010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84930-9B92-43EA-8377-BCEC6DAEA9F6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678FF-745F-4122-BC7C-E64126708EC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20FDB-7F68-40B8-908D-2039C8E73AD1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25BCB-2901-4B28-9521-AED3DC96E730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32A61-36E4-41F7-8C88-2B85A775A47B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5BA8E-038E-48E7-9FE7-14DD7EA22940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349EB-CFA0-4E74-BF81-466B9D2352FC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FB82B-0261-4B76-A3BD-DCA124CDD61F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114-130A-48CF-9284-DCDE73428879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D425B-CC09-40D4-8828-C2626F848F4D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8DB8-4C33-4165-A335-239C23755679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617DA-1D1C-40C4-8C89-BE119FCEA942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6F2-1D67-42E6-A449-8B30F58BF2F2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8BBA-B6BA-403F-8EFC-4233BD805D09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6D095-39EB-4A5E-ACA8-D8F503E3D1CE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26341-E933-4576-8FF4-18018CD61FDE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64B06-9763-42D0-8538-59F55D562AF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2E045-D855-4781-9DBF-6103162EAA49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E7122-F987-44EB-8D50-794E56D9304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2B1C7-32C3-48B1-8C73-6A2986B45CA0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F7AA4-7CA2-4955-B123-B7FAD04F22F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5AF5D-90B5-4DAE-89AD-FF3108696472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D1CF-721D-4A0A-88A7-26D1FBD8CAE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0BEAA-1713-4208-9F83-85A977E9E489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B79BE-DCBD-4ABD-9643-A04340E28332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84889-7596-4D96-BD6B-CDC39FA7DD3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64E58-F1F6-4E2F-9561-EDD5DBAB4F0B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57B04-012B-442B-8A47-9F8A2DAB5DA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9C1E0-D953-4762-9510-2CD74F69F39E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2AD0-9B0E-4316-B04E-3E366F100D6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3F378-199C-44D4-8B41-76F17B2456E2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C8D34-A765-42CD-9198-F53CCFF1DEA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A5B71-1506-46C9-A505-9D63E47C4595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EB64-23AC-49E7-86DA-BBA90173375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6B4E7-8DB8-4151-80E4-A1DC9BD6E992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8A72F-9BF1-42FE-87A9-78927E46798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6E27F-475A-4168-A8A2-22DD1EC40A35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A046E-A5AF-4422-B600-E6A710930E0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666D4-106A-4D32-8C67-CD2EDE7665A6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B2546-F6CC-4A4C-ADF2-27FC2D89B3E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9BCA2-D233-467A-9D5F-8C58CCE78758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2C4DB-3842-4088-85F3-B07ACB473AAB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14F0B-4E28-4FB0-9745-DC1783A718ED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8D2C-EB54-44A6-8F65-B308BF057115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15AB9-8B91-4EA5-A1B5-860865C7A425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D5789-0E9C-48B0-8A23-A946B0643499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8C69A-62FA-4DDF-B25B-3117F3C88917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108EA-194A-4B95-921C-B693BCB41F60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A585-3903-4192-9BFE-215BE140F29E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D6413-D585-49B4-ACF7-CEA7E7975C9C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F0484-C3D0-49BB-AFED-EE541EA420C0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2111F-DC22-4974-95DC-5BD2739A30AB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3FE8F7-285A-4DF3-B17A-A16ED978016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858FA-EB77-4CC2-AD34-CF680EAAD3FC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FE72CA-298D-4823-95BB-D45EFCDD909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7891B1-ABBB-442E-90BD-DCFDFB8880A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FABDE0-A530-44F8-9C8B-AABA97F9B8D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9295C7-E71D-4E48-8732-B39D9530BEB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00190B-CDDB-4E4A-BBA3-ADDB03470B8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9A48D2-F5C1-40EC-A8BE-312316DDB31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406294-6C4A-4755-81CA-EF0AF177D99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1226F0-5631-4E98-A100-417CAA7EA81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4C881D-708F-4398-A6BF-D1385AE6171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60B777-EA4F-4FF0-A5D8-30FD6A1966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ABC31-362E-44EF-9C3B-291F8026A22E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FE92095-8E00-40FE-8E77-CE17675282D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5A811F-A9F2-4706-AB00-CF9124617FA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356076F-F387-47F6-946C-D2E11FE29D8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9BC344-83F3-4174-95CE-A50E3E80E4C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C42883-28D3-43B5-B656-EFAF1C18014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6939B8F-2675-48F8-B065-28498C8C839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D3E4F85-05D1-4DE2-AD20-5347A62D553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3874E3-89A5-4E4F-8F7C-09D888E468C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D048F2-6373-4F35-8BCF-E80E924B451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8D3312A-40AB-4B01-A632-360E381B64D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B5FCD-2D94-48A7-A75E-8948FB5942EF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3D867F-6937-45A2-951E-DAACD7A2166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EE8678D-2F9A-4674-8111-D6BB7A79A70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AC96DC-7DC4-4D64-BC70-CFC25233359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223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00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342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698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831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275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7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98C2E-A55B-408F-8DCD-A4B2284777FB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429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823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9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817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655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13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638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558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774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3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FF1AF19D-77E7-408F-8FFE-F2EBFFB17FA9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E225C753-6101-44BA-A6C1-4D8386D83060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77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3D46432-81BA-42E4-B2EC-6140D4FEC46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0E9A20A6-EA7C-4DCE-BC5C-D1DAD54D6BA6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77656D2-EAA4-4B12-B301-3989E7C9C4DE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77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C3E55A6D-556C-4789-B177-1F9C0901982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A9F5F16A-7397-4973-893D-F27880EB2432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F6BB16-2E3C-49A1-923E-2B41ED98467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B513476-DE93-4138-B4D0-9587751696F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46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5948F20-618A-475B-96AA-F71F68643BC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30762E-5377-4222-A0F4-4EA4978680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45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bp0.blogger.com/_9oHntWvM6Aw/SBhsGsgQP3I/AAAAAAAAAS4/sf1vQnAtVPk/s1600-h/1b+spreeuw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Gebiologieerd%20(optie%202).wmv" TargetMode="Externa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jpeg"/><Relationship Id="rId5" Type="http://schemas.openxmlformats.org/officeDocument/2006/relationships/image" Target="../media/image51.png"/><Relationship Id="rId10" Type="http://schemas.openxmlformats.org/officeDocument/2006/relationships/image" Target="../media/image3.wmf"/><Relationship Id="rId4" Type="http://schemas.openxmlformats.org/officeDocument/2006/relationships/image" Target="../media/image53.emf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6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0.png"/><Relationship Id="rId4" Type="http://schemas.openxmlformats.org/officeDocument/2006/relationships/image" Target="../media/image3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9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5.jpeg"/><Relationship Id="rId5" Type="http://schemas.openxmlformats.org/officeDocument/2006/relationships/image" Target="../media/image104.emf"/><Relationship Id="rId4" Type="http://schemas.openxmlformats.org/officeDocument/2006/relationships/image" Target="../media/image10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3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24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27.png"/><Relationship Id="rId4" Type="http://schemas.openxmlformats.org/officeDocument/2006/relationships/image" Target="../media/image12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>
            <a:spLocks noChangeArrowheads="1"/>
          </p:cNvSpPr>
          <p:nvPr/>
        </p:nvSpPr>
        <p:spPr bwMode="auto">
          <a:xfrm>
            <a:off x="866775" y="4581526"/>
            <a:ext cx="70183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GB" sz="2800" b="1">
                <a:solidFill>
                  <a:srgbClr val="003366"/>
                </a:solidFill>
                <a:cs typeface="Times New Roman" pitchFamily="18" charset="0"/>
              </a:rPr>
              <a:t>Centrum voor vogeltrek en –demografie</a:t>
            </a:r>
            <a:r>
              <a:rPr lang="nl-NL" sz="2800" b="1">
                <a:solidFill>
                  <a:srgbClr val="003366"/>
                </a:solidFill>
              </a:rPr>
              <a:t> </a:t>
            </a:r>
          </a:p>
        </p:txBody>
      </p:sp>
      <p:sp>
        <p:nvSpPr>
          <p:cNvPr id="122883" name="Text Box 8"/>
          <p:cNvSpPr txBox="1">
            <a:spLocks noChangeArrowheads="1"/>
          </p:cNvSpPr>
          <p:nvPr/>
        </p:nvSpPr>
        <p:spPr bwMode="auto">
          <a:xfrm>
            <a:off x="938213" y="2636837"/>
            <a:ext cx="31686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Henk</a:t>
            </a:r>
            <a:r>
              <a:rPr lang="en-US" sz="20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 van der Jeugd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884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653"/>
          <a:stretch>
            <a:fillRect/>
          </a:stretch>
        </p:blipFill>
        <p:spPr bwMode="auto">
          <a:xfrm>
            <a:off x="868365" y="3365502"/>
            <a:ext cx="5648325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885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122890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891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122892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288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71550" y="476252"/>
            <a:ext cx="7416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100</a:t>
            </a:r>
            <a:r>
              <a:rPr lang="en-US" sz="4400" b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400" b="1" dirty="0" err="1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jaar</a:t>
            </a:r>
            <a:r>
              <a:rPr lang="en-US" sz="4400" b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vogels</a:t>
            </a:r>
            <a:r>
              <a:rPr lang="en-US" sz="44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ringen</a:t>
            </a:r>
            <a:r>
              <a:rPr lang="en-US" sz="44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Wat</a:t>
            </a:r>
            <a:r>
              <a:rPr lang="en-US" sz="44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weten</a:t>
            </a:r>
            <a:r>
              <a:rPr lang="en-US" sz="44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we </a:t>
            </a:r>
            <a:r>
              <a:rPr lang="en-US" sz="4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4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nog</a:t>
            </a:r>
            <a:r>
              <a:rPr lang="en-US" sz="4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niet</a:t>
            </a:r>
            <a:r>
              <a:rPr lang="en-US" sz="4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nl-NL" sz="4400" b="1" i="1" dirty="0">
              <a:solidFill>
                <a:schemeClr val="accent2">
                  <a:lumMod val="40000"/>
                  <a:lumOff val="6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888" name="Picture 12" descr="NIOO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027" y="3248026"/>
            <a:ext cx="21066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9" name="Picture 13" descr="logo ringersvereniging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3452" y="3205165"/>
            <a:ext cx="976313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9" descr="_DSC3421 (ed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963" y="504826"/>
            <a:ext cx="6502400" cy="57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Box 1"/>
          <p:cNvSpPr txBox="1">
            <a:spLocks noChangeArrowheads="1"/>
          </p:cNvSpPr>
          <p:nvPr/>
        </p:nvSpPr>
        <p:spPr bwMode="auto">
          <a:xfrm>
            <a:off x="827088" y="692150"/>
            <a:ext cx="734536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Charles Dixon, 1897, in ’The Migration of Birds’:</a:t>
            </a:r>
          </a:p>
          <a:p>
            <a:endParaRPr lang="en-US"/>
          </a:p>
          <a:p>
            <a:r>
              <a:rPr lang="en-US" sz="2400" i="1">
                <a:solidFill>
                  <a:srgbClr val="003366"/>
                </a:solidFill>
              </a:rPr>
              <a:t>“The lines on the maps do not in any sense represent the distribution or indicate the exact route of the species … </a:t>
            </a:r>
          </a:p>
          <a:p>
            <a:r>
              <a:rPr lang="en-US" sz="2400" i="1">
                <a:solidFill>
                  <a:srgbClr val="003366"/>
                </a:solidFill>
              </a:rPr>
              <a:t>… for the exact limits of these areas are as yet undetermined”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27088" y="3508377"/>
            <a:ext cx="734536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H.D. Mortensen, 1899:</a:t>
            </a:r>
          </a:p>
          <a:p>
            <a:endParaRPr lang="en-US"/>
          </a:p>
          <a:p>
            <a:r>
              <a:rPr lang="en-US" sz="2400" i="1">
                <a:solidFill>
                  <a:srgbClr val="003366"/>
                </a:solidFill>
              </a:rPr>
              <a:t>Eerste ringen aangelegd aan spreeuwen in Denemarken</a:t>
            </a:r>
          </a:p>
          <a:p>
            <a:r>
              <a:rPr lang="en-US" sz="2400" i="1">
                <a:solidFill>
                  <a:srgbClr val="003366"/>
                </a:solidFill>
              </a:rPr>
              <a:t>Doel: “unravelling the mysteries of bird migration”</a:t>
            </a:r>
          </a:p>
        </p:txBody>
      </p:sp>
      <p:grpSp>
        <p:nvGrpSpPr>
          <p:cNvPr id="135171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135173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174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135175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517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0" descr="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65089"/>
            <a:ext cx="558165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4" name="Picture 2" descr="http://www.zin.ru/rybachy/photo/_kos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2874963"/>
            <a:ext cx="5715000" cy="386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4" descr="http://www.zin.ru/rybachy/images/vog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873375"/>
            <a:ext cx="144145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6" descr="http://www.zin.ru/rybachy/images/ko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7" y="3090863"/>
            <a:ext cx="15779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6877052" y="1981202"/>
            <a:ext cx="1008063" cy="5762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198" name="TextBox 6"/>
          <p:cNvSpPr txBox="1">
            <a:spLocks noChangeArrowheads="1"/>
          </p:cNvSpPr>
          <p:nvPr/>
        </p:nvSpPr>
        <p:spPr bwMode="auto">
          <a:xfrm>
            <a:off x="539752" y="836614"/>
            <a:ext cx="2447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Oudste ringstation:</a:t>
            </a:r>
          </a:p>
          <a:p>
            <a:r>
              <a:rPr lang="en-US" sz="2000">
                <a:solidFill>
                  <a:schemeClr val="bg1"/>
                </a:solidFill>
              </a:rPr>
              <a:t>Rosittten / Rybachi</a:t>
            </a:r>
          </a:p>
          <a:p>
            <a:r>
              <a:rPr lang="en-US" sz="2000">
                <a:solidFill>
                  <a:schemeClr val="bg1"/>
                </a:solidFill>
              </a:rPr>
              <a:t>Sinds 1903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 descr="BU1148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925" y="0"/>
            <a:ext cx="5264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arend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668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 descr="930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240" y="781051"/>
            <a:ext cx="53435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 descr="nebularia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2" y="549275"/>
            <a:ext cx="5400675" cy="524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3" descr="nebularia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740" y="549277"/>
            <a:ext cx="5399087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 descr="RodeBoekjeEersteRinge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890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DSC_000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7" y="0"/>
            <a:ext cx="5375275" cy="8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loud Callout 2"/>
          <p:cNvSpPr/>
          <p:nvPr/>
        </p:nvSpPr>
        <p:spPr>
          <a:xfrm>
            <a:off x="5364165" y="333375"/>
            <a:ext cx="3671887" cy="2159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ln</a:t>
            </a:r>
            <a:r>
              <a:rPr lang="en-US" dirty="0"/>
              <a:t>(</a:t>
            </a:r>
            <a:r>
              <a:rPr lang="el-GR" dirty="0"/>
              <a:t>Φ</a:t>
            </a:r>
            <a:r>
              <a:rPr lang="en-US" baseline="-25000" dirty="0"/>
              <a:t>1</a:t>
            </a:r>
            <a:r>
              <a:rPr lang="en-US" i="1" dirty="0"/>
              <a:t>p</a:t>
            </a:r>
            <a:r>
              <a:rPr lang="en-US" i="1" baseline="-25000" dirty="0"/>
              <a:t>2</a:t>
            </a:r>
            <a:r>
              <a:rPr lang="el-GR" dirty="0"/>
              <a:t>Φ</a:t>
            </a:r>
            <a:r>
              <a:rPr lang="en-US" i="1" baseline="-25000" dirty="0"/>
              <a:t>2</a:t>
            </a:r>
            <a:r>
              <a:rPr lang="en-US" i="1" dirty="0"/>
              <a:t>p</a:t>
            </a:r>
            <a:r>
              <a:rPr lang="en-US" i="1" baseline="-25000" dirty="0"/>
              <a:t>3</a:t>
            </a:r>
            <a:r>
              <a:rPr lang="en-US" i="1" dirty="0"/>
              <a:t>)+</a:t>
            </a:r>
            <a:r>
              <a:rPr lang="en-US" dirty="0" err="1"/>
              <a:t>ln</a:t>
            </a:r>
            <a:r>
              <a:rPr lang="en-US" i="1" dirty="0"/>
              <a:t>(</a:t>
            </a:r>
            <a:r>
              <a:rPr lang="el-GR" dirty="0"/>
              <a:t>Φ</a:t>
            </a:r>
            <a:r>
              <a:rPr lang="en-US" baseline="-25000" dirty="0"/>
              <a:t>1</a:t>
            </a:r>
            <a:r>
              <a:rPr lang="en-US" i="1" dirty="0"/>
              <a:t>p</a:t>
            </a:r>
            <a:r>
              <a:rPr lang="en-US" i="1" baseline="-25000" dirty="0"/>
              <a:t>2</a:t>
            </a:r>
            <a:r>
              <a:rPr lang="en-US" i="1" dirty="0"/>
              <a:t>(1−</a:t>
            </a:r>
            <a:r>
              <a:rPr lang="el-GR" dirty="0"/>
              <a:t>Φ</a:t>
            </a:r>
            <a:r>
              <a:rPr lang="en-US" i="1" baseline="-25000" dirty="0"/>
              <a:t>2</a:t>
            </a:r>
            <a:r>
              <a:rPr lang="en-US" i="1" dirty="0"/>
              <a:t>p</a:t>
            </a:r>
            <a:r>
              <a:rPr lang="en-US" i="1" baseline="-25000" dirty="0"/>
              <a:t>3</a:t>
            </a:r>
            <a:r>
              <a:rPr lang="en-US" i="1" dirty="0"/>
              <a:t>))+</a:t>
            </a:r>
            <a:r>
              <a:rPr lang="en-US" dirty="0" err="1"/>
              <a:t>ln</a:t>
            </a:r>
            <a:r>
              <a:rPr lang="en-US" dirty="0"/>
              <a:t>(</a:t>
            </a:r>
            <a:r>
              <a:rPr lang="el-GR" dirty="0"/>
              <a:t>Φ</a:t>
            </a:r>
            <a:r>
              <a:rPr lang="en-US" baseline="-25000" dirty="0"/>
              <a:t>1</a:t>
            </a:r>
            <a:r>
              <a:rPr lang="en-US" dirty="0"/>
              <a:t>(1−</a:t>
            </a:r>
            <a:r>
              <a:rPr lang="en-US" i="1" dirty="0"/>
              <a:t>p</a:t>
            </a:r>
            <a:r>
              <a:rPr lang="en-US" i="1" baseline="-25000" dirty="0"/>
              <a:t>2</a:t>
            </a:r>
            <a:r>
              <a:rPr lang="en-US" i="1" dirty="0"/>
              <a:t>)</a:t>
            </a:r>
            <a:r>
              <a:rPr lang="el-GR" dirty="0"/>
              <a:t>Φ</a:t>
            </a:r>
            <a:r>
              <a:rPr lang="en-US" i="1" baseline="-25000" dirty="0"/>
              <a:t>2</a:t>
            </a:r>
            <a:r>
              <a:rPr lang="en-US" i="1" dirty="0"/>
              <a:t>p</a:t>
            </a:r>
            <a:r>
              <a:rPr lang="en-US" i="1" baseline="-25000" dirty="0"/>
              <a:t>3</a:t>
            </a:r>
            <a:r>
              <a:rPr lang="en-US" i="1" dirty="0"/>
              <a:t>)+</a:t>
            </a:r>
            <a:r>
              <a:rPr lang="en-US" dirty="0" err="1"/>
              <a:t>ln</a:t>
            </a:r>
            <a:r>
              <a:rPr lang="en-US" dirty="0"/>
              <a:t>(1</a:t>
            </a:r>
            <a:r>
              <a:rPr lang="en-US" i="1" dirty="0"/>
              <a:t>−</a:t>
            </a:r>
            <a:r>
              <a:rPr lang="el-GR" dirty="0"/>
              <a:t>Φ</a:t>
            </a:r>
            <a:r>
              <a:rPr lang="en-US" baseline="-25000" dirty="0"/>
              <a:t>1</a:t>
            </a:r>
            <a:r>
              <a:rPr lang="en-US" i="1" dirty="0"/>
              <a:t>p</a:t>
            </a:r>
            <a:r>
              <a:rPr lang="en-US" i="1" baseline="-25000" dirty="0"/>
              <a:t>2</a:t>
            </a:r>
            <a:r>
              <a:rPr lang="en-US" i="1" dirty="0"/>
              <a:t>−</a:t>
            </a:r>
            <a:r>
              <a:rPr lang="el-GR" dirty="0"/>
              <a:t>Φ</a:t>
            </a:r>
            <a:r>
              <a:rPr lang="en-US" baseline="-25000" dirty="0"/>
              <a:t>1</a:t>
            </a:r>
            <a:r>
              <a:rPr lang="en-US" i="1" dirty="0"/>
              <a:t>(1− p</a:t>
            </a:r>
            <a:r>
              <a:rPr lang="en-US" i="1" baseline="-25000" dirty="0"/>
              <a:t>2</a:t>
            </a:r>
            <a:r>
              <a:rPr lang="en-US" i="1" dirty="0"/>
              <a:t>)</a:t>
            </a:r>
            <a:r>
              <a:rPr lang="el-GR" dirty="0"/>
              <a:t>Φ</a:t>
            </a:r>
            <a:r>
              <a:rPr lang="en-US" i="1" baseline="-25000" dirty="0"/>
              <a:t>2</a:t>
            </a:r>
            <a:r>
              <a:rPr lang="en-US" i="1" dirty="0"/>
              <a:t>p</a:t>
            </a:r>
            <a:r>
              <a:rPr lang="en-US" i="1" baseline="-25000" dirty="0"/>
              <a:t>3</a:t>
            </a:r>
            <a:r>
              <a:rPr lang="en-US" i="1" dirty="0"/>
              <a:t>) = ERROR ?!?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ChangeArrowheads="1"/>
          </p:cNvSpPr>
          <p:nvPr/>
        </p:nvSpPr>
        <p:spPr bwMode="auto">
          <a:xfrm>
            <a:off x="685800" y="746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nl-NL" sz="3200" b="1">
                <a:solidFill>
                  <a:srgbClr val="002F71"/>
                </a:solidFill>
                <a:latin typeface="Calibri" pitchFamily="34" charset="0"/>
              </a:rPr>
              <a:t>2011: 100 jaar vogels ringen</a:t>
            </a:r>
          </a:p>
        </p:txBody>
      </p:sp>
      <p:sp>
        <p:nvSpPr>
          <p:cNvPr id="124930" name="Rectangle 8"/>
          <p:cNvSpPr>
            <a:spLocks noChangeArrowheads="1"/>
          </p:cNvSpPr>
          <p:nvPr/>
        </p:nvSpPr>
        <p:spPr bwMode="auto">
          <a:xfrm>
            <a:off x="639763" y="1114425"/>
            <a:ext cx="56753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>
                <a:solidFill>
                  <a:srgbClr val="003366"/>
                </a:solidFill>
                <a:latin typeface="Calibri" pitchFamily="34" charset="0"/>
              </a:rPr>
              <a:t>Sinds 1911 bijna 11 milj. vogels geringd in Nederland</a:t>
            </a:r>
          </a:p>
          <a:p>
            <a:endParaRPr lang="nl-NL" sz="2000">
              <a:solidFill>
                <a:srgbClr val="003366"/>
              </a:solidFill>
              <a:latin typeface="Calibri" pitchFamily="34" charset="0"/>
            </a:endParaRPr>
          </a:p>
          <a:p>
            <a:r>
              <a:rPr lang="nl-NL" sz="2000">
                <a:solidFill>
                  <a:srgbClr val="003366"/>
                </a:solidFill>
                <a:latin typeface="Calibri" pitchFamily="34" charset="0"/>
              </a:rPr>
              <a:t>De eerste officieel geringde vogels in Nederland:</a:t>
            </a:r>
          </a:p>
          <a:p>
            <a:r>
              <a:rPr lang="nl-NL" sz="2000">
                <a:solidFill>
                  <a:srgbClr val="003366"/>
                </a:solidFill>
                <a:latin typeface="Calibri" pitchFamily="34" charset="0"/>
              </a:rPr>
              <a:t>24 mei 1911: 15 spreeuwen te Nijkerk. </a:t>
            </a:r>
          </a:p>
          <a:p>
            <a:r>
              <a:rPr lang="nl-NL" sz="2000">
                <a:solidFill>
                  <a:srgbClr val="003366"/>
                </a:solidFill>
                <a:latin typeface="Calibri" pitchFamily="34" charset="0"/>
              </a:rPr>
              <a:t>Ringnummers 1021 t/m 1035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639763" y="4186239"/>
            <a:ext cx="55245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>
                <a:solidFill>
                  <a:srgbClr val="003366"/>
                </a:solidFill>
                <a:latin typeface="Calibri" pitchFamily="34" charset="0"/>
              </a:rPr>
              <a:t>Dhr. Meindert Menno van Esveld, Nijkerk</a:t>
            </a:r>
          </a:p>
          <a:p>
            <a:pPr>
              <a:spcBef>
                <a:spcPct val="50000"/>
              </a:spcBef>
            </a:pPr>
            <a:r>
              <a:rPr lang="nl-NL" sz="2000">
                <a:solidFill>
                  <a:srgbClr val="003366"/>
                </a:solidFill>
                <a:latin typeface="Calibri" pitchFamily="34" charset="0"/>
              </a:rPr>
              <a:t>Vogels werden geringd op verzoek van professor van Oort van ‘s Rijksmuseum van Natuurlijke Historie te Leiden</a:t>
            </a:r>
          </a:p>
        </p:txBody>
      </p:sp>
      <p:pic>
        <p:nvPicPr>
          <p:cNvPr id="124932" name="Picture 11" descr="1b+spreeu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2781301"/>
            <a:ext cx="3054350" cy="291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4933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124936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37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124938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493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315" y="0"/>
            <a:ext cx="2852737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09" name="Group 23"/>
          <p:cNvGrpSpPr>
            <a:grpSpLocks/>
          </p:cNvGrpSpPr>
          <p:nvPr/>
        </p:nvGrpSpPr>
        <p:grpSpPr bwMode="auto">
          <a:xfrm>
            <a:off x="-36513" y="-100013"/>
            <a:ext cx="10337801" cy="6892927"/>
            <a:chOff x="67212" y="-23854"/>
            <a:chExt cx="10337436" cy="6892426"/>
          </a:xfrm>
        </p:grpSpPr>
        <p:pic>
          <p:nvPicPr>
            <p:cNvPr id="145410" name="Picture 9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614" y="2852936"/>
              <a:ext cx="3350033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1" name="Picture 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784" y="-1"/>
              <a:ext cx="3347864" cy="2973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2" name="Picture 1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4456" y="2852936"/>
              <a:ext cx="3168352" cy="3027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3" name="Picture 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225" y="0"/>
              <a:ext cx="3425341" cy="2996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4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128" y="2780928"/>
              <a:ext cx="3397469" cy="3114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5" name="Picture 1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890" y="-23854"/>
              <a:ext cx="3410755" cy="312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6" name="Picture 1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2" y="4735716"/>
              <a:ext cx="3456384" cy="2132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7" name="Picture 1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124200"/>
              <a:ext cx="1285875" cy="231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8" name="Picture 18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5" y="76200"/>
              <a:ext cx="2344227" cy="3064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19" name="Picture 19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645" y="5120640"/>
              <a:ext cx="3379305" cy="1737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20" name="Picture 20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5160397"/>
              <a:ext cx="3411110" cy="1697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33377"/>
            <a:ext cx="67484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4" name="Picture 3" descr="smient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5" y="3614739"/>
            <a:ext cx="44275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Text Box 4"/>
          <p:cNvSpPr txBox="1">
            <a:spLocks noChangeArrowheads="1"/>
          </p:cNvSpPr>
          <p:nvPr/>
        </p:nvSpPr>
        <p:spPr bwMode="auto">
          <a:xfrm>
            <a:off x="2771777" y="4868863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/>
              <a:t>Smient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33377"/>
            <a:ext cx="67484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3" descr="smient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5" y="3614739"/>
            <a:ext cx="44275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Text Box 4"/>
          <p:cNvSpPr txBox="1">
            <a:spLocks noChangeArrowheads="1"/>
          </p:cNvSpPr>
          <p:nvPr/>
        </p:nvSpPr>
        <p:spPr bwMode="auto">
          <a:xfrm>
            <a:off x="2771777" y="4868863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/>
              <a:t>Smient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33377"/>
            <a:ext cx="67484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0" name="Picture 3" descr="smient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5" y="3614739"/>
            <a:ext cx="44275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Text Box 4"/>
          <p:cNvSpPr txBox="1">
            <a:spLocks noChangeArrowheads="1"/>
          </p:cNvSpPr>
          <p:nvPr/>
        </p:nvSpPr>
        <p:spPr bwMode="auto">
          <a:xfrm>
            <a:off x="2771777" y="4868863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/>
              <a:t>Smient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33377"/>
            <a:ext cx="67484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8" name="Picture 3" descr="smient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5" y="3614739"/>
            <a:ext cx="44275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2771777" y="4868863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/>
              <a:t>Smient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33377"/>
            <a:ext cx="67484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3" descr="smient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5" y="3614739"/>
            <a:ext cx="44275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Text Box 4"/>
          <p:cNvSpPr txBox="1">
            <a:spLocks noChangeArrowheads="1"/>
          </p:cNvSpPr>
          <p:nvPr/>
        </p:nvSpPr>
        <p:spPr bwMode="auto">
          <a:xfrm>
            <a:off x="2771777" y="4868863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/>
              <a:t>Smient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33377"/>
            <a:ext cx="67484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3" descr="smient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5" y="3614739"/>
            <a:ext cx="44275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2771777" y="4868863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/>
              <a:t>Smient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33377"/>
            <a:ext cx="67484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2" name="Picture 3" descr="smient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5" y="3614739"/>
            <a:ext cx="44275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2771777" y="4868863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/>
              <a:t>Smient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 descr="chi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75" y="-387350"/>
            <a:ext cx="6254750" cy="879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113088" y="3049589"/>
            <a:ext cx="1079500" cy="215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65475" y="5191126"/>
            <a:ext cx="3671888" cy="2159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22588" y="3544888"/>
            <a:ext cx="582612" cy="20796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874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581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2" name="Chart" r:id="rId3" imgW="6905743" imgH="4390957" progId="Excel.Sheet.8">
                  <p:embed/>
                </p:oleObj>
              </mc:Choice>
              <mc:Fallback>
                <p:oleObj name="Chart" r:id="rId3" imgW="6905743" imgH="43909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81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9" name="Line 3"/>
          <p:cNvSpPr>
            <a:spLocks noChangeShapeType="1"/>
          </p:cNvSpPr>
          <p:nvPr/>
        </p:nvSpPr>
        <p:spPr bwMode="auto">
          <a:xfrm flipH="1">
            <a:off x="1547815" y="765175"/>
            <a:ext cx="3887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34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1" b="3053"/>
          <a:stretch>
            <a:fillRect/>
          </a:stretch>
        </p:blipFill>
        <p:spPr bwMode="auto">
          <a:xfrm rot="10800000">
            <a:off x="2268540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2" descr="orientatiegebied_groo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75" y="-53976"/>
            <a:ext cx="7056438" cy="705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7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pic>
        <p:nvPicPr>
          <p:cNvPr id="161795" name="Picture 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3925" y="1957388"/>
            <a:ext cx="2190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63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96" y="47762"/>
            <a:ext cx="1596942" cy="194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2818" name="Text Box 12"/>
          <p:cNvSpPr txBox="1">
            <a:spLocks noChangeArrowheads="1"/>
          </p:cNvSpPr>
          <p:nvPr/>
        </p:nvSpPr>
        <p:spPr bwMode="auto">
          <a:xfrm>
            <a:off x="549275" y="18891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 err="1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Populatiedynamica</a:t>
            </a:r>
            <a:r>
              <a:rPr lang="fr-FR" sz="2400" b="1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steenuil</a:t>
            </a:r>
            <a:r>
              <a:rPr lang="fr-FR" sz="2400" b="1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gerelateerd</a:t>
            </a:r>
            <a:r>
              <a:rPr lang="fr-FR" sz="2400" b="1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aan</a:t>
            </a:r>
            <a:r>
              <a:rPr lang="fr-FR" sz="2400" b="1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…</a:t>
            </a:r>
          </a:p>
        </p:txBody>
      </p:sp>
      <p:grpSp>
        <p:nvGrpSpPr>
          <p:cNvPr id="162819" name="Group 15"/>
          <p:cNvGrpSpPr>
            <a:grpSpLocks noChangeAspect="1"/>
          </p:cNvGrpSpPr>
          <p:nvPr/>
        </p:nvGrpSpPr>
        <p:grpSpPr bwMode="auto">
          <a:xfrm>
            <a:off x="1216941" y="1235075"/>
            <a:ext cx="6763423" cy="5388669"/>
            <a:chOff x="34" y="1117"/>
            <a:chExt cx="2982" cy="2648"/>
          </a:xfrm>
        </p:grpSpPr>
        <p:pic>
          <p:nvPicPr>
            <p:cNvPr id="162825" name="Picture 16" descr="fig1periode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82" t="23264" r="25327" b="8192"/>
            <a:stretch>
              <a:fillRect/>
            </a:stretch>
          </p:blipFill>
          <p:spPr bwMode="auto">
            <a:xfrm>
              <a:off x="204" y="1117"/>
              <a:ext cx="2812" cy="2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26" name="Text Box 17"/>
            <p:cNvSpPr txBox="1">
              <a:spLocks noChangeArrowheads="1"/>
            </p:cNvSpPr>
            <p:nvPr/>
          </p:nvSpPr>
          <p:spPr bwMode="auto">
            <a:xfrm>
              <a:off x="1094" y="3536"/>
              <a:ext cx="737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Strenge winter</a:t>
              </a:r>
            </a:p>
          </p:txBody>
        </p:sp>
        <p:sp>
          <p:nvSpPr>
            <p:cNvPr id="162827" name="Line 18"/>
            <p:cNvSpPr>
              <a:spLocks noChangeShapeType="1"/>
            </p:cNvSpPr>
            <p:nvPr/>
          </p:nvSpPr>
          <p:spPr bwMode="auto">
            <a:xfrm>
              <a:off x="641" y="1982"/>
              <a:ext cx="238" cy="40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2828" name="Line 19"/>
            <p:cNvSpPr>
              <a:spLocks noChangeShapeType="1"/>
            </p:cNvSpPr>
            <p:nvPr/>
          </p:nvSpPr>
          <p:spPr bwMode="auto">
            <a:xfrm flipV="1">
              <a:off x="1211" y="2535"/>
              <a:ext cx="569" cy="25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2829" name="Line 20"/>
            <p:cNvSpPr>
              <a:spLocks noChangeShapeType="1"/>
            </p:cNvSpPr>
            <p:nvPr/>
          </p:nvSpPr>
          <p:spPr bwMode="auto">
            <a:xfrm>
              <a:off x="1924" y="2737"/>
              <a:ext cx="618" cy="10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2830" name="Text Box 21"/>
            <p:cNvSpPr txBox="1">
              <a:spLocks noChangeArrowheads="1"/>
            </p:cNvSpPr>
            <p:nvPr/>
          </p:nvSpPr>
          <p:spPr bwMode="auto">
            <a:xfrm rot="16200000">
              <a:off x="-503" y="2093"/>
              <a:ext cx="123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Population size (index)</a:t>
              </a:r>
            </a:p>
          </p:txBody>
        </p:sp>
        <p:pic>
          <p:nvPicPr>
            <p:cNvPr id="162831" name="Picture 22" descr="MCj04325900000[1]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521"/>
              <a:ext cx="24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32" name="Picture 23" descr="MCj04325900000[1]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" y="3022"/>
              <a:ext cx="272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33" name="Picture 24" descr="MCj04325900000[1]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3022"/>
              <a:ext cx="273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34" name="Picture 25" descr="MCj04325900000[1]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3022"/>
              <a:ext cx="24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35" name="Picture 26" descr="MCj04325900000[1]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3022"/>
              <a:ext cx="24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2820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162822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23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162824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946" name="Object 2"/>
          <p:cNvGraphicFramePr>
            <a:graphicFrameLocks noChangeAspect="1"/>
          </p:cNvGraphicFramePr>
          <p:nvPr/>
        </p:nvGraphicFramePr>
        <p:xfrm>
          <a:off x="1612900" y="944565"/>
          <a:ext cx="7721600" cy="524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0" name="Worksheet" r:id="rId3" imgW="8162925" imgH="4933950" progId="Excel.Sheet.8">
                  <p:embed/>
                </p:oleObj>
              </mc:Choice>
              <mc:Fallback>
                <p:oleObj name="Worksheet" r:id="rId3" imgW="8162925" imgH="493395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900" y="944565"/>
                        <a:ext cx="7721600" cy="524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430213" y="18891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…trend in </a:t>
            </a:r>
            <a:r>
              <a:rPr lang="fr-FR" sz="24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overleving</a:t>
            </a:r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jonge</a:t>
            </a:r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fr-FR" sz="24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oude</a:t>
            </a:r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steenuilen</a:t>
            </a:r>
            <a:endParaRPr lang="fr-FR" sz="2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32544" y="3356769"/>
            <a:ext cx="428148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871663" y="5518151"/>
            <a:ext cx="6153150" cy="48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0950" name="Text Box 17"/>
          <p:cNvSpPr txBox="1">
            <a:spLocks noChangeArrowheads="1"/>
          </p:cNvSpPr>
          <p:nvPr/>
        </p:nvSpPr>
        <p:spPr bwMode="auto">
          <a:xfrm>
            <a:off x="3621089" y="6157913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Strenge winter</a:t>
            </a:r>
          </a:p>
        </p:txBody>
      </p:sp>
      <p:sp>
        <p:nvSpPr>
          <p:cNvPr id="210951" name="Line 18"/>
          <p:cNvSpPr>
            <a:spLocks noChangeShapeType="1"/>
          </p:cNvSpPr>
          <p:nvPr/>
        </p:nvSpPr>
        <p:spPr bwMode="auto">
          <a:xfrm>
            <a:off x="2593975" y="2995613"/>
            <a:ext cx="539750" cy="817563"/>
          </a:xfrm>
          <a:prstGeom prst="line">
            <a:avLst/>
          </a:prstGeom>
          <a:noFill/>
          <a:ln w="57150">
            <a:solidFill>
              <a:srgbClr val="FF0000">
                <a:alpha val="50195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10952" name="Line 19"/>
          <p:cNvSpPr>
            <a:spLocks noChangeShapeType="1"/>
          </p:cNvSpPr>
          <p:nvPr/>
        </p:nvSpPr>
        <p:spPr bwMode="auto">
          <a:xfrm flipV="1">
            <a:off x="3886200" y="4121151"/>
            <a:ext cx="1290638" cy="512763"/>
          </a:xfrm>
          <a:prstGeom prst="line">
            <a:avLst/>
          </a:prstGeom>
          <a:noFill/>
          <a:ln w="57150">
            <a:solidFill>
              <a:srgbClr val="0070C0">
                <a:alpha val="50195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10953" name="Line 20"/>
          <p:cNvSpPr>
            <a:spLocks noChangeShapeType="1"/>
          </p:cNvSpPr>
          <p:nvPr/>
        </p:nvSpPr>
        <p:spPr bwMode="auto">
          <a:xfrm>
            <a:off x="5503863" y="4530726"/>
            <a:ext cx="1401762" cy="206375"/>
          </a:xfrm>
          <a:prstGeom prst="line">
            <a:avLst/>
          </a:prstGeom>
          <a:noFill/>
          <a:ln w="57150">
            <a:solidFill>
              <a:srgbClr val="FF0000">
                <a:alpha val="50195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10954" name="Text Box 21"/>
          <p:cNvSpPr txBox="1">
            <a:spLocks noChangeArrowheads="1"/>
          </p:cNvSpPr>
          <p:nvPr/>
        </p:nvSpPr>
        <p:spPr bwMode="auto">
          <a:xfrm rot="16200000">
            <a:off x="669816" y="3202266"/>
            <a:ext cx="1467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Survival rate</a:t>
            </a:r>
          </a:p>
        </p:txBody>
      </p:sp>
      <p:pic>
        <p:nvPicPr>
          <p:cNvPr id="210955" name="Picture 22" descr="MCj04325900000[1]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240" y="6126165"/>
            <a:ext cx="5540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 rot="10800000" flipV="1">
            <a:off x="2174877" y="5497513"/>
            <a:ext cx="5516563" cy="158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957" name="Picture 16" descr="fig1periode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58" t="82381" r="26091" b="12526"/>
          <a:stretch>
            <a:fillRect/>
          </a:stretch>
        </p:blipFill>
        <p:spPr bwMode="auto">
          <a:xfrm>
            <a:off x="1947865" y="5605464"/>
            <a:ext cx="59594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58" name="Picture 23" descr="MCj04325900000[1]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950" y="5111751"/>
            <a:ext cx="6175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59" name="Picture 24" descr="MCj04325900000[1]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27" y="5111751"/>
            <a:ext cx="6191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60" name="Picture 25" descr="MCj04325900000[1]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475" y="5111751"/>
            <a:ext cx="5540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61" name="Picture 26" descr="MCj04325900000[1]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215" y="5111751"/>
            <a:ext cx="5540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638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96" y="47762"/>
            <a:ext cx="1596942" cy="194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0963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210965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0966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10967" name="Picture 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0964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6" b="8633"/>
          <a:stretch>
            <a:fillRect/>
          </a:stretch>
        </p:blipFill>
        <p:spPr bwMode="auto">
          <a:xfrm>
            <a:off x="2" y="214314"/>
            <a:ext cx="8810625" cy="61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0" name="Text Box 3"/>
          <p:cNvSpPr txBox="1">
            <a:spLocks noChangeArrowheads="1"/>
          </p:cNvSpPr>
          <p:nvPr/>
        </p:nvSpPr>
        <p:spPr bwMode="auto">
          <a:xfrm>
            <a:off x="0" y="18891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overleving</a:t>
            </a:r>
            <a:r>
              <a:rPr lang="fr-FR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grutto</a:t>
            </a:r>
            <a:endParaRPr lang="fr-FR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11971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211973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1974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11975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197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01752" y="1495425"/>
            <a:ext cx="3076575" cy="33782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0" y="7620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14019" name="Picture 5" descr="1004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2" y="1438277"/>
            <a:ext cx="319246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4020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214026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4027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14028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22" name="Text Box 3"/>
          <p:cNvSpPr txBox="1">
            <a:spLocks noChangeArrowheads="1"/>
          </p:cNvSpPr>
          <p:nvPr/>
        </p:nvSpPr>
        <p:spPr bwMode="auto">
          <a:xfrm>
            <a:off x="0" y="18891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333399"/>
                </a:solidFill>
              </a:rPr>
              <a:t>overleving grutto</a:t>
            </a:r>
          </a:p>
        </p:txBody>
      </p:sp>
      <p:grpSp>
        <p:nvGrpSpPr>
          <p:cNvPr id="214023" name="Group 8"/>
          <p:cNvGrpSpPr>
            <a:grpSpLocks noChangeAspect="1"/>
          </p:cNvGrpSpPr>
          <p:nvPr/>
        </p:nvGrpSpPr>
        <p:grpSpPr bwMode="auto">
          <a:xfrm>
            <a:off x="323852" y="1416051"/>
            <a:ext cx="5400675" cy="4156075"/>
            <a:chOff x="204" y="255"/>
            <a:chExt cx="4717" cy="3630"/>
          </a:xfrm>
        </p:grpSpPr>
        <p:pic>
          <p:nvPicPr>
            <p:cNvPr id="214024" name="Picture 3"/>
            <p:cNvPicPr>
              <a:picLocks noChangeAspect="1" noChangeArrowheads="1"/>
            </p:cNvPicPr>
            <p:nvPr/>
          </p:nvPicPr>
          <p:blipFill>
            <a:blip r:embed="rId6" cstate="email">
              <a:grayscl/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5"/>
              <a:ext cx="4717" cy="3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025" name="Picture 7" descr="grutto0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572"/>
              <a:ext cx="509" cy="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4050" y="1516062"/>
            <a:ext cx="5295900" cy="382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6066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216069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070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16071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606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8" name="Text Box 3"/>
          <p:cNvSpPr txBox="1">
            <a:spLocks noChangeArrowheads="1"/>
          </p:cNvSpPr>
          <p:nvPr/>
        </p:nvSpPr>
        <p:spPr bwMode="auto">
          <a:xfrm>
            <a:off x="0" y="18891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333399"/>
                </a:solidFill>
              </a:rPr>
              <a:t>overleving slobeend 1946 - 1995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 descr="ringboerenzwaluw.joukealtenburg-549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44450"/>
            <a:ext cx="9493250" cy="633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4" name="TextBox 2"/>
          <p:cNvSpPr txBox="1">
            <a:spLocks noChangeArrowheads="1"/>
          </p:cNvSpPr>
          <p:nvPr/>
        </p:nvSpPr>
        <p:spPr bwMode="auto">
          <a:xfrm>
            <a:off x="7092950" y="6434140"/>
            <a:ext cx="1943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© Jouke Altenburg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Group 2"/>
          <p:cNvGrpSpPr>
            <a:grpSpLocks/>
          </p:cNvGrpSpPr>
          <p:nvPr/>
        </p:nvGrpSpPr>
        <p:grpSpPr bwMode="auto">
          <a:xfrm>
            <a:off x="395290" y="6308725"/>
            <a:ext cx="8785225" cy="431800"/>
            <a:chOff x="113" y="3838"/>
            <a:chExt cx="5534" cy="272"/>
          </a:xfrm>
        </p:grpSpPr>
        <p:pic>
          <p:nvPicPr>
            <p:cNvPr id="216069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070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16071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606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754813" y="64976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8" name="Text Box 3"/>
          <p:cNvSpPr txBox="1">
            <a:spLocks noChangeArrowheads="1"/>
          </p:cNvSpPr>
          <p:nvPr/>
        </p:nvSpPr>
        <p:spPr bwMode="auto">
          <a:xfrm>
            <a:off x="0" y="188914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overleving</a:t>
            </a:r>
            <a:r>
              <a:rPr lang="fr-FR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boerenzwaluw</a:t>
            </a:r>
            <a:r>
              <a:rPr lang="fr-FR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1989 – 2011</a:t>
            </a:r>
          </a:p>
          <a:p>
            <a:pPr algn="ctr"/>
            <a:r>
              <a:rPr lang="fr-FR" sz="2400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&gt; 300.000 </a:t>
            </a:r>
            <a:r>
              <a:rPr lang="fr-FR" sz="2400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geringd</a:t>
            </a:r>
            <a:r>
              <a:rPr lang="fr-FR" sz="2400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; 765 </a:t>
            </a:r>
            <a:r>
              <a:rPr lang="fr-FR" sz="2400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doodmeldingen</a:t>
            </a:r>
            <a:endParaRPr lang="fr-FR" sz="2400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55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1" y="1564017"/>
            <a:ext cx="6841328" cy="468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5908" y="5537200"/>
            <a:ext cx="59666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Jaar 1	jaar 2+	</a:t>
            </a:r>
            <a:r>
              <a:rPr lang="nl-NL" sz="1400" dirty="0"/>
              <a:t>Jaar 1	jaar </a:t>
            </a:r>
            <a:r>
              <a:rPr lang="nl-NL" sz="1400" dirty="0" smtClean="0"/>
              <a:t>2+	Jaar </a:t>
            </a:r>
            <a:r>
              <a:rPr lang="nl-NL" sz="1400" dirty="0"/>
              <a:t>1	jaar </a:t>
            </a:r>
            <a:r>
              <a:rPr lang="nl-NL" sz="1400" dirty="0" smtClean="0"/>
              <a:t>2+</a:t>
            </a:r>
            <a:r>
              <a:rPr lang="nl-NL" sz="1400" dirty="0"/>
              <a:t>	</a:t>
            </a:r>
          </a:p>
          <a:p>
            <a:r>
              <a:rPr lang="nl-NL" sz="1400" dirty="0" smtClean="0"/>
              <a:t>      nestjong	</a:t>
            </a:r>
            <a:r>
              <a:rPr lang="nl-NL" sz="1400" dirty="0"/>
              <a:t> </a:t>
            </a:r>
            <a:r>
              <a:rPr lang="nl-NL" sz="1400" dirty="0" smtClean="0"/>
              <a:t>    eerste najaar	      volwassen</a:t>
            </a:r>
            <a:endParaRPr lang="nl-NL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146180" y="5750530"/>
            <a:ext cx="143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Geringd als:</a:t>
            </a:r>
            <a:endParaRPr lang="nl-NL" sz="1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73500" y="5537200"/>
            <a:ext cx="0" cy="5211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78500" y="5553476"/>
            <a:ext cx="0" cy="5211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0"/>
            <a:ext cx="4691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3" descr="100 jaar vogels ringen 24-05-2011 1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350" y="26988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4183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rved Right Arrow 2"/>
          <p:cNvSpPr/>
          <p:nvPr/>
        </p:nvSpPr>
        <p:spPr>
          <a:xfrm>
            <a:off x="2555877" y="1268413"/>
            <a:ext cx="1655763" cy="3455987"/>
          </a:xfrm>
          <a:prstGeom prst="curved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 rot="21255521">
            <a:off x="4284665" y="627065"/>
            <a:ext cx="941387" cy="5184775"/>
          </a:xfrm>
          <a:prstGeom prst="curvedRightArrow">
            <a:avLst>
              <a:gd name="adj1" fmla="val 59051"/>
              <a:gd name="adj2" fmla="val 106890"/>
              <a:gd name="adj3" fmla="val 25000"/>
            </a:avLst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5651500" y="260349"/>
            <a:ext cx="1081088" cy="5976939"/>
          </a:xfrm>
          <a:prstGeom prst="curvedLeftArrow">
            <a:avLst>
              <a:gd name="adj1" fmla="val 52666"/>
              <a:gd name="adj2" fmla="val 104936"/>
              <a:gd name="adj3" fmla="val 53219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" t="7137"/>
          <a:stretch>
            <a:fillRect/>
          </a:stretch>
        </p:blipFill>
        <p:spPr bwMode="auto">
          <a:xfrm>
            <a:off x="3995738" y="1268413"/>
            <a:ext cx="4841875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8891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samenwerking</a:t>
            </a:r>
            <a:r>
              <a:rPr lang="fr-FR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met </a:t>
            </a:r>
            <a:r>
              <a:rPr lang="fr-FR" sz="32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vogelbescherming</a:t>
            </a:r>
            <a:r>
              <a:rPr lang="fr-FR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fr-FR" sz="32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Sovon</a:t>
            </a:r>
            <a:endParaRPr lang="fr-FR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2" y="4799556"/>
            <a:ext cx="2058987" cy="179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9100" y="3073400"/>
            <a:ext cx="391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Calibri" pitchFamily="34" charset="0"/>
                <a:cs typeface="Calibri" pitchFamily="34" charset="0"/>
              </a:rPr>
              <a:t>Urban ecology</a:t>
            </a:r>
          </a:p>
          <a:p>
            <a:endParaRPr lang="nl-NL" dirty="0">
              <a:latin typeface="Calibri" pitchFamily="34" charset="0"/>
              <a:cs typeface="Calibri" pitchFamily="34" charset="0"/>
            </a:endParaRPr>
          </a:p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Nieuw project: </a:t>
            </a:r>
            <a:r>
              <a:rPr lang="nl-NL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ring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nl-NL" b="1" dirty="0" smtClean="0">
                <a:latin typeface="Calibri" pitchFamily="34" charset="0"/>
                <a:cs typeface="Calibri" pitchFamily="34" charset="0"/>
              </a:rPr>
              <a:t>MUS</a:t>
            </a:r>
            <a:endParaRPr lang="nl-NL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112" y="1511300"/>
            <a:ext cx="38877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 smtClean="0">
                <a:latin typeface="Calibri" pitchFamily="34" charset="0"/>
                <a:cs typeface="Calibri" pitchFamily="34" charset="0"/>
              </a:rPr>
              <a:t>’science-based’ beschermen:</a:t>
            </a:r>
            <a:endParaRPr lang="nl-NL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 smtClean="0">
                <a:latin typeface="Calibri" pitchFamily="34" charset="0"/>
                <a:cs typeface="Calibri" pitchFamily="34" charset="0"/>
              </a:rPr>
              <a:t>Van tellen naar voorspellen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Calibri" pitchFamily="34" charset="0"/>
                <a:cs typeface="Calibri" pitchFamily="34" charset="0"/>
              </a:rPr>
              <a:t>Telgegevens, nestkaartgegevens en ringgegevens komen bij elkaar: </a:t>
            </a:r>
            <a:r>
              <a:rPr lang="nl-NL" dirty="0">
                <a:latin typeface="Calibri" pitchFamily="34" charset="0"/>
                <a:cs typeface="Calibri" pitchFamily="34" charset="0"/>
              </a:rPr>
              <a:t>Geïntegreerde populatiemonitoring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Calibri" pitchFamily="34" charset="0"/>
                <a:cs typeface="Calibri" pitchFamily="34" charset="0"/>
              </a:rPr>
              <a:t>Aantal grote samenwerkingsprojecten</a:t>
            </a:r>
          </a:p>
        </p:txBody>
      </p:sp>
    </p:spTree>
    <p:extLst>
      <p:ext uri="{BB962C8B-B14F-4D97-AF65-F5344CB8AC3E}">
        <p14:creationId xmlns:p14="http://schemas.microsoft.com/office/powerpoint/2010/main" val="359421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28" y="-411425"/>
            <a:ext cx="9119872" cy="80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8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 descr="http://www.altwym.nl/uploads/image/G4B%20%20%20Uitnodiging%20Presentatie_Living%20on%20the%20edge%20%202_img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8115" y="500064"/>
            <a:ext cx="3830637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5" descr="IMG_755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7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3974"/>
            <a:ext cx="9144000" cy="694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ktangel 15"/>
          <p:cNvSpPr>
            <a:spLocks noChangeArrowheads="1"/>
          </p:cNvSpPr>
          <p:nvPr/>
        </p:nvSpPr>
        <p:spPr bwMode="auto">
          <a:xfrm>
            <a:off x="1" y="6519864"/>
            <a:ext cx="4180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chemeClr val="accent3"/>
                </a:solidFill>
                <a:cs typeface="+mn-cs"/>
              </a:rPr>
              <a:t>Klaassen</a:t>
            </a:r>
            <a:r>
              <a:rPr lang="en-GB" sz="1600" dirty="0">
                <a:solidFill>
                  <a:schemeClr val="accent3"/>
                </a:solidFill>
                <a:cs typeface="+mn-cs"/>
              </a:rPr>
              <a:t> et al. 2008 </a:t>
            </a:r>
            <a:r>
              <a:rPr lang="en-GB" sz="1600" dirty="0" err="1">
                <a:solidFill>
                  <a:schemeClr val="accent3"/>
                </a:solidFill>
                <a:cs typeface="+mn-cs"/>
              </a:rPr>
              <a:t>Behav</a:t>
            </a:r>
            <a:r>
              <a:rPr lang="en-GB" sz="1600" dirty="0">
                <a:solidFill>
                  <a:schemeClr val="accent3"/>
                </a:solidFill>
                <a:cs typeface="+mn-cs"/>
              </a:rPr>
              <a:t>. Ecol. </a:t>
            </a:r>
            <a:r>
              <a:rPr lang="en-GB" sz="1600" dirty="0" err="1">
                <a:solidFill>
                  <a:schemeClr val="accent3"/>
                </a:solidFill>
                <a:cs typeface="+mn-cs"/>
              </a:rPr>
              <a:t>Sociobiol</a:t>
            </a:r>
            <a:r>
              <a:rPr lang="en-GB" sz="1600" dirty="0">
                <a:solidFill>
                  <a:schemeClr val="accent3"/>
                </a:solidFill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4" descr="IMG_242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Picture 2" descr="IMG_243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" descr="P 04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013" y="0"/>
            <a:ext cx="10880726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4" name="TextBox 2"/>
          <p:cNvSpPr txBox="1">
            <a:spLocks noChangeArrowheads="1"/>
          </p:cNvSpPr>
          <p:nvPr/>
        </p:nvSpPr>
        <p:spPr bwMode="auto">
          <a:xfrm>
            <a:off x="7092950" y="6434140"/>
            <a:ext cx="1943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>
                <a:solidFill>
                  <a:srgbClr val="FFFFFF"/>
                </a:solidFill>
              </a:rPr>
              <a:t>© Peter Das</a:t>
            </a:r>
          </a:p>
        </p:txBody>
      </p:sp>
    </p:spTree>
    <p:extLst>
      <p:ext uri="{BB962C8B-B14F-4D97-AF65-F5344CB8AC3E}">
        <p14:creationId xmlns:p14="http://schemas.microsoft.com/office/powerpoint/2010/main" val="42852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zwaluwchippen2011.jouke altenburg-885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188914"/>
            <a:ext cx="9285288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8" name="TextBox 3"/>
          <p:cNvSpPr txBox="1">
            <a:spLocks noChangeArrowheads="1"/>
          </p:cNvSpPr>
          <p:nvPr/>
        </p:nvSpPr>
        <p:spPr bwMode="auto">
          <a:xfrm>
            <a:off x="7092950" y="6434140"/>
            <a:ext cx="1943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>
                <a:solidFill>
                  <a:srgbClr val="FFFFFF"/>
                </a:solidFill>
              </a:rPr>
              <a:t>© Jouke Altenburg</a:t>
            </a:r>
          </a:p>
        </p:txBody>
      </p:sp>
    </p:spTree>
    <p:extLst>
      <p:ext uri="{BB962C8B-B14F-4D97-AF65-F5344CB8AC3E}">
        <p14:creationId xmlns:p14="http://schemas.microsoft.com/office/powerpoint/2010/main" val="1796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100 jaar vogels ringen 24-05-2011 09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35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3" y="3236979"/>
            <a:ext cx="8676457" cy="351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1627873" y="4581128"/>
            <a:ext cx="1224136" cy="288032"/>
          </a:xfrm>
          <a:prstGeom prst="left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31233" y="3332991"/>
            <a:ext cx="0" cy="243182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5" descr="IMG_970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BFC3C2"/>
              </a:clrFrom>
              <a:clrTo>
                <a:srgbClr val="BFC3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600" y="356660"/>
            <a:ext cx="3624560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81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562100" y="0"/>
            <a:ext cx="5892800" cy="6858000"/>
            <a:chOff x="1500336" y="692696"/>
            <a:chExt cx="6096000" cy="6143575"/>
          </a:xfrm>
        </p:grpSpPr>
        <p:pic>
          <p:nvPicPr>
            <p:cNvPr id="13" name="Picture 6" descr="http://www.fourmilab.ch/cgi-bin/Earth?di=F5AEC312B69A58973CCAB756A12BCB7C47ABBE91DBC898FE04D1228F01334D6F2F5081BBCDDB8012781C6FB1D576314B9AD25A638A3958B67732F77BE9493E52F93717F9D41CFA6976D41D85103126276C2787DA33DF03859D8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6" y="692696"/>
              <a:ext cx="60960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://www.fourmilab.ch/cgi-bin/Earth?di=F7ACC110B4985A953EC8B554A329C97E45A9BC93D9CA9AFC06D3208D03314E68285786BCCADC87157F1B68B6D271364C9DD55D648D3E5FB17035F07CEE4E3955E12C0CE1CB03E57668CA049E0B2A3D3D7C3E9AC325CE1F99816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6" y="3788270"/>
              <a:ext cx="60960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564382" y="3284984"/>
              <a:ext cx="942408" cy="330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dirty="0" smtClean="0">
                  <a:solidFill>
                    <a:prstClr val="white"/>
                  </a:solidFill>
                  <a:latin typeface="Calibri"/>
                </a:rPr>
                <a:t>21 Jun</a:t>
              </a:r>
              <a:endParaRPr lang="nl-NL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64382" y="3861048"/>
              <a:ext cx="988360" cy="330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dirty="0" smtClean="0">
                  <a:solidFill>
                    <a:prstClr val="white"/>
                  </a:solidFill>
                  <a:latin typeface="Calibri"/>
                </a:rPr>
                <a:t>21 Dec</a:t>
              </a:r>
              <a:endParaRPr lang="nl-NL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Left-Right Arrow 16"/>
            <p:cNvSpPr/>
            <p:nvPr/>
          </p:nvSpPr>
          <p:spPr>
            <a:xfrm>
              <a:off x="2699250" y="1412776"/>
              <a:ext cx="3697629" cy="216024"/>
            </a:xfrm>
            <a:prstGeom prst="leftRight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8" name="Left-Right Arrow 17"/>
            <p:cNvSpPr/>
            <p:nvPr/>
          </p:nvSpPr>
          <p:spPr>
            <a:xfrm>
              <a:off x="3084513" y="2194434"/>
              <a:ext cx="2952328" cy="216024"/>
            </a:xfrm>
            <a:prstGeom prst="leftRight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nl-NL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6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36700" y="0"/>
            <a:ext cx="5918200" cy="6858000"/>
            <a:chOff x="1500336" y="692696"/>
            <a:chExt cx="6096000" cy="6144345"/>
          </a:xfrm>
        </p:grpSpPr>
        <p:pic>
          <p:nvPicPr>
            <p:cNvPr id="2" name="Picture 6" descr="http://www.fourmilab.ch/cgi-bin/Earth?di=F5AEC312B69A58973CCAB756A12BCB7C47ABBE91DBC898FE04D1228F01334D6F2F5081BBCDDB8012781C6FB1D576314B9AD25A638A3958B67732F77BE9493E52F93717F9D41CFA6976D41D85103126276C2787DA33DF03859D8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6" y="692696"/>
              <a:ext cx="60960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0" descr="http://www.fourmilab.ch/cgi-bin/Earth?di=95CEA372D6FA38F75CAAD736C14BAB1C27CBDEF1BBA8F89E64B142EF61532D0F4F30E1DBA5BBEA78187605EBA25E0774A1FA7451FE0674854B688051B33E643A8FC1638AB15E95120CAE60F96C4D5A5A1B59FEAF42A975F3EB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6" y="3786041"/>
              <a:ext cx="60960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64382" y="3284984"/>
              <a:ext cx="1708495" cy="330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dirty="0" smtClean="0">
                  <a:solidFill>
                    <a:prstClr val="white"/>
                  </a:solidFill>
                  <a:latin typeface="Calibri"/>
                </a:rPr>
                <a:t>21 Jun, 12:00</a:t>
              </a:r>
              <a:endParaRPr lang="nl-NL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64382" y="6372036"/>
              <a:ext cx="1708495" cy="330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nl-NL" dirty="0" smtClean="0">
                  <a:solidFill>
                    <a:prstClr val="white"/>
                  </a:solidFill>
                  <a:latin typeface="Calibri"/>
                </a:rPr>
                <a:t>21 Jun, 09:00</a:t>
              </a:r>
              <a:endParaRPr lang="nl-NL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2" idx="0"/>
              <a:endCxn id="2" idx="2"/>
            </p:cNvCxnSpPr>
            <p:nvPr/>
          </p:nvCxnSpPr>
          <p:spPr>
            <a:xfrm>
              <a:off x="4548336" y="692696"/>
              <a:ext cx="0" cy="3048001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316760" y="3789040"/>
              <a:ext cx="0" cy="3048001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88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Ray\Pictures\Pics Patrik and Others\Boerenzwaluw\Boerenzwaluw Jouke Mooi\geolocator 201227 juli 2012Jouke AltenburgIMG_84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7362"/>
            <a:ext cx="4176464" cy="4396308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79266" y="29501"/>
            <a:ext cx="87852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200" b="1" dirty="0" smtClean="0">
                <a:solidFill>
                  <a:srgbClr val="002F71"/>
                </a:solidFill>
                <a:latin typeface="Calibri"/>
              </a:rPr>
              <a:t>Gelocator onderzoek Boerenzwaluw (2011-2012)</a:t>
            </a:r>
            <a:endParaRPr lang="nl-NL" sz="3200" b="1" dirty="0">
              <a:solidFill>
                <a:srgbClr val="002F71"/>
              </a:solidFill>
              <a:latin typeface="Calibri"/>
            </a:endParaRPr>
          </a:p>
        </p:txBody>
      </p:sp>
      <p:pic>
        <p:nvPicPr>
          <p:cNvPr id="10" name="Picture 2" descr="C:\Users\Ray\Pictures\Pics Patrik and Others\Boerenzwaluw\Jouke 1\AV57481.geo908.geolocatorterugvangst17052012.Jouke AltenburgIMG_72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2" y="1097360"/>
            <a:ext cx="4946399" cy="4396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780085" y="6365557"/>
            <a:ext cx="234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b="1" dirty="0" smtClean="0">
                <a:solidFill>
                  <a:srgbClr val="002060"/>
                </a:solidFill>
                <a:latin typeface="Calibri"/>
              </a:rPr>
              <a:t>Foto’s Jouke Altenburg</a:t>
            </a:r>
            <a:endParaRPr lang="sv-SE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5513852"/>
            <a:ext cx="9144000" cy="69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t" anchorCtr="0"/>
          <a:lstStyle/>
          <a:p>
            <a:pPr marL="179388" indent="-179388" fontAlgn="auto">
              <a:spcBef>
                <a:spcPts val="0"/>
              </a:spcBef>
              <a:spcAft>
                <a:spcPts val="0"/>
              </a:spcAft>
            </a:pPr>
            <a:r>
              <a:rPr lang="nl-NL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  2011: 50 mannen geloggerd, 2012: 10 mannen terug (20%)</a:t>
            </a:r>
          </a:p>
        </p:txBody>
      </p:sp>
    </p:spTree>
    <p:extLst>
      <p:ext uri="{BB962C8B-B14F-4D97-AF65-F5344CB8AC3E}">
        <p14:creationId xmlns:p14="http://schemas.microsoft.com/office/powerpoint/2010/main" val="37900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F:\SWALLOW Briefcase\2012-07-27 06.03.4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-507437"/>
            <a:ext cx="9144000" cy="62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" y="29501"/>
            <a:ext cx="87852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3200" b="1" dirty="0" smtClean="0">
                <a:solidFill>
                  <a:prstClr val="black"/>
                </a:solidFill>
                <a:latin typeface="Calibri"/>
              </a:rPr>
              <a:t>Appie Venema, Terwispel</a:t>
            </a:r>
            <a:endParaRPr lang="nl-NL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y\Desktop\Geolog\SNIPE\Data\Figure\Mercator-projection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0"/>
            <a:ext cx="4681183" cy="6858000"/>
          </a:xfrm>
          <a:prstGeom prst="rect">
            <a:avLst/>
          </a:prstGeom>
          <a:noFill/>
        </p:spPr>
      </p:pic>
      <p:sp>
        <p:nvSpPr>
          <p:cNvPr id="5" name="5-Point Star 4"/>
          <p:cNvSpPr/>
          <p:nvPr/>
        </p:nvSpPr>
        <p:spPr>
          <a:xfrm>
            <a:off x="1971708" y="5122657"/>
            <a:ext cx="216024" cy="289267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125832" y="565411"/>
            <a:ext cx="908344" cy="4612944"/>
          </a:xfrm>
          <a:custGeom>
            <a:avLst/>
            <a:gdLst>
              <a:gd name="connsiteX0" fmla="*/ 386678 w 908344"/>
              <a:gd name="connsiteY0" fmla="*/ 0 h 3459708"/>
              <a:gd name="connsiteX1" fmla="*/ 277496 w 908344"/>
              <a:gd name="connsiteY1" fmla="*/ 238836 h 3459708"/>
              <a:gd name="connsiteX2" fmla="*/ 195609 w 908344"/>
              <a:gd name="connsiteY2" fmla="*/ 409433 h 3459708"/>
              <a:gd name="connsiteX3" fmla="*/ 86427 w 908344"/>
              <a:gd name="connsiteY3" fmla="*/ 532263 h 3459708"/>
              <a:gd name="connsiteX4" fmla="*/ 4541 w 908344"/>
              <a:gd name="connsiteY4" fmla="*/ 655093 h 3459708"/>
              <a:gd name="connsiteX5" fmla="*/ 11364 w 908344"/>
              <a:gd name="connsiteY5" fmla="*/ 880281 h 3459708"/>
              <a:gd name="connsiteX6" fmla="*/ 18188 w 908344"/>
              <a:gd name="connsiteY6" fmla="*/ 1173708 h 3459708"/>
              <a:gd name="connsiteX7" fmla="*/ 38660 w 908344"/>
              <a:gd name="connsiteY7" fmla="*/ 1357952 h 3459708"/>
              <a:gd name="connsiteX8" fmla="*/ 45484 w 908344"/>
              <a:gd name="connsiteY8" fmla="*/ 1508078 h 3459708"/>
              <a:gd name="connsiteX9" fmla="*/ 127370 w 908344"/>
              <a:gd name="connsiteY9" fmla="*/ 1569493 h 3459708"/>
              <a:gd name="connsiteX10" fmla="*/ 277496 w 908344"/>
              <a:gd name="connsiteY10" fmla="*/ 1549021 h 3459708"/>
              <a:gd name="connsiteX11" fmla="*/ 366206 w 908344"/>
              <a:gd name="connsiteY11" fmla="*/ 1651379 h 3459708"/>
              <a:gd name="connsiteX12" fmla="*/ 407150 w 908344"/>
              <a:gd name="connsiteY12" fmla="*/ 1856096 h 3459708"/>
              <a:gd name="connsiteX13" fmla="*/ 420797 w 908344"/>
              <a:gd name="connsiteY13" fmla="*/ 1931158 h 3459708"/>
              <a:gd name="connsiteX14" fmla="*/ 379854 w 908344"/>
              <a:gd name="connsiteY14" fmla="*/ 2094931 h 3459708"/>
              <a:gd name="connsiteX15" fmla="*/ 311615 w 908344"/>
              <a:gd name="connsiteY15" fmla="*/ 2456597 h 3459708"/>
              <a:gd name="connsiteX16" fmla="*/ 250200 w 908344"/>
              <a:gd name="connsiteY16" fmla="*/ 2702257 h 3459708"/>
              <a:gd name="connsiteX17" fmla="*/ 209257 w 908344"/>
              <a:gd name="connsiteY17" fmla="*/ 2893325 h 3459708"/>
              <a:gd name="connsiteX18" fmla="*/ 379854 w 908344"/>
              <a:gd name="connsiteY18" fmla="*/ 3016155 h 3459708"/>
              <a:gd name="connsiteX19" fmla="*/ 523156 w 908344"/>
              <a:gd name="connsiteY19" fmla="*/ 3118514 h 3459708"/>
              <a:gd name="connsiteX20" fmla="*/ 714224 w 908344"/>
              <a:gd name="connsiteY20" fmla="*/ 3227696 h 3459708"/>
              <a:gd name="connsiteX21" fmla="*/ 823406 w 908344"/>
              <a:gd name="connsiteY21" fmla="*/ 3323230 h 3459708"/>
              <a:gd name="connsiteX22" fmla="*/ 898469 w 908344"/>
              <a:gd name="connsiteY22" fmla="*/ 3391469 h 3459708"/>
              <a:gd name="connsiteX23" fmla="*/ 905293 w 908344"/>
              <a:gd name="connsiteY23" fmla="*/ 3459708 h 345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08344" h="3459708">
                <a:moveTo>
                  <a:pt x="386678" y="0"/>
                </a:moveTo>
                <a:cubicBezTo>
                  <a:pt x="348009" y="85298"/>
                  <a:pt x="309341" y="170597"/>
                  <a:pt x="277496" y="238836"/>
                </a:cubicBezTo>
                <a:cubicBezTo>
                  <a:pt x="245651" y="307075"/>
                  <a:pt x="227454" y="360529"/>
                  <a:pt x="195609" y="409433"/>
                </a:cubicBezTo>
                <a:cubicBezTo>
                  <a:pt x="163764" y="458337"/>
                  <a:pt x="118272" y="491320"/>
                  <a:pt x="86427" y="532263"/>
                </a:cubicBezTo>
                <a:cubicBezTo>
                  <a:pt x="54582" y="573206"/>
                  <a:pt x="17051" y="597090"/>
                  <a:pt x="4541" y="655093"/>
                </a:cubicBezTo>
                <a:cubicBezTo>
                  <a:pt x="-7969" y="713096"/>
                  <a:pt x="9090" y="793845"/>
                  <a:pt x="11364" y="880281"/>
                </a:cubicBezTo>
                <a:cubicBezTo>
                  <a:pt x="13638" y="966717"/>
                  <a:pt x="13639" y="1094096"/>
                  <a:pt x="18188" y="1173708"/>
                </a:cubicBezTo>
                <a:cubicBezTo>
                  <a:pt x="22737" y="1253320"/>
                  <a:pt x="34111" y="1302224"/>
                  <a:pt x="38660" y="1357952"/>
                </a:cubicBezTo>
                <a:cubicBezTo>
                  <a:pt x="43209" y="1413680"/>
                  <a:pt x="30699" y="1472821"/>
                  <a:pt x="45484" y="1508078"/>
                </a:cubicBezTo>
                <a:cubicBezTo>
                  <a:pt x="60269" y="1543335"/>
                  <a:pt x="88701" y="1562669"/>
                  <a:pt x="127370" y="1569493"/>
                </a:cubicBezTo>
                <a:cubicBezTo>
                  <a:pt x="166039" y="1576317"/>
                  <a:pt x="237690" y="1535373"/>
                  <a:pt x="277496" y="1549021"/>
                </a:cubicBezTo>
                <a:cubicBezTo>
                  <a:pt x="317302" y="1562669"/>
                  <a:pt x="344597" y="1600200"/>
                  <a:pt x="366206" y="1651379"/>
                </a:cubicBezTo>
                <a:cubicBezTo>
                  <a:pt x="387815" y="1702558"/>
                  <a:pt x="398052" y="1809466"/>
                  <a:pt x="407150" y="1856096"/>
                </a:cubicBezTo>
                <a:cubicBezTo>
                  <a:pt x="416248" y="1902726"/>
                  <a:pt x="425346" y="1891352"/>
                  <a:pt x="420797" y="1931158"/>
                </a:cubicBezTo>
                <a:cubicBezTo>
                  <a:pt x="416248" y="1970964"/>
                  <a:pt x="398051" y="2007358"/>
                  <a:pt x="379854" y="2094931"/>
                </a:cubicBezTo>
                <a:cubicBezTo>
                  <a:pt x="361657" y="2182504"/>
                  <a:pt x="333224" y="2355376"/>
                  <a:pt x="311615" y="2456597"/>
                </a:cubicBezTo>
                <a:cubicBezTo>
                  <a:pt x="290006" y="2557818"/>
                  <a:pt x="267260" y="2629469"/>
                  <a:pt x="250200" y="2702257"/>
                </a:cubicBezTo>
                <a:cubicBezTo>
                  <a:pt x="233140" y="2775045"/>
                  <a:pt x="187648" y="2841009"/>
                  <a:pt x="209257" y="2893325"/>
                </a:cubicBezTo>
                <a:cubicBezTo>
                  <a:pt x="230866" y="2945641"/>
                  <a:pt x="379854" y="3016155"/>
                  <a:pt x="379854" y="3016155"/>
                </a:cubicBezTo>
                <a:cubicBezTo>
                  <a:pt x="432170" y="3053686"/>
                  <a:pt x="467428" y="3083257"/>
                  <a:pt x="523156" y="3118514"/>
                </a:cubicBezTo>
                <a:cubicBezTo>
                  <a:pt x="578884" y="3153771"/>
                  <a:pt x="664182" y="3193577"/>
                  <a:pt x="714224" y="3227696"/>
                </a:cubicBezTo>
                <a:cubicBezTo>
                  <a:pt x="764266" y="3261815"/>
                  <a:pt x="792699" y="3295935"/>
                  <a:pt x="823406" y="3323230"/>
                </a:cubicBezTo>
                <a:cubicBezTo>
                  <a:pt x="854113" y="3350525"/>
                  <a:pt x="884821" y="3368723"/>
                  <a:pt x="898469" y="3391469"/>
                </a:cubicBezTo>
                <a:cubicBezTo>
                  <a:pt x="912117" y="3414215"/>
                  <a:pt x="908705" y="3436961"/>
                  <a:pt x="905293" y="3459708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75157" y="2967203"/>
            <a:ext cx="144000" cy="1920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65473" y="1335043"/>
            <a:ext cx="144000" cy="1920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65641" y="4361891"/>
            <a:ext cx="144000" cy="1920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95185" y="747383"/>
            <a:ext cx="822295" cy="4672237"/>
          </a:xfrm>
          <a:custGeom>
            <a:avLst/>
            <a:gdLst>
              <a:gd name="connsiteX0" fmla="*/ 822295 w 822295"/>
              <a:gd name="connsiteY0" fmla="*/ 3439236 h 3504178"/>
              <a:gd name="connsiteX1" fmla="*/ 733585 w 822295"/>
              <a:gd name="connsiteY1" fmla="*/ 3493827 h 3504178"/>
              <a:gd name="connsiteX2" fmla="*/ 644874 w 822295"/>
              <a:gd name="connsiteY2" fmla="*/ 3487003 h 3504178"/>
              <a:gd name="connsiteX3" fmla="*/ 528868 w 822295"/>
              <a:gd name="connsiteY3" fmla="*/ 3323230 h 3504178"/>
              <a:gd name="connsiteX4" fmla="*/ 324152 w 822295"/>
              <a:gd name="connsiteY4" fmla="*/ 3220871 h 3504178"/>
              <a:gd name="connsiteX5" fmla="*/ 139907 w 822295"/>
              <a:gd name="connsiteY5" fmla="*/ 3138985 h 3504178"/>
              <a:gd name="connsiteX6" fmla="*/ 44373 w 822295"/>
              <a:gd name="connsiteY6" fmla="*/ 2927445 h 3504178"/>
              <a:gd name="connsiteX7" fmla="*/ 10253 w 822295"/>
              <a:gd name="connsiteY7" fmla="*/ 2545307 h 3504178"/>
              <a:gd name="connsiteX8" fmla="*/ 3429 w 822295"/>
              <a:gd name="connsiteY8" fmla="*/ 2156346 h 3504178"/>
              <a:gd name="connsiteX9" fmla="*/ 17077 w 822295"/>
              <a:gd name="connsiteY9" fmla="*/ 1760561 h 3504178"/>
              <a:gd name="connsiteX10" fmla="*/ 174026 w 822295"/>
              <a:gd name="connsiteY10" fmla="*/ 1501253 h 3504178"/>
              <a:gd name="connsiteX11" fmla="*/ 317328 w 822295"/>
              <a:gd name="connsiteY11" fmla="*/ 1303361 h 3504178"/>
              <a:gd name="connsiteX12" fmla="*/ 317328 w 822295"/>
              <a:gd name="connsiteY12" fmla="*/ 1132764 h 3504178"/>
              <a:gd name="connsiteX13" fmla="*/ 262737 w 822295"/>
              <a:gd name="connsiteY13" fmla="*/ 928047 h 3504178"/>
              <a:gd name="connsiteX14" fmla="*/ 276385 w 822295"/>
              <a:gd name="connsiteY14" fmla="*/ 661916 h 3504178"/>
              <a:gd name="connsiteX15" fmla="*/ 317328 w 822295"/>
              <a:gd name="connsiteY15" fmla="*/ 313898 h 3504178"/>
              <a:gd name="connsiteX16" fmla="*/ 337800 w 822295"/>
              <a:gd name="connsiteY16" fmla="*/ 0 h 35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2295" h="3504178">
                <a:moveTo>
                  <a:pt x="822295" y="3439236"/>
                </a:moveTo>
                <a:cubicBezTo>
                  <a:pt x="792725" y="3462551"/>
                  <a:pt x="763155" y="3485866"/>
                  <a:pt x="733585" y="3493827"/>
                </a:cubicBezTo>
                <a:cubicBezTo>
                  <a:pt x="704015" y="3501788"/>
                  <a:pt x="678994" y="3515436"/>
                  <a:pt x="644874" y="3487003"/>
                </a:cubicBezTo>
                <a:cubicBezTo>
                  <a:pt x="610754" y="3458570"/>
                  <a:pt x="582322" y="3367585"/>
                  <a:pt x="528868" y="3323230"/>
                </a:cubicBezTo>
                <a:cubicBezTo>
                  <a:pt x="475414" y="3278875"/>
                  <a:pt x="388979" y="3251578"/>
                  <a:pt x="324152" y="3220871"/>
                </a:cubicBezTo>
                <a:cubicBezTo>
                  <a:pt x="259325" y="3190164"/>
                  <a:pt x="186537" y="3187889"/>
                  <a:pt x="139907" y="3138985"/>
                </a:cubicBezTo>
                <a:cubicBezTo>
                  <a:pt x="93277" y="3090081"/>
                  <a:pt x="65982" y="3026391"/>
                  <a:pt x="44373" y="2927445"/>
                </a:cubicBezTo>
                <a:cubicBezTo>
                  <a:pt x="22764" y="2828499"/>
                  <a:pt x="17077" y="2673823"/>
                  <a:pt x="10253" y="2545307"/>
                </a:cubicBezTo>
                <a:cubicBezTo>
                  <a:pt x="3429" y="2416791"/>
                  <a:pt x="2292" y="2287137"/>
                  <a:pt x="3429" y="2156346"/>
                </a:cubicBezTo>
                <a:cubicBezTo>
                  <a:pt x="4566" y="2025555"/>
                  <a:pt x="-11356" y="1869743"/>
                  <a:pt x="17077" y="1760561"/>
                </a:cubicBezTo>
                <a:cubicBezTo>
                  <a:pt x="45510" y="1651379"/>
                  <a:pt x="123984" y="1577453"/>
                  <a:pt x="174026" y="1501253"/>
                </a:cubicBezTo>
                <a:cubicBezTo>
                  <a:pt x="224068" y="1425053"/>
                  <a:pt x="293444" y="1364776"/>
                  <a:pt x="317328" y="1303361"/>
                </a:cubicBezTo>
                <a:cubicBezTo>
                  <a:pt x="341212" y="1241946"/>
                  <a:pt x="326426" y="1195316"/>
                  <a:pt x="317328" y="1132764"/>
                </a:cubicBezTo>
                <a:cubicBezTo>
                  <a:pt x="308229" y="1070212"/>
                  <a:pt x="269561" y="1006522"/>
                  <a:pt x="262737" y="928047"/>
                </a:cubicBezTo>
                <a:cubicBezTo>
                  <a:pt x="255913" y="849572"/>
                  <a:pt x="267286" y="764274"/>
                  <a:pt x="276385" y="661916"/>
                </a:cubicBezTo>
                <a:cubicBezTo>
                  <a:pt x="285483" y="559558"/>
                  <a:pt x="307092" y="424217"/>
                  <a:pt x="317328" y="313898"/>
                </a:cubicBezTo>
                <a:cubicBezTo>
                  <a:pt x="327564" y="203579"/>
                  <a:pt x="332682" y="101789"/>
                  <a:pt x="337800" y="0"/>
                </a:cubicBezTo>
              </a:path>
            </a:pathLst>
          </a:custGeom>
          <a:noFill/>
          <a:ln w="63500">
            <a:solidFill>
              <a:srgbClr val="0033CC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3157" y="1527064"/>
            <a:ext cx="144000" cy="192000"/>
          </a:xfrm>
          <a:prstGeom prst="ellipse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52793" y="2382061"/>
            <a:ext cx="144000" cy="192000"/>
          </a:xfrm>
          <a:prstGeom prst="ellipse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65641" y="4796413"/>
            <a:ext cx="144000" cy="192000"/>
          </a:xfrm>
          <a:prstGeom prst="ellipse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99201" y="5367491"/>
            <a:ext cx="144000" cy="192000"/>
          </a:xfrm>
          <a:prstGeom prst="ellipse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9145" y="360689"/>
            <a:ext cx="216024" cy="288032"/>
          </a:xfrm>
          <a:prstGeom prst="ellipse">
            <a:avLst/>
          </a:prstGeom>
          <a:solidFill>
            <a:srgbClr val="92D05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6019" y="2"/>
            <a:ext cx="42809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b="1" dirty="0" smtClean="0">
                <a:solidFill>
                  <a:srgbClr val="002060"/>
                </a:solidFill>
                <a:latin typeface="Calibri"/>
              </a:rPr>
              <a:t>B879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2400" b="1" dirty="0" smtClean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b="1" dirty="0" smtClean="0">
                <a:solidFill>
                  <a:srgbClr val="002060"/>
                </a:solidFill>
                <a:latin typeface="Calibri"/>
              </a:rPr>
              <a:t>Herfst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Duur: 31 dagen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Afstand: 7.260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Migratie snelheid: 235 km/dag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Reis snelheid: 404 km/dag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24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b="1" dirty="0" smtClean="0">
                <a:solidFill>
                  <a:srgbClr val="002060"/>
                </a:solidFill>
                <a:latin typeface="Calibri"/>
              </a:rPr>
              <a:t>Voorjaar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Duur: 35 dagen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Afstand: 7.650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Migratie snelheid: 222 km/dag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Reis snelheid: 463 km/dag</a:t>
            </a:r>
          </a:p>
        </p:txBody>
      </p:sp>
    </p:spTree>
    <p:extLst>
      <p:ext uri="{BB962C8B-B14F-4D97-AF65-F5344CB8AC3E}">
        <p14:creationId xmlns:p14="http://schemas.microsoft.com/office/powerpoint/2010/main" val="20464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5" y="260648"/>
            <a:ext cx="26779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2400" dirty="0" smtClean="0">
                <a:solidFill>
                  <a:srgbClr val="0070C0"/>
                </a:solidFill>
                <a:latin typeface="Calibri"/>
              </a:rPr>
              <a:t>Kameroen: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2400" dirty="0" smtClean="0">
                <a:solidFill>
                  <a:srgbClr val="0070C0"/>
                </a:solidFill>
                <a:latin typeface="Calibri"/>
              </a:rPr>
              <a:t>Congo-Brazzaville: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2400" dirty="0" smtClean="0">
                <a:solidFill>
                  <a:srgbClr val="0070C0"/>
                </a:solidFill>
                <a:latin typeface="Calibri"/>
              </a:rPr>
              <a:t>Congo-Kinshasa: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2400" dirty="0" smtClean="0">
                <a:solidFill>
                  <a:srgbClr val="0070C0"/>
                </a:solidFill>
                <a:latin typeface="Calibri"/>
              </a:rPr>
              <a:t>Angola: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2400" dirty="0" smtClean="0">
                <a:solidFill>
                  <a:srgbClr val="0070C0"/>
                </a:solidFill>
                <a:latin typeface="Calibri"/>
              </a:rPr>
              <a:t>Zambia: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2400" dirty="0" smtClean="0">
                <a:solidFill>
                  <a:srgbClr val="0070C0"/>
                </a:solidFill>
                <a:latin typeface="Calibri"/>
              </a:rPr>
              <a:t>Botswana: 1</a:t>
            </a:r>
            <a:endParaRPr lang="sv-SE" sz="2400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3" name="Picture 3" descr="D:\SWALLOW Briefcase\Winter_logger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72704" y="0"/>
            <a:ext cx="6391656" cy="5431536"/>
          </a:xfrm>
          <a:prstGeom prst="rect">
            <a:avLst/>
          </a:prstGeom>
          <a:noFill/>
        </p:spPr>
      </p:pic>
      <p:pic>
        <p:nvPicPr>
          <p:cNvPr id="4" name="Picture 4" descr="D:\SWALLOW Briefcase\Winter_loggers+ring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72704" y="0"/>
            <a:ext cx="6391656" cy="54315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707904" y="1220756"/>
            <a:ext cx="1584176" cy="10561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oerenzwaluw\Betuwe &amp; Vijfheerenlanden, erf08 mei 2009Jouke AltenburgIMG_68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745" y="-1275523"/>
            <a:ext cx="9243745" cy="8508437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29501"/>
            <a:ext cx="87852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3200" b="1" dirty="0" smtClean="0">
                <a:solidFill>
                  <a:prstClr val="black"/>
                </a:solidFill>
                <a:latin typeface="Calibri"/>
              </a:rPr>
              <a:t>Fam. Stol, Culemborg</a:t>
            </a:r>
            <a:endParaRPr lang="nl-NL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50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y\Desktop\Geolog\SNIPE\Data\Figure\Mercator-projection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0"/>
            <a:ext cx="4681183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616230" y="456701"/>
            <a:ext cx="1196671" cy="4452731"/>
          </a:xfrm>
          <a:custGeom>
            <a:avLst/>
            <a:gdLst>
              <a:gd name="connsiteX0" fmla="*/ 886571 w 1196671"/>
              <a:gd name="connsiteY0" fmla="*/ 0 h 3339548"/>
              <a:gd name="connsiteX1" fmla="*/ 711642 w 1196671"/>
              <a:gd name="connsiteY1" fmla="*/ 326004 h 3339548"/>
              <a:gd name="connsiteX2" fmla="*/ 512859 w 1196671"/>
              <a:gd name="connsiteY2" fmla="*/ 731520 h 3339548"/>
              <a:gd name="connsiteX3" fmla="*/ 369736 w 1196671"/>
              <a:gd name="connsiteY3" fmla="*/ 1001864 h 3339548"/>
              <a:gd name="connsiteX4" fmla="*/ 218661 w 1196671"/>
              <a:gd name="connsiteY4" fmla="*/ 1343771 h 3339548"/>
              <a:gd name="connsiteX5" fmla="*/ 115294 w 1196671"/>
              <a:gd name="connsiteY5" fmla="*/ 1558456 h 3339548"/>
              <a:gd name="connsiteX6" fmla="*/ 11927 w 1196671"/>
              <a:gd name="connsiteY6" fmla="*/ 1828800 h 3339548"/>
              <a:gd name="connsiteX7" fmla="*/ 43732 w 1196671"/>
              <a:gd name="connsiteY7" fmla="*/ 2115047 h 3339548"/>
              <a:gd name="connsiteX8" fmla="*/ 186856 w 1196671"/>
              <a:gd name="connsiteY8" fmla="*/ 2393343 h 3339548"/>
              <a:gd name="connsiteX9" fmla="*/ 401541 w 1196671"/>
              <a:gd name="connsiteY9" fmla="*/ 2798859 h 3339548"/>
              <a:gd name="connsiteX10" fmla="*/ 600324 w 1196671"/>
              <a:gd name="connsiteY10" fmla="*/ 2989691 h 3339548"/>
              <a:gd name="connsiteX11" fmla="*/ 838863 w 1196671"/>
              <a:gd name="connsiteY11" fmla="*/ 3021496 h 3339548"/>
              <a:gd name="connsiteX12" fmla="*/ 1005840 w 1196671"/>
              <a:gd name="connsiteY12" fmla="*/ 3124863 h 3339548"/>
              <a:gd name="connsiteX13" fmla="*/ 1196671 w 1196671"/>
              <a:gd name="connsiteY13" fmla="*/ 3339548 h 333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6671" h="3339548">
                <a:moveTo>
                  <a:pt x="886571" y="0"/>
                </a:moveTo>
                <a:cubicBezTo>
                  <a:pt x="830249" y="102042"/>
                  <a:pt x="773927" y="204084"/>
                  <a:pt x="711642" y="326004"/>
                </a:cubicBezTo>
                <a:cubicBezTo>
                  <a:pt x="649357" y="447924"/>
                  <a:pt x="569843" y="618877"/>
                  <a:pt x="512859" y="731520"/>
                </a:cubicBezTo>
                <a:cubicBezTo>
                  <a:pt x="455875" y="844163"/>
                  <a:pt x="418769" y="899822"/>
                  <a:pt x="369736" y="1001864"/>
                </a:cubicBezTo>
                <a:cubicBezTo>
                  <a:pt x="320703" y="1103906"/>
                  <a:pt x="261068" y="1251006"/>
                  <a:pt x="218661" y="1343771"/>
                </a:cubicBezTo>
                <a:cubicBezTo>
                  <a:pt x="176254" y="1436536"/>
                  <a:pt x="149750" y="1477618"/>
                  <a:pt x="115294" y="1558456"/>
                </a:cubicBezTo>
                <a:cubicBezTo>
                  <a:pt x="80838" y="1639294"/>
                  <a:pt x="23854" y="1736035"/>
                  <a:pt x="11927" y="1828800"/>
                </a:cubicBezTo>
                <a:cubicBezTo>
                  <a:pt x="0" y="1921565"/>
                  <a:pt x="14577" y="2020957"/>
                  <a:pt x="43732" y="2115047"/>
                </a:cubicBezTo>
                <a:cubicBezTo>
                  <a:pt x="72887" y="2209137"/>
                  <a:pt x="127221" y="2279375"/>
                  <a:pt x="186856" y="2393343"/>
                </a:cubicBezTo>
                <a:cubicBezTo>
                  <a:pt x="246491" y="2507311"/>
                  <a:pt x="332630" y="2699468"/>
                  <a:pt x="401541" y="2798859"/>
                </a:cubicBezTo>
                <a:cubicBezTo>
                  <a:pt x="470452" y="2898250"/>
                  <a:pt x="527437" y="2952585"/>
                  <a:pt x="600324" y="2989691"/>
                </a:cubicBezTo>
                <a:cubicBezTo>
                  <a:pt x="673211" y="3026797"/>
                  <a:pt x="771277" y="2998967"/>
                  <a:pt x="838863" y="3021496"/>
                </a:cubicBezTo>
                <a:cubicBezTo>
                  <a:pt x="906449" y="3044025"/>
                  <a:pt x="946205" y="3071854"/>
                  <a:pt x="1005840" y="3124863"/>
                </a:cubicBezTo>
                <a:cubicBezTo>
                  <a:pt x="1065475" y="3177872"/>
                  <a:pt x="1131073" y="3258710"/>
                  <a:pt x="1196671" y="3339548"/>
                </a:cubicBezTo>
              </a:path>
            </a:pathLst>
          </a:cu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39104" y="2775181"/>
            <a:ext cx="144000" cy="1920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95332" y="2007096"/>
            <a:ext cx="144000" cy="1920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17297" y="333496"/>
            <a:ext cx="216024" cy="288032"/>
          </a:xfrm>
          <a:prstGeom prst="ellipse">
            <a:avLst/>
          </a:prstGeom>
          <a:solidFill>
            <a:srgbClr val="92D05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1782739" y="4747901"/>
            <a:ext cx="216024" cy="289267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51515" y="681537"/>
            <a:ext cx="1312174" cy="4221192"/>
          </a:xfrm>
          <a:custGeom>
            <a:avLst/>
            <a:gdLst>
              <a:gd name="connsiteX0" fmla="*/ 1312174 w 1312174"/>
              <a:gd name="connsiteY0" fmla="*/ 3165894 h 3165894"/>
              <a:gd name="connsiteX1" fmla="*/ 1053381 w 1312174"/>
              <a:gd name="connsiteY1" fmla="*/ 3071004 h 3165894"/>
              <a:gd name="connsiteX2" fmla="*/ 794589 w 1312174"/>
              <a:gd name="connsiteY2" fmla="*/ 3019245 h 3165894"/>
              <a:gd name="connsiteX3" fmla="*/ 544423 w 1312174"/>
              <a:gd name="connsiteY3" fmla="*/ 2993366 h 3165894"/>
              <a:gd name="connsiteX4" fmla="*/ 389147 w 1312174"/>
              <a:gd name="connsiteY4" fmla="*/ 3045124 h 3165894"/>
              <a:gd name="connsiteX5" fmla="*/ 320136 w 1312174"/>
              <a:gd name="connsiteY5" fmla="*/ 3071004 h 3165894"/>
              <a:gd name="connsiteX6" fmla="*/ 207992 w 1312174"/>
              <a:gd name="connsiteY6" fmla="*/ 2863970 h 3165894"/>
              <a:gd name="connsiteX7" fmla="*/ 69970 w 1312174"/>
              <a:gd name="connsiteY7" fmla="*/ 2579298 h 3165894"/>
              <a:gd name="connsiteX8" fmla="*/ 18211 w 1312174"/>
              <a:gd name="connsiteY8" fmla="*/ 2329132 h 3165894"/>
              <a:gd name="connsiteX9" fmla="*/ 958 w 1312174"/>
              <a:gd name="connsiteY9" fmla="*/ 2173856 h 3165894"/>
              <a:gd name="connsiteX10" fmla="*/ 9585 w 1312174"/>
              <a:gd name="connsiteY10" fmla="*/ 2053087 h 3165894"/>
              <a:gd name="connsiteX11" fmla="*/ 69970 w 1312174"/>
              <a:gd name="connsiteY11" fmla="*/ 2027207 h 3165894"/>
              <a:gd name="connsiteX12" fmla="*/ 138981 w 1312174"/>
              <a:gd name="connsiteY12" fmla="*/ 2104845 h 3165894"/>
              <a:gd name="connsiteX13" fmla="*/ 182113 w 1312174"/>
              <a:gd name="connsiteY13" fmla="*/ 2268747 h 3165894"/>
              <a:gd name="connsiteX14" fmla="*/ 216619 w 1312174"/>
              <a:gd name="connsiteY14" fmla="*/ 2467155 h 3165894"/>
              <a:gd name="connsiteX15" fmla="*/ 320136 w 1312174"/>
              <a:gd name="connsiteY15" fmla="*/ 2631056 h 3165894"/>
              <a:gd name="connsiteX16" fmla="*/ 432279 w 1312174"/>
              <a:gd name="connsiteY16" fmla="*/ 2725947 h 3165894"/>
              <a:gd name="connsiteX17" fmla="*/ 458158 w 1312174"/>
              <a:gd name="connsiteY17" fmla="*/ 2725947 h 3165894"/>
              <a:gd name="connsiteX18" fmla="*/ 466785 w 1312174"/>
              <a:gd name="connsiteY18" fmla="*/ 2579298 h 3165894"/>
              <a:gd name="connsiteX19" fmla="*/ 458158 w 1312174"/>
              <a:gd name="connsiteY19" fmla="*/ 2294626 h 3165894"/>
              <a:gd name="connsiteX20" fmla="*/ 440906 w 1312174"/>
              <a:gd name="connsiteY20" fmla="*/ 2009955 h 3165894"/>
              <a:gd name="connsiteX21" fmla="*/ 423653 w 1312174"/>
              <a:gd name="connsiteY21" fmla="*/ 1811547 h 3165894"/>
              <a:gd name="connsiteX22" fmla="*/ 449532 w 1312174"/>
              <a:gd name="connsiteY22" fmla="*/ 1587260 h 3165894"/>
              <a:gd name="connsiteX23" fmla="*/ 501290 w 1312174"/>
              <a:gd name="connsiteY23" fmla="*/ 1293962 h 3165894"/>
              <a:gd name="connsiteX24" fmla="*/ 509917 w 1312174"/>
              <a:gd name="connsiteY24" fmla="*/ 1138687 h 3165894"/>
              <a:gd name="connsiteX25" fmla="*/ 604807 w 1312174"/>
              <a:gd name="connsiteY25" fmla="*/ 1017917 h 3165894"/>
              <a:gd name="connsiteX26" fmla="*/ 751457 w 1312174"/>
              <a:gd name="connsiteY26" fmla="*/ 862641 h 3165894"/>
              <a:gd name="connsiteX27" fmla="*/ 863600 w 1312174"/>
              <a:gd name="connsiteY27" fmla="*/ 707366 h 3165894"/>
              <a:gd name="connsiteX28" fmla="*/ 898106 w 1312174"/>
              <a:gd name="connsiteY28" fmla="*/ 465826 h 3165894"/>
              <a:gd name="connsiteX29" fmla="*/ 941238 w 1312174"/>
              <a:gd name="connsiteY29" fmla="*/ 232913 h 3165894"/>
              <a:gd name="connsiteX30" fmla="*/ 1010249 w 1312174"/>
              <a:gd name="connsiteY30" fmla="*/ 0 h 316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12174" h="3165894">
                <a:moveTo>
                  <a:pt x="1312174" y="3165894"/>
                </a:moveTo>
                <a:cubicBezTo>
                  <a:pt x="1225909" y="3130669"/>
                  <a:pt x="1139645" y="3095445"/>
                  <a:pt x="1053381" y="3071004"/>
                </a:cubicBezTo>
                <a:cubicBezTo>
                  <a:pt x="967117" y="3046563"/>
                  <a:pt x="879415" y="3032185"/>
                  <a:pt x="794589" y="3019245"/>
                </a:cubicBezTo>
                <a:cubicBezTo>
                  <a:pt x="709763" y="3006305"/>
                  <a:pt x="611997" y="2989053"/>
                  <a:pt x="544423" y="2993366"/>
                </a:cubicBezTo>
                <a:cubicBezTo>
                  <a:pt x="476849" y="2997679"/>
                  <a:pt x="426528" y="3032184"/>
                  <a:pt x="389147" y="3045124"/>
                </a:cubicBezTo>
                <a:cubicBezTo>
                  <a:pt x="351766" y="3058064"/>
                  <a:pt x="350328" y="3101196"/>
                  <a:pt x="320136" y="3071004"/>
                </a:cubicBezTo>
                <a:cubicBezTo>
                  <a:pt x="289943" y="3040812"/>
                  <a:pt x="249686" y="2945921"/>
                  <a:pt x="207992" y="2863970"/>
                </a:cubicBezTo>
                <a:cubicBezTo>
                  <a:pt x="166298" y="2782019"/>
                  <a:pt x="101600" y="2668438"/>
                  <a:pt x="69970" y="2579298"/>
                </a:cubicBezTo>
                <a:cubicBezTo>
                  <a:pt x="38340" y="2490158"/>
                  <a:pt x="29713" y="2396706"/>
                  <a:pt x="18211" y="2329132"/>
                </a:cubicBezTo>
                <a:cubicBezTo>
                  <a:pt x="6709" y="2261558"/>
                  <a:pt x="2396" y="2219863"/>
                  <a:pt x="958" y="2173856"/>
                </a:cubicBezTo>
                <a:cubicBezTo>
                  <a:pt x="-480" y="2127849"/>
                  <a:pt x="-1917" y="2077528"/>
                  <a:pt x="9585" y="2053087"/>
                </a:cubicBezTo>
                <a:cubicBezTo>
                  <a:pt x="21087" y="2028646"/>
                  <a:pt x="48404" y="2018581"/>
                  <a:pt x="69970" y="2027207"/>
                </a:cubicBezTo>
                <a:cubicBezTo>
                  <a:pt x="91536" y="2035833"/>
                  <a:pt x="120291" y="2064588"/>
                  <a:pt x="138981" y="2104845"/>
                </a:cubicBezTo>
                <a:cubicBezTo>
                  <a:pt x="157671" y="2145102"/>
                  <a:pt x="169173" y="2208362"/>
                  <a:pt x="182113" y="2268747"/>
                </a:cubicBezTo>
                <a:cubicBezTo>
                  <a:pt x="195053" y="2329132"/>
                  <a:pt x="193615" y="2406770"/>
                  <a:pt x="216619" y="2467155"/>
                </a:cubicBezTo>
                <a:cubicBezTo>
                  <a:pt x="239623" y="2527540"/>
                  <a:pt x="284193" y="2587924"/>
                  <a:pt x="320136" y="2631056"/>
                </a:cubicBezTo>
                <a:cubicBezTo>
                  <a:pt x="356079" y="2674188"/>
                  <a:pt x="409275" y="2710132"/>
                  <a:pt x="432279" y="2725947"/>
                </a:cubicBezTo>
                <a:cubicBezTo>
                  <a:pt x="455283" y="2741762"/>
                  <a:pt x="452407" y="2750388"/>
                  <a:pt x="458158" y="2725947"/>
                </a:cubicBezTo>
                <a:cubicBezTo>
                  <a:pt x="463909" y="2701506"/>
                  <a:pt x="466785" y="2651185"/>
                  <a:pt x="466785" y="2579298"/>
                </a:cubicBezTo>
                <a:cubicBezTo>
                  <a:pt x="466785" y="2507411"/>
                  <a:pt x="462471" y="2389516"/>
                  <a:pt x="458158" y="2294626"/>
                </a:cubicBezTo>
                <a:cubicBezTo>
                  <a:pt x="453845" y="2199736"/>
                  <a:pt x="446657" y="2090468"/>
                  <a:pt x="440906" y="2009955"/>
                </a:cubicBezTo>
                <a:cubicBezTo>
                  <a:pt x="435155" y="1929442"/>
                  <a:pt x="422215" y="1881996"/>
                  <a:pt x="423653" y="1811547"/>
                </a:cubicBezTo>
                <a:cubicBezTo>
                  <a:pt x="425091" y="1741098"/>
                  <a:pt x="436592" y="1673524"/>
                  <a:pt x="449532" y="1587260"/>
                </a:cubicBezTo>
                <a:cubicBezTo>
                  <a:pt x="462471" y="1500996"/>
                  <a:pt x="491226" y="1368724"/>
                  <a:pt x="501290" y="1293962"/>
                </a:cubicBezTo>
                <a:cubicBezTo>
                  <a:pt x="511354" y="1219200"/>
                  <a:pt x="492664" y="1184694"/>
                  <a:pt x="509917" y="1138687"/>
                </a:cubicBezTo>
                <a:cubicBezTo>
                  <a:pt x="527170" y="1092680"/>
                  <a:pt x="564550" y="1063925"/>
                  <a:pt x="604807" y="1017917"/>
                </a:cubicBezTo>
                <a:cubicBezTo>
                  <a:pt x="645064" y="971909"/>
                  <a:pt x="708325" y="914399"/>
                  <a:pt x="751457" y="862641"/>
                </a:cubicBezTo>
                <a:cubicBezTo>
                  <a:pt x="794589" y="810883"/>
                  <a:pt x="839158" y="773502"/>
                  <a:pt x="863600" y="707366"/>
                </a:cubicBezTo>
                <a:cubicBezTo>
                  <a:pt x="888041" y="641230"/>
                  <a:pt x="885166" y="544901"/>
                  <a:pt x="898106" y="465826"/>
                </a:cubicBezTo>
                <a:cubicBezTo>
                  <a:pt x="911046" y="386750"/>
                  <a:pt x="922547" y="310551"/>
                  <a:pt x="941238" y="232913"/>
                </a:cubicBezTo>
                <a:cubicBezTo>
                  <a:pt x="959928" y="155275"/>
                  <a:pt x="985088" y="77637"/>
                  <a:pt x="1010249" y="0"/>
                </a:cubicBezTo>
              </a:path>
            </a:pathLst>
          </a:custGeom>
          <a:noFill/>
          <a:ln w="63500">
            <a:solidFill>
              <a:srgbClr val="0033CC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15373" y="4695395"/>
            <a:ext cx="144000" cy="192000"/>
          </a:xfrm>
          <a:prstGeom prst="ellipse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7585" y="4215341"/>
            <a:ext cx="144000" cy="192000"/>
          </a:xfrm>
          <a:prstGeom prst="ellipse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235331" y="1527043"/>
            <a:ext cx="144000" cy="192000"/>
          </a:xfrm>
          <a:prstGeom prst="ellipse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6019" y="2"/>
            <a:ext cx="42809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b="1" dirty="0" smtClean="0">
                <a:solidFill>
                  <a:srgbClr val="002060"/>
                </a:solidFill>
                <a:latin typeface="Calibri"/>
              </a:rPr>
              <a:t>B903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2400" b="1" dirty="0" smtClean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b="1" dirty="0" smtClean="0">
                <a:solidFill>
                  <a:srgbClr val="002060"/>
                </a:solidFill>
                <a:latin typeface="Calibri"/>
              </a:rPr>
              <a:t>Herfst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Duur: 25 dagen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Afstand: 6.500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Migratie snelheid: 260 km/dag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Reis snelheid: 370 km/dag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24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b="1" dirty="0" smtClean="0">
                <a:solidFill>
                  <a:srgbClr val="002060"/>
                </a:solidFill>
                <a:latin typeface="Calibri"/>
              </a:rPr>
              <a:t>Voorjaar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Duur: 56 dagen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Afstand: 9.800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Migratie snelheid: 177 km/dag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002060"/>
                </a:solidFill>
                <a:latin typeface="Calibri"/>
              </a:rPr>
              <a:t>Reis snelheid: 594 km/dag</a:t>
            </a:r>
          </a:p>
        </p:txBody>
      </p:sp>
    </p:spTree>
    <p:extLst>
      <p:ext uri="{BB962C8B-B14F-4D97-AF65-F5344CB8AC3E}">
        <p14:creationId xmlns:p14="http://schemas.microsoft.com/office/powerpoint/2010/main" val="30802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sc.es/projects/earthscience/visor/dust/afr8/dld/archive/2012_04/2012041712.dld.00.g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827"/>
          <a:stretch/>
        </p:blipFill>
        <p:spPr bwMode="auto">
          <a:xfrm>
            <a:off x="0" y="1704383"/>
            <a:ext cx="4499992" cy="383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and Storm in Khartoum, Sud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748815"/>
            <a:ext cx="4464496" cy="375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266" y="164637"/>
            <a:ext cx="87852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200" b="1" dirty="0" smtClean="0">
                <a:solidFill>
                  <a:srgbClr val="002F71"/>
                </a:solidFill>
                <a:latin typeface="Calibri"/>
              </a:rPr>
              <a:t>Zandstormen mogelijke verklaring</a:t>
            </a:r>
            <a:endParaRPr lang="nl-NL" sz="3200" b="1" dirty="0">
              <a:solidFill>
                <a:srgbClr val="002F71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925277"/>
            <a:ext cx="9144000" cy="69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t" anchorCtr="0"/>
          <a:lstStyle/>
          <a:p>
            <a:pPr marL="179388" indent="-179388"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4 van 8 loggervogels draaide om!!!</a:t>
            </a:r>
          </a:p>
        </p:txBody>
      </p:sp>
    </p:spTree>
    <p:extLst>
      <p:ext uri="{BB962C8B-B14F-4D97-AF65-F5344CB8AC3E}">
        <p14:creationId xmlns:p14="http://schemas.microsoft.com/office/powerpoint/2010/main" val="42381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 descr="100 jaar vogels ringen 24-05-2011 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939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143000" y="1371601"/>
            <a:ext cx="7467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/>
            <a:r>
              <a:rPr lang="en-GB" i="1" dirty="0" smtClean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en-GB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gegevens</a:t>
            </a:r>
            <a:r>
              <a:rPr lang="en-GB" i="1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169863" indent="-169863">
              <a:buClr>
                <a:srgbClr val="FF9900"/>
              </a:buClr>
              <a:buFontTx/>
              <a:buChar char="•"/>
            </a:pP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Verzameld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door circa </a:t>
            </a:r>
            <a:r>
              <a:rPr lang="en-GB" sz="2400" dirty="0" smtClean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500 </a:t>
            </a:r>
            <a:r>
              <a:rPr lang="en-GB" sz="2400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actieve</a:t>
            </a:r>
            <a:r>
              <a:rPr lang="en-GB" sz="2400" i="1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ringers met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vergunning</a:t>
            </a:r>
            <a:endParaRPr lang="en-GB" sz="24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C. 11 </a:t>
            </a:r>
            <a:r>
              <a:rPr lang="en-GB" sz="2400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millioen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geringde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vogels</a:t>
            </a:r>
            <a:endParaRPr lang="en-GB" sz="24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buClr>
                <a:srgbClr val="FF9900"/>
              </a:buClr>
              <a:buFontTx/>
              <a:buChar char="•"/>
            </a:pP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8</a:t>
            </a:r>
            <a:r>
              <a:rPr lang="en-GB" dirty="0" smtClean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.2 </a:t>
            </a:r>
            <a:r>
              <a:rPr lang="en-GB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milljoen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in database</a:t>
            </a:r>
          </a:p>
          <a:p>
            <a:pPr marL="627063" lvl="1" indent="-169863">
              <a:buClr>
                <a:srgbClr val="FF9900"/>
              </a:buClr>
              <a:buFontTx/>
              <a:buChar char="•"/>
            </a:pP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3.5 </a:t>
            </a:r>
            <a:r>
              <a:rPr lang="en-GB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milljoen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oude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records op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papier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archief</a:t>
            </a: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buClr>
                <a:srgbClr val="FF9900"/>
              </a:buClr>
              <a:buFontTx/>
              <a:buChar char="•"/>
            </a:pPr>
            <a:r>
              <a:rPr lang="en-GB" dirty="0" smtClean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1.5 </a:t>
            </a:r>
            <a:r>
              <a:rPr lang="en-GB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milljoen</a:t>
            </a:r>
            <a:r>
              <a:rPr lang="en-GB" i="1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terugmeldingen</a:t>
            </a: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dirty="0" smtClean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280.000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vogels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geringd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i="1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per </a:t>
            </a:r>
            <a:r>
              <a:rPr lang="en-GB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jaar</a:t>
            </a:r>
            <a:endParaRPr lang="en-GB" i="1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70.000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terugmeldingen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i="1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per </a:t>
            </a:r>
            <a:r>
              <a:rPr lang="en-GB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jaar</a:t>
            </a: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0643" name="Rectangle 8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 databank van Vogeltrekstation</a:t>
            </a:r>
            <a:endParaRPr lang="nl-NL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40644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40646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0647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4064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064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9"/>
            <a:ext cx="1798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143000" y="1371600"/>
            <a:ext cx="746760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Gegevens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beschikbaar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analyse</a:t>
            </a: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Eigen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onderzoek</a:t>
            </a:r>
            <a:endParaRPr lang="en-GB" sz="24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samenwerkingen</a:t>
            </a:r>
            <a:endParaRPr lang="en-GB" sz="24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Kleine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grote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projecten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op contract-basis</a:t>
            </a: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Internationale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samenwerking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via EURING</a:t>
            </a:r>
          </a:p>
        </p:txBody>
      </p:sp>
      <p:grpSp>
        <p:nvGrpSpPr>
          <p:cNvPr id="241668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41671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1672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41673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166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9"/>
            <a:ext cx="1798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7" y="3829052"/>
            <a:ext cx="719931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 databank van Vogeltrekstation</a:t>
            </a:r>
            <a:endParaRPr lang="nl-NL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sp>
        <p:nvSpPr>
          <p:cNvPr id="242690" name="Rectangle 7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Vogels ringen toen en nu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782638" y="1371600"/>
            <a:ext cx="836136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r>
              <a:rPr lang="en-GB" i="1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toen</a:t>
            </a:r>
            <a:r>
              <a:rPr lang="en-GB" i="1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GB" sz="2400" i="1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Ontdekken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migratieroutes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overwinteringsgebieden</a:t>
            </a:r>
            <a:endParaRPr lang="en-GB" sz="24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/>
            <a:r>
              <a:rPr lang="en-GB" i="1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nu:</a:t>
            </a: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Demografische</a:t>
            </a:r>
            <a:r>
              <a:rPr lang="en-GB" sz="24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parameters</a:t>
            </a: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Overleving</a:t>
            </a: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Reproductie</a:t>
            </a: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Dispersie</a:t>
            </a: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sz="24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Connectiviteit</a:t>
            </a:r>
            <a:endParaRPr lang="en-GB" sz="24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links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tussen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overwinterings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-, stop-over- en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broedgebieden</a:t>
            </a: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627063" lvl="1" indent="-169863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Verspreiding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besmettelijke</a:t>
            </a:r>
            <a:r>
              <a:rPr lang="en-GB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ziektes</a:t>
            </a:r>
            <a:endParaRPr lang="en-GB" sz="24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42692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42694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2695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42696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9"/>
            <a:ext cx="1798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6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pic>
        <p:nvPicPr>
          <p:cNvPr id="24371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427164"/>
            <a:ext cx="619125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Line 4"/>
          <p:cNvSpPr>
            <a:spLocks noChangeShapeType="1"/>
          </p:cNvSpPr>
          <p:nvPr/>
        </p:nvSpPr>
        <p:spPr bwMode="auto">
          <a:xfrm>
            <a:off x="1979613" y="1628776"/>
            <a:ext cx="0" cy="3529013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43716" name="Line 5"/>
          <p:cNvSpPr>
            <a:spLocks noChangeShapeType="1"/>
          </p:cNvSpPr>
          <p:nvPr/>
        </p:nvSpPr>
        <p:spPr bwMode="auto">
          <a:xfrm>
            <a:off x="1979615" y="5157788"/>
            <a:ext cx="4897437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243717" name="Picture 6" descr="Rietzanger 24040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7" y="1268413"/>
            <a:ext cx="15859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8" name="Rectangle 7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>
                <a:solidFill>
                  <a:srgbClr val="002F71"/>
                </a:solidFill>
              </a:rPr>
              <a:t>Vogels ringen en demografie</a:t>
            </a:r>
          </a:p>
        </p:txBody>
      </p:sp>
      <p:sp>
        <p:nvSpPr>
          <p:cNvPr id="243719" name="Text Box 8"/>
          <p:cNvSpPr txBox="1">
            <a:spLocks noChangeArrowheads="1"/>
          </p:cNvSpPr>
          <p:nvPr/>
        </p:nvSpPr>
        <p:spPr bwMode="auto">
          <a:xfrm rot="-5400000">
            <a:off x="-3174" y="3245130"/>
            <a:ext cx="259238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Publications per year</a:t>
            </a:r>
          </a:p>
        </p:txBody>
      </p:sp>
      <p:grpSp>
        <p:nvGrpSpPr>
          <p:cNvPr id="243720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43722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3723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43724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372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9"/>
            <a:ext cx="1798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 descr="kleine karekiet mistnet"/>
          <p:cNvPicPr>
            <a:picLocks noChangeAspect="1" noChangeArrowheads="1"/>
          </p:cNvPicPr>
          <p:nvPr/>
        </p:nvPicPr>
        <p:blipFill>
          <a:blip r:embed="rId3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013" y="-242887"/>
            <a:ext cx="11460163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2" name="Text Box 3"/>
          <p:cNvSpPr txBox="1">
            <a:spLocks noChangeArrowheads="1"/>
          </p:cNvSpPr>
          <p:nvPr/>
        </p:nvSpPr>
        <p:spPr bwMode="auto">
          <a:xfrm>
            <a:off x="4716465" y="3660776"/>
            <a:ext cx="3455987" cy="2308324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3366"/>
                </a:solidFill>
              </a:rPr>
              <a:t>Reproductie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3366"/>
                </a:solidFill>
              </a:rPr>
              <a:t>Overleving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3366"/>
                </a:solidFill>
              </a:rPr>
              <a:t>Fenologie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>
                <a:solidFill>
                  <a:srgbClr val="002F71"/>
                </a:solidFill>
              </a:rPr>
              <a:t>Het Constant Effort Site (CES) project</a:t>
            </a: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50" y="1689100"/>
            <a:ext cx="7560807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89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488" y="523875"/>
            <a:ext cx="5797550" cy="5799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6786" name="Text Box 2"/>
          <p:cNvSpPr txBox="1">
            <a:spLocks noChangeArrowheads="1"/>
          </p:cNvSpPr>
          <p:nvPr/>
        </p:nvSpPr>
        <p:spPr bwMode="auto">
          <a:xfrm>
            <a:off x="301625" y="390526"/>
            <a:ext cx="2579688" cy="121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900" b="1">
                <a:solidFill>
                  <a:srgbClr val="003366"/>
                </a:solidFill>
              </a:rPr>
              <a:t>Kleine karekiet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900">
                <a:solidFill>
                  <a:srgbClr val="FFFFFF"/>
                </a:solidFill>
              </a:rPr>
              <a:t>Reproductie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200" i="1">
                <a:solidFill>
                  <a:srgbClr val="FFFFFF"/>
                </a:solidFill>
              </a:rPr>
              <a:t>p</a:t>
            </a:r>
            <a:r>
              <a:rPr lang="de-AT" sz="2200">
                <a:solidFill>
                  <a:srgbClr val="FFFFFF"/>
                </a:solidFill>
              </a:rPr>
              <a:t> = 0,005</a:t>
            </a: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888" y="3435351"/>
            <a:ext cx="3001962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46788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46790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791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46792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678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488" y="523875"/>
            <a:ext cx="5797550" cy="5799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301627" y="390526"/>
            <a:ext cx="2149475" cy="121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900" b="1">
                <a:solidFill>
                  <a:srgbClr val="003366"/>
                </a:solidFill>
              </a:rPr>
              <a:t>Vink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900">
                <a:solidFill>
                  <a:srgbClr val="FFFFFF"/>
                </a:solidFill>
              </a:rPr>
              <a:t>Reproductie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200" i="1">
                <a:solidFill>
                  <a:srgbClr val="FFFFFF"/>
                </a:solidFill>
              </a:rPr>
              <a:t>p</a:t>
            </a:r>
            <a:r>
              <a:rPr lang="de-AT" sz="2200">
                <a:solidFill>
                  <a:srgbClr val="FFFFFF"/>
                </a:solidFill>
              </a:rPr>
              <a:t> = 0,053</a:t>
            </a:r>
          </a:p>
        </p:txBody>
      </p:sp>
      <p:pic>
        <p:nvPicPr>
          <p:cNvPr id="2488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1690" y="1295401"/>
            <a:ext cx="2332037" cy="2216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48836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48838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8839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48840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883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488" y="523875"/>
            <a:ext cx="5797550" cy="5799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0882" name="Text Box 2"/>
          <p:cNvSpPr txBox="1">
            <a:spLocks noChangeArrowheads="1"/>
          </p:cNvSpPr>
          <p:nvPr/>
        </p:nvSpPr>
        <p:spPr bwMode="auto">
          <a:xfrm>
            <a:off x="301625" y="390524"/>
            <a:ext cx="1925638" cy="1938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de-AT" sz="2900" b="1">
                <a:solidFill>
                  <a:srgbClr val="003366"/>
                </a:solidFill>
              </a:rPr>
              <a:t>Fitis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sz="2900">
                <a:solidFill>
                  <a:srgbClr val="FFFFFF"/>
                </a:solidFill>
              </a:rPr>
              <a:t>Overleving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sz="2900">
                <a:solidFill>
                  <a:srgbClr val="FFFFFF"/>
                </a:solidFill>
              </a:rPr>
              <a:t>adult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sz="2200" i="1">
                <a:solidFill>
                  <a:srgbClr val="FFFFFF"/>
                </a:solidFill>
              </a:rPr>
              <a:t>b</a:t>
            </a:r>
            <a:r>
              <a:rPr lang="de-AT" sz="2200">
                <a:solidFill>
                  <a:srgbClr val="FFFFFF"/>
                </a:solidFill>
              </a:rPr>
              <a:t> = 0.010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sz="2200" i="1">
                <a:solidFill>
                  <a:srgbClr val="FFFFFF"/>
                </a:solidFill>
              </a:rPr>
              <a:t>p</a:t>
            </a:r>
            <a:r>
              <a:rPr lang="de-AT" sz="2200">
                <a:solidFill>
                  <a:srgbClr val="FFFFFF"/>
                </a:solidFill>
              </a:rPr>
              <a:t> = 0,001</a:t>
            </a:r>
          </a:p>
        </p:txBody>
      </p:sp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4552950" y="769937"/>
            <a:ext cx="2705100" cy="32385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5000627" y="768349"/>
            <a:ext cx="1946275" cy="287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3620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de-AT" sz="1500">
                <a:solidFill>
                  <a:srgbClr val="000000"/>
                </a:solidFill>
              </a:rPr>
              <a:t>Phyloscopus trochilus</a:t>
            </a:r>
          </a:p>
        </p:txBody>
      </p:sp>
      <p:pic>
        <p:nvPicPr>
          <p:cNvPr id="25088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27" y="1293814"/>
            <a:ext cx="2384425" cy="1581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50886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50888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0889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50890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088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488" y="523875"/>
            <a:ext cx="5797550" cy="5799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301625" y="390524"/>
            <a:ext cx="1925638" cy="1938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de-AT" sz="2900" b="1">
                <a:solidFill>
                  <a:srgbClr val="003366"/>
                </a:solidFill>
              </a:rPr>
              <a:t>Zwartkop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sz="2900">
                <a:solidFill>
                  <a:srgbClr val="FFFFFF"/>
                </a:solidFill>
              </a:rPr>
              <a:t>Overleving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sz="2900">
                <a:solidFill>
                  <a:srgbClr val="FFFFFF"/>
                </a:solidFill>
              </a:rPr>
              <a:t>adult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sz="2200">
                <a:solidFill>
                  <a:srgbClr val="FFFFFF"/>
                </a:solidFill>
              </a:rPr>
              <a:t>b = -0.014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sz="2200" i="1">
                <a:solidFill>
                  <a:srgbClr val="FFFFFF"/>
                </a:solidFill>
              </a:rPr>
              <a:t>p</a:t>
            </a:r>
            <a:r>
              <a:rPr lang="de-AT" sz="2200">
                <a:solidFill>
                  <a:srgbClr val="FFFFFF"/>
                </a:solidFill>
              </a:rPr>
              <a:t> = 0,058</a:t>
            </a: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4552950" y="757237"/>
            <a:ext cx="2705100" cy="3349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5000625" y="768349"/>
            <a:ext cx="1485900" cy="287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3620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de-AT" sz="1500">
                <a:solidFill>
                  <a:srgbClr val="000000"/>
                </a:solidFill>
              </a:rPr>
              <a:t>Sylvia atricapilla</a:t>
            </a:r>
          </a:p>
        </p:txBody>
      </p:sp>
      <p:pic>
        <p:nvPicPr>
          <p:cNvPr id="2529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40" y="2663826"/>
            <a:ext cx="2740025" cy="171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52934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52936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2937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52938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293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4327" y="260351"/>
            <a:ext cx="5878513" cy="608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301625" y="390525"/>
            <a:ext cx="2579688" cy="2471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900" b="1">
                <a:solidFill>
                  <a:srgbClr val="003366"/>
                </a:solidFill>
              </a:rPr>
              <a:t>Kleine karekiet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900">
                <a:solidFill>
                  <a:srgbClr val="FFFFFF"/>
                </a:solidFill>
              </a:rPr>
              <a:t>Reproductie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endParaRPr lang="de-AT" sz="2900">
              <a:solidFill>
                <a:srgbClr val="FFFFFF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900">
                <a:solidFill>
                  <a:srgbClr val="FFFFFF"/>
                </a:solidFill>
              </a:rPr>
              <a:t>1</a:t>
            </a:r>
            <a:r>
              <a:rPr lang="de-AT" sz="2900" baseline="33000">
                <a:solidFill>
                  <a:srgbClr val="FFFFFF"/>
                </a:solidFill>
              </a:rPr>
              <a:t>st</a:t>
            </a:r>
            <a:r>
              <a:rPr lang="de-AT" sz="2900">
                <a:solidFill>
                  <a:srgbClr val="FFFFFF"/>
                </a:solidFill>
              </a:rPr>
              <a:t> order trend</a:t>
            </a:r>
            <a:br>
              <a:rPr lang="de-AT" sz="2900">
                <a:solidFill>
                  <a:srgbClr val="FFFFFF"/>
                </a:solidFill>
              </a:rPr>
            </a:br>
            <a:r>
              <a:rPr lang="de-AT" sz="2900">
                <a:solidFill>
                  <a:srgbClr val="FFFFFF"/>
                </a:solidFill>
              </a:rPr>
              <a:t>surface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de-AT" sz="2200" i="1">
                <a:solidFill>
                  <a:srgbClr val="FFFFFF"/>
                </a:solidFill>
              </a:rPr>
              <a:t>p</a:t>
            </a:r>
            <a:r>
              <a:rPr lang="de-AT" sz="2200">
                <a:solidFill>
                  <a:srgbClr val="FFFFFF"/>
                </a:solidFill>
              </a:rPr>
              <a:t> = 0.024</a:t>
            </a:r>
          </a:p>
        </p:txBody>
      </p:sp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2" y="3460751"/>
            <a:ext cx="3001963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54980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54982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4983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54984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498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6" descr="Ardea(1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165" y="0"/>
            <a:ext cx="4511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044575"/>
            <a:ext cx="4716462" cy="464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525" y="431801"/>
            <a:ext cx="2497138" cy="1655763"/>
          </a:xfrm>
          <a:prstGeom prst="rect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</p:pic>
      <p:pic>
        <p:nvPicPr>
          <p:cNvPr id="2570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1008063"/>
            <a:ext cx="4627563" cy="467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4" descr="http://www.vogelsiteharen.nl/tjiftjaf-4-22-3-0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150" y="431801"/>
            <a:ext cx="2211388" cy="16557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7029" name="Text Box 2"/>
          <p:cNvSpPr txBox="1">
            <a:spLocks noChangeArrowheads="1"/>
          </p:cNvSpPr>
          <p:nvPr/>
        </p:nvSpPr>
        <p:spPr bwMode="auto">
          <a:xfrm>
            <a:off x="2195515" y="333377"/>
            <a:ext cx="1781175" cy="56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de-AT" sz="2400" b="1">
                <a:solidFill>
                  <a:srgbClr val="003366"/>
                </a:solidFill>
              </a:rPr>
              <a:t>Tjiftjaf</a:t>
            </a:r>
          </a:p>
        </p:txBody>
      </p:sp>
      <p:sp>
        <p:nvSpPr>
          <p:cNvPr id="257030" name="Text Box 2"/>
          <p:cNvSpPr txBox="1">
            <a:spLocks noChangeArrowheads="1"/>
          </p:cNvSpPr>
          <p:nvPr/>
        </p:nvSpPr>
        <p:spPr bwMode="auto">
          <a:xfrm>
            <a:off x="6156327" y="333377"/>
            <a:ext cx="1781175" cy="56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de-AT" sz="2400" b="1">
                <a:solidFill>
                  <a:srgbClr val="003366"/>
                </a:solidFill>
              </a:rPr>
              <a:t>Fitis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12088" y="5184775"/>
            <a:ext cx="431800" cy="287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9390" y="5616577"/>
            <a:ext cx="8713787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i="1" dirty="0" err="1">
                <a:solidFill>
                  <a:srgbClr val="003366"/>
                </a:solidFill>
                <a:latin typeface="+mj-lt"/>
              </a:rPr>
              <a:t>Veranderingen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in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populatiegrootte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van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korte-afstandstrekkers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als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tjiftjaf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worden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met name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bepaald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door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variatie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in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overleving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van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jonge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vogels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terwijl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bij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langer-levende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Afrikagangers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als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fitis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ook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overleving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van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volwassen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vogels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van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invloed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520826"/>
            <a:ext cx="47053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1527177"/>
            <a:ext cx="4705351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79390" y="5616575"/>
            <a:ext cx="8713787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i="1" dirty="0" err="1">
                <a:solidFill>
                  <a:srgbClr val="003366"/>
                </a:solidFill>
                <a:latin typeface="+mj-lt"/>
              </a:rPr>
              <a:t>Veranderingen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in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overleving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van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zangvogels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die in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Afrika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overwinteren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worden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onder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andere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bepaald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door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hoeveelheid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regenval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in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Sahelzone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.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Dit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geldt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zowel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voor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soorten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die in de Sahel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overwinteren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zoals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rietzanger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als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voor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soorten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zoals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kleine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karekiet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, die de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sahel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als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stop-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overgebied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gebruiken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14863" y="1536700"/>
            <a:ext cx="330200" cy="308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95350" y="1724026"/>
            <a:ext cx="3543300" cy="28575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9" descr="Rietzanger j kop 05080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990" y="420688"/>
            <a:ext cx="2193925" cy="164623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259079" name="Text Box 2"/>
          <p:cNvSpPr txBox="1">
            <a:spLocks noChangeArrowheads="1"/>
          </p:cNvSpPr>
          <p:nvPr/>
        </p:nvSpPr>
        <p:spPr bwMode="auto">
          <a:xfrm>
            <a:off x="2693990" y="425452"/>
            <a:ext cx="1781175" cy="56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de-AT" b="1">
                <a:solidFill>
                  <a:srgbClr val="003366"/>
                </a:solidFill>
              </a:rPr>
              <a:t>Rietzanger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67300" y="1733551"/>
            <a:ext cx="3543300" cy="28575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027" y="403226"/>
            <a:ext cx="2022475" cy="1646239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9082" name="Text Box 2"/>
          <p:cNvSpPr txBox="1">
            <a:spLocks noChangeArrowheads="1"/>
          </p:cNvSpPr>
          <p:nvPr/>
        </p:nvSpPr>
        <p:spPr bwMode="auto">
          <a:xfrm>
            <a:off x="7896227" y="412752"/>
            <a:ext cx="1096963" cy="56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de-AT" b="1">
                <a:solidFill>
                  <a:schemeClr val="bg1"/>
                </a:solidFill>
              </a:rPr>
              <a:t>Kleine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de-AT" b="1">
                <a:solidFill>
                  <a:schemeClr val="bg1"/>
                </a:solidFill>
              </a:rPr>
              <a:t>karekiet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74665" y="948482"/>
            <a:ext cx="79136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Stage lopen als </a:t>
            </a:r>
            <a:r>
              <a:rPr lang="nl-NL" i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assistent-ringer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Zelf begeleider zoeken (gemachtigd ringer)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Vogeltrekstation zoekt begeleider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Lengte opleiding variabel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Ringen van nestjongen van één of enkele soort – korte opleiding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Ringen van ale soorten m.b.v. Mistnetten (bijv. CES) – lange opleiding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3170" name="Rectangle 7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Ringer worden</a:t>
            </a:r>
          </a:p>
        </p:txBody>
      </p:sp>
      <p:grpSp>
        <p:nvGrpSpPr>
          <p:cNvPr id="263171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63173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3174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63175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317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kleine karekiet mistnet"/>
          <p:cNvPicPr>
            <a:picLocks noChangeAspect="1" noChangeArrowheads="1"/>
          </p:cNvPicPr>
          <p:nvPr/>
        </p:nvPicPr>
        <p:blipFill>
          <a:blip r:embed="rId3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013" y="-242887"/>
            <a:ext cx="11460163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74665" y="2914821"/>
            <a:ext cx="79136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Inhoud opleiding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Kunde: hantering, ringen, biometrie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9187" name="Rectangle 7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Ringer worden</a:t>
            </a:r>
          </a:p>
        </p:txBody>
      </p:sp>
      <p:grpSp>
        <p:nvGrpSpPr>
          <p:cNvPr id="349188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349189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9190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34919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919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74665" y="948482"/>
            <a:ext cx="79136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Stage lopen als </a:t>
            </a:r>
            <a:r>
              <a:rPr lang="nl-NL" i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assistent-ringer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Zelf begeleider zoeken (gemachtigd ringer)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Vogeltrekstation zoekt begeleider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Lengte opleiding variabel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Ringen van nestjongen van één of enkele soort – korte opleiding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Ringen van ale soorten m.b.v. Mistnetten (bijv. CES) – lange opleiding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 descr="Ardea(4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675" y="0"/>
            <a:ext cx="4438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4" descr="Baker 199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8359">
            <a:off x="5543550" y="1112839"/>
            <a:ext cx="3030538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39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grpSp>
        <p:nvGrpSpPr>
          <p:cNvPr id="423940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423941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3942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423943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394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9"/>
            <a:ext cx="1798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5" name="Picture 2" descr="Prater. A.J. 1977. Guide to the Identification &amp; Ageing of Holarctic Wader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5338" y="877888"/>
            <a:ext cx="30670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6" name="Picture 2" descr="Svensson L. 2009. Identification Guide to European Passerine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96713">
            <a:off x="727075" y="1285876"/>
            <a:ext cx="2852738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74665" y="3516591"/>
            <a:ext cx="7913687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Kennis: determinatie, geslachten en leeftijden, rui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Administratie: notatie, EURING code, gegevensinvoer in GRIEL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Attitude: do’s en don’ts van het ringwerk</a:t>
            </a:r>
            <a:endParaRPr lang="nl-NL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Begeleider geeft aan wanneer opleiding voltooid is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Vogeltrekstation zoekt examinator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Praktijkexamen één dag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Geslaagd? Aan het werk binnen bestaand of eigen ringproject!</a:t>
            </a: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0211" name="Rectangle 7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Ringer worden</a:t>
            </a:r>
          </a:p>
        </p:txBody>
      </p:sp>
      <p:grpSp>
        <p:nvGrpSpPr>
          <p:cNvPr id="350212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350213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214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350215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021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74665" y="948482"/>
            <a:ext cx="79136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Stage lopen als </a:t>
            </a:r>
            <a:r>
              <a:rPr lang="nl-NL" i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assistent-ringer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Zelf begeleider zoeken (gemachtigd ringer)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Vogeltrekstation zoekt begeleider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Lengte opleiding variabel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Ringen van nestjongen van één of enkele soort – korte opleiding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Ringen van ale soorten m.b.v. Mistnetten (bijv. CES) – lange opleiding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74665" y="2914821"/>
            <a:ext cx="79136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Inhoud opleiding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Kunde: hantering, ringen, biometrie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74665" y="1423252"/>
            <a:ext cx="7913687" cy="382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VT geeft machtiging af binnen </a:t>
            </a:r>
            <a:r>
              <a:rPr lang="nl-NL" i="1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raamvergunning </a:t>
            </a:r>
            <a:r>
              <a:rPr lang="nl-NL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onder Flora- en Faunawet (straks: Wet Natuur)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Eén jaar geldig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Elk jaar verlengd op 1 maart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U vraagt zelf verlenging aan!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Neem uw vergunning </a:t>
            </a:r>
            <a:r>
              <a:rPr lang="nl-NL" b="1" i="1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altijd </a:t>
            </a:r>
            <a:r>
              <a:rPr lang="nl-NL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mee!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U moet uw vergunning aan een BOA kunnen tonen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Doe niets dat u volgens uw vergunning niet mag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Uitbreiding van uw vergunning is mogelijk, eventueel dient u een nieuw examen te doen</a:t>
            </a:r>
            <a:endParaRPr lang="nl-NL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Zelf afspraken maken met terreineigenaar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Vogeltrekstation kan wel bemiddelen bij problemen</a:t>
            </a:r>
          </a:p>
        </p:txBody>
      </p:sp>
      <p:sp>
        <p:nvSpPr>
          <p:cNvPr id="264194" name="Rectangle 7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 ringvergunning</a:t>
            </a:r>
          </a:p>
        </p:txBody>
      </p:sp>
      <p:grpSp>
        <p:nvGrpSpPr>
          <p:cNvPr id="264195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264197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4198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26419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419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74665" y="1236206"/>
            <a:ext cx="7913687" cy="419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Vogels vangen </a:t>
            </a:r>
            <a:r>
              <a:rPr lang="nl-NL" i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en ringen t.b.v. </a:t>
            </a: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wetenschap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Gebruiken en in bezit hebben van verboden vangmiddelen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Soorten vangmiddelen gespecificeerd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Optioneel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Gebruik kleurringen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Gebruik zenders, loggers, transponders (óók FF wet ontheffing!)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Vogels vangen en ringen is </a:t>
            </a:r>
            <a:r>
              <a:rPr lang="nl-NL" i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géén </a:t>
            </a: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dierproef, </a:t>
            </a: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artikel 9, 12, of 16 onder Wod wel nodig voor: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Bloedmonster nemen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Keel- en cloacaswabs nemen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Veer uittrekken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bevestigen logger, zender, transponder (onder nieuwe Wod)</a:t>
            </a:r>
            <a:endParaRPr lang="nl-NL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Onder Wet Natuur mogelijk anders!</a:t>
            </a: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6355" name="Rectangle 7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Wat kunt u met een ringvergunning?</a:t>
            </a:r>
          </a:p>
        </p:txBody>
      </p:sp>
      <p:grpSp>
        <p:nvGrpSpPr>
          <p:cNvPr id="356356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356357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58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35635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636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10" descr="http://web.me.com/marco_westerhof/Nieuwbouw_NIOO-KNAW/Media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http://web.me.com/marco_westerhof/Nieuwbouw_NIOO-KNAW/Media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4" descr="http://web.me.com/marco_westerhof/Nieuwbouw_NIOO-KNAW/Media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6" descr="http://web.me.com/marco_westerhof/Nieuwbouw_NIOO-KNAW/Media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320" y="1509812"/>
            <a:ext cx="3837880" cy="39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850012"/>
              </p:ext>
            </p:extLst>
          </p:nvPr>
        </p:nvGraphicFramePr>
        <p:xfrm>
          <a:off x="4229100" y="1509815"/>
          <a:ext cx="4648200" cy="3913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0000"/>
                <a:gridCol w="859159"/>
                <a:gridCol w="1249041"/>
              </a:tblGrid>
              <a:tr h="677061">
                <a:tc>
                  <a:txBody>
                    <a:bodyPr/>
                    <a:lstStyle/>
                    <a:p>
                      <a:r>
                        <a:rPr lang="nl-NL" sz="2000" i="1" dirty="0" smtClean="0">
                          <a:effectLst/>
                          <a:latin typeface="+mn-lt"/>
                        </a:rPr>
                        <a:t>ring</a:t>
                      </a:r>
                      <a:r>
                        <a:rPr lang="nl-NL" sz="2000" dirty="0" smtClean="0">
                          <a:effectLst/>
                          <a:latin typeface="+mn-lt"/>
                        </a:rPr>
                        <a:t>-MUS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2011</a:t>
                      </a:r>
                      <a:endParaRPr lang="en-US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2012</a:t>
                      </a:r>
                      <a:endParaRPr lang="en-US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</a:tr>
              <a:tr h="5775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+mn-lt"/>
                        </a:rPr>
                        <a:t>Aanmeldingen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51</a:t>
                      </a:r>
                      <a:endParaRPr lang="en-US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60</a:t>
                      </a:r>
                      <a:endParaRPr lang="en-US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</a:tr>
              <a:tr h="627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+mn-lt"/>
                        </a:rPr>
                        <a:t>Vangsten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12 088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16 163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</a:tr>
              <a:tr h="6770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</a:rPr>
                        <a:t>Nieuw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geringd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8 525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11 196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</a:tr>
              <a:tr h="6770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+mn-lt"/>
                        </a:rPr>
                        <a:t>Terugvangsten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3 563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4 967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</a:tr>
              <a:tr h="6770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</a:rPr>
                        <a:t>Waarvan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huismussen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2 139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2 048</a:t>
                      </a: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128" marR="39128" marT="0" marB="0" anchor="b"/>
                </a:tc>
              </a:tr>
            </a:tbl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9390" y="81063"/>
            <a:ext cx="8785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i="1" dirty="0" smtClean="0">
                <a:solidFill>
                  <a:srgbClr val="002F71"/>
                </a:solidFill>
              </a:rPr>
              <a:t>ring</a:t>
            </a:r>
            <a:r>
              <a:rPr lang="nl-NL" sz="3200" b="1" dirty="0" smtClean="0">
                <a:solidFill>
                  <a:srgbClr val="0070C0"/>
                </a:solidFill>
              </a:rPr>
              <a:t>-MUS</a:t>
            </a:r>
            <a:endParaRPr lang="nl-NL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9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6" y="1316765"/>
            <a:ext cx="2088232" cy="14401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600" b="1" dirty="0" smtClean="0">
                <a:solidFill>
                  <a:srgbClr val="002060"/>
                </a:solidFill>
              </a:rPr>
              <a:t>algemeen</a:t>
            </a:r>
            <a:endParaRPr lang="nl-NL" sz="36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6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CES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372200" y="1316765"/>
            <a:ext cx="1872208" cy="15361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600" b="1" dirty="0" smtClean="0">
                <a:solidFill>
                  <a:srgbClr val="002060"/>
                </a:solidFill>
              </a:rPr>
              <a:t>specifiek</a:t>
            </a:r>
            <a:endParaRPr lang="nl-NL" sz="36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6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RAS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15816" y="3412520"/>
            <a:ext cx="2664296" cy="2128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600" b="1" dirty="0" smtClean="0">
                <a:solidFill>
                  <a:srgbClr val="002060"/>
                </a:solidFill>
              </a:rPr>
              <a:t>Stad en dorp</a:t>
            </a:r>
            <a:endParaRPr lang="nl-NL" sz="36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36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ring-MUS</a:t>
            </a:r>
          </a:p>
        </p:txBody>
      </p:sp>
      <p:sp>
        <p:nvSpPr>
          <p:cNvPr id="6" name="Left-Right Arrow 5"/>
          <p:cNvSpPr/>
          <p:nvPr/>
        </p:nvSpPr>
        <p:spPr>
          <a:xfrm rot="2616999">
            <a:off x="1182733" y="3504389"/>
            <a:ext cx="1584176" cy="8640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Left-Right Arrow 7"/>
          <p:cNvSpPr/>
          <p:nvPr/>
        </p:nvSpPr>
        <p:spPr>
          <a:xfrm rot="8123274">
            <a:off x="5580111" y="3579852"/>
            <a:ext cx="1584176" cy="8640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anwijzen.JPG"/>
          <p:cNvPicPr>
            <a:picLocks noChangeAspect="1"/>
          </p:cNvPicPr>
          <p:nvPr/>
        </p:nvPicPr>
        <p:blipFill>
          <a:blip r:embed="rId2" cstate="email">
            <a:lum brigh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717472" cy="628996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sp>
        <p:nvSpPr>
          <p:cNvPr id="384007" name="Text Box 7"/>
          <p:cNvSpPr txBox="1">
            <a:spLocks noChangeArrowheads="1"/>
          </p:cNvSpPr>
          <p:nvPr/>
        </p:nvSpPr>
        <p:spPr bwMode="auto">
          <a:xfrm>
            <a:off x="4572002" y="1052513"/>
            <a:ext cx="374491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spcAft>
                <a:spcPts val="1200"/>
              </a:spcAft>
              <a:buClr>
                <a:srgbClr val="FF9900"/>
              </a:buClr>
              <a:buFont typeface="Arial" charset="0"/>
              <a:buChar char="•"/>
            </a:pPr>
            <a:r>
              <a:rPr lang="en-GB" sz="20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Ideaal</a:t>
            </a: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project </a:t>
            </a:r>
            <a:r>
              <a:rPr lang="en-GB" sz="20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om</a:t>
            </a: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aspirant ringers op </a:t>
            </a:r>
            <a:r>
              <a:rPr lang="en-GB" sz="20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leiden</a:t>
            </a:r>
            <a:endParaRPr lang="en-GB" sz="2000" dirty="0">
              <a:solidFill>
                <a:srgbClr val="002F71"/>
              </a:solidFill>
              <a:latin typeface="Calibri" pitchFamily="34" charset="0"/>
              <a:cs typeface="Calibri" pitchFamily="34" charset="0"/>
            </a:endParaRPr>
          </a:p>
          <a:p>
            <a:pPr marL="169863" indent="-169863">
              <a:spcBef>
                <a:spcPct val="20000"/>
              </a:spcBef>
              <a:spcAft>
                <a:spcPts val="1200"/>
              </a:spcAft>
              <a:buClr>
                <a:srgbClr val="FF9900"/>
              </a:buClr>
              <a:buFont typeface="Arial" charset="0"/>
              <a:buChar char="•"/>
            </a:pPr>
            <a:r>
              <a:rPr lang="en-GB" sz="20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Vraagt</a:t>
            </a: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inzet</a:t>
            </a: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van ringer </a:t>
            </a:r>
            <a:r>
              <a:rPr lang="en-GB" sz="2000" i="1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aspirant</a:t>
            </a:r>
          </a:p>
          <a:p>
            <a:pPr marL="169863" indent="-169863">
              <a:spcBef>
                <a:spcPct val="20000"/>
              </a:spcBef>
              <a:spcAft>
                <a:spcPts val="1200"/>
              </a:spcAft>
              <a:buClr>
                <a:srgbClr val="FF9900"/>
              </a:buClr>
              <a:buFont typeface="Arial" charset="0"/>
              <a:buChar char="•"/>
            </a:pP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Ringer </a:t>
            </a:r>
            <a:r>
              <a:rPr lang="en-GB" sz="20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fungeert</a:t>
            </a: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GB" sz="2000" dirty="0">
                <a:solidFill>
                  <a:srgbClr val="002F71"/>
                </a:solidFill>
                <a:latin typeface="Calibri" pitchFamily="34" charset="0"/>
                <a:cs typeface="Calibri" pitchFamily="34" charset="0"/>
              </a:rPr>
              <a:t> mentor</a:t>
            </a:r>
          </a:p>
        </p:txBody>
      </p:sp>
      <p:grpSp>
        <p:nvGrpSpPr>
          <p:cNvPr id="301060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301062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1063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301064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106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9"/>
            <a:ext cx="1798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7" grpId="0" build="p" bldLvl="2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grpSp>
        <p:nvGrpSpPr>
          <p:cNvPr id="302082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302085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2086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302087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208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9"/>
            <a:ext cx="1798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08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575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8" descr="DSC_00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939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grpSp>
        <p:nvGrpSpPr>
          <p:cNvPr id="303107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303110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3111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303112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310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9"/>
            <a:ext cx="1798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9" name="Picture 7" descr="DSCF423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pic>
        <p:nvPicPr>
          <p:cNvPr id="304131" name="Picture 2" descr="Huismus met kleurringen(blauw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525" y="985839"/>
            <a:ext cx="60769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1143000" y="1371601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spcBef>
                <a:spcPct val="20000"/>
              </a:spcBef>
              <a:buClr>
                <a:srgbClr val="FF9900"/>
              </a:buClr>
            </a:pPr>
            <a:endParaRPr lang="en-GB" sz="2400" i="1">
              <a:solidFill>
                <a:srgbClr val="002F71"/>
              </a:solidFill>
            </a:endParaRPr>
          </a:p>
        </p:txBody>
      </p:sp>
      <p:pic>
        <p:nvPicPr>
          <p:cNvPr id="306179" name="Picture 3" descr="IMG_086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8776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74665" y="1697871"/>
            <a:ext cx="7913687" cy="32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Kan onder paraplu van project </a:t>
            </a:r>
            <a:r>
              <a:rPr lang="nl-NL" i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ring</a:t>
            </a:r>
            <a:r>
              <a:rPr lang="nl-NL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-MUS</a:t>
            </a:r>
            <a:endParaRPr lang="nl-NL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Begeleidend ringer nodig, Vogeltrekstation kan helpen zoeken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Eénmalig</a:t>
            </a: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Herhaald (ring-MUS), maar vergt betrokkenheid van begeleider, lerkracht en leerlingen</a:t>
            </a:r>
          </a:p>
          <a:p>
            <a:pPr marL="638175" lvl="1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sz="1600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Past in project over vogeltrek</a:t>
            </a:r>
            <a:endParaRPr lang="nl-NL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Altijd mogelijk op excursie naar een ringstation te gaan, met name in voor- en najaar. Leuk tijdens schoolkamp of werkweek!</a:t>
            </a:r>
            <a:endParaRPr lang="nl-NL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FF6600"/>
              </a:buClr>
              <a:buFontTx/>
              <a:buChar char="•"/>
            </a:pPr>
            <a:r>
              <a:rPr lang="nl-NL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Mogelijk afspraak te maken met ringer of ringgroep op diens ringlocatie of bijwonen van ringen ban roofvogels, uilen of ooievaars</a:t>
            </a:r>
            <a:endParaRPr lang="nl-NL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6355" name="Rectangle 7"/>
          <p:cNvSpPr>
            <a:spLocks noChangeArrowheads="1"/>
          </p:cNvSpPr>
          <p:nvPr/>
        </p:nvSpPr>
        <p:spPr bwMode="auto">
          <a:xfrm>
            <a:off x="685800" y="3032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Vogels ringen op school?</a:t>
            </a:r>
            <a:endParaRPr lang="nl-NL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56356" name="Group 2"/>
          <p:cNvGrpSpPr>
            <a:grpSpLocks/>
          </p:cNvGrpSpPr>
          <p:nvPr/>
        </p:nvGrpSpPr>
        <p:grpSpPr bwMode="auto">
          <a:xfrm>
            <a:off x="179390" y="6092825"/>
            <a:ext cx="8785225" cy="431800"/>
            <a:chOff x="113" y="3838"/>
            <a:chExt cx="5534" cy="272"/>
          </a:xfrm>
        </p:grpSpPr>
        <p:pic>
          <p:nvPicPr>
            <p:cNvPr id="356357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58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35635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636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8913" y="6281739"/>
            <a:ext cx="1797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79388" y="6092825"/>
            <a:ext cx="8785225" cy="431800"/>
            <a:chOff x="113" y="3838"/>
            <a:chExt cx="5534" cy="272"/>
          </a:xfrm>
        </p:grpSpPr>
        <p:pic>
          <p:nvPicPr>
            <p:cNvPr id="7177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38"/>
              <a:ext cx="88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Line 4"/>
            <p:cNvSpPr>
              <a:spLocks noChangeShapeType="1"/>
            </p:cNvSpPr>
            <p:nvPr/>
          </p:nvSpPr>
          <p:spPr bwMode="auto">
            <a:xfrm>
              <a:off x="136" y="4110"/>
              <a:ext cx="5511" cy="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17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459" r="9238"/>
            <a:stretch>
              <a:fillRect/>
            </a:stretch>
          </p:blipFill>
          <p:spPr bwMode="auto">
            <a:xfrm>
              <a:off x="1007" y="3934"/>
              <a:ext cx="424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61" t="29"/>
          <a:stretch>
            <a:fillRect/>
          </a:stretch>
        </p:blipFill>
        <p:spPr bwMode="auto">
          <a:xfrm>
            <a:off x="6537325" y="6281738"/>
            <a:ext cx="17986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" descr="http://web.me.com/marco_westerhof/Nieuwbouw_NIOO-KNAW/Media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2" descr="http://web.me.com/marco_westerhof/Nieuwbouw_NIOO-KNAW/Media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4" descr="http://web.me.com/marco_westerhof/Nieuwbouw_NIOO-KNAW/Media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 descr="http://web.me.com/marco_westerhof/Nieuwbouw_NIOO-KNAW/Media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1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Vogeltrekstation\Communicatie\Foto's\Bergumermeer-Peter Das\Schuurmans_528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647699"/>
            <a:ext cx="9144000" cy="5145579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391" y="874184"/>
            <a:ext cx="87852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nl-NL" sz="4000" b="1" i="1" dirty="0" smtClean="0">
                <a:solidFill>
                  <a:schemeClr val="bg1"/>
                </a:solidFill>
              </a:rPr>
              <a:t>Vragen en discussie</a:t>
            </a:r>
            <a:endParaRPr lang="nl-NL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1250</Words>
  <Application>Microsoft Office PowerPoint</Application>
  <PresentationFormat>Diavoorstelling (4:3)</PresentationFormat>
  <Paragraphs>283</Paragraphs>
  <Slides>95</Slides>
  <Notes>27</Notes>
  <HiddenSlides>0</HiddenSlides>
  <MMClips>0</MMClips>
  <ScaleCrop>false</ScaleCrop>
  <HeadingPairs>
    <vt:vector size="6" baseType="variant">
      <vt:variant>
        <vt:lpstr>Thema</vt:lpstr>
      </vt:variant>
      <vt:variant>
        <vt:i4>9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95</vt:i4>
      </vt:variant>
    </vt:vector>
  </HeadingPairs>
  <TitlesOfParts>
    <vt:vector size="106" baseType="lpstr">
      <vt:lpstr>1_Default Design</vt:lpstr>
      <vt:lpstr>2_Default Design</vt:lpstr>
      <vt:lpstr>4_Default Design</vt:lpstr>
      <vt:lpstr>7_Default Design</vt:lpstr>
      <vt:lpstr>5_Default Design</vt:lpstr>
      <vt:lpstr>Default Design</vt:lpstr>
      <vt:lpstr>1_Standaardontwerp</vt:lpstr>
      <vt:lpstr>Office Theme</vt:lpstr>
      <vt:lpstr>1_Office Theme</vt:lpstr>
      <vt:lpstr>Chart</vt:lpstr>
      <vt:lpstr>Worksheet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Lund University, Sweden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Raymond Klaassen</dc:creator>
  <cp:lastModifiedBy>Tycho Malmberg</cp:lastModifiedBy>
  <cp:revision>192</cp:revision>
  <dcterms:created xsi:type="dcterms:W3CDTF">2008-09-18T12:32:15Z</dcterms:created>
  <dcterms:modified xsi:type="dcterms:W3CDTF">2013-01-14T14:04:29Z</dcterms:modified>
</cp:coreProperties>
</file>